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703" r:id="rId1"/>
  </p:sldMasterIdLst>
  <p:notesMasterIdLst>
    <p:notesMasterId r:id="rId21"/>
  </p:notesMasterIdLst>
  <p:handoutMasterIdLst>
    <p:handoutMasterId r:id="rId22"/>
  </p:handoutMasterIdLst>
  <p:sldIdLst>
    <p:sldId id="358" r:id="rId2"/>
    <p:sldId id="359" r:id="rId3"/>
    <p:sldId id="260" r:id="rId4"/>
    <p:sldId id="361" r:id="rId5"/>
    <p:sldId id="258" r:id="rId6"/>
    <p:sldId id="362" r:id="rId7"/>
    <p:sldId id="264" r:id="rId8"/>
    <p:sldId id="363" r:id="rId9"/>
    <p:sldId id="356" r:id="rId10"/>
    <p:sldId id="364" r:id="rId11"/>
    <p:sldId id="350" r:id="rId12"/>
    <p:sldId id="365" r:id="rId13"/>
    <p:sldId id="354" r:id="rId14"/>
    <p:sldId id="369" r:id="rId15"/>
    <p:sldId id="355" r:id="rId16"/>
    <p:sldId id="268" r:id="rId17"/>
    <p:sldId id="370" r:id="rId18"/>
    <p:sldId id="366" r:id="rId19"/>
    <p:sldId id="357" r:id="rId20"/>
  </p:sldIdLst>
  <p:sldSz cx="9144000" cy="5143500" type="screen16x9"/>
  <p:notesSz cx="6858000" cy="9144000"/>
  <p:embeddedFontLst>
    <p:embeddedFont>
      <p:font typeface="Amasis MT Pro Medium" panose="02040604050005020304" pitchFamily="18" charset="0"/>
      <p:regular r:id="rId23"/>
      <p:italic r:id="rId24"/>
    </p:embeddedFont>
    <p:embeddedFont>
      <p:font typeface="Cambria Math" panose="02040503050406030204" pitchFamily="18" charset="0"/>
      <p:regular r:id="rId25"/>
    </p:embeddedFont>
    <p:embeddedFont>
      <p:font typeface="Crimson Text" panose="020B0604020202020204" charset="0"/>
      <p:regular r:id="rId26"/>
      <p:bold r:id="rId27"/>
      <p:italic r:id="rId28"/>
      <p:boldItalic r:id="rId29"/>
    </p:embeddedFont>
    <p:embeddedFont>
      <p:font typeface="Javanese Text" panose="02000000000000000000" pitchFamily="2" charset="0"/>
      <p:regular r:id="rId30"/>
    </p:embeddedFont>
    <p:embeddedFont>
      <p:font typeface="Montserrat" panose="00000500000000000000" pitchFamily="2" charset="0"/>
      <p:regular r:id="rId31"/>
      <p:bold r:id="rId32"/>
      <p:italic r:id="rId33"/>
      <p:boldItalic r:id="rId34"/>
    </p:embeddedFont>
    <p:embeddedFont>
      <p:font typeface="Vidaloka" panose="020B0604020202020204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B7AE"/>
    <a:srgbClr val="F4CBC4"/>
    <a:srgbClr val="E78979"/>
    <a:srgbClr val="7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20B8FFA-7BDB-418B-9CC8-085178C47D3F}">
  <a:tblStyle styleId="{B20B8FFA-7BDB-418B-9CC8-085178C47D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486" autoAdjust="0"/>
    <p:restoredTop sz="93051" autoAdjust="0"/>
  </p:normalViewPr>
  <p:slideViewPr>
    <p:cSldViewPr snapToGrid="0">
      <p:cViewPr>
        <p:scale>
          <a:sx n="90" d="100"/>
          <a:sy n="90" d="100"/>
        </p:scale>
        <p:origin x="832" y="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ableStyles" Target="tableStyle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8995044-6FF8-864A-8EEB-D6CA089C98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85D601-CEDB-0D66-B7CB-96F70E44C2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59B74B-2761-49CF-B9F4-54B9CAF6B769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2ED9D8-DE1C-1B62-F76D-DABA10973E1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IMPS 2024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D4E418-FB09-2D46-F2FA-1E8324D5A8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C05053-7730-4F30-97FA-80379BC6B6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8149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 ftr="0" dt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70919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0122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90108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30977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599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>
          <a:extLst>
            <a:ext uri="{FF2B5EF4-FFF2-40B4-BE49-F238E27FC236}">
              <a16:creationId xmlns:a16="http://schemas.microsoft.com/office/drawing/2014/main" id="{99375BB1-D960-12A5-9667-9059E3C7C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>
            <a:extLst>
              <a:ext uri="{FF2B5EF4-FFF2-40B4-BE49-F238E27FC236}">
                <a16:creationId xmlns:a16="http://schemas.microsoft.com/office/drawing/2014/main" id="{DA977BB5-E7F6-E56E-8F5C-A56BC9EE5E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>
            <a:extLst>
              <a:ext uri="{FF2B5EF4-FFF2-40B4-BE49-F238E27FC236}">
                <a16:creationId xmlns:a16="http://schemas.microsoft.com/office/drawing/2014/main" id="{A7414E12-C54D-3AEF-A68C-9BD90EE2B2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1583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883232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3">
          <a:extLst>
            <a:ext uri="{FF2B5EF4-FFF2-40B4-BE49-F238E27FC236}">
              <a16:creationId xmlns:a16="http://schemas.microsoft.com/office/drawing/2014/main" id="{85A0364C-2DC8-1640-6229-373CB830E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cc7554a049_0_369:notes">
            <a:extLst>
              <a:ext uri="{FF2B5EF4-FFF2-40B4-BE49-F238E27FC236}">
                <a16:creationId xmlns:a16="http://schemas.microsoft.com/office/drawing/2014/main" id="{B679E38A-980D-A1C6-2A66-D65A2EC1E0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cc7554a049_0_369:notes">
            <a:extLst>
              <a:ext uri="{FF2B5EF4-FFF2-40B4-BE49-F238E27FC236}">
                <a16:creationId xmlns:a16="http://schemas.microsoft.com/office/drawing/2014/main" id="{265316EB-30ED-AA12-7C7C-FC393ACA8FC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86257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60003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1697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906476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cd8a80d6bc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cd8a80d6bc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67724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48680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gcc7554a049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7" name="Google Shape;557;gcc7554a049_0_3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33190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cf7a3c50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cf7a3c50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8478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40" name="Google Shape;40;p6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" name="Google Shape;41;p6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EBD88FC-ECF3-390E-A661-4F4F228042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AERA 2025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8ED34B-4D7E-E57F-418C-605169F240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28C2E4-254E-438F-AD97-EE0759676F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3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"/>
          </p:nvPr>
        </p:nvSpPr>
        <p:spPr>
          <a:xfrm>
            <a:off x="50010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2"/>
          </p:nvPr>
        </p:nvSpPr>
        <p:spPr>
          <a:xfrm>
            <a:off x="50010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3"/>
          </p:nvPr>
        </p:nvSpPr>
        <p:spPr>
          <a:xfrm>
            <a:off x="1655200" y="1942925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4"/>
          </p:nvPr>
        </p:nvSpPr>
        <p:spPr>
          <a:xfrm>
            <a:off x="1655200" y="2255100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5"/>
          </p:nvPr>
        </p:nvSpPr>
        <p:spPr>
          <a:xfrm>
            <a:off x="50010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subTitle" idx="6"/>
          </p:nvPr>
        </p:nvSpPr>
        <p:spPr>
          <a:xfrm>
            <a:off x="500100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subTitle" idx="7"/>
          </p:nvPr>
        </p:nvSpPr>
        <p:spPr>
          <a:xfrm>
            <a:off x="1655200" y="3723950"/>
            <a:ext cx="2486100" cy="35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400">
                <a:latin typeface="Vidaloka"/>
                <a:ea typeface="Vidaloka"/>
                <a:cs typeface="Vidaloka"/>
                <a:sym typeface="Vidalok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 b="1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8"/>
          </p:nvPr>
        </p:nvSpPr>
        <p:spPr>
          <a:xfrm>
            <a:off x="1655250" y="4036125"/>
            <a:ext cx="2486100" cy="6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9" hasCustomPrompt="1"/>
          </p:nvPr>
        </p:nvSpPr>
        <p:spPr>
          <a:xfrm>
            <a:off x="23786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13" hasCustomPrompt="1"/>
          </p:nvPr>
        </p:nvSpPr>
        <p:spPr>
          <a:xfrm>
            <a:off x="5724450" y="130358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14" hasCustomPrompt="1"/>
          </p:nvPr>
        </p:nvSpPr>
        <p:spPr>
          <a:xfrm>
            <a:off x="237870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5" hasCustomPrompt="1"/>
          </p:nvPr>
        </p:nvSpPr>
        <p:spPr>
          <a:xfrm>
            <a:off x="5724450" y="3082738"/>
            <a:ext cx="1039200" cy="66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3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cxnSp>
        <p:nvCxnSpPr>
          <p:cNvPr id="87" name="Google Shape;87;p1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88;p1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C82F5DF-518B-E5BA-44DF-D1F9CD6D124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AERA 2025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2403C4-0CDC-AC3D-2946-4F1C190AF4F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328C2E4-254E-438F-AD97-EE0759676FC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2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5"/>
          <p:cNvSpPr txBox="1">
            <a:spLocks noGrp="1"/>
          </p:cNvSpPr>
          <p:nvPr>
            <p:ph type="title"/>
          </p:nvPr>
        </p:nvSpPr>
        <p:spPr>
          <a:xfrm>
            <a:off x="2410500" y="2808253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Crimson Text"/>
              <a:buNone/>
              <a:defRPr sz="4800">
                <a:latin typeface="Crimson Text"/>
                <a:ea typeface="Crimson Text"/>
                <a:cs typeface="Crimson Text"/>
                <a:sym typeface="Crimson Text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subTitle" idx="1"/>
          </p:nvPr>
        </p:nvSpPr>
        <p:spPr>
          <a:xfrm>
            <a:off x="1842900" y="1661963"/>
            <a:ext cx="5458200" cy="99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15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7" name="Google Shape;117;p15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296A69-8516-8D26-0172-07CEBC775C1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AERA 2025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EA586C-16AE-BE8E-FC37-05754B65803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28C2E4-254E-438F-AD97-EE0759676FC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3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>
            <a:off x="1994850" y="1482825"/>
            <a:ext cx="5154300" cy="129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000"/>
              <a:buNone/>
              <a:defRPr sz="9000"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subTitle" idx="1"/>
          </p:nvPr>
        </p:nvSpPr>
        <p:spPr>
          <a:xfrm>
            <a:off x="2299500" y="2972150"/>
            <a:ext cx="4545000" cy="5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cxnSp>
        <p:nvCxnSpPr>
          <p:cNvPr id="135" name="Google Shape;135;p18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" name="Google Shape;136;p18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59A25A-4588-9529-3BDE-209AFB48B72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AERA 2025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9DEED3-FABC-D32B-0FA2-BEDC3EF310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28C2E4-254E-438F-AD97-EE0759676FC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_ONLY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cxnSp>
        <p:nvCxnSpPr>
          <p:cNvPr id="156" name="Google Shape;156;p2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7" name="Google Shape;157;p2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8" name="Google Shape;158;p21"/>
          <p:cNvCxnSpPr/>
          <p:nvPr/>
        </p:nvCxnSpPr>
        <p:spPr>
          <a:xfrm>
            <a:off x="7207350" y="-153175"/>
            <a:ext cx="2120400" cy="12738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353E10A-898D-6652-B481-5224846AC5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AERA 2025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BCC8EF-9F38-30C8-F0D9-DD8872AE695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28C2E4-254E-438F-AD97-EE0759676FC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0"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0" name="Google Shape;450;p50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1" name="Google Shape;451;p50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78F8D5-51A6-BA37-0935-6AE38221B6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AERA 2025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C1E68D-9881-E6F4-A85A-8D568F4CAE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28C2E4-254E-438F-AD97-EE0759676FC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0_1"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3" name="Google Shape;453;p51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4" name="Google Shape;454;p51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5" name="Google Shape;455;p51"/>
          <p:cNvCxnSpPr/>
          <p:nvPr/>
        </p:nvCxnSpPr>
        <p:spPr>
          <a:xfrm>
            <a:off x="7434175" y="-125600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6" name="Google Shape;456;p51"/>
          <p:cNvCxnSpPr/>
          <p:nvPr/>
        </p:nvCxnSpPr>
        <p:spPr>
          <a:xfrm>
            <a:off x="-147275" y="3943475"/>
            <a:ext cx="1993200" cy="1330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BE592A-CE68-1C7E-906F-BD1ACEB468C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AERA 2025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395182-CCB6-0647-0677-C56180BB7E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28C2E4-254E-438F-AD97-EE0759676FC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0_1_1"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8" name="Google Shape;458;p52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59" name="Google Shape;459;p52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0" name="Google Shape;460;p52"/>
          <p:cNvCxnSpPr/>
          <p:nvPr/>
        </p:nvCxnSpPr>
        <p:spPr>
          <a:xfrm flipH="1">
            <a:off x="6772150" y="3663450"/>
            <a:ext cx="2823300" cy="16332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00AC4AA-A5BA-BA33-8494-836B7E473C2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AERA 2025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4156DF-DF60-E257-B21B-75968A81F4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28C2E4-254E-438F-AD97-EE0759676FC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0"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2" name="Google Shape;462;p53"/>
          <p:cNvCxnSpPr/>
          <p:nvPr/>
        </p:nvCxnSpPr>
        <p:spPr>
          <a:xfrm>
            <a:off x="-72550" y="27410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3" name="Google Shape;463;p53"/>
          <p:cNvCxnSpPr/>
          <p:nvPr/>
        </p:nvCxnSpPr>
        <p:spPr>
          <a:xfrm>
            <a:off x="-72550" y="4877450"/>
            <a:ext cx="9287400" cy="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4" name="Google Shape;464;p53"/>
          <p:cNvCxnSpPr/>
          <p:nvPr/>
        </p:nvCxnSpPr>
        <p:spPr>
          <a:xfrm>
            <a:off x="-250225" y="4076450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5" name="Google Shape;465;p53"/>
          <p:cNvCxnSpPr/>
          <p:nvPr/>
        </p:nvCxnSpPr>
        <p:spPr>
          <a:xfrm>
            <a:off x="7441150" y="-48375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6" name="Google Shape;466;p53"/>
          <p:cNvCxnSpPr/>
          <p:nvPr/>
        </p:nvCxnSpPr>
        <p:spPr>
          <a:xfrm flipH="1">
            <a:off x="7454238" y="4053663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67" name="Google Shape;467;p53"/>
          <p:cNvCxnSpPr/>
          <p:nvPr/>
        </p:nvCxnSpPr>
        <p:spPr>
          <a:xfrm flipH="1">
            <a:off x="-237137" y="-71162"/>
            <a:ext cx="1926900" cy="1161000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7D9F9AE-B509-96E3-6FDF-D81754FE565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AERA 2025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6ED377-32A9-A58F-AFFA-63F3A7CE1B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28C2E4-254E-438F-AD97-EE0759676FC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 i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50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04CCB0-3994-82FF-8569-F9F9667861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586965" y="4843144"/>
            <a:ext cx="30861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/>
              <a:t>AERA 2025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25AA2F-3437-6D77-0A84-20221CC2D8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77050" y="4843144"/>
            <a:ext cx="20574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D328C2E4-254E-438F-AD97-EE0759676FC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2" r:id="rId1"/>
    <p:sldLayoutId id="2147483659" r:id="rId2"/>
    <p:sldLayoutId id="2147483661" r:id="rId3"/>
    <p:sldLayoutId id="2147483664" r:id="rId4"/>
    <p:sldLayoutId id="2147483667" r:id="rId5"/>
    <p:sldLayoutId id="2147483696" r:id="rId6"/>
    <p:sldLayoutId id="2147483697" r:id="rId7"/>
    <p:sldLayoutId id="2147483698" r:id="rId8"/>
    <p:sldLayoutId id="2147483699" r:id="rId9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82;p59">
            <a:extLst>
              <a:ext uri="{FF2B5EF4-FFF2-40B4-BE49-F238E27FC236}">
                <a16:creationId xmlns:a16="http://schemas.microsoft.com/office/drawing/2014/main" id="{66B42E0D-419D-CAD9-6C87-5A13E6774929}"/>
              </a:ext>
            </a:extLst>
          </p:cNvPr>
          <p:cNvSpPr txBox="1">
            <a:spLocks/>
          </p:cNvSpPr>
          <p:nvPr/>
        </p:nvSpPr>
        <p:spPr>
          <a:xfrm>
            <a:off x="1234291" y="1314941"/>
            <a:ext cx="7054686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idaloka"/>
              <a:buNone/>
              <a:defRPr sz="3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600" dirty="0"/>
              <a:t>Regularization for Variable Selection in Multidimensional Factor and Network Models </a:t>
            </a:r>
          </a:p>
        </p:txBody>
      </p:sp>
      <p:sp>
        <p:nvSpPr>
          <p:cNvPr id="8" name="Google Shape;483;p59">
            <a:extLst>
              <a:ext uri="{FF2B5EF4-FFF2-40B4-BE49-F238E27FC236}">
                <a16:creationId xmlns:a16="http://schemas.microsoft.com/office/drawing/2014/main" id="{A29EC10C-7F72-D243-ECC5-D1939957C4C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14563" y="3709230"/>
            <a:ext cx="2489801" cy="10397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sz="1400" dirty="0">
                <a:solidFill>
                  <a:schemeClr val="dk1"/>
                </a:solidFill>
                <a:latin typeface="+mn-lt"/>
                <a:sym typeface="Montserrat"/>
              </a:rPr>
              <a:t>Jiaying Chen</a:t>
            </a:r>
          </a:p>
          <a:p>
            <a:pPr marL="0" lvl="0" indent="0">
              <a:buClr>
                <a:schemeClr val="dk1"/>
              </a:buClr>
              <a:buSzPts val="1100"/>
            </a:pPr>
            <a:r>
              <a:rPr lang="en-US" sz="1400" dirty="0">
                <a:solidFill>
                  <a:schemeClr val="dk1"/>
                </a:solidFill>
                <a:latin typeface="+mn-lt"/>
                <a:sym typeface="Montserrat"/>
              </a:rPr>
              <a:t>Xinya Liang, </a:t>
            </a:r>
            <a:r>
              <a:rPr lang="en-US" sz="1400" dirty="0" err="1">
                <a:solidFill>
                  <a:schemeClr val="dk1"/>
                </a:solidFill>
                <a:latin typeface="+mn-lt"/>
                <a:sym typeface="Montserrat"/>
              </a:rPr>
              <a:t>Ph.D</a:t>
            </a:r>
            <a:endParaRPr lang="en-US" sz="1400" dirty="0">
              <a:solidFill>
                <a:schemeClr val="dk1"/>
              </a:solidFill>
              <a:latin typeface="+mn-lt"/>
              <a:sym typeface="Montserrat"/>
            </a:endParaRPr>
          </a:p>
          <a:p>
            <a:pPr marL="0" indent="0">
              <a:buClr>
                <a:schemeClr val="dk1"/>
              </a:buClr>
              <a:buSzPts val="1100"/>
            </a:pPr>
            <a:r>
              <a:rPr lang="en-US" sz="1400" dirty="0" err="1">
                <a:solidFill>
                  <a:schemeClr val="dk1"/>
                </a:solidFill>
                <a:latin typeface="+mn-lt"/>
                <a:sym typeface="Montserrat"/>
              </a:rPr>
              <a:t>Jihong</a:t>
            </a:r>
            <a:r>
              <a:rPr lang="en-US" sz="1400" dirty="0">
                <a:solidFill>
                  <a:schemeClr val="dk1"/>
                </a:solidFill>
                <a:latin typeface="+mn-lt"/>
                <a:sym typeface="Montserrat"/>
              </a:rPr>
              <a:t> Zhang, </a:t>
            </a:r>
            <a:r>
              <a:rPr lang="en-US" sz="1400" dirty="0" err="1">
                <a:solidFill>
                  <a:schemeClr val="dk1"/>
                </a:solidFill>
                <a:latin typeface="+mn-lt"/>
                <a:sym typeface="Montserrat"/>
              </a:rPr>
              <a:t>Ph.D</a:t>
            </a:r>
            <a:endParaRPr lang="en-US" sz="1400" dirty="0">
              <a:solidFill>
                <a:schemeClr val="dk1"/>
              </a:solidFill>
              <a:latin typeface="+mn-lt"/>
              <a:sym typeface="Montserrat"/>
            </a:endParaRPr>
          </a:p>
        </p:txBody>
      </p:sp>
      <p:pic>
        <p:nvPicPr>
          <p:cNvPr id="9" name="Picture 4" descr="Logos &amp; Wordmarks | Brand and Style Guidelines | University of Arkansas">
            <a:extLst>
              <a:ext uri="{FF2B5EF4-FFF2-40B4-BE49-F238E27FC236}">
                <a16:creationId xmlns:a16="http://schemas.microsoft.com/office/drawing/2014/main" id="{43A16258-548D-0AA6-7562-B8B1E390E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9253" y="377318"/>
            <a:ext cx="1361827" cy="1035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B04B5BF-EAD3-8353-5F5D-82C67E344FA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AERA 2025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E0EDC3-3DFD-8652-EE24-DA3C1885D18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328C2E4-254E-438F-AD97-EE0759676FC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633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23DE265-A8A9-7490-F265-52A912E2804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586965" y="4843144"/>
            <a:ext cx="3086100" cy="274637"/>
          </a:xfrm>
        </p:spPr>
        <p:txBody>
          <a:bodyPr/>
          <a:lstStyle/>
          <a:p>
            <a:r>
              <a:rPr lang="en-US"/>
              <a:t>AERA 2025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210029A-30FC-1ECE-1E5A-BA4C5D1285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6877050" y="4843144"/>
            <a:ext cx="2057400" cy="274637"/>
          </a:xfrm>
        </p:spPr>
        <p:txBody>
          <a:bodyPr/>
          <a:lstStyle/>
          <a:p>
            <a:fld id="{D328C2E4-254E-438F-AD97-EE0759676FC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" name="Google Shape;554;p66">
            <a:extLst>
              <a:ext uri="{FF2B5EF4-FFF2-40B4-BE49-F238E27FC236}">
                <a16:creationId xmlns:a16="http://schemas.microsoft.com/office/drawing/2014/main" id="{0EE417E7-54E6-2977-699E-5C3D946E70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2652" y="300356"/>
            <a:ext cx="4592247" cy="5364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000" dirty="0"/>
              <a:t>Results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/>
                <a:sym typeface="Vidaloka"/>
              </a:rPr>
              <a:t>(</a:t>
            </a:r>
            <a:r>
              <a:rPr lang="en-US" sz="2400" dirty="0"/>
              <a:t>one factor model)</a:t>
            </a:r>
            <a:br>
              <a:rPr lang="en-US" sz="2000" dirty="0"/>
            </a:br>
            <a:endParaRPr lang="en-US" sz="3000" dirty="0"/>
          </a:p>
        </p:txBody>
      </p:sp>
      <p:pic>
        <p:nvPicPr>
          <p:cNvPr id="7" name="Picture 6" descr="A black background with dots and lines&#10;&#10;AI-generated content may be incorrect.">
            <a:extLst>
              <a:ext uri="{FF2B5EF4-FFF2-40B4-BE49-F238E27FC236}">
                <a16:creationId xmlns:a16="http://schemas.microsoft.com/office/drawing/2014/main" id="{6335E8C1-CF82-4EFC-D8AC-AA16CF0A7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0" y="400247"/>
            <a:ext cx="3276600" cy="87314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D40F8B-203A-27AE-C686-244D7677DAC4}"/>
                  </a:ext>
                </a:extLst>
              </p:cNvPr>
              <p:cNvSpPr txBox="1"/>
              <p:nvPr/>
            </p:nvSpPr>
            <p:spPr>
              <a:xfrm>
                <a:off x="0" y="4017924"/>
                <a:ext cx="1333339" cy="708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chemeClr val="dk1"/>
                    </a:solidFill>
                    <a:latin typeface="Vidaloka"/>
                    <a:sym typeface="Alegreya Sans SC"/>
                  </a:rPr>
                  <a:t>TP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legreya Sans SC"/>
                          </a:rPr>
                        </m:ctrlPr>
                      </m:fPr>
                      <m:num>
                        <m:r>
                          <a:rPr lang="en-US" sz="1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legreya Sans SC"/>
                          </a:rPr>
                          <m:t>𝑇𝑃</m:t>
                        </m:r>
                      </m:num>
                      <m:den>
                        <m:r>
                          <a:rPr lang="en-US" sz="1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legreya Sans SC"/>
                          </a:rPr>
                          <m:t>𝑇𝑃</m:t>
                        </m:r>
                        <m:r>
                          <a:rPr lang="en-US" sz="1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legreya Sans SC"/>
                          </a:rPr>
                          <m:t>+</m:t>
                        </m:r>
                        <m:r>
                          <a:rPr lang="en-US" sz="1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legreya Sans SC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sz="1200" dirty="0">
                    <a:solidFill>
                      <a:schemeClr val="dk1"/>
                    </a:solidFill>
                    <a:latin typeface="Vidaloka"/>
                    <a:sym typeface="Alegreya Sans SC"/>
                  </a:rPr>
                  <a:t>  FP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legreya Sans SC"/>
                          </a:rPr>
                        </m:ctrlPr>
                      </m:fPr>
                      <m:num>
                        <m:r>
                          <a:rPr lang="en-US" sz="1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legreya Sans SC"/>
                          </a:rPr>
                          <m:t>𝐹𝑃</m:t>
                        </m:r>
                      </m:num>
                      <m:den>
                        <m:r>
                          <a:rPr lang="en-US" sz="1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legreya Sans SC"/>
                          </a:rPr>
                          <m:t>𝐹𝑃</m:t>
                        </m:r>
                        <m:r>
                          <a:rPr lang="en-US" sz="1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legreya Sans SC"/>
                          </a:rPr>
                          <m:t>+</m:t>
                        </m:r>
                        <m:r>
                          <a:rPr lang="en-US" sz="1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legreya Sans SC"/>
                          </a:rPr>
                          <m:t>𝑇𝑁</m:t>
                        </m:r>
                      </m:den>
                    </m:f>
                  </m:oMath>
                </a14:m>
                <a:endParaRPr lang="en-US" sz="1200" dirty="0">
                  <a:solidFill>
                    <a:schemeClr val="dk1"/>
                  </a:solidFill>
                  <a:latin typeface="Vidaloka"/>
                  <a:sym typeface="Alegreya Sans SC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ED40F8B-203A-27AE-C686-244D7677D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17924"/>
                <a:ext cx="1333339" cy="708656"/>
              </a:xfrm>
              <a:prstGeom prst="rect">
                <a:avLst/>
              </a:prstGeom>
              <a:blipFill>
                <a:blip r:embed="rId4"/>
                <a:stretch>
                  <a:fillRect b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1A5F1952-53D7-8C35-3640-F00415E59E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3624" y="1418682"/>
            <a:ext cx="6493673" cy="34244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EDBFE3D-82BF-7671-92B2-B60D4E5618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3624" y="1380515"/>
            <a:ext cx="6739003" cy="3462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51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9;p12">
            <a:extLst>
              <a:ext uri="{FF2B5EF4-FFF2-40B4-BE49-F238E27FC236}">
                <a16:creationId xmlns:a16="http://schemas.microsoft.com/office/drawing/2014/main" id="{FA768FFE-C1C9-54D3-3D40-FFB1BCF089BD}"/>
              </a:ext>
            </a:extLst>
          </p:cNvPr>
          <p:cNvSpPr/>
          <p:nvPr/>
        </p:nvSpPr>
        <p:spPr>
          <a:xfrm>
            <a:off x="6168112" y="1771378"/>
            <a:ext cx="2860615" cy="2919459"/>
          </a:xfrm>
          <a:custGeom>
            <a:avLst/>
            <a:gdLst/>
            <a:ahLst/>
            <a:cxnLst/>
            <a:rect l="l" t="t" r="r" b="b"/>
            <a:pathLst>
              <a:path w="586228" h="367117" extrusionOk="0">
                <a:moveTo>
                  <a:pt x="0" y="0"/>
                </a:moveTo>
                <a:lnTo>
                  <a:pt x="586228" y="0"/>
                </a:lnTo>
                <a:lnTo>
                  <a:pt x="586228" y="367117"/>
                </a:lnTo>
                <a:lnTo>
                  <a:pt x="0" y="367117"/>
                </a:lnTo>
                <a:close/>
              </a:path>
            </a:pathLst>
          </a:custGeom>
          <a:solidFill>
            <a:srgbClr val="FFFFFF"/>
          </a:solidFill>
          <a:ln w="38100" cap="sq" cmpd="sng">
            <a:solidFill>
              <a:srgbClr val="F0B7AE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/>
          <a:lstStyle/>
          <a:p>
            <a:endParaRPr lang="en-US" sz="700" dirty="0"/>
          </a:p>
        </p:txBody>
      </p:sp>
      <p:sp>
        <p:nvSpPr>
          <p:cNvPr id="2" name="Google Shape;69;p12">
            <a:extLst>
              <a:ext uri="{FF2B5EF4-FFF2-40B4-BE49-F238E27FC236}">
                <a16:creationId xmlns:a16="http://schemas.microsoft.com/office/drawing/2014/main" id="{41116324-448A-BF49-2743-8D11135B2782}"/>
              </a:ext>
            </a:extLst>
          </p:cNvPr>
          <p:cNvSpPr/>
          <p:nvPr/>
        </p:nvSpPr>
        <p:spPr>
          <a:xfrm>
            <a:off x="3186608" y="1573336"/>
            <a:ext cx="2860615" cy="2919459"/>
          </a:xfrm>
          <a:custGeom>
            <a:avLst/>
            <a:gdLst/>
            <a:ahLst/>
            <a:cxnLst/>
            <a:rect l="l" t="t" r="r" b="b"/>
            <a:pathLst>
              <a:path w="586228" h="367117" extrusionOk="0">
                <a:moveTo>
                  <a:pt x="0" y="0"/>
                </a:moveTo>
                <a:lnTo>
                  <a:pt x="586228" y="0"/>
                </a:lnTo>
                <a:lnTo>
                  <a:pt x="586228" y="367117"/>
                </a:lnTo>
                <a:lnTo>
                  <a:pt x="0" y="367117"/>
                </a:lnTo>
                <a:close/>
              </a:path>
            </a:pathLst>
          </a:custGeom>
          <a:solidFill>
            <a:srgbClr val="FFFFFF"/>
          </a:solidFill>
          <a:ln w="38100" cap="sq" cmpd="sng">
            <a:solidFill>
              <a:srgbClr val="F0B7AE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/>
          <a:lstStyle/>
          <a:p>
            <a:endParaRPr lang="en-US" sz="700" dirty="0"/>
          </a:p>
        </p:txBody>
      </p:sp>
      <p:sp>
        <p:nvSpPr>
          <p:cNvPr id="587" name="Google Shape;587;p71"/>
          <p:cNvSpPr txBox="1">
            <a:spLocks noGrp="1"/>
          </p:cNvSpPr>
          <p:nvPr>
            <p:ph type="title"/>
          </p:nvPr>
        </p:nvSpPr>
        <p:spPr>
          <a:xfrm>
            <a:off x="156575" y="233036"/>
            <a:ext cx="432527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/>
                <a:sym typeface="Vidaloka"/>
              </a:rPr>
              <a:t>(</a:t>
            </a:r>
            <a:r>
              <a:rPr lang="en-US" sz="2400" dirty="0"/>
              <a:t>one factor model)</a:t>
            </a:r>
            <a:endParaRPr lang="en-US" dirty="0"/>
          </a:p>
        </p:txBody>
      </p:sp>
      <p:sp>
        <p:nvSpPr>
          <p:cNvPr id="13" name="Google Shape;69;p12">
            <a:extLst>
              <a:ext uri="{FF2B5EF4-FFF2-40B4-BE49-F238E27FC236}">
                <a16:creationId xmlns:a16="http://schemas.microsoft.com/office/drawing/2014/main" id="{09137000-1A37-B0FD-F9DE-9C49EF35DC82}"/>
              </a:ext>
            </a:extLst>
          </p:cNvPr>
          <p:cNvSpPr/>
          <p:nvPr/>
        </p:nvSpPr>
        <p:spPr>
          <a:xfrm>
            <a:off x="160750" y="1817196"/>
            <a:ext cx="2860615" cy="2919459"/>
          </a:xfrm>
          <a:custGeom>
            <a:avLst/>
            <a:gdLst/>
            <a:ahLst/>
            <a:cxnLst/>
            <a:rect l="l" t="t" r="r" b="b"/>
            <a:pathLst>
              <a:path w="586228" h="367117" extrusionOk="0">
                <a:moveTo>
                  <a:pt x="0" y="0"/>
                </a:moveTo>
                <a:lnTo>
                  <a:pt x="586228" y="0"/>
                </a:lnTo>
                <a:lnTo>
                  <a:pt x="586228" y="367117"/>
                </a:lnTo>
                <a:lnTo>
                  <a:pt x="0" y="367117"/>
                </a:lnTo>
                <a:close/>
              </a:path>
            </a:pathLst>
          </a:custGeom>
          <a:solidFill>
            <a:srgbClr val="FFFFFF"/>
          </a:solidFill>
          <a:ln w="38100" cap="sq" cmpd="sng">
            <a:solidFill>
              <a:srgbClr val="F0B7AE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/>
          <a:lstStyle/>
          <a:p>
            <a:endParaRPr lang="en-US" sz="700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D28B1594-D1B8-2C48-84FD-A4B0EC4627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3755068"/>
              </p:ext>
            </p:extLst>
          </p:nvPr>
        </p:nvGraphicFramePr>
        <p:xfrm>
          <a:off x="6212466" y="1924200"/>
          <a:ext cx="2877350" cy="2286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703">
                  <a:extLst>
                    <a:ext uri="{9D8B030D-6E8A-4147-A177-3AD203B41FA5}">
                      <a16:colId xmlns:a16="http://schemas.microsoft.com/office/drawing/2014/main" val="1944654998"/>
                    </a:ext>
                  </a:extLst>
                </a:gridCol>
                <a:gridCol w="737937">
                  <a:extLst>
                    <a:ext uri="{9D8B030D-6E8A-4147-A177-3AD203B41FA5}">
                      <a16:colId xmlns:a16="http://schemas.microsoft.com/office/drawing/2014/main" val="1124307087"/>
                    </a:ext>
                  </a:extLst>
                </a:gridCol>
                <a:gridCol w="745752">
                  <a:extLst>
                    <a:ext uri="{9D8B030D-6E8A-4147-A177-3AD203B41FA5}">
                      <a16:colId xmlns:a16="http://schemas.microsoft.com/office/drawing/2014/main" val="365072194"/>
                    </a:ext>
                  </a:extLst>
                </a:gridCol>
                <a:gridCol w="813958">
                  <a:extLst>
                    <a:ext uri="{9D8B030D-6E8A-4147-A177-3AD203B41FA5}">
                      <a16:colId xmlns:a16="http://schemas.microsoft.com/office/drawing/2014/main" val="3272203407"/>
                    </a:ext>
                  </a:extLst>
                </a:gridCol>
              </a:tblGrid>
              <a:tr h="445273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200" b="1" i="0" u="none" strike="noStrike" cap="none" dirty="0" err="1">
                          <a:solidFill>
                            <a:srgbClr val="7A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regsem</a:t>
                      </a:r>
                      <a:endParaRPr lang="en-US" sz="1200" b="1" i="0" u="none" strike="noStrike" cap="none" dirty="0">
                        <a:solidFill>
                          <a:srgbClr val="7A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b="1" i="0" u="none" strike="noStrike" cap="none" noProof="0" dirty="0" err="1">
                          <a:solidFill>
                            <a:srgbClr val="7A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penfa</a:t>
                      </a:r>
                      <a:endParaRPr lang="en-US" sz="1200" b="1" i="0" u="none" strike="noStrike" cap="none" noProof="0" dirty="0">
                        <a:solidFill>
                          <a:srgbClr val="7A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b="1" i="0" u="none" strike="noStrike" cap="none" noProof="0" dirty="0" err="1">
                          <a:solidFill>
                            <a:srgbClr val="7A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lslx</a:t>
                      </a:r>
                      <a:endParaRPr lang="en-US" sz="1200" b="1" i="0" u="none" strike="noStrike" cap="none" noProof="0" dirty="0">
                        <a:solidFill>
                          <a:srgbClr val="7A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2411027117"/>
                  </a:ext>
                </a:extLst>
              </a:tr>
              <a:tr h="4184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sym typeface="Arial"/>
                        </a:rPr>
                        <a:t>lasso</a:t>
                      </a:r>
                      <a:endParaRPr kumimoji="0" lang="en-US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62637.7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62642.92</a:t>
                      </a:r>
                      <a:endParaRPr lang="en-US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-1.48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2623286"/>
                  </a:ext>
                </a:extLst>
              </a:tr>
              <a:tr h="3497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enet</a:t>
                      </a:r>
                      <a:endParaRPr kumimoji="0" lang="en-US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62638.63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sym typeface="Arial"/>
                        </a:rPr>
                        <a:t>--</a:t>
                      </a:r>
                      <a:endParaRPr lang="en-US" sz="1000" b="0" i="0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-1.49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871965"/>
                  </a:ext>
                </a:extLst>
              </a:tr>
              <a:tr h="3181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i="0" u="none" strike="noStrike" cap="none" dirty="0">
                          <a:solidFill>
                            <a:srgbClr val="7A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psycho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i="0" u="none" strike="noStrike" cap="none" dirty="0" err="1">
                          <a:solidFill>
                            <a:srgbClr val="7A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bootnet</a:t>
                      </a:r>
                      <a:endParaRPr lang="en-US" sz="1200" b="1" i="0" u="none" strike="noStrike" cap="none" dirty="0">
                        <a:solidFill>
                          <a:srgbClr val="7A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200" b="1" i="0" u="none" strike="noStrike" cap="non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252273561"/>
                  </a:ext>
                </a:extLst>
              </a:tr>
              <a:tr h="3319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sym typeface="Arial"/>
                        </a:rPr>
                        <a:t>prune</a:t>
                      </a:r>
                      <a:endParaRPr kumimoji="0" lang="en-US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63230.48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sym typeface="Arial"/>
                        </a:rPr>
                        <a:t>--</a:t>
                      </a:r>
                      <a:endParaRPr lang="en-US" sz="1000" b="0" i="0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251762121"/>
                  </a:ext>
                </a:extLst>
              </a:tr>
              <a:tr h="423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1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sym typeface="Arial"/>
                        </a:rPr>
                        <a:t>glasso</a:t>
                      </a:r>
                      <a:endParaRPr kumimoji="0" lang="en-US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19606.96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2990898379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8736AA1C-397A-FB79-C490-E1D4142570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236347"/>
              </p:ext>
            </p:extLst>
          </p:nvPr>
        </p:nvGraphicFramePr>
        <p:xfrm>
          <a:off x="3188874" y="1594357"/>
          <a:ext cx="2758702" cy="2243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459">
                  <a:extLst>
                    <a:ext uri="{9D8B030D-6E8A-4147-A177-3AD203B41FA5}">
                      <a16:colId xmlns:a16="http://schemas.microsoft.com/office/drawing/2014/main" val="1944654998"/>
                    </a:ext>
                  </a:extLst>
                </a:gridCol>
                <a:gridCol w="709745">
                  <a:extLst>
                    <a:ext uri="{9D8B030D-6E8A-4147-A177-3AD203B41FA5}">
                      <a16:colId xmlns:a16="http://schemas.microsoft.com/office/drawing/2014/main" val="112430708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65072194"/>
                    </a:ext>
                  </a:extLst>
                </a:gridCol>
                <a:gridCol w="727978">
                  <a:extLst>
                    <a:ext uri="{9D8B030D-6E8A-4147-A177-3AD203B41FA5}">
                      <a16:colId xmlns:a16="http://schemas.microsoft.com/office/drawing/2014/main" val="3272203407"/>
                    </a:ext>
                  </a:extLst>
                </a:gridCol>
              </a:tblGrid>
              <a:tr h="403637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200" b="1" u="none" strike="noStrike" cap="none" dirty="0" err="1">
                          <a:solidFill>
                            <a:srgbClr val="7A0000"/>
                          </a:solidFill>
                          <a:sym typeface="Arial"/>
                        </a:rPr>
                        <a:t>regsem</a:t>
                      </a:r>
                      <a:endParaRPr lang="en-US" sz="1200" b="1" i="0" u="none" strike="noStrike" cap="none" dirty="0">
                        <a:solidFill>
                          <a:srgbClr val="7A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b="1" u="none" strike="noStrike" cap="none" noProof="0" dirty="0" err="1">
                          <a:solidFill>
                            <a:srgbClr val="7A0000"/>
                          </a:solidFill>
                          <a:sym typeface="Arial"/>
                        </a:rPr>
                        <a:t>penfa</a:t>
                      </a:r>
                      <a:endParaRPr lang="en-US" sz="1200" b="1" i="0" u="none" strike="noStrike" cap="none" noProof="0" dirty="0">
                        <a:solidFill>
                          <a:srgbClr val="7A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b="1" u="none" strike="noStrike" cap="none" noProof="0" dirty="0" err="1">
                          <a:solidFill>
                            <a:srgbClr val="7A0000"/>
                          </a:solidFill>
                          <a:sym typeface="Arial"/>
                        </a:rPr>
                        <a:t>lslx</a:t>
                      </a:r>
                      <a:endParaRPr lang="en-US" sz="1200" b="1" i="0" u="none" strike="noStrike" cap="none" noProof="0" dirty="0">
                        <a:solidFill>
                          <a:srgbClr val="7A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2411027117"/>
                  </a:ext>
                </a:extLst>
              </a:tr>
              <a:tr h="3643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sym typeface="Arial"/>
                        </a:rPr>
                        <a:t>lasso</a:t>
                      </a:r>
                      <a:endParaRPr kumimoji="0" lang="en-US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31389.28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31415.94</a:t>
                      </a:r>
                      <a:endParaRPr lang="en-US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-2.60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2623286"/>
                  </a:ext>
                </a:extLst>
              </a:tr>
              <a:tr h="3568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enet</a:t>
                      </a:r>
                      <a:endParaRPr kumimoji="0" lang="en-US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31390.26</a:t>
                      </a:r>
                      <a:endParaRPr lang="en-US" sz="10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-2.61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871965"/>
                  </a:ext>
                </a:extLst>
              </a:tr>
              <a:tr h="3479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u="none" strike="noStrike" cap="none" dirty="0">
                          <a:solidFill>
                            <a:srgbClr val="7A0000"/>
                          </a:solidFill>
                          <a:sym typeface="Arial"/>
                        </a:rPr>
                        <a:t>psycho</a:t>
                      </a:r>
                      <a:endParaRPr lang="en-US" sz="1200" b="1" i="0" u="none" strike="noStrike" cap="none" dirty="0">
                        <a:solidFill>
                          <a:srgbClr val="7A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u="none" strike="noStrike" cap="none" dirty="0" err="1">
                          <a:solidFill>
                            <a:srgbClr val="7A0000"/>
                          </a:solidFill>
                          <a:sym typeface="Arial"/>
                        </a:rPr>
                        <a:t>bootnet</a:t>
                      </a:r>
                      <a:endParaRPr lang="en-US" sz="1200" b="1" i="0" u="none" strike="noStrike" cap="none" dirty="0">
                        <a:solidFill>
                          <a:srgbClr val="7A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200" b="1" i="0" u="none" strike="noStrike" cap="non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252273561"/>
                  </a:ext>
                </a:extLst>
              </a:tr>
              <a:tr h="338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sym typeface="Arial"/>
                        </a:rPr>
                        <a:t>prune</a:t>
                      </a:r>
                      <a:endParaRPr kumimoji="0" lang="en-US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32219.32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sym typeface="Arial"/>
                        </a:rPr>
                        <a:t>--</a:t>
                      </a:r>
                      <a:endParaRPr lang="en-US" sz="1000" b="0" i="0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251762121"/>
                  </a:ext>
                </a:extLst>
              </a:tr>
              <a:tr h="4318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1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sym typeface="Arial"/>
                        </a:rPr>
                        <a:t>glasso</a:t>
                      </a:r>
                      <a:endParaRPr kumimoji="0" lang="en-US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10235.49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299089837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E117F378-9F04-B823-9540-193C2C6454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650449"/>
              </p:ext>
            </p:extLst>
          </p:nvPr>
        </p:nvGraphicFramePr>
        <p:xfrm>
          <a:off x="156575" y="1994621"/>
          <a:ext cx="2812425" cy="2243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4223">
                  <a:extLst>
                    <a:ext uri="{9D8B030D-6E8A-4147-A177-3AD203B41FA5}">
                      <a16:colId xmlns:a16="http://schemas.microsoft.com/office/drawing/2014/main" val="1944654998"/>
                    </a:ext>
                  </a:extLst>
                </a:gridCol>
                <a:gridCol w="734850">
                  <a:extLst>
                    <a:ext uri="{9D8B030D-6E8A-4147-A177-3AD203B41FA5}">
                      <a16:colId xmlns:a16="http://schemas.microsoft.com/office/drawing/2014/main" val="1124307087"/>
                    </a:ext>
                  </a:extLst>
                </a:gridCol>
                <a:gridCol w="716863">
                  <a:extLst>
                    <a:ext uri="{9D8B030D-6E8A-4147-A177-3AD203B41FA5}">
                      <a16:colId xmlns:a16="http://schemas.microsoft.com/office/drawing/2014/main" val="365072194"/>
                    </a:ext>
                  </a:extLst>
                </a:gridCol>
                <a:gridCol w="766489">
                  <a:extLst>
                    <a:ext uri="{9D8B030D-6E8A-4147-A177-3AD203B41FA5}">
                      <a16:colId xmlns:a16="http://schemas.microsoft.com/office/drawing/2014/main" val="3272203407"/>
                    </a:ext>
                  </a:extLst>
                </a:gridCol>
              </a:tblGrid>
              <a:tr h="403637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200" b="1" u="none" strike="noStrike" cap="none" dirty="0" err="1">
                          <a:solidFill>
                            <a:srgbClr val="7A0000"/>
                          </a:solidFill>
                          <a:sym typeface="Arial"/>
                        </a:rPr>
                        <a:t>regsem</a:t>
                      </a:r>
                      <a:endParaRPr lang="en-US" sz="1200" b="1" i="0" u="none" strike="noStrike" cap="none" dirty="0">
                        <a:solidFill>
                          <a:srgbClr val="7A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b="1" u="none" strike="noStrike" cap="none" noProof="0" dirty="0" err="1">
                          <a:solidFill>
                            <a:srgbClr val="7A0000"/>
                          </a:solidFill>
                          <a:sym typeface="Arial"/>
                        </a:rPr>
                        <a:t>penfa</a:t>
                      </a:r>
                      <a:endParaRPr lang="en-US" sz="1200" b="1" i="0" u="none" strike="noStrike" cap="none" noProof="0" dirty="0">
                        <a:solidFill>
                          <a:srgbClr val="7A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b="1" u="none" strike="noStrike" cap="none" noProof="0" dirty="0" err="1">
                          <a:solidFill>
                            <a:srgbClr val="7A0000"/>
                          </a:solidFill>
                          <a:sym typeface="Arial"/>
                        </a:rPr>
                        <a:t>lslx</a:t>
                      </a:r>
                      <a:endParaRPr lang="en-US" sz="1200" b="1" i="0" u="none" strike="noStrike" cap="none" noProof="0" dirty="0">
                        <a:solidFill>
                          <a:srgbClr val="7A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2411027117"/>
                  </a:ext>
                </a:extLst>
              </a:tr>
              <a:tr h="3643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sym typeface="Arial"/>
                        </a:rPr>
                        <a:t>lasso</a:t>
                      </a:r>
                      <a:endParaRPr kumimoji="0" lang="en-US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12647.57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12671.26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-5.32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2623286"/>
                  </a:ext>
                </a:extLst>
              </a:tr>
              <a:tr h="3568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enet</a:t>
                      </a:r>
                      <a:endParaRPr kumimoji="0" lang="en-US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12648.74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-5.32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871965"/>
                  </a:ext>
                </a:extLst>
              </a:tr>
              <a:tr h="3479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u="none" strike="noStrike" cap="none" dirty="0">
                          <a:solidFill>
                            <a:srgbClr val="7A0000"/>
                          </a:solidFill>
                          <a:sym typeface="Arial"/>
                        </a:rPr>
                        <a:t>psycho</a:t>
                      </a:r>
                      <a:endParaRPr lang="en-US" sz="1200" b="1" i="0" u="none" strike="noStrike" cap="none" dirty="0">
                        <a:solidFill>
                          <a:srgbClr val="7A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u="none" strike="noStrike" cap="none" dirty="0" err="1">
                          <a:solidFill>
                            <a:srgbClr val="7A0000"/>
                          </a:solidFill>
                          <a:sym typeface="Arial"/>
                        </a:rPr>
                        <a:t>bootnet</a:t>
                      </a:r>
                      <a:endParaRPr lang="en-US" sz="1200" b="1" i="0" u="none" strike="noStrike" cap="none" dirty="0">
                        <a:solidFill>
                          <a:srgbClr val="7A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400" b="1" i="0" u="none" strike="noStrike" cap="non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252273561"/>
                  </a:ext>
                </a:extLst>
              </a:tr>
              <a:tr h="338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sym typeface="Arial"/>
                        </a:rPr>
                        <a:t>prune</a:t>
                      </a:r>
                      <a:endParaRPr kumimoji="0" lang="en-US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13359.13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sym typeface="Arial"/>
                        </a:rPr>
                        <a:t>--</a:t>
                      </a:r>
                      <a:endParaRPr lang="en-US" sz="1000" b="0" i="0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200" b="0" i="0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251762121"/>
                  </a:ext>
                </a:extLst>
              </a:tr>
              <a:tr h="4318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1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sym typeface="Arial"/>
                        </a:rPr>
                        <a:t>glasso</a:t>
                      </a:r>
                      <a:endParaRPr kumimoji="0" lang="en-US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4530.318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200" b="0" i="0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2990898379"/>
                  </a:ext>
                </a:extLst>
              </a:tr>
            </a:tbl>
          </a:graphicData>
        </a:graphic>
      </p:graphicFrame>
      <p:pic>
        <p:nvPicPr>
          <p:cNvPr id="21" name="Google Shape;232;p20">
            <a:extLst>
              <a:ext uri="{FF2B5EF4-FFF2-40B4-BE49-F238E27FC236}">
                <a16:creationId xmlns:a16="http://schemas.microsoft.com/office/drawing/2014/main" id="{ADB4398C-9AA5-4BAB-E959-389AB8911AAD}"/>
              </a:ext>
            </a:extLst>
          </p:cNvPr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224463" y="1071727"/>
            <a:ext cx="2676648" cy="847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32;p20">
            <a:extLst>
              <a:ext uri="{FF2B5EF4-FFF2-40B4-BE49-F238E27FC236}">
                <a16:creationId xmlns:a16="http://schemas.microsoft.com/office/drawing/2014/main" id="{E833E403-03DA-720E-E140-8E44F8FD90B0}"/>
              </a:ext>
            </a:extLst>
          </p:cNvPr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3291407" y="746754"/>
            <a:ext cx="2676648" cy="847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2;p20">
            <a:extLst>
              <a:ext uri="{FF2B5EF4-FFF2-40B4-BE49-F238E27FC236}">
                <a16:creationId xmlns:a16="http://schemas.microsoft.com/office/drawing/2014/main" id="{665FBBCB-6D6C-CCEB-40E1-AAEAD1138E5C}"/>
              </a:ext>
            </a:extLst>
          </p:cNvPr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6352079" y="993384"/>
            <a:ext cx="2676648" cy="84760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E1A3EC3-B02D-0718-CAD2-3C36A982033C}"/>
              </a:ext>
            </a:extLst>
          </p:cNvPr>
          <p:cNvSpPr txBox="1"/>
          <p:nvPr/>
        </p:nvSpPr>
        <p:spPr>
          <a:xfrm>
            <a:off x="393625" y="1371028"/>
            <a:ext cx="13303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BIC 200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0B9100-9ACB-6344-A85A-3DCAF9827927}"/>
              </a:ext>
            </a:extLst>
          </p:cNvPr>
          <p:cNvSpPr txBox="1"/>
          <p:nvPr/>
        </p:nvSpPr>
        <p:spPr>
          <a:xfrm>
            <a:off x="3505220" y="1032056"/>
            <a:ext cx="13303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BIC 500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16255F9-03FD-F4F3-2F99-336E176AEB3D}"/>
              </a:ext>
            </a:extLst>
          </p:cNvPr>
          <p:cNvSpPr txBox="1"/>
          <p:nvPr/>
        </p:nvSpPr>
        <p:spPr>
          <a:xfrm>
            <a:off x="6545785" y="1314275"/>
            <a:ext cx="13303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BIC 1000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04FEC0-082C-039C-EA71-D8149CDD8BC2}"/>
              </a:ext>
            </a:extLst>
          </p:cNvPr>
          <p:cNvSpPr txBox="1"/>
          <p:nvPr/>
        </p:nvSpPr>
        <p:spPr>
          <a:xfrm>
            <a:off x="3083817" y="4552338"/>
            <a:ext cx="3067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1200" dirty="0">
                <a:solidFill>
                  <a:schemeClr val="dk1"/>
                </a:solidFill>
                <a:latin typeface="Vidaloka"/>
              </a:rPr>
              <a:t>For </a:t>
            </a:r>
            <a:r>
              <a:rPr lang="en-US" sz="1200" dirty="0" err="1">
                <a:solidFill>
                  <a:schemeClr val="dk1"/>
                </a:solidFill>
                <a:latin typeface="Vidaloka"/>
              </a:rPr>
              <a:t>Glasso</a:t>
            </a:r>
            <a:r>
              <a:rPr lang="en-US" sz="1200" dirty="0">
                <a:solidFill>
                  <a:schemeClr val="dk1"/>
                </a:solidFill>
                <a:latin typeface="Vidaloka"/>
              </a:rPr>
              <a:t>, the number demonstrate EBIC </a:t>
            </a:r>
          </a:p>
        </p:txBody>
      </p:sp>
    </p:spTree>
    <p:extLst>
      <p:ext uri="{BB962C8B-B14F-4D97-AF65-F5344CB8AC3E}">
        <p14:creationId xmlns:p14="http://schemas.microsoft.com/office/powerpoint/2010/main" val="904543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23DE265-A8A9-7490-F265-52A912E2804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586965" y="4843144"/>
            <a:ext cx="3086100" cy="274637"/>
          </a:xfrm>
        </p:spPr>
        <p:txBody>
          <a:bodyPr/>
          <a:lstStyle/>
          <a:p>
            <a:r>
              <a:rPr lang="en-US"/>
              <a:t>AERA 2025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210029A-30FC-1ECE-1E5A-BA4C5D1285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6877050" y="4843144"/>
            <a:ext cx="2057400" cy="274637"/>
          </a:xfrm>
        </p:spPr>
        <p:txBody>
          <a:bodyPr/>
          <a:lstStyle/>
          <a:p>
            <a:fld id="{D328C2E4-254E-438F-AD97-EE0759676FC7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" name="Google Shape;554;p66">
            <a:extLst>
              <a:ext uri="{FF2B5EF4-FFF2-40B4-BE49-F238E27FC236}">
                <a16:creationId xmlns:a16="http://schemas.microsoft.com/office/drawing/2014/main" id="{EB6B35C9-6D68-4B77-1E68-6B19CE405B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8498" y="279820"/>
            <a:ext cx="4597004" cy="49329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000" dirty="0"/>
              <a:t>Results </a:t>
            </a:r>
            <a:r>
              <a:rPr lang="en-US" sz="2400" dirty="0"/>
              <a:t>(three factor model)         </a:t>
            </a:r>
            <a:br>
              <a:rPr lang="en-US" sz="2000" dirty="0"/>
            </a:br>
            <a:endParaRPr 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D94D48-CE75-8718-3E35-CCE56FE4EB53}"/>
              </a:ext>
            </a:extLst>
          </p:cNvPr>
          <p:cNvSpPr txBox="1"/>
          <p:nvPr/>
        </p:nvSpPr>
        <p:spPr>
          <a:xfrm>
            <a:off x="492447" y="940427"/>
            <a:ext cx="4597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Vidaloka"/>
                <a:sym typeface="Vidaloka"/>
              </a:rPr>
              <a:t>Non-zero items = 21</a:t>
            </a:r>
            <a:endParaRPr lang="en-US" sz="3000" dirty="0">
              <a:solidFill>
                <a:schemeClr val="dk1"/>
              </a:solidFill>
              <a:latin typeface="Vidaloka"/>
              <a:sym typeface="Vidaloka"/>
            </a:endParaRPr>
          </a:p>
        </p:txBody>
      </p:sp>
      <p:pic>
        <p:nvPicPr>
          <p:cNvPr id="12" name="Picture 11" descr="A black background with a black circle and lines&#10;&#10;AI-generated content may be incorrect.">
            <a:extLst>
              <a:ext uri="{FF2B5EF4-FFF2-40B4-BE49-F238E27FC236}">
                <a16:creationId xmlns:a16="http://schemas.microsoft.com/office/drawing/2014/main" id="{B9DB3B09-E0D2-E27E-DF22-0ED2D8987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1374" y="400540"/>
            <a:ext cx="2977869" cy="945879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5AA02611-B344-44BD-566E-4A75A0635F3B}"/>
              </a:ext>
            </a:extLst>
          </p:cNvPr>
          <p:cNvSpPr/>
          <p:nvPr/>
        </p:nvSpPr>
        <p:spPr>
          <a:xfrm>
            <a:off x="5498628" y="400540"/>
            <a:ext cx="777240" cy="1416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7FBFCD-1F8E-DCEB-10D1-BD1598C1C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717" y="1483348"/>
            <a:ext cx="7202466" cy="332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538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9D369B-0282-CFFB-3567-40322967291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AERA 2025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091B8E-5A9A-3589-AA72-7906456E21B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328C2E4-254E-438F-AD97-EE0759676FC7}" type="slidenum">
              <a:rPr lang="en-US" smtClean="0"/>
              <a:t>13</a:t>
            </a:fld>
            <a:endParaRPr lang="en-US"/>
          </a:p>
        </p:txBody>
      </p:sp>
      <p:sp>
        <p:nvSpPr>
          <p:cNvPr id="8" name="Google Shape;554;p66">
            <a:extLst>
              <a:ext uri="{FF2B5EF4-FFF2-40B4-BE49-F238E27FC236}">
                <a16:creationId xmlns:a16="http://schemas.microsoft.com/office/drawing/2014/main" id="{864AEA8D-A19D-CA93-13B8-D3711310D1A7}"/>
              </a:ext>
            </a:extLst>
          </p:cNvPr>
          <p:cNvSpPr txBox="1">
            <a:spLocks/>
          </p:cNvSpPr>
          <p:nvPr/>
        </p:nvSpPr>
        <p:spPr>
          <a:xfrm>
            <a:off x="-1095153" y="300356"/>
            <a:ext cx="5433345" cy="536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600"/>
              <a:buFont typeface="Vidaloka"/>
              <a:buNone/>
              <a:defRPr sz="5000" b="0" i="0" u="none" strike="noStrike" cap="none">
                <a:solidFill>
                  <a:schemeClr val="dk1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3000" dirty="0"/>
              <a:t>Results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/>
                <a:sym typeface="Vidaloka"/>
              </a:rPr>
              <a:t>(</a:t>
            </a:r>
            <a:r>
              <a:rPr lang="en-US" sz="2400" dirty="0"/>
              <a:t>three factor model)         </a:t>
            </a:r>
            <a:br>
              <a:rPr lang="en-US" sz="2000" dirty="0"/>
            </a:br>
            <a:r>
              <a:rPr lang="en-US" sz="2400" dirty="0"/>
              <a:t>        </a:t>
            </a:r>
            <a:br>
              <a:rPr lang="en-US" sz="2000" dirty="0"/>
            </a:br>
            <a:endParaRPr 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E1CA52-4855-27FC-0FC2-DBCA575CA41B}"/>
                  </a:ext>
                </a:extLst>
              </p:cNvPr>
              <p:cNvSpPr txBox="1"/>
              <p:nvPr/>
            </p:nvSpPr>
            <p:spPr>
              <a:xfrm>
                <a:off x="34627" y="4092135"/>
                <a:ext cx="1333339" cy="708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chemeClr val="dk1"/>
                    </a:solidFill>
                    <a:latin typeface="Vidaloka"/>
                    <a:sym typeface="Alegreya Sans SC"/>
                  </a:rPr>
                  <a:t>TP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legreya Sans SC"/>
                          </a:rPr>
                        </m:ctrlPr>
                      </m:fPr>
                      <m:num>
                        <m:r>
                          <a:rPr lang="en-US" sz="1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legreya Sans SC"/>
                          </a:rPr>
                          <m:t>𝑇𝑃</m:t>
                        </m:r>
                      </m:num>
                      <m:den>
                        <m:r>
                          <a:rPr lang="en-US" sz="1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legreya Sans SC"/>
                          </a:rPr>
                          <m:t>𝑇𝑃</m:t>
                        </m:r>
                        <m:r>
                          <a:rPr lang="en-US" sz="1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legreya Sans SC"/>
                          </a:rPr>
                          <m:t>+</m:t>
                        </m:r>
                        <m:r>
                          <a:rPr lang="en-US" sz="1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legreya Sans SC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sz="1200" dirty="0">
                    <a:solidFill>
                      <a:schemeClr val="dk1"/>
                    </a:solidFill>
                    <a:latin typeface="Vidaloka"/>
                    <a:sym typeface="Alegreya Sans SC"/>
                  </a:rPr>
                  <a:t>  FP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legreya Sans SC"/>
                          </a:rPr>
                        </m:ctrlPr>
                      </m:fPr>
                      <m:num>
                        <m:r>
                          <a:rPr lang="en-US" sz="1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legreya Sans SC"/>
                          </a:rPr>
                          <m:t>𝐹𝑃</m:t>
                        </m:r>
                      </m:num>
                      <m:den>
                        <m:r>
                          <a:rPr lang="en-US" sz="1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legreya Sans SC"/>
                          </a:rPr>
                          <m:t>𝐹𝑃</m:t>
                        </m:r>
                        <m:r>
                          <a:rPr lang="en-US" sz="1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legreya Sans SC"/>
                          </a:rPr>
                          <m:t>+</m:t>
                        </m:r>
                        <m:r>
                          <a:rPr lang="en-US" sz="1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legreya Sans SC"/>
                          </a:rPr>
                          <m:t>𝑇𝑁</m:t>
                        </m:r>
                      </m:den>
                    </m:f>
                  </m:oMath>
                </a14:m>
                <a:endParaRPr lang="en-US" sz="1200" dirty="0">
                  <a:solidFill>
                    <a:schemeClr val="dk1"/>
                  </a:solidFill>
                  <a:latin typeface="Vidaloka"/>
                  <a:sym typeface="Alegreya Sans SC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4E1CA52-4855-27FC-0FC2-DBCA575CA4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7" y="4092135"/>
                <a:ext cx="1333339" cy="7086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12335788-2AD7-0A8D-2A4A-89752321AF80}"/>
              </a:ext>
            </a:extLst>
          </p:cNvPr>
          <p:cNvSpPr txBox="1">
            <a:spLocks/>
          </p:cNvSpPr>
          <p:nvPr/>
        </p:nvSpPr>
        <p:spPr>
          <a:xfrm>
            <a:off x="6793529" y="4843144"/>
            <a:ext cx="2140921" cy="300356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pic>
        <p:nvPicPr>
          <p:cNvPr id="33" name="Picture 32" descr="A black background with a black circle and lines&#10;&#10;AI-generated content may be incorrect.">
            <a:extLst>
              <a:ext uri="{FF2B5EF4-FFF2-40B4-BE49-F238E27FC236}">
                <a16:creationId xmlns:a16="http://schemas.microsoft.com/office/drawing/2014/main" id="{EF997404-52EE-99FC-7E99-56D9AB1022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3065" y="455911"/>
            <a:ext cx="2977869" cy="9458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FD9622-5FFD-9EC6-B711-5BCD1711F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8644" y="1427509"/>
            <a:ext cx="6793528" cy="341563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641350D-644E-CD74-92F9-31A6A4CCDDEB}"/>
              </a:ext>
            </a:extLst>
          </p:cNvPr>
          <p:cNvSpPr/>
          <p:nvPr/>
        </p:nvSpPr>
        <p:spPr>
          <a:xfrm>
            <a:off x="5498628" y="455911"/>
            <a:ext cx="777240" cy="14160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46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>
          <a:extLst>
            <a:ext uri="{FF2B5EF4-FFF2-40B4-BE49-F238E27FC236}">
              <a16:creationId xmlns:a16="http://schemas.microsoft.com/office/drawing/2014/main" id="{631388A2-5CD4-8B71-524A-B0DCA9F90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9;p12">
            <a:extLst>
              <a:ext uri="{FF2B5EF4-FFF2-40B4-BE49-F238E27FC236}">
                <a16:creationId xmlns:a16="http://schemas.microsoft.com/office/drawing/2014/main" id="{EB10D96A-9AD3-1F9D-36F9-7A121EB3C2D6}"/>
              </a:ext>
            </a:extLst>
          </p:cNvPr>
          <p:cNvSpPr/>
          <p:nvPr/>
        </p:nvSpPr>
        <p:spPr>
          <a:xfrm>
            <a:off x="6168112" y="1771378"/>
            <a:ext cx="2860615" cy="2919459"/>
          </a:xfrm>
          <a:custGeom>
            <a:avLst/>
            <a:gdLst/>
            <a:ahLst/>
            <a:cxnLst/>
            <a:rect l="l" t="t" r="r" b="b"/>
            <a:pathLst>
              <a:path w="586228" h="367117" extrusionOk="0">
                <a:moveTo>
                  <a:pt x="0" y="0"/>
                </a:moveTo>
                <a:lnTo>
                  <a:pt x="586228" y="0"/>
                </a:lnTo>
                <a:lnTo>
                  <a:pt x="586228" y="367117"/>
                </a:lnTo>
                <a:lnTo>
                  <a:pt x="0" y="367117"/>
                </a:lnTo>
                <a:close/>
              </a:path>
            </a:pathLst>
          </a:custGeom>
          <a:solidFill>
            <a:srgbClr val="FFFFFF"/>
          </a:solidFill>
          <a:ln w="38100" cap="sq" cmpd="sng">
            <a:solidFill>
              <a:srgbClr val="F0B7AE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/>
          <a:lstStyle/>
          <a:p>
            <a:endParaRPr lang="en-US" sz="700" dirty="0"/>
          </a:p>
        </p:txBody>
      </p:sp>
      <p:sp>
        <p:nvSpPr>
          <p:cNvPr id="2" name="Google Shape;69;p12">
            <a:extLst>
              <a:ext uri="{FF2B5EF4-FFF2-40B4-BE49-F238E27FC236}">
                <a16:creationId xmlns:a16="http://schemas.microsoft.com/office/drawing/2014/main" id="{C0BB857C-C41B-5D90-41A5-434F7AEE8E92}"/>
              </a:ext>
            </a:extLst>
          </p:cNvPr>
          <p:cNvSpPr/>
          <p:nvPr/>
        </p:nvSpPr>
        <p:spPr>
          <a:xfrm>
            <a:off x="3186608" y="1573336"/>
            <a:ext cx="2860615" cy="2919459"/>
          </a:xfrm>
          <a:custGeom>
            <a:avLst/>
            <a:gdLst/>
            <a:ahLst/>
            <a:cxnLst/>
            <a:rect l="l" t="t" r="r" b="b"/>
            <a:pathLst>
              <a:path w="586228" h="367117" extrusionOk="0">
                <a:moveTo>
                  <a:pt x="0" y="0"/>
                </a:moveTo>
                <a:lnTo>
                  <a:pt x="586228" y="0"/>
                </a:lnTo>
                <a:lnTo>
                  <a:pt x="586228" y="367117"/>
                </a:lnTo>
                <a:lnTo>
                  <a:pt x="0" y="367117"/>
                </a:lnTo>
                <a:close/>
              </a:path>
            </a:pathLst>
          </a:custGeom>
          <a:solidFill>
            <a:srgbClr val="FFFFFF"/>
          </a:solidFill>
          <a:ln w="38100" cap="sq" cmpd="sng">
            <a:solidFill>
              <a:srgbClr val="F0B7AE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/>
          <a:lstStyle/>
          <a:p>
            <a:endParaRPr lang="en-US" sz="700" dirty="0"/>
          </a:p>
        </p:txBody>
      </p:sp>
      <p:sp>
        <p:nvSpPr>
          <p:cNvPr id="587" name="Google Shape;587;p71">
            <a:extLst>
              <a:ext uri="{FF2B5EF4-FFF2-40B4-BE49-F238E27FC236}">
                <a16:creationId xmlns:a16="http://schemas.microsoft.com/office/drawing/2014/main" id="{83B25ADD-1F02-3F2F-DD6A-A5501CBE15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4463" y="332415"/>
            <a:ext cx="491808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 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/>
                <a:sym typeface="Vidaloka"/>
              </a:rPr>
              <a:t>(</a:t>
            </a:r>
            <a:r>
              <a:rPr lang="en-US" sz="2400" dirty="0"/>
              <a:t>three factor model)         </a:t>
            </a:r>
            <a:br>
              <a:rPr lang="en-US" sz="2000" dirty="0"/>
            </a:br>
            <a:endParaRPr lang="en-US" dirty="0"/>
          </a:p>
        </p:txBody>
      </p:sp>
      <p:sp>
        <p:nvSpPr>
          <p:cNvPr id="13" name="Google Shape;69;p12">
            <a:extLst>
              <a:ext uri="{FF2B5EF4-FFF2-40B4-BE49-F238E27FC236}">
                <a16:creationId xmlns:a16="http://schemas.microsoft.com/office/drawing/2014/main" id="{D48FDD34-90D3-09F6-1F06-558F2AF7210A}"/>
              </a:ext>
            </a:extLst>
          </p:cNvPr>
          <p:cNvSpPr/>
          <p:nvPr/>
        </p:nvSpPr>
        <p:spPr>
          <a:xfrm>
            <a:off x="160750" y="1817196"/>
            <a:ext cx="2860615" cy="2919459"/>
          </a:xfrm>
          <a:custGeom>
            <a:avLst/>
            <a:gdLst/>
            <a:ahLst/>
            <a:cxnLst/>
            <a:rect l="l" t="t" r="r" b="b"/>
            <a:pathLst>
              <a:path w="586228" h="367117" extrusionOk="0">
                <a:moveTo>
                  <a:pt x="0" y="0"/>
                </a:moveTo>
                <a:lnTo>
                  <a:pt x="586228" y="0"/>
                </a:lnTo>
                <a:lnTo>
                  <a:pt x="586228" y="367117"/>
                </a:lnTo>
                <a:lnTo>
                  <a:pt x="0" y="367117"/>
                </a:lnTo>
                <a:close/>
              </a:path>
            </a:pathLst>
          </a:custGeom>
          <a:solidFill>
            <a:srgbClr val="FFFFFF"/>
          </a:solidFill>
          <a:ln w="38100" cap="sq" cmpd="sng">
            <a:solidFill>
              <a:srgbClr val="F0B7AE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/>
          <a:lstStyle/>
          <a:p>
            <a:endParaRPr lang="en-US" sz="700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042D99F-60D6-A98B-EACB-C5A7D0F1AE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701795"/>
              </p:ext>
            </p:extLst>
          </p:nvPr>
        </p:nvGraphicFramePr>
        <p:xfrm>
          <a:off x="6212466" y="1924200"/>
          <a:ext cx="2877350" cy="2286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703">
                  <a:extLst>
                    <a:ext uri="{9D8B030D-6E8A-4147-A177-3AD203B41FA5}">
                      <a16:colId xmlns:a16="http://schemas.microsoft.com/office/drawing/2014/main" val="1944654998"/>
                    </a:ext>
                  </a:extLst>
                </a:gridCol>
                <a:gridCol w="737937">
                  <a:extLst>
                    <a:ext uri="{9D8B030D-6E8A-4147-A177-3AD203B41FA5}">
                      <a16:colId xmlns:a16="http://schemas.microsoft.com/office/drawing/2014/main" val="1124307087"/>
                    </a:ext>
                  </a:extLst>
                </a:gridCol>
                <a:gridCol w="745752">
                  <a:extLst>
                    <a:ext uri="{9D8B030D-6E8A-4147-A177-3AD203B41FA5}">
                      <a16:colId xmlns:a16="http://schemas.microsoft.com/office/drawing/2014/main" val="365072194"/>
                    </a:ext>
                  </a:extLst>
                </a:gridCol>
                <a:gridCol w="813958">
                  <a:extLst>
                    <a:ext uri="{9D8B030D-6E8A-4147-A177-3AD203B41FA5}">
                      <a16:colId xmlns:a16="http://schemas.microsoft.com/office/drawing/2014/main" val="3272203407"/>
                    </a:ext>
                  </a:extLst>
                </a:gridCol>
              </a:tblGrid>
              <a:tr h="445273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200" b="1" i="0" u="none" strike="noStrike" cap="none" dirty="0" err="1">
                          <a:solidFill>
                            <a:srgbClr val="7A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regsem</a:t>
                      </a:r>
                      <a:endParaRPr lang="en-US" sz="1200" b="1" i="0" u="none" strike="noStrike" cap="none" dirty="0">
                        <a:solidFill>
                          <a:srgbClr val="7A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b="1" i="0" u="none" strike="noStrike" cap="none" noProof="0" dirty="0" err="1">
                          <a:solidFill>
                            <a:srgbClr val="7A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penfa</a:t>
                      </a:r>
                      <a:endParaRPr lang="en-US" sz="1200" b="1" i="0" u="none" strike="noStrike" cap="none" noProof="0" dirty="0">
                        <a:solidFill>
                          <a:srgbClr val="7A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b="1" i="0" u="none" strike="noStrike" cap="none" noProof="0" dirty="0" err="1">
                          <a:solidFill>
                            <a:srgbClr val="7A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lslx</a:t>
                      </a:r>
                      <a:endParaRPr lang="en-US" sz="1200" b="1" i="0" u="none" strike="noStrike" cap="none" noProof="0" dirty="0">
                        <a:solidFill>
                          <a:srgbClr val="7A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2411027117"/>
                  </a:ext>
                </a:extLst>
              </a:tr>
              <a:tr h="4184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sym typeface="Arial"/>
                        </a:rPr>
                        <a:t>lasso</a:t>
                      </a:r>
                      <a:endParaRPr kumimoji="0" lang="en-US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63373.67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63345.49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-1.38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2623286"/>
                  </a:ext>
                </a:extLst>
              </a:tr>
              <a:tr h="3497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enet</a:t>
                      </a:r>
                      <a:endParaRPr kumimoji="0" lang="en-US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59539.67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-1.38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871965"/>
                  </a:ext>
                </a:extLst>
              </a:tr>
              <a:tr h="3181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i="0" u="none" strike="noStrike" cap="none" dirty="0">
                          <a:solidFill>
                            <a:srgbClr val="7A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psycho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i="0" u="none" strike="noStrike" cap="none" dirty="0" err="1">
                          <a:solidFill>
                            <a:srgbClr val="7A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bootnet</a:t>
                      </a:r>
                      <a:endParaRPr lang="en-US" sz="1200" b="1" i="0" u="none" strike="noStrike" cap="none" dirty="0">
                        <a:solidFill>
                          <a:srgbClr val="7A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200" b="1" i="0" u="none" strike="noStrike" cap="non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252273561"/>
                  </a:ext>
                </a:extLst>
              </a:tr>
              <a:tr h="3319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sym typeface="Arial"/>
                        </a:rPr>
                        <a:t>prune</a:t>
                      </a:r>
                      <a:endParaRPr kumimoji="0" lang="en-US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63700.98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sym typeface="Arial"/>
                        </a:rPr>
                        <a:t>--</a:t>
                      </a:r>
                      <a:endParaRPr lang="en-US" sz="1000" b="0" i="0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251762121"/>
                  </a:ext>
                </a:extLst>
              </a:tr>
              <a:tr h="423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1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sym typeface="Arial"/>
                        </a:rPr>
                        <a:t>glasso</a:t>
                      </a:r>
                      <a:endParaRPr kumimoji="0" lang="en-US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20015.60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2990898379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F305410-4B75-465B-E0BB-91F2A83FB2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3896261"/>
              </p:ext>
            </p:extLst>
          </p:nvPr>
        </p:nvGraphicFramePr>
        <p:xfrm>
          <a:off x="3188874" y="1594357"/>
          <a:ext cx="2758702" cy="2243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46751">
                  <a:extLst>
                    <a:ext uri="{9D8B030D-6E8A-4147-A177-3AD203B41FA5}">
                      <a16:colId xmlns:a16="http://schemas.microsoft.com/office/drawing/2014/main" val="1944654998"/>
                    </a:ext>
                  </a:extLst>
                </a:gridCol>
                <a:gridCol w="720191">
                  <a:extLst>
                    <a:ext uri="{9D8B030D-6E8A-4147-A177-3AD203B41FA5}">
                      <a16:colId xmlns:a16="http://schemas.microsoft.com/office/drawing/2014/main" val="1124307087"/>
                    </a:ext>
                  </a:extLst>
                </a:gridCol>
                <a:gridCol w="744467">
                  <a:extLst>
                    <a:ext uri="{9D8B030D-6E8A-4147-A177-3AD203B41FA5}">
                      <a16:colId xmlns:a16="http://schemas.microsoft.com/office/drawing/2014/main" val="365072194"/>
                    </a:ext>
                  </a:extLst>
                </a:gridCol>
                <a:gridCol w="647293">
                  <a:extLst>
                    <a:ext uri="{9D8B030D-6E8A-4147-A177-3AD203B41FA5}">
                      <a16:colId xmlns:a16="http://schemas.microsoft.com/office/drawing/2014/main" val="3272203407"/>
                    </a:ext>
                  </a:extLst>
                </a:gridCol>
              </a:tblGrid>
              <a:tr h="403637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200" b="1" u="none" strike="noStrike" cap="none" dirty="0" err="1">
                          <a:solidFill>
                            <a:srgbClr val="7A0000"/>
                          </a:solidFill>
                          <a:sym typeface="Arial"/>
                        </a:rPr>
                        <a:t>regsem</a:t>
                      </a:r>
                      <a:endParaRPr lang="en-US" sz="1200" b="1" i="0" u="none" strike="noStrike" cap="none" dirty="0">
                        <a:solidFill>
                          <a:srgbClr val="7A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b="1" u="none" strike="noStrike" cap="none" noProof="0" dirty="0" err="1">
                          <a:solidFill>
                            <a:srgbClr val="7A0000"/>
                          </a:solidFill>
                          <a:sym typeface="Arial"/>
                        </a:rPr>
                        <a:t>penfa</a:t>
                      </a:r>
                      <a:endParaRPr lang="en-US" sz="1200" b="1" i="0" u="none" strike="noStrike" cap="none" noProof="0" dirty="0">
                        <a:solidFill>
                          <a:srgbClr val="7A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b="1" u="none" strike="noStrike" cap="none" noProof="0" dirty="0" err="1">
                          <a:solidFill>
                            <a:srgbClr val="7A0000"/>
                          </a:solidFill>
                          <a:sym typeface="Arial"/>
                        </a:rPr>
                        <a:t>lslx</a:t>
                      </a:r>
                      <a:endParaRPr lang="en-US" sz="1200" b="1" i="0" u="none" strike="noStrike" cap="none" noProof="0" dirty="0">
                        <a:solidFill>
                          <a:srgbClr val="7A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2411027117"/>
                  </a:ext>
                </a:extLst>
              </a:tr>
              <a:tr h="3643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sym typeface="Arial"/>
                        </a:rPr>
                        <a:t>lasso</a:t>
                      </a:r>
                      <a:endParaRPr kumimoji="0" lang="en-US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31795.53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31754.46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-2.44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2623286"/>
                  </a:ext>
                </a:extLst>
              </a:tr>
              <a:tr h="3568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enet</a:t>
                      </a:r>
                      <a:endParaRPr kumimoji="0" lang="en-US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31813.92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---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-2.49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871965"/>
                  </a:ext>
                </a:extLst>
              </a:tr>
              <a:tr h="3479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u="none" strike="noStrike" cap="none" dirty="0">
                          <a:solidFill>
                            <a:srgbClr val="7A0000"/>
                          </a:solidFill>
                          <a:sym typeface="Arial"/>
                        </a:rPr>
                        <a:t>psycho</a:t>
                      </a:r>
                      <a:endParaRPr lang="en-US" sz="1200" b="1" i="0" u="none" strike="noStrike" cap="none" dirty="0">
                        <a:solidFill>
                          <a:srgbClr val="7A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u="none" strike="noStrike" cap="none" dirty="0" err="1">
                          <a:solidFill>
                            <a:srgbClr val="7A0000"/>
                          </a:solidFill>
                          <a:sym typeface="Arial"/>
                        </a:rPr>
                        <a:t>bootnet</a:t>
                      </a:r>
                      <a:endParaRPr lang="en-US" sz="1200" b="1" i="0" u="none" strike="noStrike" cap="none" dirty="0">
                        <a:solidFill>
                          <a:srgbClr val="7A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200" b="1" i="0" u="none" strike="noStrike" cap="non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252273561"/>
                  </a:ext>
                </a:extLst>
              </a:tr>
              <a:tr h="338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sym typeface="Arial"/>
                        </a:rPr>
                        <a:t>prune</a:t>
                      </a:r>
                      <a:endParaRPr kumimoji="0" lang="en-US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32010.30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sym typeface="Arial"/>
                        </a:rPr>
                        <a:t>--</a:t>
                      </a:r>
                      <a:endParaRPr lang="en-US" sz="1000" b="0" i="0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251762121"/>
                  </a:ext>
                </a:extLst>
              </a:tr>
              <a:tr h="4318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1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sym typeface="Arial"/>
                        </a:rPr>
                        <a:t>Glasso</a:t>
                      </a:r>
                      <a:endParaRPr kumimoji="0" lang="en-US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10283.80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299089837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350C925-B8CC-138A-CDC6-0C974B0A5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686134"/>
              </p:ext>
            </p:extLst>
          </p:nvPr>
        </p:nvGraphicFramePr>
        <p:xfrm>
          <a:off x="156575" y="1994621"/>
          <a:ext cx="2812425" cy="2243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4223">
                  <a:extLst>
                    <a:ext uri="{9D8B030D-6E8A-4147-A177-3AD203B41FA5}">
                      <a16:colId xmlns:a16="http://schemas.microsoft.com/office/drawing/2014/main" val="1944654998"/>
                    </a:ext>
                  </a:extLst>
                </a:gridCol>
                <a:gridCol w="734850">
                  <a:extLst>
                    <a:ext uri="{9D8B030D-6E8A-4147-A177-3AD203B41FA5}">
                      <a16:colId xmlns:a16="http://schemas.microsoft.com/office/drawing/2014/main" val="1124307087"/>
                    </a:ext>
                  </a:extLst>
                </a:gridCol>
                <a:gridCol w="716863">
                  <a:extLst>
                    <a:ext uri="{9D8B030D-6E8A-4147-A177-3AD203B41FA5}">
                      <a16:colId xmlns:a16="http://schemas.microsoft.com/office/drawing/2014/main" val="365072194"/>
                    </a:ext>
                  </a:extLst>
                </a:gridCol>
                <a:gridCol w="766489">
                  <a:extLst>
                    <a:ext uri="{9D8B030D-6E8A-4147-A177-3AD203B41FA5}">
                      <a16:colId xmlns:a16="http://schemas.microsoft.com/office/drawing/2014/main" val="3272203407"/>
                    </a:ext>
                  </a:extLst>
                </a:gridCol>
              </a:tblGrid>
              <a:tr h="403637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200" b="1" u="none" strike="noStrike" cap="none" dirty="0" err="1">
                          <a:solidFill>
                            <a:srgbClr val="7A0000"/>
                          </a:solidFill>
                          <a:sym typeface="Arial"/>
                        </a:rPr>
                        <a:t>regsem</a:t>
                      </a:r>
                      <a:endParaRPr lang="en-US" sz="1200" b="1" i="0" u="none" strike="noStrike" cap="none" dirty="0">
                        <a:solidFill>
                          <a:srgbClr val="7A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b="1" u="none" strike="noStrike" cap="none" noProof="0" dirty="0" err="1">
                          <a:solidFill>
                            <a:srgbClr val="7A0000"/>
                          </a:solidFill>
                          <a:sym typeface="Arial"/>
                        </a:rPr>
                        <a:t>penfa</a:t>
                      </a:r>
                      <a:endParaRPr lang="en-US" sz="1200" b="1" i="0" u="none" strike="noStrike" cap="none" noProof="0" dirty="0">
                        <a:solidFill>
                          <a:srgbClr val="7A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b="1" u="none" strike="noStrike" cap="none" noProof="0" dirty="0" err="1">
                          <a:solidFill>
                            <a:srgbClr val="7A0000"/>
                          </a:solidFill>
                          <a:sym typeface="Arial"/>
                        </a:rPr>
                        <a:t>lslx</a:t>
                      </a:r>
                      <a:endParaRPr lang="en-US" sz="1200" b="1" i="0" u="none" strike="noStrike" cap="none" noProof="0" dirty="0">
                        <a:solidFill>
                          <a:srgbClr val="7A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2411027117"/>
                  </a:ext>
                </a:extLst>
              </a:tr>
              <a:tr h="3643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sym typeface="Arial"/>
                        </a:rPr>
                        <a:t>lasso</a:t>
                      </a:r>
                      <a:endParaRPr kumimoji="0" lang="en-US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12839.57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12809.32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-5.00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2623286"/>
                  </a:ext>
                </a:extLst>
              </a:tr>
              <a:tr h="3568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enet</a:t>
                      </a:r>
                      <a:endParaRPr kumimoji="0" lang="en-US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12856.84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-5.31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871965"/>
                  </a:ext>
                </a:extLst>
              </a:tr>
              <a:tr h="3479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u="none" strike="noStrike" cap="none" dirty="0">
                          <a:solidFill>
                            <a:srgbClr val="7A0000"/>
                          </a:solidFill>
                          <a:sym typeface="Arial"/>
                        </a:rPr>
                        <a:t>psycho</a:t>
                      </a:r>
                      <a:endParaRPr lang="en-US" sz="1200" b="1" i="0" u="none" strike="noStrike" cap="none" dirty="0">
                        <a:solidFill>
                          <a:srgbClr val="7A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u="none" strike="noStrike" cap="none" dirty="0" err="1">
                          <a:solidFill>
                            <a:srgbClr val="7A0000"/>
                          </a:solidFill>
                          <a:sym typeface="Arial"/>
                        </a:rPr>
                        <a:t>bootnet</a:t>
                      </a:r>
                      <a:endParaRPr lang="en-US" sz="1200" b="1" i="0" u="none" strike="noStrike" cap="none" dirty="0">
                        <a:solidFill>
                          <a:srgbClr val="7A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400" b="1" i="0" u="none" strike="noStrike" cap="non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252273561"/>
                  </a:ext>
                </a:extLst>
              </a:tr>
              <a:tr h="338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sym typeface="Arial"/>
                        </a:rPr>
                        <a:t>prune</a:t>
                      </a:r>
                      <a:endParaRPr kumimoji="0" lang="en-US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5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13008.36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50" b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sym typeface="Arial"/>
                        </a:rPr>
                        <a:t>--</a:t>
                      </a:r>
                      <a:endParaRPr lang="en-US" sz="1050" b="0" i="0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200" b="0" i="0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251762121"/>
                  </a:ext>
                </a:extLst>
              </a:tr>
              <a:tr h="4318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1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sym typeface="Arial"/>
                        </a:rPr>
                        <a:t>glasso</a:t>
                      </a:r>
                      <a:endParaRPr kumimoji="0" lang="en-US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5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50" b="0" i="0" u="none" strike="noStrike" cap="none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4404.95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200" b="0" i="0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2990898379"/>
                  </a:ext>
                </a:extLst>
              </a:tr>
            </a:tbl>
          </a:graphicData>
        </a:graphic>
      </p:graphicFrame>
      <p:pic>
        <p:nvPicPr>
          <p:cNvPr id="21" name="Google Shape;232;p20">
            <a:extLst>
              <a:ext uri="{FF2B5EF4-FFF2-40B4-BE49-F238E27FC236}">
                <a16:creationId xmlns:a16="http://schemas.microsoft.com/office/drawing/2014/main" id="{CC10EB9F-597F-A5D2-7EC4-61FCD2A4FB20}"/>
              </a:ext>
            </a:extLst>
          </p:cNvPr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224463" y="1071727"/>
            <a:ext cx="2676648" cy="847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32;p20">
            <a:extLst>
              <a:ext uri="{FF2B5EF4-FFF2-40B4-BE49-F238E27FC236}">
                <a16:creationId xmlns:a16="http://schemas.microsoft.com/office/drawing/2014/main" id="{D71B84BD-5656-5AA8-CFE4-324FD31AC7C0}"/>
              </a:ext>
            </a:extLst>
          </p:cNvPr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3291407" y="746754"/>
            <a:ext cx="2676648" cy="847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2;p20">
            <a:extLst>
              <a:ext uri="{FF2B5EF4-FFF2-40B4-BE49-F238E27FC236}">
                <a16:creationId xmlns:a16="http://schemas.microsoft.com/office/drawing/2014/main" id="{2C606ABC-4E65-2E52-163E-14AF79075B51}"/>
              </a:ext>
            </a:extLst>
          </p:cNvPr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6352079" y="993384"/>
            <a:ext cx="2676648" cy="84760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2A7579D-5FB9-9398-0971-B5465C3A4DCB}"/>
              </a:ext>
            </a:extLst>
          </p:cNvPr>
          <p:cNvSpPr txBox="1"/>
          <p:nvPr/>
        </p:nvSpPr>
        <p:spPr>
          <a:xfrm>
            <a:off x="393625" y="1371028"/>
            <a:ext cx="13303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BIC 200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1A80360-B788-7074-6CED-4E73F1945B9F}"/>
              </a:ext>
            </a:extLst>
          </p:cNvPr>
          <p:cNvSpPr txBox="1"/>
          <p:nvPr/>
        </p:nvSpPr>
        <p:spPr>
          <a:xfrm>
            <a:off x="3505220" y="1032056"/>
            <a:ext cx="13303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BIC 500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A1C922-822D-F40B-5043-0238F6CF8EE1}"/>
              </a:ext>
            </a:extLst>
          </p:cNvPr>
          <p:cNvSpPr txBox="1"/>
          <p:nvPr/>
        </p:nvSpPr>
        <p:spPr>
          <a:xfrm>
            <a:off x="6545785" y="1314275"/>
            <a:ext cx="13303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BIC 1000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D8876BE-3DCB-88FE-AC90-E7A83F928B6E}"/>
              </a:ext>
            </a:extLst>
          </p:cNvPr>
          <p:cNvSpPr txBox="1"/>
          <p:nvPr/>
        </p:nvSpPr>
        <p:spPr>
          <a:xfrm>
            <a:off x="3083817" y="4552338"/>
            <a:ext cx="3067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1200" dirty="0">
                <a:solidFill>
                  <a:schemeClr val="dk1"/>
                </a:solidFill>
                <a:latin typeface="Vidaloka"/>
              </a:rPr>
              <a:t>For </a:t>
            </a:r>
            <a:r>
              <a:rPr lang="en-US" sz="1200" dirty="0" err="1">
                <a:solidFill>
                  <a:schemeClr val="dk1"/>
                </a:solidFill>
                <a:latin typeface="Vidaloka"/>
              </a:rPr>
              <a:t>Glasso</a:t>
            </a:r>
            <a:r>
              <a:rPr lang="en-US" sz="1200" dirty="0">
                <a:solidFill>
                  <a:schemeClr val="dk1"/>
                </a:solidFill>
                <a:latin typeface="Vidaloka"/>
              </a:rPr>
              <a:t>, the number demonstrate EBIC 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2864D488-9760-4A99-DEAB-D7935FC23E16}"/>
              </a:ext>
            </a:extLst>
          </p:cNvPr>
          <p:cNvSpPr txBox="1">
            <a:spLocks/>
          </p:cNvSpPr>
          <p:nvPr/>
        </p:nvSpPr>
        <p:spPr>
          <a:xfrm>
            <a:off x="3703319" y="4829890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/>
              <a:t>AERA 2025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57793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23DE265-A8A9-7490-F265-52A912E2804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586965" y="4843144"/>
            <a:ext cx="3086100" cy="274637"/>
          </a:xfrm>
        </p:spPr>
        <p:txBody>
          <a:bodyPr/>
          <a:lstStyle/>
          <a:p>
            <a:r>
              <a:rPr lang="en-US"/>
              <a:t>AERA 2025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210029A-30FC-1ECE-1E5A-BA4C5D1285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6877050" y="4843144"/>
            <a:ext cx="2057400" cy="274637"/>
          </a:xfrm>
        </p:spPr>
        <p:txBody>
          <a:bodyPr/>
          <a:lstStyle/>
          <a:p>
            <a:fld id="{D328C2E4-254E-438F-AD97-EE0759676FC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Google Shape;603;p72">
            <a:extLst>
              <a:ext uri="{FF2B5EF4-FFF2-40B4-BE49-F238E27FC236}">
                <a16:creationId xmlns:a16="http://schemas.microsoft.com/office/drawing/2014/main" id="{D281EB62-CA80-1AEA-E95E-AE4C3A6489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300356"/>
            <a:ext cx="706001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Results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/>
                <a:sym typeface="Vidaloka"/>
              </a:rPr>
              <a:t>(</a:t>
            </a:r>
            <a:r>
              <a:rPr lang="en-US" sz="2000" dirty="0"/>
              <a:t>three factor model with cross-loading)         </a:t>
            </a:r>
            <a:br>
              <a:rPr lang="en-US" sz="2000" dirty="0"/>
            </a:br>
            <a:endParaRPr lang="en-US" dirty="0"/>
          </a:p>
        </p:txBody>
      </p:sp>
      <p:pic>
        <p:nvPicPr>
          <p:cNvPr id="5" name="Picture 4" descr="A black background with lines and dots&#10;&#10;AI-generated content may be incorrect.">
            <a:extLst>
              <a:ext uri="{FF2B5EF4-FFF2-40B4-BE49-F238E27FC236}">
                <a16:creationId xmlns:a16="http://schemas.microsoft.com/office/drawing/2014/main" id="{448180AA-49F1-7631-6E1B-47BFFFD37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410" y="437976"/>
            <a:ext cx="3368040" cy="10363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A414F7-8B13-7700-99B8-7FF8598ADE40}"/>
              </a:ext>
            </a:extLst>
          </p:cNvPr>
          <p:cNvSpPr txBox="1"/>
          <p:nvPr/>
        </p:nvSpPr>
        <p:spPr>
          <a:xfrm>
            <a:off x="348021" y="956166"/>
            <a:ext cx="4511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Vidaloka"/>
                <a:sym typeface="Vidaloka"/>
              </a:rPr>
              <a:t>Non-zero items = 21</a:t>
            </a:r>
            <a:endParaRPr lang="en-US" sz="3000" dirty="0">
              <a:solidFill>
                <a:schemeClr val="dk1"/>
              </a:solidFill>
              <a:latin typeface="Vidaloka"/>
              <a:sym typeface="Vidaloka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B23775D-9D55-662B-2357-844BCD117C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7729" y="1557465"/>
            <a:ext cx="6885736" cy="329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603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603;p72">
            <a:extLst>
              <a:ext uri="{FF2B5EF4-FFF2-40B4-BE49-F238E27FC236}">
                <a16:creationId xmlns:a16="http://schemas.microsoft.com/office/drawing/2014/main" id="{6B73C5A1-39CA-26E8-D0C6-B711C6647F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9210" y="316191"/>
            <a:ext cx="6806933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Results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/>
                <a:sym typeface="Vidaloka"/>
              </a:rPr>
              <a:t>(</a:t>
            </a:r>
            <a:r>
              <a:rPr lang="en-US" sz="2000" dirty="0"/>
              <a:t>three factor model with cross-loading) </a:t>
            </a:r>
            <a:endParaRPr lang="en-US" dirty="0"/>
          </a:p>
        </p:txBody>
      </p:sp>
      <p:pic>
        <p:nvPicPr>
          <p:cNvPr id="7" name="Picture 6" descr="A black background with lines and dots&#10;&#10;AI-generated content may be incorrect.">
            <a:extLst>
              <a:ext uri="{FF2B5EF4-FFF2-40B4-BE49-F238E27FC236}">
                <a16:creationId xmlns:a16="http://schemas.microsoft.com/office/drawing/2014/main" id="{EF79458B-B715-F7BB-D8BA-0ABEB6E7AE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2688" y="422808"/>
            <a:ext cx="2987041" cy="9191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0DB77C-5166-AC0B-4A97-80E16C553EDA}"/>
                  </a:ext>
                </a:extLst>
              </p:cNvPr>
              <p:cNvSpPr txBox="1"/>
              <p:nvPr/>
            </p:nvSpPr>
            <p:spPr>
              <a:xfrm>
                <a:off x="0" y="4058873"/>
                <a:ext cx="1333339" cy="7086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schemeClr val="dk1"/>
                    </a:solidFill>
                    <a:latin typeface="Vidaloka"/>
                    <a:sym typeface="Alegreya Sans SC"/>
                  </a:rPr>
                  <a:t>TP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legreya Sans SC"/>
                          </a:rPr>
                        </m:ctrlPr>
                      </m:fPr>
                      <m:num>
                        <m:r>
                          <a:rPr lang="en-US" sz="1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legreya Sans SC"/>
                          </a:rPr>
                          <m:t>𝑇𝑃</m:t>
                        </m:r>
                      </m:num>
                      <m:den>
                        <m:r>
                          <a:rPr lang="en-US" sz="1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legreya Sans SC"/>
                          </a:rPr>
                          <m:t>𝑇𝑃</m:t>
                        </m:r>
                        <m:r>
                          <a:rPr lang="en-US" sz="1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legreya Sans SC"/>
                          </a:rPr>
                          <m:t>+</m:t>
                        </m:r>
                        <m:r>
                          <a:rPr lang="en-US" sz="1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legreya Sans SC"/>
                          </a:rPr>
                          <m:t>𝐹𝑁</m:t>
                        </m:r>
                      </m:den>
                    </m:f>
                  </m:oMath>
                </a14:m>
                <a:r>
                  <a:rPr lang="en-US" sz="1200" dirty="0">
                    <a:solidFill>
                      <a:schemeClr val="dk1"/>
                    </a:solidFill>
                    <a:latin typeface="Vidaloka"/>
                    <a:sym typeface="Alegreya Sans SC"/>
                  </a:rPr>
                  <a:t>  FP rate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2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legreya Sans SC"/>
                          </a:rPr>
                        </m:ctrlPr>
                      </m:fPr>
                      <m:num>
                        <m:r>
                          <a:rPr lang="en-US" sz="1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legreya Sans SC"/>
                          </a:rPr>
                          <m:t>𝐹𝑃</m:t>
                        </m:r>
                      </m:num>
                      <m:den>
                        <m:r>
                          <a:rPr lang="en-US" sz="1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legreya Sans SC"/>
                          </a:rPr>
                          <m:t>𝐹𝑃</m:t>
                        </m:r>
                        <m:r>
                          <a:rPr lang="en-US" sz="1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legreya Sans SC"/>
                          </a:rPr>
                          <m:t>+</m:t>
                        </m:r>
                        <m:r>
                          <a:rPr lang="en-US" sz="12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sym typeface="Alegreya Sans SC"/>
                          </a:rPr>
                          <m:t>𝑇𝑁</m:t>
                        </m:r>
                      </m:den>
                    </m:f>
                  </m:oMath>
                </a14:m>
                <a:endParaRPr lang="en-US" sz="1200" dirty="0">
                  <a:solidFill>
                    <a:schemeClr val="dk1"/>
                  </a:solidFill>
                  <a:latin typeface="Vidaloka"/>
                  <a:sym typeface="Alegreya Sans SC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0DB77C-5166-AC0B-4A97-80E16C553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058873"/>
                <a:ext cx="1333339" cy="708656"/>
              </a:xfrm>
              <a:prstGeom prst="rect">
                <a:avLst/>
              </a:prstGeom>
              <a:blipFill>
                <a:blip r:embed="rId5"/>
                <a:stretch>
                  <a:fillRect b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4B673AD-4804-7177-64CF-D8D1C0289437}"/>
              </a:ext>
            </a:extLst>
          </p:cNvPr>
          <p:cNvSpPr txBox="1">
            <a:spLocks/>
          </p:cNvSpPr>
          <p:nvPr/>
        </p:nvSpPr>
        <p:spPr>
          <a:xfrm>
            <a:off x="3927250" y="4845904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/>
              <a:t>AERA 2025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52F03C-AD9D-487D-E318-4AEB8E53D3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3208" y="1405997"/>
            <a:ext cx="6657583" cy="342131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6">
          <a:extLst>
            <a:ext uri="{FF2B5EF4-FFF2-40B4-BE49-F238E27FC236}">
              <a16:creationId xmlns:a16="http://schemas.microsoft.com/office/drawing/2014/main" id="{22E8FF32-D4FA-75AB-6D8C-D37DA4D07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9;p12">
            <a:extLst>
              <a:ext uri="{FF2B5EF4-FFF2-40B4-BE49-F238E27FC236}">
                <a16:creationId xmlns:a16="http://schemas.microsoft.com/office/drawing/2014/main" id="{438D8641-2912-9BD0-D90D-BB430F015847}"/>
              </a:ext>
            </a:extLst>
          </p:cNvPr>
          <p:cNvSpPr/>
          <p:nvPr/>
        </p:nvSpPr>
        <p:spPr>
          <a:xfrm>
            <a:off x="6168112" y="1771378"/>
            <a:ext cx="2860615" cy="2919459"/>
          </a:xfrm>
          <a:custGeom>
            <a:avLst/>
            <a:gdLst/>
            <a:ahLst/>
            <a:cxnLst/>
            <a:rect l="l" t="t" r="r" b="b"/>
            <a:pathLst>
              <a:path w="586228" h="367117" extrusionOk="0">
                <a:moveTo>
                  <a:pt x="0" y="0"/>
                </a:moveTo>
                <a:lnTo>
                  <a:pt x="586228" y="0"/>
                </a:lnTo>
                <a:lnTo>
                  <a:pt x="586228" y="367117"/>
                </a:lnTo>
                <a:lnTo>
                  <a:pt x="0" y="367117"/>
                </a:lnTo>
                <a:close/>
              </a:path>
            </a:pathLst>
          </a:custGeom>
          <a:solidFill>
            <a:srgbClr val="FFFFFF"/>
          </a:solidFill>
          <a:ln w="38100" cap="sq" cmpd="sng">
            <a:solidFill>
              <a:srgbClr val="F0B7AE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/>
          <a:lstStyle/>
          <a:p>
            <a:endParaRPr lang="en-US" sz="700" dirty="0"/>
          </a:p>
        </p:txBody>
      </p:sp>
      <p:sp>
        <p:nvSpPr>
          <p:cNvPr id="2" name="Google Shape;69;p12">
            <a:extLst>
              <a:ext uri="{FF2B5EF4-FFF2-40B4-BE49-F238E27FC236}">
                <a16:creationId xmlns:a16="http://schemas.microsoft.com/office/drawing/2014/main" id="{1162758D-E643-1153-7C73-0C4FEDDAB633}"/>
              </a:ext>
            </a:extLst>
          </p:cNvPr>
          <p:cNvSpPr/>
          <p:nvPr/>
        </p:nvSpPr>
        <p:spPr>
          <a:xfrm>
            <a:off x="3186608" y="1573336"/>
            <a:ext cx="2860615" cy="2919459"/>
          </a:xfrm>
          <a:custGeom>
            <a:avLst/>
            <a:gdLst/>
            <a:ahLst/>
            <a:cxnLst/>
            <a:rect l="l" t="t" r="r" b="b"/>
            <a:pathLst>
              <a:path w="586228" h="367117" extrusionOk="0">
                <a:moveTo>
                  <a:pt x="0" y="0"/>
                </a:moveTo>
                <a:lnTo>
                  <a:pt x="586228" y="0"/>
                </a:lnTo>
                <a:lnTo>
                  <a:pt x="586228" y="367117"/>
                </a:lnTo>
                <a:lnTo>
                  <a:pt x="0" y="367117"/>
                </a:lnTo>
                <a:close/>
              </a:path>
            </a:pathLst>
          </a:custGeom>
          <a:solidFill>
            <a:srgbClr val="FFFFFF"/>
          </a:solidFill>
          <a:ln w="38100" cap="sq" cmpd="sng">
            <a:solidFill>
              <a:srgbClr val="F0B7AE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/>
          <a:lstStyle/>
          <a:p>
            <a:endParaRPr lang="en-US" sz="700" dirty="0"/>
          </a:p>
        </p:txBody>
      </p:sp>
      <p:sp>
        <p:nvSpPr>
          <p:cNvPr id="587" name="Google Shape;587;p71">
            <a:extLst>
              <a:ext uri="{FF2B5EF4-FFF2-40B4-BE49-F238E27FC236}">
                <a16:creationId xmlns:a16="http://schemas.microsoft.com/office/drawing/2014/main" id="{528B2B95-F615-0500-9E69-FCC27F592C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9164" y="290187"/>
            <a:ext cx="589889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/>
                <a:sym typeface="Vidaloka"/>
              </a:rPr>
              <a:t>(three factor model with cross-loading) </a:t>
            </a:r>
            <a:endParaRPr lang="en-US" dirty="0"/>
          </a:p>
        </p:txBody>
      </p:sp>
      <p:sp>
        <p:nvSpPr>
          <p:cNvPr id="13" name="Google Shape;69;p12">
            <a:extLst>
              <a:ext uri="{FF2B5EF4-FFF2-40B4-BE49-F238E27FC236}">
                <a16:creationId xmlns:a16="http://schemas.microsoft.com/office/drawing/2014/main" id="{684BD16F-FC40-32F0-AF4C-A68E664F2CA0}"/>
              </a:ext>
            </a:extLst>
          </p:cNvPr>
          <p:cNvSpPr/>
          <p:nvPr/>
        </p:nvSpPr>
        <p:spPr>
          <a:xfrm>
            <a:off x="160750" y="1817196"/>
            <a:ext cx="2860615" cy="2919459"/>
          </a:xfrm>
          <a:custGeom>
            <a:avLst/>
            <a:gdLst/>
            <a:ahLst/>
            <a:cxnLst/>
            <a:rect l="l" t="t" r="r" b="b"/>
            <a:pathLst>
              <a:path w="586228" h="367117" extrusionOk="0">
                <a:moveTo>
                  <a:pt x="0" y="0"/>
                </a:moveTo>
                <a:lnTo>
                  <a:pt x="586228" y="0"/>
                </a:lnTo>
                <a:lnTo>
                  <a:pt x="586228" y="367117"/>
                </a:lnTo>
                <a:lnTo>
                  <a:pt x="0" y="367117"/>
                </a:lnTo>
                <a:close/>
              </a:path>
            </a:pathLst>
          </a:custGeom>
          <a:solidFill>
            <a:srgbClr val="FFFFFF"/>
          </a:solidFill>
          <a:ln w="38100" cap="sq" cmpd="sng">
            <a:solidFill>
              <a:srgbClr val="F0B7AE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/>
          <a:lstStyle/>
          <a:p>
            <a:endParaRPr lang="en-US" sz="700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35B436E7-BA22-3CAE-E781-1B97EB286E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418006"/>
              </p:ext>
            </p:extLst>
          </p:nvPr>
        </p:nvGraphicFramePr>
        <p:xfrm>
          <a:off x="6212466" y="1924200"/>
          <a:ext cx="2877350" cy="22869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9703">
                  <a:extLst>
                    <a:ext uri="{9D8B030D-6E8A-4147-A177-3AD203B41FA5}">
                      <a16:colId xmlns:a16="http://schemas.microsoft.com/office/drawing/2014/main" val="1944654998"/>
                    </a:ext>
                  </a:extLst>
                </a:gridCol>
                <a:gridCol w="737937">
                  <a:extLst>
                    <a:ext uri="{9D8B030D-6E8A-4147-A177-3AD203B41FA5}">
                      <a16:colId xmlns:a16="http://schemas.microsoft.com/office/drawing/2014/main" val="1124307087"/>
                    </a:ext>
                  </a:extLst>
                </a:gridCol>
                <a:gridCol w="745752">
                  <a:extLst>
                    <a:ext uri="{9D8B030D-6E8A-4147-A177-3AD203B41FA5}">
                      <a16:colId xmlns:a16="http://schemas.microsoft.com/office/drawing/2014/main" val="365072194"/>
                    </a:ext>
                  </a:extLst>
                </a:gridCol>
                <a:gridCol w="813958">
                  <a:extLst>
                    <a:ext uri="{9D8B030D-6E8A-4147-A177-3AD203B41FA5}">
                      <a16:colId xmlns:a16="http://schemas.microsoft.com/office/drawing/2014/main" val="3272203407"/>
                    </a:ext>
                  </a:extLst>
                </a:gridCol>
              </a:tblGrid>
              <a:tr h="445273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200" b="1" i="0" u="none" strike="noStrike" cap="none" dirty="0" err="1">
                          <a:solidFill>
                            <a:srgbClr val="7A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regsem</a:t>
                      </a:r>
                      <a:endParaRPr lang="en-US" sz="1200" b="1" i="0" u="none" strike="noStrike" cap="none" dirty="0">
                        <a:solidFill>
                          <a:srgbClr val="7A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b="1" i="0" u="none" strike="noStrike" cap="none" noProof="0" dirty="0" err="1">
                          <a:solidFill>
                            <a:srgbClr val="7A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penfa</a:t>
                      </a:r>
                      <a:endParaRPr lang="en-US" sz="1200" b="1" i="0" u="none" strike="noStrike" cap="none" noProof="0" dirty="0">
                        <a:solidFill>
                          <a:srgbClr val="7A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b="1" i="0" u="none" strike="noStrike" cap="none" noProof="0" dirty="0" err="1">
                          <a:solidFill>
                            <a:srgbClr val="7A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lslx</a:t>
                      </a:r>
                      <a:endParaRPr lang="en-US" sz="1200" b="1" i="0" u="none" strike="noStrike" cap="none" noProof="0" dirty="0">
                        <a:solidFill>
                          <a:srgbClr val="7A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2411027117"/>
                  </a:ext>
                </a:extLst>
              </a:tr>
              <a:tr h="4184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sym typeface="Arial"/>
                        </a:rPr>
                        <a:t>lasso</a:t>
                      </a:r>
                      <a:endParaRPr kumimoji="0" lang="en-US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62130.97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63046.82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-1.25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2623286"/>
                  </a:ext>
                </a:extLst>
              </a:tr>
              <a:tr h="34979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enet</a:t>
                      </a:r>
                      <a:endParaRPr kumimoji="0" lang="en-US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63154.30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-1.24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871965"/>
                  </a:ext>
                </a:extLst>
              </a:tr>
              <a:tr h="3181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i="0" u="none" strike="noStrike" cap="none" dirty="0">
                          <a:solidFill>
                            <a:srgbClr val="7A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psycho</a:t>
                      </a: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i="0" u="none" strike="noStrike" cap="none" dirty="0" err="1">
                          <a:solidFill>
                            <a:srgbClr val="7A000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bootnet</a:t>
                      </a:r>
                      <a:endParaRPr lang="en-US" sz="1200" b="1" i="0" u="none" strike="noStrike" cap="none" dirty="0">
                        <a:solidFill>
                          <a:srgbClr val="7A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200" b="1" i="0" u="none" strike="noStrike" cap="non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252273561"/>
                  </a:ext>
                </a:extLst>
              </a:tr>
              <a:tr h="33193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sym typeface="Arial"/>
                        </a:rPr>
                        <a:t>prune</a:t>
                      </a:r>
                      <a:endParaRPr kumimoji="0" lang="en-US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63492.08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sym typeface="Arial"/>
                        </a:rPr>
                        <a:t>--</a:t>
                      </a:r>
                      <a:endParaRPr lang="en-US" sz="1000" b="0" i="0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251762121"/>
                  </a:ext>
                </a:extLst>
              </a:tr>
              <a:tr h="4234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1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sym typeface="Arial"/>
                        </a:rPr>
                        <a:t>glasso</a:t>
                      </a:r>
                      <a:endParaRPr kumimoji="0" lang="en-US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19692.90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rgbClr val="0070C0"/>
                        </a:solidFill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2990898379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E2769DB4-10B7-9B4D-DCC9-8A0E4BF0A4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786230"/>
              </p:ext>
            </p:extLst>
          </p:nvPr>
        </p:nvGraphicFramePr>
        <p:xfrm>
          <a:off x="3188874" y="1594357"/>
          <a:ext cx="2758702" cy="2243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89459">
                  <a:extLst>
                    <a:ext uri="{9D8B030D-6E8A-4147-A177-3AD203B41FA5}">
                      <a16:colId xmlns:a16="http://schemas.microsoft.com/office/drawing/2014/main" val="1944654998"/>
                    </a:ext>
                  </a:extLst>
                </a:gridCol>
                <a:gridCol w="709745">
                  <a:extLst>
                    <a:ext uri="{9D8B030D-6E8A-4147-A177-3AD203B41FA5}">
                      <a16:colId xmlns:a16="http://schemas.microsoft.com/office/drawing/2014/main" val="112430708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65072194"/>
                    </a:ext>
                  </a:extLst>
                </a:gridCol>
                <a:gridCol w="727978">
                  <a:extLst>
                    <a:ext uri="{9D8B030D-6E8A-4147-A177-3AD203B41FA5}">
                      <a16:colId xmlns:a16="http://schemas.microsoft.com/office/drawing/2014/main" val="3272203407"/>
                    </a:ext>
                  </a:extLst>
                </a:gridCol>
              </a:tblGrid>
              <a:tr h="403637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200" b="1" u="none" strike="noStrike" cap="none" dirty="0" err="1">
                          <a:solidFill>
                            <a:srgbClr val="7A0000"/>
                          </a:solidFill>
                          <a:sym typeface="Arial"/>
                        </a:rPr>
                        <a:t>regsem</a:t>
                      </a:r>
                      <a:endParaRPr lang="en-US" sz="1200" b="1" i="0" u="none" strike="noStrike" cap="none" dirty="0">
                        <a:solidFill>
                          <a:srgbClr val="7A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b="1" u="none" strike="noStrike" cap="none" noProof="0" dirty="0" err="1">
                          <a:solidFill>
                            <a:srgbClr val="7A0000"/>
                          </a:solidFill>
                          <a:sym typeface="Arial"/>
                        </a:rPr>
                        <a:t>penfa</a:t>
                      </a:r>
                      <a:endParaRPr lang="en-US" sz="1200" b="1" i="0" u="none" strike="noStrike" cap="none" noProof="0" dirty="0">
                        <a:solidFill>
                          <a:srgbClr val="7A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b="1" u="none" strike="noStrike" cap="none" noProof="0" dirty="0" err="1">
                          <a:solidFill>
                            <a:srgbClr val="7A0000"/>
                          </a:solidFill>
                          <a:sym typeface="Arial"/>
                        </a:rPr>
                        <a:t>lslx</a:t>
                      </a:r>
                      <a:endParaRPr lang="en-US" sz="1200" b="1" i="0" u="none" strike="noStrike" cap="none" noProof="0" dirty="0">
                        <a:solidFill>
                          <a:srgbClr val="7A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2411027117"/>
                  </a:ext>
                </a:extLst>
              </a:tr>
              <a:tr h="3643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sym typeface="Arial"/>
                        </a:rPr>
                        <a:t>lasso</a:t>
                      </a:r>
                      <a:endParaRPr kumimoji="0" lang="en-US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31682.76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31648.75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-2.19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2623286"/>
                  </a:ext>
                </a:extLst>
              </a:tr>
              <a:tr h="3568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enet</a:t>
                      </a:r>
                      <a:endParaRPr kumimoji="0" lang="en-US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31700.66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---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-2.18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871965"/>
                  </a:ext>
                </a:extLst>
              </a:tr>
              <a:tr h="3479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u="none" strike="noStrike" cap="none" dirty="0">
                          <a:solidFill>
                            <a:srgbClr val="7A0000"/>
                          </a:solidFill>
                          <a:sym typeface="Arial"/>
                        </a:rPr>
                        <a:t>psycho</a:t>
                      </a:r>
                      <a:endParaRPr lang="en-US" sz="1200" b="1" i="0" u="none" strike="noStrike" cap="none" dirty="0">
                        <a:solidFill>
                          <a:srgbClr val="7A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u="none" strike="noStrike" cap="none" dirty="0" err="1">
                          <a:solidFill>
                            <a:srgbClr val="7A0000"/>
                          </a:solidFill>
                          <a:sym typeface="Arial"/>
                        </a:rPr>
                        <a:t>bootnet</a:t>
                      </a:r>
                      <a:endParaRPr lang="en-US" sz="1200" b="1" i="0" u="none" strike="noStrike" cap="none" dirty="0">
                        <a:solidFill>
                          <a:srgbClr val="7A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200" b="1" i="0" u="none" strike="noStrike" cap="non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252273561"/>
                  </a:ext>
                </a:extLst>
              </a:tr>
              <a:tr h="338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sym typeface="Arial"/>
                        </a:rPr>
                        <a:t>prune</a:t>
                      </a:r>
                      <a:endParaRPr kumimoji="0" lang="en-US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31920.35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sym typeface="Arial"/>
                        </a:rPr>
                        <a:t>--</a:t>
                      </a:r>
                      <a:endParaRPr lang="en-US" sz="1000" b="0" i="0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251762121"/>
                  </a:ext>
                </a:extLst>
              </a:tr>
              <a:tr h="4318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1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sym typeface="Arial"/>
                        </a:rPr>
                        <a:t>Glasso</a:t>
                      </a:r>
                      <a:endParaRPr kumimoji="0" lang="en-US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10199.20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2990898379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F78EDE2A-6DFB-541C-0AA5-26C67611C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2804622"/>
              </p:ext>
            </p:extLst>
          </p:nvPr>
        </p:nvGraphicFramePr>
        <p:xfrm>
          <a:off x="156575" y="1994621"/>
          <a:ext cx="2812425" cy="22433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94223">
                  <a:extLst>
                    <a:ext uri="{9D8B030D-6E8A-4147-A177-3AD203B41FA5}">
                      <a16:colId xmlns:a16="http://schemas.microsoft.com/office/drawing/2014/main" val="1944654998"/>
                    </a:ext>
                  </a:extLst>
                </a:gridCol>
                <a:gridCol w="734850">
                  <a:extLst>
                    <a:ext uri="{9D8B030D-6E8A-4147-A177-3AD203B41FA5}">
                      <a16:colId xmlns:a16="http://schemas.microsoft.com/office/drawing/2014/main" val="1124307087"/>
                    </a:ext>
                  </a:extLst>
                </a:gridCol>
                <a:gridCol w="716863">
                  <a:extLst>
                    <a:ext uri="{9D8B030D-6E8A-4147-A177-3AD203B41FA5}">
                      <a16:colId xmlns:a16="http://schemas.microsoft.com/office/drawing/2014/main" val="365072194"/>
                    </a:ext>
                  </a:extLst>
                </a:gridCol>
                <a:gridCol w="766489">
                  <a:extLst>
                    <a:ext uri="{9D8B030D-6E8A-4147-A177-3AD203B41FA5}">
                      <a16:colId xmlns:a16="http://schemas.microsoft.com/office/drawing/2014/main" val="3272203407"/>
                    </a:ext>
                  </a:extLst>
                </a:gridCol>
              </a:tblGrid>
              <a:tr h="403637">
                <a:tc>
                  <a:txBody>
                    <a:bodyPr/>
                    <a:lstStyle/>
                    <a:p>
                      <a:pPr algn="ctr"/>
                      <a:endParaRPr lang="en-US" sz="1200" b="1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1200" b="1" u="none" strike="noStrike" cap="none" dirty="0" err="1">
                          <a:solidFill>
                            <a:srgbClr val="7A0000"/>
                          </a:solidFill>
                          <a:sym typeface="Arial"/>
                        </a:rPr>
                        <a:t>regsem</a:t>
                      </a:r>
                      <a:endParaRPr lang="en-US" sz="1200" b="1" i="0" u="none" strike="noStrike" cap="none" dirty="0">
                        <a:solidFill>
                          <a:srgbClr val="7A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b="1" u="none" strike="noStrike" cap="none" noProof="0" dirty="0" err="1">
                          <a:solidFill>
                            <a:srgbClr val="7A0000"/>
                          </a:solidFill>
                          <a:sym typeface="Arial"/>
                        </a:rPr>
                        <a:t>penfa</a:t>
                      </a:r>
                      <a:endParaRPr lang="en-US" sz="1200" b="1" i="0" u="none" strike="noStrike" cap="none" noProof="0" dirty="0">
                        <a:solidFill>
                          <a:srgbClr val="7A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200" b="1" u="none" strike="noStrike" cap="none" noProof="0" dirty="0" err="1">
                          <a:solidFill>
                            <a:srgbClr val="7A0000"/>
                          </a:solidFill>
                          <a:sym typeface="Arial"/>
                        </a:rPr>
                        <a:t>lslx</a:t>
                      </a:r>
                      <a:endParaRPr lang="en-US" sz="1200" b="1" i="0" u="none" strike="noStrike" cap="none" noProof="0" dirty="0">
                        <a:solidFill>
                          <a:srgbClr val="7A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2411027117"/>
                  </a:ext>
                </a:extLst>
              </a:tr>
              <a:tr h="3643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sym typeface="Arial"/>
                        </a:rPr>
                        <a:t>lasso</a:t>
                      </a:r>
                      <a:endParaRPr kumimoji="0" lang="en-US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12805.89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0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12763.41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-4.40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22623286"/>
                  </a:ext>
                </a:extLst>
              </a:tr>
              <a:tr h="3568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1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Arial"/>
                        </a:rPr>
                        <a:t>enet</a:t>
                      </a:r>
                      <a:endParaRPr kumimoji="0" lang="en-US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12522.44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0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-4.40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871965"/>
                  </a:ext>
                </a:extLst>
              </a:tr>
              <a:tr h="347999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u="none" strike="noStrike" cap="none" dirty="0">
                          <a:solidFill>
                            <a:srgbClr val="7A0000"/>
                          </a:solidFill>
                          <a:sym typeface="Arial"/>
                        </a:rPr>
                        <a:t>psycho</a:t>
                      </a:r>
                      <a:endParaRPr lang="en-US" sz="1200" b="1" i="0" u="none" strike="noStrike" cap="none" dirty="0">
                        <a:solidFill>
                          <a:srgbClr val="7A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200" b="1" u="none" strike="noStrike" cap="none" dirty="0" err="1">
                          <a:solidFill>
                            <a:srgbClr val="7A0000"/>
                          </a:solidFill>
                          <a:sym typeface="Arial"/>
                        </a:rPr>
                        <a:t>bootnet</a:t>
                      </a:r>
                      <a:endParaRPr lang="en-US" sz="1200" b="1" i="0" u="none" strike="noStrike" cap="none" dirty="0">
                        <a:solidFill>
                          <a:srgbClr val="7A0000"/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400" b="1" i="0" u="none" strike="noStrike" cap="none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252273561"/>
                  </a:ext>
                </a:extLst>
              </a:tr>
              <a:tr h="33859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1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sym typeface="Arial"/>
                        </a:rPr>
                        <a:t>prune</a:t>
                      </a:r>
                      <a:endParaRPr kumimoji="0" lang="en-US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5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12972.78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50" b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sym typeface="Arial"/>
                        </a:rPr>
                        <a:t>--</a:t>
                      </a:r>
                      <a:endParaRPr lang="en-US" sz="1050" b="0" i="0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200" b="0" i="0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251762121"/>
                  </a:ext>
                </a:extLst>
              </a:tr>
              <a:tr h="43189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200" b="1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sym typeface="Arial"/>
                        </a:rPr>
                        <a:t>glasso</a:t>
                      </a:r>
                      <a:endParaRPr kumimoji="0" lang="en-US" sz="12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50" b="0" i="0" u="none" strike="noStrike" cap="none" dirty="0">
                          <a:solidFill>
                            <a:schemeClr val="bg2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--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050" b="0" i="0" u="none" strike="noStrike" cap="none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  <a:sym typeface="Arial"/>
                        </a:rPr>
                        <a:t>4380.27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marR="0" algn="ctr" rtl="0" fontAlgn="b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endParaRPr lang="en-US" sz="1200" b="0" i="0" u="none" strike="noStrike" cap="none" dirty="0">
                        <a:solidFill>
                          <a:schemeClr val="bg2">
                            <a:lumMod val="75000"/>
                          </a:schemeClr>
                        </a:solidFill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45720" marR="45720" marT="22860" marB="22860" anchor="ctr"/>
                </a:tc>
                <a:extLst>
                  <a:ext uri="{0D108BD9-81ED-4DB2-BD59-A6C34878D82A}">
                    <a16:rowId xmlns:a16="http://schemas.microsoft.com/office/drawing/2014/main" val="2990898379"/>
                  </a:ext>
                </a:extLst>
              </a:tr>
            </a:tbl>
          </a:graphicData>
        </a:graphic>
      </p:graphicFrame>
      <p:pic>
        <p:nvPicPr>
          <p:cNvPr id="21" name="Google Shape;232;p20">
            <a:extLst>
              <a:ext uri="{FF2B5EF4-FFF2-40B4-BE49-F238E27FC236}">
                <a16:creationId xmlns:a16="http://schemas.microsoft.com/office/drawing/2014/main" id="{BAA8B01C-3292-E0C9-E593-5D5929CDBB16}"/>
              </a:ext>
            </a:extLst>
          </p:cNvPr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224463" y="1071727"/>
            <a:ext cx="2676648" cy="847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32;p20">
            <a:extLst>
              <a:ext uri="{FF2B5EF4-FFF2-40B4-BE49-F238E27FC236}">
                <a16:creationId xmlns:a16="http://schemas.microsoft.com/office/drawing/2014/main" id="{CBA1B29F-6597-DCD0-756B-47D843DC8523}"/>
              </a:ext>
            </a:extLst>
          </p:cNvPr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3291407" y="746754"/>
            <a:ext cx="2676648" cy="84760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2;p20">
            <a:extLst>
              <a:ext uri="{FF2B5EF4-FFF2-40B4-BE49-F238E27FC236}">
                <a16:creationId xmlns:a16="http://schemas.microsoft.com/office/drawing/2014/main" id="{004CC478-CE2F-E938-0A31-681703419D73}"/>
              </a:ext>
            </a:extLst>
          </p:cNvPr>
          <p:cNvPicPr preferRelativeResize="0"/>
          <p:nvPr/>
        </p:nvPicPr>
        <p:blipFill rotWithShape="1"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neDrawing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6352079" y="993384"/>
            <a:ext cx="2676648" cy="84760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F891FCB-DE53-576A-707B-72DEDD17AF08}"/>
              </a:ext>
            </a:extLst>
          </p:cNvPr>
          <p:cNvSpPr txBox="1"/>
          <p:nvPr/>
        </p:nvSpPr>
        <p:spPr>
          <a:xfrm>
            <a:off x="393625" y="1371028"/>
            <a:ext cx="13303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BIC 200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0D8A5E-7C39-2850-D176-0C1113D89FE7}"/>
              </a:ext>
            </a:extLst>
          </p:cNvPr>
          <p:cNvSpPr txBox="1"/>
          <p:nvPr/>
        </p:nvSpPr>
        <p:spPr>
          <a:xfrm>
            <a:off x="3505220" y="1032056"/>
            <a:ext cx="13303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BIC 500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C3F3AC-3C1B-FD0B-1B3B-37E8C0245CD9}"/>
              </a:ext>
            </a:extLst>
          </p:cNvPr>
          <p:cNvSpPr txBox="1"/>
          <p:nvPr/>
        </p:nvSpPr>
        <p:spPr>
          <a:xfrm>
            <a:off x="6545785" y="1314275"/>
            <a:ext cx="133037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BIC 1000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24D47E-5DAE-299D-9889-DC682B56CE3E}"/>
              </a:ext>
            </a:extLst>
          </p:cNvPr>
          <p:cNvSpPr txBox="1"/>
          <p:nvPr/>
        </p:nvSpPr>
        <p:spPr>
          <a:xfrm>
            <a:off x="3083817" y="4552338"/>
            <a:ext cx="30675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1200" dirty="0">
                <a:solidFill>
                  <a:schemeClr val="dk1"/>
                </a:solidFill>
                <a:latin typeface="Vidaloka"/>
              </a:rPr>
              <a:t>For </a:t>
            </a:r>
            <a:r>
              <a:rPr lang="en-US" sz="1200" dirty="0" err="1">
                <a:solidFill>
                  <a:schemeClr val="dk1"/>
                </a:solidFill>
                <a:latin typeface="Vidaloka"/>
              </a:rPr>
              <a:t>Glasso</a:t>
            </a:r>
            <a:r>
              <a:rPr lang="en-US" sz="1200" dirty="0">
                <a:solidFill>
                  <a:schemeClr val="dk1"/>
                </a:solidFill>
                <a:latin typeface="Vidaloka"/>
              </a:rPr>
              <a:t>, the number demonstrate EBIC </a:t>
            </a:r>
          </a:p>
        </p:txBody>
      </p:sp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BA9A2118-CDAB-227E-D0D1-50FA215633CD}"/>
              </a:ext>
            </a:extLst>
          </p:cNvPr>
          <p:cNvSpPr txBox="1">
            <a:spLocks/>
          </p:cNvSpPr>
          <p:nvPr/>
        </p:nvSpPr>
        <p:spPr>
          <a:xfrm>
            <a:off x="3989880" y="4843659"/>
            <a:ext cx="3086100" cy="27463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200"/>
              <a:t>AERA 2025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696022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23DE265-A8A9-7490-F265-52A912E2804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586965" y="4843144"/>
            <a:ext cx="3086100" cy="274637"/>
          </a:xfrm>
        </p:spPr>
        <p:txBody>
          <a:bodyPr/>
          <a:lstStyle/>
          <a:p>
            <a:r>
              <a:rPr lang="en-US"/>
              <a:t>AERA 2025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210029A-30FC-1ECE-1E5A-BA4C5D1285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6877050" y="4843144"/>
            <a:ext cx="2057400" cy="274637"/>
          </a:xfrm>
        </p:spPr>
        <p:txBody>
          <a:bodyPr/>
          <a:lstStyle/>
          <a:p>
            <a:fld id="{D328C2E4-254E-438F-AD97-EE0759676FC7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Google Shape;619;p73">
            <a:extLst>
              <a:ext uri="{FF2B5EF4-FFF2-40B4-BE49-F238E27FC236}">
                <a16:creationId xmlns:a16="http://schemas.microsoft.com/office/drawing/2014/main" id="{9F03E2BA-A082-DE6C-B99A-B396EE1D82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71952" y="279037"/>
            <a:ext cx="220009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T</a:t>
            </a:r>
            <a:r>
              <a:rPr lang="en" dirty="0"/>
              <a:t>akeaway</a:t>
            </a:r>
            <a:endParaRPr dirty="0"/>
          </a:p>
        </p:txBody>
      </p:sp>
      <p:grpSp>
        <p:nvGrpSpPr>
          <p:cNvPr id="8" name="Google Shape;624;p73">
            <a:extLst>
              <a:ext uri="{FF2B5EF4-FFF2-40B4-BE49-F238E27FC236}">
                <a16:creationId xmlns:a16="http://schemas.microsoft.com/office/drawing/2014/main" id="{87C15575-6C2D-465B-C9F3-6CF004847CCB}"/>
              </a:ext>
            </a:extLst>
          </p:cNvPr>
          <p:cNvGrpSpPr/>
          <p:nvPr/>
        </p:nvGrpSpPr>
        <p:grpSpPr>
          <a:xfrm>
            <a:off x="5275614" y="411866"/>
            <a:ext cx="396433" cy="393649"/>
            <a:chOff x="-63250675" y="3744075"/>
            <a:chExt cx="320350" cy="318100"/>
          </a:xfrm>
        </p:grpSpPr>
        <p:sp>
          <p:nvSpPr>
            <p:cNvPr id="9" name="Google Shape;625;p73">
              <a:extLst>
                <a:ext uri="{FF2B5EF4-FFF2-40B4-BE49-F238E27FC236}">
                  <a16:creationId xmlns:a16="http://schemas.microsoft.com/office/drawing/2014/main" id="{89525B71-3D8F-E6D0-CF7A-86674D0987E5}"/>
                </a:ext>
              </a:extLst>
            </p:cNvPr>
            <p:cNvSpPr/>
            <p:nvPr/>
          </p:nvSpPr>
          <p:spPr>
            <a:xfrm>
              <a:off x="-63126250" y="3744075"/>
              <a:ext cx="195925" cy="192875"/>
            </a:xfrm>
            <a:custGeom>
              <a:avLst/>
              <a:gdLst/>
              <a:ahLst/>
              <a:cxnLst/>
              <a:rect l="l" t="t" r="r" b="b"/>
              <a:pathLst>
                <a:path w="7837" h="7715" extrusionOk="0">
                  <a:moveTo>
                    <a:pt x="6020" y="0"/>
                  </a:moveTo>
                  <a:cubicBezTo>
                    <a:pt x="5921" y="0"/>
                    <a:pt x="5820" y="37"/>
                    <a:pt x="5735" y="122"/>
                  </a:cubicBezTo>
                  <a:lnTo>
                    <a:pt x="4097" y="1760"/>
                  </a:lnTo>
                  <a:cubicBezTo>
                    <a:pt x="4034" y="1854"/>
                    <a:pt x="3971" y="1917"/>
                    <a:pt x="3971" y="2012"/>
                  </a:cubicBezTo>
                  <a:lnTo>
                    <a:pt x="3782" y="3304"/>
                  </a:lnTo>
                  <a:lnTo>
                    <a:pt x="1734" y="5351"/>
                  </a:lnTo>
                  <a:cubicBezTo>
                    <a:pt x="1576" y="5288"/>
                    <a:pt x="1387" y="5225"/>
                    <a:pt x="1230" y="5225"/>
                  </a:cubicBezTo>
                  <a:cubicBezTo>
                    <a:pt x="537" y="5225"/>
                    <a:pt x="1" y="5793"/>
                    <a:pt x="1" y="6486"/>
                  </a:cubicBezTo>
                  <a:cubicBezTo>
                    <a:pt x="1" y="7210"/>
                    <a:pt x="537" y="7714"/>
                    <a:pt x="1230" y="7714"/>
                  </a:cubicBezTo>
                  <a:cubicBezTo>
                    <a:pt x="1891" y="7714"/>
                    <a:pt x="2458" y="7179"/>
                    <a:pt x="2458" y="6486"/>
                  </a:cubicBezTo>
                  <a:cubicBezTo>
                    <a:pt x="2458" y="6297"/>
                    <a:pt x="2395" y="6139"/>
                    <a:pt x="2332" y="5982"/>
                  </a:cubicBezTo>
                  <a:lnTo>
                    <a:pt x="4380" y="3934"/>
                  </a:lnTo>
                  <a:lnTo>
                    <a:pt x="5672" y="3745"/>
                  </a:lnTo>
                  <a:cubicBezTo>
                    <a:pt x="5735" y="3745"/>
                    <a:pt x="5829" y="3713"/>
                    <a:pt x="5924" y="3619"/>
                  </a:cubicBezTo>
                  <a:lnTo>
                    <a:pt x="7562" y="1980"/>
                  </a:lnTo>
                  <a:cubicBezTo>
                    <a:pt x="7837" y="1706"/>
                    <a:pt x="7609" y="1254"/>
                    <a:pt x="7251" y="1254"/>
                  </a:cubicBezTo>
                  <a:cubicBezTo>
                    <a:pt x="7240" y="1254"/>
                    <a:pt x="7228" y="1255"/>
                    <a:pt x="7216" y="1256"/>
                  </a:cubicBezTo>
                  <a:lnTo>
                    <a:pt x="6302" y="1382"/>
                  </a:lnTo>
                  <a:lnTo>
                    <a:pt x="6428" y="468"/>
                  </a:lnTo>
                  <a:cubicBezTo>
                    <a:pt x="6472" y="203"/>
                    <a:pt x="6253" y="0"/>
                    <a:pt x="60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626;p73">
              <a:extLst>
                <a:ext uri="{FF2B5EF4-FFF2-40B4-BE49-F238E27FC236}">
                  <a16:creationId xmlns:a16="http://schemas.microsoft.com/office/drawing/2014/main" id="{C822A0AF-AC5C-82E0-2A02-F239F325D4A3}"/>
                </a:ext>
              </a:extLst>
            </p:cNvPr>
            <p:cNvSpPr/>
            <p:nvPr/>
          </p:nvSpPr>
          <p:spPr>
            <a:xfrm>
              <a:off x="-63190025" y="3814050"/>
              <a:ext cx="186675" cy="185900"/>
            </a:xfrm>
            <a:custGeom>
              <a:avLst/>
              <a:gdLst/>
              <a:ahLst/>
              <a:cxnLst/>
              <a:rect l="l" t="t" r="r" b="b"/>
              <a:pathLst>
                <a:path w="7467" h="7436" extrusionOk="0">
                  <a:moveTo>
                    <a:pt x="3718" y="1"/>
                  </a:moveTo>
                  <a:cubicBezTo>
                    <a:pt x="1670" y="1"/>
                    <a:pt x="0" y="1670"/>
                    <a:pt x="0" y="3750"/>
                  </a:cubicBezTo>
                  <a:cubicBezTo>
                    <a:pt x="0" y="5797"/>
                    <a:pt x="1638" y="7436"/>
                    <a:pt x="3718" y="7436"/>
                  </a:cubicBezTo>
                  <a:cubicBezTo>
                    <a:pt x="5765" y="7436"/>
                    <a:pt x="7467" y="5797"/>
                    <a:pt x="7467" y="3750"/>
                  </a:cubicBezTo>
                  <a:cubicBezTo>
                    <a:pt x="7467" y="3151"/>
                    <a:pt x="7341" y="2647"/>
                    <a:pt x="7120" y="2143"/>
                  </a:cubicBezTo>
                  <a:lnTo>
                    <a:pt x="5828" y="3435"/>
                  </a:lnTo>
                  <a:cubicBezTo>
                    <a:pt x="5828" y="3498"/>
                    <a:pt x="5860" y="3624"/>
                    <a:pt x="5860" y="3718"/>
                  </a:cubicBezTo>
                  <a:cubicBezTo>
                    <a:pt x="5860" y="4852"/>
                    <a:pt x="4915" y="5797"/>
                    <a:pt x="3781" y="5797"/>
                  </a:cubicBezTo>
                  <a:cubicBezTo>
                    <a:pt x="2615" y="5797"/>
                    <a:pt x="1670" y="4852"/>
                    <a:pt x="1670" y="3718"/>
                  </a:cubicBezTo>
                  <a:cubicBezTo>
                    <a:pt x="1733" y="2552"/>
                    <a:pt x="2615" y="1607"/>
                    <a:pt x="3781" y="1607"/>
                  </a:cubicBezTo>
                  <a:cubicBezTo>
                    <a:pt x="3875" y="1607"/>
                    <a:pt x="3970" y="1607"/>
                    <a:pt x="4033" y="1670"/>
                  </a:cubicBezTo>
                  <a:lnTo>
                    <a:pt x="5356" y="347"/>
                  </a:lnTo>
                  <a:cubicBezTo>
                    <a:pt x="4883" y="127"/>
                    <a:pt x="4316" y="1"/>
                    <a:pt x="37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27;p73">
              <a:extLst>
                <a:ext uri="{FF2B5EF4-FFF2-40B4-BE49-F238E27FC236}">
                  <a16:creationId xmlns:a16="http://schemas.microsoft.com/office/drawing/2014/main" id="{F7551A3D-6F82-D324-3CAE-10A36DBB9BBC}"/>
                </a:ext>
              </a:extLst>
            </p:cNvPr>
            <p:cNvSpPr/>
            <p:nvPr/>
          </p:nvSpPr>
          <p:spPr>
            <a:xfrm>
              <a:off x="-63250675" y="3751050"/>
              <a:ext cx="311125" cy="311125"/>
            </a:xfrm>
            <a:custGeom>
              <a:avLst/>
              <a:gdLst/>
              <a:ahLst/>
              <a:cxnLst/>
              <a:rect l="l" t="t" r="r" b="b"/>
              <a:pathLst>
                <a:path w="12445" h="12445" extrusionOk="0">
                  <a:moveTo>
                    <a:pt x="6270" y="0"/>
                  </a:moveTo>
                  <a:cubicBezTo>
                    <a:pt x="2773" y="0"/>
                    <a:pt x="0" y="2804"/>
                    <a:pt x="0" y="6238"/>
                  </a:cubicBezTo>
                  <a:cubicBezTo>
                    <a:pt x="0" y="9641"/>
                    <a:pt x="2804" y="12445"/>
                    <a:pt x="6238" y="12445"/>
                  </a:cubicBezTo>
                  <a:cubicBezTo>
                    <a:pt x="9672" y="12445"/>
                    <a:pt x="12445" y="9641"/>
                    <a:pt x="12445" y="6238"/>
                  </a:cubicBezTo>
                  <a:cubicBezTo>
                    <a:pt x="12445" y="5325"/>
                    <a:pt x="12256" y="4411"/>
                    <a:pt x="11878" y="3592"/>
                  </a:cubicBezTo>
                  <a:lnTo>
                    <a:pt x="11563" y="3907"/>
                  </a:lnTo>
                  <a:cubicBezTo>
                    <a:pt x="11342" y="4096"/>
                    <a:pt x="11121" y="4222"/>
                    <a:pt x="10838" y="4253"/>
                  </a:cubicBezTo>
                  <a:lnTo>
                    <a:pt x="10397" y="4348"/>
                  </a:lnTo>
                  <a:cubicBezTo>
                    <a:pt x="10680" y="4915"/>
                    <a:pt x="10806" y="5545"/>
                    <a:pt x="10806" y="6238"/>
                  </a:cubicBezTo>
                  <a:cubicBezTo>
                    <a:pt x="10806" y="8759"/>
                    <a:pt x="8759" y="10743"/>
                    <a:pt x="6270" y="10743"/>
                  </a:cubicBezTo>
                  <a:cubicBezTo>
                    <a:pt x="3781" y="10743"/>
                    <a:pt x="1733" y="8696"/>
                    <a:pt x="1733" y="6238"/>
                  </a:cubicBezTo>
                  <a:cubicBezTo>
                    <a:pt x="1733" y="3718"/>
                    <a:pt x="3781" y="1670"/>
                    <a:pt x="6270" y="1670"/>
                  </a:cubicBezTo>
                  <a:cubicBezTo>
                    <a:pt x="6931" y="1670"/>
                    <a:pt x="7561" y="1796"/>
                    <a:pt x="8160" y="2048"/>
                  </a:cubicBezTo>
                  <a:lnTo>
                    <a:pt x="8254" y="1607"/>
                  </a:lnTo>
                  <a:cubicBezTo>
                    <a:pt x="8286" y="1355"/>
                    <a:pt x="8412" y="1103"/>
                    <a:pt x="8601" y="914"/>
                  </a:cubicBezTo>
                  <a:lnTo>
                    <a:pt x="8916" y="599"/>
                  </a:lnTo>
                  <a:cubicBezTo>
                    <a:pt x="8097" y="189"/>
                    <a:pt x="7215" y="0"/>
                    <a:pt x="62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553;p66">
            <a:extLst>
              <a:ext uri="{FF2B5EF4-FFF2-40B4-BE49-F238E27FC236}">
                <a16:creationId xmlns:a16="http://schemas.microsoft.com/office/drawing/2014/main" id="{3BF7AF1B-53E7-0F57-397A-860615A84A9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09550" y="792011"/>
            <a:ext cx="8834876" cy="420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600" b="1" dirty="0">
                <a:solidFill>
                  <a:schemeClr val="tx1"/>
                </a:solidFill>
                <a:latin typeface="Javanese Text" panose="02000000000000000000" pitchFamily="2" charset="0"/>
              </a:rPr>
              <a:t>Conclusion</a:t>
            </a:r>
            <a:r>
              <a:rPr lang="zh-CN" altLang="en-US" sz="1600" b="1" dirty="0">
                <a:solidFill>
                  <a:schemeClr val="tx1"/>
                </a:solidFill>
                <a:latin typeface="Javanese Text" panose="02000000000000000000" pitchFamily="2" charset="0"/>
              </a:rPr>
              <a:t>：</a:t>
            </a:r>
            <a:endParaRPr lang="en-US" altLang="zh-CN" sz="1600" b="1" dirty="0">
              <a:solidFill>
                <a:schemeClr val="tx1"/>
              </a:solidFill>
              <a:latin typeface="Javanese Text" panose="02000000000000000000" pitchFamily="2" charset="0"/>
            </a:endParaRPr>
          </a:p>
          <a:p>
            <a:pPr marL="285750" lvl="0" indent="-285750" algn="l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  <a:latin typeface="Javanese Text" panose="02000000000000000000" pitchFamily="2" charset="0"/>
              </a:rPr>
              <a:t>F</a:t>
            </a:r>
            <a:r>
              <a:rPr lang="en-US" altLang="zh-CN" sz="1600" b="1" dirty="0">
                <a:solidFill>
                  <a:schemeClr val="tx1"/>
                </a:solidFill>
                <a:latin typeface="Javanese Text" panose="02000000000000000000" pitchFamily="2" charset="0"/>
              </a:rPr>
              <a:t>actor analysis</a:t>
            </a:r>
            <a:r>
              <a:rPr lang="en-US" altLang="zh-CN" sz="1600" dirty="0">
                <a:solidFill>
                  <a:schemeClr val="tx1"/>
                </a:solidFill>
                <a:latin typeface="Javanese Text" panose="02000000000000000000" pitchFamily="2" charset="0"/>
              </a:rPr>
              <a:t> p</a:t>
            </a:r>
            <a:r>
              <a:rPr lang="en-US" sz="1600" dirty="0">
                <a:solidFill>
                  <a:schemeClr val="tx1"/>
                </a:solidFill>
                <a:latin typeface="Javanese Text" panose="02000000000000000000" pitchFamily="2" charset="0"/>
              </a:rPr>
              <a:t>erform reliably in </a:t>
            </a:r>
            <a:r>
              <a:rPr lang="en-US" sz="1600" dirty="0">
                <a:solidFill>
                  <a:srgbClr val="FF0000"/>
                </a:solidFill>
                <a:latin typeface="Javanese Text" panose="02000000000000000000" pitchFamily="2" charset="0"/>
              </a:rPr>
              <a:t>small</a:t>
            </a:r>
            <a:r>
              <a:rPr lang="en-US" sz="1600" dirty="0">
                <a:solidFill>
                  <a:schemeClr val="tx1"/>
                </a:solidFill>
                <a:latin typeface="Javanese Text" panose="02000000000000000000" pitchFamily="2" charset="0"/>
              </a:rPr>
              <a:t> samples, making them suitable for studies with limited data. However, when sample size increase for multidimensional data, </a:t>
            </a:r>
            <a:r>
              <a:rPr lang="en-US" sz="1600" dirty="0" err="1">
                <a:solidFill>
                  <a:schemeClr val="tx1"/>
                </a:solidFill>
                <a:latin typeface="Javanese Text" panose="02000000000000000000" pitchFamily="2" charset="0"/>
              </a:rPr>
              <a:t>regsem</a:t>
            </a:r>
            <a:r>
              <a:rPr lang="en-US" sz="1600" dirty="0">
                <a:solidFill>
                  <a:schemeClr val="tx1"/>
                </a:solidFill>
                <a:latin typeface="Javanese Text" panose="02000000000000000000" pitchFamily="2" charset="0"/>
              </a:rPr>
              <a:t> and </a:t>
            </a:r>
            <a:r>
              <a:rPr lang="en-US" sz="1600" dirty="0" err="1">
                <a:solidFill>
                  <a:schemeClr val="tx1"/>
                </a:solidFill>
                <a:latin typeface="Javanese Text" panose="02000000000000000000" pitchFamily="2" charset="0"/>
              </a:rPr>
              <a:t>penfa</a:t>
            </a:r>
            <a:r>
              <a:rPr lang="en-US" sz="1600" dirty="0">
                <a:solidFill>
                  <a:schemeClr val="tx1"/>
                </a:solidFill>
                <a:latin typeface="Javanese Text" panose="02000000000000000000" pitchFamily="2" charset="0"/>
              </a:rPr>
              <a:t> may prefer to be more conservative than </a:t>
            </a:r>
            <a:r>
              <a:rPr lang="en-US" sz="1600" dirty="0" err="1">
                <a:solidFill>
                  <a:schemeClr val="tx1"/>
                </a:solidFill>
                <a:latin typeface="Javanese Text" panose="02000000000000000000" pitchFamily="2" charset="0"/>
              </a:rPr>
              <a:t>glasso</a:t>
            </a:r>
            <a:r>
              <a:rPr lang="en-US" sz="1600" dirty="0">
                <a:solidFill>
                  <a:schemeClr val="tx1"/>
                </a:solidFill>
                <a:latin typeface="Javanese Text" panose="02000000000000000000" pitchFamily="2" charset="0"/>
              </a:rPr>
              <a:t>. </a:t>
            </a:r>
          </a:p>
          <a:p>
            <a:pPr marL="285750" lvl="0" indent="-285750" algn="l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  <a:latin typeface="Javanese Text" panose="02000000000000000000" pitchFamily="2" charset="0"/>
                <a:ea typeface="Vidaloka"/>
                <a:cs typeface="Vidaloka"/>
                <a:sym typeface="Vidaloka"/>
              </a:rPr>
              <a:t>Network methods</a:t>
            </a:r>
            <a:r>
              <a:rPr lang="en-US" sz="1600" dirty="0">
                <a:solidFill>
                  <a:schemeClr val="tx1"/>
                </a:solidFill>
                <a:latin typeface="Javanese Text" panose="02000000000000000000" pitchFamily="2" charset="0"/>
                <a:ea typeface="Vidaloka"/>
                <a:cs typeface="Vidaloka"/>
                <a:sym typeface="Vidaloka"/>
              </a:rPr>
              <a:t> </a:t>
            </a:r>
            <a:r>
              <a:rPr lang="en-US" sz="1600" dirty="0">
                <a:solidFill>
                  <a:schemeClr val="tx1"/>
                </a:solidFill>
                <a:latin typeface="Javanese Text" panose="02000000000000000000" pitchFamily="2" charset="0"/>
              </a:rPr>
              <a:t>tends to over select more noise variables 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(</a:t>
            </a:r>
            <a:r>
              <a:rPr lang="en-US" sz="1600" dirty="0">
                <a:solidFill>
                  <a:schemeClr val="tx1"/>
                </a:solidFill>
                <a:latin typeface="Javanese Text" panose="02000000000000000000" pitchFamily="2" charset="0"/>
              </a:rPr>
              <a:t>items with small loadings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)</a:t>
            </a:r>
            <a:r>
              <a:rPr lang="en-US" sz="1600" dirty="0">
                <a:solidFill>
                  <a:schemeClr val="tx1"/>
                </a:solidFill>
                <a:latin typeface="Javanese Text" panose="02000000000000000000" pitchFamily="2" charset="0"/>
              </a:rPr>
              <a:t>, especially for</a:t>
            </a:r>
            <a:r>
              <a:rPr lang="en-US" sz="1600" dirty="0">
                <a:solidFill>
                  <a:schemeClr val="tx1"/>
                </a:solidFill>
                <a:latin typeface="Javanese Text" panose="02000000000000000000" pitchFamily="2" charset="0"/>
                <a:ea typeface="Vidaloka"/>
                <a:cs typeface="Vidaloka"/>
                <a:sym typeface="Vidaloka"/>
              </a:rPr>
              <a:t> </a:t>
            </a:r>
            <a:r>
              <a:rPr lang="en-US" sz="1600" dirty="0">
                <a:solidFill>
                  <a:srgbClr val="FF0000"/>
                </a:solidFill>
                <a:latin typeface="Javanese Text" panose="02000000000000000000" pitchFamily="2" charset="0"/>
                <a:ea typeface="Vidaloka"/>
                <a:cs typeface="Vidaloka"/>
                <a:sym typeface="Vidaloka"/>
              </a:rPr>
              <a:t>larger</a:t>
            </a:r>
            <a:r>
              <a:rPr lang="en-US" sz="1600" dirty="0">
                <a:solidFill>
                  <a:schemeClr val="tx1"/>
                </a:solidFill>
                <a:latin typeface="Javanese Text" panose="02000000000000000000" pitchFamily="2" charset="0"/>
                <a:ea typeface="Vidaloka"/>
                <a:cs typeface="Vidaloka"/>
                <a:sym typeface="Vidaloka"/>
              </a:rPr>
              <a:t> samples. Glasso’s adaptive regularization allows it to recover more </a:t>
            </a:r>
            <a:r>
              <a:rPr lang="en-US" sz="1600" dirty="0">
                <a:solidFill>
                  <a:schemeClr val="tx1"/>
                </a:solidFill>
                <a:latin typeface="Javanese Text" panose="02000000000000000000" pitchFamily="2" charset="0"/>
              </a:rPr>
              <a:t>variables</a:t>
            </a:r>
            <a:r>
              <a:rPr lang="en-US" sz="1600" dirty="0">
                <a:solidFill>
                  <a:schemeClr val="tx1"/>
                </a:solidFill>
                <a:latin typeface="Javanese Text" panose="02000000000000000000" pitchFamily="2" charset="0"/>
                <a:ea typeface="Vidaloka"/>
                <a:cs typeface="Vidaloka"/>
                <a:sym typeface="Vidaloka"/>
              </a:rPr>
              <a:t> as data grows, while fixed-threshold pruning </a:t>
            </a:r>
            <a:r>
              <a:rPr lang="en-US" sz="1600" dirty="0">
                <a:solidFill>
                  <a:schemeClr val="tx1"/>
                </a:solidFill>
                <a:latin typeface="Javanese Text" panose="02000000000000000000" pitchFamily="2" charset="0"/>
              </a:rPr>
              <a:t>fall</a:t>
            </a:r>
            <a:r>
              <a:rPr lang="en-US" sz="1600" dirty="0">
                <a:solidFill>
                  <a:schemeClr val="tx1"/>
                </a:solidFill>
                <a:latin typeface="Javanese Text" panose="02000000000000000000" pitchFamily="2" charset="0"/>
                <a:ea typeface="Vidaloka"/>
                <a:cs typeface="Vidaloka"/>
                <a:sym typeface="Vidaloka"/>
              </a:rPr>
              <a:t>s behind.</a:t>
            </a:r>
          </a:p>
          <a:p>
            <a:pPr marL="285750" lvl="0" indent="-285750" algn="l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chemeClr val="tx1"/>
                </a:solidFill>
                <a:latin typeface="Javanese Text" panose="02000000000000000000" pitchFamily="2" charset="0"/>
                <a:ea typeface="Vidaloka"/>
                <a:cs typeface="Vidaloka"/>
                <a:sym typeface="Vidaloka"/>
              </a:rPr>
              <a:t>Network methods </a:t>
            </a:r>
            <a:r>
              <a:rPr lang="en-US" sz="1600" dirty="0">
                <a:solidFill>
                  <a:srgbClr val="00B0F0"/>
                </a:solidFill>
                <a:latin typeface="Javanese Text" panose="02000000000000000000" pitchFamily="2" charset="0"/>
                <a:ea typeface="Vidaloka"/>
                <a:cs typeface="Vidaloka"/>
                <a:sym typeface="Vidaloka"/>
              </a:rPr>
              <a:t>struggle to detect strong loadings </a:t>
            </a:r>
            <a:r>
              <a:rPr lang="en-US" sz="1600" dirty="0">
                <a:solidFill>
                  <a:schemeClr val="tx1"/>
                </a:solidFill>
                <a:latin typeface="Javanese Text" panose="02000000000000000000" pitchFamily="2" charset="0"/>
                <a:ea typeface="Vidaloka"/>
                <a:cs typeface="Vidaloka"/>
                <a:sym typeface="Vidaloka"/>
              </a:rPr>
              <a:t>in unidimensional models due to </a:t>
            </a:r>
            <a:r>
              <a:rPr lang="en-US" altLang="zh-CN" sz="1600" dirty="0">
                <a:solidFill>
                  <a:schemeClr val="tx1"/>
                </a:solidFill>
                <a:latin typeface="Javanese Text" panose="02000000000000000000" pitchFamily="2" charset="0"/>
                <a:ea typeface="Vidaloka"/>
                <a:cs typeface="Vidaloka"/>
                <a:sym typeface="Vidaloka"/>
              </a:rPr>
              <a:t>high factor correlation</a:t>
            </a:r>
            <a:r>
              <a:rPr lang="en-US" sz="1600" dirty="0">
                <a:solidFill>
                  <a:schemeClr val="tx1"/>
                </a:solidFill>
                <a:latin typeface="Javanese Text" panose="02000000000000000000" pitchFamily="2" charset="0"/>
                <a:ea typeface="Vidaloka"/>
                <a:cs typeface="Vidaloka"/>
                <a:sym typeface="Vidaloka"/>
              </a:rPr>
              <a:t> but achieve </a:t>
            </a:r>
            <a:r>
              <a:rPr lang="en-US" sz="1600" dirty="0">
                <a:solidFill>
                  <a:schemeClr val="tx1"/>
                </a:solidFill>
                <a:latin typeface="Javanese Text" panose="02000000000000000000" pitchFamily="2" charset="0"/>
              </a:rPr>
              <a:t>better</a:t>
            </a:r>
            <a:r>
              <a:rPr lang="en-US" sz="1600" dirty="0">
                <a:solidFill>
                  <a:schemeClr val="tx1"/>
                </a:solidFill>
                <a:latin typeface="Javanese Text" panose="02000000000000000000" pitchFamily="2" charset="0"/>
                <a:ea typeface="Vidaloka"/>
                <a:cs typeface="Vidaloka"/>
                <a:sym typeface="Vidaloka"/>
              </a:rPr>
              <a:t> performance in multidimensional models.</a:t>
            </a:r>
          </a:p>
          <a:p>
            <a:pPr marL="0" lvl="0" indent="0" algn="l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altLang="zh-CN" sz="1600" b="1" dirty="0">
                <a:solidFill>
                  <a:schemeClr val="tx1"/>
                </a:solidFill>
                <a:latin typeface="Javanese Text" panose="02000000000000000000" pitchFamily="2" charset="0"/>
              </a:rPr>
              <a:t>Future direction</a:t>
            </a:r>
            <a:r>
              <a:rPr lang="zh-CN" altLang="en-US" sz="1600" b="1" dirty="0">
                <a:solidFill>
                  <a:schemeClr val="tx1"/>
                </a:solidFill>
                <a:latin typeface="Javanese Text" panose="02000000000000000000" pitchFamily="2" charset="0"/>
              </a:rPr>
              <a:t>： </a:t>
            </a:r>
            <a:endParaRPr lang="en-US" altLang="zh-CN" sz="1600" b="1" dirty="0">
              <a:solidFill>
                <a:schemeClr val="tx1"/>
              </a:solidFill>
              <a:latin typeface="Javanese Text" panose="02000000000000000000" pitchFamily="2" charset="0"/>
            </a:endParaRPr>
          </a:p>
          <a:p>
            <a:pPr marL="285750" lvl="0" indent="-285750" algn="l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altLang="zh-CN" sz="1600" dirty="0">
                <a:solidFill>
                  <a:schemeClr val="tx1"/>
                </a:solidFill>
                <a:latin typeface="Javanese Text" panose="02000000000000000000" pitchFamily="2" charset="0"/>
              </a:rPr>
              <a:t>Different types of model misspecification or item characteristics</a:t>
            </a:r>
            <a:endParaRPr lang="en-US" sz="1600" dirty="0">
              <a:solidFill>
                <a:schemeClr val="tx1"/>
              </a:solidFill>
              <a:latin typeface="Javanese Text" panose="02000000000000000000" pitchFamily="2" charset="0"/>
              <a:ea typeface="Vidaloka"/>
              <a:cs typeface="Vidaloka"/>
              <a:sym typeface="Vidaloka"/>
            </a:endParaRPr>
          </a:p>
          <a:p>
            <a:pPr marL="0" lvl="0" indent="0" algn="l">
              <a:buClr>
                <a:schemeClr val="dk1"/>
              </a:buClr>
              <a:buSzPts val="1100"/>
            </a:pPr>
            <a:endParaRPr lang="en-US" sz="1600" dirty="0">
              <a:solidFill>
                <a:schemeClr val="tx1"/>
              </a:solidFill>
              <a:latin typeface="Javanese Text" panose="02000000000000000000" pitchFamily="2" charset="0"/>
            </a:endParaRPr>
          </a:p>
          <a:p>
            <a:pPr marL="0" lvl="0" indent="0" algn="l">
              <a:buClr>
                <a:schemeClr val="dk1"/>
              </a:buClr>
              <a:buSzPts val="1100"/>
            </a:pPr>
            <a:endParaRPr lang="en-US" sz="1600" dirty="0">
              <a:solidFill>
                <a:schemeClr val="tx1"/>
              </a:solidFill>
              <a:latin typeface="Javanese Text" panose="02000000000000000000" pitchFamily="2" charset="0"/>
              <a:ea typeface="Vidaloka"/>
              <a:cs typeface="Vidaloka"/>
              <a:sym typeface="Vidaloka"/>
            </a:endParaRPr>
          </a:p>
          <a:p>
            <a:pPr marL="0" lvl="0" indent="0" algn="l">
              <a:lnSpc>
                <a:spcPct val="150000"/>
              </a:lnSpc>
              <a:buClr>
                <a:schemeClr val="dk1"/>
              </a:buClr>
              <a:buSzPts val="1100"/>
            </a:pPr>
            <a:br>
              <a:rPr lang="en-US" sz="1800" dirty="0"/>
            </a:br>
            <a:endParaRPr lang="en-US" sz="1800" dirty="0">
              <a:solidFill>
                <a:schemeClr val="tx1"/>
              </a:solidFill>
              <a:latin typeface="Javanese Text" panose="02000000000000000000" pitchFamily="2" charset="0"/>
              <a:ea typeface="Vidaloka"/>
              <a:cs typeface="Vidaloka"/>
              <a:sym typeface="Vidaloka"/>
            </a:endParaRPr>
          </a:p>
        </p:txBody>
      </p:sp>
    </p:spTree>
    <p:extLst>
      <p:ext uri="{BB962C8B-B14F-4D97-AF65-F5344CB8AC3E}">
        <p14:creationId xmlns:p14="http://schemas.microsoft.com/office/powerpoint/2010/main" val="30884522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9D369B-0282-CFFB-3567-40322967291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900116" y="4832452"/>
            <a:ext cx="3086100" cy="274637"/>
          </a:xfrm>
        </p:spPr>
        <p:txBody>
          <a:bodyPr/>
          <a:lstStyle/>
          <a:p>
            <a:r>
              <a:rPr lang="en-US" dirty="0"/>
              <a:t>AERA 2025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091B8E-5A9A-3589-AA72-7906456E21B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328C2E4-254E-438F-AD97-EE0759676FC7}" type="slidenum">
              <a:rPr lang="en-US" smtClean="0"/>
              <a:t>19</a:t>
            </a:fld>
            <a:endParaRPr lang="en-US"/>
          </a:p>
        </p:txBody>
      </p:sp>
      <p:sp>
        <p:nvSpPr>
          <p:cNvPr id="8" name="Google Shape;1568;p123">
            <a:extLst>
              <a:ext uri="{FF2B5EF4-FFF2-40B4-BE49-F238E27FC236}">
                <a16:creationId xmlns:a16="http://schemas.microsoft.com/office/drawing/2014/main" id="{87523D97-221A-6852-B3FF-3916F1027A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64247" y="1497043"/>
            <a:ext cx="4884529" cy="123031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Thank you</a:t>
            </a:r>
            <a:endParaRPr sz="4800" dirty="0"/>
          </a:p>
        </p:txBody>
      </p:sp>
      <p:sp>
        <p:nvSpPr>
          <p:cNvPr id="9" name="Google Shape;1569;p123">
            <a:extLst>
              <a:ext uri="{FF2B5EF4-FFF2-40B4-BE49-F238E27FC236}">
                <a16:creationId xmlns:a16="http://schemas.microsoft.com/office/drawing/2014/main" id="{2F1CA2E0-6C6A-3A4A-8B4C-BD5781304400}"/>
              </a:ext>
            </a:extLst>
          </p:cNvPr>
          <p:cNvSpPr txBox="1">
            <a:spLocks/>
          </p:cNvSpPr>
          <p:nvPr/>
        </p:nvSpPr>
        <p:spPr>
          <a:xfrm>
            <a:off x="2079584" y="2756239"/>
            <a:ext cx="4055403" cy="9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1600" dirty="0"/>
              <a:t>Jiaying Chen       jc168@uark.edu</a:t>
            </a:r>
          </a:p>
          <a:p>
            <a:pPr algn="ctr"/>
            <a:r>
              <a:rPr lang="en-US" sz="1600" dirty="0"/>
              <a:t>Xinya Liang        xl014@uark.edu</a:t>
            </a:r>
          </a:p>
          <a:p>
            <a:pPr algn="ctr"/>
            <a:r>
              <a:rPr lang="en-US" sz="1600" dirty="0"/>
              <a:t>Jihong Zhang       jzhang@uark.edu</a:t>
            </a:r>
            <a:endParaRPr lang="en-US" dirty="0"/>
          </a:p>
        </p:txBody>
      </p:sp>
      <p:grpSp>
        <p:nvGrpSpPr>
          <p:cNvPr id="10" name="Google Shape;1257;p103">
            <a:extLst>
              <a:ext uri="{FF2B5EF4-FFF2-40B4-BE49-F238E27FC236}">
                <a16:creationId xmlns:a16="http://schemas.microsoft.com/office/drawing/2014/main" id="{1D21BE2C-EA06-0B58-B290-5FB97CA63B1D}"/>
              </a:ext>
            </a:extLst>
          </p:cNvPr>
          <p:cNvGrpSpPr/>
          <p:nvPr/>
        </p:nvGrpSpPr>
        <p:grpSpPr>
          <a:xfrm>
            <a:off x="4188429" y="3879932"/>
            <a:ext cx="391513" cy="391512"/>
            <a:chOff x="-65145700" y="3727425"/>
            <a:chExt cx="317425" cy="317425"/>
          </a:xfrm>
        </p:grpSpPr>
        <p:sp>
          <p:nvSpPr>
            <p:cNvPr id="11" name="Google Shape;1258;p103">
              <a:extLst>
                <a:ext uri="{FF2B5EF4-FFF2-40B4-BE49-F238E27FC236}">
                  <a16:creationId xmlns:a16="http://schemas.microsoft.com/office/drawing/2014/main" id="{055F6F01-340A-2B0E-4445-41CF381AE834}"/>
                </a:ext>
              </a:extLst>
            </p:cNvPr>
            <p:cNvSpPr/>
            <p:nvPr/>
          </p:nvSpPr>
          <p:spPr>
            <a:xfrm>
              <a:off x="-65145700" y="3769150"/>
              <a:ext cx="275675" cy="275700"/>
            </a:xfrm>
            <a:custGeom>
              <a:avLst/>
              <a:gdLst/>
              <a:ahLst/>
              <a:cxnLst/>
              <a:rect l="l" t="t" r="r" b="b"/>
              <a:pathLst>
                <a:path w="11027" h="11028" extrusionOk="0">
                  <a:moveTo>
                    <a:pt x="5514" y="1"/>
                  </a:moveTo>
                  <a:cubicBezTo>
                    <a:pt x="2489" y="1"/>
                    <a:pt x="0" y="2458"/>
                    <a:pt x="0" y="5514"/>
                  </a:cubicBezTo>
                  <a:cubicBezTo>
                    <a:pt x="0" y="8539"/>
                    <a:pt x="2489" y="11027"/>
                    <a:pt x="5514" y="11027"/>
                  </a:cubicBezTo>
                  <a:cubicBezTo>
                    <a:pt x="8538" y="11027"/>
                    <a:pt x="11027" y="8539"/>
                    <a:pt x="11027" y="5514"/>
                  </a:cubicBezTo>
                  <a:cubicBezTo>
                    <a:pt x="11027" y="5294"/>
                    <a:pt x="10869" y="5105"/>
                    <a:pt x="10649" y="5105"/>
                  </a:cubicBezTo>
                  <a:lnTo>
                    <a:pt x="5955" y="5105"/>
                  </a:lnTo>
                  <a:lnTo>
                    <a:pt x="5955" y="410"/>
                  </a:lnTo>
                  <a:cubicBezTo>
                    <a:pt x="5955" y="190"/>
                    <a:pt x="5766" y="1"/>
                    <a:pt x="55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59;p103">
              <a:extLst>
                <a:ext uri="{FF2B5EF4-FFF2-40B4-BE49-F238E27FC236}">
                  <a16:creationId xmlns:a16="http://schemas.microsoft.com/office/drawing/2014/main" id="{E8201693-1FB1-1415-C463-061CD42B4A6B}"/>
                </a:ext>
              </a:extLst>
            </p:cNvPr>
            <p:cNvSpPr/>
            <p:nvPr/>
          </p:nvSpPr>
          <p:spPr>
            <a:xfrm>
              <a:off x="-64977150" y="3727425"/>
              <a:ext cx="148875" cy="147300"/>
            </a:xfrm>
            <a:custGeom>
              <a:avLst/>
              <a:gdLst/>
              <a:ahLst/>
              <a:cxnLst/>
              <a:rect l="l" t="t" r="r" b="b"/>
              <a:pathLst>
                <a:path w="5955" h="5892" extrusionOk="0">
                  <a:moveTo>
                    <a:pt x="441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5513"/>
                  </a:lnTo>
                  <a:cubicBezTo>
                    <a:pt x="0" y="5702"/>
                    <a:pt x="189" y="5891"/>
                    <a:pt x="441" y="5891"/>
                  </a:cubicBezTo>
                  <a:lnTo>
                    <a:pt x="5514" y="5891"/>
                  </a:lnTo>
                  <a:cubicBezTo>
                    <a:pt x="5734" y="5891"/>
                    <a:pt x="5955" y="5702"/>
                    <a:pt x="5955" y="5513"/>
                  </a:cubicBezTo>
                  <a:cubicBezTo>
                    <a:pt x="5955" y="2489"/>
                    <a:pt x="3466" y="0"/>
                    <a:pt x="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" name="Google Shape;1265;p103">
            <a:extLst>
              <a:ext uri="{FF2B5EF4-FFF2-40B4-BE49-F238E27FC236}">
                <a16:creationId xmlns:a16="http://schemas.microsoft.com/office/drawing/2014/main" id="{DA4C420D-3399-45EE-DCFB-EBB30AD0DDBC}"/>
              </a:ext>
            </a:extLst>
          </p:cNvPr>
          <p:cNvGrpSpPr/>
          <p:nvPr/>
        </p:nvGrpSpPr>
        <p:grpSpPr>
          <a:xfrm>
            <a:off x="5265223" y="3893312"/>
            <a:ext cx="390556" cy="391543"/>
            <a:chOff x="-61783350" y="3743950"/>
            <a:chExt cx="316650" cy="317450"/>
          </a:xfrm>
        </p:grpSpPr>
        <p:sp>
          <p:nvSpPr>
            <p:cNvPr id="14" name="Google Shape;1266;p103">
              <a:extLst>
                <a:ext uri="{FF2B5EF4-FFF2-40B4-BE49-F238E27FC236}">
                  <a16:creationId xmlns:a16="http://schemas.microsoft.com/office/drawing/2014/main" id="{93E00163-35CC-D92F-0921-C8A1604D4646}"/>
                </a:ext>
              </a:extLst>
            </p:cNvPr>
            <p:cNvSpPr/>
            <p:nvPr/>
          </p:nvSpPr>
          <p:spPr>
            <a:xfrm>
              <a:off x="-61783350" y="3743950"/>
              <a:ext cx="316650" cy="317450"/>
            </a:xfrm>
            <a:custGeom>
              <a:avLst/>
              <a:gdLst/>
              <a:ahLst/>
              <a:cxnLst/>
              <a:rect l="l" t="t" r="r" b="b"/>
              <a:pathLst>
                <a:path w="12666" h="12698" extrusionOk="0">
                  <a:moveTo>
                    <a:pt x="379" y="1"/>
                  </a:moveTo>
                  <a:cubicBezTo>
                    <a:pt x="158" y="1"/>
                    <a:pt x="1" y="190"/>
                    <a:pt x="1" y="410"/>
                  </a:cubicBezTo>
                  <a:lnTo>
                    <a:pt x="1" y="12256"/>
                  </a:lnTo>
                  <a:cubicBezTo>
                    <a:pt x="1" y="12508"/>
                    <a:pt x="190" y="12697"/>
                    <a:pt x="379" y="12697"/>
                  </a:cubicBezTo>
                  <a:lnTo>
                    <a:pt x="12256" y="12697"/>
                  </a:lnTo>
                  <a:cubicBezTo>
                    <a:pt x="12477" y="12697"/>
                    <a:pt x="12666" y="12508"/>
                    <a:pt x="12666" y="12256"/>
                  </a:cubicBezTo>
                  <a:cubicBezTo>
                    <a:pt x="12634" y="12067"/>
                    <a:pt x="12477" y="11878"/>
                    <a:pt x="12256" y="11878"/>
                  </a:cubicBezTo>
                  <a:lnTo>
                    <a:pt x="820" y="11878"/>
                  </a:lnTo>
                  <a:lnTo>
                    <a:pt x="820" y="410"/>
                  </a:lnTo>
                  <a:cubicBezTo>
                    <a:pt x="820" y="158"/>
                    <a:pt x="631" y="1"/>
                    <a:pt x="3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67;p103">
              <a:extLst>
                <a:ext uri="{FF2B5EF4-FFF2-40B4-BE49-F238E27FC236}">
                  <a16:creationId xmlns:a16="http://schemas.microsoft.com/office/drawing/2014/main" id="{B869F23B-0806-9A27-9C71-8151D2A9BB34}"/>
                </a:ext>
              </a:extLst>
            </p:cNvPr>
            <p:cNvSpPr/>
            <p:nvPr/>
          </p:nvSpPr>
          <p:spPr>
            <a:xfrm>
              <a:off x="-61739225" y="3833750"/>
              <a:ext cx="272525" cy="149675"/>
            </a:xfrm>
            <a:custGeom>
              <a:avLst/>
              <a:gdLst/>
              <a:ahLst/>
              <a:cxnLst/>
              <a:rect l="l" t="t" r="r" b="b"/>
              <a:pathLst>
                <a:path w="10901" h="5987" extrusionOk="0">
                  <a:moveTo>
                    <a:pt x="9641" y="0"/>
                  </a:moveTo>
                  <a:cubicBezTo>
                    <a:pt x="8979" y="0"/>
                    <a:pt x="8444" y="536"/>
                    <a:pt x="8444" y="1229"/>
                  </a:cubicBezTo>
                  <a:cubicBezTo>
                    <a:pt x="8444" y="1418"/>
                    <a:pt x="8475" y="1575"/>
                    <a:pt x="8538" y="1733"/>
                  </a:cubicBezTo>
                  <a:lnTo>
                    <a:pt x="6900" y="3403"/>
                  </a:lnTo>
                  <a:cubicBezTo>
                    <a:pt x="6742" y="3308"/>
                    <a:pt x="6553" y="3277"/>
                    <a:pt x="6396" y="3277"/>
                  </a:cubicBezTo>
                  <a:cubicBezTo>
                    <a:pt x="6238" y="3277"/>
                    <a:pt x="6018" y="3308"/>
                    <a:pt x="5860" y="3403"/>
                  </a:cubicBezTo>
                  <a:lnTo>
                    <a:pt x="5041" y="2552"/>
                  </a:lnTo>
                  <a:cubicBezTo>
                    <a:pt x="5136" y="2395"/>
                    <a:pt x="5167" y="2206"/>
                    <a:pt x="5167" y="2048"/>
                  </a:cubicBezTo>
                  <a:cubicBezTo>
                    <a:pt x="5167" y="1386"/>
                    <a:pt x="4600" y="819"/>
                    <a:pt x="3938" y="819"/>
                  </a:cubicBezTo>
                  <a:cubicBezTo>
                    <a:pt x="3277" y="819"/>
                    <a:pt x="2710" y="1386"/>
                    <a:pt x="2710" y="2048"/>
                  </a:cubicBezTo>
                  <a:cubicBezTo>
                    <a:pt x="2710" y="2237"/>
                    <a:pt x="2773" y="2395"/>
                    <a:pt x="2836" y="2552"/>
                  </a:cubicBezTo>
                  <a:lnTo>
                    <a:pt x="1733" y="3655"/>
                  </a:lnTo>
                  <a:cubicBezTo>
                    <a:pt x="1575" y="3592"/>
                    <a:pt x="1386" y="3560"/>
                    <a:pt x="1229" y="3560"/>
                  </a:cubicBezTo>
                  <a:cubicBezTo>
                    <a:pt x="567" y="3560"/>
                    <a:pt x="0" y="4096"/>
                    <a:pt x="0" y="4757"/>
                  </a:cubicBezTo>
                  <a:cubicBezTo>
                    <a:pt x="0" y="5451"/>
                    <a:pt x="567" y="5986"/>
                    <a:pt x="1229" y="5986"/>
                  </a:cubicBezTo>
                  <a:cubicBezTo>
                    <a:pt x="1891" y="5986"/>
                    <a:pt x="2458" y="5451"/>
                    <a:pt x="2458" y="4757"/>
                  </a:cubicBezTo>
                  <a:cubicBezTo>
                    <a:pt x="2458" y="4568"/>
                    <a:pt x="2395" y="4411"/>
                    <a:pt x="2332" y="4253"/>
                  </a:cubicBezTo>
                  <a:lnTo>
                    <a:pt x="3434" y="3151"/>
                  </a:lnTo>
                  <a:cubicBezTo>
                    <a:pt x="3592" y="3214"/>
                    <a:pt x="3781" y="3277"/>
                    <a:pt x="3938" y="3277"/>
                  </a:cubicBezTo>
                  <a:cubicBezTo>
                    <a:pt x="4096" y="3277"/>
                    <a:pt x="4285" y="3214"/>
                    <a:pt x="4442" y="3151"/>
                  </a:cubicBezTo>
                  <a:lnTo>
                    <a:pt x="5293" y="3970"/>
                  </a:lnTo>
                  <a:cubicBezTo>
                    <a:pt x="5199" y="4127"/>
                    <a:pt x="5167" y="4348"/>
                    <a:pt x="5167" y="4505"/>
                  </a:cubicBezTo>
                  <a:cubicBezTo>
                    <a:pt x="5167" y="5167"/>
                    <a:pt x="5703" y="5703"/>
                    <a:pt x="6396" y="5703"/>
                  </a:cubicBezTo>
                  <a:cubicBezTo>
                    <a:pt x="7057" y="5703"/>
                    <a:pt x="7593" y="5167"/>
                    <a:pt x="7593" y="4505"/>
                  </a:cubicBezTo>
                  <a:cubicBezTo>
                    <a:pt x="7593" y="4285"/>
                    <a:pt x="7561" y="4127"/>
                    <a:pt x="7498" y="3970"/>
                  </a:cubicBezTo>
                  <a:lnTo>
                    <a:pt x="9137" y="2332"/>
                  </a:lnTo>
                  <a:cubicBezTo>
                    <a:pt x="9294" y="2395"/>
                    <a:pt x="9483" y="2458"/>
                    <a:pt x="9641" y="2458"/>
                  </a:cubicBezTo>
                  <a:cubicBezTo>
                    <a:pt x="10334" y="2458"/>
                    <a:pt x="10901" y="1890"/>
                    <a:pt x="10901" y="1229"/>
                  </a:cubicBezTo>
                  <a:cubicBezTo>
                    <a:pt x="10901" y="536"/>
                    <a:pt x="10334" y="0"/>
                    <a:pt x="96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414;p109">
            <a:extLst>
              <a:ext uri="{FF2B5EF4-FFF2-40B4-BE49-F238E27FC236}">
                <a16:creationId xmlns:a16="http://schemas.microsoft.com/office/drawing/2014/main" id="{235C8638-3A65-BB14-A519-B87B52F65041}"/>
              </a:ext>
            </a:extLst>
          </p:cNvPr>
          <p:cNvGrpSpPr/>
          <p:nvPr/>
        </p:nvGrpSpPr>
        <p:grpSpPr>
          <a:xfrm>
            <a:off x="3143173" y="3893312"/>
            <a:ext cx="359975" cy="365468"/>
            <a:chOff x="-59400775" y="4084200"/>
            <a:chExt cx="311125" cy="315875"/>
          </a:xfrm>
        </p:grpSpPr>
        <p:sp>
          <p:nvSpPr>
            <p:cNvPr id="17" name="Google Shape;1415;p109">
              <a:extLst>
                <a:ext uri="{FF2B5EF4-FFF2-40B4-BE49-F238E27FC236}">
                  <a16:creationId xmlns:a16="http://schemas.microsoft.com/office/drawing/2014/main" id="{F26FC600-E893-8860-D4FA-07E3B5D9A407}"/>
                </a:ext>
              </a:extLst>
            </p:cNvPr>
            <p:cNvSpPr/>
            <p:nvPr/>
          </p:nvSpPr>
          <p:spPr>
            <a:xfrm>
              <a:off x="-5940077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416;p109">
              <a:extLst>
                <a:ext uri="{FF2B5EF4-FFF2-40B4-BE49-F238E27FC236}">
                  <a16:creationId xmlns:a16="http://schemas.microsoft.com/office/drawing/2014/main" id="{63E2666A-D8F9-BE54-3831-5D8FDE2A5E01}"/>
                </a:ext>
              </a:extLst>
            </p:cNvPr>
            <p:cNvSpPr/>
            <p:nvPr/>
          </p:nvSpPr>
          <p:spPr>
            <a:xfrm>
              <a:off x="-59400000" y="4084200"/>
              <a:ext cx="89825" cy="212700"/>
            </a:xfrm>
            <a:custGeom>
              <a:avLst/>
              <a:gdLst/>
              <a:ahLst/>
              <a:cxnLst/>
              <a:rect l="l" t="t" r="r" b="b"/>
              <a:pathLst>
                <a:path w="3593" h="8508" extrusionOk="0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417;p109">
              <a:extLst>
                <a:ext uri="{FF2B5EF4-FFF2-40B4-BE49-F238E27FC236}">
                  <a16:creationId xmlns:a16="http://schemas.microsoft.com/office/drawing/2014/main" id="{89DEDD1C-A588-BFCC-D409-201E9C18EC7E}"/>
                </a:ext>
              </a:extLst>
            </p:cNvPr>
            <p:cNvSpPr/>
            <p:nvPr/>
          </p:nvSpPr>
          <p:spPr>
            <a:xfrm>
              <a:off x="-59290500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418;p109">
              <a:extLst>
                <a:ext uri="{FF2B5EF4-FFF2-40B4-BE49-F238E27FC236}">
                  <a16:creationId xmlns:a16="http://schemas.microsoft.com/office/drawing/2014/main" id="{A67D522D-DA40-191E-A762-2B3012A091B0}"/>
                </a:ext>
              </a:extLst>
            </p:cNvPr>
            <p:cNvSpPr/>
            <p:nvPr/>
          </p:nvSpPr>
          <p:spPr>
            <a:xfrm>
              <a:off x="-5929050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419;p109">
              <a:extLst>
                <a:ext uri="{FF2B5EF4-FFF2-40B4-BE49-F238E27FC236}">
                  <a16:creationId xmlns:a16="http://schemas.microsoft.com/office/drawing/2014/main" id="{BE2F95AF-63E7-4851-10BC-3DFBC72672C2}"/>
                </a:ext>
              </a:extLst>
            </p:cNvPr>
            <p:cNvSpPr/>
            <p:nvPr/>
          </p:nvSpPr>
          <p:spPr>
            <a:xfrm>
              <a:off x="-59181025" y="4317350"/>
              <a:ext cx="89800" cy="82725"/>
            </a:xfrm>
            <a:custGeom>
              <a:avLst/>
              <a:gdLst/>
              <a:ahLst/>
              <a:cxnLst/>
              <a:rect l="l" t="t" r="r" b="b"/>
              <a:pathLst>
                <a:path w="3592" h="3309" extrusionOk="0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420;p109">
              <a:extLst>
                <a:ext uri="{FF2B5EF4-FFF2-40B4-BE49-F238E27FC236}">
                  <a16:creationId xmlns:a16="http://schemas.microsoft.com/office/drawing/2014/main" id="{79BBEAF9-DF48-D5CE-8029-2D7DD5E9F9E6}"/>
                </a:ext>
              </a:extLst>
            </p:cNvPr>
            <p:cNvSpPr/>
            <p:nvPr/>
          </p:nvSpPr>
          <p:spPr>
            <a:xfrm>
              <a:off x="-59179450" y="4084200"/>
              <a:ext cx="89800" cy="212700"/>
            </a:xfrm>
            <a:custGeom>
              <a:avLst/>
              <a:gdLst/>
              <a:ahLst/>
              <a:cxnLst/>
              <a:rect l="l" t="t" r="r" b="b"/>
              <a:pathLst>
                <a:path w="3592" h="8508" extrusionOk="0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5" name="Picture 4" descr="Logos &amp; Wordmarks | Brand and Style Guidelines | University of Arkansas">
            <a:extLst>
              <a:ext uri="{FF2B5EF4-FFF2-40B4-BE49-F238E27FC236}">
                <a16:creationId xmlns:a16="http://schemas.microsoft.com/office/drawing/2014/main" id="{E7C0B7D4-51C7-259B-4ACA-FA63144E6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070" y="488531"/>
            <a:ext cx="1341120" cy="10195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88073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23DE265-A8A9-7490-F265-52A912E2804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586965" y="4843144"/>
            <a:ext cx="3086100" cy="274637"/>
          </a:xfrm>
        </p:spPr>
        <p:txBody>
          <a:bodyPr/>
          <a:lstStyle/>
          <a:p>
            <a:r>
              <a:rPr lang="en-US"/>
              <a:t>AERA 2025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210029A-30FC-1ECE-1E5A-BA4C5D1285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6877050" y="4843144"/>
            <a:ext cx="2057400" cy="274637"/>
          </a:xfrm>
        </p:spPr>
        <p:txBody>
          <a:bodyPr/>
          <a:lstStyle/>
          <a:p>
            <a:fld id="{D328C2E4-254E-438F-AD97-EE0759676FC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" name="Google Shape;488;p60">
            <a:extLst>
              <a:ext uri="{FF2B5EF4-FFF2-40B4-BE49-F238E27FC236}">
                <a16:creationId xmlns:a16="http://schemas.microsoft.com/office/drawing/2014/main" id="{838D72B9-57F5-499B-5CC2-70CE32E653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20601" y="243110"/>
            <a:ext cx="4711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</a:t>
            </a:r>
          </a:p>
        </p:txBody>
      </p:sp>
      <p:sp>
        <p:nvSpPr>
          <p:cNvPr id="3" name="Google Shape;489;p60">
            <a:extLst>
              <a:ext uri="{FF2B5EF4-FFF2-40B4-BE49-F238E27FC236}">
                <a16:creationId xmlns:a16="http://schemas.microsoft.com/office/drawing/2014/main" id="{7869BEC2-9AD7-172C-08EB-015C98C4F3F5}"/>
              </a:ext>
            </a:extLst>
          </p:cNvPr>
          <p:cNvSpPr txBox="1">
            <a:spLocks/>
          </p:cNvSpPr>
          <p:nvPr/>
        </p:nvSpPr>
        <p:spPr>
          <a:xfrm>
            <a:off x="533302" y="928681"/>
            <a:ext cx="8077395" cy="3918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400" b="0" i="0" u="none" strike="noStrike" cap="none">
                <a:solidFill>
                  <a:schemeClr val="dk2"/>
                </a:solidFill>
                <a:latin typeface="Vidaloka"/>
                <a:ea typeface="Vidaloka"/>
                <a:cs typeface="Vidaloka"/>
                <a:sym typeface="Vidaloka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Javanese Text" panose="02000000000000000000" pitchFamily="2" charset="0"/>
              </a:rPr>
              <a:t>Variable selection is crucial for achieving model simplicity by reducing the number of items included in the analysis, helping to create a more interpretable and efficient model 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(</a:t>
            </a:r>
            <a:r>
              <a:rPr lang="en-US" sz="1600" dirty="0">
                <a:solidFill>
                  <a:schemeClr val="tx1"/>
                </a:solidFill>
                <a:latin typeface="Javanese Text" panose="02000000000000000000" pitchFamily="2" charset="0"/>
              </a:rPr>
              <a:t>Jacobucci et al., 2016 ;Wille, 1996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)</a:t>
            </a:r>
            <a:r>
              <a:rPr lang="en-US" sz="1600" dirty="0">
                <a:solidFill>
                  <a:schemeClr val="tx1"/>
                </a:solidFill>
                <a:latin typeface="Javanese Text" panose="02000000000000000000" pitchFamily="2" charset="0"/>
              </a:rPr>
              <a:t>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100" dirty="0">
              <a:solidFill>
                <a:schemeClr val="tx1"/>
              </a:solidFill>
              <a:latin typeface="Javanese Text" panose="02000000000000000000" pitchFamily="2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Javanese Text" panose="02000000000000000000" pitchFamily="2" charset="0"/>
              </a:rPr>
              <a:t>Both FA and Network Analysis can incorporate regularization techniques 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(</a:t>
            </a:r>
            <a:r>
              <a:rPr lang="en-US" sz="1600" dirty="0">
                <a:solidFill>
                  <a:schemeClr val="tx1"/>
                </a:solidFill>
                <a:latin typeface="Javanese Text" panose="02000000000000000000" pitchFamily="2" charset="0"/>
              </a:rPr>
              <a:t>e.g. Lasso</a:t>
            </a:r>
            <a:r>
              <a:rPr lang="en-US" sz="1600" dirty="0">
                <a:solidFill>
                  <a:schemeClr val="tx1"/>
                </a:solidFill>
                <a:latin typeface="+mn-lt"/>
              </a:rPr>
              <a:t>)</a:t>
            </a:r>
            <a:r>
              <a:rPr lang="en-US" sz="1600" dirty="0">
                <a:solidFill>
                  <a:schemeClr val="tx1"/>
                </a:solidFill>
                <a:latin typeface="Javanese Text" panose="02000000000000000000" pitchFamily="2" charset="0"/>
              </a:rPr>
              <a:t> to aid in simplifying models by penalizing less important parameters, thereby enhancing model estimation and preventing potential overfitting.   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sz="1100" dirty="0">
              <a:solidFill>
                <a:schemeClr val="tx1"/>
              </a:solidFill>
              <a:latin typeface="Javanese Text" panose="02000000000000000000" pitchFamily="2" charset="0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solidFill>
                  <a:schemeClr val="tx1"/>
                </a:solidFill>
                <a:latin typeface="Javanese Text" panose="02000000000000000000" pitchFamily="2" charset="0"/>
              </a:rPr>
              <a:t> How regularized factor and network analysis perform in terms of variable selection in instruments developed through the factor analytic framework, particularly across unidimensional and multidimensional structures, remains understudied.</a:t>
            </a:r>
          </a:p>
        </p:txBody>
      </p:sp>
    </p:spTree>
    <p:extLst>
      <p:ext uri="{BB962C8B-B14F-4D97-AF65-F5344CB8AC3E}">
        <p14:creationId xmlns:p14="http://schemas.microsoft.com/office/powerpoint/2010/main" val="361011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63"/>
          <p:cNvSpPr txBox="1">
            <a:spLocks noGrp="1"/>
          </p:cNvSpPr>
          <p:nvPr>
            <p:ph type="title"/>
          </p:nvPr>
        </p:nvSpPr>
        <p:spPr>
          <a:xfrm>
            <a:off x="2243713" y="376877"/>
            <a:ext cx="4323000" cy="49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 information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5" name="Google Shape;535;p63"/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414670" y="982681"/>
                <a:ext cx="8601739" cy="355501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600" b="1" dirty="0">
                    <a:solidFill>
                      <a:schemeClr val="tx1"/>
                    </a:solidFill>
                    <a:latin typeface="Javanese Text" panose="02000000000000000000" pitchFamily="2" charset="0"/>
                  </a:rPr>
                  <a:t>Regularized Factor Analysis Models</a:t>
                </a:r>
                <a:r>
                  <a:rPr lang="en-US" sz="1600" dirty="0">
                    <a:solidFill>
                      <a:schemeClr val="tx1"/>
                    </a:solidFill>
                    <a:latin typeface="Javanese Text" panose="02000000000000000000" pitchFamily="2" charset="0"/>
                  </a:rPr>
                  <a:t>:</a:t>
                </a:r>
              </a:p>
              <a:p>
                <a:pPr marL="0" lvl="0" indent="0" algn="l" rtl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sz="1600" dirty="0">
                    <a:solidFill>
                      <a:schemeClr val="tx1"/>
                    </a:solidFill>
                    <a:latin typeface="Javanese Text" panose="02000000000000000000" pitchFamily="2" charset="0"/>
                  </a:rPr>
                  <a:t>	</a:t>
                </a:r>
                <a:r>
                  <a:rPr lang="en-US" sz="1600" dirty="0">
                    <a:solidFill>
                      <a:schemeClr val="tx2">
                        <a:lumMod val="50000"/>
                      </a:schemeClr>
                    </a:solidFill>
                    <a:latin typeface="Javanese Text" panose="02000000000000000000" pitchFamily="2" charset="0"/>
                  </a:rPr>
                  <a:t>Factor analysis models seek to uncover latent structures that explain relationships among observed variables. Regularization is a technique integrated into the estimation process to enhance the model by including a penalty term with the maximum likelihood estimation objective function.</a:t>
                </a:r>
              </a:p>
              <a:p>
                <a:pPr marL="0" indent="0">
                  <a:lnSpc>
                    <a:spcPct val="200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kern="100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𝐹𝐴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𝑀𝐿</m:t>
                        </m:r>
                      </m:sub>
                    </m:sSub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𝛾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∗</m:t>
                    </m:r>
                    <m:r>
                      <a:rPr lang="en-US" sz="18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𝑃</m:t>
                    </m:r>
                    <m:d>
                      <m:dPr>
                        <m:ctrlP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·</m:t>
                        </m:r>
                      </m:e>
                    </m:d>
                  </m:oMath>
                </a14:m>
                <a:r>
                  <a:rPr lang="en-US" sz="1800" kern="100" dirty="0"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,</a:t>
                </a:r>
                <a:endParaRPr lang="en-US" sz="1800" kern="100" dirty="0">
                  <a:latin typeface="Aptos" panose="020B000402020202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35" name="Google Shape;535;p63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14670" y="982681"/>
                <a:ext cx="8601739" cy="3555015"/>
              </a:xfrm>
              <a:prstGeom prst="rect">
                <a:avLst/>
              </a:prstGeom>
              <a:blipFill>
                <a:blip r:embed="rId3"/>
                <a:stretch>
                  <a:fillRect l="-2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9C30F7B-0033-3C4C-4A1E-8B8BB515C50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AERA 2025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8D3B8D-252A-7F62-1422-112DA29F60F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28C2E4-254E-438F-AD97-EE0759676FC7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Google Shape;546;p65">
                <a:extLst>
                  <a:ext uri="{FF2B5EF4-FFF2-40B4-BE49-F238E27FC236}">
                    <a16:creationId xmlns:a16="http://schemas.microsoft.com/office/drawing/2014/main" id="{5FCF43A3-D7D0-5F92-0239-81F47B0D7D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45226" y="3524877"/>
                <a:ext cx="6940626" cy="161862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4290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800"/>
                  <a:buFont typeface="Montserrat"/>
                  <a:buNone/>
                  <a:defRPr sz="2000" b="0" i="0" u="none" strike="noStrike" cap="none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1pPr>
                <a:lvl2pPr marL="914400" marR="0" lvl="1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Montserrat"/>
                  <a:buNone/>
                  <a:defRPr sz="1400" b="0" i="0" u="none" strike="noStrike" cap="none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2pPr>
                <a:lvl3pPr marL="1371600" marR="0" lvl="2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Montserrat"/>
                  <a:buNone/>
                  <a:defRPr sz="1400" b="0" i="0" u="none" strike="noStrike" cap="none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3pPr>
                <a:lvl4pPr marL="1828800" marR="0" lvl="3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Montserrat"/>
                  <a:buNone/>
                  <a:defRPr sz="1400" b="0" i="0" u="none" strike="noStrike" cap="none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4pPr>
                <a:lvl5pPr marL="2286000" marR="0" lvl="4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Montserrat"/>
                  <a:buNone/>
                  <a:defRPr sz="1400" b="0" i="0" u="none" strike="noStrike" cap="none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5pPr>
                <a:lvl6pPr marL="2743200" marR="0" lvl="5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Montserrat"/>
                  <a:buNone/>
                  <a:defRPr sz="1400" b="0" i="0" u="none" strike="noStrike" cap="none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6pPr>
                <a:lvl7pPr marL="3200400" marR="0" lvl="6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Montserrat"/>
                  <a:buNone/>
                  <a:defRPr sz="1400" b="0" i="0" u="none" strike="noStrike" cap="none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7pPr>
                <a:lvl8pPr marL="3657600" marR="0" lvl="7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Montserrat"/>
                  <a:buNone/>
                  <a:defRPr sz="1400" b="0" i="0" u="none" strike="noStrike" cap="none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8pPr>
                <a:lvl9pPr marL="4114800" marR="0" lvl="8" indent="-317500" algn="ctr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2"/>
                  </a:buClr>
                  <a:buSzPts val="1400"/>
                  <a:buFont typeface="Montserrat"/>
                  <a:buNone/>
                  <a:defRPr sz="1400" b="0" i="0" u="none" strike="noStrike" cap="none">
                    <a:solidFill>
                      <a:schemeClr val="dk2"/>
                    </a:solidFill>
                    <a:latin typeface="Montserrat"/>
                    <a:ea typeface="Montserrat"/>
                    <a:cs typeface="Montserrat"/>
                    <a:sym typeface="Montserrat"/>
                  </a:defRPr>
                </a:lvl9pPr>
              </a:lstStyle>
              <a:p>
                <a:pPr marL="0" indent="0" algn="l"/>
                <a:r>
                  <a:rPr lang="en-US" sz="1600" dirty="0">
                    <a:solidFill>
                      <a:schemeClr val="tx1"/>
                    </a:solidFill>
                    <a:latin typeface="Javanese Text" panose="02000000000000000000" pitchFamily="2" charset="0"/>
                  </a:rPr>
                  <a:t>Various penalty terms P</a:t>
                </a:r>
                <a:r>
                  <a:rPr lang="en-US" sz="1600" dirty="0">
                    <a:solidFill>
                      <a:schemeClr val="tx1"/>
                    </a:solidFill>
                    <a:latin typeface="+mn-lt"/>
                  </a:rPr>
                  <a:t>()</a:t>
                </a:r>
                <a:r>
                  <a:rPr lang="en-US" sz="1600" dirty="0">
                    <a:solidFill>
                      <a:schemeClr val="tx1"/>
                    </a:solidFill>
                    <a:latin typeface="Javanese Text" panose="02000000000000000000" pitchFamily="2" charset="0"/>
                  </a:rPr>
                  <a:t> are available to achieve regularization. </a:t>
                </a:r>
              </a:p>
              <a:p>
                <a:pPr indent="-457200" algn="l">
                  <a:lnSpc>
                    <a:spcPct val="200000"/>
                  </a:lnSpc>
                  <a:buClr>
                    <a:srgbClr val="000000"/>
                  </a:buClr>
                  <a:buSzTx/>
                  <a:buFont typeface="Wingdings" panose="05000000000000000000" pitchFamily="2" charset="2"/>
                  <a:buChar char="§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γ</m:t>
                        </m:r>
                        <m: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𝑃</m:t>
                        </m:r>
                      </m:e>
                      <m:sub>
                        <m: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𝑙𝑎𝑠𝑠𝑜</m:t>
                        </m:r>
                      </m:sub>
                    </m:sSub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Arial"/>
                      </a:rPr>
                      <m:t>(</m:t>
                    </m:r>
                    <m:r>
                      <m:rPr>
                        <m:sty m:val="p"/>
                      </m:rPr>
                      <a:rPr lang="el-GR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Arial"/>
                      </a:rPr>
                      <m:t>θ</m:t>
                    </m:r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Arial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Javanese Text" panose="02000000000000000000" pitchFamily="2" charset="0"/>
                    <a:sym typeface="Arial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Arial"/>
                      </a:rPr>
                      <m:t>γ</m:t>
                    </m:r>
                    <m:r>
                      <a:rPr lang="el-GR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Arial"/>
                      </a:rPr>
                      <m:t> </m:t>
                    </m:r>
                    <m:sSub>
                      <m:sSubPr>
                        <m:ctrlPr>
                          <a:rPr lang="el-GR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16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θ</m:t>
                            </m:r>
                          </m:e>
                        </m:d>
                      </m:e>
                      <m:sub>
                        <m:r>
                          <a:rPr lang="en-US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1</m:t>
                        </m:r>
                      </m:sub>
                    </m:sSub>
                    <m:r>
                      <a:rPr lang="en-US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Arial"/>
                      </a:rPr>
                      <m:t>=</m:t>
                    </m:r>
                    <m:r>
                      <m:rPr>
                        <m:sty m:val="p"/>
                      </m:rPr>
                      <a:rPr lang="el-GR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Arial"/>
                      </a:rPr>
                      <m:t>γ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naryPr>
                      <m:sub/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16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θ</m:t>
                            </m:r>
                          </m:e>
                        </m:d>
                      </m:e>
                    </m:nary>
                    <m:r>
                      <a:rPr lang="el-GR" sz="16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Arial"/>
                      </a:rPr>
                      <m:t> 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                       (</a:t>
                </a:r>
                <a:r>
                  <a:rPr lang="en-US" sz="1600" dirty="0">
                    <a:solidFill>
                      <a:schemeClr val="tx1"/>
                    </a:solidFill>
                    <a:latin typeface="Javanese Text" panose="02000000000000000000" pitchFamily="2" charset="0"/>
                    <a:sym typeface="Arial"/>
                  </a:rPr>
                  <a:t>Tibshirani, 1996</a:t>
                </a:r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  <a:r>
                  <a:rPr lang="en-US" sz="1600" dirty="0">
                    <a:solidFill>
                      <a:schemeClr val="tx1"/>
                    </a:solidFill>
                    <a:latin typeface="Javanese Text" panose="02000000000000000000" pitchFamily="2" charset="0"/>
                    <a:sym typeface="Arial"/>
                  </a:rPr>
                  <a:t>    </a:t>
                </a:r>
              </a:p>
              <a:p>
                <a:pPr marL="457200" lvl="2" indent="-457200" algn="l">
                  <a:lnSpc>
                    <a:spcPct val="200000"/>
                  </a:lnSpc>
                  <a:buClr>
                    <a:srgbClr val="000000"/>
                  </a:buClr>
                  <a:buSzTx/>
                  <a:buFont typeface="Wingdings" panose="05000000000000000000" pitchFamily="2" charset="2"/>
                  <a:buChar char="§"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γ</m:t>
                        </m:r>
                        <m: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𝑃</m:t>
                        </m:r>
                      </m:e>
                      <m:sub>
                        <m:r>
                          <a:rPr lang="en-US" sz="16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𝐸𝑛𝑒𝑡</m:t>
                        </m:r>
                      </m:sub>
                    </m:sSub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Arial"/>
                      </a:rPr>
                      <m:t>(</m:t>
                    </m:r>
                    <m:r>
                      <m:rPr>
                        <m:sty m:val="p"/>
                      </m:rPr>
                      <a:rPr lang="el-GR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Arial"/>
                      </a:rPr>
                      <m:t>θ</m:t>
                    </m:r>
                    <m: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Arial"/>
                      </a:rPr>
                      <m:t>)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Javanese Text" panose="02000000000000000000" pitchFamily="2" charset="0"/>
                    <a:sym typeface="Arial"/>
                  </a:rPr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Arial"/>
                      </a:rPr>
                      <m:t>γ</m:t>
                    </m:r>
                    <m:r>
                      <a:rPr lang="en-US" sz="160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sym typeface="Arial"/>
                      </a:rPr>
                      <m:t>∗</m:t>
                    </m:r>
                    <m:d>
                      <m:dPr>
                        <m:begChr m:val="["/>
                        <m:endChr m:val="]"/>
                        <m:ctrlPr>
                          <a:rPr lang="en-US" sz="1600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dPr>
                          <m:e>
                            <m:r>
                              <a:rPr lang="en-US" sz="16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1−</m:t>
                            </m:r>
                            <m:r>
                              <m:rPr>
                                <m:sty m:val="p"/>
                              </m:rPr>
                              <a:rPr lang="el-GR" sz="16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α</m:t>
                            </m:r>
                          </m:e>
                        </m:d>
                        <m:sSub>
                          <m:sSubPr>
                            <m:ctrlPr>
                              <a:rPr lang="el-GR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1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l-GR" sz="16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θ</m:t>
                                </m:r>
                              </m:e>
                            </m:d>
                          </m:e>
                          <m:sub>
                            <m:r>
                              <a:rPr lang="en-US" sz="16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1</m:t>
                            </m:r>
                          </m:sub>
                        </m:sSub>
                        <m:r>
                          <a:rPr lang="en-US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l-GR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α</m:t>
                        </m:r>
                        <m:r>
                          <a:rPr lang="en-US" sz="1600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sym typeface="Arial"/>
                          </a:rPr>
                          <m:t>∗</m:t>
                        </m:r>
                        <m:sSub>
                          <m:sSubPr>
                            <m:ctrlPr>
                              <a:rPr lang="el-GR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1600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l-GR" sz="1600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θ</m:t>
                                </m:r>
                              </m:e>
                            </m:d>
                          </m:e>
                          <m:sub>
                            <m:r>
                              <a:rPr lang="en-US" sz="1600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sym typeface="Arial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Javanese Text" panose="02000000000000000000" pitchFamily="2" charset="0"/>
                    <a:sym typeface="Arial"/>
                  </a:rPr>
                  <a:t>     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:r>
                  <a:rPr lang="en-US" sz="1600" dirty="0">
                    <a:solidFill>
                      <a:schemeClr val="tx1"/>
                    </a:solidFill>
                    <a:latin typeface="Javanese Text" panose="02000000000000000000" pitchFamily="2" charset="0"/>
                  </a:rPr>
                  <a:t>Zou &amp; Hastie, 2005</a:t>
                </a:r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  <a:endParaRPr lang="en-US" sz="1600" dirty="0">
                  <a:solidFill>
                    <a:schemeClr val="tx1"/>
                  </a:solidFill>
                  <a:latin typeface="Javanese Text" panose="02000000000000000000" pitchFamily="2" charset="0"/>
                  <a:sym typeface="Arial"/>
                </a:endParaRPr>
              </a:p>
            </p:txBody>
          </p:sp>
        </mc:Choice>
        <mc:Fallback xmlns="">
          <p:sp>
            <p:nvSpPr>
              <p:cNvPr id="4" name="Google Shape;546;p65">
                <a:extLst>
                  <a:ext uri="{FF2B5EF4-FFF2-40B4-BE49-F238E27FC236}">
                    <a16:creationId xmlns:a16="http://schemas.microsoft.com/office/drawing/2014/main" id="{5FCF43A3-D7D0-5F92-0239-81F47B0D7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226" y="3524877"/>
                <a:ext cx="6940626" cy="1618623"/>
              </a:xfrm>
              <a:prstGeom prst="rect">
                <a:avLst/>
              </a:prstGeom>
              <a:blipFill>
                <a:blip r:embed="rId4"/>
                <a:stretch>
                  <a:fillRect l="-439" t="-37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23DE265-A8A9-7490-F265-52A912E2804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586965" y="4843144"/>
            <a:ext cx="3086100" cy="274637"/>
          </a:xfrm>
        </p:spPr>
        <p:txBody>
          <a:bodyPr/>
          <a:lstStyle/>
          <a:p>
            <a:r>
              <a:rPr lang="en-US"/>
              <a:t>AERA 2025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210029A-30FC-1ECE-1E5A-BA4C5D1285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6877050" y="4843144"/>
            <a:ext cx="2057400" cy="274637"/>
          </a:xfrm>
        </p:spPr>
        <p:txBody>
          <a:bodyPr/>
          <a:lstStyle/>
          <a:p>
            <a:fld id="{D328C2E4-254E-438F-AD97-EE0759676FC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" name="Google Shape;547;p65">
            <a:extLst>
              <a:ext uri="{FF2B5EF4-FFF2-40B4-BE49-F238E27FC236}">
                <a16:creationId xmlns:a16="http://schemas.microsoft.com/office/drawing/2014/main" id="{E27FF58B-9862-5698-31A0-4520A2D067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12476" y="420909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Background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Google Shape;541;p64">
                <a:extLst>
                  <a:ext uri="{FF2B5EF4-FFF2-40B4-BE49-F238E27FC236}">
                    <a16:creationId xmlns:a16="http://schemas.microsoft.com/office/drawing/2014/main" id="{5EC8AF43-A7B0-0DCF-7004-E2ADED7A6368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411359" y="1132751"/>
                <a:ext cx="8321281" cy="357125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>
                  <a:lnSpc>
                    <a:spcPct val="150000"/>
                  </a:lnSpc>
                </a:pPr>
                <a:r>
                  <a:rPr lang="en-US" sz="1600" b="1" dirty="0">
                    <a:solidFill>
                      <a:schemeClr val="tx1"/>
                    </a:solidFill>
                    <a:latin typeface="Javanese Text" panose="02000000000000000000" pitchFamily="2" charset="0"/>
                  </a:rPr>
                  <a:t>Regularized Psychometric Network Models:</a:t>
                </a:r>
              </a:p>
              <a:p>
                <a:pPr marL="0" lvl="0" indent="0" algn="l">
                  <a:lnSpc>
                    <a:spcPct val="150000"/>
                  </a:lnSpc>
                </a:pPr>
                <a:r>
                  <a:rPr lang="en-US" sz="1600" dirty="0">
                    <a:solidFill>
                      <a:schemeClr val="tx1"/>
                    </a:solidFill>
                    <a:latin typeface="Javanese Text" panose="02000000000000000000" pitchFamily="2" charset="0"/>
                  </a:rPr>
                  <a:t>	</a:t>
                </a:r>
                <a:r>
                  <a:rPr lang="en-US" sz="1600" dirty="0">
                    <a:solidFill>
                      <a:schemeClr val="tx2">
                        <a:lumMod val="50000"/>
                      </a:schemeClr>
                    </a:solidFill>
                    <a:latin typeface="Javanese Text" panose="02000000000000000000" pitchFamily="2" charset="0"/>
                  </a:rPr>
                  <a:t>Psychological networks consist of nodes representing observed variables, connected by edges representing statistical relationships </a:t>
                </a:r>
                <a:r>
                  <a:rPr lang="en-US" sz="1600" dirty="0">
                    <a:solidFill>
                      <a:schemeClr val="tx2">
                        <a:lumMod val="50000"/>
                      </a:schemeClr>
                    </a:solidFill>
                    <a:latin typeface="+mn-lt"/>
                  </a:rPr>
                  <a:t>(</a:t>
                </a:r>
                <a:r>
                  <a:rPr lang="en-US" sz="1600" dirty="0" err="1">
                    <a:solidFill>
                      <a:schemeClr val="tx2">
                        <a:lumMod val="50000"/>
                      </a:schemeClr>
                    </a:solidFill>
                    <a:latin typeface="Javanese Text" panose="02000000000000000000" pitchFamily="2" charset="0"/>
                  </a:rPr>
                  <a:t>Epskamp</a:t>
                </a:r>
                <a:r>
                  <a:rPr lang="en-US" sz="1600" dirty="0">
                    <a:solidFill>
                      <a:schemeClr val="tx2">
                        <a:lumMod val="50000"/>
                      </a:schemeClr>
                    </a:solidFill>
                    <a:latin typeface="Javanese Text" panose="02000000000000000000" pitchFamily="2" charset="0"/>
                  </a:rPr>
                  <a:t> et al., 2017</a:t>
                </a:r>
                <a:r>
                  <a:rPr lang="en-US" sz="1600" dirty="0">
                    <a:solidFill>
                      <a:schemeClr val="tx2">
                        <a:lumMod val="50000"/>
                      </a:schemeClr>
                    </a:solidFill>
                    <a:latin typeface="+mn-lt"/>
                  </a:rPr>
                  <a:t>)</a:t>
                </a:r>
                <a:r>
                  <a:rPr lang="en-US" sz="1600" dirty="0">
                    <a:solidFill>
                      <a:schemeClr val="tx2">
                        <a:lumMod val="50000"/>
                      </a:schemeClr>
                    </a:solidFill>
                    <a:latin typeface="Javanese Text" panose="02000000000000000000" pitchFamily="2" charset="0"/>
                  </a:rPr>
                  <a:t> . </a:t>
                </a:r>
              </a:p>
              <a:p>
                <a:pPr marL="0" lvl="0" indent="0" algn="l">
                  <a:lnSpc>
                    <a:spcPct val="150000"/>
                  </a:lnSpc>
                </a:pPr>
                <a:endParaRPr lang="en-US" sz="1600" dirty="0">
                  <a:solidFill>
                    <a:schemeClr val="tx1"/>
                  </a:solidFill>
                  <a:latin typeface="Javanese Text" panose="02000000000000000000" pitchFamily="2" charset="0"/>
                </a:endParaRPr>
              </a:p>
              <a:p>
                <a:pPr marL="285750" lvl="0" indent="-285750" algn="l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sz="1600" dirty="0">
                    <a:solidFill>
                      <a:schemeClr val="tx1"/>
                    </a:solidFill>
                    <a:latin typeface="Javanese Text" panose="02000000000000000000" pitchFamily="2" charset="0"/>
                  </a:rPr>
                  <a:t>Pruning: Shrink less important connections to zero, which helps in focusing on the most influential relationships. 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:r>
                  <a:rPr lang="en-US" sz="1600" dirty="0">
                    <a:solidFill>
                      <a:schemeClr val="tx1"/>
                    </a:solidFill>
                    <a:latin typeface="Javanese Text" panose="02000000000000000000" pitchFamily="2" charset="0"/>
                  </a:rPr>
                  <a:t>Han et al., 2015</a:t>
                </a:r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  <a:endParaRPr lang="en-US" sz="1600" dirty="0">
                  <a:solidFill>
                    <a:schemeClr val="tx1"/>
                  </a:solidFill>
                  <a:latin typeface="Javanese Text" panose="02000000000000000000" pitchFamily="2" charset="0"/>
                </a:endParaRPr>
              </a:p>
              <a:p>
                <a:pPr marL="285750" lvl="0" indent="-285750" algn="l">
                  <a:buFont typeface="Wingdings" panose="05000000000000000000" pitchFamily="2" charset="2"/>
                  <a:buChar char="§"/>
                </a:pPr>
                <a:endParaRPr lang="en-US" sz="1600" dirty="0">
                  <a:solidFill>
                    <a:schemeClr val="tx1"/>
                  </a:solidFill>
                  <a:latin typeface="Javanese Text" panose="02000000000000000000" pitchFamily="2" charset="0"/>
                </a:endParaRPr>
              </a:p>
              <a:p>
                <a:pPr marL="285750" lvl="0" indent="-285750" algn="l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kern="100" smtClean="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𝐺𝑙𝑎𝑠𝑠𝑜</m:t>
                        </m:r>
                      </m:sub>
                    </m:sSub>
                    <m:d>
                      <m:dPr>
                        <m:ctrlP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</m:d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 −</m:t>
                    </m:r>
                    <m:func>
                      <m:funcPr>
                        <m:ctrlP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𝑑𝑒𝑡</m:t>
                        </m:r>
                      </m:e>
                    </m:func>
                    <m:d>
                      <m:dPr>
                        <m:ctrlP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</m:d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 + </m:t>
                    </m:r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𝑡𝑟𝑎𝑐𝑒</m:t>
                    </m:r>
                    <m:d>
                      <m:dPr>
                        <m:ctrlP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𝑆</m:t>
                        </m:r>
                        <m:r>
                          <m:rPr>
                            <m:sty m:val="p"/>
                          </m:rPr>
                          <a:rPr lang="en-US" sz="1600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Θ</m:t>
                        </m:r>
                      </m:e>
                    </m:d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600" i="1" kern="100"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𝜆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≠</m:t>
                        </m:r>
                        <m:r>
                          <a:rPr lang="en-US" sz="1600" i="1" kern="100"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600" i="1" kern="100"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i="1" kern="1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sz="1600" kern="1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Θ</m:t>
                                </m:r>
                              </m:e>
                              <m:sub>
                                <m:r>
                                  <a:rPr lang="en-US" sz="1600" i="1" kern="100">
                                    <a:effectLst/>
                                    <a:latin typeface="Cambria Math" panose="02040503050406030204" pitchFamily="18" charset="0"/>
                                    <a:ea typeface="DengXian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𝑖𝑗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1600" dirty="0">
                    <a:solidFill>
                      <a:schemeClr val="tx1"/>
                    </a:solidFill>
                    <a:latin typeface="Javanese Text" panose="02000000000000000000" pitchFamily="2" charset="0"/>
                  </a:rPr>
                  <a:t>            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:r>
                  <a:rPr lang="en-US" sz="1600" dirty="0">
                    <a:solidFill>
                      <a:schemeClr val="tx1"/>
                    </a:solidFill>
                    <a:latin typeface="Javanese Text" panose="02000000000000000000" pitchFamily="2" charset="0"/>
                  </a:rPr>
                  <a:t>Friedman et al., 2008</a:t>
                </a:r>
                <a:r>
                  <a:rPr lang="en-US" sz="1600" dirty="0">
                    <a:solidFill>
                      <a:schemeClr val="tx1"/>
                    </a:solidFill>
                  </a:rPr>
                  <a:t>)</a:t>
                </a:r>
                <a:endParaRPr lang="en-US" sz="1600" dirty="0">
                  <a:solidFill>
                    <a:schemeClr val="tx1"/>
                  </a:solidFill>
                  <a:latin typeface="Javanese Text" panose="02000000000000000000" pitchFamily="2" charset="0"/>
                </a:endParaRPr>
              </a:p>
            </p:txBody>
          </p:sp>
        </mc:Choice>
        <mc:Fallback xmlns="">
          <p:sp>
            <p:nvSpPr>
              <p:cNvPr id="3" name="Google Shape;541;p64">
                <a:extLst>
                  <a:ext uri="{FF2B5EF4-FFF2-40B4-BE49-F238E27FC236}">
                    <a16:creationId xmlns:a16="http://schemas.microsoft.com/office/drawing/2014/main" id="{5EC8AF43-A7B0-0DCF-7004-E2ADED7A6368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411359" y="1132751"/>
                <a:ext cx="8321281" cy="3571250"/>
              </a:xfrm>
              <a:prstGeom prst="rect">
                <a:avLst/>
              </a:prstGeom>
              <a:blipFill>
                <a:blip r:embed="rId3"/>
                <a:stretch>
                  <a:fillRect l="-7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8B6BACC3-B3E1-5474-2F72-3FACE315D6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8729964">
            <a:off x="7375555" y="397613"/>
            <a:ext cx="1258199" cy="123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329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1"/>
          <p:cNvSpPr txBox="1">
            <a:spLocks noGrp="1"/>
          </p:cNvSpPr>
          <p:nvPr>
            <p:ph type="title"/>
          </p:nvPr>
        </p:nvSpPr>
        <p:spPr>
          <a:xfrm>
            <a:off x="3129035" y="841741"/>
            <a:ext cx="3583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Purpose of study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9D369B-0282-CFFB-3567-40322967291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AERA 2025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091B8E-5A9A-3589-AA72-7906456E21BF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D328C2E4-254E-438F-AD97-EE0759676FC7}" type="slidenum">
              <a:rPr lang="en-US" smtClean="0"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224290-7C0E-59EC-241D-65073FE3CA2B}"/>
              </a:ext>
            </a:extLst>
          </p:cNvPr>
          <p:cNvSpPr txBox="1"/>
          <p:nvPr/>
        </p:nvSpPr>
        <p:spPr>
          <a:xfrm>
            <a:off x="829340" y="1628382"/>
            <a:ext cx="7666074" cy="3000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Javanese Text" panose="02000000000000000000" pitchFamily="2" charset="0"/>
                <a:sym typeface="Vidaloka"/>
              </a:rPr>
              <a:t>Aim 1: </a:t>
            </a:r>
            <a:r>
              <a:rPr lang="en-US" sz="1800" dirty="0">
                <a:solidFill>
                  <a:schemeClr val="tx1"/>
                </a:solidFill>
                <a:latin typeface="Javanese Text" panose="02000000000000000000" pitchFamily="2" charset="0"/>
                <a:sym typeface="Vidaloka"/>
              </a:rPr>
              <a:t>Compare the efficacy of variable selection in regularized factor analysis vs. network analysis under single and multidimensional contexts.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Javanese Text" panose="02000000000000000000" pitchFamily="2" charset="0"/>
              <a:sym typeface="Vidalok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  <a:latin typeface="Javanese Text" panose="02000000000000000000" pitchFamily="2" charset="0"/>
                <a:sym typeface="Vidaloka"/>
              </a:rPr>
              <a:t>Aim 2: </a:t>
            </a:r>
            <a:r>
              <a:rPr lang="en-US" sz="1800" dirty="0">
                <a:solidFill>
                  <a:schemeClr val="tx1"/>
                </a:solidFill>
                <a:latin typeface="Javanese Text" panose="02000000000000000000" pitchFamily="2" charset="0"/>
                <a:sym typeface="Vidaloka"/>
              </a:rPr>
              <a:t>Explore how regularized network models can inform variable selection in data generated with latent structures.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Javanese Text" panose="02000000000000000000" pitchFamily="2" charset="0"/>
              <a:sym typeface="Vidalok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23DE265-A8A9-7490-F265-52A912E2804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586965" y="4843144"/>
            <a:ext cx="3086100" cy="274637"/>
          </a:xfrm>
        </p:spPr>
        <p:txBody>
          <a:bodyPr/>
          <a:lstStyle/>
          <a:p>
            <a:r>
              <a:rPr lang="en-US"/>
              <a:t>AERA 2025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210029A-30FC-1ECE-1E5A-BA4C5D1285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6877050" y="4843144"/>
            <a:ext cx="2057400" cy="274637"/>
          </a:xfrm>
        </p:spPr>
        <p:txBody>
          <a:bodyPr/>
          <a:lstStyle/>
          <a:p>
            <a:fld id="{D328C2E4-254E-438F-AD97-EE0759676FC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2" name="Google Shape;553;p66">
            <a:extLst>
              <a:ext uri="{FF2B5EF4-FFF2-40B4-BE49-F238E27FC236}">
                <a16:creationId xmlns:a16="http://schemas.microsoft.com/office/drawing/2014/main" id="{BC31616C-E4FF-20DF-AE6B-818E1A3B94C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61507" y="1163688"/>
            <a:ext cx="8888819" cy="35062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lnSpc>
                <a:spcPct val="150000"/>
              </a:lnSpc>
              <a:spcAft>
                <a:spcPts val="600"/>
              </a:spcAft>
              <a:buClr>
                <a:schemeClr val="dk1"/>
              </a:buClr>
              <a:buSzPts val="1100"/>
              <a:buNone/>
            </a:pPr>
            <a:r>
              <a:rPr lang="en-US" sz="1800" dirty="0">
                <a:solidFill>
                  <a:schemeClr val="tx1"/>
                </a:solidFill>
                <a:latin typeface="Javanese Text" panose="02000000000000000000" pitchFamily="2" charset="0"/>
                <a:ea typeface="Vidaloka"/>
                <a:cs typeface="Vidaloka"/>
                <a:sym typeface="Vidaloka"/>
              </a:rPr>
              <a:t>Data were generated in R 4.3.3 with the </a:t>
            </a:r>
            <a:r>
              <a:rPr lang="en-US" sz="1800" i="1" dirty="0" err="1">
                <a:solidFill>
                  <a:schemeClr val="tx1"/>
                </a:solidFill>
                <a:latin typeface="Javanese Text" panose="02000000000000000000" pitchFamily="2" charset="0"/>
                <a:ea typeface="Vidaloka"/>
                <a:cs typeface="Vidaloka"/>
                <a:sym typeface="Vidaloka"/>
              </a:rPr>
              <a:t>lavaan</a:t>
            </a:r>
            <a:r>
              <a:rPr lang="en-US" sz="1800" dirty="0">
                <a:solidFill>
                  <a:schemeClr val="tx1"/>
                </a:solidFill>
                <a:latin typeface="Javanese Text" panose="02000000000000000000" pitchFamily="2" charset="0"/>
                <a:ea typeface="Vidaloka"/>
                <a:cs typeface="Vidaloka"/>
                <a:sym typeface="Vidaloka"/>
              </a:rPr>
              <a:t> package</a:t>
            </a:r>
            <a:r>
              <a:rPr lang="en-US" sz="1800" dirty="0">
                <a:solidFill>
                  <a:schemeClr val="tx1"/>
                </a:solidFill>
              </a:rPr>
              <a:t> (</a:t>
            </a:r>
            <a:r>
              <a:rPr lang="en-US" sz="1800" dirty="0">
                <a:solidFill>
                  <a:schemeClr val="tx1"/>
                </a:solidFill>
                <a:latin typeface="Javanese Text" panose="02000000000000000000" pitchFamily="2" charset="0"/>
                <a:ea typeface="Vidaloka"/>
                <a:cs typeface="Vidaloka"/>
                <a:sym typeface="Vidaloka"/>
              </a:rPr>
              <a:t>Rosseel, 2012</a:t>
            </a:r>
            <a:r>
              <a:rPr lang="en-US" sz="1800" dirty="0">
                <a:solidFill>
                  <a:schemeClr val="tx1"/>
                </a:solidFill>
              </a:rPr>
              <a:t>).</a:t>
            </a:r>
          </a:p>
          <a:p>
            <a:pPr marL="285750" lvl="0" indent="-285750" algn="l">
              <a:lnSpc>
                <a:spcPct val="150000"/>
              </a:lnSpc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Javanese Text" panose="02000000000000000000" pitchFamily="2" charset="0"/>
                <a:sym typeface="Vidaloka"/>
              </a:rPr>
              <a:t>Population model</a:t>
            </a:r>
            <a:r>
              <a:rPr lang="en-US" sz="1800" dirty="0">
                <a:solidFill>
                  <a:schemeClr val="tx1"/>
                </a:solidFill>
                <a:latin typeface="Javanese Text" panose="02000000000000000000" pitchFamily="2" charset="0"/>
              </a:rPr>
              <a:t>:</a:t>
            </a:r>
          </a:p>
          <a:p>
            <a:pPr marL="0" lvl="0" indent="0" algn="l">
              <a:lnSpc>
                <a:spcPct val="150000"/>
              </a:lnSpc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tx1"/>
                </a:solidFill>
                <a:latin typeface="Javanese Text" panose="02000000000000000000" pitchFamily="2" charset="0"/>
                <a:sym typeface="Vidaloka"/>
              </a:rPr>
              <a:t>	one-factor model with 24 normally distributed items 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(</a:t>
            </a:r>
            <a:r>
              <a:rPr lang="en-US" sz="1800" dirty="0">
                <a:solidFill>
                  <a:schemeClr val="tx1"/>
                </a:solidFill>
                <a:latin typeface="Javanese Text" panose="02000000000000000000" pitchFamily="2" charset="0"/>
              </a:rPr>
              <a:t>0.7 /0.2, 0.1, 0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) .</a:t>
            </a:r>
          </a:p>
          <a:p>
            <a:pPr marL="0" indent="0" algn="l">
              <a:lnSpc>
                <a:spcPct val="150000"/>
              </a:lnSpc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Javanese Text" panose="02000000000000000000" pitchFamily="2" charset="0"/>
              </a:rPr>
              <a:t>three-factor model with 8 items for each factor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(</a:t>
            </a:r>
            <a:r>
              <a:rPr lang="en-US" sz="1800" dirty="0">
                <a:solidFill>
                  <a:schemeClr val="tx1"/>
                </a:solidFill>
                <a:latin typeface="Javanese Text" panose="02000000000000000000" pitchFamily="2" charset="0"/>
              </a:rPr>
              <a:t>0.7 /0.2, 0.1, 0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)</a:t>
            </a:r>
            <a:r>
              <a:rPr lang="en-US" sz="1800" dirty="0">
                <a:solidFill>
                  <a:schemeClr val="tx1"/>
                </a:solidFill>
                <a:latin typeface="Javanese Text" panose="02000000000000000000" pitchFamily="2" charset="0"/>
              </a:rPr>
              <a:t>.</a:t>
            </a:r>
          </a:p>
          <a:p>
            <a:pPr marL="0" indent="0" algn="l">
              <a:lnSpc>
                <a:spcPct val="150000"/>
              </a:lnSpc>
              <a:spcAft>
                <a:spcPts val="600"/>
              </a:spcAft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tx1"/>
                </a:solidFill>
                <a:latin typeface="Javanese Text" panose="02000000000000000000" pitchFamily="2" charset="0"/>
              </a:rPr>
              <a:t>	three-factor model with 8 items for each factor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(</a:t>
            </a:r>
            <a:r>
              <a:rPr lang="en-US" sz="1800" dirty="0">
                <a:solidFill>
                  <a:schemeClr val="tx1"/>
                </a:solidFill>
                <a:latin typeface="Javanese Text" panose="02000000000000000000" pitchFamily="2" charset="0"/>
              </a:rPr>
              <a:t>one cross loading each factor</a:t>
            </a:r>
            <a:r>
              <a:rPr lang="en-US" sz="1800" dirty="0">
                <a:solidFill>
                  <a:schemeClr val="tx1"/>
                </a:solidFill>
                <a:latin typeface="+mn-lt"/>
              </a:rPr>
              <a:t> )</a:t>
            </a:r>
            <a:endParaRPr lang="en-US" sz="1800" dirty="0">
              <a:solidFill>
                <a:schemeClr val="tx1"/>
              </a:solidFill>
              <a:latin typeface="Javanese Text" panose="02000000000000000000" pitchFamily="2" charset="0"/>
            </a:endParaRPr>
          </a:p>
          <a:p>
            <a:pPr marL="285750" indent="-285750" algn="l">
              <a:lnSpc>
                <a:spcPct val="150000"/>
              </a:lnSpc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Javanese Text" panose="02000000000000000000" pitchFamily="2" charset="0"/>
                <a:sym typeface="Vidaloka"/>
              </a:rPr>
              <a:t>Sample size : 200, 500, 1000</a:t>
            </a:r>
          </a:p>
          <a:p>
            <a:pPr marL="285750" lvl="0" indent="-285750" algn="l">
              <a:lnSpc>
                <a:spcPct val="150000"/>
              </a:lnSpc>
              <a:spcAft>
                <a:spcPts val="600"/>
              </a:spcAft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Javanese Text" panose="02000000000000000000" pitchFamily="2" charset="0"/>
                <a:sym typeface="Vidaloka"/>
              </a:rPr>
              <a:t>Replications:  100</a:t>
            </a:r>
          </a:p>
        </p:txBody>
      </p:sp>
      <p:sp>
        <p:nvSpPr>
          <p:cNvPr id="3" name="Google Shape;554;p66">
            <a:extLst>
              <a:ext uri="{FF2B5EF4-FFF2-40B4-BE49-F238E27FC236}">
                <a16:creationId xmlns:a16="http://schemas.microsoft.com/office/drawing/2014/main" id="{72CDCBE3-A312-138D-CDC3-2EC505DC78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2050" y="445025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dirty="0"/>
              <a:t>Study design</a:t>
            </a:r>
          </a:p>
        </p:txBody>
      </p:sp>
    </p:spTree>
    <p:extLst>
      <p:ext uri="{BB962C8B-B14F-4D97-AF65-F5344CB8AC3E}">
        <p14:creationId xmlns:p14="http://schemas.microsoft.com/office/powerpoint/2010/main" val="3535377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554;p66">
            <a:extLst>
              <a:ext uri="{FF2B5EF4-FFF2-40B4-BE49-F238E27FC236}">
                <a16:creationId xmlns:a16="http://schemas.microsoft.com/office/drawing/2014/main" id="{AF9D22AA-9364-D50F-E142-623466BD4D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32050" y="355218"/>
            <a:ext cx="5679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000" dirty="0"/>
              <a:t>Data analysis</a:t>
            </a:r>
          </a:p>
        </p:txBody>
      </p:sp>
      <p:sp>
        <p:nvSpPr>
          <p:cNvPr id="8" name="Google Shape;553;p66">
            <a:extLst>
              <a:ext uri="{FF2B5EF4-FFF2-40B4-BE49-F238E27FC236}">
                <a16:creationId xmlns:a16="http://schemas.microsoft.com/office/drawing/2014/main" id="{25BFBE3B-06CF-6104-07CB-1B1C52BBF652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38032" y="957354"/>
            <a:ext cx="8089280" cy="38563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tx1"/>
                </a:solidFill>
                <a:latin typeface="Javanese Text" panose="02000000000000000000" pitchFamily="2" charset="0"/>
                <a:ea typeface="Vidaloka"/>
                <a:cs typeface="Vidaloka"/>
                <a:sym typeface="Vidaloka"/>
              </a:rPr>
              <a:t>Data were analyzed in R 4.3.3 with the following packages</a:t>
            </a:r>
            <a:r>
              <a:rPr lang="en-US" sz="1800" dirty="0">
                <a:solidFill>
                  <a:schemeClr val="tx1"/>
                </a:solidFill>
              </a:rPr>
              <a:t> (</a:t>
            </a:r>
            <a:r>
              <a:rPr lang="en-US" sz="1800" dirty="0">
                <a:solidFill>
                  <a:schemeClr val="tx1"/>
                </a:solidFill>
                <a:latin typeface="Javanese Text" panose="02000000000000000000" pitchFamily="2" charset="0"/>
                <a:ea typeface="Vidaloka"/>
                <a:cs typeface="Vidaloka"/>
                <a:sym typeface="Vidaloka"/>
              </a:rPr>
              <a:t>Rosseel, 2012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  <a:r>
              <a:rPr lang="en-US" sz="1800" dirty="0">
                <a:solidFill>
                  <a:schemeClr val="tx1"/>
                </a:solidFill>
                <a:latin typeface="Javanese Text" panose="02000000000000000000" pitchFamily="2" charset="0"/>
                <a:ea typeface="Vidaloka"/>
                <a:cs typeface="Vidaloka"/>
                <a:sym typeface="Vidaloka"/>
              </a:rPr>
              <a:t> .</a:t>
            </a:r>
          </a:p>
          <a:p>
            <a:pPr marL="0" lvl="0" indent="0" algn="l">
              <a:buClr>
                <a:schemeClr val="dk1"/>
              </a:buClr>
              <a:buSzPts val="1100"/>
            </a:pPr>
            <a:r>
              <a:rPr lang="en-US" sz="900" dirty="0">
                <a:solidFill>
                  <a:schemeClr val="tx1"/>
                </a:solidFill>
                <a:latin typeface="Javanese Text" panose="02000000000000000000" pitchFamily="2" charset="0"/>
                <a:ea typeface="Vidaloka"/>
                <a:cs typeface="Vidaloka"/>
                <a:sym typeface="Vidaloka"/>
              </a:rPr>
              <a:t>   </a:t>
            </a:r>
          </a:p>
          <a:p>
            <a:pPr marL="285750" lvl="0" indent="-285750" algn="l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Javanese Text" panose="02000000000000000000" pitchFamily="2" charset="0"/>
                <a:ea typeface="Vidaloka"/>
                <a:cs typeface="Vidaloka"/>
                <a:sym typeface="Vidaloka"/>
              </a:rPr>
              <a:t>Network Analysis Method: </a:t>
            </a:r>
          </a:p>
          <a:p>
            <a:pPr marL="0" lvl="0" indent="0" algn="l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tx1"/>
                </a:solidFill>
                <a:latin typeface="Javanese Text" panose="02000000000000000000" pitchFamily="2" charset="0"/>
                <a:ea typeface="Vidaloka"/>
                <a:cs typeface="Vidaloka"/>
                <a:sym typeface="Vidaloka"/>
              </a:rPr>
              <a:t>               Prune in ‘</a:t>
            </a:r>
            <a:r>
              <a:rPr lang="en-US" sz="1800" b="1" dirty="0" err="1">
                <a:solidFill>
                  <a:schemeClr val="tx1"/>
                </a:solidFill>
                <a:latin typeface="Javanese Text" panose="02000000000000000000" pitchFamily="2" charset="0"/>
                <a:ea typeface="Vidaloka"/>
                <a:cs typeface="Vidaloka"/>
                <a:sym typeface="Vidaloka"/>
              </a:rPr>
              <a:t>psychonetrics</a:t>
            </a:r>
            <a:r>
              <a:rPr lang="en-US" sz="1800" dirty="0">
                <a:solidFill>
                  <a:schemeClr val="tx1"/>
                </a:solidFill>
                <a:latin typeface="Javanese Text" panose="02000000000000000000" pitchFamily="2" charset="0"/>
                <a:ea typeface="Vidaloka"/>
                <a:cs typeface="Vidaloka"/>
                <a:sym typeface="Vidaloka"/>
              </a:rPr>
              <a:t>’: </a:t>
            </a:r>
            <a:r>
              <a:rPr lang="el-GR" sz="1800" dirty="0">
                <a:solidFill>
                  <a:schemeClr val="tx1"/>
                </a:solidFill>
                <a:latin typeface="Javanese Text" panose="02000000000000000000" pitchFamily="2" charset="0"/>
                <a:ea typeface="Vidaloka"/>
                <a:cs typeface="Vidaloka"/>
                <a:sym typeface="Vidaloka"/>
              </a:rPr>
              <a:t>τ =0.01</a:t>
            </a:r>
          </a:p>
          <a:p>
            <a:pPr marL="0" lvl="0" indent="0" algn="l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l-GR" sz="1800" dirty="0">
                <a:solidFill>
                  <a:schemeClr val="tx1"/>
                </a:solidFill>
                <a:latin typeface="Javanese Text" panose="02000000000000000000" pitchFamily="2" charset="0"/>
                <a:ea typeface="Vidaloka"/>
                <a:cs typeface="Vidaloka"/>
                <a:sym typeface="Vidaloka"/>
              </a:rPr>
              <a:t>               </a:t>
            </a:r>
            <a:r>
              <a:rPr lang="en-US" sz="1800" dirty="0" err="1">
                <a:solidFill>
                  <a:schemeClr val="tx1"/>
                </a:solidFill>
                <a:latin typeface="Javanese Text" panose="02000000000000000000" pitchFamily="2" charset="0"/>
                <a:ea typeface="Vidaloka"/>
                <a:cs typeface="Vidaloka"/>
                <a:sym typeface="Vidaloka"/>
              </a:rPr>
              <a:t>Glasso</a:t>
            </a:r>
            <a:r>
              <a:rPr lang="en-US" sz="1800" dirty="0">
                <a:solidFill>
                  <a:schemeClr val="tx1"/>
                </a:solidFill>
                <a:latin typeface="Javanese Text" panose="02000000000000000000" pitchFamily="2" charset="0"/>
                <a:ea typeface="Vidaloka"/>
                <a:cs typeface="Vidaloka"/>
                <a:sym typeface="Vidaloka"/>
              </a:rPr>
              <a:t> in ‘</a:t>
            </a:r>
            <a:r>
              <a:rPr lang="en-US" sz="1800" b="1" dirty="0" err="1">
                <a:solidFill>
                  <a:schemeClr val="tx1"/>
                </a:solidFill>
                <a:latin typeface="Javanese Text" panose="02000000000000000000" pitchFamily="2" charset="0"/>
                <a:ea typeface="Vidaloka"/>
                <a:cs typeface="Vidaloka"/>
                <a:sym typeface="Vidaloka"/>
              </a:rPr>
              <a:t>bootnet</a:t>
            </a:r>
            <a:r>
              <a:rPr lang="en-US" sz="1800" dirty="0">
                <a:solidFill>
                  <a:schemeClr val="tx1"/>
                </a:solidFill>
                <a:latin typeface="Javanese Text" panose="02000000000000000000" pitchFamily="2" charset="0"/>
                <a:ea typeface="Vidaloka"/>
                <a:cs typeface="Vidaloka"/>
                <a:sym typeface="Vidaloka"/>
              </a:rPr>
              <a:t>’:  </a:t>
            </a:r>
            <a:r>
              <a:rPr lang="el-GR" sz="1800" dirty="0">
                <a:solidFill>
                  <a:schemeClr val="tx1"/>
                </a:solidFill>
                <a:latin typeface="Javanese Text" panose="02000000000000000000" pitchFamily="2" charset="0"/>
                <a:ea typeface="Vidaloka"/>
                <a:cs typeface="Vidaloka"/>
                <a:sym typeface="Vidaloka"/>
              </a:rPr>
              <a:t>γ= 0.5</a:t>
            </a:r>
          </a:p>
          <a:p>
            <a:pPr marL="285750" lvl="0" indent="-285750" algn="l">
              <a:lnSpc>
                <a:spcPct val="150000"/>
              </a:lnSpc>
              <a:buClr>
                <a:schemeClr val="dk1"/>
              </a:buClr>
              <a:buSzPts val="1100"/>
              <a:buFont typeface="Wingdings" panose="05000000000000000000" pitchFamily="2" charset="2"/>
              <a:buChar char="§"/>
            </a:pPr>
            <a:r>
              <a:rPr lang="en-US" sz="1800" dirty="0">
                <a:solidFill>
                  <a:schemeClr val="tx1"/>
                </a:solidFill>
                <a:latin typeface="Javanese Text" panose="02000000000000000000" pitchFamily="2" charset="0"/>
                <a:ea typeface="Vidaloka"/>
                <a:cs typeface="Vidaloka"/>
                <a:sym typeface="Vidaloka"/>
              </a:rPr>
              <a:t>Factor Analysis Method: </a:t>
            </a:r>
          </a:p>
          <a:p>
            <a:pPr marL="0" lvl="0" indent="0" algn="l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tx1"/>
                </a:solidFill>
                <a:latin typeface="Javanese Text" panose="02000000000000000000" pitchFamily="2" charset="0"/>
                <a:ea typeface="Vidaloka"/>
                <a:cs typeface="Vidaloka"/>
                <a:sym typeface="Vidaloka"/>
              </a:rPr>
              <a:t>	</a:t>
            </a:r>
            <a:r>
              <a:rPr lang="en-US" sz="1800" dirty="0">
                <a:solidFill>
                  <a:schemeClr val="tx1"/>
                </a:solidFill>
                <a:latin typeface="Javanese Text" panose="02000000000000000000" pitchFamily="2" charset="0"/>
                <a:sym typeface="Vidaloka"/>
              </a:rPr>
              <a:t>Lasso and Elastic net in ‘</a:t>
            </a:r>
            <a:r>
              <a:rPr lang="en-US" sz="1800" dirty="0" err="1">
                <a:solidFill>
                  <a:schemeClr val="tx1"/>
                </a:solidFill>
                <a:latin typeface="Javanese Text" panose="02000000000000000000" pitchFamily="2" charset="0"/>
                <a:sym typeface="Vidaloka"/>
              </a:rPr>
              <a:t>regsem</a:t>
            </a:r>
            <a:r>
              <a:rPr lang="en-US" sz="1800" dirty="0">
                <a:solidFill>
                  <a:schemeClr val="tx1"/>
                </a:solidFill>
                <a:latin typeface="Javanese Text" panose="02000000000000000000" pitchFamily="2" charset="0"/>
                <a:sym typeface="Vidaloka"/>
              </a:rPr>
              <a:t>’, ‘</a:t>
            </a:r>
            <a:r>
              <a:rPr lang="en-US" sz="1800" dirty="0" err="1">
                <a:solidFill>
                  <a:schemeClr val="tx1"/>
                </a:solidFill>
                <a:latin typeface="Javanese Text" panose="02000000000000000000" pitchFamily="2" charset="0"/>
                <a:sym typeface="Vidaloka"/>
              </a:rPr>
              <a:t>penfa</a:t>
            </a:r>
            <a:r>
              <a:rPr lang="en-US" sz="1800" dirty="0">
                <a:solidFill>
                  <a:schemeClr val="tx1"/>
                </a:solidFill>
                <a:latin typeface="Javanese Text" panose="02000000000000000000" pitchFamily="2" charset="0"/>
                <a:sym typeface="Vidaloka"/>
              </a:rPr>
              <a:t>’, and ‘</a:t>
            </a:r>
            <a:r>
              <a:rPr lang="en-US" sz="1800" dirty="0" err="1">
                <a:solidFill>
                  <a:schemeClr val="tx1"/>
                </a:solidFill>
                <a:latin typeface="Javanese Text" panose="02000000000000000000" pitchFamily="2" charset="0"/>
                <a:sym typeface="Vidaloka"/>
              </a:rPr>
              <a:t>lslx</a:t>
            </a:r>
            <a:r>
              <a:rPr lang="en-US" sz="1800" dirty="0">
                <a:solidFill>
                  <a:schemeClr val="tx1"/>
                </a:solidFill>
                <a:latin typeface="Javanese Text" panose="02000000000000000000" pitchFamily="2" charset="0"/>
                <a:sym typeface="Vidaloka"/>
              </a:rPr>
              <a:t>’ packages</a:t>
            </a:r>
          </a:p>
          <a:p>
            <a:pPr marL="0" indent="0" algn="l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tx1"/>
                </a:solidFill>
                <a:latin typeface="Javanese Text" panose="02000000000000000000" pitchFamily="2" charset="0"/>
                <a:ea typeface="Vidaloka"/>
                <a:cs typeface="Vidaloka"/>
                <a:sym typeface="Vidaloka"/>
              </a:rPr>
              <a:t>	</a:t>
            </a:r>
            <a:r>
              <a:rPr lang="en-US" sz="1800" dirty="0" err="1">
                <a:solidFill>
                  <a:schemeClr val="tx1"/>
                </a:solidFill>
                <a:latin typeface="Javanese Text" panose="02000000000000000000" pitchFamily="2" charset="0"/>
                <a:ea typeface="Vidaloka"/>
                <a:cs typeface="Vidaloka"/>
                <a:sym typeface="Vidaloka"/>
              </a:rPr>
              <a:t>lambda.start</a:t>
            </a:r>
            <a:r>
              <a:rPr lang="en-US" sz="1800" dirty="0">
                <a:solidFill>
                  <a:schemeClr val="tx1"/>
                </a:solidFill>
                <a:latin typeface="Javanese Text" panose="02000000000000000000" pitchFamily="2" charset="0"/>
                <a:ea typeface="Vidaloka"/>
                <a:cs typeface="Vidaloka"/>
                <a:sym typeface="Vidaloka"/>
              </a:rPr>
              <a:t>= 0.001, jump = 0.01,  </a:t>
            </a:r>
            <a:r>
              <a:rPr lang="en-US" sz="1800" dirty="0" err="1">
                <a:solidFill>
                  <a:schemeClr val="tx1"/>
                </a:solidFill>
                <a:latin typeface="Javanese Text" panose="02000000000000000000" pitchFamily="2" charset="0"/>
                <a:ea typeface="Vidaloka"/>
                <a:cs typeface="Vidaloka"/>
                <a:sym typeface="Vidaloka"/>
              </a:rPr>
              <a:t>n.lambda</a:t>
            </a:r>
            <a:r>
              <a:rPr lang="en-US" sz="1800" dirty="0">
                <a:solidFill>
                  <a:schemeClr val="tx1"/>
                </a:solidFill>
                <a:latin typeface="Javanese Text" panose="02000000000000000000" pitchFamily="2" charset="0"/>
                <a:ea typeface="Vidaloka"/>
                <a:cs typeface="Vidaloka"/>
                <a:sym typeface="Vidaloka"/>
              </a:rPr>
              <a:t> = 50	</a:t>
            </a:r>
          </a:p>
          <a:p>
            <a:pPr marL="0" indent="0" algn="l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tx1"/>
                </a:solidFill>
                <a:latin typeface="Javanese Text" panose="02000000000000000000" pitchFamily="2" charset="0"/>
                <a:ea typeface="Vidaloka"/>
                <a:cs typeface="Vidaloka"/>
                <a:sym typeface="Vidaloka"/>
              </a:rPr>
              <a:t>	Elastic net alpha = 0.5</a:t>
            </a:r>
          </a:p>
          <a:p>
            <a:pPr marL="0" lvl="0" indent="0" algn="l"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en-US" sz="1800" dirty="0">
                <a:solidFill>
                  <a:schemeClr val="tx1"/>
                </a:solidFill>
                <a:latin typeface="Javanese Text" panose="02000000000000000000" pitchFamily="2" charset="0"/>
                <a:ea typeface="Vidaloka"/>
                <a:cs typeface="Vidaloka"/>
                <a:sym typeface="Vidaloka"/>
              </a:rPr>
              <a:t>	Threshold =  0.1  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Vidaloka"/>
                <a:cs typeface="Vidaloka"/>
                <a:sym typeface="Vidaloka"/>
              </a:rPr>
              <a:t>(</a:t>
            </a:r>
            <a:r>
              <a:rPr lang="en-US" sz="1800" dirty="0" err="1">
                <a:solidFill>
                  <a:schemeClr val="tx1"/>
                </a:solidFill>
                <a:latin typeface="Javanese Text" panose="02000000000000000000" pitchFamily="2" charset="0"/>
                <a:sym typeface="Vidaloka"/>
              </a:rPr>
              <a:t>zhang</a:t>
            </a:r>
            <a:r>
              <a:rPr lang="en-US" sz="1800" dirty="0">
                <a:solidFill>
                  <a:schemeClr val="tx1"/>
                </a:solidFill>
                <a:latin typeface="Javanese Text" panose="02000000000000000000" pitchFamily="2" charset="0"/>
                <a:sym typeface="Vidaloka"/>
              </a:rPr>
              <a:t>, 2021</a:t>
            </a:r>
            <a:r>
              <a:rPr lang="en-US" sz="1800" dirty="0">
                <a:solidFill>
                  <a:schemeClr val="tx1"/>
                </a:solidFill>
                <a:latin typeface="+mn-lt"/>
                <a:ea typeface="Vidaloka"/>
                <a:cs typeface="Vidaloka"/>
                <a:sym typeface="Vidaloka"/>
              </a:rPr>
              <a:t>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922A48-3B81-127C-EE2E-18321F200AB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AERA 2025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989EC4-AFC6-C1EA-F236-3D2653C260B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328C2E4-254E-438F-AD97-EE0759676FC7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23DE265-A8A9-7490-F265-52A912E2804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586965" y="4843144"/>
            <a:ext cx="3086100" cy="274637"/>
          </a:xfrm>
        </p:spPr>
        <p:txBody>
          <a:bodyPr/>
          <a:lstStyle/>
          <a:p>
            <a:r>
              <a:rPr lang="en-US"/>
              <a:t>AERA 2025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210029A-30FC-1ECE-1E5A-BA4C5D1285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6877050" y="4843144"/>
            <a:ext cx="2057400" cy="274637"/>
          </a:xfrm>
        </p:spPr>
        <p:txBody>
          <a:bodyPr/>
          <a:lstStyle/>
          <a:p>
            <a:fld id="{D328C2E4-254E-438F-AD97-EE0759676FC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Google Shape;554;p66">
            <a:extLst>
              <a:ext uri="{FF2B5EF4-FFF2-40B4-BE49-F238E27FC236}">
                <a16:creationId xmlns:a16="http://schemas.microsoft.com/office/drawing/2014/main" id="{C8DD1935-CA6C-7771-8B3F-EA4543B110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85343" y="387875"/>
            <a:ext cx="231743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000" dirty="0"/>
              <a:t>R  package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E4EA164-2518-437D-2F37-3E0484E93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2672502"/>
              </p:ext>
            </p:extLst>
          </p:nvPr>
        </p:nvGraphicFramePr>
        <p:xfrm>
          <a:off x="880797" y="1449834"/>
          <a:ext cx="3616776" cy="2803760"/>
        </p:xfrm>
        <a:graphic>
          <a:graphicData uri="http://schemas.openxmlformats.org/drawingml/2006/table">
            <a:tbl>
              <a:tblPr firstRow="1" bandRow="1">
                <a:solidFill>
                  <a:srgbClr val="FFFFFF"/>
                </a:solidFill>
              </a:tblPr>
              <a:tblGrid>
                <a:gridCol w="1109026">
                  <a:extLst>
                    <a:ext uri="{9D8B030D-6E8A-4147-A177-3AD203B41FA5}">
                      <a16:colId xmlns:a16="http://schemas.microsoft.com/office/drawing/2014/main" val="2892225525"/>
                    </a:ext>
                  </a:extLst>
                </a:gridCol>
                <a:gridCol w="908275">
                  <a:extLst>
                    <a:ext uri="{9D8B030D-6E8A-4147-A177-3AD203B41FA5}">
                      <a16:colId xmlns:a16="http://schemas.microsoft.com/office/drawing/2014/main" val="2225066202"/>
                    </a:ext>
                  </a:extLst>
                </a:gridCol>
                <a:gridCol w="1599475">
                  <a:extLst>
                    <a:ext uri="{9D8B030D-6E8A-4147-A177-3AD203B41FA5}">
                      <a16:colId xmlns:a16="http://schemas.microsoft.com/office/drawing/2014/main" val="1679671341"/>
                    </a:ext>
                  </a:extLst>
                </a:gridCol>
              </a:tblGrid>
              <a:tr h="49739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endParaRPr lang="en-US" sz="1800" dirty="0"/>
                    </a:p>
                  </a:txBody>
                  <a:tcPr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7B6A"/>
                    </a:solidFill>
                  </a:tcPr>
                </a:tc>
                <a:tc gridSpan="2"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Javanese Text" panose="02000000000000000000" pitchFamily="2" charset="0"/>
                          <a:ea typeface="+mn-ea"/>
                          <a:cs typeface="Kalam"/>
                          <a:sym typeface="Arial"/>
                        </a:rPr>
                        <a:t>Factor analysis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7B6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14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7B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634422"/>
                  </a:ext>
                </a:extLst>
              </a:tr>
              <a:tr h="61343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endParaRPr lang="en-US" sz="1800" dirty="0"/>
                    </a:p>
                  </a:txBody>
                  <a:tcPr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7B6A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AD3623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Javanese Text" panose="02000000000000000000" pitchFamily="2" charset="0"/>
                          <a:ea typeface="+mn-ea"/>
                          <a:cs typeface="Kalam"/>
                          <a:sym typeface="Arial"/>
                        </a:rPr>
                        <a:t>Lasso </a:t>
                      </a:r>
                      <a:endParaRPr kumimoji="0" lang="en-US" sz="1800" b="0" i="0" u="none" strike="noStrike" kern="0" cap="none" spc="0" normalizeH="0" baseline="0" dirty="0">
                        <a:ln>
                          <a:noFill/>
                        </a:ln>
                        <a:solidFill>
                          <a:srgbClr val="AD3623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Javanese Text" panose="02000000000000000000" pitchFamily="2" charset="0"/>
                        <a:ea typeface="+mn-ea"/>
                        <a:sym typeface="Arial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7B6A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AD3623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Javanese Text" panose="02000000000000000000" pitchFamily="2" charset="0"/>
                          <a:ea typeface="+mn-ea"/>
                          <a:cs typeface="Kalam"/>
                          <a:sym typeface="Arial"/>
                        </a:rPr>
                        <a:t>ElasticNet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AD3623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Javanese Text" panose="02000000000000000000" pitchFamily="2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7B6A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1730346"/>
                  </a:ext>
                </a:extLst>
              </a:tr>
              <a:tr h="61343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AD3623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Javanese Text" panose="02000000000000000000" pitchFamily="2" charset="0"/>
                          <a:ea typeface="+mn-ea"/>
                          <a:cs typeface="Kalam"/>
                          <a:sym typeface="Arial"/>
                        </a:rPr>
                        <a:t>regsem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AD3623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Javanese Text" panose="02000000000000000000" pitchFamily="2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7B6A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AD3623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Amasis MT Pro Medium" panose="02040604050005020304" pitchFamily="18" charset="0"/>
                          <a:ea typeface="+mn-ea"/>
                          <a:cs typeface="Kalam"/>
                          <a:sym typeface="Arial"/>
                        </a:rPr>
                        <a:t>√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7B6A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AD3623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Amasis MT Pro Medium" panose="02040604050005020304" pitchFamily="18" charset="0"/>
                          <a:ea typeface="+mn-ea"/>
                          <a:cs typeface="Kalam"/>
                          <a:sym typeface="Arial"/>
                        </a:rPr>
                        <a:t>√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7B6A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5826345"/>
                  </a:ext>
                </a:extLst>
              </a:tr>
              <a:tr h="466056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AD3623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Javanese Text" panose="02000000000000000000" pitchFamily="2" charset="0"/>
                          <a:ea typeface="+mn-ea"/>
                          <a:cs typeface="Kalam"/>
                          <a:sym typeface="Arial"/>
                        </a:rPr>
                        <a:t>panfa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AD3623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7B6A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AD3623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Amasis MT Pro Medium" panose="02040604050005020304" pitchFamily="18" charset="0"/>
                          <a:ea typeface="+mn-ea"/>
                          <a:cs typeface="Kalam"/>
                          <a:sym typeface="Arial"/>
                        </a:rPr>
                        <a:t>√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7B6A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rgbClr val="AD3623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Amasis MT Pro Medium" panose="02040604050005020304" pitchFamily="18" charset="0"/>
                          <a:ea typeface="+mn-ea"/>
                          <a:sym typeface="Arial"/>
                        </a:rPr>
                        <a:t>--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7B6A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7423907"/>
                  </a:ext>
                </a:extLst>
              </a:tr>
              <a:tr h="613438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AD3623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Javanese Text" panose="02000000000000000000" pitchFamily="2" charset="0"/>
                          <a:ea typeface="+mn-ea"/>
                          <a:cs typeface="Kalam"/>
                          <a:sym typeface="Arial"/>
                        </a:rPr>
                        <a:t>Lslx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AD3623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7B6A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AD3623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Amasis MT Pro Medium" panose="02040604050005020304" pitchFamily="18" charset="0"/>
                          <a:ea typeface="+mn-ea"/>
                          <a:cs typeface="Kalam"/>
                          <a:sym typeface="Arial"/>
                        </a:rPr>
                        <a:t>√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7B6A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AD3623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Amasis MT Pro Medium" panose="02040604050005020304" pitchFamily="18" charset="0"/>
                          <a:ea typeface="+mn-ea"/>
                          <a:cs typeface="Kalam"/>
                          <a:sym typeface="Arial"/>
                        </a:rPr>
                        <a:t>√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7B6A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150438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587BFBD-41B6-39D1-46BB-DB407AB2C6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9056857"/>
              </p:ext>
            </p:extLst>
          </p:nvPr>
        </p:nvGraphicFramePr>
        <p:xfrm>
          <a:off x="5068662" y="1449834"/>
          <a:ext cx="3616775" cy="1819786"/>
        </p:xfrm>
        <a:graphic>
          <a:graphicData uri="http://schemas.openxmlformats.org/drawingml/2006/table">
            <a:tbl>
              <a:tblPr firstRow="1" bandRow="1"/>
              <a:tblGrid>
                <a:gridCol w="1555422">
                  <a:extLst>
                    <a:ext uri="{9D8B030D-6E8A-4147-A177-3AD203B41FA5}">
                      <a16:colId xmlns:a16="http://schemas.microsoft.com/office/drawing/2014/main" val="3318896501"/>
                    </a:ext>
                  </a:extLst>
                </a:gridCol>
                <a:gridCol w="2061353">
                  <a:extLst>
                    <a:ext uri="{9D8B030D-6E8A-4147-A177-3AD203B41FA5}">
                      <a16:colId xmlns:a16="http://schemas.microsoft.com/office/drawing/2014/main" val="2443169118"/>
                    </a:ext>
                  </a:extLst>
                </a:gridCol>
              </a:tblGrid>
              <a:tr h="545662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7B6A"/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1" i="0" u="none" strike="noStrike" cap="none">
                          <a:solidFill>
                            <a:schemeClr val="lt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Javanese Text" panose="02000000000000000000" pitchFamily="2" charset="0"/>
                          <a:ea typeface="+mn-ea"/>
                          <a:cs typeface="Kalam"/>
                          <a:sym typeface="Arial"/>
                        </a:rPr>
                        <a:t>Network analysis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381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7B6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373393"/>
                  </a:ext>
                </a:extLst>
              </a:tr>
              <a:tr h="598244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AD3623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Javanese Text" panose="02000000000000000000" pitchFamily="2" charset="0"/>
                          <a:ea typeface="+mn-ea"/>
                          <a:cs typeface="Kalam"/>
                          <a:sym typeface="Arial"/>
                        </a:rPr>
                        <a:t>psychonetrics</a:t>
                      </a:r>
                      <a:endParaRPr kumimoji="0" lang="en-US" sz="1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AD3623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Javanese Text" panose="02000000000000000000" pitchFamily="2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7B6A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Javanese Text" panose="02000000000000000000" pitchFamily="2" charset="0"/>
                          <a:ea typeface="+mn-ea"/>
                          <a:cs typeface="Kalam"/>
                          <a:sym typeface="Arial"/>
                        </a:rPr>
                        <a:t>prune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381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7B6A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2493501"/>
                  </a:ext>
                </a:extLst>
              </a:tr>
              <a:tr h="675880"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0" cap="none" spc="0" normalizeH="0" baseline="0" noProof="0" dirty="0" err="1">
                          <a:ln>
                            <a:noFill/>
                          </a:ln>
                          <a:solidFill>
                            <a:srgbClr val="AD3623">
                              <a:lumMod val="75000"/>
                            </a:srgbClr>
                          </a:solidFill>
                          <a:effectLst/>
                          <a:uLnTx/>
                          <a:uFillTx/>
                          <a:latin typeface="Javanese Text" panose="02000000000000000000" pitchFamily="2" charset="0"/>
                          <a:ea typeface="+mn-ea"/>
                          <a:cs typeface="Kalam"/>
                          <a:sym typeface="Arial"/>
                        </a:rPr>
                        <a:t>bootnet</a:t>
                      </a:r>
                      <a:endParaRPr kumimoji="0" lang="en-US" sz="1800" b="1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AD3623">
                            <a:lumMod val="75000"/>
                          </a:srgb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7B6A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1pPr>
                      <a:lvl2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2pPr>
                      <a:lvl3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3pPr>
                      <a:lvl4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4pPr>
                      <a:lvl5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5pPr>
                      <a:lvl6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6pPr>
                      <a:lvl7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7pPr>
                      <a:lvl8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8pPr>
                      <a:lvl9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400" b="0" i="0" u="none" strike="noStrike" cap="none">
                          <a:solidFill>
                            <a:schemeClr val="dk1"/>
                          </a:solidFill>
                          <a:latin typeface="Arial"/>
                          <a:sym typeface="Arial"/>
                        </a:defRPr>
                      </a:lvl9pPr>
                    </a:lstStyle>
                    <a:p>
                      <a:pPr algn="ctr"/>
                      <a:r>
                        <a:rPr kumimoji="0" lang="en-US" sz="1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Javanese Text" panose="02000000000000000000" pitchFamily="2" charset="0"/>
                          <a:ea typeface="+mn-ea"/>
                          <a:cs typeface="Kalam"/>
                          <a:sym typeface="Arial"/>
                        </a:rPr>
                        <a:t> </a:t>
                      </a:r>
                      <a:r>
                        <a:rPr kumimoji="0" lang="en-US" sz="1800" b="0" i="0" u="none" strike="noStrike" kern="0" cap="none" spc="0" normalizeH="0" baseline="0" dirty="0" err="1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Javanese Text" panose="02000000000000000000" pitchFamily="2" charset="0"/>
                          <a:ea typeface="+mn-ea"/>
                          <a:cs typeface="Kalam"/>
                          <a:sym typeface="Arial"/>
                        </a:rPr>
                        <a:t>glasso</a:t>
                      </a:r>
                      <a:r>
                        <a:rPr kumimoji="0" lang="en-US" sz="1800" b="0" i="0" u="none" strike="noStrike" kern="0" cap="none" spc="0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uLnTx/>
                          <a:uFillTx/>
                          <a:latin typeface="Javanese Text" panose="02000000000000000000" pitchFamily="2" charset="0"/>
                          <a:ea typeface="+mn-ea"/>
                          <a:cs typeface="Kalam"/>
                          <a:sym typeface="Arial"/>
                        </a:rPr>
                        <a:t> </a:t>
                      </a:r>
                    </a:p>
                  </a:txBody>
                  <a:tcPr anchor="ctr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57B6A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736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4592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23DE265-A8A9-7490-F265-52A912E28040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2586965" y="4843144"/>
            <a:ext cx="3086100" cy="274637"/>
          </a:xfrm>
        </p:spPr>
        <p:txBody>
          <a:bodyPr/>
          <a:lstStyle/>
          <a:p>
            <a:r>
              <a:rPr lang="en-US"/>
              <a:t>AERA 2025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210029A-30FC-1ECE-1E5A-BA4C5D1285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6877050" y="4843144"/>
            <a:ext cx="2057400" cy="274637"/>
          </a:xfrm>
        </p:spPr>
        <p:txBody>
          <a:bodyPr/>
          <a:lstStyle/>
          <a:p>
            <a:fld id="{D328C2E4-254E-438F-AD97-EE0759676FC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5" name="Google Shape;603;p72">
            <a:extLst>
              <a:ext uri="{FF2B5EF4-FFF2-40B4-BE49-F238E27FC236}">
                <a16:creationId xmlns:a16="http://schemas.microsoft.com/office/drawing/2014/main" id="{43FA0ED6-8BF6-1D5F-B8E8-99F469E487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6245" y="294441"/>
            <a:ext cx="399377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Results </a:t>
            </a:r>
            <a:r>
              <a:rPr lang="en-US" sz="2400" dirty="0"/>
              <a:t>(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idaloka"/>
                <a:sym typeface="Vidaloka"/>
              </a:rPr>
              <a:t>one factor model)</a:t>
            </a:r>
            <a:endParaRPr lang="en-US" dirty="0"/>
          </a:p>
        </p:txBody>
      </p:sp>
      <p:pic>
        <p:nvPicPr>
          <p:cNvPr id="3" name="Picture 2" descr="A black background with dots and lines&#10;&#10;AI-generated content may be incorrect.">
            <a:extLst>
              <a:ext uri="{FF2B5EF4-FFF2-40B4-BE49-F238E27FC236}">
                <a16:creationId xmlns:a16="http://schemas.microsoft.com/office/drawing/2014/main" id="{762F2874-08CF-EA5D-0B16-342B3ED31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232" y="430567"/>
            <a:ext cx="3276600" cy="8731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39E04C4-BBAE-EA9A-2160-A27CD22F90EF}"/>
              </a:ext>
            </a:extLst>
          </p:cNvPr>
          <p:cNvSpPr txBox="1"/>
          <p:nvPr/>
        </p:nvSpPr>
        <p:spPr>
          <a:xfrm>
            <a:off x="934683" y="934383"/>
            <a:ext cx="4597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dk1"/>
                </a:solidFill>
                <a:latin typeface="Vidaloka"/>
                <a:sym typeface="Vidaloka"/>
              </a:rPr>
              <a:t>Non-zero items = 20</a:t>
            </a:r>
            <a:endParaRPr lang="en-US" sz="3000" dirty="0">
              <a:solidFill>
                <a:schemeClr val="dk1"/>
              </a:solidFill>
              <a:latin typeface="Vidaloka"/>
              <a:sym typeface="Vidalok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47C8CD-0E89-2038-AD17-EFE214CA29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683" y="1410088"/>
            <a:ext cx="7471650" cy="343305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F07FC1-8B0C-6909-501A-80BE041FA1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711" y="1410088"/>
            <a:ext cx="7955081" cy="3374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422508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Business Slides XL by Slidesgo">
  <a:themeElements>
    <a:clrScheme name="Simple Light">
      <a:dk1>
        <a:srgbClr val="000000"/>
      </a:dk1>
      <a:lt1>
        <a:srgbClr val="F5F2EE"/>
      </a:lt1>
      <a:dk2>
        <a:srgbClr val="000000"/>
      </a:dk2>
      <a:lt2>
        <a:srgbClr val="EEEEEE"/>
      </a:lt2>
      <a:accent1>
        <a:srgbClr val="3F3533"/>
      </a:accent1>
      <a:accent2>
        <a:srgbClr val="3F3533"/>
      </a:accent2>
      <a:accent3>
        <a:srgbClr val="3F3533"/>
      </a:accent3>
      <a:accent4>
        <a:srgbClr val="3F3533"/>
      </a:accent4>
      <a:accent5>
        <a:srgbClr val="3F3533"/>
      </a:accent5>
      <a:accent6>
        <a:srgbClr val="3F3533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28352</TotalTime>
  <Words>1073</Words>
  <Application>Microsoft Office PowerPoint</Application>
  <PresentationFormat>On-screen Show (16:9)</PresentationFormat>
  <Paragraphs>310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Javanese Text</vt:lpstr>
      <vt:lpstr>Wingdings</vt:lpstr>
      <vt:lpstr>Montserrat</vt:lpstr>
      <vt:lpstr>Vidaloka</vt:lpstr>
      <vt:lpstr>Arial</vt:lpstr>
      <vt:lpstr>Cambria Math</vt:lpstr>
      <vt:lpstr>Amasis MT Pro Medium</vt:lpstr>
      <vt:lpstr>Times New Roman</vt:lpstr>
      <vt:lpstr>Crimson Text</vt:lpstr>
      <vt:lpstr>Aptos</vt:lpstr>
      <vt:lpstr>Minimalist Business Slides XL by Slidesgo</vt:lpstr>
      <vt:lpstr>PowerPoint Presentation</vt:lpstr>
      <vt:lpstr>Introduction </vt:lpstr>
      <vt:lpstr>Background information </vt:lpstr>
      <vt:lpstr>Background information</vt:lpstr>
      <vt:lpstr>Purpose of study</vt:lpstr>
      <vt:lpstr>Study design</vt:lpstr>
      <vt:lpstr>Data analysis</vt:lpstr>
      <vt:lpstr>R  package</vt:lpstr>
      <vt:lpstr>Results (one factor model)</vt:lpstr>
      <vt:lpstr>Results (one factor model) </vt:lpstr>
      <vt:lpstr>Results (one factor model)</vt:lpstr>
      <vt:lpstr>Results (three factor model)          </vt:lpstr>
      <vt:lpstr>PowerPoint Presentation</vt:lpstr>
      <vt:lpstr>Results (three factor model)          </vt:lpstr>
      <vt:lpstr>Results (three factor model with cross-loading)          </vt:lpstr>
      <vt:lpstr>Results (three factor model with cross-loading) </vt:lpstr>
      <vt:lpstr>Results (three factor model with cross-loading) </vt:lpstr>
      <vt:lpstr>Takeaway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Jiaying Chen</cp:lastModifiedBy>
  <cp:revision>105</cp:revision>
  <dcterms:modified xsi:type="dcterms:W3CDTF">2025-04-24T20:20:24Z</dcterms:modified>
</cp:coreProperties>
</file>