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08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88" y="70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492369" y="559752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383413" y="902535"/>
            <a:ext cx="5405161" cy="1686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4000" b="1" i="1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PYTHON</a:t>
            </a:r>
            <a:r>
              <a:rPr lang="ko-KR" altLang="en-US" sz="4000" b="1" i="1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 </a:t>
            </a:r>
            <a:r>
              <a:rPr lang="en-US" altLang="ko-KR" sz="4000" b="1" i="1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STUDY</a:t>
            </a:r>
            <a:r>
              <a:rPr lang="ko-KR" altLang="en-US" sz="4000" b="1" i="1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 </a:t>
            </a:r>
            <a:endParaRPr lang="en-US" altLang="ko-KR" sz="4000" b="1" i="1">
              <a:solidFill>
                <a:prstClr val="black">
                  <a:lumMod val="75000"/>
                  <a:lumOff val="25000"/>
                </a:prstClr>
              </a:solidFill>
              <a:latin typeface="나눔고딕 ExtraBold"/>
              <a:ea typeface="나눔고딕 Extra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3000" b="1" i="1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: </a:t>
            </a:r>
            <a:r>
              <a:rPr lang="ko-KR" altLang="en-US" sz="3000" b="1" i="1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연산과 변수 기본</a:t>
            </a:r>
            <a:endParaRPr lang="ko-KR" altLang="en-US" sz="3000" b="1" i="1">
              <a:solidFill>
                <a:prstClr val="black">
                  <a:lumMod val="75000"/>
                  <a:lumOff val="25000"/>
                </a:prst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>
          <a:xfrm rot="0"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/>
            <p:nvPr/>
          </p:nvSpPr>
          <p:spPr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43"/>
            <p:cNvSpPr/>
            <p:nvPr/>
          </p:nvSpPr>
          <p:spPr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44"/>
            <p:cNvSpPr/>
            <p:nvPr/>
          </p:nvSpPr>
          <p:spPr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45"/>
            <p:cNvSpPr/>
            <p:nvPr/>
          </p:nvSpPr>
          <p:spPr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46"/>
            <p:cNvSpPr/>
            <p:nvPr/>
          </p:nvSpPr>
          <p:spPr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48"/>
            <p:cNvSpPr/>
            <p:nvPr/>
          </p:nvSpPr>
          <p:spPr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9"/>
            <p:cNvSpPr/>
            <p:nvPr/>
          </p:nvSpPr>
          <p:spPr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50"/>
            <p:cNvSpPr/>
            <p:nvPr/>
          </p:nvSpPr>
          <p:spPr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51"/>
            <p:cNvSpPr/>
            <p:nvPr/>
          </p:nvSpPr>
          <p:spPr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52"/>
            <p:cNvSpPr/>
            <p:nvPr/>
          </p:nvSpPr>
          <p:spPr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53"/>
            <p:cNvSpPr/>
            <p:nvPr/>
          </p:nvSpPr>
          <p:spPr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54"/>
            <p:cNvSpPr/>
            <p:nvPr/>
          </p:nvSpPr>
          <p:spPr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55"/>
            <p:cNvSpPr/>
            <p:nvPr/>
          </p:nvSpPr>
          <p:spPr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56"/>
            <p:cNvSpPr/>
            <p:nvPr/>
          </p:nvSpPr>
          <p:spPr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57"/>
            <p:cNvSpPr/>
            <p:nvPr/>
          </p:nvSpPr>
          <p:spPr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58"/>
            <p:cNvSpPr/>
            <p:nvPr/>
          </p:nvSpPr>
          <p:spPr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59"/>
            <p:cNvSpPr/>
            <p:nvPr/>
          </p:nvSpPr>
          <p:spPr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60"/>
            <p:cNvSpPr/>
            <p:nvPr/>
          </p:nvSpPr>
          <p:spPr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61"/>
            <p:cNvSpPr/>
            <p:nvPr/>
          </p:nvSpPr>
          <p:spPr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62"/>
            <p:cNvSpPr/>
            <p:nvPr/>
          </p:nvSpPr>
          <p:spPr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63"/>
            <p:cNvSpPr/>
            <p:nvPr/>
          </p:nvSpPr>
          <p:spPr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64"/>
            <p:cNvSpPr/>
            <p:nvPr/>
          </p:nvSpPr>
          <p:spPr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65"/>
            <p:cNvSpPr/>
            <p:nvPr/>
          </p:nvSpPr>
          <p:spPr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66"/>
            <p:cNvSpPr/>
            <p:nvPr/>
          </p:nvSpPr>
          <p:spPr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67"/>
            <p:cNvSpPr/>
            <p:nvPr/>
          </p:nvSpPr>
          <p:spPr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68"/>
            <p:cNvSpPr/>
            <p:nvPr/>
          </p:nvSpPr>
          <p:spPr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69"/>
            <p:cNvSpPr/>
            <p:nvPr/>
          </p:nvSpPr>
          <p:spPr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70"/>
            <p:cNvSpPr/>
            <p:nvPr/>
          </p:nvSpPr>
          <p:spPr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71"/>
            <p:cNvSpPr/>
            <p:nvPr/>
          </p:nvSpPr>
          <p:spPr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72"/>
            <p:cNvSpPr/>
            <p:nvPr/>
          </p:nvSpPr>
          <p:spPr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73"/>
            <p:cNvSpPr/>
            <p:nvPr/>
          </p:nvSpPr>
          <p:spPr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74"/>
            <p:cNvSpPr/>
            <p:nvPr/>
          </p:nvSpPr>
          <p:spPr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75"/>
            <p:cNvSpPr/>
            <p:nvPr/>
          </p:nvSpPr>
          <p:spPr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77"/>
            <p:cNvSpPr/>
            <p:nvPr/>
          </p:nvSpPr>
          <p:spPr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78"/>
            <p:cNvSpPr/>
            <p:nvPr/>
          </p:nvSpPr>
          <p:spPr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79"/>
            <p:cNvSpPr/>
            <p:nvPr/>
          </p:nvSpPr>
          <p:spPr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80"/>
            <p:cNvSpPr/>
            <p:nvPr/>
          </p:nvSpPr>
          <p:spPr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81"/>
            <p:cNvSpPr/>
            <p:nvPr/>
          </p:nvSpPr>
          <p:spPr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83"/>
            <p:cNvSpPr/>
            <p:nvPr/>
          </p:nvSpPr>
          <p:spPr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84"/>
            <p:cNvSpPr/>
            <p:nvPr/>
          </p:nvSpPr>
          <p:spPr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85"/>
            <p:cNvSpPr/>
            <p:nvPr/>
          </p:nvSpPr>
          <p:spPr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86"/>
            <p:cNvSpPr/>
            <p:nvPr/>
          </p:nvSpPr>
          <p:spPr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87"/>
            <p:cNvSpPr/>
            <p:nvPr/>
          </p:nvSpPr>
          <p:spPr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88"/>
            <p:cNvSpPr/>
            <p:nvPr/>
          </p:nvSpPr>
          <p:spPr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89"/>
            <p:cNvSpPr/>
            <p:nvPr/>
          </p:nvSpPr>
          <p:spPr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90"/>
            <p:cNvSpPr/>
            <p:nvPr/>
          </p:nvSpPr>
          <p:spPr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91"/>
            <p:cNvSpPr/>
            <p:nvPr/>
          </p:nvSpPr>
          <p:spPr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92"/>
            <p:cNvSpPr/>
            <p:nvPr/>
          </p:nvSpPr>
          <p:spPr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93"/>
            <p:cNvSpPr/>
            <p:nvPr/>
          </p:nvSpPr>
          <p:spPr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94"/>
            <p:cNvSpPr/>
            <p:nvPr/>
          </p:nvSpPr>
          <p:spPr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95"/>
            <p:cNvSpPr/>
            <p:nvPr/>
          </p:nvSpPr>
          <p:spPr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96"/>
            <p:cNvSpPr/>
            <p:nvPr/>
          </p:nvSpPr>
          <p:spPr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>
          <a:xfrm rot="0"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/>
            <p:nvPr/>
          </p:nvSpPr>
          <p:spPr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2" name="Freeform 43"/>
            <p:cNvSpPr/>
            <p:nvPr/>
          </p:nvSpPr>
          <p:spPr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3" name="Freeform 44"/>
            <p:cNvSpPr/>
            <p:nvPr/>
          </p:nvSpPr>
          <p:spPr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4" name="Freeform 45"/>
            <p:cNvSpPr/>
            <p:nvPr/>
          </p:nvSpPr>
          <p:spPr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5" name="Freeform 46"/>
            <p:cNvSpPr/>
            <p:nvPr/>
          </p:nvSpPr>
          <p:spPr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6" name="Freeform 47"/>
            <p:cNvSpPr/>
            <p:nvPr/>
          </p:nvSpPr>
          <p:spPr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7" name="Freeform 48"/>
            <p:cNvSpPr/>
            <p:nvPr/>
          </p:nvSpPr>
          <p:spPr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8" name="Freeform 49"/>
            <p:cNvSpPr/>
            <p:nvPr/>
          </p:nvSpPr>
          <p:spPr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9" name="Freeform 50"/>
            <p:cNvSpPr/>
            <p:nvPr/>
          </p:nvSpPr>
          <p:spPr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0" name="Freeform 51"/>
            <p:cNvSpPr/>
            <p:nvPr/>
          </p:nvSpPr>
          <p:spPr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1" name="Freeform 52"/>
            <p:cNvSpPr/>
            <p:nvPr/>
          </p:nvSpPr>
          <p:spPr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2" name="Freeform 53"/>
            <p:cNvSpPr/>
            <p:nvPr/>
          </p:nvSpPr>
          <p:spPr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3" name="Freeform 54"/>
            <p:cNvSpPr/>
            <p:nvPr/>
          </p:nvSpPr>
          <p:spPr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4" name="Freeform 55"/>
            <p:cNvSpPr/>
            <p:nvPr/>
          </p:nvSpPr>
          <p:spPr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5" name="Freeform 56"/>
            <p:cNvSpPr/>
            <p:nvPr/>
          </p:nvSpPr>
          <p:spPr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6" name="Freeform 57"/>
            <p:cNvSpPr/>
            <p:nvPr/>
          </p:nvSpPr>
          <p:spPr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7" name="Freeform 58"/>
            <p:cNvSpPr/>
            <p:nvPr/>
          </p:nvSpPr>
          <p:spPr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8" name="Freeform 59"/>
            <p:cNvSpPr/>
            <p:nvPr/>
          </p:nvSpPr>
          <p:spPr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9" name="Freeform 60"/>
            <p:cNvSpPr/>
            <p:nvPr/>
          </p:nvSpPr>
          <p:spPr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0" name="Freeform 61"/>
            <p:cNvSpPr/>
            <p:nvPr/>
          </p:nvSpPr>
          <p:spPr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1" name="Freeform 62"/>
            <p:cNvSpPr/>
            <p:nvPr/>
          </p:nvSpPr>
          <p:spPr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2" name="Freeform 63"/>
            <p:cNvSpPr/>
            <p:nvPr/>
          </p:nvSpPr>
          <p:spPr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3" name="Freeform 64"/>
            <p:cNvSpPr/>
            <p:nvPr/>
          </p:nvSpPr>
          <p:spPr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4" name="Freeform 65"/>
            <p:cNvSpPr/>
            <p:nvPr/>
          </p:nvSpPr>
          <p:spPr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5" name="Freeform 66"/>
            <p:cNvSpPr/>
            <p:nvPr/>
          </p:nvSpPr>
          <p:spPr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6" name="Freeform 67"/>
            <p:cNvSpPr/>
            <p:nvPr/>
          </p:nvSpPr>
          <p:spPr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7" name="Freeform 68"/>
            <p:cNvSpPr/>
            <p:nvPr/>
          </p:nvSpPr>
          <p:spPr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8" name="Freeform 69"/>
            <p:cNvSpPr/>
            <p:nvPr/>
          </p:nvSpPr>
          <p:spPr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9" name="Freeform 70"/>
            <p:cNvSpPr/>
            <p:nvPr/>
          </p:nvSpPr>
          <p:spPr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0" name="Freeform 71"/>
            <p:cNvSpPr/>
            <p:nvPr/>
          </p:nvSpPr>
          <p:spPr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1" name="Freeform 72"/>
            <p:cNvSpPr/>
            <p:nvPr/>
          </p:nvSpPr>
          <p:spPr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2" name="Freeform 73"/>
            <p:cNvSpPr/>
            <p:nvPr/>
          </p:nvSpPr>
          <p:spPr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3" name="Freeform 74"/>
            <p:cNvSpPr/>
            <p:nvPr/>
          </p:nvSpPr>
          <p:spPr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4" name="Freeform 75"/>
            <p:cNvSpPr/>
            <p:nvPr/>
          </p:nvSpPr>
          <p:spPr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6" name="Freeform 77"/>
            <p:cNvSpPr/>
            <p:nvPr/>
          </p:nvSpPr>
          <p:spPr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7" name="Freeform 78"/>
            <p:cNvSpPr/>
            <p:nvPr/>
          </p:nvSpPr>
          <p:spPr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8" name="Freeform 79"/>
            <p:cNvSpPr/>
            <p:nvPr/>
          </p:nvSpPr>
          <p:spPr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9" name="Freeform 80"/>
            <p:cNvSpPr/>
            <p:nvPr/>
          </p:nvSpPr>
          <p:spPr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0" name="Freeform 81"/>
            <p:cNvSpPr/>
            <p:nvPr/>
          </p:nvSpPr>
          <p:spPr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2" name="Freeform 83"/>
            <p:cNvSpPr/>
            <p:nvPr/>
          </p:nvSpPr>
          <p:spPr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3" name="Freeform 84"/>
            <p:cNvSpPr/>
            <p:nvPr/>
          </p:nvSpPr>
          <p:spPr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4" name="Freeform 85"/>
            <p:cNvSpPr/>
            <p:nvPr/>
          </p:nvSpPr>
          <p:spPr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5" name="Freeform 86"/>
            <p:cNvSpPr/>
            <p:nvPr/>
          </p:nvSpPr>
          <p:spPr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6" name="Freeform 87"/>
            <p:cNvSpPr/>
            <p:nvPr/>
          </p:nvSpPr>
          <p:spPr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7" name="Freeform 88"/>
            <p:cNvSpPr/>
            <p:nvPr/>
          </p:nvSpPr>
          <p:spPr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8" name="Freeform 89"/>
            <p:cNvSpPr/>
            <p:nvPr/>
          </p:nvSpPr>
          <p:spPr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9" name="Freeform 90"/>
            <p:cNvSpPr/>
            <p:nvPr/>
          </p:nvSpPr>
          <p:spPr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0" name="Freeform 91"/>
            <p:cNvSpPr/>
            <p:nvPr/>
          </p:nvSpPr>
          <p:spPr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1" name="Freeform 92"/>
            <p:cNvSpPr/>
            <p:nvPr/>
          </p:nvSpPr>
          <p:spPr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2" name="Freeform 93"/>
            <p:cNvSpPr/>
            <p:nvPr/>
          </p:nvSpPr>
          <p:spPr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3" name="Freeform 94"/>
            <p:cNvSpPr/>
            <p:nvPr/>
          </p:nvSpPr>
          <p:spPr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4" name="Freeform 95"/>
            <p:cNvSpPr/>
            <p:nvPr/>
          </p:nvSpPr>
          <p:spPr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5" name="Freeform 96"/>
            <p:cNvSpPr/>
            <p:nvPr/>
          </p:nvSpPr>
          <p:spPr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76" name=""/>
          <p:cNvSpPr txBox="1"/>
          <p:nvPr/>
        </p:nvSpPr>
        <p:spPr>
          <a:xfrm>
            <a:off x="3184836" y="5219968"/>
            <a:ext cx="2575775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incom 39th </a:t>
            </a:r>
            <a:r>
              <a:rPr lang="ko-KR" altLang="en-US"/>
              <a:t>김지후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54541" y="3972584"/>
            <a:ext cx="10845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Opportunity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기회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Strength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강점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Weakness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약점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70672" y="3979391"/>
            <a:ext cx="12963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Threat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위협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5017395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3000">
                <a:latin typeface="나눔고딕 ExtraBold"/>
                <a:ea typeface="나눔고딕 ExtraBold"/>
              </a:rPr>
              <a:t>for</a:t>
            </a:r>
            <a:r>
              <a:rPr lang="ko-KR" altLang="en-US" sz="3000">
                <a:latin typeface="나눔고딕 ExtraBold"/>
                <a:ea typeface="나눔고딕 ExtraBold"/>
              </a:rPr>
              <a:t>문 연습 </a:t>
            </a:r>
            <a:r>
              <a:rPr lang="en-US" altLang="ko-KR" sz="3000">
                <a:latin typeface="나눔고딕 ExtraBold"/>
                <a:ea typeface="나눔고딕 ExtraBold"/>
              </a:rPr>
              <a:t>:</a:t>
            </a:r>
            <a:r>
              <a:rPr lang="ko-KR" altLang="en-US" sz="3000">
                <a:latin typeface="나눔고딕 ExtraBold"/>
                <a:ea typeface="나눔고딕 ExtraBold"/>
              </a:rPr>
              <a:t> </a:t>
            </a:r>
            <a:r>
              <a:rPr lang="en-US" altLang="ko-KR" sz="3000">
                <a:latin typeface="나눔고딕 ExtraBold"/>
                <a:ea typeface="나눔고딕 ExtraBold"/>
              </a:rPr>
              <a:t>02-D.py</a:t>
            </a:r>
            <a:endParaRPr lang="en-US" altLang="ko-KR" sz="3000">
              <a:latin typeface="나눔고딕 ExtraBold"/>
              <a:ea typeface="나눔고딕 ExtraBold"/>
            </a:endParaRPr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8024" y="1912770"/>
            <a:ext cx="4847975" cy="2476304"/>
          </a:xfrm>
          <a:prstGeom prst="rect">
            <a:avLst/>
          </a:prstGeom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45216" y="1335588"/>
            <a:ext cx="2512094" cy="4186823"/>
          </a:xfrm>
          <a:prstGeom prst="rect">
            <a:avLst/>
          </a:prstGeom>
        </p:spPr>
      </p:pic>
      <p:sp>
        <p:nvSpPr>
          <p:cNvPr id="56" name=""/>
          <p:cNvSpPr txBox="1"/>
          <p:nvPr/>
        </p:nvSpPr>
        <p:spPr>
          <a:xfrm>
            <a:off x="1333500" y="4318834"/>
            <a:ext cx="4762500" cy="146143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000" b="1">
                <a:latin typeface="한컴 윤고딕 760"/>
                <a:ea typeface="한컴 윤고딕 760"/>
              </a:rPr>
              <a:t>C/C++</a:t>
            </a:r>
            <a:r>
              <a:rPr lang="ko-KR" altLang="en-US" sz="3000" b="1">
                <a:latin typeface="한컴 윤고딕 760"/>
                <a:ea typeface="한컴 윤고딕 760"/>
              </a:rPr>
              <a:t>과는 달리 </a:t>
            </a:r>
            <a:endParaRPr lang="ko-KR" altLang="en-US" sz="3000" b="1">
              <a:latin typeface="한컴 윤고딕 760"/>
              <a:ea typeface="한컴 윤고딕 760"/>
            </a:endParaRPr>
          </a:p>
          <a:p>
            <a:pPr algn="ctr">
              <a:defRPr/>
            </a:pPr>
            <a:r>
              <a:rPr lang="ko-KR" altLang="en-US" sz="3000" b="1">
                <a:latin typeface="한컴 윤고딕 760"/>
                <a:ea typeface="한컴 윤고딕 760"/>
              </a:rPr>
              <a:t>괄호가 없기 때문에</a:t>
            </a:r>
            <a:endParaRPr lang="ko-KR" altLang="en-US" sz="3000" b="1">
              <a:latin typeface="한컴 윤고딕 760"/>
            </a:endParaRPr>
          </a:p>
          <a:p>
            <a:pPr algn="ctr">
              <a:defRPr/>
            </a:pPr>
            <a:r>
              <a:rPr lang="ko-KR" altLang="en-US" sz="3000" b="1">
                <a:latin typeface="한컴 윤고딕 760"/>
                <a:ea typeface="한컴 윤고딕 760"/>
              </a:rPr>
              <a:t>들여쓰기 주의해야 함 </a:t>
            </a:r>
            <a:r>
              <a:rPr lang="en-US" altLang="ko-KR" sz="3000" b="1">
                <a:latin typeface="한컴 윤고딕 760"/>
                <a:ea typeface="한컴 윤고딕 760"/>
              </a:rPr>
              <a:t>!!</a:t>
            </a:r>
            <a:endParaRPr lang="en-US" altLang="ko-KR" sz="3000" b="1">
              <a:latin typeface="한컴 윤고딕 76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54541" y="3972584"/>
            <a:ext cx="10845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Opportunity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기회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Strength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강점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Weakness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약점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70672" y="3979391"/>
            <a:ext cx="12963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Threat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위협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7831825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3000">
                <a:latin typeface="나눔고딕 ExtraBold"/>
                <a:ea typeface="나눔고딕 ExtraBold"/>
              </a:rPr>
              <a:t>for</a:t>
            </a:r>
            <a:r>
              <a:rPr lang="ko-KR" altLang="en-US" sz="3000">
                <a:latin typeface="나눔고딕 ExtraBold"/>
                <a:ea typeface="나눔고딕 ExtraBold"/>
              </a:rPr>
              <a:t>문을 사용한 거북이 프로그램 </a:t>
            </a:r>
            <a:r>
              <a:rPr lang="en-US" altLang="ko-KR" sz="3000">
                <a:latin typeface="나눔고딕 ExtraBold"/>
                <a:ea typeface="나눔고딕 ExtraBold"/>
              </a:rPr>
              <a:t>:</a:t>
            </a:r>
            <a:r>
              <a:rPr lang="ko-KR" altLang="en-US" sz="3000">
                <a:latin typeface="나눔고딕 ExtraBold"/>
                <a:ea typeface="나눔고딕 ExtraBold"/>
              </a:rPr>
              <a:t> </a:t>
            </a:r>
            <a:r>
              <a:rPr lang="en-US" altLang="ko-KR" sz="3000">
                <a:latin typeface="나눔고딕 ExtraBold"/>
                <a:ea typeface="나눔고딕 ExtraBold"/>
              </a:rPr>
              <a:t>02-E.py</a:t>
            </a:r>
            <a:endParaRPr lang="en-US" altLang="ko-KR" sz="3000">
              <a:latin typeface="나눔고딕 ExtraBold"/>
              <a:ea typeface="나눔고딕 ExtraBold"/>
            </a:endParaRPr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9834" y="1720766"/>
            <a:ext cx="3690687" cy="4613359"/>
          </a:xfrm>
          <a:prstGeom prst="rect">
            <a:avLst/>
          </a:prstGeom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3"/>
          <a:srcRect t="8900"/>
          <a:stretch>
            <a:fillRect/>
          </a:stretch>
        </p:blipFill>
        <p:spPr>
          <a:xfrm>
            <a:off x="5128210" y="1864392"/>
            <a:ext cx="4802856" cy="4361682"/>
          </a:xfrm>
          <a:prstGeom prst="rect">
            <a:avLst/>
          </a:prstGeom>
        </p:spPr>
      </p:pic>
      <p:pic>
        <p:nvPicPr>
          <p:cNvPr id="6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07727" y="2136528"/>
            <a:ext cx="4576546" cy="3387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54541" y="3972584"/>
            <a:ext cx="10845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Opportunity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기회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Strength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강점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Weakness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약점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5017395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3000">
                <a:latin typeface="나눔고딕 ExtraBold"/>
                <a:ea typeface="나눔고딕 ExtraBold"/>
              </a:rPr>
              <a:t>List</a:t>
            </a:r>
            <a:r>
              <a:rPr lang="ko-KR" altLang="en-US" sz="3000">
                <a:latin typeface="나눔고딕 ExtraBold"/>
                <a:ea typeface="나눔고딕 ExtraBold"/>
              </a:rPr>
              <a:t>로 알아보는 </a:t>
            </a:r>
            <a:r>
              <a:rPr lang="en-US" altLang="ko-KR" sz="3000">
                <a:latin typeface="나눔고딕 ExtraBold"/>
                <a:ea typeface="나눔고딕 ExtraBold"/>
              </a:rPr>
              <a:t>Range?</a:t>
            </a:r>
            <a:endParaRPr lang="en-US" altLang="ko-KR" sz="3000">
              <a:latin typeface="나눔고딕 ExtraBold"/>
              <a:ea typeface="나눔고딕 ExtraBold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4968039" y="1486401"/>
            <a:ext cx="3133224" cy="9405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5600">
                <a:latin typeface="한컴 윤고딕 760"/>
                <a:ea typeface="한컴 윤고딕 760"/>
              </a:rPr>
              <a:t>“</a:t>
            </a:r>
            <a:r>
              <a:rPr lang="ko-KR" altLang="en-US" sz="5600">
                <a:latin typeface="한컴 윤고딕 760"/>
                <a:ea typeface="한컴 윤고딕 760"/>
              </a:rPr>
              <a:t>범위</a:t>
            </a:r>
            <a:r>
              <a:rPr lang="en-US" altLang="ko-KR" sz="5600">
                <a:latin typeface="한컴 윤고딕 760"/>
                <a:ea typeface="한컴 윤고딕 760"/>
              </a:rPr>
              <a:t>”</a:t>
            </a:r>
            <a:endParaRPr lang="en-US" altLang="ko-KR" sz="5600">
              <a:latin typeface="한컴 윤고딕 760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3764882" y="2413835"/>
            <a:ext cx="4712369" cy="85133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500">
                <a:latin typeface="한컴 윤고딕 720"/>
                <a:ea typeface="한컴 윤고딕 720"/>
              </a:rPr>
              <a:t>Ex) for</a:t>
            </a:r>
            <a:r>
              <a:rPr lang="ko-KR" altLang="en-US" sz="2500">
                <a:latin typeface="한컴 윤고딕 720"/>
                <a:ea typeface="한컴 윤고딕 720"/>
              </a:rPr>
              <a:t>문의 </a:t>
            </a:r>
            <a:r>
              <a:rPr lang="en-US" altLang="ko-KR" sz="2500">
                <a:latin typeface="한컴 윤고딕 720"/>
                <a:ea typeface="한컴 윤고딕 720"/>
              </a:rPr>
              <a:t>range(5), range(10),,,</a:t>
            </a:r>
            <a:r>
              <a:rPr lang="ko-KR" altLang="en-US" sz="2500">
                <a:latin typeface="한컴 윤고딕 720"/>
                <a:ea typeface="한컴 윤고딕 720"/>
              </a:rPr>
              <a:t>반복 범위</a:t>
            </a:r>
            <a:endParaRPr lang="ko-KR" altLang="en-US" sz="2500">
              <a:latin typeface="한컴 윤고딕 720"/>
            </a:endParaRPr>
          </a:p>
        </p:txBody>
      </p:sp>
      <p:pic>
        <p:nvPicPr>
          <p:cNvPr id="6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44560" y="3429000"/>
            <a:ext cx="5702879" cy="2353954"/>
          </a:xfrm>
          <a:prstGeom prst="rect">
            <a:avLst/>
          </a:prstGeom>
        </p:spPr>
      </p:pic>
      <p:sp>
        <p:nvSpPr>
          <p:cNvPr id="62" name=""/>
          <p:cNvSpPr txBox="1"/>
          <p:nvPr/>
        </p:nvSpPr>
        <p:spPr>
          <a:xfrm>
            <a:off x="932447" y="4080710"/>
            <a:ext cx="2356185" cy="100373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6000">
                <a:latin typeface="한컴 윤고딕 760"/>
                <a:ea typeface="한컴 윤고딕 760"/>
              </a:rPr>
              <a:t>배열</a:t>
            </a:r>
            <a:endParaRPr lang="ko-KR" altLang="en-US" sz="6000">
              <a:latin typeface="한컴 윤고딕 760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8905373" y="4132846"/>
            <a:ext cx="2356185" cy="10037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760"/>
                <a:ea typeface="한컴 윤고딕 760"/>
              </a:rPr>
              <a:t>느낌</a:t>
            </a:r>
            <a:endParaRPr xmlns:mc="http://schemas.openxmlformats.org/markup-compatibility/2006" xmlns:hp="http://schemas.haansoft.com/office/presentation/8.0" kumimoji="0" lang="ko-KR" altLang="en-US" sz="60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760"/>
              <a:ea typeface="한컴 윤고딕 76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1" 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54541" y="3972584"/>
            <a:ext cx="10845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Opportunity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기회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Strength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강점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Weakness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약점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5017395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완전 기본 </a:t>
            </a:r>
            <a:r>
              <a:rPr lang="en-US" altLang="ko-KR" sz="3000">
                <a:latin typeface="나눔고딕 ExtraBold"/>
                <a:ea typeface="나눔고딕 ExtraBold"/>
              </a:rPr>
              <a:t>for</a:t>
            </a:r>
            <a:r>
              <a:rPr lang="ko-KR" altLang="en-US" sz="3000">
                <a:latin typeface="나눔고딕 ExtraBold"/>
                <a:ea typeface="나눔고딕 ExtraBold"/>
              </a:rPr>
              <a:t>문 </a:t>
            </a:r>
            <a:r>
              <a:rPr lang="en-US" altLang="ko-KR" sz="3000">
                <a:latin typeface="나눔고딕 ExtraBold"/>
                <a:ea typeface="나눔고딕 ExtraBold"/>
              </a:rPr>
              <a:t>:</a:t>
            </a:r>
            <a:r>
              <a:rPr lang="ko-KR" altLang="en-US" sz="3000">
                <a:latin typeface="나눔고딕 ExtraBold"/>
                <a:ea typeface="나눔고딕 ExtraBold"/>
              </a:rPr>
              <a:t> </a:t>
            </a:r>
            <a:r>
              <a:rPr lang="en-US" altLang="ko-KR" sz="3000">
                <a:latin typeface="나눔고딕 ExtraBold"/>
                <a:ea typeface="나눔고딕 ExtraBold"/>
              </a:rPr>
              <a:t>02-F.py</a:t>
            </a:r>
            <a:endParaRPr lang="en-US" altLang="ko-KR" sz="3000">
              <a:latin typeface="나눔고딕 ExtraBold"/>
              <a:ea typeface="나눔고딕 ExtraBold"/>
            </a:endParaRPr>
          </a:p>
        </p:txBody>
      </p:sp>
      <p:pic>
        <p:nvPicPr>
          <p:cNvPr id="6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2999" y="2072019"/>
            <a:ext cx="9526002" cy="2713960"/>
          </a:xfrm>
          <a:prstGeom prst="rect">
            <a:avLst/>
          </a:prstGeom>
        </p:spPr>
      </p:pic>
      <p:pic>
        <p:nvPicPr>
          <p:cNvPr id="6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46433" y="547773"/>
            <a:ext cx="3099134" cy="57624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54541" y="3972584"/>
            <a:ext cx="10845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Opportunity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기회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Strength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강점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Weakness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약점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7398646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3000">
                <a:latin typeface="나눔고딕 ExtraBold"/>
                <a:ea typeface="나눔고딕 ExtraBold"/>
              </a:rPr>
              <a:t>2</a:t>
            </a:r>
            <a:r>
              <a:rPr lang="ko-KR" altLang="en-US" sz="3000">
                <a:latin typeface="나눔고딕 ExtraBold"/>
                <a:ea typeface="나눔고딕 ExtraBold"/>
              </a:rPr>
              <a:t>주차 퀴즈</a:t>
            </a:r>
            <a:r>
              <a:rPr lang="en-US" altLang="ko-KR" sz="3000">
                <a:latin typeface="나눔고딕 ExtraBold"/>
                <a:ea typeface="나눔고딕 ExtraBold"/>
              </a:rPr>
              <a:t> 1</a:t>
            </a:r>
            <a:r>
              <a:rPr lang="ko-KR" altLang="en-US" sz="3000">
                <a:latin typeface="나눔고딕 ExtraBold"/>
                <a:ea typeface="나눔고딕 ExtraBold"/>
              </a:rPr>
              <a:t> </a:t>
            </a:r>
            <a:r>
              <a:rPr lang="en-US" altLang="ko-KR" sz="3000">
                <a:latin typeface="나눔고딕 ExtraBold"/>
                <a:ea typeface="나눔고딕 ExtraBold"/>
              </a:rPr>
              <a:t>:</a:t>
            </a:r>
            <a:r>
              <a:rPr lang="ko-KR" altLang="en-US" sz="3000">
                <a:latin typeface="나눔고딕 ExtraBold"/>
                <a:ea typeface="나눔고딕 ExtraBold"/>
              </a:rPr>
              <a:t> </a:t>
            </a:r>
            <a:r>
              <a:rPr lang="en-US" altLang="ko-KR" sz="3000">
                <a:latin typeface="나눔고딕 ExtraBold"/>
                <a:ea typeface="나눔고딕 ExtraBold"/>
              </a:rPr>
              <a:t>1~10</a:t>
            </a:r>
            <a:r>
              <a:rPr lang="ko-KR" altLang="en-US" sz="3000">
                <a:latin typeface="나눔고딕 ExtraBold"/>
                <a:ea typeface="나눔고딕 ExtraBold"/>
              </a:rPr>
              <a:t>까지 </a:t>
            </a:r>
            <a:r>
              <a:rPr lang="en-US" altLang="ko-KR" sz="3000">
                <a:latin typeface="나눔고딕 ExtraBold"/>
                <a:ea typeface="나눔고딕 ExtraBold"/>
              </a:rPr>
              <a:t>sum </a:t>
            </a:r>
            <a:r>
              <a:rPr lang="ko-KR" altLang="en-US" sz="3000">
                <a:latin typeface="나눔고딕 ExtraBold"/>
                <a:ea typeface="나눔고딕 ExtraBold"/>
              </a:rPr>
              <a:t>구하기</a:t>
            </a:r>
            <a:endParaRPr lang="ko-KR" altLang="en-US" sz="3000">
              <a:latin typeface="나눔고딕 ExtraBold"/>
              <a:ea typeface="나눔고딕 ExtraBold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132973" y="1885649"/>
            <a:ext cx="6717633" cy="3932221"/>
          </a:xfrm>
          <a:prstGeom prst="rect">
            <a:avLst/>
          </a:prstGeom>
        </p:spPr>
        <p:txBody>
          <a:bodyPr wrap="square">
            <a:spAutoFit/>
          </a:bodyPr>
          <a:p>
            <a:pPr marL="555000" indent="-555000">
              <a:buAutoNum type="arabicPeriod"/>
              <a:defRPr/>
            </a:pPr>
            <a:r>
              <a:rPr lang="en-US" altLang="ko-KR" sz="3600">
                <a:latin typeface="한컴 윤고딕 720"/>
                <a:ea typeface="한컴 윤고딕 720"/>
              </a:rPr>
              <a:t>sum</a:t>
            </a:r>
            <a:r>
              <a:rPr lang="ko-KR" altLang="en-US" sz="3600">
                <a:latin typeface="한컴 윤고딕 720"/>
                <a:ea typeface="한컴 윤고딕 720"/>
              </a:rPr>
              <a:t>을 저장할 변수 </a:t>
            </a:r>
            <a:r>
              <a:rPr lang="en-US" altLang="ko-KR" sz="3600">
                <a:latin typeface="한컴 윤고딕 720"/>
                <a:ea typeface="한컴 윤고딕 720"/>
              </a:rPr>
              <a:t>s</a:t>
            </a:r>
            <a:r>
              <a:rPr lang="ko-KR" altLang="en-US" sz="3600">
                <a:latin typeface="한컴 윤고딕 720"/>
                <a:ea typeface="한컴 윤고딕 720"/>
              </a:rPr>
              <a:t>를 </a:t>
            </a:r>
            <a:endParaRPr lang="ko-KR" altLang="en-US" sz="3600">
              <a:latin typeface="한컴 윤고딕 720"/>
              <a:ea typeface="한컴 윤고딕 720"/>
            </a:endParaRPr>
          </a:p>
          <a:p>
            <a:pPr marL="0" indent="0">
              <a:buNone/>
              <a:defRPr/>
            </a:pPr>
            <a:r>
              <a:rPr lang="en-US" altLang="ko-KR" sz="3600">
                <a:latin typeface="한컴 윤고딕 720"/>
                <a:ea typeface="한컴 윤고딕 720"/>
              </a:rPr>
              <a:t>    </a:t>
            </a:r>
            <a:r>
              <a:rPr lang="ko-KR" altLang="en-US" sz="3600">
                <a:latin typeface="한컴 윤고딕 720"/>
                <a:ea typeface="한컴 윤고딕 720"/>
              </a:rPr>
              <a:t>정의하세요</a:t>
            </a:r>
            <a:r>
              <a:rPr lang="en-US" altLang="ko-KR" sz="3600">
                <a:latin typeface="한컴 윤고딕 720"/>
                <a:ea typeface="한컴 윤고딕 720"/>
              </a:rPr>
              <a:t>.</a:t>
            </a:r>
            <a:endParaRPr lang="en-US" altLang="ko-KR" sz="3600">
              <a:latin typeface="한컴 윤고딕 720"/>
              <a:ea typeface="한컴 윤고딕 720"/>
            </a:endParaRPr>
          </a:p>
          <a:p>
            <a:pPr marL="0" indent="0">
              <a:buNone/>
              <a:defRPr/>
            </a:pPr>
            <a:r>
              <a:rPr lang="en-US" altLang="ko-KR" sz="3600">
                <a:latin typeface="한컴 윤고딕 720"/>
                <a:ea typeface="한컴 윤고딕 720"/>
              </a:rPr>
              <a:t>2. for</a:t>
            </a:r>
            <a:r>
              <a:rPr lang="ko-KR" altLang="en-US" sz="3600">
                <a:latin typeface="한컴 윤고딕 720"/>
                <a:ea typeface="한컴 윤고딕 720"/>
              </a:rPr>
              <a:t>문을 이용하세요</a:t>
            </a:r>
            <a:r>
              <a:rPr lang="en-US" altLang="ko-KR" sz="3600">
                <a:latin typeface="한컴 윤고딕 720"/>
                <a:ea typeface="한컴 윤고딕 720"/>
              </a:rPr>
              <a:t>.(for x in </a:t>
            </a:r>
            <a:endParaRPr lang="en-US" altLang="ko-KR" sz="3600">
              <a:latin typeface="한컴 윤고딕 720"/>
              <a:ea typeface="한컴 윤고딕 720"/>
            </a:endParaRPr>
          </a:p>
          <a:p>
            <a:pPr marL="0" indent="0">
              <a:buNone/>
              <a:defRPr/>
            </a:pPr>
            <a:r>
              <a:rPr lang="en-US" altLang="ko-KR" sz="3600">
                <a:latin typeface="한컴 윤고딕 720"/>
                <a:ea typeface="한컴 윤고딕 720"/>
              </a:rPr>
              <a:t>    range(?? , ??)</a:t>
            </a:r>
            <a:endParaRPr lang="en-US" altLang="ko-KR" sz="3600">
              <a:latin typeface="한컴 윤고딕 720"/>
              <a:ea typeface="한컴 윤고딕 720"/>
            </a:endParaRPr>
          </a:p>
          <a:p>
            <a:pPr marL="0" indent="0">
              <a:buNone/>
              <a:defRPr/>
            </a:pPr>
            <a:r>
              <a:rPr lang="en-US" altLang="ko-KR" sz="3600">
                <a:latin typeface="한컴 윤고딕 720"/>
                <a:ea typeface="한컴 윤고딕 720"/>
              </a:rPr>
              <a:t>3. for</a:t>
            </a:r>
            <a:r>
              <a:rPr lang="ko-KR" altLang="en-US" sz="3600">
                <a:latin typeface="한컴 윤고딕 720"/>
                <a:ea typeface="한컴 윤고딕 720"/>
              </a:rPr>
              <a:t>문이 한 번 돌 때마다 현재의 </a:t>
            </a:r>
            <a:r>
              <a:rPr lang="en-US" altLang="ko-KR" sz="3600">
                <a:latin typeface="한컴 윤고딕 720"/>
                <a:ea typeface="한컴 윤고딕 720"/>
              </a:rPr>
              <a:t>x </a:t>
            </a:r>
            <a:endParaRPr lang="ko-KR" altLang="en-US" sz="3600">
              <a:latin typeface="한컴 윤고딕 720"/>
              <a:ea typeface="한컴 윤고딕 720"/>
            </a:endParaRPr>
          </a:p>
          <a:p>
            <a:pPr marL="0" indent="0">
              <a:buNone/>
              <a:defRPr/>
            </a:pPr>
            <a:r>
              <a:rPr lang="en-US" altLang="ko-KR" sz="3600">
                <a:latin typeface="한컴 윤고딕 720"/>
                <a:ea typeface="한컴 윤고딕 720"/>
              </a:rPr>
              <a:t>    </a:t>
            </a:r>
            <a:r>
              <a:rPr lang="ko-KR" altLang="en-US" sz="3600">
                <a:latin typeface="한컴 윤고딕 720"/>
                <a:ea typeface="한컴 윤고딕 720"/>
              </a:rPr>
              <a:t>값과 현재의 </a:t>
            </a:r>
            <a:r>
              <a:rPr lang="en-US" altLang="ko-KR" sz="3600">
                <a:latin typeface="한컴 윤고딕 720"/>
                <a:ea typeface="한컴 윤고딕 720"/>
              </a:rPr>
              <a:t>sum</a:t>
            </a:r>
            <a:r>
              <a:rPr lang="ko-KR" altLang="en-US" sz="3600">
                <a:latin typeface="한컴 윤고딕 720"/>
                <a:ea typeface="한컴 윤고딕 720"/>
              </a:rPr>
              <a:t>값을 </a:t>
            </a:r>
            <a:endParaRPr lang="ko-KR" altLang="en-US" sz="3600">
              <a:latin typeface="한컴 윤고딕 720"/>
              <a:ea typeface="한컴 윤고딕 720"/>
            </a:endParaRPr>
          </a:p>
          <a:p>
            <a:pPr marL="0" indent="0">
              <a:buNone/>
              <a:defRPr/>
            </a:pPr>
            <a:r>
              <a:rPr lang="en-US" altLang="ko-KR" sz="3600">
                <a:latin typeface="한컴 윤고딕 720"/>
                <a:ea typeface="한컴 윤고딕 720"/>
              </a:rPr>
              <a:t>    </a:t>
            </a:r>
            <a:r>
              <a:rPr lang="ko-KR" altLang="en-US" sz="3600">
                <a:latin typeface="한컴 윤고딕 720"/>
                <a:ea typeface="한컴 윤고딕 720"/>
              </a:rPr>
              <a:t>출력하도록 만들어보세요</a:t>
            </a:r>
            <a:r>
              <a:rPr lang="en-US" altLang="ko-KR" sz="3600">
                <a:latin typeface="한컴 윤고딕 720"/>
                <a:ea typeface="한컴 윤고딕 720"/>
              </a:rPr>
              <a:t>.</a:t>
            </a:r>
            <a:endParaRPr lang="en-US" altLang="ko-KR" sz="3600">
              <a:latin typeface="한컴 윤고딕 720"/>
              <a:ea typeface="한컴 윤고딕 720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8000999" y="1762125"/>
            <a:ext cx="3534278" cy="6427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600">
                <a:latin typeface="한컴 윤고딕 760"/>
                <a:ea typeface="한컴 윤고딕 760"/>
              </a:rPr>
              <a:t>&lt;</a:t>
            </a:r>
            <a:r>
              <a:rPr lang="ko-KR" altLang="en-US" sz="3600">
                <a:latin typeface="한컴 윤고딕 760"/>
                <a:ea typeface="한컴 윤고딕 760"/>
              </a:rPr>
              <a:t>예상 결과창</a:t>
            </a:r>
            <a:r>
              <a:rPr lang="en-US" altLang="ko-KR" sz="3600">
                <a:latin typeface="한컴 윤고딕 760"/>
                <a:ea typeface="한컴 윤고딕 760"/>
              </a:rPr>
              <a:t>&gt;</a:t>
            </a:r>
            <a:endParaRPr lang="en-US" altLang="ko-KR" sz="3600">
              <a:latin typeface="한컴 윤고딕 760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97215" y="2473491"/>
            <a:ext cx="3365332" cy="39218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54541" y="3972584"/>
            <a:ext cx="10845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Opportunity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기회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Strength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강점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Weakness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약점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5017395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퀴즈 정답 </a:t>
            </a:r>
            <a:r>
              <a:rPr lang="en-US" altLang="ko-KR" sz="3000">
                <a:latin typeface="나눔고딕 ExtraBold"/>
                <a:ea typeface="나눔고딕 ExtraBold"/>
              </a:rPr>
              <a:t>:</a:t>
            </a:r>
            <a:r>
              <a:rPr lang="ko-KR" altLang="en-US" sz="3000">
                <a:latin typeface="나눔고딕 ExtraBold"/>
                <a:ea typeface="나눔고딕 ExtraBold"/>
              </a:rPr>
              <a:t> </a:t>
            </a:r>
            <a:r>
              <a:rPr lang="en-US" altLang="ko-KR" sz="3000">
                <a:latin typeface="나눔고딕 ExtraBold"/>
                <a:ea typeface="나눔고딕 ExtraBold"/>
              </a:rPr>
              <a:t>02-Quiz.py</a:t>
            </a:r>
            <a:endParaRPr lang="en-US" altLang="ko-KR" sz="3000">
              <a:latin typeface="나눔고딕 ExtraBold"/>
              <a:ea typeface="나눔고딕 ExtraBold"/>
            </a:endParaRPr>
          </a:p>
        </p:txBody>
      </p:sp>
      <p:pic>
        <p:nvPicPr>
          <p:cNvPr id="6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3692" y="2172201"/>
            <a:ext cx="9964616" cy="2513597"/>
          </a:xfrm>
          <a:prstGeom prst="rect">
            <a:avLst/>
          </a:prstGeom>
        </p:spPr>
      </p:pic>
      <p:sp>
        <p:nvSpPr>
          <p:cNvPr id="62" name=""/>
          <p:cNvSpPr/>
          <p:nvPr/>
        </p:nvSpPr>
        <p:spPr>
          <a:xfrm>
            <a:off x="2311066" y="3429000"/>
            <a:ext cx="1679408" cy="639177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54541" y="3972584"/>
            <a:ext cx="10845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Opportunity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기회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Strength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강점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Weakness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약점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5017395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정오각형 그리기 </a:t>
            </a:r>
            <a:r>
              <a:rPr lang="en-US" altLang="ko-KR" sz="3000">
                <a:latin typeface="나눔고딕 ExtraBold"/>
                <a:ea typeface="나눔고딕 ExtraBold"/>
              </a:rPr>
              <a:t>:</a:t>
            </a:r>
            <a:r>
              <a:rPr lang="ko-KR" altLang="en-US" sz="3000">
                <a:latin typeface="나눔고딕 ExtraBold"/>
                <a:ea typeface="나눔고딕 ExtraBold"/>
              </a:rPr>
              <a:t> </a:t>
            </a:r>
            <a:r>
              <a:rPr lang="en-US" altLang="ko-KR" sz="3000">
                <a:latin typeface="나눔고딕 ExtraBold"/>
                <a:ea typeface="나눔고딕 ExtraBold"/>
              </a:rPr>
              <a:t>02-G.py</a:t>
            </a:r>
            <a:endParaRPr lang="en-US" altLang="ko-KR" sz="3000">
              <a:latin typeface="나눔고딕 ExtraBold"/>
              <a:ea typeface="나눔고딕 ExtraBold"/>
            </a:endParaRPr>
          </a:p>
        </p:txBody>
      </p:sp>
      <p:pic>
        <p:nvPicPr>
          <p:cNvPr id="6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2512" y="2092993"/>
            <a:ext cx="7077869" cy="3524250"/>
          </a:xfrm>
          <a:prstGeom prst="rect">
            <a:avLst/>
          </a:prstGeom>
        </p:spPr>
      </p:pic>
      <p:pic>
        <p:nvPicPr>
          <p:cNvPr id="6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92214" y="2348413"/>
            <a:ext cx="3300663" cy="29989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54541" y="3972584"/>
            <a:ext cx="10845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Opportunity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기회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Strength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강점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Weakness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약점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5017395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반복된 원 그리기 </a:t>
            </a:r>
            <a:r>
              <a:rPr lang="en-US" altLang="ko-KR" sz="3000">
                <a:latin typeface="나눔고딕 ExtraBold"/>
                <a:ea typeface="나눔고딕 ExtraBold"/>
              </a:rPr>
              <a:t>: 02-H.py</a:t>
            </a:r>
            <a:endParaRPr lang="en-US" altLang="ko-KR" sz="3000">
              <a:latin typeface="나눔고딕 ExtraBold"/>
              <a:ea typeface="나눔고딕 ExtraBold"/>
            </a:endParaRPr>
          </a:p>
        </p:txBody>
      </p:sp>
      <p:pic>
        <p:nvPicPr>
          <p:cNvPr id="6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4437" y="1970672"/>
            <a:ext cx="6906856" cy="3745051"/>
          </a:xfrm>
          <a:prstGeom prst="rect">
            <a:avLst/>
          </a:prstGeom>
        </p:spPr>
      </p:pic>
      <p:pic>
        <p:nvPicPr>
          <p:cNvPr id="6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53876" y="2100010"/>
            <a:ext cx="3407973" cy="34660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54541" y="3972584"/>
            <a:ext cx="10845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Opportunity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기회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Strength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강점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Weakness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약점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5352783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반복된 선 그리기 </a:t>
            </a:r>
            <a:r>
              <a:rPr lang="en-US" altLang="ko-KR" sz="3000">
                <a:latin typeface="나눔고딕 ExtraBold"/>
                <a:ea typeface="나눔고딕 ExtraBold"/>
              </a:rPr>
              <a:t>:</a:t>
            </a:r>
            <a:r>
              <a:rPr lang="ko-KR" altLang="en-US" sz="3000">
                <a:latin typeface="나눔고딕 ExtraBold"/>
                <a:ea typeface="나눔고딕 ExtraBold"/>
              </a:rPr>
              <a:t> </a:t>
            </a:r>
            <a:r>
              <a:rPr lang="en-US" altLang="ko-KR" sz="3000">
                <a:latin typeface="나눔고딕 ExtraBold"/>
                <a:ea typeface="나눔고딕 ExtraBold"/>
              </a:rPr>
              <a:t>02-I.py</a:t>
            </a:r>
            <a:endParaRPr lang="en-US" altLang="ko-KR" sz="3000">
              <a:latin typeface="나눔고딕 ExtraBold"/>
              <a:ea typeface="나눔고딕 ExtraBold"/>
            </a:endParaRPr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8738" y="1949905"/>
            <a:ext cx="7626644" cy="3233913"/>
          </a:xfrm>
          <a:prstGeom prst="rect">
            <a:avLst/>
          </a:prstGeom>
        </p:spPr>
      </p:pic>
      <p:pic>
        <p:nvPicPr>
          <p:cNvPr id="6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75885" y="1725529"/>
            <a:ext cx="3732796" cy="3732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54541" y="3972584"/>
            <a:ext cx="10845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Opportunity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기회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Strength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강점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Weakness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약점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70672" y="3979391"/>
            <a:ext cx="12963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Threat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위협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4213170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파이썬 기본 연산 기호</a:t>
            </a:r>
            <a:endParaRPr lang="ko-KR" altLang="en-US" sz="3000">
              <a:latin typeface="나눔고딕 ExtraBold"/>
              <a:ea typeface="나눔고딕 ExtraBold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1257" y="1917531"/>
            <a:ext cx="7253036" cy="3993487"/>
          </a:xfrm>
          <a:prstGeom prst="rect">
            <a:avLst/>
          </a:prstGeom>
        </p:spPr>
      </p:pic>
      <p:sp>
        <p:nvSpPr>
          <p:cNvPr id="41" name=""/>
          <p:cNvSpPr txBox="1"/>
          <p:nvPr/>
        </p:nvSpPr>
        <p:spPr>
          <a:xfrm>
            <a:off x="8753858" y="1699460"/>
            <a:ext cx="2682040" cy="23773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>
                <a:latin typeface="한컴 윤고딕 720"/>
                <a:ea typeface="한컴 윤고딕 720"/>
              </a:rPr>
              <a:t>ex)</a:t>
            </a:r>
            <a:endParaRPr lang="en-US" altLang="ko-KR" sz="2500">
              <a:latin typeface="한컴 윤고딕 720"/>
              <a:ea typeface="한컴 윤고딕 720"/>
            </a:endParaRPr>
          </a:p>
          <a:p>
            <a:pPr>
              <a:defRPr/>
            </a:pPr>
            <a:r>
              <a:rPr lang="en-US" altLang="ko-KR" sz="2500">
                <a:latin typeface="한컴 윤고딕 720"/>
                <a:ea typeface="한컴 윤고딕 720"/>
              </a:rPr>
              <a:t>2**3</a:t>
            </a:r>
            <a:r>
              <a:rPr lang="ko-KR" altLang="en-US" sz="2500">
                <a:latin typeface="한컴 윤고딕 720"/>
                <a:ea typeface="한컴 윤고딕 720"/>
              </a:rPr>
              <a:t> </a:t>
            </a:r>
            <a:r>
              <a:rPr lang="en-US" altLang="ko-KR" sz="2500">
                <a:latin typeface="한컴 윤고딕 720"/>
                <a:ea typeface="한컴 윤고딕 720"/>
              </a:rPr>
              <a:t>=</a:t>
            </a:r>
            <a:r>
              <a:rPr lang="ko-KR" altLang="en-US" sz="2500">
                <a:latin typeface="한컴 윤고딕 720"/>
                <a:ea typeface="한컴 윤고딕 720"/>
              </a:rPr>
              <a:t>  </a:t>
            </a:r>
            <a:r>
              <a:rPr lang="en-US" altLang="ko-KR" sz="2500">
                <a:latin typeface="한컴 윤고딕 720"/>
                <a:ea typeface="한컴 윤고딕 720"/>
              </a:rPr>
              <a:t>8</a:t>
            </a:r>
            <a:endParaRPr lang="en-US" altLang="ko-KR" sz="2500">
              <a:latin typeface="한컴 윤고딕 720"/>
              <a:ea typeface="한컴 윤고딕 720"/>
            </a:endParaRPr>
          </a:p>
          <a:p>
            <a:pPr>
              <a:defRPr/>
            </a:pPr>
            <a:endParaRPr lang="ko-KR" altLang="en-US" sz="2500">
              <a:latin typeface="한컴 윤고딕 720"/>
            </a:endParaRPr>
          </a:p>
          <a:p>
            <a:pPr>
              <a:defRPr/>
            </a:pPr>
            <a:r>
              <a:rPr lang="en-US" altLang="ko-KR" sz="2500">
                <a:latin typeface="한컴 윤고딕 720"/>
                <a:ea typeface="한컴 윤고딕 720"/>
              </a:rPr>
              <a:t>7/4</a:t>
            </a:r>
            <a:r>
              <a:rPr lang="ko-KR" altLang="en-US" sz="2500">
                <a:latin typeface="한컴 윤고딕 720"/>
                <a:ea typeface="한컴 윤고딕 720"/>
              </a:rPr>
              <a:t> </a:t>
            </a:r>
            <a:r>
              <a:rPr lang="en-US" altLang="ko-KR" sz="2500">
                <a:latin typeface="한컴 윤고딕 720"/>
                <a:ea typeface="한컴 윤고딕 720"/>
              </a:rPr>
              <a:t>=</a:t>
            </a:r>
            <a:r>
              <a:rPr lang="ko-KR" altLang="en-US" sz="2500">
                <a:latin typeface="한컴 윤고딕 720"/>
                <a:ea typeface="한컴 윤고딕 720"/>
              </a:rPr>
              <a:t>  </a:t>
            </a:r>
            <a:r>
              <a:rPr lang="en-US" altLang="ko-KR" sz="2500" b="1">
                <a:latin typeface="한컴 윤고딕 720"/>
                <a:ea typeface="한컴 윤고딕 720"/>
              </a:rPr>
              <a:t>1.75</a:t>
            </a:r>
            <a:r>
              <a:rPr lang="ko-KR" altLang="en-US" sz="2500" b="1">
                <a:latin typeface="한컴 윤고딕 720"/>
                <a:ea typeface="한컴 윤고딕 720"/>
              </a:rPr>
              <a:t> </a:t>
            </a:r>
            <a:endParaRPr lang="ko-KR" altLang="en-US" sz="2500" b="1">
              <a:latin typeface="한컴 윤고딕 720"/>
              <a:ea typeface="한컴 윤고딕 720"/>
            </a:endParaRPr>
          </a:p>
          <a:p>
            <a:pPr>
              <a:defRPr/>
            </a:pPr>
            <a:r>
              <a:rPr lang="en-US" altLang="ko-KR" sz="2500">
                <a:latin typeface="한컴 윤고딕 720"/>
                <a:ea typeface="한컴 윤고딕 720"/>
              </a:rPr>
              <a:t>7//4</a:t>
            </a:r>
            <a:r>
              <a:rPr lang="ko-KR" altLang="en-US" sz="2500">
                <a:latin typeface="한컴 윤고딕 720"/>
                <a:ea typeface="한컴 윤고딕 720"/>
              </a:rPr>
              <a:t> </a:t>
            </a:r>
            <a:r>
              <a:rPr lang="en-US" altLang="ko-KR" sz="2500">
                <a:latin typeface="한컴 윤고딕 720"/>
                <a:ea typeface="한컴 윤고딕 720"/>
              </a:rPr>
              <a:t>=</a:t>
            </a:r>
            <a:r>
              <a:rPr lang="ko-KR" altLang="en-US" sz="2500">
                <a:latin typeface="한컴 윤고딕 720"/>
                <a:ea typeface="한컴 윤고딕 720"/>
              </a:rPr>
              <a:t> </a:t>
            </a:r>
            <a:r>
              <a:rPr lang="en-US" altLang="ko-KR" sz="2500" b="1">
                <a:latin typeface="한컴 윤고딕 720"/>
                <a:ea typeface="한컴 윤고딕 720"/>
              </a:rPr>
              <a:t>1</a:t>
            </a:r>
            <a:endParaRPr lang="en-US" altLang="ko-KR" sz="2500" b="1">
              <a:latin typeface="한컴 윤고딕 720"/>
              <a:ea typeface="한컴 윤고딕 720"/>
            </a:endParaRPr>
          </a:p>
          <a:p>
            <a:pPr>
              <a:defRPr/>
            </a:pPr>
            <a:r>
              <a:rPr lang="en-US" altLang="ko-KR" sz="2500">
                <a:latin typeface="한컴 윤고딕 720"/>
                <a:ea typeface="한컴 윤고딕 720"/>
              </a:rPr>
              <a:t>7%4</a:t>
            </a:r>
            <a:r>
              <a:rPr lang="ko-KR" altLang="en-US" sz="2500">
                <a:latin typeface="한컴 윤고딕 720"/>
                <a:ea typeface="한컴 윤고딕 720"/>
              </a:rPr>
              <a:t> </a:t>
            </a:r>
            <a:r>
              <a:rPr lang="en-US" altLang="ko-KR" sz="2500">
                <a:latin typeface="한컴 윤고딕 720"/>
                <a:ea typeface="한컴 윤고딕 720"/>
              </a:rPr>
              <a:t>=</a:t>
            </a:r>
            <a:r>
              <a:rPr lang="ko-KR" altLang="en-US" sz="2500">
                <a:latin typeface="한컴 윤고딕 720"/>
                <a:ea typeface="한컴 윤고딕 720"/>
              </a:rPr>
              <a:t> </a:t>
            </a:r>
            <a:r>
              <a:rPr lang="en-US" altLang="ko-KR" sz="2500" b="1">
                <a:latin typeface="한컴 윤고딕 720"/>
                <a:ea typeface="한컴 윤고딕 720"/>
              </a:rPr>
              <a:t>3</a:t>
            </a:r>
            <a:endParaRPr lang="en-US" altLang="ko-KR" sz="2500" b="1">
              <a:latin typeface="한컴 윤고딕 720"/>
              <a:ea typeface="한컴 윤고딕 7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54541" y="3972584"/>
            <a:ext cx="10845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Opportunity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기회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Strength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강점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Weakness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약점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70672" y="3979391"/>
            <a:ext cx="12963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Threat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위협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057776" y="1133538"/>
            <a:ext cx="10101512" cy="3350831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파이썬 연산 순서</a:t>
            </a:r>
            <a:endParaRPr lang="ko-KR" altLang="en-US" sz="3000">
              <a:latin typeface="나눔고딕 ExtraBold"/>
              <a:ea typeface="나눔고딕 Extra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4000">
              <a:latin typeface="나눔고딕 ExtraBold"/>
              <a:ea typeface="나눔고딕 ExtraBold"/>
            </a:endParaRPr>
          </a:p>
          <a:p>
            <a:pPr marL="0" indent="0" algn="ctr">
              <a:buNone/>
              <a:defRPr/>
            </a:pPr>
            <a:r>
              <a:rPr lang="en-US" altLang="ko-KR" sz="4000">
                <a:latin typeface="나눔고딕 ExtraBold"/>
                <a:ea typeface="나눔고딕 ExtraBold"/>
              </a:rPr>
              <a:t>  </a:t>
            </a:r>
            <a:r>
              <a:rPr lang="ko-KR" altLang="en-US" sz="4000">
                <a:latin typeface="나눔고딕 ExtraBold"/>
                <a:ea typeface="나눔고딕 ExtraBold"/>
              </a:rPr>
              <a:t>파이썬은 소괄호만 사용</a:t>
            </a:r>
            <a:r>
              <a:rPr lang="en-US" altLang="ko-KR" sz="4000">
                <a:latin typeface="나눔고딕 ExtraBold"/>
                <a:ea typeface="나눔고딕 ExtraBold"/>
              </a:rPr>
              <a:t>!</a:t>
            </a:r>
            <a:endParaRPr lang="en-US" altLang="ko-KR" sz="4000">
              <a:latin typeface="나눔고딕 ExtraBold"/>
              <a:ea typeface="나눔고딕 ExtraBold"/>
            </a:endParaRPr>
          </a:p>
          <a:p>
            <a:pPr marL="0" indent="0" algn="ctr">
              <a:buNone/>
              <a:defRPr/>
            </a:pPr>
            <a:r>
              <a:rPr lang="ko-KR" altLang="en-US" sz="4000">
                <a:latin typeface="나눔고딕 ExtraBold"/>
                <a:ea typeface="나눔고딕 ExtraBold"/>
              </a:rPr>
              <a:t>  중괄호</a:t>
            </a:r>
            <a:r>
              <a:rPr lang="en-US" altLang="ko-KR" sz="4000">
                <a:latin typeface="나눔고딕 ExtraBold"/>
                <a:ea typeface="나눔고딕 ExtraBold"/>
              </a:rPr>
              <a:t>({}),</a:t>
            </a:r>
            <a:r>
              <a:rPr lang="ko-KR" altLang="en-US" sz="4000">
                <a:latin typeface="나눔고딕 ExtraBold"/>
                <a:ea typeface="나눔고딕 ExtraBold"/>
              </a:rPr>
              <a:t> 대괄호</a:t>
            </a:r>
            <a:r>
              <a:rPr lang="en-US" altLang="ko-KR" sz="4000">
                <a:latin typeface="나눔고딕 ExtraBold"/>
                <a:ea typeface="나눔고딕 ExtraBold"/>
              </a:rPr>
              <a:t>([])</a:t>
            </a:r>
            <a:r>
              <a:rPr lang="ko-KR" altLang="en-US" sz="4000">
                <a:latin typeface="나눔고딕 ExtraBold"/>
                <a:ea typeface="나눔고딕 ExtraBold"/>
              </a:rPr>
              <a:t> </a:t>
            </a:r>
            <a:r>
              <a:rPr lang="en-US" altLang="ko-KR" sz="4000">
                <a:latin typeface="나눔고딕 ExtraBold"/>
                <a:ea typeface="나눔고딕 ExtraBold"/>
              </a:rPr>
              <a:t>xX</a:t>
            </a:r>
            <a:endParaRPr lang="en-US" altLang="ko-KR" sz="2800">
              <a:latin typeface="나눔고딕 ExtraBold"/>
              <a:ea typeface="나눔고딕 ExtraBold"/>
            </a:endParaRPr>
          </a:p>
          <a:p>
            <a:pPr marL="0" indent="0" algn="ctr">
              <a:buNone/>
              <a:defRPr/>
            </a:pPr>
            <a:endParaRPr lang="en-US" altLang="ko-KR" sz="2400">
              <a:latin typeface="나눔고딕 ExtraBold"/>
              <a:ea typeface="나눔고딕 ExtraBold"/>
            </a:endParaRPr>
          </a:p>
          <a:p>
            <a:pPr marL="0" indent="0">
              <a:buNone/>
              <a:defRPr/>
            </a:pPr>
            <a:endParaRPr lang="en-US" altLang="ko-KR" sz="4000">
              <a:latin typeface="나눔고딕 ExtraBold"/>
              <a:ea typeface="나눔고딕 ExtraBold"/>
            </a:endParaRPr>
          </a:p>
        </p:txBody>
      </p:sp>
      <p:grpSp>
        <p:nvGrpSpPr>
          <p:cNvPr id="45" name=""/>
          <p:cNvGrpSpPr/>
          <p:nvPr/>
        </p:nvGrpSpPr>
        <p:grpSpPr>
          <a:xfrm rot="0">
            <a:off x="1245772" y="3905250"/>
            <a:ext cx="9700458" cy="693420"/>
            <a:chOff x="1471361" y="3429000"/>
            <a:chExt cx="9700458" cy="693420"/>
          </a:xfrm>
        </p:grpSpPr>
        <p:sp>
          <p:nvSpPr>
            <p:cNvPr id="42" name=""/>
            <p:cNvSpPr txBox="1"/>
            <p:nvPr/>
          </p:nvSpPr>
          <p:spPr>
            <a:xfrm>
              <a:off x="1471361" y="3429000"/>
              <a:ext cx="4035593" cy="6934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4000">
                  <a:latin typeface="한컴 윤고딕 720"/>
                  <a:ea typeface="한컴 윤고딕 720"/>
                </a:rPr>
                <a:t>5+[4*{3+(1+2)}]</a:t>
              </a:r>
              <a:endParaRPr lang="en-US" altLang="ko-KR" sz="4000">
                <a:latin typeface="한컴 윤고딕 720"/>
              </a:endParaRPr>
            </a:p>
          </p:txBody>
        </p:sp>
        <p:sp>
          <p:nvSpPr>
            <p:cNvPr id="43" name=""/>
            <p:cNvSpPr txBox="1"/>
            <p:nvPr/>
          </p:nvSpPr>
          <p:spPr>
            <a:xfrm>
              <a:off x="7061029" y="3429000"/>
              <a:ext cx="4110790" cy="6934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4000">
                  <a:latin typeface="한컴 윤고딕 720"/>
                  <a:ea typeface="한컴 윤고딕 720"/>
                </a:rPr>
                <a:t>5+(4*(3+(1+2)))</a:t>
              </a:r>
              <a:endParaRPr lang="en-US" altLang="ko-KR" sz="4000">
                <a:latin typeface="한컴 윤고딕 720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5231230" y="3429000"/>
              <a:ext cx="1503947" cy="58904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Strength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강점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Weakness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약점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70672" y="3979391"/>
            <a:ext cx="12963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Threat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위협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5666986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연산자 연습 </a:t>
            </a:r>
            <a:r>
              <a:rPr lang="en-US" altLang="ko-KR" sz="3000">
                <a:latin typeface="나눔고딕 ExtraBold"/>
                <a:ea typeface="나눔고딕 ExtraBold"/>
              </a:rPr>
              <a:t>:</a:t>
            </a:r>
            <a:r>
              <a:rPr lang="ko-KR" altLang="en-US" sz="3000">
                <a:latin typeface="나눔고딕 ExtraBold"/>
                <a:ea typeface="나눔고딕 ExtraBold"/>
              </a:rPr>
              <a:t> </a:t>
            </a:r>
            <a:r>
              <a:rPr lang="en-US" altLang="ko-KR" sz="3000">
                <a:latin typeface="나눔고딕 ExtraBold"/>
                <a:ea typeface="나눔고딕 ExtraBold"/>
              </a:rPr>
              <a:t>02-A.py</a:t>
            </a:r>
            <a:endParaRPr lang="en-US" altLang="ko-KR" sz="3000">
              <a:latin typeface="나눔고딕 ExtraBold"/>
              <a:ea typeface="나눔고딕 ExtraBold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88130" y="1892216"/>
            <a:ext cx="4104966" cy="3073567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809780"/>
            <a:ext cx="4336882" cy="35604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54541" y="3972584"/>
            <a:ext cx="10845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Opportunity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기회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Strength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강점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Weakness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약점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70672" y="3979391"/>
            <a:ext cx="12963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Threat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위협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3461197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변수</a:t>
            </a:r>
            <a:endParaRPr lang="ko-KR" altLang="en-US" sz="3000">
              <a:latin typeface="나눔고딕 ExtraBold"/>
              <a:ea typeface="나눔고딕 ExtraBold"/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48186" y="2620127"/>
            <a:ext cx="3657600" cy="2219325"/>
          </a:xfrm>
          <a:prstGeom prst="rect">
            <a:avLst/>
          </a:prstGeom>
        </p:spPr>
      </p:pic>
      <p:sp>
        <p:nvSpPr>
          <p:cNvPr id="46" name=""/>
          <p:cNvSpPr txBox="1"/>
          <p:nvPr/>
        </p:nvSpPr>
        <p:spPr>
          <a:xfrm>
            <a:off x="1220703" y="2589295"/>
            <a:ext cx="4311316" cy="228911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600">
                <a:latin typeface="한컴 윤고딕 720"/>
                <a:ea typeface="한컴 윤고딕 720"/>
              </a:rPr>
              <a:t>프로그램을 만드는 데 필요한 정보 저장</a:t>
            </a:r>
            <a:endParaRPr lang="ko-KR" altLang="en-US" sz="3600">
              <a:latin typeface="한컴 윤고딕 720"/>
              <a:ea typeface="한컴 윤고딕 720"/>
            </a:endParaRPr>
          </a:p>
          <a:p>
            <a:pPr algn="ctr">
              <a:defRPr/>
            </a:pPr>
            <a:endParaRPr lang="ko-KR" altLang="en-US" sz="3600">
              <a:latin typeface="한컴 윤고딕 720"/>
            </a:endParaRPr>
          </a:p>
          <a:p>
            <a:pPr algn="ctr">
              <a:defRPr/>
            </a:pPr>
            <a:r>
              <a:rPr lang="ko-KR" altLang="en-US" sz="3600">
                <a:latin typeface="한컴 윤고딕 720"/>
                <a:ea typeface="한컴 윤고딕 720"/>
              </a:rPr>
              <a:t>정보 보관소 역할</a:t>
            </a:r>
            <a:endParaRPr lang="ko-KR" altLang="en-US" sz="3600">
              <a:latin typeface="한컴 윤고딕 7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54541" y="3972584"/>
            <a:ext cx="10845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Opportunity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기회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Strength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강점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Weakness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약점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70672" y="3979391"/>
            <a:ext cx="12963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Threat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위협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4494190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들어가기 전에</a:t>
            </a:r>
            <a:endParaRPr lang="ko-KR" altLang="en-US" sz="3000">
              <a:latin typeface="나눔고딕 ExtraBold"/>
              <a:ea typeface="나눔고딕 ExtraBold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245769" y="1837322"/>
            <a:ext cx="4850231" cy="4658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>
                <a:latin typeface="한컴 윤고딕 720"/>
                <a:ea typeface="한컴 윤고딕 720"/>
              </a:rPr>
              <a:t>-</a:t>
            </a:r>
            <a:r>
              <a:rPr lang="ko-KR" altLang="en-US" sz="2500">
                <a:latin typeface="한컴 윤고딕 720"/>
                <a:ea typeface="한컴 윤고딕 720"/>
              </a:rPr>
              <a:t> 지난 시간 복습 </a:t>
            </a:r>
            <a:r>
              <a:rPr lang="en-US" altLang="ko-KR" sz="2500">
                <a:latin typeface="한컴 윤고딕 720"/>
                <a:ea typeface="한컴 윤고딕 720"/>
              </a:rPr>
              <a:t>:</a:t>
            </a:r>
            <a:r>
              <a:rPr lang="ko-KR" altLang="en-US" sz="2500">
                <a:latin typeface="한컴 윤고딕 720"/>
                <a:ea typeface="한컴 윤고딕 720"/>
              </a:rPr>
              <a:t> 정삼각형 그리기 </a:t>
            </a:r>
            <a:endParaRPr lang="ko-KR" altLang="en-US" sz="2500">
              <a:latin typeface="한컴 윤고딕 720"/>
              <a:ea typeface="한컴 윤고딕 720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87303" y="2774513"/>
            <a:ext cx="2556209" cy="2257237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72250" y="2075698"/>
            <a:ext cx="4265194" cy="39097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54541" y="3972584"/>
            <a:ext cx="10845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Opportunity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기회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Strength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강점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Weakness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약점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70672" y="3979391"/>
            <a:ext cx="12963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Threat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위협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4494190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예제 </a:t>
            </a:r>
            <a:r>
              <a:rPr lang="en-US" altLang="ko-KR" sz="3000">
                <a:latin typeface="나눔고딕 ExtraBold"/>
                <a:ea typeface="나눔고딕 ExtraBold"/>
              </a:rPr>
              <a:t>:</a:t>
            </a:r>
            <a:r>
              <a:rPr lang="ko-KR" altLang="en-US" sz="3000">
                <a:latin typeface="나눔고딕 ExtraBold"/>
                <a:ea typeface="나눔고딕 ExtraBold"/>
              </a:rPr>
              <a:t> </a:t>
            </a:r>
            <a:r>
              <a:rPr lang="en-US" altLang="ko-KR" sz="3000">
                <a:latin typeface="나눔고딕 ExtraBold"/>
                <a:ea typeface="나눔고딕 ExtraBold"/>
              </a:rPr>
              <a:t>02-B.py</a:t>
            </a:r>
            <a:endParaRPr lang="en-US" altLang="ko-KR" sz="3000">
              <a:latin typeface="나눔고딕 ExtraBold"/>
              <a:ea typeface="나눔고딕 ExtraBold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245769" y="1837322"/>
            <a:ext cx="4850231" cy="4658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>
                <a:latin typeface="한컴 윤고딕 720"/>
                <a:ea typeface="한컴 윤고딕 720"/>
              </a:rPr>
              <a:t>-</a:t>
            </a:r>
            <a:r>
              <a:rPr lang="ko-KR" altLang="en-US" sz="2500">
                <a:latin typeface="한컴 윤고딕 720"/>
                <a:ea typeface="한컴 윤고딕 720"/>
              </a:rPr>
              <a:t> 변수를 이용해 삼각형 그리기 </a:t>
            </a:r>
            <a:endParaRPr lang="ko-KR" altLang="en-US" sz="2500">
              <a:latin typeface="한컴 윤고딕 720"/>
              <a:ea typeface="한컴 윤고딕 720"/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33361" y="2453941"/>
            <a:ext cx="2722646" cy="3837286"/>
          </a:xfrm>
          <a:prstGeom prst="rect">
            <a:avLst/>
          </a:prstGeom>
        </p:spPr>
      </p:pic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63124" y="2300381"/>
            <a:ext cx="2556209" cy="2257237"/>
          </a:xfrm>
          <a:prstGeom prst="rect">
            <a:avLst/>
          </a:prstGeom>
        </p:spPr>
      </p:pic>
      <p:sp>
        <p:nvSpPr>
          <p:cNvPr id="51" name=""/>
          <p:cNvSpPr txBox="1"/>
          <p:nvPr/>
        </p:nvSpPr>
        <p:spPr>
          <a:xfrm>
            <a:off x="7236491" y="4469229"/>
            <a:ext cx="3333750" cy="137721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800" b="1">
                <a:solidFill>
                  <a:srgbClr val="203a7b"/>
                </a:solidFill>
                <a:latin typeface="한컴 윤고딕 720"/>
                <a:ea typeface="한컴 윤고딕 720"/>
              </a:rPr>
              <a:t>d </a:t>
            </a:r>
            <a:r>
              <a:rPr lang="ko-KR" altLang="en-US" sz="2800" b="1">
                <a:solidFill>
                  <a:srgbClr val="203a7b"/>
                </a:solidFill>
                <a:latin typeface="한컴 윤고딕 720"/>
                <a:ea typeface="한컴 윤고딕 720"/>
              </a:rPr>
              <a:t>수치</a:t>
            </a:r>
            <a:r>
              <a:rPr lang="ko-KR" altLang="en-US" sz="2800" b="1">
                <a:latin typeface="한컴 윤고딕 720"/>
                <a:ea typeface="한컴 윤고딕 720"/>
              </a:rPr>
              <a:t>에 따라 </a:t>
            </a:r>
            <a:endParaRPr lang="ko-KR" altLang="en-US" sz="2800" b="1">
              <a:latin typeface="한컴 윤고딕 720"/>
              <a:ea typeface="한컴 윤고딕 720"/>
            </a:endParaRPr>
          </a:p>
          <a:p>
            <a:pPr algn="ctr">
              <a:defRPr/>
            </a:pPr>
            <a:r>
              <a:rPr lang="ko-KR" altLang="en-US" sz="2800" b="1">
                <a:latin typeface="한컴 윤고딕 720"/>
                <a:ea typeface="한컴 윤고딕 720"/>
              </a:rPr>
              <a:t>삼각형 크기가 변함</a:t>
            </a:r>
            <a:endParaRPr lang="ko-KR" altLang="en-US" sz="2800" b="1">
              <a:latin typeface="한컴 윤고딕 720"/>
              <a:ea typeface="한컴 윤고딕 720"/>
            </a:endParaRPr>
          </a:p>
          <a:p>
            <a:pPr algn="ctr">
              <a:defRPr/>
            </a:pPr>
            <a:r>
              <a:rPr lang="en-US" altLang="ko-KR" sz="2800" b="1">
                <a:latin typeface="한컴 윤고딕 720"/>
                <a:ea typeface="한컴 윤고딕 720"/>
              </a:rPr>
              <a:t>--&gt;</a:t>
            </a:r>
            <a:r>
              <a:rPr lang="ko-KR" altLang="en-US" sz="2800" b="1">
                <a:latin typeface="한컴 윤고딕 720"/>
                <a:ea typeface="한컴 윤고딕 720"/>
              </a:rPr>
              <a:t>효율적</a:t>
            </a:r>
            <a:r>
              <a:rPr lang="en-US" altLang="ko-KR" sz="2800" b="1">
                <a:latin typeface="한컴 윤고딕 720"/>
                <a:ea typeface="한컴 윤고딕 720"/>
              </a:rPr>
              <a:t>!</a:t>
            </a:r>
            <a:endParaRPr lang="en-US" altLang="ko-KR" sz="2800" b="1">
              <a:latin typeface="한컴 윤고딕 720"/>
            </a:endParaRPr>
          </a:p>
        </p:txBody>
      </p:sp>
      <p:sp>
        <p:nvSpPr>
          <p:cNvPr id="52" name=""/>
          <p:cNvSpPr/>
          <p:nvPr/>
        </p:nvSpPr>
        <p:spPr>
          <a:xfrm>
            <a:off x="4153401" y="3692190"/>
            <a:ext cx="1077829" cy="576513"/>
          </a:xfrm>
          <a:prstGeom prst="donut">
            <a:avLst>
              <a:gd name="adj" fmla="val 14062"/>
            </a:avLst>
          </a:prstGeom>
          <a:solidFill>
            <a:srgbClr val="203a7b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54541" y="3972584"/>
            <a:ext cx="10845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Opportunity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기회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Strength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강점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Weakness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약점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70672" y="3979391"/>
            <a:ext cx="12963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Threat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위협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7273315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예제 </a:t>
            </a:r>
            <a:r>
              <a:rPr lang="en-US" altLang="ko-KR" sz="3000">
                <a:latin typeface="나눔고딕 ExtraBold"/>
                <a:ea typeface="나눔고딕 ExtraBold"/>
              </a:rPr>
              <a:t>:</a:t>
            </a:r>
            <a:r>
              <a:rPr lang="ko-KR" altLang="en-US" sz="3000">
                <a:latin typeface="나눔고딕 ExtraBold"/>
                <a:ea typeface="나눔고딕 ExtraBold"/>
              </a:rPr>
              <a:t> 대화형 셸에서의 변수 활용 </a:t>
            </a:r>
            <a:endParaRPr lang="ko-KR" altLang="en-US" sz="3000">
              <a:latin typeface="나눔고딕 ExtraBold"/>
              <a:ea typeface="나눔고딕 ExtraBold"/>
            </a:endParaRPr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0386" y="2009775"/>
            <a:ext cx="2342147" cy="3965681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rcRect l="1980"/>
          <a:stretch>
            <a:fillRect/>
          </a:stretch>
        </p:blipFill>
        <p:spPr>
          <a:xfrm>
            <a:off x="3556335" y="1917282"/>
            <a:ext cx="6188786" cy="4126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6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54541" y="3972584"/>
            <a:ext cx="10845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Opportunity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기회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Strength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강점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Weakness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약점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5017395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3000">
                <a:latin typeface="나눔고딕 ExtraBold"/>
                <a:ea typeface="나눔고딕 ExtraBold"/>
              </a:rPr>
              <a:t>for</a:t>
            </a:r>
            <a:r>
              <a:rPr lang="ko-KR" altLang="en-US" sz="3000">
                <a:latin typeface="나눔고딕 ExtraBold"/>
                <a:ea typeface="나눔고딕 ExtraBold"/>
              </a:rPr>
              <a:t>문 </a:t>
            </a:r>
            <a:r>
              <a:rPr lang="en-US" altLang="ko-KR" sz="3000">
                <a:latin typeface="나눔고딕 ExtraBold"/>
                <a:ea typeface="나눔고딕 ExtraBold"/>
              </a:rPr>
              <a:t>:</a:t>
            </a:r>
            <a:r>
              <a:rPr lang="ko-KR" altLang="en-US" sz="3000">
                <a:latin typeface="나눔고딕 ExtraBold"/>
                <a:ea typeface="나눔고딕 ExtraBold"/>
              </a:rPr>
              <a:t> </a:t>
            </a:r>
            <a:r>
              <a:rPr lang="en-US" altLang="ko-KR" sz="3000">
                <a:latin typeface="나눔고딕 ExtraBold"/>
                <a:ea typeface="나눔고딕 ExtraBold"/>
              </a:rPr>
              <a:t>02-C.py </a:t>
            </a:r>
            <a:endParaRPr lang="en-US" altLang="ko-KR" sz="3000">
              <a:latin typeface="나눔고딕 ExtraBold"/>
              <a:ea typeface="나눔고딕 ExtraBold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6195" y="1786690"/>
            <a:ext cx="9847175" cy="2093494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68027" y="730918"/>
            <a:ext cx="2455946" cy="5396163"/>
          </a:xfrm>
          <a:prstGeom prst="rect">
            <a:avLst/>
          </a:prstGeom>
        </p:spPr>
      </p:pic>
      <p:sp>
        <p:nvSpPr>
          <p:cNvPr id="45" name=""/>
          <p:cNvSpPr txBox="1"/>
          <p:nvPr/>
        </p:nvSpPr>
        <p:spPr>
          <a:xfrm>
            <a:off x="1170572" y="4193506"/>
            <a:ext cx="3559343" cy="3670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46" name=""/>
          <p:cNvSpPr/>
          <p:nvPr/>
        </p:nvSpPr>
        <p:spPr>
          <a:xfrm>
            <a:off x="6096000" y="1887453"/>
            <a:ext cx="463717" cy="626644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282</ep:Words>
  <ep:PresentationFormat>와이드스크린</ep:PresentationFormat>
  <ep:Paragraphs>243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2019-02-08T07:37:09.000</dcterms:created>
  <dc:creator>조땡</dc:creator>
  <cp:lastModifiedBy>PC</cp:lastModifiedBy>
  <dcterms:modified xsi:type="dcterms:W3CDTF">2019-09-24T18:00:32.979</dcterms:modified>
  <cp:revision>95</cp:revision>
  <dc:title>PowerPoint 프레젠테이션</dc:title>
  <cp:version/>
</cp:coreProperties>
</file>