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타자게임</a:t>
            </a:r>
            <a:endParaRPr lang="ko-KR" altLang="en-US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</a:t>
            </a:r>
            <a:r>
              <a:rPr lang="en-US" altLang="ko-KR" sz="3000">
                <a:latin typeface="나눔고딕 ExtraBold"/>
                <a:ea typeface="나눔고딕 ExtraBold"/>
              </a:rPr>
              <a:t>(4)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6506" y="1762125"/>
            <a:ext cx="8758988" cy="4211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</a:t>
            </a:r>
            <a:r>
              <a:rPr lang="en-US" altLang="ko-KR" sz="3000">
                <a:latin typeface="나눔고딕 ExtraBold"/>
                <a:ea typeface="나눔고딕 ExtraBold"/>
              </a:rPr>
              <a:t>(5)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6556" y="2296325"/>
            <a:ext cx="9758888" cy="1458529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3376361" y="4469229"/>
            <a:ext cx="5288881" cy="85334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>
                <a:latin typeface="한컴 윤고딕 720"/>
                <a:ea typeface="한컴 윤고딕 720"/>
              </a:rPr>
              <a:t>다 만들었음 </a:t>
            </a:r>
            <a:r>
              <a:rPr lang="en-US" altLang="ko-KR" sz="5000" b="1">
                <a:latin typeface="한컴 윤고딕 720"/>
                <a:ea typeface="한컴 윤고딕 720"/>
              </a:rPr>
              <a:t>!!</a:t>
            </a:r>
            <a:endParaRPr lang="en-US" altLang="ko-KR" sz="5000" b="1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RUN</a:t>
            </a:r>
            <a:r>
              <a:rPr lang="ko-KR" altLang="en-US" sz="3000">
                <a:latin typeface="나눔고딕 ExtraBold"/>
                <a:ea typeface="나눔고딕 ExtraBold"/>
              </a:rPr>
              <a:t> 결과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2568" y="948584"/>
            <a:ext cx="3462587" cy="5390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파이썬 스터디 일정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71091" y="1962651"/>
            <a:ext cx="6692565" cy="41981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1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파이썬 왕기초</a:t>
            </a:r>
            <a:endParaRPr lang="en-US" altLang="ko-KR" sz="3000">
              <a:latin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2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거북이 그래픽 활용</a:t>
            </a:r>
            <a:r>
              <a:rPr lang="en-US" altLang="ko-KR" sz="3000">
                <a:latin typeface="한컴 윤고딕 720"/>
                <a:ea typeface="한컴 윤고딕 720"/>
              </a:rPr>
              <a:t>,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for</a:t>
            </a:r>
            <a:r>
              <a:rPr lang="ko-KR" altLang="en-US" sz="3000">
                <a:latin typeface="한컴 윤고딕 720"/>
                <a:ea typeface="한컴 윤고딕 720"/>
              </a:rPr>
              <a:t>문</a:t>
            </a:r>
            <a:endParaRPr lang="ko-KR" altLang="en-US" sz="3000">
              <a:latin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3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1</a:t>
            </a:r>
            <a:r>
              <a:rPr lang="ko-KR" altLang="en-US" sz="3000">
                <a:latin typeface="한컴 윤고딕 720"/>
                <a:ea typeface="한컴 윤고딕 720"/>
              </a:rPr>
              <a:t>차 게임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타자 게임   </a:t>
            </a:r>
            <a:r>
              <a:rPr lang="en-US" altLang="ko-KR" sz="3000">
                <a:latin typeface="한컴 윤고딕 720"/>
                <a:ea typeface="한컴 윤고딕 720"/>
              </a:rPr>
              <a:t>&lt;--</a:t>
            </a:r>
            <a:r>
              <a:rPr lang="ko-KR" altLang="en-US" sz="3000">
                <a:latin typeface="한컴 윤고딕 720"/>
                <a:ea typeface="한컴 윤고딕 720"/>
              </a:rPr>
              <a:t>오늘</a:t>
            </a:r>
            <a:r>
              <a:rPr lang="en-US" altLang="ko-KR" sz="3000">
                <a:latin typeface="한컴 윤고딕 720"/>
                <a:ea typeface="한컴 윤고딕 720"/>
              </a:rPr>
              <a:t>(10/7)</a:t>
            </a:r>
            <a:endParaRPr lang="en-US" altLang="ko-KR" sz="30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3000">
                <a:latin typeface="한컴 윤고딕 720"/>
              </a:rPr>
              <a:t>      </a:t>
            </a:r>
            <a:r>
              <a:rPr lang="en-US" altLang="ko-KR" sz="3000" b="1">
                <a:latin typeface="한컴 윤고딕 720"/>
              </a:rPr>
              <a:t>~</a:t>
            </a:r>
            <a:r>
              <a:rPr lang="ko-KR" altLang="en-US" sz="3000" b="1">
                <a:latin typeface="한컴 윤고딕 720"/>
              </a:rPr>
              <a:t>중간고사 대비</a:t>
            </a:r>
            <a:r>
              <a:rPr lang="en-US" altLang="ko-KR" sz="3000" b="1">
                <a:latin typeface="한컴 윤고딕 720"/>
              </a:rPr>
              <a:t>~</a:t>
            </a:r>
            <a:endParaRPr lang="en-US" altLang="ko-KR" sz="3000" b="1">
              <a:latin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4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2</a:t>
            </a:r>
            <a:r>
              <a:rPr lang="ko-KR" altLang="en-US" sz="3000">
                <a:latin typeface="한컴 윤고딕 720"/>
                <a:ea typeface="한컴 윤고딕 720"/>
              </a:rPr>
              <a:t>차 게임 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거북이 대포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5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거북이 대포</a:t>
            </a:r>
            <a:r>
              <a:rPr lang="en-US" altLang="ko-KR" sz="3000">
                <a:latin typeface="한컴 윤고딕 720"/>
                <a:ea typeface="한컴 윤고딕 720"/>
              </a:rPr>
              <a:t>(2)</a:t>
            </a:r>
            <a:endParaRPr lang="en-US" altLang="ko-KR" sz="3000">
              <a:latin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6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3</a:t>
            </a:r>
            <a:r>
              <a:rPr lang="ko-KR" altLang="en-US" sz="3000">
                <a:latin typeface="한컴 윤고딕 720"/>
                <a:ea typeface="한컴 윤고딕 720"/>
              </a:rPr>
              <a:t>차 게임</a:t>
            </a:r>
            <a:r>
              <a:rPr lang="en-US" altLang="ko-KR" sz="3000">
                <a:latin typeface="한컴 윤고딕 720"/>
                <a:ea typeface="한컴 윤고딕 720"/>
              </a:rPr>
              <a:t>:</a:t>
            </a:r>
            <a:r>
              <a:rPr lang="ko-KR" altLang="en-US" sz="3000">
                <a:latin typeface="한컴 윤고딕 720"/>
                <a:ea typeface="한컴 윤고딕 720"/>
              </a:rPr>
              <a:t> 거북이 달리기 프로젝트</a:t>
            </a:r>
            <a:r>
              <a:rPr lang="en-US" altLang="ko-KR" sz="3000">
                <a:latin typeface="한컴 윤고딕 720"/>
                <a:ea typeface="한컴 윤고딕 720"/>
              </a:rPr>
              <a:t>(1)</a:t>
            </a:r>
            <a:endParaRPr lang="en-US" altLang="ko-KR" sz="30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7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거북이 달리기 프로젝트</a:t>
            </a:r>
            <a:r>
              <a:rPr lang="en-US" altLang="ko-KR" sz="3000">
                <a:latin typeface="한컴 윤고딕 720"/>
                <a:ea typeface="한컴 윤고딕 720"/>
              </a:rPr>
              <a:t>(2)</a:t>
            </a:r>
            <a:endParaRPr lang="en-US" altLang="ko-KR" sz="30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8</a:t>
            </a:r>
            <a:r>
              <a:rPr lang="ko-KR" altLang="en-US" sz="3000">
                <a:latin typeface="한컴 윤고딕 720"/>
                <a:ea typeface="한컴 윤고딕 720"/>
              </a:rPr>
              <a:t>주 </a:t>
            </a:r>
            <a:r>
              <a:rPr lang="en-US" altLang="ko-KR" sz="3000">
                <a:latin typeface="한컴 윤고딕 720"/>
                <a:ea typeface="한컴 윤고딕 720"/>
              </a:rPr>
              <a:t>-</a:t>
            </a:r>
            <a:r>
              <a:rPr lang="ko-KR" altLang="en-US" sz="3000">
                <a:latin typeface="한컴 윤고딕 720"/>
                <a:ea typeface="한컴 윤고딕 720"/>
              </a:rPr>
              <a:t> 거북이 달리기</a:t>
            </a:r>
            <a:r>
              <a:rPr lang="en-US" altLang="ko-KR" sz="3000">
                <a:latin typeface="한컴 윤고딕 720"/>
                <a:ea typeface="한컴 윤고딕 720"/>
              </a:rPr>
              <a:t>(</a:t>
            </a:r>
            <a:r>
              <a:rPr lang="ko-KR" altLang="en-US" sz="3000">
                <a:latin typeface="한컴 윤고딕 720"/>
                <a:ea typeface="한컴 윤고딕 720"/>
              </a:rPr>
              <a:t>심화</a:t>
            </a:r>
            <a:r>
              <a:rPr lang="en-US" altLang="ko-KR" sz="3000">
                <a:latin typeface="한컴 윤고딕 720"/>
                <a:ea typeface="한컴 윤고딕 720"/>
              </a:rPr>
              <a:t>)</a:t>
            </a:r>
            <a:r>
              <a:rPr lang="ko-KR" altLang="en-US" sz="3000">
                <a:latin typeface="한컴 윤고딕 720"/>
                <a:ea typeface="한컴 윤고딕 720"/>
              </a:rPr>
              <a:t> </a:t>
            </a:r>
            <a:r>
              <a:rPr lang="en-US" altLang="ko-KR" sz="3000">
                <a:latin typeface="한컴 윤고딕 720"/>
                <a:ea typeface="한컴 윤고딕 720"/>
              </a:rPr>
              <a:t>#</a:t>
            </a:r>
            <a:r>
              <a:rPr lang="ko-KR" altLang="en-US" sz="3000">
                <a:latin typeface="한컴 윤고딕 720"/>
                <a:ea typeface="한컴 윤고딕 720"/>
              </a:rPr>
              <a:t>예정</a:t>
            </a:r>
            <a:r>
              <a:rPr lang="en-US" altLang="ko-KR" sz="3000">
                <a:latin typeface="한컴 윤고딕 720"/>
                <a:ea typeface="한컴 윤고딕 720"/>
              </a:rPr>
              <a:t>??</a:t>
            </a:r>
            <a:endParaRPr lang="en-US" altLang="ko-KR" sz="3000">
              <a:latin typeface="한컴 윤고딕 720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439653" y="3068954"/>
            <a:ext cx="2606841" cy="21393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latin typeface="한컴 윤고딕 720"/>
                <a:ea typeface="한컴 윤고딕 720"/>
              </a:rPr>
              <a:t>11</a:t>
            </a:r>
            <a:r>
              <a:rPr lang="ko-KR" altLang="en-US" sz="4500">
                <a:latin typeface="한컴 윤고딕 720"/>
                <a:ea typeface="한컴 윤고딕 720"/>
              </a:rPr>
              <a:t>월에 </a:t>
            </a:r>
            <a:endParaRPr lang="ko-KR" altLang="en-US" sz="4500">
              <a:latin typeface="한컴 윤고딕 720"/>
            </a:endParaRPr>
          </a:p>
          <a:p>
            <a:pPr algn="ctr">
              <a:defRPr/>
            </a:pPr>
            <a:r>
              <a:rPr lang="ko-KR" altLang="en-US" sz="4500">
                <a:latin typeface="한컴 윤고딕 720"/>
                <a:ea typeface="한컴 윤고딕 720"/>
              </a:rPr>
              <a:t>만나요 </a:t>
            </a:r>
            <a:endParaRPr lang="en-US" altLang="ko-KR" sz="4500">
              <a:latin typeface="한컴 윤고딕 720"/>
            </a:endParaRPr>
          </a:p>
          <a:p>
            <a:pPr algn="ctr">
              <a:defRPr/>
            </a:pPr>
            <a:r>
              <a:rPr lang="en-US" altLang="ko-KR" sz="4500">
                <a:latin typeface="한컴 윤고딕 720"/>
                <a:ea typeface="한컴 윤고딕 720"/>
              </a:rPr>
              <a:t>^^</a:t>
            </a:r>
            <a:endParaRPr lang="en-US" altLang="ko-KR" sz="45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37145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 </a:t>
            </a:r>
            <a:r>
              <a:rPr lang="en-US" altLang="ko-KR" sz="3000">
                <a:latin typeface="나눔고딕 ExtraBold"/>
                <a:ea typeface="나눔고딕 ExtraBold"/>
              </a:rPr>
              <a:t>in </a:t>
            </a:r>
            <a:r>
              <a:rPr lang="ko-KR" altLang="en-US" sz="3000">
                <a:latin typeface="나눔고딕 ExtraBold"/>
                <a:ea typeface="나눔고딕 ExtraBold"/>
              </a:rPr>
              <a:t>동아리 박람회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b="36390"/>
          <a:stretch>
            <a:fillRect/>
          </a:stretch>
        </p:blipFill>
        <p:spPr>
          <a:xfrm>
            <a:off x="1466590" y="1631360"/>
            <a:ext cx="9258819" cy="4720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735668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 방법 확정하기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32267" y="1986834"/>
            <a:ext cx="10316515" cy="328811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 </a:t>
            </a:r>
            <a:r>
              <a:rPr lang="en-US" altLang="ko-KR" sz="3000" b="1">
                <a:latin typeface="한컴 윤고딕 720"/>
                <a:ea typeface="한컴 윤고딕 720"/>
              </a:rPr>
              <a:t>RUN</a:t>
            </a:r>
            <a:r>
              <a:rPr lang="ko-KR" altLang="en-US" sz="3000" b="1">
                <a:latin typeface="한컴 윤고딕 720"/>
                <a:ea typeface="한컴 윤고딕 720"/>
              </a:rPr>
              <a:t> 후 </a:t>
            </a:r>
            <a:r>
              <a:rPr lang="en-US" altLang="ko-KR" sz="3000" b="1">
                <a:latin typeface="한컴 윤고딕 720"/>
                <a:ea typeface="한컴 윤고딕 720"/>
              </a:rPr>
              <a:t>ENTER</a:t>
            </a:r>
            <a:r>
              <a:rPr lang="ko-KR" altLang="en-US" sz="3000" b="1">
                <a:latin typeface="한컴 윤고딕 720"/>
                <a:ea typeface="한컴 윤고딕 720"/>
              </a:rPr>
              <a:t> 키 누르면 게임 시작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대화형 셸에 출력되는 문장을 정확히 따라 쳐야 패스 </a:t>
            </a:r>
            <a:r>
              <a:rPr lang="en-US" altLang="ko-KR" sz="3000" b="1">
                <a:latin typeface="한컴 윤고딕 720"/>
                <a:ea typeface="한컴 윤고딕 720"/>
              </a:rPr>
              <a:t>!</a:t>
            </a:r>
            <a:endParaRPr lang="en-US" altLang="ko-KR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solidFill>
                  <a:srgbClr val="3057b9"/>
                </a:solidFill>
                <a:latin typeface="한컴 윤고딕 720"/>
                <a:ea typeface="한컴 윤고딕 720"/>
              </a:rPr>
              <a:t>문장을 틀리면 같은 문장 다시 치기</a:t>
            </a:r>
            <a:r>
              <a:rPr lang="en-US" altLang="ko-KR" sz="3000" b="1">
                <a:solidFill>
                  <a:srgbClr val="3057b9"/>
                </a:solidFill>
                <a:latin typeface="한컴 윤고딕 720"/>
                <a:ea typeface="한컴 윤고딕 720"/>
              </a:rPr>
              <a:t>!</a:t>
            </a:r>
            <a:endParaRPr lang="en-US" altLang="ko-KR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문장은 순서대로가 아닌</a:t>
            </a:r>
            <a:r>
              <a:rPr lang="en-US" altLang="ko-KR" sz="3000" b="1">
                <a:latin typeface="한컴 윤고딕 720"/>
                <a:ea typeface="한컴 윤고딕 720"/>
              </a:rPr>
              <a:t> </a:t>
            </a:r>
            <a:r>
              <a:rPr lang="en-US" altLang="ko-KR" sz="3000" b="1">
                <a:solidFill>
                  <a:srgbClr val="ff0000"/>
                </a:solidFill>
                <a:latin typeface="한컴 윤고딕 720"/>
                <a:ea typeface="한컴 윤고딕 720"/>
              </a:rPr>
              <a:t>random</a:t>
            </a:r>
            <a:r>
              <a:rPr lang="ko-KR" altLang="en-US" sz="3000" b="1">
                <a:solidFill>
                  <a:srgbClr val="ff0000"/>
                </a:solidFill>
                <a:latin typeface="한컴 윤고딕 720"/>
                <a:ea typeface="한컴 윤고딕 720"/>
              </a:rPr>
              <a:t>하게</a:t>
            </a:r>
            <a:r>
              <a:rPr lang="ko-KR" altLang="en-US" sz="3000" b="1">
                <a:latin typeface="한컴 윤고딕 720"/>
                <a:ea typeface="한컴 윤고딕 720"/>
              </a:rPr>
              <a:t> 출력되어야 함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 시작 후 끝날 때까지 시간 측정</a:t>
            </a:r>
            <a:endParaRPr lang="ko-KR" altLang="en-US" sz="3000" b="1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 b="1">
                <a:latin typeface="한컴 윤고딕 720"/>
                <a:ea typeface="한컴 윤고딕 720"/>
              </a:rPr>
              <a:t>게임이 끝나면 </a:t>
            </a:r>
            <a:r>
              <a:rPr lang="ko-KR" altLang="en-US" sz="3000" b="1">
                <a:solidFill>
                  <a:srgbClr val="ff0000"/>
                </a:solidFill>
                <a:latin typeface="한컴 윤고딕 720"/>
                <a:ea typeface="한컴 윤고딕 720"/>
              </a:rPr>
              <a:t>끝날 때까지 걸린 시간 출력하기</a:t>
            </a:r>
            <a:endParaRPr lang="ko-KR" altLang="en-US" sz="3000" b="1">
              <a:solidFill>
                <a:srgbClr val="ff0000"/>
              </a:solidFill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 b="1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 설계하기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521316" y="2147820"/>
            <a:ext cx="8934719" cy="191745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LIST</a:t>
            </a:r>
            <a:r>
              <a:rPr lang="ko-KR" altLang="en-US" sz="3000">
                <a:latin typeface="한컴 윤고딕 720"/>
                <a:ea typeface="한컴 윤고딕 720"/>
              </a:rPr>
              <a:t>로 타자게임에 쓸 문장 나열하기</a:t>
            </a:r>
            <a:endParaRPr lang="ko-KR" altLang="en-US" sz="3000">
              <a:latin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문장을 </a:t>
            </a:r>
            <a:r>
              <a:rPr lang="en-US" altLang="ko-KR" sz="3000">
                <a:latin typeface="한컴 윤고딕 720"/>
                <a:ea typeface="한컴 윤고딕 720"/>
              </a:rPr>
              <a:t>random</a:t>
            </a:r>
            <a:r>
              <a:rPr lang="ko-KR" altLang="en-US" sz="3000">
                <a:latin typeface="한컴 윤고딕 720"/>
                <a:ea typeface="한컴 윤고딕 720"/>
              </a:rPr>
              <a:t>하게 출력 </a:t>
            </a:r>
            <a:r>
              <a:rPr lang="en-US" altLang="ko-KR" sz="3000">
                <a:latin typeface="한컴 윤고딕 720"/>
                <a:ea typeface="한컴 윤고딕 720"/>
              </a:rPr>
              <a:t>--&gt;</a:t>
            </a:r>
            <a:r>
              <a:rPr lang="en-US" altLang="ko-KR" sz="3000">
                <a:solidFill>
                  <a:srgbClr val="ff0000"/>
                </a:solidFill>
                <a:latin typeface="한컴 윤고딕 720"/>
                <a:ea typeface="한컴 윤고딕 720"/>
              </a:rPr>
              <a:t>random</a:t>
            </a:r>
            <a:r>
              <a:rPr lang="ko-KR" altLang="en-US" sz="3000">
                <a:solidFill>
                  <a:srgbClr val="ff0000"/>
                </a:solidFill>
                <a:latin typeface="한컴 윤고딕 720"/>
                <a:ea typeface="한컴 윤고딕 720"/>
              </a:rPr>
              <a:t> 모듈</a:t>
            </a:r>
            <a:r>
              <a:rPr lang="ko-KR" altLang="en-US" sz="3000">
                <a:latin typeface="한컴 윤고딕 720"/>
                <a:ea typeface="한컴 윤고딕 720"/>
              </a:rPr>
              <a:t> 이용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sz="3000">
                <a:latin typeface="한컴 윤고딕 720"/>
                <a:ea typeface="한컴 윤고딕 720"/>
              </a:rPr>
              <a:t>타자 치는 데 걸리는 시간 측정 </a:t>
            </a:r>
            <a:r>
              <a:rPr lang="en-US" altLang="ko-KR" sz="3000">
                <a:latin typeface="한컴 윤고딕 720"/>
                <a:ea typeface="한컴 윤고딕 720"/>
              </a:rPr>
              <a:t>--&gt;</a:t>
            </a:r>
            <a:r>
              <a:rPr lang="en-US" altLang="ko-KR" sz="3000">
                <a:solidFill>
                  <a:srgbClr val="ff0000"/>
                </a:solidFill>
                <a:latin typeface="한컴 윤고딕 720"/>
                <a:ea typeface="한컴 윤고딕 720"/>
              </a:rPr>
              <a:t>time </a:t>
            </a:r>
            <a:r>
              <a:rPr lang="ko-KR" altLang="en-US" sz="3000">
                <a:solidFill>
                  <a:srgbClr val="ff0000"/>
                </a:solidFill>
                <a:latin typeface="한컴 윤고딕 720"/>
                <a:ea typeface="한컴 윤고딕 720"/>
              </a:rPr>
              <a:t>모듈</a:t>
            </a:r>
            <a:r>
              <a:rPr lang="ko-KR" altLang="en-US" sz="3000">
                <a:latin typeface="한컴 윤고딕 720"/>
                <a:ea typeface="한컴 윤고딕 720"/>
              </a:rPr>
              <a:t> 이용</a:t>
            </a:r>
            <a:endParaRPr lang="ko-KR" altLang="en-US" sz="3000">
              <a:latin typeface="한컴 윤고딕 720"/>
              <a:ea typeface="한컴 윤고딕 720"/>
            </a:endParaRPr>
          </a:p>
          <a:p>
            <a:pPr marL="257040" indent="-257040">
              <a:buFont typeface="Wingdings"/>
              <a:buChar char="§"/>
              <a:defRPr/>
            </a:pPr>
            <a:endParaRPr lang="ko-KR" altLang="en-US" sz="3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주요코드 살펴보기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212760" y="2362467"/>
            <a:ext cx="7069964" cy="6969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random.choice(</a:t>
            </a:r>
            <a:r>
              <a:rPr lang="en-US" altLang="ko-KR" sz="4000">
                <a:solidFill>
                  <a:srgbClr val="1e7452"/>
                </a:solidFill>
              </a:rPr>
              <a:t>LIST</a:t>
            </a:r>
            <a:r>
              <a:rPr lang="en-US" altLang="ko-KR" sz="4000"/>
              <a:t>)</a:t>
            </a:r>
            <a:endParaRPr lang="en-US" altLang="ko-KR" sz="4000"/>
          </a:p>
        </p:txBody>
      </p:sp>
      <p:sp>
        <p:nvSpPr>
          <p:cNvPr id="43" name=""/>
          <p:cNvSpPr txBox="1"/>
          <p:nvPr/>
        </p:nvSpPr>
        <p:spPr>
          <a:xfrm>
            <a:off x="7504628" y="2120989"/>
            <a:ext cx="3675844" cy="16109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random </a:t>
            </a:r>
            <a:r>
              <a:rPr lang="ko-KR" altLang="en-US" sz="2500">
                <a:latin typeface="한컴 윤고딕 720"/>
                <a:ea typeface="한컴 윤고딕 720"/>
              </a:rPr>
              <a:t>모듈의 명령어</a:t>
            </a:r>
            <a:endParaRPr lang="ko-KR" altLang="en-US" sz="2500">
              <a:latin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인자로 들어가는 </a:t>
            </a:r>
            <a:r>
              <a:rPr lang="en-US" altLang="ko-KR" sz="2500">
                <a:latin typeface="한컴 윤고딕 720"/>
                <a:ea typeface="한컴 윤고딕 720"/>
              </a:rPr>
              <a:t>LIST</a:t>
            </a:r>
            <a:r>
              <a:rPr lang="ko-KR" altLang="en-US" sz="2500">
                <a:latin typeface="한컴 윤고딕 720"/>
                <a:ea typeface="한컴 윤고딕 720"/>
              </a:rPr>
              <a:t> 중</a:t>
            </a:r>
            <a:endParaRPr lang="ko-KR" altLang="en-US" sz="2500">
              <a:latin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임의의 인덱스 값이 선택됨</a:t>
            </a:r>
            <a:endParaRPr lang="ko-KR" altLang="en-US" sz="2500">
              <a:latin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endParaRPr lang="ko-KR" altLang="en-US" sz="2500">
              <a:latin typeface="한컴 윤고딕 720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271251" y="4151557"/>
            <a:ext cx="7069964" cy="700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input(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맑은 고딕"/>
                <a:ea typeface="맑은 고딕"/>
                <a:cs typeface="맑은 고딕"/>
              </a:rPr>
              <a:t>내용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616781" y="3816169"/>
            <a:ext cx="3675844" cy="2754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사용자로부터 입력받을 수 있는 명령어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input(”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?”)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203a7b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--&gt;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이름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203a7b"/>
                </a:solidFill>
                <a:latin typeface="한컴 윤고딕 720"/>
                <a:ea typeface="한컴 윤고딕 720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한컴 윤고딕 720"/>
                <a:ea typeface="한컴 윤고딕 720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1e7452"/>
                </a:solidFill>
                <a:latin typeface="한컴 윤고딕 720"/>
                <a:ea typeface="한컴 윤고딕 720"/>
              </a:rPr>
              <a:t>김지후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1e7452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한컴 윤고딕 720"/>
                <a:ea typeface="한컴 윤고딕 720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한컴 윤고딕 720"/>
                <a:ea typeface="한컴 윤고딕 720"/>
              </a:rPr>
              <a:t> 안의 내용 뒤에 입력 받음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1e7452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주요코드 살펴보기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937196" y="2349051"/>
            <a:ext cx="7069963" cy="697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time.time( )</a:t>
            </a:r>
            <a:endParaRPr lang="en-US" altLang="ko-KR" sz="4000"/>
          </a:p>
        </p:txBody>
      </p:sp>
      <p:sp>
        <p:nvSpPr>
          <p:cNvPr id="43" name=""/>
          <p:cNvSpPr txBox="1"/>
          <p:nvPr/>
        </p:nvSpPr>
        <p:spPr>
          <a:xfrm>
            <a:off x="6377725" y="1852679"/>
            <a:ext cx="4816161" cy="19935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time</a:t>
            </a:r>
            <a:r>
              <a:rPr lang="ko-KR" altLang="en-US" sz="2500">
                <a:latin typeface="한컴 윤고딕 720"/>
                <a:ea typeface="한컴 윤고딕 720"/>
              </a:rPr>
              <a:t> 모듈의 명령어</a:t>
            </a:r>
            <a:endParaRPr lang="ko-KR" altLang="en-US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컴파일 한 후</a:t>
            </a:r>
            <a:endParaRPr lang="ko-KR" altLang="en-US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이 코드가 불릴 때의 시간 기록함</a:t>
            </a:r>
            <a:r>
              <a:rPr lang="en-US" altLang="ko-KR" sz="2500">
                <a:latin typeface="한컴 윤고딕 720"/>
                <a:ea typeface="한컴 윤고딕 720"/>
              </a:rPr>
              <a:t>.</a:t>
            </a:r>
            <a:endParaRPr lang="en-US" altLang="ko-KR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(</a:t>
            </a:r>
            <a:r>
              <a:rPr lang="ko-KR" altLang="en-US" sz="2500">
                <a:latin typeface="한컴 윤고딕 720"/>
                <a:ea typeface="한컴 윤고딕 720"/>
              </a:rPr>
              <a:t>이는 보통 변수로 저장함</a:t>
            </a:r>
            <a:r>
              <a:rPr lang="en-US" altLang="ko-KR" sz="2500">
                <a:latin typeface="한컴 윤고딕 720"/>
                <a:ea typeface="한컴 윤고딕 720"/>
              </a:rPr>
              <a:t>)</a:t>
            </a:r>
            <a:endParaRPr lang="en-US" altLang="ko-KR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endParaRPr lang="ko-KR" altLang="en-US" sz="2500">
              <a:latin typeface="한컴 윤고딕 720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74949" y="4164972"/>
            <a:ext cx="7069965" cy="7003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format(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변수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맑은 고딕"/>
                <a:ea typeface="맑은 고딕"/>
                <a:cs typeface="맑은 고딕"/>
              </a:rPr>
              <a:t>“.2f”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6449633" y="4057648"/>
            <a:ext cx="4816161" cy="12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변수 표기 방식 바꾸는 명령어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&lt;--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소수점 둘째자리만 표기하기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  <a:ea typeface="한컴 윤고딕 72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20"/>
                <a:ea typeface="한컴 윤고딕 72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</a:t>
            </a:r>
            <a:r>
              <a:rPr lang="en-US" altLang="ko-KR" sz="3000">
                <a:latin typeface="나눔고딕 ExtraBold"/>
                <a:ea typeface="나눔고딕 ExtraBold"/>
              </a:rPr>
              <a:t>(1)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3007" y="1906340"/>
            <a:ext cx="5460106" cy="470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60"/>
                <a:ea typeface="한컴 윤고딕 760"/>
              </a:rPr>
              <a:t>New file - 3</a:t>
            </a:r>
            <a:r>
              <a:rPr lang="ko-KR" altLang="en-US" sz="2500">
                <a:latin typeface="한컴 윤고딕 760"/>
                <a:ea typeface="한컴 윤고딕 760"/>
              </a:rPr>
              <a:t>주차타자게임</a:t>
            </a:r>
            <a:r>
              <a:rPr lang="en-US" altLang="ko-KR" sz="2500">
                <a:latin typeface="한컴 윤고딕 760"/>
                <a:ea typeface="한컴 윤고딕 760"/>
              </a:rPr>
              <a:t>.py</a:t>
            </a:r>
            <a:r>
              <a:rPr lang="ko-KR" altLang="en-US" sz="2500">
                <a:latin typeface="한컴 윤고딕 760"/>
                <a:ea typeface="한컴 윤고딕 760"/>
              </a:rPr>
              <a:t>로 저장</a:t>
            </a:r>
            <a:endParaRPr lang="ko-KR" altLang="en-US" sz="2500">
              <a:latin typeface="한컴 윤고딕 760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562" y="2809875"/>
            <a:ext cx="9286875" cy="123825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997743" y="4343901"/>
            <a:ext cx="7419474" cy="11501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latin typeface="한컴 윤고딕 720"/>
                <a:ea typeface="한컴 윤고딕 720"/>
              </a:rPr>
              <a:t>모듈 </a:t>
            </a:r>
            <a:r>
              <a:rPr lang="en-US" altLang="ko-KR" sz="3500">
                <a:latin typeface="한컴 윤고딕 720"/>
                <a:ea typeface="한컴 윤고딕 720"/>
              </a:rPr>
              <a:t>import </a:t>
            </a:r>
            <a:r>
              <a:rPr lang="ko-KR" altLang="en-US" sz="3500">
                <a:latin typeface="한컴 윤고딕 720"/>
                <a:ea typeface="한컴 윤고딕 720"/>
              </a:rPr>
              <a:t>하기</a:t>
            </a:r>
            <a:endParaRPr lang="ko-KR" altLang="en-US" sz="3500">
              <a:latin typeface="한컴 윤고딕 720"/>
              <a:ea typeface="한컴 윤고딕 720"/>
            </a:endParaRPr>
          </a:p>
          <a:p>
            <a:pPr algn="ctr">
              <a:defRPr/>
            </a:pPr>
            <a:r>
              <a:rPr lang="ko-KR" altLang="en-US" sz="3500">
                <a:latin typeface="한컴 윤고딕 720"/>
                <a:ea typeface="한컴 윤고딕 720"/>
              </a:rPr>
              <a:t>다음에 할 일은</a:t>
            </a:r>
            <a:r>
              <a:rPr lang="en-US" altLang="ko-KR" sz="3500">
                <a:latin typeface="한컴 윤고딕 720"/>
                <a:ea typeface="한컴 윤고딕 720"/>
              </a:rPr>
              <a:t>?</a:t>
            </a:r>
            <a:r>
              <a:rPr lang="ko-KR" altLang="en-US" sz="3500">
                <a:latin typeface="한컴 윤고딕 720"/>
                <a:ea typeface="한컴 윤고딕 720"/>
              </a:rPr>
              <a:t> </a:t>
            </a:r>
            <a:r>
              <a:rPr lang="ko-KR" altLang="en-US" sz="3500" b="1">
                <a:latin typeface="한컴 윤고딕 720"/>
                <a:ea typeface="한컴 윤고딕 720"/>
              </a:rPr>
              <a:t>타자게임 문장 만들기</a:t>
            </a:r>
            <a:r>
              <a:rPr lang="en-US" altLang="ko-KR" sz="3500" b="1">
                <a:latin typeface="한컴 윤고딕 720"/>
                <a:ea typeface="한컴 윤고딕 720"/>
              </a:rPr>
              <a:t>!</a:t>
            </a:r>
            <a:endParaRPr lang="en-US" altLang="ko-KR" sz="3500" b="1">
              <a:latin typeface="한컴 윤고딕 720"/>
              <a:ea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</a:t>
            </a:r>
            <a:r>
              <a:rPr lang="en-US" altLang="ko-KR" sz="3000">
                <a:latin typeface="나눔고딕 ExtraBold"/>
                <a:ea typeface="나눔고딕 ExtraBold"/>
              </a:rPr>
              <a:t>(2)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794" y="2055645"/>
            <a:ext cx="10269799" cy="941972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970045" y="1937585"/>
            <a:ext cx="1102894" cy="902368"/>
          </a:xfrm>
          <a:prstGeom prst="donut">
            <a:avLst>
              <a:gd name="adj" fmla="val 10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070309" y="4932947"/>
            <a:ext cx="6141119" cy="9992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한컴 윤고딕 720"/>
                <a:ea typeface="한컴 윤고딕 720"/>
              </a:rPr>
              <a:t>***LIST = </a:t>
            </a:r>
            <a:r>
              <a:rPr lang="ko-KR" altLang="en-US" sz="3000">
                <a:latin typeface="한컴 윤고딕 720"/>
                <a:ea typeface="한컴 윤고딕 720"/>
              </a:rPr>
              <a:t>문장들을 저장하는 리스트</a:t>
            </a:r>
            <a:r>
              <a:rPr lang="en-US" altLang="ko-KR" sz="3000">
                <a:latin typeface="한컴 윤고딕 720"/>
                <a:ea typeface="한컴 윤고딕 720"/>
              </a:rPr>
              <a:t>(</a:t>
            </a:r>
            <a:r>
              <a:rPr lang="ko-KR" altLang="en-US" sz="3000">
                <a:latin typeface="한컴 윤고딕 720"/>
                <a:ea typeface="한컴 윤고딕 720"/>
              </a:rPr>
              <a:t>변수이름임</a:t>
            </a:r>
            <a:r>
              <a:rPr lang="en-US" altLang="ko-KR" sz="3000">
                <a:latin typeface="한컴 윤고딕 720"/>
                <a:ea typeface="한컴 윤고딕 720"/>
              </a:rPr>
              <a:t>!!)</a:t>
            </a:r>
            <a:endParaRPr lang="en-US" altLang="ko-KR" sz="3000">
              <a:latin typeface="한컴 윤고딕 720"/>
              <a:ea typeface="한컴 윤고딕 720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2076" y="3053765"/>
            <a:ext cx="7356786" cy="1679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타자게임</a:t>
            </a:r>
            <a:r>
              <a:rPr lang="en-US" altLang="ko-KR" sz="3000">
                <a:latin typeface="나눔고딕 ExtraBold"/>
                <a:ea typeface="나눔고딕 ExtraBold"/>
              </a:rPr>
              <a:t>(3)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867" y="1833813"/>
            <a:ext cx="9286265" cy="1595186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1421229" y="2489032"/>
            <a:ext cx="1153026" cy="751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1120440" y="3429000"/>
            <a:ext cx="9098882" cy="3274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700" b="1">
                <a:latin typeface="한컴 윤고딕 720"/>
                <a:ea typeface="한컴 윤고딕 720"/>
              </a:rPr>
              <a:t>다음에 들어가야 할 내용</a:t>
            </a:r>
            <a:endParaRPr lang="ko-KR" altLang="en-US" sz="2700" b="1">
              <a:latin typeface="한컴 윤고딕 720"/>
            </a:endParaRPr>
          </a:p>
          <a:p>
            <a:pPr>
              <a:defRPr/>
            </a:pPr>
            <a:endParaRPr lang="ko-KR" altLang="en-US" sz="2600" b="1">
              <a:latin typeface="한컴 윤고딕 720"/>
            </a:endParaRPr>
          </a:p>
          <a:p>
            <a:pPr>
              <a:defRPr/>
            </a:pPr>
            <a:r>
              <a:rPr lang="en-US" altLang="ko-KR" sz="2600">
                <a:latin typeface="한컴 윤고딕 720"/>
                <a:ea typeface="한컴 윤고딕 720"/>
              </a:rPr>
              <a:t>for or </a:t>
            </a:r>
            <a:r>
              <a:rPr lang="en-US" altLang="ko-KR" sz="2600">
                <a:latin typeface="한컴 윤고딕 720"/>
                <a:ea typeface="한컴 윤고딕 720"/>
              </a:rPr>
              <a:t>while </a:t>
            </a:r>
            <a:r>
              <a:rPr lang="ko-KR" altLang="en-US" sz="2600">
                <a:latin typeface="한컴 윤고딕 720"/>
                <a:ea typeface="한컴 윤고딕 720"/>
              </a:rPr>
              <a:t>함수</a:t>
            </a:r>
            <a:r>
              <a:rPr lang="en-US" altLang="ko-KR" sz="2600">
                <a:latin typeface="한컴 윤고딕 720"/>
                <a:ea typeface="한컴 윤고딕 720"/>
              </a:rPr>
              <a:t>:</a:t>
            </a:r>
            <a:r>
              <a:rPr lang="ko-KR" altLang="en-US" sz="2600">
                <a:latin typeface="한컴 윤고딕 720"/>
                <a:ea typeface="한컴 윤고딕 720"/>
              </a:rPr>
              <a:t>  </a:t>
            </a:r>
            <a:r>
              <a:rPr lang="en-US" altLang="ko-KR" sz="2600">
                <a:latin typeface="한컴 윤고딕 720"/>
                <a:ea typeface="한컴 윤고딕 720"/>
              </a:rPr>
              <a:t>(</a:t>
            </a:r>
            <a:r>
              <a:rPr lang="ko-KR" altLang="en-US" sz="2600">
                <a:latin typeface="한컴 윤고딕 720"/>
                <a:ea typeface="한컴 윤고딕 720"/>
              </a:rPr>
              <a:t>문제 몇 개 낼 건지</a:t>
            </a:r>
            <a:r>
              <a:rPr lang="en-US" altLang="ko-KR" sz="2600">
                <a:latin typeface="한컴 윤고딕 720"/>
                <a:ea typeface="한컴 윤고딕 720"/>
              </a:rPr>
              <a:t>(n) </a:t>
            </a:r>
            <a:r>
              <a:rPr lang="ko-KR" altLang="en-US" sz="2600">
                <a:latin typeface="한컴 윤고딕 720"/>
                <a:ea typeface="한컴 윤고딕 720"/>
              </a:rPr>
              <a:t>정하기</a:t>
            </a:r>
            <a:r>
              <a:rPr lang="en-US" altLang="ko-KR" sz="2600">
                <a:latin typeface="한컴 윤고딕 720"/>
                <a:ea typeface="한컴 윤고딕 720"/>
              </a:rPr>
              <a:t>)</a:t>
            </a:r>
            <a:endParaRPr lang="en-US" altLang="ko-KR" sz="2600">
              <a:latin typeface="한컴 윤고딕 720"/>
            </a:endParaRPr>
          </a:p>
          <a:p>
            <a:pPr>
              <a:defRPr/>
            </a:pPr>
            <a:r>
              <a:rPr lang="ko-KR" altLang="en-US" sz="2600">
                <a:latin typeface="한컴 윤고딕 720"/>
                <a:ea typeface="한컴 윤고딕 720"/>
              </a:rPr>
              <a:t>    </a:t>
            </a:r>
            <a:r>
              <a:rPr lang="en-US" altLang="ko-KR" sz="2600">
                <a:latin typeface="한컴 윤고딕 720"/>
                <a:ea typeface="한컴 윤고딕 720"/>
              </a:rPr>
              <a:t>1) n</a:t>
            </a:r>
            <a:r>
              <a:rPr lang="ko-KR" altLang="en-US" sz="2600">
                <a:latin typeface="한컴 윤고딕 720"/>
                <a:ea typeface="한컴 윤고딕 720"/>
              </a:rPr>
              <a:t>번 문제 프린트하기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600">
                <a:latin typeface="한컴 윤고딕 720"/>
                <a:ea typeface="한컴 윤고딕 720"/>
              </a:rPr>
              <a:t>    </a:t>
            </a:r>
            <a:r>
              <a:rPr lang="en-US" altLang="ko-KR" sz="2600">
                <a:latin typeface="한컴 윤고딕 720"/>
                <a:ea typeface="한컴 윤고딕 720"/>
              </a:rPr>
              <a:t>2) </a:t>
            </a:r>
            <a:r>
              <a:rPr lang="ko-KR" altLang="en-US" sz="2600">
                <a:latin typeface="한컴 윤고딕 720"/>
                <a:ea typeface="한컴 윤고딕 720"/>
              </a:rPr>
              <a:t>사용자 입력 받고 그대로 쳤는지 확인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ko-KR" altLang="en-US" sz="2600">
                <a:latin typeface="한컴 윤고딕 720"/>
                <a:ea typeface="한컴 윤고딕 720"/>
              </a:rPr>
              <a:t>    </a:t>
            </a:r>
            <a:r>
              <a:rPr lang="en-US" altLang="ko-KR" sz="2600">
                <a:latin typeface="한컴 윤고딕 720"/>
                <a:ea typeface="한컴 윤고딕 720"/>
              </a:rPr>
              <a:t>3) </a:t>
            </a:r>
            <a:r>
              <a:rPr lang="ko-KR" altLang="en-US" sz="2600">
                <a:latin typeface="한컴 윤고딕 720"/>
                <a:ea typeface="한컴 윤고딕 720"/>
              </a:rPr>
              <a:t>맞으면 통과</a:t>
            </a:r>
            <a:r>
              <a:rPr lang="en-US" altLang="ko-KR" sz="2600">
                <a:latin typeface="한컴 윤고딕 720"/>
                <a:ea typeface="한컴 윤고딕 720"/>
              </a:rPr>
              <a:t>,</a:t>
            </a:r>
            <a:r>
              <a:rPr lang="ko-KR" altLang="en-US" sz="2600">
                <a:latin typeface="한컴 윤고딕 720"/>
                <a:ea typeface="한컴 윤고딕 720"/>
              </a:rPr>
              <a:t> </a:t>
            </a:r>
            <a:r>
              <a:rPr lang="en-US" altLang="ko-KR" sz="2600">
                <a:latin typeface="한컴 윤고딕 720"/>
                <a:ea typeface="한컴 윤고딕 720"/>
              </a:rPr>
              <a:t>n=n+1 --&gt;</a:t>
            </a:r>
            <a:r>
              <a:rPr lang="ko-KR" altLang="en-US" sz="2600">
                <a:latin typeface="한컴 윤고딕 720"/>
                <a:ea typeface="한컴 윤고딕 720"/>
              </a:rPr>
              <a:t>다음 문제로 넘어감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600">
                <a:latin typeface="한컴 윤고딕 720"/>
                <a:ea typeface="한컴 윤고딕 720"/>
              </a:rPr>
              <a:t>    4) </a:t>
            </a:r>
            <a:r>
              <a:rPr lang="ko-KR" altLang="en-US" sz="2600">
                <a:latin typeface="한컴 윤고딕 720"/>
                <a:ea typeface="한컴 윤고딕 720"/>
              </a:rPr>
              <a:t>틀리면 실패</a:t>
            </a:r>
            <a:r>
              <a:rPr lang="en-US" altLang="ko-KR" sz="2600">
                <a:latin typeface="한컴 윤고딕 720"/>
                <a:ea typeface="한컴 윤고딕 720"/>
              </a:rPr>
              <a:t>,</a:t>
            </a:r>
            <a:r>
              <a:rPr lang="ko-KR" altLang="en-US" sz="2600">
                <a:latin typeface="한컴 윤고딕 720"/>
                <a:ea typeface="한컴 윤고딕 720"/>
              </a:rPr>
              <a:t> 다시 도전하기</a:t>
            </a:r>
            <a:endParaRPr lang="ko-KR" altLang="en-US" sz="2600">
              <a:latin typeface="한컴 윤고딕 720"/>
              <a:ea typeface="한컴 윤고딕 720"/>
            </a:endParaRPr>
          </a:p>
          <a:p>
            <a:pPr>
              <a:defRPr/>
            </a:pPr>
            <a:endParaRPr lang="ko-KR" altLang="en-US" sz="2600">
              <a:latin typeface="한컴 윤고딕 720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838073" y="4268703"/>
            <a:ext cx="3459078" cy="13090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latin typeface="한컴 윤고딕 760"/>
                <a:ea typeface="한컴 윤고딕 760"/>
              </a:rPr>
              <a:t>뭐가 더 편하지</a:t>
            </a:r>
            <a:r>
              <a:rPr lang="en-US" altLang="ko-KR" sz="4000">
                <a:latin typeface="한컴 윤고딕 760"/>
                <a:ea typeface="한컴 윤고딕 760"/>
              </a:rPr>
              <a:t>?</a:t>
            </a:r>
            <a:endParaRPr lang="en-US" altLang="ko-KR" sz="4000">
              <a:latin typeface="한컴 윤고딕 760"/>
            </a:endParaRPr>
          </a:p>
          <a:p>
            <a:pPr>
              <a:defRPr/>
            </a:pPr>
            <a:r>
              <a:rPr lang="en-US" altLang="ko-KR" sz="4000">
                <a:latin typeface="한컴 윤고딕 760"/>
                <a:ea typeface="한컴 윤고딕 760"/>
              </a:rPr>
              <a:t>for or while</a:t>
            </a:r>
            <a:endParaRPr lang="en-US" altLang="ko-KR" sz="4000">
              <a:latin typeface="한컴 윤고딕 760"/>
            </a:endParaRPr>
          </a:p>
        </p:txBody>
      </p:sp>
      <p:sp>
        <p:nvSpPr>
          <p:cNvPr id="46" name=""/>
          <p:cNvSpPr/>
          <p:nvPr/>
        </p:nvSpPr>
        <p:spPr>
          <a:xfrm>
            <a:off x="9392152" y="5421729"/>
            <a:ext cx="1503946" cy="1503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</ep:Words>
  <ep:PresentationFormat>와이드스크린</ep:PresentationFormat>
  <ep:Paragraphs>103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2019-10-07T04:43:27.568</dcterms:modified>
  <cp:revision>81</cp:revision>
  <dc:title>PowerPoint 프레젠테이션</dc:title>
  <cp:version/>
</cp:coreProperties>
</file>