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88" y="702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83413" y="902535"/>
            <a:ext cx="5405161" cy="168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PYTHON</a:t>
            </a:r>
            <a:r>
              <a:rPr lang="ko-KR" altLang="en-US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STUDY</a:t>
            </a:r>
            <a:endParaRPr lang="en-US" altLang="ko-KR" sz="4000" b="1" i="1">
              <a:solidFill>
                <a:prstClr val="black">
                  <a:lumMod val="75000"/>
                  <a:lumOff val="25000"/>
                </a:prstClr>
              </a:solidFill>
              <a:latin typeface="나눔고딕 ExtraBold"/>
              <a:ea typeface="나눔고딕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3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: </a:t>
            </a:r>
            <a:r>
              <a:rPr lang="ko-KR" altLang="en-US" sz="3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거북이 대포게임</a:t>
            </a:r>
            <a:endParaRPr lang="ko-KR" altLang="en-US" sz="3000" b="1" i="1">
              <a:solidFill>
                <a:prstClr val="black">
                  <a:lumMod val="75000"/>
                  <a:lumOff val="25000"/>
                </a:prst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>
          <a:xfrm rot="0"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/>
            <p:nvPr/>
          </p:nvSpPr>
          <p:spPr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/>
            <p:nvPr/>
          </p:nvSpPr>
          <p:spPr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/>
            <p:nvPr/>
          </p:nvSpPr>
          <p:spPr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/>
            <p:nvPr/>
          </p:nvSpPr>
          <p:spPr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/>
            <p:nvPr/>
          </p:nvSpPr>
          <p:spPr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/>
            <p:nvPr/>
          </p:nvSpPr>
          <p:spPr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/>
            <p:nvPr/>
          </p:nvSpPr>
          <p:spPr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/>
            <p:nvPr/>
          </p:nvSpPr>
          <p:spPr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/>
            <p:nvPr/>
          </p:nvSpPr>
          <p:spPr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/>
            <p:nvPr/>
          </p:nvSpPr>
          <p:spPr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/>
            <p:nvPr/>
          </p:nvSpPr>
          <p:spPr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/>
            <p:nvPr/>
          </p:nvSpPr>
          <p:spPr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/>
            <p:nvPr/>
          </p:nvSpPr>
          <p:spPr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/>
            <p:nvPr/>
          </p:nvSpPr>
          <p:spPr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/>
            <p:nvPr/>
          </p:nvSpPr>
          <p:spPr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/>
            <p:nvPr/>
          </p:nvSpPr>
          <p:spPr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/>
            <p:nvPr/>
          </p:nvSpPr>
          <p:spPr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/>
            <p:nvPr/>
          </p:nvSpPr>
          <p:spPr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/>
            <p:nvPr/>
          </p:nvSpPr>
          <p:spPr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/>
            <p:nvPr/>
          </p:nvSpPr>
          <p:spPr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/>
            <p:nvPr/>
          </p:nvSpPr>
          <p:spPr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/>
            <p:nvPr/>
          </p:nvSpPr>
          <p:spPr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/>
            <p:nvPr/>
          </p:nvSpPr>
          <p:spPr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/>
            <p:nvPr/>
          </p:nvSpPr>
          <p:spPr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/>
            <p:nvPr/>
          </p:nvSpPr>
          <p:spPr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/>
            <p:nvPr/>
          </p:nvSpPr>
          <p:spPr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/>
            <p:nvPr/>
          </p:nvSpPr>
          <p:spPr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/>
            <p:nvPr/>
          </p:nvSpPr>
          <p:spPr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/>
            <p:nvPr/>
          </p:nvSpPr>
          <p:spPr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/>
            <p:nvPr/>
          </p:nvSpPr>
          <p:spPr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/>
            <p:nvPr/>
          </p:nvSpPr>
          <p:spPr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/>
            <p:nvPr/>
          </p:nvSpPr>
          <p:spPr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/>
            <p:nvPr/>
          </p:nvSpPr>
          <p:spPr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/>
            <p:nvPr/>
          </p:nvSpPr>
          <p:spPr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/>
            <p:nvPr/>
          </p:nvSpPr>
          <p:spPr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/>
            <p:nvPr/>
          </p:nvSpPr>
          <p:spPr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/>
            <p:nvPr/>
          </p:nvSpPr>
          <p:spPr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/>
            <p:nvPr/>
          </p:nvSpPr>
          <p:spPr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/>
            <p:nvPr/>
          </p:nvSpPr>
          <p:spPr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/>
            <p:nvPr/>
          </p:nvSpPr>
          <p:spPr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/>
            <p:nvPr/>
          </p:nvSpPr>
          <p:spPr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/>
            <p:nvPr/>
          </p:nvSpPr>
          <p:spPr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/>
            <p:nvPr/>
          </p:nvSpPr>
          <p:spPr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/>
            <p:nvPr/>
          </p:nvSpPr>
          <p:spPr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/>
            <p:nvPr/>
          </p:nvSpPr>
          <p:spPr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/>
            <p:nvPr/>
          </p:nvSpPr>
          <p:spPr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/>
            <p:nvPr/>
          </p:nvSpPr>
          <p:spPr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/>
            <p:nvPr/>
          </p:nvSpPr>
          <p:spPr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/>
            <p:nvPr/>
          </p:nvSpPr>
          <p:spPr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/>
            <p:nvPr/>
          </p:nvSpPr>
          <p:spPr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/>
            <p:nvPr/>
          </p:nvSpPr>
          <p:spPr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/>
            <p:nvPr/>
          </p:nvSpPr>
          <p:spPr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>
          <a:xfrm rot="0"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/>
            <p:nvPr/>
          </p:nvSpPr>
          <p:spPr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2" name="Freeform 43"/>
            <p:cNvSpPr/>
            <p:nvPr/>
          </p:nvSpPr>
          <p:spPr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3" name="Freeform 44"/>
            <p:cNvSpPr/>
            <p:nvPr/>
          </p:nvSpPr>
          <p:spPr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4" name="Freeform 45"/>
            <p:cNvSpPr/>
            <p:nvPr/>
          </p:nvSpPr>
          <p:spPr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5" name="Freeform 46"/>
            <p:cNvSpPr/>
            <p:nvPr/>
          </p:nvSpPr>
          <p:spPr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6" name="Freeform 47"/>
            <p:cNvSpPr/>
            <p:nvPr/>
          </p:nvSpPr>
          <p:spPr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7" name="Freeform 48"/>
            <p:cNvSpPr/>
            <p:nvPr/>
          </p:nvSpPr>
          <p:spPr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8" name="Freeform 49"/>
            <p:cNvSpPr/>
            <p:nvPr/>
          </p:nvSpPr>
          <p:spPr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9" name="Freeform 50"/>
            <p:cNvSpPr/>
            <p:nvPr/>
          </p:nvSpPr>
          <p:spPr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0" name="Freeform 51"/>
            <p:cNvSpPr/>
            <p:nvPr/>
          </p:nvSpPr>
          <p:spPr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1" name="Freeform 52"/>
            <p:cNvSpPr/>
            <p:nvPr/>
          </p:nvSpPr>
          <p:spPr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2" name="Freeform 53"/>
            <p:cNvSpPr/>
            <p:nvPr/>
          </p:nvSpPr>
          <p:spPr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3" name="Freeform 54"/>
            <p:cNvSpPr/>
            <p:nvPr/>
          </p:nvSpPr>
          <p:spPr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4" name="Freeform 55"/>
            <p:cNvSpPr/>
            <p:nvPr/>
          </p:nvSpPr>
          <p:spPr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5" name="Freeform 56"/>
            <p:cNvSpPr/>
            <p:nvPr/>
          </p:nvSpPr>
          <p:spPr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6" name="Freeform 57"/>
            <p:cNvSpPr/>
            <p:nvPr/>
          </p:nvSpPr>
          <p:spPr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7" name="Freeform 58"/>
            <p:cNvSpPr/>
            <p:nvPr/>
          </p:nvSpPr>
          <p:spPr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8" name="Freeform 59"/>
            <p:cNvSpPr/>
            <p:nvPr/>
          </p:nvSpPr>
          <p:spPr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9" name="Freeform 60"/>
            <p:cNvSpPr/>
            <p:nvPr/>
          </p:nvSpPr>
          <p:spPr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0" name="Freeform 61"/>
            <p:cNvSpPr/>
            <p:nvPr/>
          </p:nvSpPr>
          <p:spPr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1" name="Freeform 62"/>
            <p:cNvSpPr/>
            <p:nvPr/>
          </p:nvSpPr>
          <p:spPr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2" name="Freeform 63"/>
            <p:cNvSpPr/>
            <p:nvPr/>
          </p:nvSpPr>
          <p:spPr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3" name="Freeform 64"/>
            <p:cNvSpPr/>
            <p:nvPr/>
          </p:nvSpPr>
          <p:spPr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4" name="Freeform 65"/>
            <p:cNvSpPr/>
            <p:nvPr/>
          </p:nvSpPr>
          <p:spPr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5" name="Freeform 66"/>
            <p:cNvSpPr/>
            <p:nvPr/>
          </p:nvSpPr>
          <p:spPr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6" name="Freeform 67"/>
            <p:cNvSpPr/>
            <p:nvPr/>
          </p:nvSpPr>
          <p:spPr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7" name="Freeform 68"/>
            <p:cNvSpPr/>
            <p:nvPr/>
          </p:nvSpPr>
          <p:spPr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8" name="Freeform 69"/>
            <p:cNvSpPr/>
            <p:nvPr/>
          </p:nvSpPr>
          <p:spPr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9" name="Freeform 70"/>
            <p:cNvSpPr/>
            <p:nvPr/>
          </p:nvSpPr>
          <p:spPr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0" name="Freeform 71"/>
            <p:cNvSpPr/>
            <p:nvPr/>
          </p:nvSpPr>
          <p:spPr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1" name="Freeform 72"/>
            <p:cNvSpPr/>
            <p:nvPr/>
          </p:nvSpPr>
          <p:spPr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2" name="Freeform 73"/>
            <p:cNvSpPr/>
            <p:nvPr/>
          </p:nvSpPr>
          <p:spPr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3" name="Freeform 74"/>
            <p:cNvSpPr/>
            <p:nvPr/>
          </p:nvSpPr>
          <p:spPr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4" name="Freeform 75"/>
            <p:cNvSpPr/>
            <p:nvPr/>
          </p:nvSpPr>
          <p:spPr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6" name="Freeform 77"/>
            <p:cNvSpPr/>
            <p:nvPr/>
          </p:nvSpPr>
          <p:spPr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7" name="Freeform 78"/>
            <p:cNvSpPr/>
            <p:nvPr/>
          </p:nvSpPr>
          <p:spPr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8" name="Freeform 79"/>
            <p:cNvSpPr/>
            <p:nvPr/>
          </p:nvSpPr>
          <p:spPr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9" name="Freeform 80"/>
            <p:cNvSpPr/>
            <p:nvPr/>
          </p:nvSpPr>
          <p:spPr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0" name="Freeform 81"/>
            <p:cNvSpPr/>
            <p:nvPr/>
          </p:nvSpPr>
          <p:spPr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2" name="Freeform 83"/>
            <p:cNvSpPr/>
            <p:nvPr/>
          </p:nvSpPr>
          <p:spPr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3" name="Freeform 84"/>
            <p:cNvSpPr/>
            <p:nvPr/>
          </p:nvSpPr>
          <p:spPr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4" name="Freeform 85"/>
            <p:cNvSpPr/>
            <p:nvPr/>
          </p:nvSpPr>
          <p:spPr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5" name="Freeform 86"/>
            <p:cNvSpPr/>
            <p:nvPr/>
          </p:nvSpPr>
          <p:spPr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6" name="Freeform 87"/>
            <p:cNvSpPr/>
            <p:nvPr/>
          </p:nvSpPr>
          <p:spPr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7" name="Freeform 88"/>
            <p:cNvSpPr/>
            <p:nvPr/>
          </p:nvSpPr>
          <p:spPr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8" name="Freeform 89"/>
            <p:cNvSpPr/>
            <p:nvPr/>
          </p:nvSpPr>
          <p:spPr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9" name="Freeform 90"/>
            <p:cNvSpPr/>
            <p:nvPr/>
          </p:nvSpPr>
          <p:spPr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0" name="Freeform 91"/>
            <p:cNvSpPr/>
            <p:nvPr/>
          </p:nvSpPr>
          <p:spPr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1" name="Freeform 92"/>
            <p:cNvSpPr/>
            <p:nvPr/>
          </p:nvSpPr>
          <p:spPr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2" name="Freeform 93"/>
            <p:cNvSpPr/>
            <p:nvPr/>
          </p:nvSpPr>
          <p:spPr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3" name="Freeform 94"/>
            <p:cNvSpPr/>
            <p:nvPr/>
          </p:nvSpPr>
          <p:spPr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4" name="Freeform 95"/>
            <p:cNvSpPr/>
            <p:nvPr/>
          </p:nvSpPr>
          <p:spPr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5" name="Freeform 96"/>
            <p:cNvSpPr/>
            <p:nvPr/>
          </p:nvSpPr>
          <p:spPr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76" name=""/>
          <p:cNvSpPr txBox="1"/>
          <p:nvPr/>
        </p:nvSpPr>
        <p:spPr>
          <a:xfrm>
            <a:off x="3184836" y="5219968"/>
            <a:ext cx="257577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incom 39th </a:t>
            </a:r>
            <a:r>
              <a:rPr lang="ko-KR" altLang="en-US"/>
              <a:t>김지후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9118" y="1443393"/>
            <a:ext cx="8612306" cy="4736768"/>
          </a:xfrm>
          <a:prstGeom prst="rect">
            <a:avLst/>
          </a:prstGeom>
        </p:spPr>
      </p:pic>
      <p:sp>
        <p:nvSpPr>
          <p:cNvPr id="39" name=""/>
          <p:cNvSpPr txBox="1"/>
          <p:nvPr/>
        </p:nvSpPr>
        <p:spPr>
          <a:xfrm>
            <a:off x="1078605" y="1101411"/>
            <a:ext cx="6546159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대포게임</a:t>
            </a:r>
            <a:r>
              <a:rPr lang="en-US" altLang="ko-KR" sz="3000">
                <a:latin typeface="나눔고딕 ExtraBold"/>
                <a:ea typeface="나눔고딕 ExtraBold"/>
              </a:rPr>
              <a:t>(2)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: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fire </a:t>
            </a:r>
            <a:r>
              <a:rPr lang="ko-KR" altLang="en-US" sz="3000">
                <a:latin typeface="나눔고딕 ExtraBold"/>
                <a:ea typeface="나눔고딕 ExtraBold"/>
              </a:rPr>
              <a:t>함수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sp>
        <p:nvSpPr>
          <p:cNvPr id="50" name=""/>
          <p:cNvSpPr/>
          <p:nvPr/>
        </p:nvSpPr>
        <p:spPr>
          <a:xfrm>
            <a:off x="2165160" y="3692003"/>
            <a:ext cx="7676865" cy="251630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3461197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대포게임</a:t>
            </a:r>
            <a:r>
              <a:rPr lang="en-US" altLang="ko-KR" sz="3000">
                <a:latin typeface="나눔고딕 ExtraBold"/>
                <a:ea typeface="나눔고딕 ExtraBold"/>
              </a:rPr>
              <a:t>(3)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6459" y="1649460"/>
            <a:ext cx="6948557" cy="4917192"/>
          </a:xfrm>
          <a:prstGeom prst="rect">
            <a:avLst/>
          </a:prstGeom>
        </p:spPr>
      </p:pic>
      <p:sp>
        <p:nvSpPr>
          <p:cNvPr id="48" name=""/>
          <p:cNvSpPr txBox="1"/>
          <p:nvPr/>
        </p:nvSpPr>
        <p:spPr>
          <a:xfrm>
            <a:off x="8775795" y="2369877"/>
            <a:ext cx="2303060" cy="100006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6000">
                <a:latin typeface="한컴 윤고딕 760"/>
                <a:ea typeface="한컴 윤고딕 760"/>
              </a:rPr>
              <a:t>끝</a:t>
            </a:r>
            <a:r>
              <a:rPr lang="en-US" altLang="ko-KR" sz="6000">
                <a:latin typeface="한컴 윤고딕 760"/>
                <a:ea typeface="한컴 윤고딕 760"/>
              </a:rPr>
              <a:t>!</a:t>
            </a:r>
            <a:endParaRPr lang="en-US" altLang="ko-KR" sz="6000">
              <a:latin typeface="한컴 윤고딕 760"/>
              <a:ea typeface="한컴 윤고딕 76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3461197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대포게임 돌려보기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0244" y="1732343"/>
            <a:ext cx="5143837" cy="4544846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708601"/>
            <a:ext cx="5154669" cy="4576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7371459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거북이 대포게임</a:t>
            </a:r>
            <a:r>
              <a:rPr lang="en-US" altLang="ko-KR" sz="3000">
                <a:latin typeface="나눔고딕 ExtraBold"/>
                <a:ea typeface="나눔고딕 ExtraBold"/>
              </a:rPr>
              <a:t>??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7223" y="3429000"/>
            <a:ext cx="3755835" cy="2317605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56591" y="3429000"/>
            <a:ext cx="4562475" cy="2286000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43601" y="2039985"/>
            <a:ext cx="3336064" cy="1957743"/>
          </a:xfrm>
          <a:prstGeom prst="rect">
            <a:avLst/>
          </a:prstGeom>
        </p:spPr>
      </p:pic>
      <p:sp>
        <p:nvSpPr>
          <p:cNvPr id="46" name=""/>
          <p:cNvSpPr/>
          <p:nvPr/>
        </p:nvSpPr>
        <p:spPr>
          <a:xfrm rot="13682382">
            <a:off x="3238499" y="2977629"/>
            <a:ext cx="966716" cy="902742"/>
          </a:xfrm>
          <a:prstGeom prst="downArrow">
            <a:avLst>
              <a:gd name="adj1" fmla="val 56250"/>
              <a:gd name="adj2" fmla="val 39062"/>
            </a:avLst>
          </a:prstGeom>
          <a:solidFill>
            <a:schemeClr val="dk1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7" name=""/>
          <p:cNvSpPr/>
          <p:nvPr/>
        </p:nvSpPr>
        <p:spPr>
          <a:xfrm rot="19463716">
            <a:off x="7385714" y="2977629"/>
            <a:ext cx="966716" cy="902742"/>
          </a:xfrm>
          <a:prstGeom prst="downArrow">
            <a:avLst>
              <a:gd name="adj1" fmla="val 56250"/>
              <a:gd name="adj2" fmla="val 39062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4f4f4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3771615" y="4957264"/>
            <a:ext cx="4648769" cy="85108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 b="1">
                <a:latin typeface="한컴 윤고딕 760"/>
                <a:ea typeface="한컴 윤고딕 760"/>
              </a:rPr>
              <a:t>거북이가 스스로 대포가 되어 </a:t>
            </a:r>
            <a:endParaRPr lang="ko-KR" altLang="en-US" sz="2500" b="1">
              <a:latin typeface="한컴 윤고딕 760"/>
              <a:ea typeface="한컴 윤고딕 760"/>
            </a:endParaRPr>
          </a:p>
          <a:p>
            <a:pPr algn="ctr">
              <a:defRPr/>
            </a:pPr>
            <a:r>
              <a:rPr lang="ko-KR" altLang="en-US" sz="2500" b="1">
                <a:latin typeface="한컴 윤고딕 760"/>
                <a:ea typeface="한컴 윤고딕 760"/>
              </a:rPr>
              <a:t>목표 지점에 골인하는 게임</a:t>
            </a:r>
            <a:r>
              <a:rPr lang="en-US" altLang="ko-KR" sz="2500" b="1">
                <a:latin typeface="한컴 윤고딕 760"/>
                <a:ea typeface="한컴 윤고딕 760"/>
              </a:rPr>
              <a:t>!</a:t>
            </a:r>
            <a:endParaRPr lang="en-US" altLang="ko-KR" sz="2500" b="1">
              <a:latin typeface="한컴 윤고딕 76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4735668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방법 확정하기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132267" y="1986834"/>
            <a:ext cx="10316515" cy="328811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latin typeface="한컴 윤고딕 720"/>
                <a:ea typeface="한컴 윤고딕 720"/>
              </a:rPr>
              <a:t>게임 </a:t>
            </a:r>
            <a:r>
              <a:rPr lang="en-US" altLang="ko-KR" sz="3000" b="1">
                <a:latin typeface="한컴 윤고딕 720"/>
                <a:ea typeface="한컴 윤고딕 720"/>
              </a:rPr>
              <a:t>RUN</a:t>
            </a:r>
            <a:r>
              <a:rPr lang="ko-KR" altLang="en-US" sz="3000" b="1">
                <a:latin typeface="한컴 윤고딕 720"/>
                <a:ea typeface="한컴 윤고딕 720"/>
              </a:rPr>
              <a:t> 하면 바닥과 타겟 위치가 결정됨</a:t>
            </a: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latin typeface="한컴 윤고딕 720"/>
                <a:ea typeface="한컴 윤고딕 720"/>
              </a:rPr>
              <a:t>위</a:t>
            </a:r>
            <a:r>
              <a:rPr lang="en-US" altLang="ko-KR" sz="3000" b="1">
                <a:latin typeface="한컴 윤고딕 720"/>
                <a:ea typeface="한컴 윤고딕 720"/>
              </a:rPr>
              <a:t>,</a:t>
            </a:r>
            <a:r>
              <a:rPr lang="ko-KR" altLang="en-US" sz="3000" b="1">
                <a:latin typeface="한컴 윤고딕 720"/>
                <a:ea typeface="한컴 윤고딕 720"/>
              </a:rPr>
              <a:t> 아래 방향키로 거북이의 방향 결정</a:t>
            </a: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latin typeface="한컴 윤고딕 720"/>
                <a:ea typeface="한컴 윤고딕 720"/>
              </a:rPr>
              <a:t>방향 결정 후 </a:t>
            </a:r>
            <a:r>
              <a:rPr lang="en-US" altLang="ko-KR" sz="3000" b="1">
                <a:latin typeface="한컴 윤고딕 720"/>
                <a:ea typeface="한컴 윤고딕 720"/>
              </a:rPr>
              <a:t>Space</a:t>
            </a:r>
            <a:r>
              <a:rPr lang="ko-KR" altLang="en-US" sz="3000" b="1">
                <a:latin typeface="한컴 윤고딕 720"/>
                <a:ea typeface="한컴 윤고딕 720"/>
              </a:rPr>
              <a:t> </a:t>
            </a:r>
            <a:r>
              <a:rPr lang="en-US" altLang="ko-KR" sz="3000" b="1">
                <a:latin typeface="한컴 윤고딕 720"/>
                <a:ea typeface="한컴 윤고딕 720"/>
              </a:rPr>
              <a:t>Bar</a:t>
            </a:r>
            <a:r>
              <a:rPr lang="ko-KR" altLang="en-US" sz="3000" b="1">
                <a:latin typeface="한컴 윤고딕 720"/>
                <a:ea typeface="한컴 윤고딕 720"/>
              </a:rPr>
              <a:t> 누르면 대포 발사</a:t>
            </a:r>
            <a:r>
              <a:rPr lang="en-US" altLang="ko-KR" sz="3000" b="1">
                <a:latin typeface="한컴 윤고딕 720"/>
                <a:ea typeface="한컴 윤고딕 720"/>
              </a:rPr>
              <a:t>!!</a:t>
            </a:r>
            <a:endParaRPr lang="en-US" altLang="ko-KR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endParaRPr lang="en-US" altLang="ko-KR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latin typeface="한컴 윤고딕 720"/>
                <a:ea typeface="한컴 윤고딕 720"/>
              </a:rPr>
              <a:t>거북이가 목표 지점에 닿지 못하면 </a:t>
            </a:r>
            <a:r>
              <a:rPr lang="en-US" altLang="ko-KR" sz="3000" b="1">
                <a:solidFill>
                  <a:srgbClr val="ff0000"/>
                </a:solidFill>
                <a:latin typeface="한컴 윤고딕 720"/>
                <a:ea typeface="한컴 윤고딕 720"/>
              </a:rPr>
              <a:t>Bad!</a:t>
            </a:r>
            <a:r>
              <a:rPr lang="en-US" altLang="ko-KR" sz="3000" b="1">
                <a:latin typeface="한컴 윤고딕 720"/>
                <a:ea typeface="한컴 윤고딕 720"/>
              </a:rPr>
              <a:t> </a:t>
            </a:r>
            <a:r>
              <a:rPr lang="ko-KR" altLang="en-US" sz="3000" b="1">
                <a:latin typeface="한컴 윤고딕 720"/>
                <a:ea typeface="한컴 윤고딕 720"/>
              </a:rPr>
              <a:t>출력 후 재시작</a:t>
            </a: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latin typeface="한컴 윤고딕 720"/>
                <a:ea typeface="한컴 윤고딕 720"/>
              </a:rPr>
              <a:t>거북이가 목표 지점에 닿으면 </a:t>
            </a:r>
            <a:r>
              <a:rPr lang="en-US" altLang="ko-KR" sz="3000" b="1">
                <a:solidFill>
                  <a:srgbClr val="6182d6"/>
                </a:solidFill>
                <a:latin typeface="한컴 윤고딕 720"/>
                <a:ea typeface="한컴 윤고딕 720"/>
              </a:rPr>
              <a:t>Good!</a:t>
            </a:r>
            <a:r>
              <a:rPr lang="ko-KR" altLang="en-US" sz="3000" b="1">
                <a:latin typeface="한컴 윤고딕 720"/>
                <a:ea typeface="한컴 윤고딕 720"/>
              </a:rPr>
              <a:t> 출력</a:t>
            </a: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endParaRPr lang="ko-KR" altLang="en-US" sz="3000" b="1">
              <a:latin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8635972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대포게임 설계하기 </a:t>
            </a:r>
            <a:r>
              <a:rPr lang="en-US" altLang="ko-KR" sz="3000">
                <a:latin typeface="나눔고딕 ExtraBold"/>
                <a:ea typeface="나눔고딕 ExtraBold"/>
              </a:rPr>
              <a:t>: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“</a:t>
            </a:r>
            <a:r>
              <a:rPr lang="ko-KR" altLang="en-US" sz="3000">
                <a:latin typeface="나눔고딕 ExtraBold"/>
                <a:ea typeface="나눔고딕 ExtraBold"/>
              </a:rPr>
              <a:t>함수</a:t>
            </a:r>
            <a:r>
              <a:rPr lang="en-US" altLang="ko-KR" sz="3000">
                <a:latin typeface="나눔고딕 ExtraBold"/>
                <a:ea typeface="나눔고딕 ExtraBold"/>
              </a:rPr>
              <a:t>”</a:t>
            </a:r>
            <a:r>
              <a:rPr lang="ko-KR" altLang="en-US" sz="3000">
                <a:latin typeface="나눔고딕 ExtraBold"/>
                <a:ea typeface="나눔고딕 ExtraBold"/>
              </a:rPr>
              <a:t> 활용</a:t>
            </a:r>
            <a:r>
              <a:rPr lang="en-US" altLang="ko-KR" sz="3000">
                <a:latin typeface="나눔고딕 ExtraBold"/>
                <a:ea typeface="나눔고딕 ExtraBold"/>
              </a:rPr>
              <a:t>!!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478666" y="1806626"/>
            <a:ext cx="8934720" cy="4525594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en-US" altLang="ko-KR" sz="3000">
                <a:latin typeface="한컴 윤고딕 720"/>
                <a:ea typeface="한컴 윤고딕 720"/>
              </a:rPr>
              <a:t>turn_up / turn_down </a:t>
            </a:r>
            <a:r>
              <a:rPr lang="ko-KR" altLang="en-US" sz="3000">
                <a:latin typeface="한컴 윤고딕 720"/>
                <a:ea typeface="한컴 윤고딕 720"/>
              </a:rPr>
              <a:t>함수 </a:t>
            </a:r>
            <a:r>
              <a:rPr lang="en-US" altLang="ko-KR" sz="3000">
                <a:latin typeface="한컴 윤고딕 720"/>
                <a:ea typeface="한컴 윤고딕 720"/>
              </a:rPr>
              <a:t>:</a:t>
            </a:r>
            <a:r>
              <a:rPr lang="ko-KR" altLang="en-US" sz="2600">
                <a:latin typeface="한컴 윤고딕 720"/>
                <a:ea typeface="한컴 윤고딕 720"/>
              </a:rPr>
              <a:t>위</a:t>
            </a:r>
            <a:r>
              <a:rPr lang="en-US" altLang="ko-KR" sz="2600">
                <a:latin typeface="한컴 윤고딕 720"/>
                <a:ea typeface="한컴 윤고딕 720"/>
              </a:rPr>
              <a:t>/</a:t>
            </a:r>
            <a:r>
              <a:rPr lang="ko-KR" altLang="en-US" sz="2600">
                <a:latin typeface="한컴 윤고딕 720"/>
                <a:ea typeface="한컴 윤고딕 720"/>
              </a:rPr>
              <a:t>아래 방향키로 각도 조절</a:t>
            </a:r>
            <a:endParaRPr lang="ko-KR" altLang="en-US" sz="2600">
              <a:latin typeface="한컴 윤고딕 720"/>
              <a:ea typeface="한컴 윤고딕 720"/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2600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sz="3000">
                <a:latin typeface="한컴 윤고딕 720"/>
                <a:ea typeface="한컴 윤고딕 720"/>
              </a:rPr>
              <a:t>fire </a:t>
            </a:r>
            <a:r>
              <a:rPr lang="ko-KR" altLang="en-US" sz="3000">
                <a:latin typeface="한컴 윤고딕 720"/>
                <a:ea typeface="한컴 윤고딕 720"/>
              </a:rPr>
              <a:t>함수 </a:t>
            </a:r>
            <a:r>
              <a:rPr lang="en-US" altLang="ko-KR" sz="3000">
                <a:latin typeface="한컴 윤고딕 720"/>
                <a:ea typeface="한컴 윤고딕 720"/>
              </a:rPr>
              <a:t>:</a:t>
            </a:r>
            <a:r>
              <a:rPr lang="ko-KR" altLang="en-US" sz="3000" b="1">
                <a:latin typeface="한컴 윤고딕 720"/>
                <a:ea typeface="한컴 윤고딕 720"/>
              </a:rPr>
              <a:t>완전 중요한 부분</a:t>
            </a:r>
            <a:endParaRPr lang="ko-KR" altLang="en-US" sz="3000">
              <a:latin typeface="한컴 윤고딕 720"/>
              <a:ea typeface="한컴 윤고딕 720"/>
            </a:endParaRPr>
          </a:p>
          <a:p>
            <a:pPr marL="0" indent="0">
              <a:buFont typeface="Wingdings"/>
              <a:buNone/>
              <a:defRPr/>
            </a:pPr>
            <a:r>
              <a:rPr lang="ko-KR" altLang="en-US" sz="3000">
                <a:latin typeface="한컴 윤고딕 720"/>
                <a:ea typeface="한컴 윤고딕 720"/>
              </a:rPr>
              <a:t> </a:t>
            </a:r>
            <a:r>
              <a:rPr lang="en-US" altLang="ko-KR" sz="3000">
                <a:latin typeface="한컴 윤고딕 720"/>
                <a:ea typeface="한컴 윤고딕 720"/>
              </a:rPr>
              <a:t>: </a:t>
            </a:r>
            <a:r>
              <a:rPr lang="en-US" altLang="ko-KR" sz="2600">
                <a:latin typeface="한컴 윤고딕 720"/>
                <a:ea typeface="한컴 윤고딕 720"/>
              </a:rPr>
              <a:t>user</a:t>
            </a:r>
            <a:r>
              <a:rPr lang="ko-KR" altLang="en-US" sz="2600">
                <a:latin typeface="한컴 윤고딕 720"/>
                <a:ea typeface="한컴 윤고딕 720"/>
              </a:rPr>
              <a:t>가 </a:t>
            </a:r>
            <a:r>
              <a:rPr lang="en-US" altLang="ko-KR" sz="2600" b="1">
                <a:latin typeface="한컴 윤고딕 720"/>
                <a:ea typeface="한컴 윤고딕 720"/>
              </a:rPr>
              <a:t>Space</a:t>
            </a:r>
            <a:r>
              <a:rPr lang="ko-KR" altLang="en-US" sz="2600" b="1">
                <a:latin typeface="한컴 윤고딕 720"/>
                <a:ea typeface="한컴 윤고딕 720"/>
              </a:rPr>
              <a:t> </a:t>
            </a:r>
            <a:r>
              <a:rPr lang="en-US" altLang="ko-KR" sz="2600" b="1">
                <a:latin typeface="한컴 윤고딕 720"/>
                <a:ea typeface="한컴 윤고딕 720"/>
              </a:rPr>
              <a:t>key</a:t>
            </a:r>
            <a:r>
              <a:rPr lang="en-US" altLang="ko-KR" sz="2600">
                <a:latin typeface="한컴 윤고딕 720"/>
                <a:ea typeface="한컴 윤고딕 720"/>
              </a:rPr>
              <a:t> </a:t>
            </a:r>
            <a:r>
              <a:rPr lang="ko-KR" altLang="en-US" sz="2600">
                <a:latin typeface="한컴 윤고딕 720"/>
                <a:ea typeface="한컴 윤고딕 720"/>
              </a:rPr>
              <a:t>누르면 작동</a:t>
            </a:r>
            <a:endParaRPr lang="ko-KR" altLang="en-US" sz="3000">
              <a:latin typeface="한컴 윤고딕 720"/>
              <a:ea typeface="한컴 윤고딕 720"/>
            </a:endParaRPr>
          </a:p>
          <a:p>
            <a:pPr marL="0" indent="0">
              <a:buFont typeface="Wingdings"/>
              <a:buNone/>
              <a:defRPr/>
            </a:pPr>
            <a:r>
              <a:rPr lang="ko-KR" altLang="en-US" sz="3000">
                <a:latin typeface="한컴 윤고딕 720"/>
                <a:ea typeface="한컴 윤고딕 720"/>
              </a:rPr>
              <a:t>   </a:t>
            </a:r>
            <a:r>
              <a:rPr lang="ko-KR" altLang="en-US" sz="2500">
                <a:latin typeface="한컴 윤고딕 720"/>
                <a:ea typeface="한컴 윤고딕 720"/>
              </a:rPr>
              <a:t>대포 발사</a:t>
            </a:r>
            <a:r>
              <a:rPr lang="en-US" altLang="ko-KR" sz="2500">
                <a:latin typeface="한컴 윤고딕 720"/>
                <a:ea typeface="한컴 윤고딕 720"/>
              </a:rPr>
              <a:t>,</a:t>
            </a:r>
            <a:r>
              <a:rPr lang="ko-KR" altLang="en-US" sz="2500">
                <a:latin typeface="한컴 윤고딕 720"/>
                <a:ea typeface="한컴 윤고딕 720"/>
              </a:rPr>
              <a:t> 대포가 목표 지점 맞췄는지</a:t>
            </a:r>
            <a:r>
              <a:rPr lang="en-US" altLang="ko-KR" sz="2500">
                <a:latin typeface="한컴 윤고딕 720"/>
                <a:ea typeface="한컴 윤고딕 720"/>
              </a:rPr>
              <a:t>?,</a:t>
            </a:r>
            <a:r>
              <a:rPr lang="ko-KR" altLang="en-US" sz="2500">
                <a:latin typeface="한컴 윤고딕 720"/>
                <a:ea typeface="한컴 윤고딕 720"/>
              </a:rPr>
              <a:t> 결과 출력</a:t>
            </a:r>
            <a:endParaRPr lang="ko-KR" altLang="en-US" sz="2500">
              <a:latin typeface="한컴 윤고딕 720"/>
              <a:ea typeface="한컴 윤고딕 720"/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2500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>
                <a:latin typeface="한컴 윤고딕 720"/>
                <a:ea typeface="한컴 윤고딕 720"/>
              </a:rPr>
              <a:t>게임 준비</a:t>
            </a:r>
            <a:r>
              <a:rPr lang="en-US" altLang="ko-KR" sz="3000">
                <a:latin typeface="한컴 윤고딕 720"/>
                <a:ea typeface="한컴 윤고딕 720"/>
              </a:rPr>
              <a:t>/</a:t>
            </a:r>
            <a:r>
              <a:rPr lang="ko-KR" altLang="en-US" sz="3000">
                <a:latin typeface="한컴 윤고딕 720"/>
                <a:ea typeface="한컴 윤고딕 720"/>
              </a:rPr>
              <a:t>실행 부분</a:t>
            </a:r>
            <a:endParaRPr lang="ko-KR" altLang="en-US" sz="3000">
              <a:latin typeface="한컴 윤고딕 720"/>
              <a:ea typeface="한컴 윤고딕 720"/>
            </a:endParaRPr>
          </a:p>
          <a:p>
            <a:pPr marL="0" indent="0">
              <a:buFont typeface="Wingdings"/>
              <a:buNone/>
              <a:defRPr/>
            </a:pPr>
            <a:r>
              <a:rPr lang="ko-KR" altLang="en-US" sz="3000">
                <a:latin typeface="한컴 윤고딕 720"/>
                <a:ea typeface="한컴 윤고딕 720"/>
              </a:rPr>
              <a:t> </a:t>
            </a:r>
            <a:r>
              <a:rPr lang="en-US" altLang="ko-KR" sz="3000">
                <a:latin typeface="한컴 윤고딕 720"/>
                <a:ea typeface="한컴 윤고딕 720"/>
              </a:rPr>
              <a:t>:</a:t>
            </a:r>
            <a:r>
              <a:rPr lang="ko-KR" altLang="en-US" sz="3000">
                <a:latin typeface="한컴 윤고딕 720"/>
                <a:ea typeface="한컴 윤고딕 720"/>
              </a:rPr>
              <a:t> 땅</a:t>
            </a:r>
            <a:r>
              <a:rPr lang="en-US" altLang="ko-KR" sz="3000">
                <a:latin typeface="한컴 윤고딕 720"/>
                <a:ea typeface="한컴 윤고딕 720"/>
              </a:rPr>
              <a:t>,</a:t>
            </a:r>
            <a:r>
              <a:rPr lang="ko-KR" altLang="en-US" sz="3000">
                <a:latin typeface="한컴 윤고딕 720"/>
                <a:ea typeface="한컴 윤고딕 720"/>
              </a:rPr>
              <a:t> 타겟</a:t>
            </a:r>
            <a:r>
              <a:rPr lang="en-US" altLang="ko-KR" sz="3000">
                <a:latin typeface="한컴 윤고딕 720"/>
                <a:ea typeface="한컴 윤고딕 720"/>
              </a:rPr>
              <a:t>,</a:t>
            </a:r>
            <a:r>
              <a:rPr lang="ko-KR" altLang="en-US" sz="3000">
                <a:latin typeface="한컴 윤고딕 720"/>
                <a:ea typeface="한컴 윤고딕 720"/>
              </a:rPr>
              <a:t> 대포 위치 정하고 화면에 그림</a:t>
            </a:r>
            <a:endParaRPr lang="ko-KR" altLang="en-US" sz="3000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endParaRPr lang="en-US" altLang="ko-KR" sz="3000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endParaRPr lang="ko-KR" altLang="en-US" sz="3000">
              <a:latin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09"/>
            <a:ext cx="4172218" cy="2744786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주요코드 살펴보기</a:t>
            </a:r>
            <a:endParaRPr lang="ko-KR" altLang="en-US" sz="30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2406939" y="2390899"/>
            <a:ext cx="7069964" cy="6969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/>
              <a:t>t.ycor()</a:t>
            </a:r>
            <a:endParaRPr lang="en-US" altLang="ko-KR" sz="4000"/>
          </a:p>
        </p:txBody>
      </p:sp>
      <p:sp>
        <p:nvSpPr>
          <p:cNvPr id="43" name=""/>
          <p:cNvSpPr txBox="1"/>
          <p:nvPr/>
        </p:nvSpPr>
        <p:spPr>
          <a:xfrm>
            <a:off x="7504628" y="2120989"/>
            <a:ext cx="3675844" cy="19061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 b="1">
                <a:latin typeface="한컴 윤고딕 720"/>
                <a:ea typeface="한컴 윤고딕 720"/>
              </a:rPr>
              <a:t>turtle</a:t>
            </a:r>
            <a:r>
              <a:rPr lang="ko-KR" altLang="en-US" sz="2500" b="1">
                <a:latin typeface="한컴 윤고딕 720"/>
                <a:ea typeface="한컴 윤고딕 720"/>
              </a:rPr>
              <a:t> 모듈에서</a:t>
            </a:r>
            <a:endParaRPr lang="ko-KR" altLang="en-US" sz="2500" b="1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en-US" altLang="ko-KR" sz="2500" b="1">
                <a:latin typeface="한컴 윤고딕 720"/>
                <a:ea typeface="한컴 윤고딕 720"/>
              </a:rPr>
              <a:t>y</a:t>
            </a:r>
            <a:r>
              <a:rPr lang="ko-KR" altLang="en-US" sz="2500" b="1">
                <a:latin typeface="한컴 윤고딕 720"/>
                <a:ea typeface="한컴 윤고딕 720"/>
              </a:rPr>
              <a:t>의 좌표를 구함</a:t>
            </a:r>
            <a:endParaRPr lang="ko-KR" altLang="en-US" sz="2500" b="1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en-US" altLang="ko-KR" sz="2200">
                <a:latin typeface="한컴 윤고딕 720"/>
                <a:ea typeface="한컴 윤고딕 720"/>
              </a:rPr>
              <a:t>(pos</a:t>
            </a:r>
            <a:r>
              <a:rPr lang="ko-KR" altLang="en-US" sz="2200">
                <a:latin typeface="한컴 윤고딕 720"/>
                <a:ea typeface="한컴 윤고딕 720"/>
              </a:rPr>
              <a:t>랑</a:t>
            </a:r>
            <a:r>
              <a:rPr lang="en-US" altLang="ko-KR" sz="2200">
                <a:latin typeface="한컴 윤고딕 720"/>
                <a:ea typeface="한컴 윤고딕 720"/>
              </a:rPr>
              <a:t> </a:t>
            </a:r>
            <a:r>
              <a:rPr lang="ko-KR" altLang="en-US" sz="2200">
                <a:latin typeface="한컴 윤고딕 720"/>
                <a:ea typeface="한컴 윤고딕 720"/>
              </a:rPr>
              <a:t>다른점</a:t>
            </a:r>
            <a:r>
              <a:rPr lang="en-US" altLang="ko-KR" sz="2200">
                <a:latin typeface="한컴 윤고딕 720"/>
                <a:ea typeface="한컴 윤고딕 720"/>
              </a:rPr>
              <a:t>:</a:t>
            </a:r>
            <a:r>
              <a:rPr lang="ko-KR" altLang="en-US" sz="2200">
                <a:latin typeface="한컴 윤고딕 720"/>
                <a:ea typeface="한컴 윤고딕 720"/>
              </a:rPr>
              <a:t> </a:t>
            </a:r>
            <a:endParaRPr lang="en-US" altLang="ko-KR" sz="2200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en-US" altLang="ko-KR" sz="2200">
                <a:latin typeface="한컴 윤고딕 720"/>
                <a:ea typeface="한컴 윤고딕 720"/>
              </a:rPr>
              <a:t>pos()</a:t>
            </a:r>
            <a:r>
              <a:rPr lang="ko-KR" altLang="en-US" sz="2200">
                <a:latin typeface="한컴 윤고딕 720"/>
                <a:ea typeface="한컴 윤고딕 720"/>
              </a:rPr>
              <a:t>는 둘 다 구함</a:t>
            </a:r>
            <a:r>
              <a:rPr lang="en-US" altLang="ko-KR" sz="2200">
                <a:latin typeface="한컴 윤고딕 720"/>
                <a:ea typeface="한컴 윤고딕 720"/>
              </a:rPr>
              <a:t>)</a:t>
            </a:r>
            <a:endParaRPr lang="en-US" altLang="ko-KR" sz="2200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ko-KR" altLang="en-US" sz="2500">
                <a:latin typeface="한컴 윤고딕 720"/>
                <a:ea typeface="한컴 윤고딕 720"/>
              </a:rPr>
              <a:t> </a:t>
            </a:r>
            <a:endParaRPr lang="ko-KR" altLang="en-US" sz="2500">
              <a:latin typeface="한컴 윤고딕 720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2394348" y="4151557"/>
            <a:ext cx="7069964" cy="7003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t.heading()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7616781" y="3816169"/>
            <a:ext cx="3675844" cy="12301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20"/>
                <a:ea typeface="한컴 윤고딕 720"/>
              </a:rPr>
              <a:t>turtle 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20"/>
                <a:ea typeface="한컴 윤고딕 720"/>
              </a:rPr>
              <a:t>모듈에서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20"/>
              <a:ea typeface="한컴 윤고딕 72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20"/>
                <a:ea typeface="한컴 윤고딕 720"/>
              </a:rPr>
              <a:t>거북이가 바라보는 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20"/>
              <a:ea typeface="한컴 윤고딕 72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20"/>
                <a:ea typeface="한컴 윤고딕 720"/>
              </a:rPr>
              <a:t>각도 출력 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20"/>
              <a:ea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09"/>
            <a:ext cx="4172218" cy="2744786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주요코드 살펴보기</a:t>
            </a:r>
            <a:endParaRPr lang="ko-KR" altLang="en-US" sz="30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226375" y="2349051"/>
            <a:ext cx="7069963" cy="6970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/>
              <a:t>t.onkeypress(</a:t>
            </a:r>
            <a:r>
              <a:rPr lang="ko-KR" altLang="en-US" sz="4000"/>
              <a:t>함수</a:t>
            </a:r>
            <a:r>
              <a:rPr lang="en-US" altLang="ko-KR" sz="4000"/>
              <a:t>,</a:t>
            </a:r>
            <a:r>
              <a:rPr lang="ko-KR" altLang="en-US" sz="4000"/>
              <a:t> </a:t>
            </a:r>
            <a:r>
              <a:rPr lang="en-US" altLang="ko-KR" sz="4000"/>
              <a:t>“Up”)</a:t>
            </a:r>
            <a:endParaRPr lang="en-US" altLang="ko-KR" sz="4000"/>
          </a:p>
        </p:txBody>
      </p:sp>
      <p:sp>
        <p:nvSpPr>
          <p:cNvPr id="43" name=""/>
          <p:cNvSpPr txBox="1"/>
          <p:nvPr/>
        </p:nvSpPr>
        <p:spPr>
          <a:xfrm>
            <a:off x="6789999" y="2208089"/>
            <a:ext cx="4816162" cy="8503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>
                <a:latin typeface="한컴 윤고딕 720"/>
                <a:ea typeface="한컴 윤고딕 720"/>
              </a:rPr>
              <a:t>뒤에 있는 인자에 따라 앞 함수 실행</a:t>
            </a:r>
            <a:endParaRPr lang="ko-KR" altLang="en-US" sz="2500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en-US" altLang="ko-KR" sz="2500">
                <a:latin typeface="한컴 윤고딕 720"/>
                <a:ea typeface="한컴 윤고딕 720"/>
              </a:rPr>
              <a:t>--&gt;</a:t>
            </a:r>
            <a:r>
              <a:rPr lang="ko-KR" altLang="en-US" sz="2500">
                <a:latin typeface="한컴 윤고딕 720"/>
                <a:ea typeface="한컴 윤고딕 720"/>
              </a:rPr>
              <a:t>위쪽 방향키 누르면 함수 실행됨 </a:t>
            </a:r>
            <a:endParaRPr lang="ko-KR" altLang="en-US" sz="2500">
              <a:latin typeface="한컴 윤고딕 720"/>
              <a:ea typeface="한컴 윤고딕 720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164128" y="4164972"/>
            <a:ext cx="7069965" cy="7003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t.listen()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7004072" y="4029215"/>
            <a:ext cx="4816162" cy="12266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20"/>
                <a:ea typeface="한컴 윤고딕 720"/>
              </a:rPr>
              <a:t>거북이 그래픽 창이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20"/>
              <a:ea typeface="한컴 윤고딕 72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20"/>
                <a:ea typeface="한컴 윤고딕 720"/>
              </a:rPr>
              <a:t>키보드 입력을 받도록 함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20"/>
              <a:ea typeface="한컴 윤고딕 72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20"/>
                <a:ea typeface="한컴 윤고딕 720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3461197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대포게임</a:t>
            </a:r>
            <a:r>
              <a:rPr lang="en-US" altLang="ko-KR" sz="3000">
                <a:latin typeface="나눔고딕 ExtraBold"/>
                <a:ea typeface="나눔고딕 ExtraBold"/>
              </a:rPr>
              <a:t>(1)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253007" y="1906340"/>
            <a:ext cx="5460106" cy="4634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>
                <a:latin typeface="한컴 윤고딕 760"/>
                <a:ea typeface="한컴 윤고딕 760"/>
              </a:rPr>
              <a:t>New file - </a:t>
            </a:r>
            <a:r>
              <a:rPr lang="ko-KR" altLang="en-US" sz="2500">
                <a:latin typeface="한컴 윤고딕 760"/>
                <a:ea typeface="한컴 윤고딕 760"/>
              </a:rPr>
              <a:t>거북이대포게임</a:t>
            </a:r>
            <a:r>
              <a:rPr lang="en-US" altLang="ko-KR" sz="2500">
                <a:latin typeface="한컴 윤고딕 760"/>
                <a:ea typeface="한컴 윤고딕 760"/>
              </a:rPr>
              <a:t>.py</a:t>
            </a:r>
            <a:r>
              <a:rPr lang="ko-KR" altLang="en-US" sz="2500">
                <a:latin typeface="한컴 윤고딕 760"/>
                <a:ea typeface="한컴 윤고딕 760"/>
              </a:rPr>
              <a:t>로 저장</a:t>
            </a:r>
            <a:endParaRPr lang="ko-KR" altLang="en-US" sz="2500">
              <a:latin typeface="한컴 윤고딕 760"/>
              <a:ea typeface="한컴 윤고딕 760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983527" y="4784609"/>
            <a:ext cx="7419474" cy="11570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>
                <a:latin typeface="한컴 윤고딕 720"/>
                <a:ea typeface="한컴 윤고딕 720"/>
              </a:rPr>
              <a:t>모듈 </a:t>
            </a:r>
            <a:r>
              <a:rPr lang="en-US" altLang="ko-KR" sz="3500">
                <a:latin typeface="한컴 윤고딕 720"/>
                <a:ea typeface="한컴 윤고딕 720"/>
              </a:rPr>
              <a:t>import </a:t>
            </a:r>
            <a:r>
              <a:rPr lang="ko-KR" altLang="en-US" sz="3500">
                <a:latin typeface="한컴 윤고딕 720"/>
                <a:ea typeface="한컴 윤고딕 720"/>
              </a:rPr>
              <a:t>하고</a:t>
            </a:r>
            <a:endParaRPr lang="ko-KR" altLang="en-US" sz="3500">
              <a:latin typeface="한컴 윤고딕 720"/>
              <a:ea typeface="한컴 윤고딕 720"/>
            </a:endParaRPr>
          </a:p>
          <a:p>
            <a:pPr algn="ctr">
              <a:defRPr/>
            </a:pPr>
            <a:r>
              <a:rPr lang="en-US" altLang="ko-KR" sz="3500" b="1">
                <a:solidFill>
                  <a:srgbClr val="203a7b"/>
                </a:solidFill>
                <a:latin typeface="한컴 윤고딕 720"/>
                <a:ea typeface="한컴 윤고딕 720"/>
              </a:rPr>
              <a:t>def</a:t>
            </a:r>
            <a:r>
              <a:rPr lang="en-US" altLang="ko-KR" sz="3500">
                <a:latin typeface="한컴 윤고딕 720"/>
                <a:ea typeface="한컴 윤고딕 720"/>
              </a:rPr>
              <a:t>inition </a:t>
            </a:r>
            <a:r>
              <a:rPr lang="ko-KR" altLang="en-US" sz="3500">
                <a:latin typeface="한컴 윤고딕 720"/>
                <a:ea typeface="한컴 윤고딕 720"/>
              </a:rPr>
              <a:t>으로 함수 정의</a:t>
            </a:r>
            <a:r>
              <a:rPr lang="en-US" altLang="ko-KR" sz="3500">
                <a:latin typeface="한컴 윤고딕 720"/>
                <a:ea typeface="한컴 윤고딕 720"/>
              </a:rPr>
              <a:t>!</a:t>
            </a:r>
            <a:endParaRPr lang="en-US" altLang="ko-KR" sz="3500">
              <a:latin typeface="한컴 윤고딕 720"/>
              <a:ea typeface="한컴 윤고딕 720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4171" y="2488698"/>
            <a:ext cx="2712350" cy="2177799"/>
          </a:xfrm>
          <a:prstGeom prst="rect">
            <a:avLst/>
          </a:prstGeom>
        </p:spPr>
      </p:pic>
      <p:sp>
        <p:nvSpPr>
          <p:cNvPr id="48" name=""/>
          <p:cNvSpPr txBox="1"/>
          <p:nvPr/>
        </p:nvSpPr>
        <p:spPr>
          <a:xfrm>
            <a:off x="7531858" y="3429000"/>
            <a:ext cx="2175112" cy="9045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--&gt;</a:t>
            </a:r>
            <a:r>
              <a:rPr lang="ko-KR" altLang="en-US"/>
              <a:t>방향키 누르면</a:t>
            </a:r>
            <a:endParaRPr lang="ko-KR" altLang="en-US"/>
          </a:p>
          <a:p>
            <a:pPr>
              <a:defRPr/>
            </a:pPr>
            <a:r>
              <a:rPr lang="ko-KR" altLang="en-US"/>
              <a:t>각도 조절하게끔</a:t>
            </a:r>
            <a:endParaRPr lang="ko-KR" altLang="en-US"/>
          </a:p>
          <a:p>
            <a:pPr>
              <a:defRPr/>
            </a:pPr>
            <a:r>
              <a:rPr lang="ko-KR" altLang="en-US"/>
              <a:t>구현한 모습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6546159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대포게임</a:t>
            </a:r>
            <a:r>
              <a:rPr lang="en-US" altLang="ko-KR" sz="3000">
                <a:latin typeface="나눔고딕 ExtraBold"/>
                <a:ea typeface="나눔고딕 ExtraBold"/>
              </a:rPr>
              <a:t>(2)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: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fire </a:t>
            </a:r>
            <a:r>
              <a:rPr lang="ko-KR" altLang="en-US" sz="3000">
                <a:latin typeface="나눔고딕 ExtraBold"/>
                <a:ea typeface="나눔고딕 ExtraBold"/>
              </a:rPr>
              <a:t>함수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1752" y="2014253"/>
            <a:ext cx="9568495" cy="2317702"/>
          </a:xfrm>
          <a:prstGeom prst="rect">
            <a:avLst/>
          </a:prstGeom>
        </p:spPr>
      </p:pic>
      <p:sp>
        <p:nvSpPr>
          <p:cNvPr id="48" name=""/>
          <p:cNvSpPr/>
          <p:nvPr/>
        </p:nvSpPr>
        <p:spPr>
          <a:xfrm>
            <a:off x="1845291" y="4260660"/>
            <a:ext cx="8856828" cy="16917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000"/>
              <a:t>???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6546159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3000">
                <a:latin typeface="나눔고딕 ExtraBold"/>
                <a:ea typeface="나눔고딕 ExtraBold"/>
              </a:rPr>
              <a:t>t.write </a:t>
            </a:r>
            <a:r>
              <a:rPr lang="ko-KR" altLang="en-US" sz="3000">
                <a:latin typeface="나눔고딕 ExtraBold"/>
                <a:ea typeface="나눔고딕 ExtraBold"/>
              </a:rPr>
              <a:t>함수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549462" y="2341443"/>
            <a:ext cx="11093073" cy="77161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/>
              <a:t>t.write(</a:t>
            </a:r>
            <a:r>
              <a:rPr lang="en-US" altLang="ko-KR" sz="4500">
                <a:solidFill>
                  <a:schemeClr val="accent6"/>
                </a:solidFill>
              </a:rPr>
              <a:t>”Good!”</a:t>
            </a:r>
            <a:r>
              <a:rPr lang="en-US" altLang="ko-KR" sz="4500"/>
              <a:t>, </a:t>
            </a:r>
            <a:r>
              <a:rPr lang="en-US" altLang="ko-KR" sz="4500">
                <a:solidFill>
                  <a:srgbClr val="ff843a"/>
                </a:solidFill>
              </a:rPr>
              <a:t>False</a:t>
            </a:r>
            <a:r>
              <a:rPr lang="en-US" altLang="ko-KR" sz="4500"/>
              <a:t>, </a:t>
            </a:r>
            <a:r>
              <a:rPr lang="en-US" altLang="ko-KR" sz="4500">
                <a:solidFill>
                  <a:schemeClr val="accent6"/>
                </a:solidFill>
              </a:rPr>
              <a:t>“center”</a:t>
            </a:r>
            <a:r>
              <a:rPr lang="en-US" altLang="ko-KR" sz="4500"/>
              <a:t>, (</a:t>
            </a:r>
            <a:r>
              <a:rPr lang="en-US" altLang="ko-KR" sz="4500">
                <a:solidFill>
                  <a:schemeClr val="accent6"/>
                </a:solidFill>
              </a:rPr>
              <a:t>” ”</a:t>
            </a:r>
            <a:r>
              <a:rPr lang="en-US" altLang="ko-KR" sz="4500"/>
              <a:t>,15)) </a:t>
            </a:r>
            <a:endParaRPr lang="en-US" altLang="ko-KR" sz="4500"/>
          </a:p>
        </p:txBody>
      </p:sp>
      <p:sp>
        <p:nvSpPr>
          <p:cNvPr id="49" name=""/>
          <p:cNvSpPr txBox="1"/>
          <p:nvPr/>
        </p:nvSpPr>
        <p:spPr>
          <a:xfrm>
            <a:off x="3103444" y="3173103"/>
            <a:ext cx="1691754" cy="998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 b="1">
                <a:latin typeface="한컴 윤고딕 760"/>
                <a:ea typeface="한컴 윤고딕 760"/>
              </a:rPr>
              <a:t>출력할</a:t>
            </a:r>
            <a:endParaRPr lang="ko-KR" altLang="en-US" sz="3000" b="1">
              <a:latin typeface="한컴 윤고딕 760"/>
            </a:endParaRPr>
          </a:p>
          <a:p>
            <a:pPr>
              <a:defRPr/>
            </a:pPr>
            <a:r>
              <a:rPr lang="ko-KR" altLang="en-US" sz="3000" b="1">
                <a:latin typeface="한컴 윤고딕 760"/>
                <a:ea typeface="한컴 윤고딕 760"/>
              </a:rPr>
              <a:t>메시지</a:t>
            </a:r>
            <a:endParaRPr lang="ko-KR" altLang="en-US" sz="3000" b="1">
              <a:latin typeface="한컴 윤고딕 760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075546" y="3169122"/>
            <a:ext cx="1791268" cy="14581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60"/>
                <a:ea typeface="한컴 윤고딕 760"/>
              </a:rPr>
              <a:t>거북이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60"/>
              <a:ea typeface="한컴 윤고딕 760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60"/>
                <a:ea typeface="한컴 윤고딕 760"/>
              </a:rPr>
              <a:t>위치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60"/>
              <a:ea typeface="한컴 윤고딕 760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60"/>
                <a:ea typeface="한컴 윤고딕 760"/>
              </a:rPr>
              <a:t>이동 여부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60"/>
              <a:ea typeface="한컴 윤고딕 760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3708892" y="862936"/>
            <a:ext cx="269999" cy="36388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2" name=""/>
          <p:cNvSpPr txBox="1"/>
          <p:nvPr/>
        </p:nvSpPr>
        <p:spPr>
          <a:xfrm>
            <a:off x="7008979" y="3126473"/>
            <a:ext cx="1691754" cy="10054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60"/>
                <a:ea typeface="한컴 윤고딕 760"/>
              </a:rPr>
              <a:t>가운데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60"/>
              <a:ea typeface="한컴 윤고딕 760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60"/>
                <a:ea typeface="한컴 윤고딕 760"/>
              </a:rPr>
              <a:t>정렬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60"/>
              <a:ea typeface="한컴 윤고딕 760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9567935" y="3215754"/>
            <a:ext cx="1691754" cy="10019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60"/>
                <a:ea typeface="한컴 윤고딕 760"/>
              </a:rPr>
              <a:t>글자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60"/>
              <a:ea typeface="한컴 윤고딕 76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60"/>
                <a:ea typeface="한컴 윤고딕 760"/>
              </a:rPr>
              <a:t>크기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60"/>
              <a:ea typeface="한컴 윤고딕 76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211</ep:Words>
  <ep:PresentationFormat>와이드스크린</ep:PresentationFormat>
  <ep:Paragraphs>73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2019-02-08T07:37:09.000</dcterms:created>
  <dc:creator>조땡</dc:creator>
  <cp:lastModifiedBy>PC</cp:lastModifiedBy>
  <dcterms:modified xsi:type="dcterms:W3CDTF">2019-11-05T16:18:37.077</dcterms:modified>
  <cp:revision>90</cp:revision>
  <dc:title>PowerPoint 프레젠테이션</dc:title>
  <cp:version/>
</cp:coreProperties>
</file>