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6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2.png"  /><Relationship Id="rId9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5786453"/>
            <a:ext cx="12191999" cy="71455"/>
            <a:chOff x="0" y="5786453"/>
            <a:chExt cx="9144000" cy="71455"/>
          </a:xfrm>
        </p:grpSpPr>
        <p:sp>
          <p:nvSpPr>
            <p:cNvPr id="8" name="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1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2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"/>
          <p:cNvGrpSpPr/>
          <p:nvPr/>
        </p:nvGrpSpPr>
        <p:grpSpPr>
          <a:xfrm rot="0">
            <a:off x="11048285" y="-5644"/>
            <a:ext cx="95999" cy="6863644"/>
            <a:chOff x="8286214" y="-5644"/>
            <a:chExt cx="72000" cy="6863644"/>
          </a:xfrm>
        </p:grpSpPr>
        <p:sp>
          <p:nvSpPr>
            <p:cNvPr id="14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5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"/>
          <p:cNvSpPr/>
          <p:nvPr/>
        </p:nvSpPr>
        <p:spPr>
          <a:xfrm rot="16200000">
            <a:off x="5988838" y="-4845685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7" name="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0" y="1141282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"/>
          <p:cNvSpPr/>
          <p:nvPr/>
        </p:nvSpPr>
        <p:spPr>
          <a:xfrm>
            <a:off x="47621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9" name="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476210" y="0"/>
            <a:ext cx="286019" cy="6858000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1238215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1" name="" descr="pattern.png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1238215" y="0"/>
            <a:ext cx="287866" cy="68580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 rot="16200000">
            <a:off x="5988838" y="-559389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4" name="" descr="pattern.png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0" y="5427577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"/>
          <p:cNvSpPr/>
          <p:nvPr/>
        </p:nvSpPr>
        <p:spPr>
          <a:xfrm>
            <a:off x="476210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1238215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8" name=""/>
          <p:cNvSpPr/>
          <p:nvPr/>
        </p:nvSpPr>
        <p:spPr>
          <a:xfrm>
            <a:off x="1238215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714469" y="3100965"/>
            <a:ext cx="9334565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14469" y="2571744"/>
            <a:ext cx="8534399" cy="571504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dt" sz="half" idx="2"/>
          </p:nvPr>
        </p:nvSpPr>
        <p:spPr>
          <a:xfrm>
            <a:off x="1523967" y="6356350"/>
            <a:ext cx="19304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E373E1-B59C-467E-81F6-8282A2291EEC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3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7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8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0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"/>
          <p:cNvGrpSpPr/>
          <p:nvPr/>
        </p:nvGrpSpPr>
        <p:grpSpPr>
          <a:xfrm rot="0">
            <a:off x="0" y="1141282"/>
            <a:ext cx="12191999" cy="216000"/>
            <a:chOff x="0" y="1141282"/>
            <a:chExt cx="9144000" cy="216000"/>
          </a:xfrm>
        </p:grpSpPr>
        <p:sp>
          <p:nvSpPr>
            <p:cNvPr id="13" name="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"/>
          <p:cNvGrpSpPr/>
          <p:nvPr/>
        </p:nvGrpSpPr>
        <p:grpSpPr>
          <a:xfrm rot="0">
            <a:off x="476210" y="0"/>
            <a:ext cx="286019" cy="6858000"/>
            <a:chOff x="357158" y="0"/>
            <a:chExt cx="214515" cy="6858000"/>
          </a:xfrm>
        </p:grpSpPr>
        <p:sp>
          <p:nvSpPr>
            <p:cNvPr id="16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7" name="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"/>
          <p:cNvGrpSpPr/>
          <p:nvPr/>
        </p:nvGrpSpPr>
        <p:grpSpPr>
          <a:xfrm rot="0">
            <a:off x="1333466" y="0"/>
            <a:ext cx="287866" cy="6858000"/>
            <a:chOff x="8501090" y="0"/>
            <a:chExt cx="215900" cy="6858000"/>
          </a:xfrm>
        </p:grpSpPr>
        <p:sp>
          <p:nvSpPr>
            <p:cNvPr id="19" name="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0" name="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2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3" name="" descr="pattern.png"/>
            <p:cNvPicPr>
              <a:picLocks noChangeAspect="1"/>
            </p:cNvPicPr>
            <p:nvPr/>
          </p:nvPicPr>
          <p:blipFill rotWithShape="1">
            <a:blip r:embed="rId7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1333466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1333466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09719" y="2357430"/>
            <a:ext cx="10001319" cy="1470025"/>
          </a:xfrm>
        </p:spPr>
        <p:txBody>
          <a:bodyPr/>
          <a:lstStyle>
            <a:lvl1pPr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dt" sz="half" idx="2"/>
          </p:nvPr>
        </p:nvSpPr>
        <p:spPr>
          <a:xfrm>
            <a:off x="1619218" y="6356350"/>
            <a:ext cx="18351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A19075-7CA5-4C26-807D-91B3A7D91656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18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1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2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"/>
          <p:cNvGrpSpPr/>
          <p:nvPr/>
        </p:nvGrpSpPr>
        <p:grpSpPr>
          <a:xfrm rot="0">
            <a:off x="476210" y="0"/>
            <a:ext cx="285751" cy="6858000"/>
            <a:chOff x="357158" y="0"/>
            <a:chExt cx="214314" cy="6858000"/>
          </a:xfrm>
        </p:grpSpPr>
        <p:sp>
          <p:nvSpPr>
            <p:cNvPr id="24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5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523967" y="500042"/>
            <a:ext cx="9620317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8" name=""/>
          <p:cNvSpPr>
            <a:spLocks noGrp="1"/>
          </p:cNvSpPr>
          <p:nvPr>
            <p:ph type="body" sz="quarter" idx="14"/>
          </p:nvPr>
        </p:nvSpPr>
        <p:spPr>
          <a:xfrm>
            <a:off x="3238501" y="2500313"/>
            <a:ext cx="6191250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807C2DD-4D99-4FE6-9879-F803D6D1DF57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9" y="274638"/>
            <a:ext cx="1771687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472CE9-B8EB-4679-83AE-41385D2D6FE1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5971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2" name=""/>
          <p:cNvGrpSpPr/>
          <p:nvPr/>
        </p:nvGrpSpPr>
        <p:grpSpPr>
          <a:xfrm rot="0">
            <a:off x="11409679" y="-5644"/>
            <a:ext cx="591861" cy="6863644"/>
            <a:chOff x="8557260" y="-5644"/>
            <a:chExt cx="443896" cy="6863644"/>
          </a:xfrm>
        </p:grpSpPr>
        <p:sp>
          <p:nvSpPr>
            <p:cNvPr id="8" name="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1591C6-AF10-4DAF-8E5D-638E6E4F1527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4E55DD-F103-4410-B26F-629AFAFC9633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5644"/>
            <a:ext cx="12191999" cy="6863644"/>
            <a:chOff x="0" y="-5644"/>
            <a:chExt cx="9144000" cy="6863644"/>
          </a:xfrm>
        </p:grpSpPr>
        <p:grpSp>
          <p:nvGrpSpPr>
            <p:cNvPr id="8" name=""/>
            <p:cNvGrpSpPr/>
            <p:nvPr/>
          </p:nvGrpSpPr>
          <p:grpSpPr>
            <a:xfrm rot="0"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5" name="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"/>
            <p:cNvGrpSpPr/>
            <p:nvPr/>
          </p:nvGrpSpPr>
          <p:grpSpPr>
            <a:xfrm rot="0"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3" name="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"/>
            <p:cNvGrpSpPr/>
            <p:nvPr/>
          </p:nvGrpSpPr>
          <p:grpSpPr>
            <a:xfrm rot="0"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1" name="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"/>
            <p:cNvGrpSpPr/>
            <p:nvPr/>
          </p:nvGrpSpPr>
          <p:grpSpPr>
            <a:xfrm rot="0"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9" name="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"/>
            <p:cNvGrpSpPr/>
            <p:nvPr/>
          </p:nvGrpSpPr>
          <p:grpSpPr>
            <a:xfrm rot="0"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7" name="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"/>
            <p:cNvGrpSpPr/>
            <p:nvPr/>
          </p:nvGrpSpPr>
          <p:grpSpPr>
            <a:xfrm rot="0"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5" name="" descr="pattern.png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"/>
            <p:cNvGrpSpPr/>
            <p:nvPr/>
          </p:nvGrpSpPr>
          <p:grpSpPr>
            <a:xfrm rot="0"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3" name="" descr="pattern.png"/>
              <p:cNvPicPr>
                <a:picLocks noChangeAspect="1"/>
              </p:cNvPicPr>
              <p:nvPr/>
            </p:nvPicPr>
            <p:blipFill rotWithShape="1">
              <a:blip r:embed="rId8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"/>
            <p:cNvGrpSpPr/>
            <p:nvPr/>
          </p:nvGrpSpPr>
          <p:grpSpPr>
            <a:xfrm rot="0"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1" name="" descr="pattern.png"/>
              <p:cNvPicPr>
                <a:picLocks noChangeAspect="1"/>
              </p:cNvPicPr>
              <p:nvPr/>
            </p:nvPicPr>
            <p:blipFill rotWithShape="1">
              <a:blip r:embed="rId9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847295"/>
            <a:ext cx="10181201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786201"/>
            <a:ext cx="10181201" cy="42861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902C6C6-3F84-4215-81C0-F77F11079D01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4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3114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8BE6D62-A22D-4D23-8202-C9BA0C58EC33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89667E5-30FF-44AF-A3B0-C0E00F8497C7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3AD9840-9A57-471A-A75C-A77D1FBC8A42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3801A92-6E33-49B7-9DEB-C26B4B81EA87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1214422"/>
            <a:ext cx="12191999" cy="219091"/>
            <a:chOff x="0" y="1214422"/>
            <a:chExt cx="9144000" cy="219091"/>
          </a:xfrm>
        </p:grpSpPr>
        <p:sp>
          <p:nvSpPr>
            <p:cNvPr id="9" name="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72721" y="326571"/>
            <a:ext cx="9949191" cy="770804"/>
          </a:xfrm>
        </p:spPr>
        <p:txBody>
          <a:bodyPr anchor="ctr">
            <a:noAutofit/>
          </a:bodyPr>
          <a:lstStyle>
            <a:lvl1pPr algn="ctr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636485" y="1567543"/>
            <a:ext cx="6821663" cy="3837186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636486" y="5394489"/>
            <a:ext cx="6821661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ko-KR" altLang="en-US" sz="1600" kern="1200" smtClean="0">
                <a:solidFill>
                  <a:srgbClr val="41320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63125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DA2569A-5781-48D7-9EAE-A2AE01CEDC8F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 rot="10800000" flipV="1">
            <a:off x="380959" y="3881"/>
            <a:ext cx="95999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1" name=""/>
          <p:cNvSpPr/>
          <p:nvPr/>
        </p:nvSpPr>
        <p:spPr>
          <a:xfrm>
            <a:off x="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445276-2BD3-4BFF-A7B8-B6C3F0E8B446}" type="datetime1">
              <a:rPr lang="ko-KR" altLang="en-US"/>
              <a:pPr>
                <a:defRPr lang="ko-KR" altLang="en-US"/>
              </a:pPr>
              <a:t>2020-11-17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2" name="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474133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ko-KR" alt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1.png"  /><Relationship Id="rId7" Type="http://schemas.openxmlformats.org/officeDocument/2006/relationships/image" Target="../media/image45.png"  /><Relationship Id="rId8" Type="http://schemas.openxmlformats.org/officeDocument/2006/relationships/image" Target="../media/image4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Relationship Id="rId7" Type="http://schemas.openxmlformats.org/officeDocument/2006/relationships/image" Target="../media/image5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5.png"  /><Relationship Id="rId3" Type="http://schemas.openxmlformats.org/officeDocument/2006/relationships/image" Target="../media/image5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2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5.png"  /><Relationship Id="rId3" Type="http://schemas.openxmlformats.org/officeDocument/2006/relationships/image" Target="../media/image6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7.png"  /><Relationship Id="rId3" Type="http://schemas.openxmlformats.org/officeDocument/2006/relationships/image" Target="../media/image6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pxhere.com/ko/photo/546299" TargetMode="External" /><Relationship Id="rId3" Type="http://schemas.openxmlformats.org/officeDocument/2006/relationships/hyperlink" Target="https://me6me6.tistory.com/19" TargetMode="External" /><Relationship Id="rId4" Type="http://schemas.openxmlformats.org/officeDocument/2006/relationships/hyperlink" Target="https://m.blog.naver.com/PostView.nhn?blogId=08823&amp;logNo=176742692&amp;proxyReferer=https%3A%2F%2Fwww.google.com%2F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컴퓨터그래픽스설계 미니프로젝트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12181758</a:t>
            </a:r>
            <a:r>
              <a:rPr lang="ko-KR" altLang="en-US"/>
              <a:t> 김지후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오브젝트 추출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각 오브젝트를 </a:t>
            </a:r>
            <a:r>
              <a:rPr lang="en-US" altLang="ko-KR" sz="2000"/>
              <a:t>.obj</a:t>
            </a:r>
            <a:r>
              <a:rPr lang="ko-KR" altLang="en-US" sz="2000"/>
              <a:t>로 추출한 후 </a:t>
            </a:r>
            <a:r>
              <a:rPr lang="en-US" altLang="ko-KR" sz="2000"/>
              <a:t>visual studio</a:t>
            </a:r>
            <a:r>
              <a:rPr lang="ko-KR" altLang="en-US" sz="2000"/>
              <a:t>로 가져옴</a:t>
            </a:r>
            <a:endParaRPr lang="ko-KR" altLang="en-US" sz="2000"/>
          </a:p>
        </p:txBody>
      </p:sp>
      <p:sp>
        <p:nvSpPr>
          <p:cNvPr id="8" name=""/>
          <p:cNvSpPr txBox="1"/>
          <p:nvPr/>
        </p:nvSpPr>
        <p:spPr>
          <a:xfrm>
            <a:off x="839416" y="4861832"/>
            <a:ext cx="3096344" cy="367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추출한 오브젝트 목록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575720" y="2284668"/>
            <a:ext cx="4176464" cy="22886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ref_body : </a:t>
            </a:r>
            <a:r>
              <a:rPr lang="ko-KR" altLang="en-US" sz="1600"/>
              <a:t>냉장고 몸체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ref_homebar : </a:t>
            </a:r>
            <a:r>
              <a:rPr lang="ko-KR" altLang="en-US" sz="1600"/>
              <a:t>냉장고 외부 홈바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ref_homebar_inside : </a:t>
            </a:r>
            <a:r>
              <a:rPr lang="ko-KR" altLang="en-US" sz="1600"/>
              <a:t>홈바 내부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ref_left : </a:t>
            </a:r>
            <a:r>
              <a:rPr lang="ko-KR" altLang="en-US" sz="1600"/>
              <a:t>냉장고 왼쪽 문</a:t>
            </a:r>
            <a:r>
              <a:rPr lang="en-US" altLang="ko-KR" sz="1600"/>
              <a:t> (</a:t>
            </a:r>
            <a:r>
              <a:rPr lang="ko-KR" altLang="en-US" sz="1600"/>
              <a:t>냉동칸</a:t>
            </a:r>
            <a:r>
              <a:rPr lang="en-US" altLang="ko-KR" sz="1600"/>
              <a:t>)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ref_left_door_bar : </a:t>
            </a:r>
            <a:r>
              <a:rPr lang="ko-KR" altLang="en-US" sz="1600"/>
              <a:t>왼쪽 문 내부 저장칸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ref_leftbar : </a:t>
            </a:r>
            <a:r>
              <a:rPr lang="ko-KR" altLang="en-US" sz="1600"/>
              <a:t>왼쪽</a:t>
            </a:r>
            <a:r>
              <a:rPr lang="en-US" altLang="ko-KR" sz="1600"/>
              <a:t>(</a:t>
            </a:r>
            <a:r>
              <a:rPr lang="ko-KR" altLang="en-US" sz="1600"/>
              <a:t>냉동칸</a:t>
            </a:r>
            <a:r>
              <a:rPr lang="en-US" altLang="ko-KR" sz="1600"/>
              <a:t>)</a:t>
            </a:r>
            <a:r>
              <a:rPr lang="ko-KR" altLang="en-US" sz="1600"/>
              <a:t> 저장칸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ref_right : </a:t>
            </a:r>
            <a:r>
              <a:rPr lang="ko-KR" altLang="en-US" sz="1600"/>
              <a:t>냉장고 오른쪽 문 </a:t>
            </a:r>
            <a:r>
              <a:rPr lang="en-US" altLang="ko-KR" sz="1600"/>
              <a:t>(</a:t>
            </a:r>
            <a:r>
              <a:rPr lang="ko-KR" altLang="en-US" sz="1600"/>
              <a:t>냉장칸</a:t>
            </a:r>
            <a:r>
              <a:rPr lang="en-US" altLang="ko-KR" sz="1600"/>
              <a:t>)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ref_right_door_bar : </a:t>
            </a:r>
            <a:r>
              <a:rPr lang="ko-KR" altLang="en-US" sz="1600"/>
              <a:t>오른쪽 문 내부 저장칸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ref_rightbar :</a:t>
            </a:r>
            <a:r>
              <a:rPr lang="ko-KR" altLang="en-US" sz="1600"/>
              <a:t> 오른쪽</a:t>
            </a:r>
            <a:r>
              <a:rPr lang="en-US" altLang="ko-KR" sz="1600"/>
              <a:t>(</a:t>
            </a:r>
            <a:r>
              <a:rPr lang="ko-KR" altLang="en-US" sz="1600"/>
              <a:t>냉장칸</a:t>
            </a:r>
            <a:r>
              <a:rPr lang="en-US" altLang="ko-KR" sz="1600"/>
              <a:t>)</a:t>
            </a:r>
            <a:r>
              <a:rPr lang="ko-KR" altLang="en-US" sz="1600"/>
              <a:t> 저장칸</a:t>
            </a:r>
            <a:endParaRPr lang="ko-KR" altLang="en-US" sz="1600"/>
          </a:p>
        </p:txBody>
      </p:sp>
      <p:sp>
        <p:nvSpPr>
          <p:cNvPr id="12" name=""/>
          <p:cNvSpPr txBox="1"/>
          <p:nvPr/>
        </p:nvSpPr>
        <p:spPr>
          <a:xfrm>
            <a:off x="8184232" y="4717816"/>
            <a:ext cx="3096344" cy="6428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ObjParser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로 각 오브젝트들을 불러옴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64" y="1869182"/>
            <a:ext cx="2160240" cy="281266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80176" y="2498289"/>
            <a:ext cx="4287918" cy="1861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</a:t>
            </a:r>
            <a:r>
              <a:rPr lang="en-US" altLang="ko-KR"/>
              <a:t>(1)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문 </a:t>
            </a:r>
            <a:r>
              <a:rPr lang="en-US" altLang="ko-KR"/>
              <a:t>open/close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키보드 </a:t>
            </a:r>
            <a:r>
              <a:rPr lang="en-US" altLang="ko-KR" sz="2000"/>
              <a:t>‘1’,</a:t>
            </a:r>
            <a:r>
              <a:rPr lang="ko-KR" altLang="en-US" sz="2000"/>
              <a:t> </a:t>
            </a:r>
            <a:r>
              <a:rPr lang="en-US" altLang="ko-KR" sz="2000"/>
              <a:t>‘2’</a:t>
            </a:r>
            <a:r>
              <a:rPr lang="ko-KR" altLang="en-US" sz="2000"/>
              <a:t> 키를 통한 문 </a:t>
            </a:r>
            <a:r>
              <a:rPr lang="en-US" altLang="ko-KR" sz="2000"/>
              <a:t>open/close</a:t>
            </a:r>
            <a:endParaRPr lang="en-US" altLang="ko-KR" sz="2000"/>
          </a:p>
        </p:txBody>
      </p:sp>
      <p:sp>
        <p:nvSpPr>
          <p:cNvPr id="8" name=""/>
          <p:cNvSpPr txBox="1"/>
          <p:nvPr/>
        </p:nvSpPr>
        <p:spPr>
          <a:xfrm>
            <a:off x="1631504" y="5306883"/>
            <a:ext cx="3096344" cy="642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전역 변수 선언 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키보드 콜백함수 설정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637" y="2426196"/>
            <a:ext cx="5188330" cy="251711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400" y="1474490"/>
            <a:ext cx="2434579" cy="730373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6888088" y="4867190"/>
            <a:ext cx="4680520" cy="3601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각각 키보드에서 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‘1’,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‘2’,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‘1’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800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’2’</a:t>
            </a:r>
            <a:r>
              <a: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를 누른 결과</a:t>
            </a:r>
            <a:endParaRPr xmlns:mc="http://schemas.openxmlformats.org/markup-compatibility/2006" xmlns:hp="http://schemas.haansoft.com/office/presentation/8.0" kumimoji="0" lang="ko-KR" altLang="en-US" sz="180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174933"/>
            <a:ext cx="2024637" cy="2508133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24757" y="1927283"/>
            <a:ext cx="1674103" cy="282240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976767" y="1979671"/>
            <a:ext cx="2060899" cy="2755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</a:t>
            </a:r>
            <a:r>
              <a:rPr lang="en-US" altLang="ko-KR"/>
              <a:t>(2)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홈바 </a:t>
            </a:r>
            <a:r>
              <a:rPr lang="en-US" altLang="ko-KR"/>
              <a:t>open/close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키보드 </a:t>
            </a:r>
            <a:r>
              <a:rPr lang="en-US" altLang="ko-KR" sz="2000"/>
              <a:t>‘3’</a:t>
            </a:r>
            <a:r>
              <a:rPr lang="ko-KR" altLang="en-US" sz="2000"/>
              <a:t> 키를 통한 홈바 </a:t>
            </a:r>
            <a:r>
              <a:rPr lang="en-US" altLang="ko-KR" sz="2000"/>
              <a:t>open/close</a:t>
            </a:r>
            <a:endParaRPr lang="en-US" altLang="ko-KR" sz="2000"/>
          </a:p>
        </p:txBody>
      </p:sp>
      <p:sp>
        <p:nvSpPr>
          <p:cNvPr id="8" name=""/>
          <p:cNvSpPr txBox="1"/>
          <p:nvPr/>
        </p:nvSpPr>
        <p:spPr>
          <a:xfrm>
            <a:off x="5375920" y="5221812"/>
            <a:ext cx="3096344" cy="6436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키보드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‘3’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입력으로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홈바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open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408" y="2844738"/>
            <a:ext cx="4568929" cy="1168524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487488" y="4226763"/>
            <a:ext cx="3096344" cy="642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전역 변수 선언 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키보드 콜백함수 설정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4299" y="2357078"/>
            <a:ext cx="2880320" cy="288032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8616280" y="5437806"/>
            <a:ext cx="3096344" cy="36745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문 열린 상태에서 홈바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open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55344" y="1191741"/>
            <a:ext cx="2752725" cy="3914775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87892" y="1204912"/>
            <a:ext cx="2534966" cy="409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</a:t>
            </a:r>
            <a:r>
              <a:rPr lang="en-US" altLang="ko-KR"/>
              <a:t>(3) - </a:t>
            </a:r>
            <a:r>
              <a:rPr lang="ko-KR" altLang="en-US"/>
              <a:t>오브젝트 분리</a:t>
            </a:r>
            <a:r>
              <a:rPr lang="en-US" altLang="ko-KR"/>
              <a:t>/</a:t>
            </a:r>
            <a:r>
              <a:rPr lang="ko-KR" altLang="en-US"/>
              <a:t>재조립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키보드 </a:t>
            </a:r>
            <a:r>
              <a:rPr lang="en-US" altLang="ko-KR" sz="2000"/>
              <a:t>‘q'</a:t>
            </a:r>
            <a:r>
              <a:rPr lang="ko-KR" altLang="en-US" sz="2000"/>
              <a:t> 키를 통한 오브젝트 모두 분리</a:t>
            </a:r>
            <a:r>
              <a:rPr lang="en-US" altLang="ko-KR" sz="2000"/>
              <a:t>/</a:t>
            </a:r>
            <a:r>
              <a:rPr lang="ko-KR" altLang="en-US" sz="2000"/>
              <a:t>재조립</a:t>
            </a:r>
            <a:endParaRPr lang="ko-KR" altLang="en-US" sz="2000"/>
          </a:p>
        </p:txBody>
      </p:sp>
      <p:sp>
        <p:nvSpPr>
          <p:cNvPr id="8" name=""/>
          <p:cNvSpPr txBox="1"/>
          <p:nvPr/>
        </p:nvSpPr>
        <p:spPr>
          <a:xfrm>
            <a:off x="4547828" y="5221842"/>
            <a:ext cx="3096344" cy="3674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분해 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5" name=""/>
          <p:cNvSpPr/>
          <p:nvPr/>
        </p:nvSpPr>
        <p:spPr>
          <a:xfrm rot="16198683">
            <a:off x="7661050" y="2689712"/>
            <a:ext cx="524105" cy="954105"/>
          </a:xfrm>
          <a:prstGeom prst="downArrow">
            <a:avLst>
              <a:gd name="adj1" fmla="val 46826"/>
              <a:gd name="adj2" fmla="val 52213"/>
            </a:avLst>
          </a:prstGeom>
          <a:solidFill>
            <a:srgbClr val="e4c26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312024" y="2289071"/>
            <a:ext cx="3096344" cy="6427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키보드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‘q'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616280" y="5301208"/>
            <a:ext cx="3096344" cy="3674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분해 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67408" y="5805264"/>
            <a:ext cx="3096344" cy="365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전역 변수 조건문을 이용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9637" y="1514475"/>
            <a:ext cx="2670536" cy="371472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1452" y="1569722"/>
            <a:ext cx="3810372" cy="1859277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0605" y="3429000"/>
            <a:ext cx="2869409" cy="108012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4606" y="4492724"/>
            <a:ext cx="2665090" cy="1101276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2423592" y="3573016"/>
            <a:ext cx="936104" cy="360040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2423592" y="4653136"/>
            <a:ext cx="936104" cy="360040"/>
          </a:xfrm>
          <a:prstGeom prst="frame">
            <a:avLst>
              <a:gd name="adj1" fmla="val 12500"/>
            </a:avLst>
          </a:prstGeom>
          <a:solidFill>
            <a:srgbClr val="e4c26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3359696" y="3929200"/>
            <a:ext cx="1440160" cy="7266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Tahoma"/>
                <a:ea typeface="함초롬돋움"/>
                <a:cs typeface="함초롬돋움"/>
              </a:rPr>
              <a:t>body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Tahoma"/>
                <a:ea typeface="함초롬돋움"/>
                <a:cs typeface="함초롬돋움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Tahoma"/>
                <a:ea typeface="함초롬돋움"/>
                <a:cs typeface="함초롬돋움"/>
              </a:rPr>
              <a:t>bar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Tahoma"/>
                <a:ea typeface="함초롬돋움"/>
                <a:cs typeface="함초롬돋움"/>
              </a:rPr>
              <a:t>의 속도를 다르게 함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00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18662" y="1665362"/>
            <a:ext cx="3509985" cy="3527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</a:t>
            </a:r>
            <a:r>
              <a:rPr lang="en-US" altLang="ko-KR"/>
              <a:t>(4)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물체 텍스쳐 변경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서브메뉴 입력을 통한 텍스쳐 변경</a:t>
            </a:r>
            <a:endParaRPr lang="ko-KR" altLang="en-US" sz="2000"/>
          </a:p>
        </p:txBody>
      </p:sp>
      <p:sp>
        <p:nvSpPr>
          <p:cNvPr id="8" name=""/>
          <p:cNvSpPr txBox="1"/>
          <p:nvPr/>
        </p:nvSpPr>
        <p:spPr>
          <a:xfrm>
            <a:off x="407368" y="5666496"/>
            <a:ext cx="5184576" cy="6428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서브메뉴 입력을 통해 텍스쳐 변수 변경 후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텍스쳐매핑 함수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reload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33625" y="968253"/>
            <a:ext cx="2106990" cy="272624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08168" y="1052736"/>
            <a:ext cx="1747715" cy="2578596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89684" y="3933056"/>
            <a:ext cx="1790691" cy="2557107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38530" y="3933056"/>
            <a:ext cx="1733389" cy="2557107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rcRect l="7330" t="58260" r="41410" b="15330"/>
          <a:stretch>
            <a:fillRect/>
          </a:stretch>
        </p:blipFill>
        <p:spPr>
          <a:xfrm>
            <a:off x="4979875" y="1700808"/>
            <a:ext cx="2232249" cy="1488164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4874" y="1412776"/>
            <a:ext cx="3921235" cy="1872208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6274" y="3717032"/>
            <a:ext cx="5419725" cy="1885950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7536160" y="3429000"/>
            <a:ext cx="1872208" cy="3609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texture off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9696400" y="3429000"/>
            <a:ext cx="1872208" cy="3609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Grey(default)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608168" y="6317879"/>
            <a:ext cx="1872208" cy="3667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Rainbow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696400" y="6317879"/>
            <a:ext cx="1872208" cy="3667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LV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159896" y="3248538"/>
            <a:ext cx="1872208" cy="6357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서브메뉴에서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텍스쳐 선택 가능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</a:t>
            </a:r>
            <a:r>
              <a:rPr lang="en-US" altLang="ko-KR"/>
              <a:t>(5)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시점 이동</a:t>
            </a:r>
            <a:r>
              <a:rPr lang="en-US" altLang="ko-KR"/>
              <a:t>/zoom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키보드</a:t>
            </a:r>
            <a:r>
              <a:rPr lang="en-US" altLang="ko-KR" sz="2000"/>
              <a:t>/</a:t>
            </a:r>
            <a:r>
              <a:rPr lang="ko-KR" altLang="en-US" sz="2000"/>
              <a:t>마우스휠 콜백함수를 이용한 시점 이동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zoom in/out</a:t>
            </a:r>
            <a:r>
              <a:rPr lang="ko-KR" altLang="en-US" sz="2000"/>
              <a:t> 구현</a:t>
            </a:r>
            <a:endParaRPr lang="ko-KR" altLang="en-US" sz="20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4910" y="1414636"/>
            <a:ext cx="2990850" cy="32385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3432" y="4631779"/>
            <a:ext cx="3409950" cy="153352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07968" y="1268760"/>
            <a:ext cx="2376264" cy="238584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45183" y="1268760"/>
            <a:ext cx="2391377" cy="2376706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07968" y="3702363"/>
            <a:ext cx="2376264" cy="2390932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760296" y="3717032"/>
            <a:ext cx="2376265" cy="2376264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5879976" y="5877272"/>
            <a:ext cx="5184576" cy="6371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방향키를 통한 시점 이동과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마우스 휠을 통한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zoom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기능 구현됨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</a:t>
            </a:r>
            <a:r>
              <a:rPr lang="en-US" altLang="ko-KR"/>
              <a:t>(6)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문 열림 경고음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idle</a:t>
            </a:r>
            <a:r>
              <a:rPr lang="ko-KR" altLang="en-US" sz="2000"/>
              <a:t> 함수에서 문이 열린 상태로 일정 시간이 지나면 경고음</a:t>
            </a:r>
            <a:r>
              <a:rPr lang="en-US" altLang="ko-KR" sz="2000"/>
              <a:t>,</a:t>
            </a:r>
            <a:r>
              <a:rPr lang="ko-KR" altLang="en-US" sz="2000"/>
              <a:t> 경고메시지 출력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&lt;mmsystem.h&gt;</a:t>
            </a:r>
            <a:r>
              <a:rPr lang="ko-KR" altLang="en-US" sz="2000"/>
              <a:t>의 </a:t>
            </a:r>
            <a:r>
              <a:rPr lang="en-US" altLang="ko-KR" sz="2000"/>
              <a:t>PlaySound</a:t>
            </a:r>
            <a:r>
              <a:rPr lang="ko-KR" altLang="en-US" sz="2000"/>
              <a:t> 함수를 이용하여 효과음을 발생시킴</a:t>
            </a:r>
            <a:endParaRPr lang="ko-KR" altLang="en-US" sz="2000"/>
          </a:p>
        </p:txBody>
      </p:sp>
      <p:sp>
        <p:nvSpPr>
          <p:cNvPr id="15" name=""/>
          <p:cNvSpPr txBox="1"/>
          <p:nvPr/>
        </p:nvSpPr>
        <p:spPr>
          <a:xfrm>
            <a:off x="6456040" y="4869160"/>
            <a:ext cx="5184576" cy="6343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문을 오래 열어뒀을 때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경고음과 경고 메시지가 출력됨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08168" y="2564904"/>
            <a:ext cx="2592288" cy="2051041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911424" y="4946471"/>
            <a:ext cx="5184576" cy="36657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idle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함수에서 제한 시간 설정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9456" y="2811387"/>
            <a:ext cx="5305572" cy="1625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</a:t>
            </a:r>
            <a:r>
              <a:rPr lang="en-US" altLang="ko-KR"/>
              <a:t>(7)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음식 보관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음식 모델 </a:t>
            </a:r>
            <a:r>
              <a:rPr lang="en-US" altLang="ko-KR" sz="2000"/>
              <a:t>:</a:t>
            </a:r>
            <a:r>
              <a:rPr lang="ko-KR" altLang="en-US" sz="2000"/>
              <a:t> 콜라</a:t>
            </a:r>
            <a:r>
              <a:rPr lang="en-US" altLang="ko-KR" sz="2000"/>
              <a:t>,</a:t>
            </a:r>
            <a:r>
              <a:rPr lang="ko-KR" altLang="en-US" sz="2000"/>
              <a:t> 사이다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텍스쳐 이미지는 실습자료에서 취득하였음</a:t>
            </a:r>
            <a:endParaRPr lang="ko-KR" altLang="en-US" sz="2000"/>
          </a:p>
        </p:txBody>
      </p:sp>
      <p:sp>
        <p:nvSpPr>
          <p:cNvPr id="15" name=""/>
          <p:cNvSpPr txBox="1"/>
          <p:nvPr/>
        </p:nvSpPr>
        <p:spPr>
          <a:xfrm>
            <a:off x="1343472" y="5240123"/>
            <a:ext cx="5184576" cy="9682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Big Coke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뚜껑 반지름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0.5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길이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1.5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3632" y="1835402"/>
            <a:ext cx="2304256" cy="318719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2224" y="2879197"/>
            <a:ext cx="1008112" cy="1701930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6096000" y="5229200"/>
            <a:ext cx="5184576" cy="9696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Cider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뚜껑 반지름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길이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0.8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</a:t>
            </a:r>
            <a:r>
              <a:rPr lang="en-US" altLang="ko-KR"/>
              <a:t>(7)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음식 보관 </a:t>
            </a:r>
            <a:r>
              <a:rPr lang="en-US" altLang="ko-KR">
                <a:solidFill>
                  <a:srgbClr val="ff6600"/>
                </a:solidFill>
              </a:rPr>
              <a:t>(2</a:t>
            </a:r>
            <a:r>
              <a:rPr lang="ko-KR" altLang="en-US">
                <a:solidFill>
                  <a:srgbClr val="ff6600"/>
                </a:solidFill>
              </a:rPr>
              <a:t>차 개선</a:t>
            </a:r>
            <a:r>
              <a:rPr lang="en-US" altLang="ko-KR">
                <a:solidFill>
                  <a:srgbClr val="ff6600"/>
                </a:solidFill>
              </a:rPr>
              <a:t>)</a:t>
            </a:r>
            <a:endParaRPr lang="en-US" altLang="ko-KR">
              <a:solidFill>
                <a:srgbClr val="ff6600"/>
              </a:solidFill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메뉴 입력을 통하여</a:t>
            </a:r>
            <a:r>
              <a:rPr lang="en-US" altLang="ko-KR" sz="2000"/>
              <a:t> </a:t>
            </a:r>
            <a:r>
              <a:rPr lang="ko-KR" altLang="en-US" sz="2000"/>
              <a:t>냉장</a:t>
            </a:r>
            <a:r>
              <a:rPr lang="en-US" altLang="ko-KR" sz="2000"/>
              <a:t>/</a:t>
            </a:r>
            <a:r>
              <a:rPr lang="ko-KR" altLang="en-US" sz="2000"/>
              <a:t>냉동칸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ko-KR" altLang="en-US" sz="2000">
                <a:solidFill>
                  <a:srgbClr val="ff6600"/>
                </a:solidFill>
              </a:rPr>
              <a:t>사이드바</a:t>
            </a:r>
            <a:r>
              <a:rPr lang="ko-KR" altLang="en-US" sz="2000"/>
              <a:t>에 콜라</a:t>
            </a:r>
            <a:r>
              <a:rPr lang="en-US" altLang="ko-KR" sz="2000"/>
              <a:t>,</a:t>
            </a:r>
            <a:r>
              <a:rPr lang="ko-KR" altLang="en-US" sz="2000"/>
              <a:t> 사이다를 보관</a:t>
            </a:r>
            <a:endParaRPr lang="ko-KR" altLang="en-US" sz="2000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1005" y="1602494"/>
            <a:ext cx="3697386" cy="4346785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3863752" y="2132856"/>
            <a:ext cx="504056" cy="360040"/>
          </a:xfrm>
          <a:prstGeom prst="roundRect">
            <a:avLst>
              <a:gd name="adj" fmla="val 16667"/>
            </a:avLst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3863752" y="3248980"/>
            <a:ext cx="504056" cy="360040"/>
          </a:xfrm>
          <a:prstGeom prst="roundRect">
            <a:avLst>
              <a:gd name="adj" fmla="val 16667"/>
            </a:avLst>
          </a:prstGeom>
          <a:solidFill>
            <a:srgbClr val="a0b4e6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24" name=""/>
          <p:cNvSpPr/>
          <p:nvPr/>
        </p:nvSpPr>
        <p:spPr>
          <a:xfrm>
            <a:off x="3863752" y="4149080"/>
            <a:ext cx="504056" cy="360040"/>
          </a:xfrm>
          <a:prstGeom prst="roundRect">
            <a:avLst>
              <a:gd name="adj" fmla="val 16667"/>
            </a:avLst>
          </a:prstGeom>
          <a:solidFill>
            <a:srgbClr val="a0b4e6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25" name=""/>
          <p:cNvSpPr/>
          <p:nvPr/>
        </p:nvSpPr>
        <p:spPr>
          <a:xfrm>
            <a:off x="3935760" y="4941168"/>
            <a:ext cx="504056" cy="360040"/>
          </a:xfrm>
          <a:prstGeom prst="roundRect">
            <a:avLst>
              <a:gd name="adj" fmla="val 16667"/>
            </a:avLst>
          </a:prstGeom>
          <a:solidFill>
            <a:srgbClr val="a0b4e6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27" name=""/>
          <p:cNvSpPr/>
          <p:nvPr/>
        </p:nvSpPr>
        <p:spPr>
          <a:xfrm>
            <a:off x="4655840" y="2312876"/>
            <a:ext cx="504056" cy="360040"/>
          </a:xfrm>
          <a:prstGeom prst="roundRect">
            <a:avLst>
              <a:gd name="adj" fmla="val 16667"/>
            </a:avLst>
          </a:prstGeom>
          <a:ln>
            <a:noFill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28" name=""/>
          <p:cNvSpPr/>
          <p:nvPr/>
        </p:nvSpPr>
        <p:spPr>
          <a:xfrm>
            <a:off x="4655840" y="3429000"/>
            <a:ext cx="504056" cy="360040"/>
          </a:xfrm>
          <a:prstGeom prst="roundRect">
            <a:avLst>
              <a:gd name="adj" fmla="val 16667"/>
            </a:avLst>
          </a:prstGeom>
          <a:ln>
            <a:noFill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29" name=""/>
          <p:cNvSpPr/>
          <p:nvPr/>
        </p:nvSpPr>
        <p:spPr>
          <a:xfrm>
            <a:off x="4655840" y="4329100"/>
            <a:ext cx="504056" cy="360040"/>
          </a:xfrm>
          <a:prstGeom prst="roundRect">
            <a:avLst>
              <a:gd name="adj" fmla="val 16667"/>
            </a:avLst>
          </a:prstGeom>
          <a:ln>
            <a:noFill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30" name=""/>
          <p:cNvSpPr/>
          <p:nvPr/>
        </p:nvSpPr>
        <p:spPr>
          <a:xfrm>
            <a:off x="4583832" y="5013176"/>
            <a:ext cx="504056" cy="360040"/>
          </a:xfrm>
          <a:prstGeom prst="roundRect">
            <a:avLst>
              <a:gd name="adj" fmla="val 16667"/>
            </a:avLst>
          </a:prstGeom>
          <a:ln>
            <a:noFill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31" name=""/>
          <p:cNvSpPr/>
          <p:nvPr/>
        </p:nvSpPr>
        <p:spPr>
          <a:xfrm>
            <a:off x="3503712" y="5733256"/>
            <a:ext cx="1008112" cy="360040"/>
          </a:xfrm>
          <a:prstGeom prst="roundRect">
            <a:avLst>
              <a:gd name="adj" fmla="val 16667"/>
            </a:avLst>
          </a:prstGeom>
          <a:solidFill>
            <a:srgbClr val="a0b4e6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Freeze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33" name=""/>
          <p:cNvSpPr/>
          <p:nvPr/>
        </p:nvSpPr>
        <p:spPr>
          <a:xfrm>
            <a:off x="4583832" y="5733256"/>
            <a:ext cx="1512168" cy="360040"/>
          </a:xfrm>
          <a:prstGeom prst="roundRect">
            <a:avLst>
              <a:gd name="adj" fmla="val 16667"/>
            </a:avLst>
          </a:prstGeom>
          <a:solidFill>
            <a:srgbClr val="e4c26c">
              <a:alpha val="100000"/>
            </a:srgbClr>
          </a:solidFill>
          <a:ln w="25400" cap="flat" cmpd="sng" algn="ctr">
            <a:noFill/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Refrigeration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34" name=""/>
          <p:cNvSpPr/>
          <p:nvPr/>
        </p:nvSpPr>
        <p:spPr>
          <a:xfrm>
            <a:off x="3287688" y="2636912"/>
            <a:ext cx="504056" cy="360040"/>
          </a:xfrm>
          <a:prstGeom prst="roundRect">
            <a:avLst>
              <a:gd name="adj" fmla="val 16667"/>
            </a:avLst>
          </a:prstGeom>
          <a:solidFill>
            <a:srgbClr val="9be5c8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35" name=""/>
          <p:cNvSpPr/>
          <p:nvPr/>
        </p:nvSpPr>
        <p:spPr>
          <a:xfrm>
            <a:off x="3503712" y="4725144"/>
            <a:ext cx="504056" cy="360040"/>
          </a:xfrm>
          <a:prstGeom prst="roundRect">
            <a:avLst>
              <a:gd name="adj" fmla="val 16667"/>
            </a:avLst>
          </a:prstGeom>
          <a:solidFill>
            <a:srgbClr val="9be5c8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36" name=""/>
          <p:cNvSpPr/>
          <p:nvPr/>
        </p:nvSpPr>
        <p:spPr>
          <a:xfrm>
            <a:off x="5087888" y="2924944"/>
            <a:ext cx="504056" cy="360040"/>
          </a:xfrm>
          <a:prstGeom prst="roundRect">
            <a:avLst>
              <a:gd name="adj" fmla="val 16667"/>
            </a:avLst>
          </a:prstGeom>
          <a:solidFill>
            <a:srgbClr val="9be5c8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37" name=""/>
          <p:cNvSpPr/>
          <p:nvPr/>
        </p:nvSpPr>
        <p:spPr>
          <a:xfrm>
            <a:off x="4943872" y="5229200"/>
            <a:ext cx="504056" cy="360040"/>
          </a:xfrm>
          <a:prstGeom prst="roundRect">
            <a:avLst>
              <a:gd name="adj" fmla="val 16667"/>
            </a:avLst>
          </a:prstGeom>
          <a:solidFill>
            <a:srgbClr val="9be5c8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38" name=""/>
          <p:cNvSpPr/>
          <p:nvPr/>
        </p:nvSpPr>
        <p:spPr>
          <a:xfrm>
            <a:off x="3503712" y="6165304"/>
            <a:ext cx="1152128" cy="360040"/>
          </a:xfrm>
          <a:prstGeom prst="roundRect">
            <a:avLst>
              <a:gd name="adj" fmla="val 16667"/>
            </a:avLst>
          </a:prstGeom>
          <a:solidFill>
            <a:srgbClr val="9be5c8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Sidebar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6608" y="1761892"/>
            <a:ext cx="4679951" cy="4167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</a:t>
            </a:r>
            <a:r>
              <a:rPr lang="en-US" altLang="ko-KR"/>
              <a:t>(8)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보관한 음식 꺼내기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multi viewport </a:t>
            </a:r>
            <a:r>
              <a:rPr lang="ko-KR" altLang="en-US" sz="2000"/>
              <a:t>이용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한 손에 두 개 이상의 물체를 </a:t>
            </a:r>
            <a:r>
              <a:rPr lang="en-US" altLang="ko-KR" sz="2000"/>
              <a:t>Pick</a:t>
            </a:r>
            <a:r>
              <a:rPr lang="ko-KR" altLang="en-US" sz="2000"/>
              <a:t>할 수 없음</a:t>
            </a:r>
            <a:endParaRPr lang="ko-KR" altLang="en-US" sz="20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7088" y="3429000"/>
            <a:ext cx="3562847" cy="2391108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rcRect b="1670"/>
          <a:stretch>
            <a:fillRect/>
          </a:stretch>
        </p:blipFill>
        <p:spPr>
          <a:xfrm>
            <a:off x="7032104" y="1573065"/>
            <a:ext cx="3425521" cy="3711869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87138" y="2044574"/>
            <a:ext cx="4608861" cy="1263005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6096000" y="5516717"/>
            <a:ext cx="5184576" cy="3605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콜라를 한 손에 든 것처럼 연출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 주제</a:t>
            </a:r>
            <a:r>
              <a:rPr lang="en-US" altLang="ko-KR"/>
              <a:t>/</a:t>
            </a:r>
            <a:r>
              <a:rPr lang="ko-KR" altLang="en-US"/>
              <a:t>목표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1124744"/>
            <a:ext cx="10972799" cy="5733256"/>
          </a:xfrm>
        </p:spPr>
        <p:txBody>
          <a:bodyPr/>
          <a:lstStyle/>
          <a:p>
            <a:pPr>
              <a:defRPr/>
            </a:pPr>
            <a:r>
              <a:rPr lang="ko-KR" altLang="en-US" b="1" i="0"/>
              <a:t>양문형 냉장고 </a:t>
            </a:r>
            <a:endParaRPr lang="ko-KR" altLang="en-US" b="1" i="0"/>
          </a:p>
          <a:p>
            <a:pPr>
              <a:defRPr/>
            </a:pPr>
            <a:endParaRPr lang="ko-KR" altLang="en-US" b="1" i="0"/>
          </a:p>
          <a:p>
            <a:pPr marL="0" indent="0">
              <a:buNone/>
              <a:defRPr/>
            </a:pPr>
            <a:endParaRPr lang="ko-KR" altLang="en-US" b="1" i="0"/>
          </a:p>
          <a:p>
            <a:pPr marL="0" indent="0">
              <a:buNone/>
              <a:defRPr/>
            </a:pPr>
            <a:r>
              <a:rPr lang="ko-KR" altLang="en-US" sz="2100" b="1" i="0"/>
              <a:t> 실제로 가정에서 흔하게 볼 수 있는</a:t>
            </a:r>
            <a:endParaRPr lang="ko-KR" altLang="en-US" sz="2100" b="1" i="0"/>
          </a:p>
          <a:p>
            <a:pPr marL="0" indent="0">
              <a:buNone/>
              <a:defRPr/>
            </a:pPr>
            <a:r>
              <a:rPr lang="ko-KR" altLang="en-US" sz="2100" b="1" i="0"/>
              <a:t>양문형 냉장고를 </a:t>
            </a:r>
            <a:r>
              <a:rPr lang="en-US" altLang="ko-KR" sz="2100" b="1" i="0"/>
              <a:t>3</a:t>
            </a:r>
            <a:r>
              <a:rPr lang="ko-KR" altLang="en-US" sz="2100" b="1" i="0"/>
              <a:t>차원 제품 카탈로그</a:t>
            </a:r>
            <a:endParaRPr lang="ko-KR" altLang="en-US" sz="2100" b="1" i="0"/>
          </a:p>
          <a:p>
            <a:pPr marL="0" indent="0">
              <a:buNone/>
              <a:defRPr/>
            </a:pPr>
            <a:r>
              <a:rPr lang="ko-KR" altLang="en-US" sz="2100" b="1" i="0"/>
              <a:t>주제로 선정하여 형상을 모델링하고</a:t>
            </a:r>
            <a:r>
              <a:rPr lang="en-US" altLang="ko-KR" sz="2100" b="1" i="0"/>
              <a:t>,</a:t>
            </a:r>
            <a:endParaRPr lang="en-US" altLang="ko-KR" sz="2100" b="1" i="0"/>
          </a:p>
          <a:p>
            <a:pPr marL="0" indent="0">
              <a:buNone/>
              <a:defRPr/>
            </a:pPr>
            <a:r>
              <a:rPr lang="ko-KR" altLang="en-US" sz="2100" b="1" i="0"/>
              <a:t>이를 다양한 시점을 통해 볼 수 있도록</a:t>
            </a:r>
            <a:endParaRPr lang="ko-KR" altLang="en-US" sz="2100" b="1" i="0"/>
          </a:p>
          <a:p>
            <a:pPr marL="0" indent="0">
              <a:buNone/>
              <a:defRPr/>
            </a:pPr>
            <a:r>
              <a:rPr lang="ko-KR" altLang="en-US" sz="2100" b="1" i="0"/>
              <a:t>구현합니다</a:t>
            </a:r>
            <a:r>
              <a:rPr lang="en-US" altLang="ko-KR" sz="2100" b="1" i="0"/>
              <a:t>.</a:t>
            </a:r>
            <a:r>
              <a:rPr lang="ko-KR" altLang="en-US" sz="2100" b="1" i="0"/>
              <a:t> 또한 냉장고의 특수 기능인</a:t>
            </a:r>
            <a:endParaRPr lang="ko-KR" altLang="en-US" sz="2100" b="1" i="0"/>
          </a:p>
          <a:p>
            <a:pPr marL="0" indent="0">
              <a:buNone/>
              <a:defRPr/>
            </a:pPr>
            <a:r>
              <a:rPr lang="ko-KR" altLang="en-US" sz="2100" b="1" i="0"/>
              <a:t>홈바 열고 닫기</a:t>
            </a:r>
            <a:r>
              <a:rPr lang="en-US" altLang="ko-KR" sz="2100" b="1" i="0"/>
              <a:t>/</a:t>
            </a:r>
            <a:r>
              <a:rPr lang="ko-KR" altLang="en-US" sz="2100" b="1" i="0"/>
              <a:t>음식 보관 등을 실제로 </a:t>
            </a:r>
            <a:endParaRPr lang="ko-KR" altLang="en-US" sz="2100" b="1" i="0"/>
          </a:p>
          <a:p>
            <a:pPr marL="0" indent="0">
              <a:buNone/>
              <a:defRPr/>
            </a:pPr>
            <a:r>
              <a:rPr lang="ko-KR" altLang="en-US" sz="2100" b="1" i="0"/>
              <a:t>구현하고 이를 확인해보고자 한다</a:t>
            </a:r>
            <a:r>
              <a:rPr lang="en-US" altLang="ko-KR" sz="2100" b="1" i="0"/>
              <a:t>.</a:t>
            </a:r>
            <a:endParaRPr lang="en-US" altLang="ko-KR" sz="2100" b="1" i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60114" y="1368152"/>
            <a:ext cx="6496525" cy="46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</a:t>
            </a:r>
            <a:r>
              <a:rPr lang="en-US" altLang="ko-KR"/>
              <a:t>(8)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보관한 음식 꺼내기 </a:t>
            </a:r>
            <a:r>
              <a:rPr lang="en-US" altLang="ko-KR">
                <a:solidFill>
                  <a:srgbClr val="ff6600"/>
                </a:solidFill>
              </a:rPr>
              <a:t>(2</a:t>
            </a:r>
            <a:r>
              <a:rPr lang="ko-KR" altLang="en-US">
                <a:solidFill>
                  <a:srgbClr val="ff6600"/>
                </a:solidFill>
              </a:rPr>
              <a:t>차 개선</a:t>
            </a:r>
            <a:r>
              <a:rPr lang="en-US" altLang="ko-KR">
                <a:solidFill>
                  <a:srgbClr val="ff6600"/>
                </a:solidFill>
              </a:rPr>
              <a:t>)</a:t>
            </a:r>
            <a:endParaRPr lang="en-US" altLang="ko-KR">
              <a:solidFill>
                <a:srgbClr val="ff6600"/>
              </a:solidFill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음료수가</a:t>
            </a:r>
            <a:r>
              <a:rPr lang="en-US" altLang="ko-KR" sz="2000"/>
              <a:t> pick up</a:t>
            </a:r>
            <a:r>
              <a:rPr lang="ko-KR" altLang="en-US" sz="2000"/>
              <a:t>된 상태에서 음료수 부분을 마우스로 클릭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해당 음료수가 냉장고에 다시 저장됨 </a:t>
            </a:r>
            <a:r>
              <a:rPr lang="en-US" altLang="ko-KR" sz="2000"/>
              <a:t>(</a:t>
            </a:r>
            <a:r>
              <a:rPr lang="ko-KR" altLang="en-US" sz="2000"/>
              <a:t>기본 위치 </a:t>
            </a:r>
            <a:r>
              <a:rPr lang="en-US" altLang="ko-KR" sz="2000"/>
              <a:t>:</a:t>
            </a:r>
            <a:r>
              <a:rPr lang="ko-KR" altLang="en-US" sz="2000"/>
              <a:t> 냉동</a:t>
            </a:r>
            <a:r>
              <a:rPr lang="en-US" altLang="ko-KR" sz="2000"/>
              <a:t>-1)</a:t>
            </a:r>
            <a:endParaRPr lang="en-US" altLang="ko-KR" sz="2000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rcRect b="1670"/>
          <a:stretch>
            <a:fillRect/>
          </a:stretch>
        </p:blipFill>
        <p:spPr>
          <a:xfrm>
            <a:off x="1014295" y="2060848"/>
            <a:ext cx="3425521" cy="3711869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551384" y="5877272"/>
            <a:ext cx="4320480" cy="3644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콜라를 손에 든 상태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4013" y="2729907"/>
            <a:ext cx="3326482" cy="3147363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60095" y="2060848"/>
            <a:ext cx="4097909" cy="43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</a:t>
            </a:r>
            <a:r>
              <a:rPr lang="en-US" altLang="ko-KR"/>
              <a:t>(9)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조작법 출력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keyboard ‘z’</a:t>
            </a:r>
            <a:r>
              <a:rPr lang="ko-KR" altLang="en-US" sz="2000"/>
              <a:t>키를 이용해 </a:t>
            </a:r>
            <a:r>
              <a:rPr lang="en-US" altLang="ko-KR" sz="2000"/>
              <a:t>on/off</a:t>
            </a:r>
            <a:endParaRPr lang="en-US" altLang="ko-KR" sz="20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392" y="1788861"/>
            <a:ext cx="5472608" cy="4173854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29857" y="1844824"/>
            <a:ext cx="5427792" cy="4134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</a:t>
            </a:r>
            <a:r>
              <a:rPr lang="en-US" altLang="ko-KR"/>
              <a:t>(10)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내부 조명 </a:t>
            </a:r>
            <a:r>
              <a:rPr lang="en-US" altLang="ko-KR"/>
              <a:t>on/off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keyboard ‘a’</a:t>
            </a:r>
            <a:r>
              <a:rPr lang="ko-KR" altLang="en-US" sz="2000"/>
              <a:t>키를 이용해 </a:t>
            </a:r>
            <a:r>
              <a:rPr lang="en-US" altLang="ko-KR" sz="2000"/>
              <a:t>on/off</a:t>
            </a:r>
            <a:endParaRPr lang="en-US" altLang="ko-KR" sz="2000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3728" y="1556792"/>
            <a:ext cx="3124200" cy="434340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44072" y="1514822"/>
            <a:ext cx="3057525" cy="4362450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2351584" y="6021288"/>
            <a:ext cx="3096344" cy="3616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조명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on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744072" y="6021288"/>
            <a:ext cx="3096344" cy="367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조명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off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300"/>
              <a:t>냉장고 외부 모델 </a:t>
            </a:r>
            <a:r>
              <a:rPr lang="en-US" altLang="ko-KR" sz="2300"/>
              <a:t>:</a:t>
            </a:r>
            <a:r>
              <a:rPr lang="ko-KR" altLang="en-US" sz="2300"/>
              <a:t> </a:t>
            </a:r>
            <a:r>
              <a:rPr lang="en-US" altLang="en-US" sz="2300"/>
              <a:t>https://free3d.com/ko/3d-model/refrigerator-v1--613633.html</a:t>
            </a:r>
            <a:endParaRPr lang="en-US" altLang="en-US" sz="2300"/>
          </a:p>
          <a:p>
            <a:pPr>
              <a:defRPr/>
            </a:pPr>
            <a:r>
              <a:rPr lang="ko-KR" altLang="en-US" sz="2300"/>
              <a:t>냉장고 텍스쳐 이미지 </a:t>
            </a:r>
            <a:r>
              <a:rPr lang="en-US" altLang="ko-KR" sz="2300"/>
              <a:t>:</a:t>
            </a:r>
            <a:r>
              <a:rPr lang="ko-KR" altLang="en-US" sz="2300"/>
              <a:t> </a:t>
            </a:r>
            <a:br>
              <a:rPr lang="ko-KR" altLang="en-US" sz="2300"/>
            </a:br>
            <a:r>
              <a:rPr lang="en-US" altLang="en-US" sz="2300">
                <a:hlinkClick r:id="rId2"/>
              </a:rPr>
              <a:t>https://pxhere.com/ko/photo/546299</a:t>
            </a:r>
            <a:br>
              <a:rPr lang="ko-KR" altLang="en-US" sz="2300"/>
            </a:br>
            <a:r>
              <a:rPr lang="en-US" altLang="en-US" sz="2300">
                <a:hlinkClick r:id="rId3"/>
              </a:rPr>
              <a:t>https://me6me6.tistory.com/19</a:t>
            </a:r>
            <a:br>
              <a:rPr lang="ko-KR" altLang="en-US" sz="2300"/>
            </a:br>
            <a:r>
              <a:rPr lang="en-US" altLang="en-US" sz="2300">
                <a:hlinkClick r:id="rId4"/>
              </a:rPr>
              <a:t>https://m.blog.naver.com/PostView.nhn?blogId=08823&amp;logNo=176742692&amp;proxyReferer=https%3A%2F%2Fwww.google.com%2F</a:t>
            </a:r>
            <a:endParaRPr lang="en-US" altLang="en-US" sz="2300"/>
          </a:p>
          <a:p>
            <a:pPr>
              <a:defRPr/>
            </a:pPr>
            <a:r>
              <a:rPr lang="ko-KR" altLang="en-US" sz="2300"/>
              <a:t>경고음 </a:t>
            </a:r>
            <a:r>
              <a:rPr lang="en-US" altLang="ko-KR" sz="2300"/>
              <a:t>:</a:t>
            </a:r>
            <a:r>
              <a:rPr lang="ko-KR" altLang="en-US" sz="2300"/>
              <a:t> </a:t>
            </a:r>
            <a:r>
              <a:rPr lang="en-US" altLang="en-US" sz="2300"/>
              <a:t>https://kimchimandoo.tistory.com/41</a:t>
            </a:r>
            <a:endParaRPr lang="en-US" altLang="en-US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상세 모습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234379"/>
            <a:ext cx="4869340" cy="434508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3017" y="1257300"/>
            <a:ext cx="2390775" cy="43434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991544" y="1333193"/>
            <a:ext cx="1080120" cy="367615"/>
          </a:xfrm>
          <a:prstGeom prst="rect">
            <a:avLst/>
          </a:prstGeom>
          <a:solidFill>
            <a:srgbClr val="ffffff">
              <a:alpha val="51000"/>
            </a:srgb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b="1">
                <a:solidFill>
                  <a:srgbClr val="ff6600"/>
                </a:solidFill>
              </a:rPr>
              <a:t>제어창</a:t>
            </a:r>
            <a:endParaRPr lang="ko-KR" altLang="en-US" b="1">
              <a:solidFill>
                <a:srgbClr val="ff6600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359696" y="2636912"/>
            <a:ext cx="1080120" cy="367615"/>
          </a:xfrm>
          <a:prstGeom prst="rect">
            <a:avLst/>
          </a:prstGeom>
          <a:solidFill>
            <a:srgbClr val="ffffff">
              <a:alpha val="47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Tahoma"/>
                <a:ea typeface="함초롬돋움"/>
                <a:cs typeface="함초롬돋움"/>
              </a:rPr>
              <a:t>홈바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6600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392143" y="2348880"/>
            <a:ext cx="1440161" cy="364941"/>
          </a:xfrm>
          <a:prstGeom prst="rect">
            <a:avLst/>
          </a:prstGeom>
          <a:solidFill>
            <a:srgbClr val="ffffff">
              <a:alpha val="49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Tahoma"/>
                <a:ea typeface="함초롬돋움"/>
                <a:cs typeface="함초롬돋움"/>
              </a:rPr>
              <a:t>기본 저장칸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6600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64152" y="4229110"/>
            <a:ext cx="1368152" cy="64005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Tahoma"/>
                <a:ea typeface="함초롬돋움"/>
                <a:cs typeface="함초롬돋움"/>
              </a:rPr>
              <a:t>과일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Tahoma"/>
                <a:ea typeface="함초롬돋움"/>
                <a:cs typeface="함초롬돋움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Tahoma"/>
                <a:ea typeface="함초롬돋움"/>
                <a:cs typeface="함초롬돋움"/>
              </a:rPr>
              <a:t>야채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6600"/>
              </a:solidFill>
              <a:latin typeface="Tahoma"/>
              <a:ea typeface="함초롬돋움"/>
              <a:cs typeface="함초롬돋움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Tahoma"/>
                <a:ea typeface="함초롬돋움"/>
                <a:cs typeface="함초롬돋움"/>
              </a:rPr>
              <a:t>저장칸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6600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832304" y="2845361"/>
            <a:ext cx="1224136" cy="362659"/>
          </a:xfrm>
          <a:prstGeom prst="rect">
            <a:avLst/>
          </a:prstGeom>
          <a:solidFill>
            <a:srgbClr val="ffffff">
              <a:alpha val="4667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Tahoma"/>
                <a:ea typeface="함초롬돋움"/>
                <a:cs typeface="함초롬돋움"/>
              </a:rPr>
              <a:t>홈바 내부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6600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984432" y="2132107"/>
            <a:ext cx="1224136" cy="361538"/>
          </a:xfrm>
          <a:prstGeom prst="rect">
            <a:avLst/>
          </a:prstGeom>
          <a:solidFill>
            <a:srgbClr val="ffffff">
              <a:alpha val="4667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Tahoma"/>
                <a:ea typeface="함초롬돋움"/>
                <a:cs typeface="함초롬돋움"/>
              </a:rPr>
              <a:t>홈바 외부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6600"/>
              </a:solidFill>
              <a:latin typeface="Tahoma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상세 구현 사양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polygon, quadric obj, texture mapping</a:t>
            </a:r>
            <a:r>
              <a:rPr lang="ko-KR" altLang="en-US"/>
              <a:t> 등을 이용하여 가능한 실제 모델과 유사한 냉장고 모델을 구현한다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냉장고 외부 모델링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개의  문</a:t>
            </a:r>
            <a:r>
              <a:rPr lang="en-US" altLang="ko-KR"/>
              <a:t>,</a:t>
            </a:r>
            <a:r>
              <a:rPr lang="ko-KR" altLang="en-US"/>
              <a:t> 홈바</a:t>
            </a:r>
            <a:r>
              <a:rPr lang="en-US" altLang="ko-KR"/>
              <a:t>,</a:t>
            </a:r>
            <a:r>
              <a:rPr lang="ko-KR" altLang="en-US"/>
              <a:t> 측면</a:t>
            </a:r>
            <a:r>
              <a:rPr lang="en-US" altLang="ko-KR"/>
              <a:t>,</a:t>
            </a:r>
            <a:r>
              <a:rPr lang="ko-KR" altLang="en-US"/>
              <a:t> 뒷면</a:t>
            </a:r>
            <a:endParaRPr lang="ko-KR" altLang="en-US"/>
          </a:p>
          <a:p>
            <a:pPr>
              <a:defRPr/>
            </a:pPr>
            <a:r>
              <a:rPr lang="ko-KR" altLang="en-US"/>
              <a:t>냉장고 내부 모델링 </a:t>
            </a:r>
            <a:r>
              <a:rPr lang="en-US" altLang="ko-KR"/>
              <a:t>:</a:t>
            </a:r>
            <a:r>
              <a:rPr lang="ko-KR" altLang="en-US"/>
              <a:t> 홈바 내부</a:t>
            </a:r>
            <a:r>
              <a:rPr lang="en-US" altLang="ko-KR"/>
              <a:t>,</a:t>
            </a:r>
            <a:r>
              <a:rPr lang="ko-KR" altLang="en-US"/>
              <a:t> 저장칸 등</a:t>
            </a:r>
            <a:endParaRPr lang="ko-KR" altLang="en-US"/>
          </a:p>
          <a:p>
            <a:pPr>
              <a:defRPr/>
            </a:pPr>
            <a:r>
              <a:rPr lang="ko-KR" altLang="en-US"/>
              <a:t>마우스 휠을 이용해 </a:t>
            </a:r>
            <a:r>
              <a:rPr lang="en-US" altLang="ko-KR"/>
              <a:t>zoom in/out</a:t>
            </a:r>
            <a:r>
              <a:rPr lang="ko-KR" altLang="en-US"/>
              <a:t> 구현</a:t>
            </a:r>
            <a:endParaRPr lang="ko-KR" altLang="en-US"/>
          </a:p>
          <a:p>
            <a:pPr>
              <a:defRPr/>
            </a:pPr>
            <a:r>
              <a:rPr lang="ko-KR" altLang="en-US"/>
              <a:t>메뉴 기능을 이용하여 냉장고에 음식 보관 구현</a:t>
            </a:r>
            <a:endParaRPr lang="ko-KR" altLang="en-US"/>
          </a:p>
          <a:p>
            <a:pPr>
              <a:defRPr/>
            </a:pPr>
            <a:r>
              <a:rPr lang="ko-KR" altLang="en-US"/>
              <a:t>키보드 방향키를 이용하여 시점 변경</a:t>
            </a:r>
            <a:endParaRPr lang="ko-KR" altLang="en-US"/>
          </a:p>
          <a:p>
            <a:pPr>
              <a:defRPr/>
            </a:pPr>
            <a:r>
              <a:rPr lang="ko-KR" altLang="en-US"/>
              <a:t>키보드 입력을 이용하여 냉장고 내부 칸 </a:t>
            </a:r>
            <a:r>
              <a:rPr lang="en-US" altLang="ko-KR"/>
              <a:t>open/close</a:t>
            </a:r>
            <a:endParaRPr lang="en-US" altLang="ko-KR"/>
          </a:p>
          <a:p>
            <a:pPr>
              <a:defRPr/>
            </a:pPr>
            <a:r>
              <a:rPr lang="ko-KR" altLang="en-US"/>
              <a:t>키보드 입력을 이용하여 냉장고 문</a:t>
            </a:r>
            <a:r>
              <a:rPr lang="en-US" altLang="ko-KR"/>
              <a:t>,</a:t>
            </a:r>
            <a:r>
              <a:rPr lang="ko-KR" altLang="en-US"/>
              <a:t> 홈바 </a:t>
            </a:r>
            <a:r>
              <a:rPr lang="en-US" altLang="ko-KR"/>
              <a:t>open/close</a:t>
            </a:r>
            <a:endParaRPr lang="en-US" altLang="ko-KR"/>
          </a:p>
          <a:p>
            <a:pPr>
              <a:defRPr/>
            </a:pPr>
            <a:r>
              <a:rPr lang="ko-KR" altLang="en-US"/>
              <a:t>메뉴 입력을 이용하여 냉장고의 색 또는 </a:t>
            </a:r>
            <a:r>
              <a:rPr lang="en-US" altLang="ko-KR"/>
              <a:t>texture</a:t>
            </a:r>
            <a:r>
              <a:rPr lang="ko-KR" altLang="en-US"/>
              <a:t> 변경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28248" y="1988840"/>
            <a:ext cx="3362325" cy="3476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기능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199457" y="1052736"/>
          <a:ext cx="9793086" cy="5544616"/>
        </p:xfrm>
        <a:graphic>
          <a:graphicData uri="http://schemas.openxmlformats.org/drawingml/2006/table">
            <a:tbl>
              <a:tblPr firstRow="1" bandRow="1">
                <a:tableStyleId>{ED39DB40-7DE7-46ED-BBB9-22F33E5FE7EB}</a:tableStyleId>
              </a:tblPr>
              <a:tblGrid>
                <a:gridCol w="4896543"/>
                <a:gridCol w="4896543"/>
              </a:tblGrid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key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event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/>
                        <a:t>화살표 방향키</a:t>
                      </a:r>
                      <a:endParaRPr lang="ko-KR" altLang="en-US" sz="17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/>
                        <a:t>시점 이동</a:t>
                      </a:r>
                      <a:endParaRPr lang="ko-KR" altLang="en-US" sz="1700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700"/>
                        <a:t>mouse wheel</a:t>
                      </a:r>
                      <a:endParaRPr lang="en-US" altLang="ko-KR" sz="17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700"/>
                        <a:t>zoom in/out</a:t>
                      </a:r>
                      <a:endParaRPr lang="en-US" altLang="ko-KR" sz="1700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700"/>
                        <a:t>keyboard ‘1’, ’2’</a:t>
                      </a:r>
                      <a:endParaRPr lang="en-US" altLang="ko-KR" sz="17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/>
                        <a:t>냉장고 </a:t>
                      </a:r>
                      <a:r>
                        <a:rPr lang="en-US" altLang="ko-KR" sz="1700"/>
                        <a:t>1,2</a:t>
                      </a:r>
                      <a:r>
                        <a:rPr lang="ko-KR" altLang="en-US" sz="1700"/>
                        <a:t>번 문 </a:t>
                      </a:r>
                      <a:r>
                        <a:rPr lang="en-US" altLang="ko-KR" sz="1700"/>
                        <a:t>open/close</a:t>
                      </a:r>
                      <a:endParaRPr lang="en-US" altLang="ko-KR" sz="1700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700"/>
                        <a:t>keyboard ‘3’</a:t>
                      </a:r>
                      <a:endParaRPr lang="en-US" altLang="ko-KR" sz="17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/>
                        <a:t>홈바 </a:t>
                      </a:r>
                      <a:r>
                        <a:rPr lang="en-US" altLang="ko-KR" sz="1700"/>
                        <a:t>open/close</a:t>
                      </a:r>
                      <a:endParaRPr lang="en-US" altLang="ko-KR" sz="1700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/>
                        <a:t>메뉴 입력</a:t>
                      </a:r>
                      <a:endParaRPr lang="ko-KR" altLang="en-US" sz="17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/>
                        <a:t>외부 텍스처</a:t>
                      </a:r>
                      <a:r>
                        <a:rPr lang="en-US" altLang="ko-KR" sz="1700"/>
                        <a:t>/</a:t>
                      </a:r>
                      <a:r>
                        <a:rPr lang="ko-KR" altLang="en-US" sz="1700"/>
                        <a:t>색 변경</a:t>
                      </a:r>
                      <a:endParaRPr lang="ko-KR" altLang="en-US" sz="1700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700"/>
                        <a:t>keyboard ‘q’</a:t>
                      </a:r>
                      <a:endParaRPr lang="en-US" altLang="ko-KR" sz="17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/>
                        <a:t>냉장고 내부 칸 모두 열림</a:t>
                      </a:r>
                      <a:r>
                        <a:rPr lang="en-US" altLang="ko-KR" sz="1700"/>
                        <a:t>/</a:t>
                      </a:r>
                      <a:r>
                        <a:rPr lang="ko-KR" altLang="en-US" sz="1700"/>
                        <a:t>재조립</a:t>
                      </a:r>
                      <a:endParaRPr lang="ko-KR" altLang="en-US" sz="1700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/>
                        <a:t>메뉴 입력</a:t>
                      </a:r>
                      <a:endParaRPr lang="ko-KR" altLang="en-US" sz="17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/>
                        <a:t>음식 보관</a:t>
                      </a:r>
                      <a:r>
                        <a:rPr lang="en-US" altLang="ko-KR" sz="1700"/>
                        <a:t>/</a:t>
                      </a:r>
                      <a:r>
                        <a:rPr lang="ko-KR" altLang="en-US" sz="1700"/>
                        <a:t>꺼내기</a:t>
                      </a:r>
                      <a:endParaRPr lang="ko-KR" altLang="en-US" sz="1700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700"/>
                        <a:t>keyboard ‘z’</a:t>
                      </a:r>
                      <a:endParaRPr lang="en-US" altLang="ko-KR" sz="17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/>
                        <a:t>조작법 출력</a:t>
                      </a:r>
                      <a:r>
                        <a:rPr lang="en-US" altLang="ko-KR" sz="1700"/>
                        <a:t>/</a:t>
                      </a:r>
                      <a:r>
                        <a:rPr lang="ko-KR" altLang="en-US" sz="1700"/>
                        <a:t>지우기</a:t>
                      </a:r>
                      <a:endParaRPr lang="ko-KR" altLang="en-US" sz="1700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700"/>
                        <a:t>keyboard ‘a’</a:t>
                      </a:r>
                      <a:endParaRPr lang="en-US" altLang="ko-KR" sz="17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/>
                        <a:t>냉장고 내부 조명 </a:t>
                      </a:r>
                      <a:r>
                        <a:rPr lang="en-US" altLang="ko-KR" sz="1700"/>
                        <a:t>on/off</a:t>
                      </a:r>
                      <a:endParaRPr lang="en-US" altLang="ko-KR" sz="1700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>
                          <a:solidFill>
                            <a:srgbClr val="ff6600"/>
                          </a:solidFill>
                        </a:rPr>
                        <a:t>마우스 입력</a:t>
                      </a:r>
                      <a:endParaRPr lang="ko-KR" altLang="en-US" sz="1700">
                        <a:solidFill>
                          <a:srgbClr val="ff66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700">
                          <a:solidFill>
                            <a:srgbClr val="ff6600"/>
                          </a:solidFill>
                        </a:rPr>
                        <a:t>픽업된 음료 다시 보관하기 </a:t>
                      </a:r>
                      <a:r>
                        <a:rPr lang="en-US" altLang="ko-KR" sz="1700">
                          <a:solidFill>
                            <a:srgbClr val="ff6600"/>
                          </a:solidFill>
                        </a:rPr>
                        <a:t>(2</a:t>
                      </a:r>
                      <a:r>
                        <a:rPr lang="ko-KR" altLang="en-US" sz="1700">
                          <a:solidFill>
                            <a:srgbClr val="ff6600"/>
                          </a:solidFill>
                        </a:rPr>
                        <a:t>차 개선</a:t>
                      </a:r>
                      <a:r>
                        <a:rPr lang="en-US" altLang="ko-KR" sz="1700">
                          <a:solidFill>
                            <a:srgbClr val="ff6600"/>
                          </a:solidFill>
                        </a:rPr>
                        <a:t>)</a:t>
                      </a:r>
                      <a:endParaRPr lang="en-US" altLang="ko-KR" sz="1700">
                        <a:solidFill>
                          <a:srgbClr val="ff6600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모델링 결과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원래의 타겟은 </a:t>
            </a:r>
            <a:r>
              <a:rPr lang="en-US" altLang="ko-KR" sz="2000"/>
              <a:t>4</a:t>
            </a:r>
            <a:r>
              <a:rPr lang="ko-KR" altLang="en-US" sz="2000"/>
              <a:t>개의 문을 갖고 있었으나 냉동</a:t>
            </a:r>
            <a:r>
              <a:rPr lang="en-US" altLang="ko-KR" sz="2000"/>
              <a:t>/</a:t>
            </a:r>
            <a:r>
              <a:rPr lang="ko-KR" altLang="en-US" sz="2000"/>
              <a:t>냉장칸의 명확한 구분</a:t>
            </a:r>
            <a:r>
              <a:rPr lang="en-US" altLang="ko-KR" sz="2000"/>
              <a:t>,</a:t>
            </a:r>
            <a:r>
              <a:rPr lang="ko-KR" altLang="en-US" sz="2000"/>
              <a:t> 손잡이 제작 측면의 편의를 위해 단순 양문형으로 변경함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오른쪽 문 외부에 홈바를 열고 닫을 수 있고</a:t>
            </a:r>
            <a:r>
              <a:rPr lang="en-US" altLang="ko-KR" sz="2000"/>
              <a:t>,</a:t>
            </a:r>
            <a:r>
              <a:rPr lang="ko-KR" altLang="en-US" sz="2000"/>
              <a:t> 냉동</a:t>
            </a:r>
            <a:r>
              <a:rPr lang="en-US" altLang="ko-KR" sz="2000"/>
              <a:t>/</a:t>
            </a:r>
            <a:r>
              <a:rPr lang="ko-KR" altLang="en-US" sz="2000"/>
              <a:t>냉장칸을 각각 </a:t>
            </a:r>
            <a:r>
              <a:rPr lang="en-US" altLang="ko-KR" sz="2000"/>
              <a:t>4</a:t>
            </a:r>
            <a:r>
              <a:rPr lang="ko-KR" altLang="en-US" sz="2000"/>
              <a:t>개의 섹션으로 나누었음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외부 디자인은 기존 </a:t>
            </a:r>
            <a:r>
              <a:rPr lang="en-US" altLang="ko-KR" sz="2000"/>
              <a:t>obj</a:t>
            </a:r>
            <a:r>
              <a:rPr lang="ko-KR" altLang="en-US" sz="2000"/>
              <a:t> 참조</a:t>
            </a:r>
            <a:r>
              <a:rPr lang="en-US" altLang="ko-KR" sz="2000"/>
              <a:t>,</a:t>
            </a:r>
            <a:r>
              <a:rPr lang="ko-KR" altLang="en-US" sz="2000"/>
              <a:t> 내부는 블렌더를 이용하여 모델링하였음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1504" y="2465512"/>
            <a:ext cx="2630343" cy="384380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2184" y="2420888"/>
            <a:ext cx="3946592" cy="388843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487488" y="6237312"/>
            <a:ext cx="3096344" cy="3616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b="1"/>
              <a:t> 모델링 결과</a:t>
            </a:r>
            <a:endParaRPr lang="ko-KR" altLang="en-US" b="1"/>
          </a:p>
        </p:txBody>
      </p:sp>
      <p:sp>
        <p:nvSpPr>
          <p:cNvPr id="8" name=""/>
          <p:cNvSpPr txBox="1"/>
          <p:nvPr/>
        </p:nvSpPr>
        <p:spPr>
          <a:xfrm>
            <a:off x="7104111" y="6307752"/>
            <a:ext cx="3096344" cy="367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냉장고 문을 분리한 모습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오브젝트</a:t>
            </a:r>
            <a:r>
              <a:rPr lang="en-US" altLang="ko-KR"/>
              <a:t>(1)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123285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냉장고 본체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블렌더의 </a:t>
            </a:r>
            <a:r>
              <a:rPr lang="en-US" altLang="ko-KR" sz="2000"/>
              <a:t>mesh - cube</a:t>
            </a:r>
            <a:r>
              <a:rPr lang="ko-KR" altLang="en-US" sz="2000"/>
              <a:t>를 이용하여 냉동</a:t>
            </a:r>
            <a:r>
              <a:rPr lang="en-US" altLang="ko-KR" sz="2000"/>
              <a:t>/</a:t>
            </a:r>
            <a:r>
              <a:rPr lang="ko-KR" altLang="en-US" sz="2000"/>
              <a:t>냉장칸 구분 및 음식 저장칸을 생성함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8" name=""/>
          <p:cNvSpPr txBox="1"/>
          <p:nvPr/>
        </p:nvSpPr>
        <p:spPr>
          <a:xfrm>
            <a:off x="983432" y="6303610"/>
            <a:ext cx="3096345" cy="367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앞면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6570" y="1911122"/>
            <a:ext cx="3018097" cy="432048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00278" y="1839114"/>
            <a:ext cx="1847850" cy="436245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60296" y="1971591"/>
            <a:ext cx="2520280" cy="4188002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4547827" y="6266244"/>
            <a:ext cx="3096345" cy="367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옆면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8472264" y="6235812"/>
            <a:ext cx="3096345" cy="367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뒷면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4" name=""/>
          <p:cNvSpPr/>
          <p:nvPr/>
        </p:nvSpPr>
        <p:spPr>
          <a:xfrm>
            <a:off x="2855640" y="3212976"/>
            <a:ext cx="576064" cy="648072"/>
          </a:xfrm>
          <a:prstGeom prst="donut">
            <a:avLst>
              <a:gd name="adj" fmla="val 4687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"/>
          <p:cNvCxnSpPr>
            <a:stCxn id="14" idx="7"/>
          </p:cNvCxnSpPr>
          <p:nvPr/>
        </p:nvCxnSpPr>
        <p:spPr>
          <a:xfrm rot="5400000" flipH="1" flipV="1">
            <a:off x="3342068" y="2930216"/>
            <a:ext cx="382940" cy="372394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3647728" y="3063250"/>
            <a:ext cx="1440160" cy="36575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b="1">
                <a:solidFill>
                  <a:srgbClr val="1d1e42"/>
                </a:solidFill>
              </a:rPr>
              <a:t>음식 저장칸</a:t>
            </a:r>
            <a:endParaRPr lang="ko-KR" altLang="en-US" b="1">
              <a:solidFill>
                <a:srgbClr val="1d1e4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오브젝트</a:t>
            </a:r>
            <a:r>
              <a:rPr lang="en-US" altLang="ko-KR"/>
              <a:t>(2)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72013"/>
            <a:ext cx="10972799" cy="1736906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왼쪽</a:t>
            </a:r>
            <a:r>
              <a:rPr lang="en-US" altLang="ko-KR" sz="2000"/>
              <a:t>/</a:t>
            </a:r>
            <a:r>
              <a:rPr lang="ko-KR" altLang="en-US" sz="2000"/>
              <a:t>오른쪽 문</a:t>
            </a:r>
            <a:r>
              <a:rPr lang="en-US" altLang="ko-KR" sz="2000"/>
              <a:t>/</a:t>
            </a:r>
            <a:r>
              <a:rPr lang="ko-KR" altLang="en-US" sz="2000"/>
              <a:t>홈바 </a:t>
            </a:r>
            <a:endParaRPr lang="ko-KR" altLang="en-US" sz="20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7568" y="1688096"/>
            <a:ext cx="1681620" cy="443515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48995" y="1676014"/>
            <a:ext cx="1950621" cy="437522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03841" y="2833687"/>
            <a:ext cx="1304925" cy="119062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291740" y="6229984"/>
            <a:ext cx="3096346" cy="367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왼쪽 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964150" y="6229984"/>
            <a:ext cx="3096346" cy="367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오른쪽 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348526" y="6157976"/>
            <a:ext cx="3096346" cy="367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홈바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5" name=""/>
          <p:cNvSpPr/>
          <p:nvPr/>
        </p:nvSpPr>
        <p:spPr>
          <a:xfrm rot="16198683">
            <a:off x="7952419" y="2690918"/>
            <a:ext cx="755918" cy="1476164"/>
          </a:xfrm>
          <a:prstGeom prst="downArrow">
            <a:avLst>
              <a:gd name="adj1" fmla="val 46826"/>
              <a:gd name="adj2" fmla="val 52213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5900254" y="2877729"/>
            <a:ext cx="1240359" cy="1102541"/>
          </a:xfrm>
          <a:prstGeom prst="frame">
            <a:avLst>
              <a:gd name="adj1" fmla="val 4589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세부 오브젝트</a:t>
            </a:r>
            <a:r>
              <a:rPr lang="en-US" altLang="ko-KR"/>
              <a:t>(2)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980728"/>
            <a:ext cx="10972799" cy="521910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양쪽 문</a:t>
            </a:r>
            <a:r>
              <a:rPr lang="en-US" altLang="ko-KR"/>
              <a:t>,</a:t>
            </a:r>
            <a:r>
              <a:rPr lang="ko-KR" altLang="en-US"/>
              <a:t> 홈바 내부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54064" y="1844824"/>
            <a:ext cx="1991126" cy="403244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44011" y="1868640"/>
            <a:ext cx="2004316" cy="400863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67608" y="1847945"/>
            <a:ext cx="1427574" cy="395731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0469" y="1844824"/>
            <a:ext cx="1183002" cy="393951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96400" y="1833657"/>
            <a:ext cx="2088232" cy="4187631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11424" y="6013960"/>
            <a:ext cx="3096346" cy="367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왼쪽 문 외부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내부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447928" y="6021288"/>
            <a:ext cx="3096347" cy="367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오른쪽 문 외부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내부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095654" y="6085968"/>
            <a:ext cx="3096346" cy="367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9f2e1"/>
                </a:solidFill>
                <a:latin typeface="Tahoma"/>
                <a:ea typeface="함초롬돋움"/>
                <a:cs typeface="함초롬돋움"/>
              </a:rPr>
              <a:t> 홈바 내부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2" name=""/>
          <p:cNvSpPr/>
          <p:nvPr/>
        </p:nvSpPr>
        <p:spPr>
          <a:xfrm rot="16198683">
            <a:off x="9192381" y="2564481"/>
            <a:ext cx="755918" cy="2124435"/>
          </a:xfrm>
          <a:prstGeom prst="downArrow">
            <a:avLst>
              <a:gd name="adj1" fmla="val 29496"/>
              <a:gd name="adj2" fmla="val 52213"/>
            </a:avLst>
          </a:prstGeom>
          <a:solidFill>
            <a:srgbClr val="e4c26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무늬">
  <a:themeElements>
    <a:clrScheme name="무늬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ddab0"/>
      </a:hlink>
      <a:folHlink>
        <a:srgbClr val="ffd965"/>
      </a:folHlink>
    </a:clrScheme>
    <a:fontScheme name="무늬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623</ep:Words>
  <ep:PresentationFormat>화면 슬라이드 쇼(4:3)</ep:PresentationFormat>
  <ep:Paragraphs>150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무늬</vt:lpstr>
      <vt:lpstr>컴퓨터그래픽스설계 미니프로젝트</vt:lpstr>
      <vt:lpstr>구현 주제/목표</vt:lpstr>
      <vt:lpstr>상세 모습</vt:lpstr>
      <vt:lpstr>상세 구현 사양</vt:lpstr>
      <vt:lpstr>세부 기능</vt:lpstr>
      <vt:lpstr>모델링 결과</vt:lpstr>
      <vt:lpstr>세부 오브젝트(1)</vt:lpstr>
      <vt:lpstr>세부 오브젝트(2)</vt:lpstr>
      <vt:lpstr>세부 오브젝트(2)</vt:lpstr>
      <vt:lpstr>오브젝트 추출</vt:lpstr>
      <vt:lpstr>기능 구현(1) - 문 open/close</vt:lpstr>
      <vt:lpstr>기능 구현(2) - 홈바 open/close</vt:lpstr>
      <vt:lpstr>기능 구현(3) - 오브젝트 분리/재조립</vt:lpstr>
      <vt:lpstr>기능 구현(4) - 물체 텍스쳐 변경</vt:lpstr>
      <vt:lpstr>기능 구현(5) - 시점 이동/zoom</vt:lpstr>
      <vt:lpstr>기능 구현(6) - 문 열림 경고음</vt:lpstr>
      <vt:lpstr>기능 구현(7) - 음식 보관</vt:lpstr>
      <vt:lpstr>기능 구현(7) - 음식 보관 (2차 개선)</vt:lpstr>
      <vt:lpstr>기능 구현(8) - 보관한 음식 꺼내기</vt:lpstr>
      <vt:lpstr>기능 구현(8) - 보관한 음식 꺼내기 (2차 개선)</vt:lpstr>
      <vt:lpstr>기능 구현(9) - 조작법 출력</vt:lpstr>
      <vt:lpstr>기능 구현(10) - 내부 조명 on/off</vt:lpstr>
      <vt:lpstr>참조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2020-11-17T07:27:18.220</dcterms:created>
  <dc:creator>PC</dc:creator>
  <cp:lastModifiedBy>PC</cp:lastModifiedBy>
  <dcterms:modified xsi:type="dcterms:W3CDTF">2020-12-19T14:06:59.806</dcterms:modified>
  <cp:revision>90</cp:revision>
  <dc:title>컴퓨터그래픽스설계 미니프로젝트</dc:title>
  <cp:version>1000.0100.01</cp:version>
</cp:coreProperties>
</file>