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271" r:id="rId6"/>
    <p:sldId id="400" r:id="rId7"/>
    <p:sldId id="404" r:id="rId8"/>
    <p:sldId id="401" r:id="rId9"/>
    <p:sldId id="406" r:id="rId10"/>
    <p:sldId id="402" r:id="rId11"/>
    <p:sldId id="403" r:id="rId12"/>
    <p:sldId id="408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4" orient="horz" pos="2092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000000"/>
    <a:srgbClr val="303030"/>
    <a:srgbClr val="FFFFFF"/>
    <a:srgbClr val="A26000"/>
    <a:srgbClr val="B86E00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0" y="77"/>
      </p:cViewPr>
      <p:guideLst>
        <p:guide orient="horz" pos="1956"/>
        <p:guide pos="1345"/>
        <p:guide orient="horz" pos="2092"/>
        <p:guide orient="horz" pos="238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700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0" y="0"/>
            <a:ext cx="12197005" cy="4351918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4"/>
            <a:ext cx="2081463" cy="1977390"/>
          </a:xfrm>
          <a:prstGeom prst="rect">
            <a:avLst/>
          </a:prstGeom>
        </p:spPr>
      </p:pic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91" r:id="rId3"/>
    <p:sldLayoutId id="2147483687" r:id="rId4"/>
    <p:sldLayoutId id="2147483689" r:id="rId5"/>
    <p:sldLayoutId id="2147483688" r:id="rId6"/>
    <p:sldLayoutId id="2147483703" r:id="rId7"/>
    <p:sldLayoutId id="2147483692" r:id="rId8"/>
    <p:sldLayoutId id="2147483706" r:id="rId9"/>
    <p:sldLayoutId id="2147483705" r:id="rId10"/>
    <p:sldLayoutId id="2147483656" r:id="rId11"/>
    <p:sldLayoutId id="214748369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EFD6CA-3D2C-4E3E-9D18-7206F42E6D25}"/>
              </a:ext>
            </a:extLst>
          </p:cNvPr>
          <p:cNvSpPr/>
          <p:nvPr/>
        </p:nvSpPr>
        <p:spPr>
          <a:xfrm>
            <a:off x="-186757" y="-126239"/>
            <a:ext cx="12409714" cy="7110477"/>
          </a:xfrm>
          <a:prstGeom prst="rect">
            <a:avLst/>
          </a:prstGeom>
          <a:gradFill flip="none" rotWithShape="1">
            <a:gsLst>
              <a:gs pos="0">
                <a:srgbClr val="FE9900"/>
              </a:gs>
              <a:gs pos="100000">
                <a:srgbClr val="A26000">
                  <a:lumMod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7605564-2270-4FEA-9D65-F87C0D3D5B7F}"/>
              </a:ext>
            </a:extLst>
          </p:cNvPr>
          <p:cNvSpPr/>
          <p:nvPr/>
        </p:nvSpPr>
        <p:spPr>
          <a:xfrm rot="10800000">
            <a:off x="1504949" y="-657225"/>
            <a:ext cx="11153774" cy="5381624"/>
          </a:xfrm>
          <a:prstGeom prst="rtTriangl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풀볼이(가) 표시된 사진&#10;&#10;자동 생성된 설명">
            <a:extLst>
              <a:ext uri="{FF2B5EF4-FFF2-40B4-BE49-F238E27FC236}">
                <a16:creationId xmlns:a16="http://schemas.microsoft.com/office/drawing/2014/main" id="{6ABBA56A-0687-4FEE-A9F9-2AB356885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26" y="-410084"/>
            <a:ext cx="8236393" cy="41181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80175" y="5710682"/>
            <a:ext cx="5211825" cy="1609725"/>
          </a:xfrm>
        </p:spPr>
        <p:txBody>
          <a:bodyPr/>
          <a:lstStyle/>
          <a:p>
            <a:pPr algn="r">
              <a:lnSpc>
                <a:spcPct val="60000"/>
              </a:lnSpc>
            </a:pPr>
            <a:r>
              <a:rPr lang="ko-KR" altLang="en-US" sz="1400" b="1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캡스톤</a:t>
            </a:r>
            <a:r>
              <a:rPr lang="ko-KR" altLang="en-US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디자인 </a:t>
            </a:r>
            <a:endParaRPr lang="en-US" altLang="ko-KR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>
              <a:lnSpc>
                <a:spcPct val="60000"/>
              </a:lnSpc>
            </a:pPr>
            <a:r>
              <a:rPr lang="ko-KR" altLang="en-US" sz="2800" b="1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수행계획서 발표</a:t>
            </a:r>
            <a:endParaRPr lang="en-US" sz="2800" b="1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91035" y="5429795"/>
            <a:ext cx="8610600" cy="1043182"/>
          </a:xfrm>
        </p:spPr>
        <p:txBody>
          <a:bodyPr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Team. CDO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20194154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김지훈</a:t>
            </a:r>
            <a:endParaRPr lang="en-US" altLang="ko-KR" sz="1600" kern="0" spc="0" dirty="0"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20193161 </a:t>
            </a:r>
            <a:r>
              <a:rPr lang="ko-KR" altLang="en-US" sz="1600" kern="0" spc="0" dirty="0"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조영현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20183885 </a:t>
            </a:r>
            <a:r>
              <a:rPr lang="ko-KR" altLang="en-US" sz="16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후슬렝</a:t>
            </a:r>
            <a:endParaRPr lang="en-US" altLang="ko-KR" sz="16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7CD30-19D6-4FB8-B0A8-3C382096EF62}"/>
              </a:ext>
            </a:extLst>
          </p:cNvPr>
          <p:cNvSpPr txBox="1"/>
          <p:nvPr/>
        </p:nvSpPr>
        <p:spPr>
          <a:xfrm>
            <a:off x="469604" y="1422337"/>
            <a:ext cx="7853583" cy="295465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Project: </a:t>
            </a:r>
          </a:p>
          <a:p>
            <a:r>
              <a:rPr lang="ko-KR" altLang="en-US" sz="6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자연어 처리를 통한 </a:t>
            </a:r>
            <a:endParaRPr lang="en-US" altLang="ko-KR" sz="66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r>
              <a:rPr lang="ko-KR" altLang="en-US" sz="6600" dirty="0" err="1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챗봇</a:t>
            </a:r>
            <a:r>
              <a:rPr lang="ko-KR" altLang="en-US" sz="66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개발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95BF80-978D-42A1-BCBD-0E2B710FE40E}"/>
              </a:ext>
            </a:extLst>
          </p:cNvPr>
          <p:cNvSpPr/>
          <p:nvPr/>
        </p:nvSpPr>
        <p:spPr>
          <a:xfrm>
            <a:off x="585678" y="1352510"/>
            <a:ext cx="2726640" cy="49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ot Icon face line cute ai chat avatar icon robot bot">
            <a:extLst>
              <a:ext uri="{FF2B5EF4-FFF2-40B4-BE49-F238E27FC236}">
                <a16:creationId xmlns:a16="http://schemas.microsoft.com/office/drawing/2014/main" id="{859E8EF7-80EC-4D7E-B3D3-75546BD0915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0025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D50ABE-5C9E-4526-9B92-FCE844D1CA5D}"/>
              </a:ext>
            </a:extLst>
          </p:cNvPr>
          <p:cNvSpPr txBox="1"/>
          <p:nvPr/>
        </p:nvSpPr>
        <p:spPr>
          <a:xfrm>
            <a:off x="4248150" y="5343525"/>
            <a:ext cx="612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Thank </a:t>
            </a:r>
            <a:r>
              <a:rPr lang="en-US" altLang="ko-KR" sz="5400" dirty="0">
                <a:solidFill>
                  <a:srgbClr val="FE9900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You</a:t>
            </a:r>
            <a:endParaRPr lang="ko-KR" altLang="en-US" sz="5400" dirty="0">
              <a:solidFill>
                <a:srgbClr val="FE9900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4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92D8AE-C69F-43CC-90E5-9B2FC679235A}"/>
              </a:ext>
            </a:extLst>
          </p:cNvPr>
          <p:cNvSpPr/>
          <p:nvPr/>
        </p:nvSpPr>
        <p:spPr>
          <a:xfrm>
            <a:off x="-186757" y="-126239"/>
            <a:ext cx="12409714" cy="7110477"/>
          </a:xfrm>
          <a:prstGeom prst="rect">
            <a:avLst/>
          </a:prstGeom>
          <a:gradFill flip="none" rotWithShape="1">
            <a:gsLst>
              <a:gs pos="0">
                <a:srgbClr val="FE9900"/>
              </a:gs>
              <a:gs pos="100000">
                <a:srgbClr val="A26000">
                  <a:lumMod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86491" y="731502"/>
            <a:ext cx="57053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>
                <a:solidFill>
                  <a:srgbClr val="0000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Arial" pitchFamily="34" charset="0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A1F8D2-9B2A-43E6-AFE8-60C1A4800B58}"/>
              </a:ext>
            </a:extLst>
          </p:cNvPr>
          <p:cNvGrpSpPr/>
          <p:nvPr/>
        </p:nvGrpSpPr>
        <p:grpSpPr>
          <a:xfrm>
            <a:off x="797841" y="1879909"/>
            <a:ext cx="5718500" cy="900784"/>
            <a:chOff x="797841" y="1879909"/>
            <a:chExt cx="5718500" cy="900784"/>
          </a:xfrm>
        </p:grpSpPr>
        <p:sp>
          <p:nvSpPr>
            <p:cNvPr id="7" name="TextBox 6"/>
            <p:cNvSpPr txBox="1"/>
            <p:nvPr/>
          </p:nvSpPr>
          <p:spPr>
            <a:xfrm>
              <a:off x="2008649" y="1879909"/>
              <a:ext cx="4507692" cy="8724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프로젝트 개요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7841" y="1999898"/>
              <a:ext cx="958096" cy="780795"/>
              <a:chOff x="5324331" y="1449052"/>
              <a:chExt cx="958096" cy="78079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5CD822-A425-4108-AA2B-059FBA482D46}"/>
              </a:ext>
            </a:extLst>
          </p:cNvPr>
          <p:cNvGrpSpPr/>
          <p:nvPr/>
        </p:nvGrpSpPr>
        <p:grpSpPr>
          <a:xfrm>
            <a:off x="797841" y="3012267"/>
            <a:ext cx="5707445" cy="1758815"/>
            <a:chOff x="1188238" y="2958912"/>
            <a:chExt cx="5707445" cy="17588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FE915C-4F7B-4DD3-B796-762BFB1539AD}"/>
                </a:ext>
              </a:extLst>
            </p:cNvPr>
            <p:cNvSpPr txBox="1"/>
            <p:nvPr/>
          </p:nvSpPr>
          <p:spPr>
            <a:xfrm>
              <a:off x="2387991" y="2958912"/>
              <a:ext cx="4507692" cy="175881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just" fontAlgn="base" latinLnBrk="1">
                <a:lnSpc>
                  <a:spcPct val="160000"/>
                </a:lnSpc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역할 분담 및 일정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3600" kern="0" spc="0" dirty="0">
                <a:solidFill>
                  <a:srgbClr val="000000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188238" y="3124756"/>
              <a:ext cx="958096" cy="780795"/>
              <a:chOff x="5324331" y="1449052"/>
              <a:chExt cx="958096" cy="78079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797841" y="4140941"/>
            <a:ext cx="5707445" cy="872418"/>
            <a:chOff x="4745820" y="1400185"/>
            <a:chExt cx="5707445" cy="872418"/>
          </a:xfrm>
        </p:grpSpPr>
        <p:sp>
          <p:nvSpPr>
            <p:cNvPr id="49" name="TextBox 48"/>
            <p:cNvSpPr txBox="1"/>
            <p:nvPr/>
          </p:nvSpPr>
          <p:spPr>
            <a:xfrm>
              <a:off x="5945573" y="1400185"/>
              <a:ext cx="4507692" cy="8724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예상 결과물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797841" y="5197370"/>
            <a:ext cx="5718500" cy="901187"/>
            <a:chOff x="4745820" y="1371416"/>
            <a:chExt cx="5718500" cy="901187"/>
          </a:xfrm>
        </p:grpSpPr>
        <p:sp>
          <p:nvSpPr>
            <p:cNvPr id="56" name="TextBox 55"/>
            <p:cNvSpPr txBox="1"/>
            <p:nvPr/>
          </p:nvSpPr>
          <p:spPr>
            <a:xfrm>
              <a:off x="5956628" y="1371416"/>
              <a:ext cx="4507692" cy="8724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600" kern="0" spc="0" dirty="0">
                  <a:solidFill>
                    <a:srgbClr val="000000"/>
                  </a:solidFill>
                  <a:effectLst/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기대효과 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9D3B508A-48C3-451D-AE9C-DCB863593279}"/>
              </a:ext>
            </a:extLst>
          </p:cNvPr>
          <p:cNvSpPr/>
          <p:nvPr/>
        </p:nvSpPr>
        <p:spPr>
          <a:xfrm rot="10800000">
            <a:off x="1504949" y="-657225"/>
            <a:ext cx="11702606" cy="4450922"/>
          </a:xfrm>
          <a:prstGeom prst="rtTriangl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1D43BE-1DB9-425C-BBF6-56A3438FB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95" y="1019175"/>
            <a:ext cx="13269902" cy="7726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339C54-C362-4444-9124-EA99CCD5A0A6}"/>
              </a:ext>
            </a:extLst>
          </p:cNvPr>
          <p:cNvSpPr txBox="1"/>
          <p:nvPr/>
        </p:nvSpPr>
        <p:spPr>
          <a:xfrm>
            <a:off x="10687051" y="7713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Team. COD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9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B13645-B75B-4579-9498-F459DD41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8064A2-876A-407F-985A-46E8EEFA57D6}"/>
              </a:ext>
            </a:extLst>
          </p:cNvPr>
          <p:cNvSpPr txBox="1"/>
          <p:nvPr/>
        </p:nvSpPr>
        <p:spPr>
          <a:xfrm>
            <a:off x="447675" y="381000"/>
            <a:ext cx="582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프로젝트 제안 배경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28B74-69BF-4FAC-8948-9A246D8F0C8E}"/>
              </a:ext>
            </a:extLst>
          </p:cNvPr>
          <p:cNvSpPr txBox="1"/>
          <p:nvPr/>
        </p:nvSpPr>
        <p:spPr>
          <a:xfrm>
            <a:off x="638175" y="1914525"/>
            <a:ext cx="1011555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학교에 관련된 정보를 알기 </a:t>
            </a:r>
            <a:r>
              <a:rPr lang="ko-KR" altLang="en-US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위해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직접 홈페이지를 접속해 </a:t>
            </a:r>
            <a:r>
              <a:rPr lang="ko-KR" altLang="en-US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탐색을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해야 하는 번거로움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복학생 혹은 신입생들이 교내 정보를 얻기 </a:t>
            </a:r>
            <a:r>
              <a:rPr lang="ko-KR" altLang="en-US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어려움</a:t>
            </a:r>
            <a:endParaRPr lang="en-US" altLang="ko-KR" sz="2400" kern="0" spc="0" dirty="0" smtClean="0">
              <a:solidFill>
                <a:srgbClr val="000000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endParaRPr lang="en-US" altLang="ko-KR" sz="2400" kern="0" dirty="0">
              <a:solidFill>
                <a:srgbClr val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3.</a:t>
            </a:r>
            <a:r>
              <a:rPr lang="ko-KR" altLang="en-US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정보를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쉽고 간편하게 얻을 수 있는 방법이 </a:t>
            </a:r>
            <a:r>
              <a:rPr lang="ko-KR" altLang="en-US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필요</a:t>
            </a:r>
            <a:r>
              <a:rPr lang="en-US" altLang="ko-KR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en-US" altLang="ko-KR" sz="2400" kern="0" dirty="0">
                <a:solidFill>
                  <a:srgbClr val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웹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기반의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챗봇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시스템을 개발하기로 하였습니다</a:t>
            </a:r>
            <a:r>
              <a:rPr lang="en-US" altLang="ko-KR" sz="2400" kern="0" spc="0" dirty="0" smtClean="0">
                <a:solidFill>
                  <a:srgbClr val="000000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B13645-B75B-4579-9498-F459DD41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8064A2-876A-407F-985A-46E8EEFA57D6}"/>
              </a:ext>
            </a:extLst>
          </p:cNvPr>
          <p:cNvSpPr txBox="1"/>
          <p:nvPr/>
        </p:nvSpPr>
        <p:spPr>
          <a:xfrm>
            <a:off x="447675" y="381000"/>
            <a:ext cx="582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프로그램 순서도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F9421E-1E73-4E7D-B6D1-07B00DFDA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695"/>
            <a:ext cx="12192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B13645-B75B-4579-9498-F459DD41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8064A2-876A-407F-985A-46E8EEFA57D6}"/>
              </a:ext>
            </a:extLst>
          </p:cNvPr>
          <p:cNvSpPr txBox="1"/>
          <p:nvPr/>
        </p:nvSpPr>
        <p:spPr>
          <a:xfrm>
            <a:off x="447675" y="381000"/>
            <a:ext cx="582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주요 프로그램</a:t>
            </a:r>
            <a:endParaRPr lang="ko-KR" altLang="en-US" sz="44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50399-2BCF-40D1-89CC-2D4B5D9B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2" y="3246807"/>
            <a:ext cx="2350708" cy="23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blime Text - 나무위키">
            <a:extLst>
              <a:ext uri="{FF2B5EF4-FFF2-40B4-BE49-F238E27FC236}">
                <a16:creationId xmlns:a16="http://schemas.microsoft.com/office/drawing/2014/main" id="{03BA6544-C553-43EC-81DA-FCB829FD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95" y="1531441"/>
            <a:ext cx="1943101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zair Adamjee – Medium">
            <a:extLst>
              <a:ext uri="{FF2B5EF4-FFF2-40B4-BE49-F238E27FC236}">
                <a16:creationId xmlns:a16="http://schemas.microsoft.com/office/drawing/2014/main" id="{05D7C3DF-09D2-45A2-AA1E-CF9E7FE96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43" y="1533797"/>
            <a:ext cx="2350708" cy="25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케라스 - 위키백과, 우리 모두의 백과사전">
            <a:extLst>
              <a:ext uri="{FF2B5EF4-FFF2-40B4-BE49-F238E27FC236}">
                <a16:creationId xmlns:a16="http://schemas.microsoft.com/office/drawing/2014/main" id="{C4D74BDD-00AF-4EEE-9734-D1D092AE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43" y="444445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02-Anaconda 환경에서 Jupyter Notebook, TensorFlow 설치하기 [Mac]">
            <a:extLst>
              <a:ext uri="{FF2B5EF4-FFF2-40B4-BE49-F238E27FC236}">
                <a16:creationId xmlns:a16="http://schemas.microsoft.com/office/drawing/2014/main" id="{C620937A-1DDE-4DA2-8822-C03FE346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231" y="3429000"/>
            <a:ext cx="2871787" cy="30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B13645-B75B-4579-9498-F459DD41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95" y="19077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8064A2-876A-407F-985A-46E8EEFA57D6}"/>
              </a:ext>
            </a:extLst>
          </p:cNvPr>
          <p:cNvSpPr txBox="1"/>
          <p:nvPr/>
        </p:nvSpPr>
        <p:spPr>
          <a:xfrm>
            <a:off x="447675" y="381000"/>
            <a:ext cx="582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역할분담 및 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08C46F-7B5D-4782-AE18-C277EFD8E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87" t="24659" r="21825" b="14940"/>
          <a:stretch/>
        </p:blipFill>
        <p:spPr>
          <a:xfrm>
            <a:off x="1405453" y="4738854"/>
            <a:ext cx="2034634" cy="4142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B1A77-8178-48B3-B473-BEFF55379C88}"/>
              </a:ext>
            </a:extLst>
          </p:cNvPr>
          <p:cNvSpPr txBox="1"/>
          <p:nvPr/>
        </p:nvSpPr>
        <p:spPr>
          <a:xfrm>
            <a:off x="2600594" y="2204459"/>
            <a:ext cx="357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Project Manager:</a:t>
            </a:r>
            <a:endParaRPr lang="ko-KR" altLang="en-US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8F89E-B7DC-4A5C-BD09-E8B66DC0AB07}"/>
              </a:ext>
            </a:extLst>
          </p:cNvPr>
          <p:cNvSpPr txBox="1"/>
          <p:nvPr/>
        </p:nvSpPr>
        <p:spPr>
          <a:xfrm>
            <a:off x="3171822" y="3841966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Project Leader:</a:t>
            </a:r>
            <a:endParaRPr lang="ko-KR" altLang="en-US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5738E-4B9E-4DBA-8ED9-8D8FA5C054BD}"/>
              </a:ext>
            </a:extLst>
          </p:cNvPr>
          <p:cNvSpPr txBox="1"/>
          <p:nvPr/>
        </p:nvSpPr>
        <p:spPr>
          <a:xfrm>
            <a:off x="3525813" y="5461549"/>
            <a:ext cx="357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Project Engineer:</a:t>
            </a:r>
            <a:endParaRPr lang="ko-KR" altLang="en-US" sz="2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153567-633E-47CE-96E3-46E86045A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9" t="24932" r="42422" b="44166"/>
          <a:stretch/>
        </p:blipFill>
        <p:spPr>
          <a:xfrm>
            <a:off x="447675" y="3207627"/>
            <a:ext cx="2695576" cy="21192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2F99B2-9EE5-4D3C-874D-D291B7071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3" t="26389" r="68931" b="48933"/>
          <a:stretch/>
        </p:blipFill>
        <p:spPr>
          <a:xfrm>
            <a:off x="837154" y="1724510"/>
            <a:ext cx="1585616" cy="1692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85FEC-4107-474B-B095-722ADDEAC451}"/>
              </a:ext>
            </a:extLst>
          </p:cNvPr>
          <p:cNvSpPr txBox="1"/>
          <p:nvPr/>
        </p:nvSpPr>
        <p:spPr>
          <a:xfrm>
            <a:off x="5893798" y="2204459"/>
            <a:ext cx="453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프로젝트의 모든 관리 업무를 책임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 내 의견을 조율</a:t>
            </a: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B75C-8C0D-4EF6-847A-46B6AB37BF77}"/>
              </a:ext>
            </a:extLst>
          </p:cNvPr>
          <p:cNvSpPr txBox="1"/>
          <p:nvPr/>
        </p:nvSpPr>
        <p:spPr>
          <a:xfrm>
            <a:off x="6087285" y="3846370"/>
            <a:ext cx="517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프로젝트 기술 분야를 책임</a:t>
            </a:r>
            <a:r>
              <a:rPr lang="en-US" altLang="ko-KR" kern="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주된 업무는 </a:t>
            </a:r>
            <a:r>
              <a:rPr lang="ko-KR" altLang="en-US" sz="1800" kern="0" spc="0" dirty="0" err="1" smtClean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설계및</a:t>
            </a:r>
            <a:r>
              <a:rPr lang="en-US" altLang="ko-KR" kern="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800" kern="0" spc="0" dirty="0" smtClean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상황에 따라서 요구분석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935F4-E0A9-4470-A778-B5CA13EABD10}"/>
              </a:ext>
            </a:extLst>
          </p:cNvPr>
          <p:cNvSpPr txBox="1"/>
          <p:nvPr/>
        </p:nvSpPr>
        <p:spPr>
          <a:xfrm>
            <a:off x="6783970" y="5529986"/>
            <a:ext cx="4537166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설계하고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4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B13645-B75B-4579-9498-F459DD41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95" y="19077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8064A2-876A-407F-985A-46E8EEFA57D6}"/>
              </a:ext>
            </a:extLst>
          </p:cNvPr>
          <p:cNvSpPr txBox="1"/>
          <p:nvPr/>
        </p:nvSpPr>
        <p:spPr>
          <a:xfrm>
            <a:off x="447675" y="381000"/>
            <a:ext cx="582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역할분담 및 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CCEB07-BBAE-44DC-937C-C8011A4B7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" y="-361923"/>
            <a:ext cx="12192000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63B13AC-3FC9-4D18-BB59-544F3571D21D}"/>
              </a:ext>
            </a:extLst>
          </p:cNvPr>
          <p:cNvSpPr/>
          <p:nvPr/>
        </p:nvSpPr>
        <p:spPr>
          <a:xfrm>
            <a:off x="3027398" y="2853158"/>
            <a:ext cx="1149291" cy="427838"/>
          </a:xfrm>
          <a:prstGeom prst="righ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B2E3ACF-CFB6-4C23-AD49-FE148D00439B}"/>
              </a:ext>
            </a:extLst>
          </p:cNvPr>
          <p:cNvSpPr/>
          <p:nvPr/>
        </p:nvSpPr>
        <p:spPr>
          <a:xfrm>
            <a:off x="7204087" y="2853158"/>
            <a:ext cx="1149291" cy="427838"/>
          </a:xfrm>
          <a:prstGeom prst="righ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524C26-573F-4937-83C5-6E5C2E02DCC8}"/>
              </a:ext>
            </a:extLst>
          </p:cNvPr>
          <p:cNvSpPr/>
          <p:nvPr/>
        </p:nvSpPr>
        <p:spPr>
          <a:xfrm>
            <a:off x="3556324" y="3427602"/>
            <a:ext cx="45719" cy="131707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16EE36-5997-4D60-AA48-31DA9CAE7CCD}"/>
              </a:ext>
            </a:extLst>
          </p:cNvPr>
          <p:cNvSpPr/>
          <p:nvPr/>
        </p:nvSpPr>
        <p:spPr>
          <a:xfrm>
            <a:off x="7733013" y="3561926"/>
            <a:ext cx="45719" cy="1317071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92A1B-9566-4895-88B0-733CC7916B83}"/>
              </a:ext>
            </a:extLst>
          </p:cNvPr>
          <p:cNvSpPr txBox="1"/>
          <p:nvPr/>
        </p:nvSpPr>
        <p:spPr>
          <a:xfrm>
            <a:off x="1081150" y="5010672"/>
            <a:ext cx="5041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개발 시작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ctr"/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중간발표 이전까지 프로토타입 완성</a:t>
            </a:r>
          </a:p>
          <a:p>
            <a:pPr algn="ctr"/>
            <a:endParaRPr lang="ko-KR" altLang="en-US" sz="24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659D77-5D82-45CD-89B7-CB5872FE1332}"/>
              </a:ext>
            </a:extLst>
          </p:cNvPr>
          <p:cNvSpPr txBox="1"/>
          <p:nvPr/>
        </p:nvSpPr>
        <p:spPr>
          <a:xfrm>
            <a:off x="5358507" y="5010672"/>
            <a:ext cx="5041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프로젝트 수정 및 보강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marL="0" marR="0" indent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초기 목표를 달성</a:t>
            </a:r>
          </a:p>
          <a:p>
            <a:pPr algn="ctr"/>
            <a:endParaRPr lang="ko-KR" altLang="en-US" sz="32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6BC40-A9C5-4F97-8EA6-8B5BFA7803B4}"/>
              </a:ext>
            </a:extLst>
          </p:cNvPr>
          <p:cNvSpPr/>
          <p:nvPr/>
        </p:nvSpPr>
        <p:spPr>
          <a:xfrm rot="19800000">
            <a:off x="3449837" y="4334065"/>
            <a:ext cx="45719" cy="4278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61E13E1-1542-4018-8B39-219673244EDF}"/>
              </a:ext>
            </a:extLst>
          </p:cNvPr>
          <p:cNvSpPr/>
          <p:nvPr/>
        </p:nvSpPr>
        <p:spPr>
          <a:xfrm rot="1800000">
            <a:off x="3660222" y="4331123"/>
            <a:ext cx="45719" cy="4278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F078E4-CAD9-4BBC-82AD-D2FAFCC50325}"/>
              </a:ext>
            </a:extLst>
          </p:cNvPr>
          <p:cNvSpPr/>
          <p:nvPr/>
        </p:nvSpPr>
        <p:spPr>
          <a:xfrm rot="19800000">
            <a:off x="7629116" y="4471386"/>
            <a:ext cx="45719" cy="4278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30BFC6-F076-4FF8-ADD5-D4FF1FFF2810}"/>
              </a:ext>
            </a:extLst>
          </p:cNvPr>
          <p:cNvSpPr/>
          <p:nvPr/>
        </p:nvSpPr>
        <p:spPr>
          <a:xfrm rot="1800000">
            <a:off x="7836911" y="4464241"/>
            <a:ext cx="45719" cy="427838"/>
          </a:xfrm>
          <a:prstGeom prst="rect">
            <a:avLst/>
          </a:prstGeom>
          <a:solidFill>
            <a:srgbClr val="FE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5709EA-2745-4A50-8239-111C13971C0F}"/>
              </a:ext>
            </a:extLst>
          </p:cNvPr>
          <p:cNvSpPr txBox="1"/>
          <p:nvPr/>
        </p:nvSpPr>
        <p:spPr>
          <a:xfrm>
            <a:off x="4953000" y="214447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11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1~2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8CF70-5155-49D4-9436-2739061E34EF}"/>
              </a:ext>
            </a:extLst>
          </p:cNvPr>
          <p:cNvSpPr txBox="1"/>
          <p:nvPr/>
        </p:nvSpPr>
        <p:spPr>
          <a:xfrm>
            <a:off x="9086850" y="214447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12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1~2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304368-C420-446A-B019-61F0689F57F0}"/>
              </a:ext>
            </a:extLst>
          </p:cNvPr>
          <p:cNvSpPr txBox="1"/>
          <p:nvPr/>
        </p:nvSpPr>
        <p:spPr>
          <a:xfrm>
            <a:off x="1081150" y="2112081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1~2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25094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B13645-B75B-4579-9498-F459DD41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8064A2-876A-407F-985A-46E8EEFA57D6}"/>
              </a:ext>
            </a:extLst>
          </p:cNvPr>
          <p:cNvSpPr txBox="1"/>
          <p:nvPr/>
        </p:nvSpPr>
        <p:spPr>
          <a:xfrm>
            <a:off x="447675" y="381000"/>
            <a:ext cx="582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예상 결과물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6D83BE-3638-4D9D-9A38-8B0F66356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63" y="1541614"/>
            <a:ext cx="4473385" cy="483125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145442D-0CE4-46AA-8556-8627EA38B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01"/>
            <a:ext cx="11134725" cy="62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9B13645-B75B-4579-9498-F459DD41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E04E7CC-6AFC-4A08-A135-712865155D1A}"/>
              </a:ext>
            </a:extLst>
          </p:cNvPr>
          <p:cNvSpPr/>
          <p:nvPr/>
        </p:nvSpPr>
        <p:spPr>
          <a:xfrm>
            <a:off x="3338510" y="4459257"/>
            <a:ext cx="5514975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D5D79-3BDC-4D4A-B7F7-23FDC5FEB6F2}"/>
              </a:ext>
            </a:extLst>
          </p:cNvPr>
          <p:cNvSpPr/>
          <p:nvPr/>
        </p:nvSpPr>
        <p:spPr>
          <a:xfrm>
            <a:off x="2200269" y="5083223"/>
            <a:ext cx="779145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E9E3DA-FE49-4745-A907-DEAA48E66C90}"/>
              </a:ext>
            </a:extLst>
          </p:cNvPr>
          <p:cNvSpPr/>
          <p:nvPr/>
        </p:nvSpPr>
        <p:spPr>
          <a:xfrm>
            <a:off x="2581269" y="5691981"/>
            <a:ext cx="7029456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41FE5-1CC8-47A7-B345-CFC8FDE9F373}"/>
              </a:ext>
            </a:extLst>
          </p:cNvPr>
          <p:cNvSpPr txBox="1"/>
          <p:nvPr/>
        </p:nvSpPr>
        <p:spPr>
          <a:xfrm>
            <a:off x="1488279" y="4306110"/>
            <a:ext cx="9215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원하는 시간에 즉각적으로 학교 정보를 얻을 수 있</a:t>
            </a:r>
            <a:r>
              <a:rPr lang="ko-KR" altLang="en-US" sz="2000" kern="0" spc="-100" dirty="0">
                <a:solidFill>
                  <a:srgbClr val="FE99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</a:t>
            </a:r>
            <a:r>
              <a:rPr lang="en-US" altLang="ko-KR" sz="2000" kern="0" spc="-100" dirty="0">
                <a:solidFill>
                  <a:srgbClr val="FE99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 전화 문의</a:t>
            </a:r>
            <a:r>
              <a:rPr lang="en-US" altLang="ko-KR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e</a:t>
            </a:r>
            <a:r>
              <a:rPr lang="ko-KR" altLang="en-US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메일</a:t>
            </a:r>
            <a:r>
              <a:rPr lang="en-US" altLang="ko-KR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게시판 이용 등에 비해서 사용자가 기다릴 필요가 </a:t>
            </a:r>
            <a:r>
              <a:rPr lang="ko-KR" altLang="en-US" sz="2000" kern="0" spc="-100" dirty="0" smtClean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없다</a:t>
            </a:r>
            <a:r>
              <a:rPr lang="en-US" altLang="ko-KR" sz="2000" kern="0" spc="-100" dirty="0" smtClean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en-US" altLang="ko-KR" sz="2000" kern="0" spc="-100" dirty="0">
              <a:solidFill>
                <a:srgbClr val="FE99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앱을 까는 번거로움을 줄일 수 </a:t>
            </a:r>
            <a:r>
              <a:rPr lang="ko-KR" altLang="en-US" sz="2000" kern="0" spc="-100" dirty="0" smtClean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있어 </a:t>
            </a:r>
            <a:r>
              <a:rPr lang="ko-KR" altLang="en-US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쉽고 간편하게 사용할 것입니다</a:t>
            </a:r>
            <a:r>
              <a:rPr lang="en-US" altLang="ko-KR" sz="2000" kern="0" spc="-100" dirty="0">
                <a:solidFill>
                  <a:srgbClr val="FE99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2000" kern="0" spc="0" dirty="0">
              <a:solidFill>
                <a:srgbClr val="FE9900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00000"/>
              </a:lnSpc>
            </a:pPr>
            <a:endParaRPr lang="ko-KR" altLang="en-US" sz="2000" dirty="0">
              <a:solidFill>
                <a:srgbClr val="FE99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064A2-876A-407F-985A-46E8EEFA57D6}"/>
              </a:ext>
            </a:extLst>
          </p:cNvPr>
          <p:cNvSpPr txBox="1"/>
          <p:nvPr/>
        </p:nvSpPr>
        <p:spPr>
          <a:xfrm>
            <a:off x="447675" y="381000"/>
            <a:ext cx="8705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결과물의 기대효과</a:t>
            </a:r>
          </a:p>
        </p:txBody>
      </p:sp>
      <p:pic>
        <p:nvPicPr>
          <p:cNvPr id="2050" name="Picture 2" descr="Business costume male man office user icon - User Pictures">
            <a:extLst>
              <a:ext uri="{FF2B5EF4-FFF2-40B4-BE49-F238E27FC236}">
                <a16:creationId xmlns:a16="http://schemas.microsoft.com/office/drawing/2014/main" id="{195B752A-1F57-480A-9A72-8E08054A9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4" y="1908658"/>
            <a:ext cx="2105025" cy="21050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763BB-791A-4BDD-B8E0-94915C55F958}"/>
              </a:ext>
            </a:extLst>
          </p:cNvPr>
          <p:cNvSpPr txBox="1"/>
          <p:nvPr/>
        </p:nvSpPr>
        <p:spPr>
          <a:xfrm>
            <a:off x="5562600" y="1708479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USER</a:t>
            </a:r>
            <a:endParaRPr lang="ko-KR" altLang="en-US" sz="24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5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163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Arial Unicode MS</vt:lpstr>
      <vt:lpstr>에스코어 드림 4 Regular</vt:lpstr>
      <vt:lpstr>에스코어 드림 5 Medium</vt:lpstr>
      <vt:lpstr>에스코어 드림 7 ExtraBold</vt:lpstr>
      <vt:lpstr>에스코어 드림 8 Heavy</vt:lpstr>
      <vt:lpstr>에스코어 드림 9 Black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dkdb5</cp:lastModifiedBy>
  <cp:revision>100</cp:revision>
  <dcterms:created xsi:type="dcterms:W3CDTF">2018-04-24T17:14:44Z</dcterms:created>
  <dcterms:modified xsi:type="dcterms:W3CDTF">2021-10-06T09:07:34Z</dcterms:modified>
</cp:coreProperties>
</file>