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7" r:id="rId4"/>
    <p:sldId id="266" r:id="rId5"/>
    <p:sldId id="267" r:id="rId6"/>
    <p:sldId id="268" r:id="rId7"/>
    <p:sldId id="269" r:id="rId8"/>
    <p:sldId id="270" r:id="rId9"/>
    <p:sldId id="271" r:id="rId10"/>
    <p:sldId id="264" r:id="rId11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81"/>
    <p:restoredTop sz="94657"/>
  </p:normalViewPr>
  <p:slideViewPr>
    <p:cSldViewPr snapToGrid="0">
      <p:cViewPr varScale="1">
        <p:scale>
          <a:sx n="125" d="100"/>
          <a:sy n="125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8506A-30F6-7445-8F0A-6907F589269A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1B554-209E-5C4C-9C35-557651AAF8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104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1B554-209E-5C4C-9C35-557651AAF85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753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1B554-209E-5C4C-9C35-557651AAF85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980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1B554-209E-5C4C-9C35-557651AAF85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465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locking Personalities: Exploring the Myers-Briggs Type Indicator (MBTI) |  by Iris Sim | Medium">
            <a:extLst>
              <a:ext uri="{FF2B5EF4-FFF2-40B4-BE49-F238E27FC236}">
                <a16:creationId xmlns:a16="http://schemas.microsoft.com/office/drawing/2014/main" id="{3A566487-3C73-B1C8-6E49-D2BCB86579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ffectLst>
            <a:outerShdw dist="50800" dir="5400000" algn="ctr" rotWithShape="0">
              <a:srgbClr val="000000">
                <a:alpha val="4876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7D3D0F-A4E7-8180-DC36-E7738F8E6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6955"/>
            <a:ext cx="9144000" cy="1016855"/>
          </a:xfrm>
        </p:spPr>
        <p:txBody>
          <a:bodyPr anchor="b">
            <a:normAutofit/>
          </a:bodyPr>
          <a:lstStyle>
            <a:lvl1pPr algn="ctr">
              <a:defRPr sz="5000" b="1">
                <a:latin typeface="News Gothic MT" panose="020B0503020103020203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7BB01F-6F54-886E-0F3E-2576D1ACB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0284"/>
            <a:ext cx="9144000" cy="524485"/>
          </a:xfrm>
        </p:spPr>
        <p:txBody>
          <a:bodyPr/>
          <a:lstStyle>
            <a:lvl1pPr marL="0" indent="0" algn="ctr">
              <a:buNone/>
              <a:defRPr sz="2400"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8484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EF9B-7A9F-A5AD-AEF4-06582A4D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AD2CC-9450-B8E8-97E7-640517D9F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3BAB7-44CF-CF1A-2A2A-1D8BF213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9108-6275-2C4B-8923-4600C3A674C6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520D8-CCF5-C2B8-8B1A-4C784D05B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B0215-89B8-5E5F-C42B-B284F25BC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4507-820E-B349-80CC-1AF215C94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50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73093E-0ACD-75E1-5DC6-73962A302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FAD2F-1E3D-AA59-5CB9-84A34EABD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B395E-832D-475D-0411-8D3FD094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9108-6275-2C4B-8923-4600C3A674C6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3C608-F100-ACEC-D11E-2BA2B0892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7BB4B-BA6D-9594-08E7-200D0EF7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4507-820E-B349-80CC-1AF215C94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49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DE82CB-2A59-8AB1-CB14-C1116AF16A9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CDAD51-EDB6-3C78-8B18-73A9D1566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B59E2-D858-8BC3-43BB-8155470C5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  <a:lvl2pPr>
              <a:lnSpc>
                <a:spcPct val="150000"/>
              </a:lnSpc>
              <a:defRPr sz="20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2pPr>
            <a:lvl3pPr>
              <a:lnSpc>
                <a:spcPct val="150000"/>
              </a:lnSpc>
              <a:defRPr sz="16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3pPr>
            <a:lvl4pPr>
              <a:lnSpc>
                <a:spcPct val="150000"/>
              </a:lnSpc>
              <a:defRPr sz="14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4F2DE-05AA-3F74-3B71-2A1379B8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9108-6275-2C4B-8923-4600C3A674C6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6DD3A-BEF3-63B4-699D-756D037C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AE67-D201-0124-58FE-436688832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4507-820E-B349-80CC-1AF215C94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77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0009F-80D6-DCD5-0101-11D1CD82B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49E69-5E50-01A5-F531-B63797A2B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0C238-4F8B-E9C5-4ECD-7F888828B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9108-6275-2C4B-8923-4600C3A674C6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CDFB2-0A84-66FA-8A06-11FEA04E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85A8A-3B0B-AE8D-947C-D28E28C3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4507-820E-B349-80CC-1AF215C94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1CFAA-4614-48B8-0BFC-CFC7CA0DA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BFB27-C6D7-6AF0-F439-9D5F01B77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4F8DF-9082-2B1E-DE37-C656182AA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3DC47-3E4A-2037-84DB-BCB292AB3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9108-6275-2C4B-8923-4600C3A674C6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F3B90-1717-7313-DA66-F3026D2EF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DCEA7-375A-24F3-190F-1AB325FE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4507-820E-B349-80CC-1AF215C94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26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E54E-9813-9203-B562-FE64B835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D7A45-80AA-1334-B67D-0BD617E3E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16D8A-E387-5FA1-5FB1-BA195A5CE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3D6E4-A9E2-E10F-ECC4-DEC0BE88F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022ABF-8CD8-1B84-0609-B93A4A112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D5C508-9AFB-1F73-B3D3-B33A6826D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9108-6275-2C4B-8923-4600C3A674C6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E0581F-1362-2985-7423-CB2AFF27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0D5A2A-B2DF-661A-3DF4-7041EBE5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4507-820E-B349-80CC-1AF215C94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29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842D-F144-1C8E-D4DF-6B048959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D991D7-4F97-A347-A6D1-623EBFD8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9108-6275-2C4B-8923-4600C3A674C6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D7BD7-C46F-C6FC-9143-6DA7D6105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AC0AF-908A-AEDE-4228-085EF040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4507-820E-B349-80CC-1AF215C94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14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A48EC-E98B-7148-4DB4-3ECD459DD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9108-6275-2C4B-8923-4600C3A674C6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B2537-1CA8-FD55-4172-1673DDF9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10839-238E-810F-1070-FD53C82BD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4507-820E-B349-80CC-1AF215C94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30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5FF4-C376-BA2B-56FE-9178F2D7A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0513D-862D-7F43-8A52-1B0E768E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0D80B-C286-3196-4238-BCC46B673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45C81-BF5F-BB04-46DC-5E688A06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9108-6275-2C4B-8923-4600C3A674C6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63AE4-620A-310C-4AB6-D622C12CC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4F8E4-2FB9-62C8-ECA7-00E686D3C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4507-820E-B349-80CC-1AF215C94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75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0ED6-3764-A07F-C5C7-F21B83948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735961-E626-8F4C-79A4-FF48CFABC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19965-641F-3970-A527-F87CC4E41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85628-B8EE-82DB-03EB-07FC7A70D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9108-6275-2C4B-8923-4600C3A674C6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D258B-2E36-6F0B-B0C1-3757ADAD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C5417-C909-9EFA-ABAC-50FD3E754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94507-820E-B349-80CC-1AF215C94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80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59B1DA-205C-8B9D-4F17-C3782783A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06D60-6258-8D57-139E-D9C2023D2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2459E-D677-91F3-485E-5D1193B76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E9108-6275-2C4B-8923-4600C3A674C6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E3995-0C43-1CBF-5365-E0461DE50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2C515-569C-14FB-BBD6-7B7C08D2A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94507-820E-B349-80CC-1AF215C94F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81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06E95-9447-EC84-F843-65E15ADB87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Real-Time MBTI Detection based on Speech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1FBB0-2EFD-7312-EFB4-A23F493FDF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전지훈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6722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92269-6615-06FF-993B-3EADBC804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54935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Wingdings" pitchFamily="2" charset="2"/>
              </a:rPr>
              <a:t>11/2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~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11/16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: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Speech Recognition Model Research</a:t>
            </a:r>
          </a:p>
          <a:p>
            <a:pPr lvl="1"/>
            <a:r>
              <a:rPr lang="en-US" dirty="0">
                <a:sym typeface="Wingdings" pitchFamily="2" charset="2"/>
              </a:rPr>
              <a:t>Performance was very poor  Decided to use Android </a:t>
            </a:r>
            <a:r>
              <a:rPr lang="en-US" dirty="0" err="1">
                <a:sym typeface="Wingdings" pitchFamily="2" charset="2"/>
              </a:rPr>
              <a:t>SpeechRecognizer</a:t>
            </a:r>
            <a:endParaRPr lang="en-US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11/17 ~ 12/1 : LLM Research &amp; Training &amp; Performance Comparison</a:t>
            </a:r>
          </a:p>
          <a:p>
            <a:r>
              <a:rPr lang="en-GB" dirty="0">
                <a:sym typeface="Wingdings" pitchFamily="2" charset="2"/>
              </a:rPr>
              <a:t>12/2 ~ 12/9 : Model Optimization &amp; Android App </a:t>
            </a:r>
            <a:r>
              <a:rPr lang="en-GB" dirty="0" err="1">
                <a:sym typeface="Wingdings" pitchFamily="2" charset="2"/>
              </a:rPr>
              <a:t>Implmentation</a:t>
            </a:r>
            <a:endParaRPr lang="en-GB" dirty="0">
              <a:sym typeface="Wingdings" pitchFamily="2" charset="2"/>
            </a:endParaRPr>
          </a:p>
          <a:p>
            <a:endParaRPr lang="en-GB" dirty="0">
              <a:sym typeface="Wingdings" pitchFamily="2" charset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CBEAD2-D2E6-4D1D-EDEF-CD2879ED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06E69D-EA4A-7963-9FE5-E97620B9E8F0}"/>
              </a:ext>
            </a:extLst>
          </p:cNvPr>
          <p:cNvSpPr txBox="1">
            <a:spLocks/>
          </p:cNvSpPr>
          <p:nvPr/>
        </p:nvSpPr>
        <p:spPr>
          <a:xfrm>
            <a:off x="4832465" y="4754881"/>
            <a:ext cx="2527069" cy="1812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60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444054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92269-6615-06FF-993B-3EADBC804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r>
              <a:rPr lang="en-GB" dirty="0">
                <a:sym typeface="Wingdings" pitchFamily="2" charset="2"/>
              </a:rPr>
              <a:t>Instantaneous MBTI detection </a:t>
            </a:r>
          </a:p>
          <a:p>
            <a:pPr lvl="1"/>
            <a:r>
              <a:rPr lang="en-GB" dirty="0">
                <a:sym typeface="Wingdings" pitchFamily="2" charset="2"/>
              </a:rPr>
              <a:t>Without laborious test-taking or providing texts written in the past</a:t>
            </a:r>
          </a:p>
          <a:p>
            <a:pPr lvl="1"/>
            <a:r>
              <a:rPr lang="en-GB" dirty="0">
                <a:sym typeface="Wingdings" pitchFamily="2" charset="2"/>
              </a:rPr>
              <a:t>Less effort for figuring out others’ MBTI</a:t>
            </a:r>
          </a:p>
          <a:p>
            <a:r>
              <a:rPr lang="en-GB" dirty="0">
                <a:sym typeface="Wingdings" pitchFamily="2" charset="2"/>
              </a:rPr>
              <a:t>Personalized MBTI tracker</a:t>
            </a:r>
          </a:p>
          <a:p>
            <a:pPr lvl="1"/>
            <a:r>
              <a:rPr lang="en-GB" dirty="0">
                <a:sym typeface="Wingdings" pitchFamily="2" charset="2"/>
              </a:rPr>
              <a:t>MBTI is subject to change depending on one’s experience &amp; circumstances</a:t>
            </a:r>
          </a:p>
          <a:p>
            <a:pPr lvl="1"/>
            <a:r>
              <a:rPr lang="en-US" dirty="0">
                <a:sym typeface="Wingdings" pitchFamily="2" charset="2"/>
              </a:rPr>
              <a:t>“Change” if one’s MBTI result deviates from previous dominant one, and persists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CBEAD2-D2E6-4D1D-EDEF-CD2879ED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&amp; Usage Scenario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88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BEAD2-D2E6-4D1D-EDEF-CD2879ED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92269-6615-06FF-993B-3EADBC804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62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Basic Pipeline</a:t>
            </a:r>
          </a:p>
          <a:p>
            <a:pPr lvl="1"/>
            <a:r>
              <a:rPr lang="en-GB" dirty="0"/>
              <a:t>User Speech </a:t>
            </a:r>
            <a:r>
              <a:rPr lang="en-GB" dirty="0">
                <a:sym typeface="Wingdings" pitchFamily="2" charset="2"/>
              </a:rPr>
              <a:t> (Speech Recognition)  Text  (L</a:t>
            </a:r>
            <a:r>
              <a:rPr lang="en-US" dirty="0" err="1">
                <a:sym typeface="Wingdings" pitchFamily="2" charset="2"/>
              </a:rPr>
              <a:t>anguage</a:t>
            </a:r>
            <a:r>
              <a:rPr lang="en-US" dirty="0">
                <a:sym typeface="Wingdings" pitchFamily="2" charset="2"/>
              </a:rPr>
              <a:t> Model)  Classify</a:t>
            </a:r>
          </a:p>
          <a:p>
            <a:pPr lvl="1"/>
            <a:r>
              <a:rPr lang="en-US" dirty="0">
                <a:sym typeface="Wingdings" pitchFamily="2" charset="2"/>
              </a:rPr>
              <a:t>Speech Recognition : Used Android </a:t>
            </a:r>
            <a:r>
              <a:rPr lang="en-US" dirty="0" err="1">
                <a:sym typeface="Wingdings" pitchFamily="2" charset="2"/>
              </a:rPr>
              <a:t>SpeechRecognizer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Why based on Speech?</a:t>
            </a:r>
          </a:p>
          <a:p>
            <a:pPr lvl="1"/>
            <a:r>
              <a:rPr lang="en-US" dirty="0">
                <a:sym typeface="Wingdings" pitchFamily="2" charset="2"/>
              </a:rPr>
              <a:t>For Simple &amp; Seamless MBTI Detection</a:t>
            </a:r>
            <a:endParaRPr lang="en-GB" dirty="0"/>
          </a:p>
          <a:p>
            <a:r>
              <a:rPr lang="en-GB" dirty="0"/>
              <a:t>Features to Use</a:t>
            </a:r>
          </a:p>
          <a:p>
            <a:pPr lvl="1"/>
            <a:r>
              <a:rPr lang="en-GB" dirty="0"/>
              <a:t>Text Features (Converted from Speech) : Fundamental element of this app</a:t>
            </a:r>
          </a:p>
          <a:p>
            <a:pPr lvl="1"/>
            <a:r>
              <a:rPr lang="en-GB" dirty="0"/>
              <a:t>Speech Features (Waveform) : Decided not to use in this app</a:t>
            </a:r>
          </a:p>
          <a:p>
            <a:pPr lvl="2"/>
            <a:r>
              <a:rPr lang="en-GB" dirty="0"/>
              <a:t>Further functionalities are required (e.g., Source Separation in noisy environment)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546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BEAD2-D2E6-4D1D-EDEF-CD2879ED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MBTI Classifier (LLM)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92269-6615-06FF-993B-3EADBC804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32870" cy="4940935"/>
          </a:xfrm>
        </p:spPr>
        <p:txBody>
          <a:bodyPr>
            <a:normAutofit/>
          </a:bodyPr>
          <a:lstStyle/>
          <a:p>
            <a:r>
              <a:rPr lang="en-GB" dirty="0"/>
              <a:t>Bas</a:t>
            </a:r>
            <a:r>
              <a:rPr lang="en-US" dirty="0"/>
              <a:t>e Model : BERT (</a:t>
            </a:r>
            <a:r>
              <a:rPr lang="en-US" dirty="0" err="1"/>
              <a:t>HuggingFace</a:t>
            </a:r>
            <a:r>
              <a:rPr lang="en-US" dirty="0"/>
              <a:t> </a:t>
            </a:r>
            <a:r>
              <a:rPr lang="en-US" dirty="0" err="1"/>
              <a:t>BERTForSequenceClassification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Recent Billion(GB)-scale LMs are too heavy for Mobile App</a:t>
            </a:r>
          </a:p>
          <a:p>
            <a:pPr lvl="1"/>
            <a:r>
              <a:rPr lang="en-US" dirty="0"/>
              <a:t>Among sub-Billion-scale LMs, BERT’s performance was better than GPT-2 </a:t>
            </a:r>
            <a:r>
              <a:rPr lang="en-US" sz="1600" dirty="0"/>
              <a:t>(Later Slide)</a:t>
            </a:r>
            <a:endParaRPr lang="en-US" dirty="0"/>
          </a:p>
          <a:p>
            <a:r>
              <a:rPr lang="en-US" dirty="0"/>
              <a:t>Training Methodology </a:t>
            </a:r>
            <a:r>
              <a:rPr lang="en-US" sz="1800" dirty="0"/>
              <a:t>(2 was the optimal choice. Later Slide)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n-US" dirty="0"/>
              <a:t>Instruction Finetuning </a:t>
            </a:r>
            <a:r>
              <a:rPr lang="en-US" dirty="0">
                <a:sym typeface="Wingdings" pitchFamily="2" charset="2"/>
              </a:rPr>
              <a:t> Generation Result  </a:t>
            </a:r>
            <a:r>
              <a:rPr lang="en-US" i="1" dirty="0">
                <a:sym typeface="Wingdings" pitchFamily="2" charset="2"/>
              </a:rPr>
              <a:t>vs</a:t>
            </a:r>
            <a:r>
              <a:rPr lang="en-US" dirty="0">
                <a:sym typeface="Wingdings" pitchFamily="2" charset="2"/>
              </a:rPr>
              <a:t>  Target MBTI</a:t>
            </a:r>
          </a:p>
          <a:p>
            <a:pPr lvl="2"/>
            <a:r>
              <a:rPr lang="en-US" dirty="0">
                <a:sym typeface="Wingdings" pitchFamily="2" charset="2"/>
              </a:rPr>
              <a:t>Input : [Instruction] What is the MBTI given this text? [Text] ~~~ [MBTI] ~~~ [Text] ~~~ [MBTI]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n-US" dirty="0" err="1"/>
              <a:t>CELoss</a:t>
            </a:r>
            <a:r>
              <a:rPr lang="en-US" dirty="0"/>
              <a:t> b/w Model logits (16-dim for each instance) &amp; Target MBTI (0~15)</a:t>
            </a:r>
          </a:p>
          <a:p>
            <a:pPr lvl="2"/>
            <a:r>
              <a:rPr lang="en-US" dirty="0"/>
              <a:t>Logits: [0.232, 0.112, …, 0.261] / Target: 1(=INTP) </a:t>
            </a:r>
            <a:r>
              <a:rPr lang="en-US" dirty="0">
                <a:sym typeface="Wingdings" pitchFamily="2" charset="2"/>
              </a:rPr>
              <a:t> CE = -log(0.112)</a:t>
            </a:r>
            <a:endParaRPr lang="en-US" dirty="0"/>
          </a:p>
          <a:p>
            <a:pPr marL="914400" lvl="1" indent="-457200">
              <a:buAutoNum type="arabicPeriod"/>
            </a:pPr>
            <a:r>
              <a:rPr lang="en-US" dirty="0"/>
              <a:t>4 Classifiers (I/E, N/S, T/F, J/P) separately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947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BEAD2-D2E6-4D1D-EDEF-CD2879ED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MBTI Classifier (LLM)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92269-6615-06FF-993B-3EADBC804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34181"/>
            <a:ext cx="11248506" cy="5107191"/>
          </a:xfrm>
        </p:spPr>
        <p:txBody>
          <a:bodyPr>
            <a:normAutofit/>
          </a:bodyPr>
          <a:lstStyle/>
          <a:p>
            <a:r>
              <a:rPr lang="en-GB" dirty="0"/>
              <a:t>Dataset : MBTI500 (Kaggle Dataset)</a:t>
            </a:r>
          </a:p>
          <a:p>
            <a:pPr lvl="1"/>
            <a:r>
              <a:rPr lang="en-GB" dirty="0"/>
              <a:t>100K instances with Posts &amp; Writer’s MBTI type </a:t>
            </a:r>
            <a:r>
              <a:rPr lang="en-GB" sz="1600" dirty="0"/>
              <a:t>(Collected mostly from Reddit)</a:t>
            </a:r>
          </a:p>
          <a:p>
            <a:pPr lvl="1"/>
            <a:r>
              <a:rPr lang="en-GB" dirty="0"/>
              <a:t>Labels(MBTIs) are highly imbalanced </a:t>
            </a:r>
            <a:r>
              <a:rPr lang="en-GB" sz="1600" dirty="0"/>
              <a:t>(INTP=24%, INTJ=21%, … )</a:t>
            </a:r>
            <a:endParaRPr lang="en-GB" sz="1200" dirty="0"/>
          </a:p>
          <a:p>
            <a:pPr lvl="2"/>
            <a:r>
              <a:rPr lang="en-GB" dirty="0"/>
              <a:t>Used the randomly sampled data for training</a:t>
            </a:r>
          </a:p>
          <a:p>
            <a:pPr lvl="3"/>
            <a:r>
              <a:rPr lang="en-GB" dirty="0"/>
              <a:t>Sample Version 1 (Prop) : Proportional to actual MBTI proportions </a:t>
            </a:r>
            <a:r>
              <a:rPr lang="en-GB" sz="1100" dirty="0"/>
              <a:t>(ISFJ=9.08%, … )</a:t>
            </a:r>
            <a:endParaRPr lang="en-GB" dirty="0"/>
          </a:p>
          <a:p>
            <a:pPr lvl="3"/>
            <a:r>
              <a:rPr lang="en-GB" dirty="0"/>
              <a:t>Sample Version 2 (Bal) : Balanced sampling </a:t>
            </a:r>
            <a:r>
              <a:rPr lang="en-GB" sz="1100" dirty="0"/>
              <a:t>(6.25% for each MBTI)</a:t>
            </a:r>
          </a:p>
          <a:p>
            <a:r>
              <a:rPr lang="en-GB" dirty="0"/>
              <a:t>Model Train Versions</a:t>
            </a:r>
          </a:p>
          <a:p>
            <a:pPr lvl="1"/>
            <a:r>
              <a:rPr lang="en-GB" dirty="0"/>
              <a:t>Base Model : BERT / GPT-2</a:t>
            </a:r>
          </a:p>
          <a:p>
            <a:pPr lvl="1"/>
            <a:r>
              <a:rPr lang="en-GB" dirty="0"/>
              <a:t>Dataset Version : All / Prop / Bal</a:t>
            </a:r>
          </a:p>
          <a:p>
            <a:pPr lvl="1"/>
            <a:r>
              <a:rPr lang="en-GB" dirty="0"/>
              <a:t>Train Method : Generation / 16-label Classification / 4 * 2-label Classification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0BFBFE-FD4E-C940-F3CD-64F9B611F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371" y="3150522"/>
            <a:ext cx="2727643" cy="254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28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BEAD2-D2E6-4D1D-EDEF-CD2879ED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MBTI Classifier (LLM)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92269-6615-06FF-993B-3EADBC804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762297"/>
            <a:ext cx="11353801" cy="528689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Train Results </a:t>
            </a:r>
            <a:r>
              <a:rPr lang="en-GB" sz="1800" dirty="0"/>
              <a:t>(After 10 Epochs, On Test Set)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lvl="1"/>
            <a:r>
              <a:rPr lang="en-GB" dirty="0"/>
              <a:t>BERT showed better performance than GPT-2</a:t>
            </a:r>
          </a:p>
          <a:p>
            <a:pPr lvl="1"/>
            <a:r>
              <a:rPr lang="en-GB" dirty="0"/>
              <a:t>Classification was better than Instruction Finetuning &amp; Generation</a:t>
            </a:r>
          </a:p>
          <a:p>
            <a:pPr lvl="1"/>
            <a:r>
              <a:rPr lang="en-GB" dirty="0"/>
              <a:t>Model trained on ‘All’ or ‘Prop’ data tended to yield similar output all the time</a:t>
            </a:r>
          </a:p>
          <a:p>
            <a:pPr lvl="1"/>
            <a:r>
              <a:rPr lang="en-GB" dirty="0"/>
              <a:t>“4 * (2 Classify)” is 4x heavier than “16 Classify” Model, but performance gap is marginal</a:t>
            </a:r>
          </a:p>
          <a:p>
            <a:pPr lvl="1"/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2257898-5FE6-3E66-D3A5-8D32DDF3A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630778"/>
              </p:ext>
            </p:extLst>
          </p:nvPr>
        </p:nvGraphicFramePr>
        <p:xfrm>
          <a:off x="921327" y="2423773"/>
          <a:ext cx="11198630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799">
                  <a:extLst>
                    <a:ext uri="{9D8B030D-6E8A-4147-A177-3AD203B41FA5}">
                      <a16:colId xmlns:a16="http://schemas.microsoft.com/office/drawing/2014/main" val="4021832946"/>
                    </a:ext>
                  </a:extLst>
                </a:gridCol>
                <a:gridCol w="697869">
                  <a:extLst>
                    <a:ext uri="{9D8B030D-6E8A-4147-A177-3AD203B41FA5}">
                      <a16:colId xmlns:a16="http://schemas.microsoft.com/office/drawing/2014/main" val="2004747312"/>
                    </a:ext>
                  </a:extLst>
                </a:gridCol>
                <a:gridCol w="1082456">
                  <a:extLst>
                    <a:ext uri="{9D8B030D-6E8A-4147-A177-3AD203B41FA5}">
                      <a16:colId xmlns:a16="http://schemas.microsoft.com/office/drawing/2014/main" val="624231672"/>
                    </a:ext>
                  </a:extLst>
                </a:gridCol>
                <a:gridCol w="997528">
                  <a:extLst>
                    <a:ext uri="{9D8B030D-6E8A-4147-A177-3AD203B41FA5}">
                      <a16:colId xmlns:a16="http://schemas.microsoft.com/office/drawing/2014/main" val="2826925479"/>
                    </a:ext>
                  </a:extLst>
                </a:gridCol>
                <a:gridCol w="1147156">
                  <a:extLst>
                    <a:ext uri="{9D8B030D-6E8A-4147-A177-3AD203B41FA5}">
                      <a16:colId xmlns:a16="http://schemas.microsoft.com/office/drawing/2014/main" val="606367883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2024938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72924801"/>
                    </a:ext>
                  </a:extLst>
                </a:gridCol>
                <a:gridCol w="964276">
                  <a:extLst>
                    <a:ext uri="{9D8B030D-6E8A-4147-A177-3AD203B41FA5}">
                      <a16:colId xmlns:a16="http://schemas.microsoft.com/office/drawing/2014/main" val="629631002"/>
                    </a:ext>
                  </a:extLst>
                </a:gridCol>
                <a:gridCol w="872837">
                  <a:extLst>
                    <a:ext uri="{9D8B030D-6E8A-4147-A177-3AD203B41FA5}">
                      <a16:colId xmlns:a16="http://schemas.microsoft.com/office/drawing/2014/main" val="3850640756"/>
                    </a:ext>
                  </a:extLst>
                </a:gridCol>
                <a:gridCol w="864523">
                  <a:extLst>
                    <a:ext uri="{9D8B030D-6E8A-4147-A177-3AD203B41FA5}">
                      <a16:colId xmlns:a16="http://schemas.microsoft.com/office/drawing/2014/main" val="341512091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51070265"/>
                    </a:ext>
                  </a:extLst>
                </a:gridCol>
                <a:gridCol w="869604">
                  <a:extLst>
                    <a:ext uri="{9D8B030D-6E8A-4147-A177-3AD203B41FA5}">
                      <a16:colId xmlns:a16="http://schemas.microsoft.com/office/drawing/2014/main" val="1340226336"/>
                    </a:ext>
                  </a:extLst>
                </a:gridCol>
              </a:tblGrid>
              <a:tr h="277144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Method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Perfect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 Wrong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 Wrong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Hit@5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Hit@10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I/E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T/F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J/P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009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GPT-2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Generation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23.89%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39.39%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71.87%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75.76%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91.58%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65.46%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58.37%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426735"/>
                  </a:ext>
                </a:extLst>
              </a:tr>
              <a:tr h="2418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GPT-2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Prop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Generation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36.58%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54.00%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73.51%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77.70%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73.86%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71.42%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63.76%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253738"/>
                  </a:ext>
                </a:extLst>
              </a:tr>
              <a:tr h="1947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GPT-2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Prop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16 Classify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39.37%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53.31%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75.26%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75.26%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70.73%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66.89%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68.98%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1160"/>
                  </a:ext>
                </a:extLst>
              </a:tr>
              <a:tr h="2556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16 Classify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77.20%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2.80%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6.23%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90.32%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96.46%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89.23%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95.00%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92.60%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87.57%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378360"/>
                  </a:ext>
                </a:extLst>
              </a:tr>
              <a:tr h="2501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BERT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Prop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16 Classify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54.00%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13.24%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11.49%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72.47%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90.59%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76.30%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81.18%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78.39%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70.37%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678620"/>
                  </a:ext>
                </a:extLst>
              </a:tr>
              <a:tr h="203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BERT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Bal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16 Classify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54.48%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5.17%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13.44%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79.31%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94.13%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78.62%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83.79%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85.51%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73.44%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668454"/>
                  </a:ext>
                </a:extLst>
              </a:tr>
              <a:tr h="1975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BERT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Bal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4*(2 Classify)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55.51%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3.79%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7.93%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-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-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82.06%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87.58%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85.17%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83.10%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98058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035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BEAD2-D2E6-4D1D-EDEF-CD2879ED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MBTI Classifier (LLM)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92269-6615-06FF-993B-3EADBC804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34181"/>
            <a:ext cx="11248506" cy="5256823"/>
          </a:xfrm>
        </p:spPr>
        <p:txBody>
          <a:bodyPr>
            <a:normAutofit/>
          </a:bodyPr>
          <a:lstStyle/>
          <a:p>
            <a:r>
              <a:rPr lang="en-GB" dirty="0"/>
              <a:t>Model Optimization </a:t>
            </a:r>
            <a:r>
              <a:rPr lang="en-GB" sz="1800" dirty="0"/>
              <a:t>(Base Model = BERT, Data = Bal, Method = </a:t>
            </a:r>
            <a:r>
              <a:rPr lang="en-GB" sz="1800" dirty="0" err="1"/>
              <a:t>LoRA</a:t>
            </a:r>
            <a:r>
              <a:rPr lang="en-GB" sz="1800" dirty="0"/>
              <a:t>  / 4-bit Quantization)</a:t>
            </a:r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Training with </a:t>
            </a:r>
            <a:r>
              <a:rPr lang="en-GB" dirty="0" err="1"/>
              <a:t>LoRA</a:t>
            </a:r>
            <a:r>
              <a:rPr lang="en-GB" dirty="0"/>
              <a:t> showed better performance (than vanilla training)</a:t>
            </a:r>
          </a:p>
          <a:p>
            <a:pPr lvl="2"/>
            <a:r>
              <a:rPr lang="en-GB" dirty="0"/>
              <a:t>Model seemed to be overparameterized for this task</a:t>
            </a:r>
          </a:p>
          <a:p>
            <a:pPr lvl="2"/>
            <a:r>
              <a:rPr lang="en-GB" dirty="0"/>
              <a:t>However, could not figure out the way to convert </a:t>
            </a:r>
            <a:r>
              <a:rPr lang="en-GB" dirty="0" err="1"/>
              <a:t>LoRA</a:t>
            </a:r>
            <a:r>
              <a:rPr lang="en-GB" dirty="0"/>
              <a:t> checkpoint into .</a:t>
            </a:r>
            <a:r>
              <a:rPr lang="en-GB" dirty="0" err="1"/>
              <a:t>ptl</a:t>
            </a:r>
            <a:r>
              <a:rPr lang="en-GB" dirty="0"/>
              <a:t> format</a:t>
            </a:r>
          </a:p>
          <a:p>
            <a:pPr lvl="1"/>
            <a:r>
              <a:rPr lang="en-GB" dirty="0"/>
              <a:t>4-bit Quantization </a:t>
            </a:r>
            <a:r>
              <a:rPr lang="en-GB" sz="1600" dirty="0"/>
              <a:t>(of original vanilla model)</a:t>
            </a:r>
            <a:r>
              <a:rPr lang="en-GB" dirty="0"/>
              <a:t> showed marginal performance degradation</a:t>
            </a:r>
          </a:p>
          <a:p>
            <a:pPr lvl="2"/>
            <a:r>
              <a:rPr lang="en-GB" dirty="0"/>
              <a:t>Further 10 Epoch of Quantization-Aware Training was done after quantization</a:t>
            </a:r>
          </a:p>
          <a:p>
            <a:pPr lvl="2"/>
            <a:r>
              <a:rPr lang="en-GB" dirty="0"/>
              <a:t>Model Size : 417MB (Original) </a:t>
            </a:r>
            <a:r>
              <a:rPr lang="en-GB" dirty="0">
                <a:sym typeface="Wingdings" pitchFamily="2" charset="2"/>
              </a:rPr>
              <a:t> 173MB (Quantized)  (41.48% of Original Model) </a:t>
            </a:r>
          </a:p>
          <a:p>
            <a:pPr lvl="3"/>
            <a:r>
              <a:rPr lang="en-GB" dirty="0">
                <a:sym typeface="Wingdings" pitchFamily="2" charset="2"/>
              </a:rPr>
              <a:t>267MB when converted into .</a:t>
            </a:r>
            <a:r>
              <a:rPr lang="en-GB" dirty="0" err="1">
                <a:sym typeface="Wingdings" pitchFamily="2" charset="2"/>
              </a:rPr>
              <a:t>ptl</a:t>
            </a:r>
            <a:r>
              <a:rPr lang="en-GB" dirty="0">
                <a:sym typeface="Wingdings" pitchFamily="2" charset="2"/>
              </a:rPr>
              <a:t> format </a:t>
            </a:r>
            <a:r>
              <a:rPr lang="en-GB" sz="1200" dirty="0">
                <a:sym typeface="Wingdings" pitchFamily="2" charset="2"/>
              </a:rPr>
              <a:t>(Inevitable memory size increase when any .</a:t>
            </a:r>
            <a:r>
              <a:rPr lang="en-GB" sz="1200" dirty="0" err="1">
                <a:sym typeface="Wingdings" pitchFamily="2" charset="2"/>
              </a:rPr>
              <a:t>pt</a:t>
            </a:r>
            <a:r>
              <a:rPr lang="en-GB" sz="1200" dirty="0">
                <a:sym typeface="Wingdings" pitchFamily="2" charset="2"/>
              </a:rPr>
              <a:t> file is converted into .</a:t>
            </a:r>
            <a:r>
              <a:rPr lang="en-GB" sz="1200" dirty="0" err="1">
                <a:sym typeface="Wingdings" pitchFamily="2" charset="2"/>
              </a:rPr>
              <a:t>ptl</a:t>
            </a:r>
            <a:r>
              <a:rPr lang="en-GB" sz="1200" dirty="0">
                <a:sym typeface="Wingdings" pitchFamily="2" charset="2"/>
              </a:rPr>
              <a:t>)</a:t>
            </a:r>
            <a:endParaRPr lang="en-GB" sz="1200" dirty="0"/>
          </a:p>
          <a:p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D018D21-21B2-32C2-B8EF-A1B58ED54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257054"/>
              </p:ext>
            </p:extLst>
          </p:nvPr>
        </p:nvGraphicFramePr>
        <p:xfrm>
          <a:off x="1157300" y="2440965"/>
          <a:ext cx="1028101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581">
                  <a:extLst>
                    <a:ext uri="{9D8B030D-6E8A-4147-A177-3AD203B41FA5}">
                      <a16:colId xmlns:a16="http://schemas.microsoft.com/office/drawing/2014/main" val="2004747312"/>
                    </a:ext>
                  </a:extLst>
                </a:gridCol>
                <a:gridCol w="947651">
                  <a:extLst>
                    <a:ext uri="{9D8B030D-6E8A-4147-A177-3AD203B41FA5}">
                      <a16:colId xmlns:a16="http://schemas.microsoft.com/office/drawing/2014/main" val="2826925479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606367883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20249388"/>
                    </a:ext>
                  </a:extLst>
                </a:gridCol>
                <a:gridCol w="964276">
                  <a:extLst>
                    <a:ext uri="{9D8B030D-6E8A-4147-A177-3AD203B41FA5}">
                      <a16:colId xmlns:a16="http://schemas.microsoft.com/office/drawing/2014/main" val="4072924801"/>
                    </a:ext>
                  </a:extLst>
                </a:gridCol>
                <a:gridCol w="1022466">
                  <a:extLst>
                    <a:ext uri="{9D8B030D-6E8A-4147-A177-3AD203B41FA5}">
                      <a16:colId xmlns:a16="http://schemas.microsoft.com/office/drawing/2014/main" val="629631002"/>
                    </a:ext>
                  </a:extLst>
                </a:gridCol>
                <a:gridCol w="926869">
                  <a:extLst>
                    <a:ext uri="{9D8B030D-6E8A-4147-A177-3AD203B41FA5}">
                      <a16:colId xmlns:a16="http://schemas.microsoft.com/office/drawing/2014/main" val="3850640756"/>
                    </a:ext>
                  </a:extLst>
                </a:gridCol>
                <a:gridCol w="926869">
                  <a:extLst>
                    <a:ext uri="{9D8B030D-6E8A-4147-A177-3AD203B41FA5}">
                      <a16:colId xmlns:a16="http://schemas.microsoft.com/office/drawing/2014/main" val="3415120916"/>
                    </a:ext>
                  </a:extLst>
                </a:gridCol>
                <a:gridCol w="926869">
                  <a:extLst>
                    <a:ext uri="{9D8B030D-6E8A-4147-A177-3AD203B41FA5}">
                      <a16:colId xmlns:a16="http://schemas.microsoft.com/office/drawing/2014/main" val="451070265"/>
                    </a:ext>
                  </a:extLst>
                </a:gridCol>
                <a:gridCol w="926869">
                  <a:extLst>
                    <a:ext uri="{9D8B030D-6E8A-4147-A177-3AD203B41FA5}">
                      <a16:colId xmlns:a16="http://schemas.microsoft.com/office/drawing/2014/main" val="1340226336"/>
                    </a:ext>
                  </a:extLst>
                </a:gridCol>
              </a:tblGrid>
              <a:tr h="277144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Method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Perfect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 Wrong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2 Wrong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Hit@5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Hit@10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I/E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T/F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J/P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009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None </a:t>
                      </a:r>
                      <a:r>
                        <a:rPr lang="en-GB" sz="11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(Original)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54.48%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5.17%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13.44%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79.31%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94.13%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78.62%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83.79%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85.51%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73.44%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109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LoRA</a:t>
                      </a:r>
                      <a:endParaRPr lang="en-GB" sz="1400" b="1" dirty="0"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56.44%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10.10%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13.58%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77.00%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92.68%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79.44%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79.79%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82.22%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75.95%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91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Quantization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52.41%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7.24%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14.13%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74.13%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92.06%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78.62%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82.75%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77.24%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77.93%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787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871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BEAD2-D2E6-4D1D-EDEF-CD2879ED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Functionalities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92269-6615-06FF-993B-3EADBC804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310" y="5157699"/>
            <a:ext cx="1476202" cy="626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Main Page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43D5AFE-C865-668B-C343-379EE06500C4}"/>
              </a:ext>
            </a:extLst>
          </p:cNvPr>
          <p:cNvSpPr txBox="1">
            <a:spLocks/>
          </p:cNvSpPr>
          <p:nvPr/>
        </p:nvSpPr>
        <p:spPr>
          <a:xfrm>
            <a:off x="6325713" y="810536"/>
            <a:ext cx="2771970" cy="880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FF0000"/>
                </a:solidFill>
              </a:rPr>
              <a:t>Red</a:t>
            </a:r>
            <a:r>
              <a:rPr lang="en-GB" sz="2000" dirty="0"/>
              <a:t>: Detection OFF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92D050"/>
                </a:solidFill>
              </a:rPr>
              <a:t>Green</a:t>
            </a:r>
            <a:r>
              <a:rPr lang="en-GB" sz="2000" dirty="0"/>
              <a:t>: Detection ON  </a:t>
            </a:r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ACFE2A42-B66C-81C0-B314-57D84F97AD10}"/>
              </a:ext>
            </a:extLst>
          </p:cNvPr>
          <p:cNvSpPr txBox="1">
            <a:spLocks/>
          </p:cNvSpPr>
          <p:nvPr/>
        </p:nvSpPr>
        <p:spPr>
          <a:xfrm>
            <a:off x="9890703" y="937297"/>
            <a:ext cx="2312896" cy="62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Recognized Text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9EFEBEE-E57D-0AA3-FD45-F9861108185F}"/>
              </a:ext>
            </a:extLst>
          </p:cNvPr>
          <p:cNvCxnSpPr>
            <a:cxnSpLocks/>
          </p:cNvCxnSpPr>
          <p:nvPr/>
        </p:nvCxnSpPr>
        <p:spPr>
          <a:xfrm>
            <a:off x="7525090" y="4064923"/>
            <a:ext cx="1443047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2013099-DD09-63F2-DA21-C8F8C469717D}"/>
              </a:ext>
            </a:extLst>
          </p:cNvPr>
          <p:cNvCxnSpPr>
            <a:cxnSpLocks/>
          </p:cNvCxnSpPr>
          <p:nvPr/>
        </p:nvCxnSpPr>
        <p:spPr>
          <a:xfrm>
            <a:off x="7861307" y="4441767"/>
            <a:ext cx="2496351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17C086C9-BE25-C6DB-A45C-04D726AB9D01}"/>
              </a:ext>
            </a:extLst>
          </p:cNvPr>
          <p:cNvSpPr txBox="1">
            <a:spLocks/>
          </p:cNvSpPr>
          <p:nvPr/>
        </p:nvSpPr>
        <p:spPr>
          <a:xfrm>
            <a:off x="8354850" y="6339544"/>
            <a:ext cx="3765105" cy="62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Top5 Predicted MBTI </a:t>
            </a:r>
            <a:r>
              <a:rPr lang="en-GB" sz="2000" dirty="0" err="1"/>
              <a:t>BarChart</a:t>
            </a:r>
            <a:endParaRPr lang="en-GB" sz="20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9199D49-4352-6BD2-5A54-B0CCF37F8938}"/>
              </a:ext>
            </a:extLst>
          </p:cNvPr>
          <p:cNvGrpSpPr/>
          <p:nvPr/>
        </p:nvGrpSpPr>
        <p:grpSpPr>
          <a:xfrm>
            <a:off x="838200" y="1073671"/>
            <a:ext cx="11192138" cy="5513881"/>
            <a:chOff x="838200" y="1030778"/>
            <a:chExt cx="11192138" cy="5513881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75EEA81-81CB-095C-1647-3D941113F752}"/>
                </a:ext>
              </a:extLst>
            </p:cNvPr>
            <p:cNvGrpSpPr/>
            <p:nvPr/>
          </p:nvGrpSpPr>
          <p:grpSpPr>
            <a:xfrm>
              <a:off x="838200" y="1118317"/>
              <a:ext cx="8026454" cy="5157699"/>
              <a:chOff x="838200" y="1118317"/>
              <a:chExt cx="8026454" cy="5157699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BF3F0496-4AE5-587F-C315-D99B7C8BB612}"/>
                  </a:ext>
                </a:extLst>
              </p:cNvPr>
              <p:cNvGrpSpPr/>
              <p:nvPr/>
            </p:nvGrpSpPr>
            <p:grpSpPr>
              <a:xfrm>
                <a:off x="838200" y="1118317"/>
                <a:ext cx="8026454" cy="5157699"/>
                <a:chOff x="1030778" y="1130531"/>
                <a:chExt cx="8026454" cy="5157699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03690E95-1D9B-9520-716A-EA4111D561B5}"/>
                    </a:ext>
                  </a:extLst>
                </p:cNvPr>
                <p:cNvGrpSpPr/>
                <p:nvPr/>
              </p:nvGrpSpPr>
              <p:grpSpPr>
                <a:xfrm>
                  <a:off x="1030778" y="1690688"/>
                  <a:ext cx="4860601" cy="4597542"/>
                  <a:chOff x="1030778" y="1690688"/>
                  <a:chExt cx="4860601" cy="4597542"/>
                </a:xfrm>
              </p:grpSpPr>
              <p:pic>
                <p:nvPicPr>
                  <p:cNvPr id="5" name="Picture 4">
                    <a:extLst>
                      <a:ext uri="{FF2B5EF4-FFF2-40B4-BE49-F238E27FC236}">
                        <a16:creationId xmlns:a16="http://schemas.microsoft.com/office/drawing/2014/main" id="{C5AEFBEA-C753-01ED-4C5F-83BDF77D6A6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19057" t="15872" r="19154" b="14683"/>
                  <a:stretch/>
                </p:blipFill>
                <p:spPr>
                  <a:xfrm>
                    <a:off x="1030778" y="2260458"/>
                    <a:ext cx="1712422" cy="2909455"/>
                  </a:xfrm>
                  <a:prstGeom prst="rect">
                    <a:avLst/>
                  </a:prstGeom>
                </p:spPr>
              </p:pic>
              <p:pic>
                <p:nvPicPr>
                  <p:cNvPr id="7" name="Picture 6">
                    <a:extLst>
                      <a:ext uri="{FF2B5EF4-FFF2-40B4-BE49-F238E27FC236}">
                        <a16:creationId xmlns:a16="http://schemas.microsoft.com/office/drawing/2014/main" id="{F91CD905-1004-E44A-6040-1ADFEBA33E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829009" y="1690688"/>
                    <a:ext cx="3062370" cy="4597542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4357D0B0-592B-DF5C-0DBA-064DCAF20E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40382" y="1130531"/>
                  <a:ext cx="2136371" cy="1064029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F7A7277D-F2DC-2FF7-F9ED-493F5A5D64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2625" y="3832167"/>
                  <a:ext cx="515043" cy="0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D1DA0977-352A-E016-A464-F3CF49CFB8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94862" y="1690688"/>
                  <a:ext cx="3062370" cy="4597542"/>
                </a:xfrm>
                <a:prstGeom prst="rect">
                  <a:avLst/>
                </a:prstGeom>
              </p:spPr>
            </p:pic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44F27B7F-64FB-F837-850C-7B46F32DD1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03665" y="1604356"/>
                  <a:ext cx="220986" cy="531743"/>
                </a:xfrm>
                <a:prstGeom prst="straightConnector1">
                  <a:avLst/>
                </a:prstGeom>
                <a:ln w="38100">
                  <a:solidFill>
                    <a:srgbClr val="92D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A9A5B5D9-0B09-BADA-99A4-1C1B5CBCF7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9237" y="4064923"/>
                <a:ext cx="1443047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F23FCB12-8C3D-2028-F6AC-843A9E742C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4465" y="4441767"/>
                <a:ext cx="2213659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1FD34967-9F1F-14AE-E8C9-0D849D9D9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68137" y="1690689"/>
              <a:ext cx="3062201" cy="4585328"/>
            </a:xfrm>
            <a:prstGeom prst="rect">
              <a:avLst/>
            </a:prstGeom>
          </p:spPr>
        </p:pic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78DF848-C222-04AB-1F57-99E4E4A8EDB2}"/>
                </a:ext>
              </a:extLst>
            </p:cNvPr>
            <p:cNvCxnSpPr>
              <a:cxnSpLocks/>
            </p:cNvCxnSpPr>
            <p:nvPr/>
          </p:nvCxnSpPr>
          <p:spPr>
            <a:xfrm>
              <a:off x="8750234" y="1030778"/>
              <a:ext cx="1665613" cy="115156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95E670E-6370-2D14-24B4-73A19C1C3FB6}"/>
                </a:ext>
              </a:extLst>
            </p:cNvPr>
            <p:cNvCxnSpPr/>
            <p:nvPr/>
          </p:nvCxnSpPr>
          <p:spPr>
            <a:xfrm flipH="1">
              <a:off x="10764982" y="1388225"/>
              <a:ext cx="588818" cy="163760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D85834E-CD5E-6699-1674-B62309E5F0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86109" y="6134428"/>
              <a:ext cx="0" cy="4102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B077D897-6B15-C2E1-2B3D-4B9062F02197}"/>
              </a:ext>
            </a:extLst>
          </p:cNvPr>
          <p:cNvSpPr txBox="1">
            <a:spLocks/>
          </p:cNvSpPr>
          <p:nvPr/>
        </p:nvSpPr>
        <p:spPr>
          <a:xfrm>
            <a:off x="3140978" y="6262749"/>
            <a:ext cx="2213651" cy="626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Detection Page</a:t>
            </a:r>
          </a:p>
        </p:txBody>
      </p:sp>
    </p:spTree>
    <p:extLst>
      <p:ext uri="{BB962C8B-B14F-4D97-AF65-F5344CB8AC3E}">
        <p14:creationId xmlns:p14="http://schemas.microsoft.com/office/powerpoint/2010/main" val="1889438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BEAD2-D2E6-4D1D-EDEF-CD2879ED5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/>
          <a:lstStyle/>
          <a:p>
            <a:r>
              <a:rPr lang="en-US" dirty="0"/>
              <a:t>App Demo &amp; Development Environment</a:t>
            </a:r>
            <a:endParaRPr lang="en-GB" dirty="0"/>
          </a:p>
        </p:txBody>
      </p:sp>
      <p:pic>
        <p:nvPicPr>
          <p:cNvPr id="4" name="Screen_Recording_20231211_233514_MBTIClassifierApp">
            <a:hlinkClick r:id="" action="ppaction://media"/>
            <a:extLst>
              <a:ext uri="{FF2B5EF4-FFF2-40B4-BE49-F238E27FC236}">
                <a16:creationId xmlns:a16="http://schemas.microsoft.com/office/drawing/2014/main" id="{CACA15BB-C798-79FD-688D-0E2CD77B59D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39338" y="1541058"/>
            <a:ext cx="3229570" cy="516731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C9A20-F849-69AA-8D38-3C693E621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0" y="1825625"/>
            <a:ext cx="7802880" cy="4932622"/>
          </a:xfrm>
        </p:spPr>
        <p:txBody>
          <a:bodyPr>
            <a:normAutofit/>
          </a:bodyPr>
          <a:lstStyle/>
          <a:p>
            <a:r>
              <a:rPr lang="en-GB" dirty="0"/>
              <a:t>Development OS: MacOS (Apple Silicon M2)</a:t>
            </a:r>
          </a:p>
          <a:p>
            <a:r>
              <a:rPr lang="en-GB" dirty="0"/>
              <a:t>Development IDE (Language): Android Studio (Java)</a:t>
            </a:r>
          </a:p>
          <a:p>
            <a:r>
              <a:rPr lang="en-GB" dirty="0"/>
              <a:t>Minimum SDK Version: API 26 </a:t>
            </a:r>
          </a:p>
          <a:p>
            <a:r>
              <a:rPr lang="en-GB" dirty="0"/>
              <a:t>Test Device OS Version: Android13 (“Tiramisu”)</a:t>
            </a:r>
          </a:p>
          <a:p>
            <a:r>
              <a:rPr lang="en-GB" dirty="0"/>
              <a:t>Compile SDK Version: API 34</a:t>
            </a:r>
          </a:p>
          <a:p>
            <a:r>
              <a:rPr lang="en-GB" dirty="0"/>
              <a:t>Target SDK Version: API 33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264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05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980</Words>
  <Application>Microsoft Macintosh PowerPoint</Application>
  <PresentationFormat>Widescreen</PresentationFormat>
  <Paragraphs>220</Paragraphs>
  <Slides>10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NanumGothic</vt:lpstr>
      <vt:lpstr>Arial</vt:lpstr>
      <vt:lpstr>Calibri</vt:lpstr>
      <vt:lpstr>Calibri Light</vt:lpstr>
      <vt:lpstr>News Gothic MT</vt:lpstr>
      <vt:lpstr>Office Theme</vt:lpstr>
      <vt:lpstr>Real-Time MBTI Detection based on Speech Data</vt:lpstr>
      <vt:lpstr>Goal &amp; Usage Scenario</vt:lpstr>
      <vt:lpstr>Key Idea</vt:lpstr>
      <vt:lpstr>MBTI Classifier (LLM)</vt:lpstr>
      <vt:lpstr>MBTI Classifier (LLM)</vt:lpstr>
      <vt:lpstr>MBTI Classifier (LLM)</vt:lpstr>
      <vt:lpstr>MBTI Classifier (LLM)</vt:lpstr>
      <vt:lpstr>App Functionalities</vt:lpstr>
      <vt:lpstr>App Demo &amp; Development Environment</vt:lpstr>
      <vt:lpstr>Project 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MBTI Prediction based on AI</dc:title>
  <dc:creator>Microsoft Office User</dc:creator>
  <cp:lastModifiedBy>Microsoft Office User</cp:lastModifiedBy>
  <cp:revision>216</cp:revision>
  <dcterms:created xsi:type="dcterms:W3CDTF">2023-10-30T10:07:30Z</dcterms:created>
  <dcterms:modified xsi:type="dcterms:W3CDTF">2023-12-11T14:53:51Z</dcterms:modified>
</cp:coreProperties>
</file>