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03" r:id="rId3"/>
    <p:sldId id="268" r:id="rId4"/>
    <p:sldId id="319" r:id="rId5"/>
    <p:sldId id="267" r:id="rId6"/>
    <p:sldId id="261" r:id="rId7"/>
    <p:sldId id="269" r:id="rId8"/>
    <p:sldId id="270" r:id="rId9"/>
    <p:sldId id="271" r:id="rId10"/>
    <p:sldId id="326" r:id="rId11"/>
    <p:sldId id="325" r:id="rId12"/>
    <p:sldId id="286" r:id="rId13"/>
    <p:sldId id="272" r:id="rId14"/>
    <p:sldId id="292" r:id="rId15"/>
    <p:sldId id="293" r:id="rId16"/>
    <p:sldId id="294" r:id="rId17"/>
    <p:sldId id="295" r:id="rId18"/>
    <p:sldId id="322" r:id="rId19"/>
    <p:sldId id="296" r:id="rId20"/>
    <p:sldId id="299" r:id="rId21"/>
    <p:sldId id="300" r:id="rId22"/>
    <p:sldId id="301" r:id="rId23"/>
    <p:sldId id="304" r:id="rId24"/>
    <p:sldId id="310" r:id="rId25"/>
    <p:sldId id="309" r:id="rId26"/>
    <p:sldId id="314" r:id="rId27"/>
    <p:sldId id="316" r:id="rId28"/>
    <p:sldId id="317" r:id="rId29"/>
    <p:sldId id="318" r:id="rId30"/>
    <p:sldId id="274" r:id="rId31"/>
    <p:sldId id="329" r:id="rId32"/>
    <p:sldId id="330" r:id="rId33"/>
    <p:sldId id="331" r:id="rId34"/>
    <p:sldId id="32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5B9BD5"/>
    <a:srgbClr val="8FAADC"/>
    <a:srgbClr val="F2F2F2"/>
    <a:srgbClr val="F5C2FE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구현능력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정채원</c:v>
                </c:pt>
                <c:pt idx="1">
                  <c:v>김준수</c:v>
                </c:pt>
                <c:pt idx="2">
                  <c:v>박지훈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6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E7-41FB-928A-AB90E42A31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시각화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정채원</c:v>
                </c:pt>
                <c:pt idx="1">
                  <c:v>김준수</c:v>
                </c:pt>
                <c:pt idx="2">
                  <c:v>박지훈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E7-41FB-928A-AB90E42A31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경험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정채원</c:v>
                </c:pt>
                <c:pt idx="1">
                  <c:v>김준수</c:v>
                </c:pt>
                <c:pt idx="2">
                  <c:v>박지훈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E7-41FB-928A-AB90E42A31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4176879"/>
        <c:axId val="734181199"/>
      </c:barChart>
      <c:catAx>
        <c:axId val="7341768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4181199"/>
        <c:crosses val="autoZero"/>
        <c:auto val="1"/>
        <c:lblAlgn val="ctr"/>
        <c:lblOffset val="100"/>
        <c:noMultiLvlLbl val="0"/>
      </c:catAx>
      <c:valAx>
        <c:axId val="73418119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34176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2181102362204723E-2"/>
          <c:y val="0.10717562086764143"/>
          <c:w val="0.93281889763779524"/>
          <c:h val="0.8204220705941147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박지훈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흥미도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31-4302-9016-1E9D5971BB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정채원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흥미도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31-4302-9016-1E9D5971BB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김준수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흥미도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31-4302-9016-1E9D5971BB7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837533583"/>
        <c:axId val="837531183"/>
      </c:barChart>
      <c:catAx>
        <c:axId val="83753358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37531183"/>
        <c:crosses val="autoZero"/>
        <c:auto val="1"/>
        <c:lblAlgn val="ctr"/>
        <c:lblOffset val="100"/>
        <c:noMultiLvlLbl val="0"/>
      </c:catAx>
      <c:valAx>
        <c:axId val="83753118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37533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0.3043</cdr:x>
      <cdr:y>0.24534</cdr:y>
    </cdr:from>
    <cdr:to>
      <cdr:x>0.70223</cdr:x>
      <cdr:y>0.86643</cdr:y>
    </cdr:to>
    <cdr:grpSp>
      <cdr:nvGrpSpPr>
        <cdr:cNvPr id="7" name="그룹 6">
          <a:extLst xmlns:a="http://schemas.openxmlformats.org/drawingml/2006/main">
            <a:ext uri="{FF2B5EF4-FFF2-40B4-BE49-F238E27FC236}">
              <a16:creationId xmlns:a16="http://schemas.microsoft.com/office/drawing/2014/main" id="{B1BBA3C3-32E1-6AB0-98A5-E53026326FF7}"/>
            </a:ext>
          </a:extLst>
        </cdr:cNvPr>
        <cdr:cNvGrpSpPr/>
      </cdr:nvGrpSpPr>
      <cdr:grpSpPr>
        <a:xfrm xmlns:a="http://schemas.openxmlformats.org/drawingml/2006/main">
          <a:off x="919868" y="1619716"/>
          <a:ext cx="1202902" cy="4100388"/>
          <a:chOff x="1030342" y="1652274"/>
          <a:chExt cx="1415363" cy="3592622"/>
        </a:xfrm>
      </cdr:grpSpPr>
      <cdr:sp macro="" textlink="">
        <cdr:nvSpPr>
          <cdr:cNvPr id="2" name="TextBox 1">
            <a:extLst xmlns:a="http://schemas.openxmlformats.org/drawingml/2006/main">
              <a:ext uri="{FF2B5EF4-FFF2-40B4-BE49-F238E27FC236}">
                <a16:creationId xmlns:a16="http://schemas.microsoft.com/office/drawing/2014/main" id="{521151ED-F569-8A89-05B0-1725FE1467F5}"/>
              </a:ext>
            </a:extLst>
          </cdr:cNvPr>
          <cdr:cNvSpPr txBox="1"/>
        </cdr:nvSpPr>
        <cdr:spPr>
          <a:xfrm xmlns:a="http://schemas.openxmlformats.org/drawingml/2006/main">
            <a:off x="1030342" y="1652274"/>
            <a:ext cx="1392142" cy="846000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square" rtlCol="0"/>
          <a:lstStyle xmlns:a="http://schemas.openxmlformats.org/drawingml/2006/main"/>
          <a:p xmlns:a="http://schemas.openxmlformats.org/drawingml/2006/main">
            <a:r>
              <a:rPr lang="ko-KR" altLang="en-US" sz="2400" b="1" dirty="0" err="1">
                <a:solidFill>
                  <a:schemeClr val="tx1"/>
                </a:solidFill>
              </a:rPr>
              <a:t>정채원</a:t>
            </a:r>
            <a:endParaRPr lang="en-US" altLang="ko-KR" sz="2400" b="1" dirty="0">
              <a:solidFill>
                <a:schemeClr val="tx1"/>
              </a:solidFill>
            </a:endParaRPr>
          </a:p>
          <a:p xmlns:a="http://schemas.openxmlformats.org/drawingml/2006/main">
            <a:pPr algn="ctr"/>
            <a:r>
              <a:rPr lang="en-US" altLang="ko-KR" sz="2800" b="1" dirty="0">
                <a:solidFill>
                  <a:schemeClr val="tx1"/>
                </a:solidFill>
              </a:rPr>
              <a:t>6</a:t>
            </a:r>
            <a:endParaRPr lang="ko-KR" altLang="en-US" sz="1400" b="1" dirty="0">
              <a:solidFill>
                <a:schemeClr val="tx1"/>
              </a:solidFill>
            </a:endParaRPr>
          </a:p>
        </cdr:txBody>
      </cdr:sp>
      <cdr:sp macro="" textlink="">
        <cdr:nvSpPr>
          <cdr:cNvPr id="5" name="TextBox 4">
            <a:extLst xmlns:a="http://schemas.openxmlformats.org/drawingml/2006/main">
              <a:ext uri="{FF2B5EF4-FFF2-40B4-BE49-F238E27FC236}">
                <a16:creationId xmlns:a16="http://schemas.microsoft.com/office/drawing/2014/main" id="{CF757D4B-D923-DE51-D38A-CDD430DC3BAD}"/>
              </a:ext>
            </a:extLst>
          </cdr:cNvPr>
          <cdr:cNvSpPr txBox="1"/>
        </cdr:nvSpPr>
        <cdr:spPr>
          <a:xfrm xmlns:a="http://schemas.openxmlformats.org/drawingml/2006/main">
            <a:off x="1030342" y="2901533"/>
            <a:ext cx="1392142" cy="1081246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square" rtlCol="0"/>
          <a:lstStyle xmlns:a="http://schemas.openxmlformats.org/drawingml/2006/main"/>
          <a:p xmlns:a="http://schemas.openxmlformats.org/drawingml/2006/main">
            <a:r>
              <a:rPr lang="ko-KR" altLang="en-US" sz="2400" b="1" dirty="0">
                <a:solidFill>
                  <a:schemeClr val="tx1"/>
                </a:solidFill>
              </a:rPr>
              <a:t>김준수</a:t>
            </a:r>
            <a:endParaRPr lang="en-US" altLang="ko-KR" sz="2400" b="1" dirty="0">
              <a:solidFill>
                <a:schemeClr val="tx1"/>
              </a:solidFill>
            </a:endParaRPr>
          </a:p>
          <a:p xmlns:a="http://schemas.openxmlformats.org/drawingml/2006/main">
            <a:pPr algn="ctr"/>
            <a:r>
              <a:rPr lang="en-US" altLang="ko-KR" sz="2800" b="1" dirty="0">
                <a:solidFill>
                  <a:schemeClr val="tx1"/>
                </a:solidFill>
              </a:rPr>
              <a:t>7</a:t>
            </a:r>
            <a:endParaRPr lang="ko-KR" altLang="en-US" sz="1400" b="1" dirty="0">
              <a:solidFill>
                <a:schemeClr val="tx1"/>
              </a:solidFill>
            </a:endParaRPr>
          </a:p>
        </cdr:txBody>
      </cdr:sp>
      <cdr:sp macro="" textlink="">
        <cdr:nvSpPr>
          <cdr:cNvPr id="6" name="TextBox 5">
            <a:extLst xmlns:a="http://schemas.openxmlformats.org/drawingml/2006/main">
              <a:ext uri="{FF2B5EF4-FFF2-40B4-BE49-F238E27FC236}">
                <a16:creationId xmlns:a16="http://schemas.microsoft.com/office/drawing/2014/main" id="{FF631A4A-B62E-5262-AB43-0954045308DC}"/>
              </a:ext>
            </a:extLst>
          </cdr:cNvPr>
          <cdr:cNvSpPr txBox="1"/>
        </cdr:nvSpPr>
        <cdr:spPr>
          <a:xfrm xmlns:a="http://schemas.openxmlformats.org/drawingml/2006/main">
            <a:off x="1053562" y="4224931"/>
            <a:ext cx="1392143" cy="1019965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square" rtlCol="0"/>
          <a:lstStyle xmlns:a="http://schemas.openxmlformats.org/drawingml/2006/main"/>
          <a:p xmlns:a="http://schemas.openxmlformats.org/drawingml/2006/main">
            <a:r>
              <a:rPr lang="ko-KR" altLang="en-US" sz="2400" b="1" dirty="0">
                <a:solidFill>
                  <a:schemeClr val="tx1"/>
                </a:solidFill>
              </a:rPr>
              <a:t>박지훈</a:t>
            </a:r>
            <a:endParaRPr lang="en-US" altLang="ko-KR" sz="2400" b="1" dirty="0">
              <a:solidFill>
                <a:schemeClr val="tx1"/>
              </a:solidFill>
            </a:endParaRPr>
          </a:p>
          <a:p xmlns:a="http://schemas.openxmlformats.org/drawingml/2006/main">
            <a:pPr algn="ctr"/>
            <a:r>
              <a:rPr lang="en-US" altLang="ko-KR" sz="2800" b="1" dirty="0">
                <a:solidFill>
                  <a:schemeClr val="tx1"/>
                </a:solidFill>
              </a:rPr>
              <a:t>8</a:t>
            </a:r>
            <a:endParaRPr lang="ko-KR" altLang="en-US" sz="1400" b="1" dirty="0">
              <a:solidFill>
                <a:schemeClr val="tx1"/>
              </a:solidFill>
            </a:endParaRPr>
          </a:p>
        </cdr:txBody>
      </cdr:sp>
    </cdr:grp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0D40-8711-40F7-BF76-9386D7908C6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0D11-4B82-4447-9E29-2409D96B2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0D40-8711-40F7-BF76-9386D7908C6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0D11-4B82-4447-9E29-2409D96B2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87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0D40-8711-40F7-BF76-9386D7908C6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0D11-4B82-4447-9E29-2409D96B2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84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0D40-8711-40F7-BF76-9386D7908C6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0D11-4B82-4447-9E29-2409D96B2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1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0D40-8711-40F7-BF76-9386D7908C6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0D11-4B82-4447-9E29-2409D96B2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8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0D40-8711-40F7-BF76-9386D7908C6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0D11-4B82-4447-9E29-2409D96B2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89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0D40-8711-40F7-BF76-9386D7908C6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0D11-4B82-4447-9E29-2409D96B2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5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0D40-8711-40F7-BF76-9386D7908C6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0D11-4B82-4447-9E29-2409D96B2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99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0D40-8711-40F7-BF76-9386D7908C6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0D11-4B82-4447-9E29-2409D96B2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94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0D40-8711-40F7-BF76-9386D7908C6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0D11-4B82-4447-9E29-2409D96B2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90D40-8711-40F7-BF76-9386D7908C6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0D11-4B82-4447-9E29-2409D96B2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90D40-8711-40F7-BF76-9386D7908C66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B0D11-4B82-4447-9E29-2409D96B24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6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daddy.com/forsale/ifoodmarket.c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5562" y="1549797"/>
            <a:ext cx="586154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200" b="1" spc="-300" dirty="0">
                <a:solidFill>
                  <a:schemeClr val="bg2">
                    <a:lumMod val="75000"/>
                    <a:alpha val="30000"/>
                  </a:schemeClr>
                </a:solidFill>
              </a:rPr>
              <a:t>Happy</a:t>
            </a:r>
          </a:p>
          <a:p>
            <a:r>
              <a:rPr lang="en-US" altLang="ko-KR" sz="10200" b="1" spc="-300" dirty="0">
                <a:solidFill>
                  <a:schemeClr val="bg2">
                    <a:lumMod val="75000"/>
                    <a:alpha val="30000"/>
                  </a:schemeClr>
                </a:solidFill>
              </a:rPr>
              <a:t>Customer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9337" y="1549796"/>
            <a:ext cx="628313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200" b="1" spc="-300" dirty="0">
                <a:solidFill>
                  <a:schemeClr val="accent1">
                    <a:alpha val="70000"/>
                  </a:schemeClr>
                </a:solidFill>
              </a:rPr>
              <a:t> </a:t>
            </a:r>
            <a:r>
              <a:rPr lang="en-US" altLang="ko-KR" sz="10200" b="1" spc="-300" dirty="0">
                <a:solidFill>
                  <a:srgbClr val="002060">
                    <a:alpha val="70000"/>
                  </a:srgbClr>
                </a:solidFill>
              </a:rPr>
              <a:t>Happy</a:t>
            </a:r>
          </a:p>
          <a:p>
            <a:r>
              <a:rPr lang="en-US" altLang="ko-KR" sz="10200" b="1" spc="-300" dirty="0">
                <a:solidFill>
                  <a:srgbClr val="002060">
                    <a:alpha val="70000"/>
                  </a:srgbClr>
                </a:solidFill>
              </a:rPr>
              <a:t> Customer</a:t>
            </a:r>
            <a:endParaRPr lang="ko-KR" altLang="en-US" sz="10200" b="1" spc="-300" dirty="0">
              <a:solidFill>
                <a:srgbClr val="002060">
                  <a:alpha val="70000"/>
                </a:srgbClr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267014" y="2144683"/>
            <a:ext cx="4326810" cy="2304019"/>
            <a:chOff x="8162925" y="2495550"/>
            <a:chExt cx="3376734" cy="1866900"/>
          </a:xfrm>
        </p:grpSpPr>
        <p:sp>
          <p:nvSpPr>
            <p:cNvPr id="8" name="이등변 삼각형 7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bg2">
                <a:lumMod val="7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9430419" y="5533059"/>
            <a:ext cx="24673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19016018 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김준수 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- </a:t>
            </a:r>
            <a:r>
              <a:rPr lang="ko-KR" altLang="en-US" sz="1600" spc="-150" dirty="0" err="1">
                <a:solidFill>
                  <a:schemeClr val="tx2"/>
                </a:solidFill>
                <a:latin typeface="+mn-ea"/>
              </a:rPr>
              <a:t>노션정리</a:t>
            </a:r>
            <a:endParaRPr lang="en-US" altLang="ko-KR" sz="1600" spc="-150" dirty="0">
              <a:solidFill>
                <a:schemeClr val="tx2"/>
              </a:solidFill>
              <a:latin typeface="+mn-ea"/>
            </a:endParaRPr>
          </a:p>
          <a:p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19016031 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박지훈 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– 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발표</a:t>
            </a:r>
            <a:endParaRPr lang="en-US" altLang="ko-KR" sz="1600" spc="-150" dirty="0">
              <a:solidFill>
                <a:schemeClr val="tx2"/>
              </a:solidFill>
              <a:latin typeface="+mn-ea"/>
            </a:endParaRPr>
          </a:p>
          <a:p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21016084 </a:t>
            </a:r>
            <a:r>
              <a:rPr lang="ko-KR" altLang="en-US" sz="1600" spc="-150" dirty="0" err="1">
                <a:solidFill>
                  <a:schemeClr val="tx2"/>
                </a:solidFill>
                <a:latin typeface="+mn-ea"/>
              </a:rPr>
              <a:t>정채원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– </a:t>
            </a:r>
            <a:r>
              <a:rPr lang="en-US" altLang="ko-KR" sz="1600" spc="-150" dirty="0" err="1">
                <a:solidFill>
                  <a:schemeClr val="tx2"/>
                </a:solidFill>
                <a:latin typeface="+mn-ea"/>
              </a:rPr>
              <a:t>ppt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작성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34794" y="5127130"/>
            <a:ext cx="2622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3">
                    <a:lumMod val="75000"/>
                  </a:schemeClr>
                </a:solidFill>
              </a:rPr>
              <a:t>Marketing Analytics</a:t>
            </a:r>
            <a:endParaRPr lang="ko-KR" alt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963752" y="1144190"/>
            <a:ext cx="5932435" cy="21667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963752" y="5584852"/>
            <a:ext cx="5932435" cy="21667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488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/>
        </p:nvCxnSpPr>
        <p:spPr>
          <a:xfrm>
            <a:off x="1381328" y="330310"/>
            <a:ext cx="1047633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8178" y="310280"/>
            <a:ext cx="900000" cy="9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85274" y="46432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0" t="22269" r="23545" b="35745"/>
          <a:stretch/>
        </p:blipFill>
        <p:spPr>
          <a:xfrm>
            <a:off x="10342310" y="310280"/>
            <a:ext cx="1519662" cy="1260000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C429202-6176-941F-4AB5-056CE8ACD371}"/>
              </a:ext>
            </a:extLst>
          </p:cNvPr>
          <p:cNvCxnSpPr>
            <a:cxnSpLocks/>
          </p:cNvCxnSpPr>
          <p:nvPr/>
        </p:nvCxnSpPr>
        <p:spPr>
          <a:xfrm>
            <a:off x="369458" y="1602648"/>
            <a:ext cx="2040673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276360" y="471616"/>
            <a:ext cx="6839499" cy="808689"/>
            <a:chOff x="1213542" y="338632"/>
            <a:chExt cx="6839499" cy="808689"/>
          </a:xfrm>
        </p:grpSpPr>
        <p:sp>
          <p:nvSpPr>
            <p:cNvPr id="13" name="TextBox 12"/>
            <p:cNvSpPr txBox="1"/>
            <p:nvPr/>
          </p:nvSpPr>
          <p:spPr>
            <a:xfrm>
              <a:off x="1244767" y="338632"/>
              <a:ext cx="6808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003 </a:t>
              </a:r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</a:rPr>
                <a:t>변수들의 분류 및 모델링</a:t>
              </a:r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(Classification Split &amp; Modeling)</a:t>
              </a:r>
              <a:endParaRPr lang="ko-KR" altLang="en-US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3542" y="654878"/>
              <a:ext cx="384996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600" b="1" dirty="0">
                  <a:solidFill>
                    <a:schemeClr val="accent5">
                      <a:lumMod val="50000"/>
                    </a:schemeClr>
                  </a:solidFill>
                </a:rPr>
                <a:t>Modeling</a:t>
              </a:r>
              <a:r>
                <a:rPr lang="ko-KR" altLang="en-US" sz="26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2600" b="1" dirty="0">
                  <a:solidFill>
                    <a:schemeClr val="accent5">
                      <a:lumMod val="50000"/>
                    </a:schemeClr>
                  </a:solidFill>
                </a:rPr>
                <a:t>Construction</a:t>
              </a:r>
              <a:endParaRPr lang="ko-KR" altLang="en-US" sz="26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02E753A-3936-E61E-64EE-7B1E996C82D4}"/>
              </a:ext>
            </a:extLst>
          </p:cNvPr>
          <p:cNvSpPr/>
          <p:nvPr/>
        </p:nvSpPr>
        <p:spPr>
          <a:xfrm>
            <a:off x="677603" y="1765707"/>
            <a:ext cx="5301176" cy="2228841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152400" prst="coolSlant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3D95F27-6126-F738-9C2F-35D2E4568094}"/>
              </a:ext>
            </a:extLst>
          </p:cNvPr>
          <p:cNvSpPr/>
          <p:nvPr/>
        </p:nvSpPr>
        <p:spPr>
          <a:xfrm>
            <a:off x="1168178" y="2162093"/>
            <a:ext cx="1861302" cy="130628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Classification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9BF81A2-6602-0E77-7715-C74C2A9CC607}"/>
              </a:ext>
            </a:extLst>
          </p:cNvPr>
          <p:cNvSpPr/>
          <p:nvPr/>
        </p:nvSpPr>
        <p:spPr>
          <a:xfrm>
            <a:off x="3520055" y="2162093"/>
            <a:ext cx="1861302" cy="130628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Classification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DC49398-6BD1-375D-F83B-8A5A215BFAE1}"/>
              </a:ext>
            </a:extLst>
          </p:cNvPr>
          <p:cNvSpPr/>
          <p:nvPr/>
        </p:nvSpPr>
        <p:spPr>
          <a:xfrm>
            <a:off x="6361671" y="1765707"/>
            <a:ext cx="5301176" cy="2228841"/>
          </a:xfrm>
          <a:prstGeom prst="round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152400" prst="coolSlant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C71C85E-909F-A881-88DA-14ADF0A50C46}"/>
              </a:ext>
            </a:extLst>
          </p:cNvPr>
          <p:cNvSpPr/>
          <p:nvPr/>
        </p:nvSpPr>
        <p:spPr>
          <a:xfrm>
            <a:off x="6852246" y="2162093"/>
            <a:ext cx="1861302" cy="130628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Regression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E7403C-0579-7082-713B-1E3EE0DA5624}"/>
              </a:ext>
            </a:extLst>
          </p:cNvPr>
          <p:cNvSpPr/>
          <p:nvPr/>
        </p:nvSpPr>
        <p:spPr>
          <a:xfrm>
            <a:off x="9204123" y="2162093"/>
            <a:ext cx="1861302" cy="130628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Regression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9411A13-4D2B-10DB-9351-5F6153AC4B8E}"/>
              </a:ext>
            </a:extLst>
          </p:cNvPr>
          <p:cNvSpPr/>
          <p:nvPr/>
        </p:nvSpPr>
        <p:spPr>
          <a:xfrm>
            <a:off x="4523821" y="4649313"/>
            <a:ext cx="3452282" cy="1793813"/>
          </a:xfrm>
          <a:prstGeom prst="roundRect">
            <a:avLst/>
          </a:prstGeom>
          <a:solidFill>
            <a:schemeClr val="accent1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152400" prst="coolSlant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Clustering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640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/>
        </p:nvCxnSpPr>
        <p:spPr>
          <a:xfrm>
            <a:off x="1381328" y="330310"/>
            <a:ext cx="1047633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8178" y="310280"/>
            <a:ext cx="900000" cy="9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85274" y="46432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0" t="22269" r="23545" b="35745"/>
          <a:stretch/>
        </p:blipFill>
        <p:spPr>
          <a:xfrm>
            <a:off x="10342310" y="310280"/>
            <a:ext cx="1519662" cy="126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276360" y="471616"/>
            <a:ext cx="6839499" cy="808689"/>
            <a:chOff x="1213542" y="338632"/>
            <a:chExt cx="6839499" cy="808689"/>
          </a:xfrm>
        </p:grpSpPr>
        <p:sp>
          <p:nvSpPr>
            <p:cNvPr id="12" name="TextBox 11"/>
            <p:cNvSpPr txBox="1"/>
            <p:nvPr/>
          </p:nvSpPr>
          <p:spPr>
            <a:xfrm>
              <a:off x="1244767" y="338632"/>
              <a:ext cx="6808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003 </a:t>
              </a:r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</a:rPr>
                <a:t>변수들의 분류 및 모델링</a:t>
              </a:r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(Classification Split &amp; Modeling)</a:t>
              </a:r>
              <a:endParaRPr lang="ko-KR" altLang="en-US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3542" y="654878"/>
              <a:ext cx="299633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600" b="1" dirty="0">
                  <a:solidFill>
                    <a:schemeClr val="accent5">
                      <a:lumMod val="50000"/>
                    </a:schemeClr>
                  </a:solidFill>
                </a:rPr>
                <a:t>Control Modeling</a:t>
              </a:r>
              <a:endParaRPr lang="ko-KR" altLang="en-US" sz="26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23" name="정육면체 22">
            <a:extLst>
              <a:ext uri="{FF2B5EF4-FFF2-40B4-BE49-F238E27FC236}">
                <a16:creationId xmlns:a16="http://schemas.microsoft.com/office/drawing/2014/main" id="{27B64A9D-F595-C23A-687F-6B6664AB9810}"/>
              </a:ext>
            </a:extLst>
          </p:cNvPr>
          <p:cNvSpPr/>
          <p:nvPr/>
        </p:nvSpPr>
        <p:spPr>
          <a:xfrm>
            <a:off x="630882" y="1761553"/>
            <a:ext cx="2520000" cy="180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67A265-A3A2-4C23-F7A6-9CC09EEC5CC1}"/>
              </a:ext>
            </a:extLst>
          </p:cNvPr>
          <p:cNvSpPr txBox="1"/>
          <p:nvPr/>
        </p:nvSpPr>
        <p:spPr>
          <a:xfrm>
            <a:off x="803922" y="2652845"/>
            <a:ext cx="164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Data Split</a:t>
            </a:r>
            <a:endParaRPr lang="ko-KR" altLang="en-US" sz="2000" b="1" dirty="0"/>
          </a:p>
        </p:txBody>
      </p:sp>
      <p:sp>
        <p:nvSpPr>
          <p:cNvPr id="25" name="정육면체 24">
            <a:extLst>
              <a:ext uri="{FF2B5EF4-FFF2-40B4-BE49-F238E27FC236}">
                <a16:creationId xmlns:a16="http://schemas.microsoft.com/office/drawing/2014/main" id="{D5D66F26-8C02-C258-18E4-1F581049EA38}"/>
              </a:ext>
            </a:extLst>
          </p:cNvPr>
          <p:cNvSpPr/>
          <p:nvPr/>
        </p:nvSpPr>
        <p:spPr>
          <a:xfrm>
            <a:off x="4953112" y="1752845"/>
            <a:ext cx="2520000" cy="180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AE0316-0037-7619-FD36-6B7207271143}"/>
              </a:ext>
            </a:extLst>
          </p:cNvPr>
          <p:cNvSpPr txBox="1"/>
          <p:nvPr/>
        </p:nvSpPr>
        <p:spPr>
          <a:xfrm>
            <a:off x="5169247" y="2619126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Classification</a:t>
            </a:r>
            <a:endParaRPr lang="ko-KR" altLang="en-US" b="1" dirty="0"/>
          </a:p>
        </p:txBody>
      </p:sp>
      <p:sp>
        <p:nvSpPr>
          <p:cNvPr id="30" name="정육면체 29">
            <a:extLst>
              <a:ext uri="{FF2B5EF4-FFF2-40B4-BE49-F238E27FC236}">
                <a16:creationId xmlns:a16="http://schemas.microsoft.com/office/drawing/2014/main" id="{261E3403-4C72-AFD6-BAE4-9094369D200F}"/>
              </a:ext>
            </a:extLst>
          </p:cNvPr>
          <p:cNvSpPr/>
          <p:nvPr/>
        </p:nvSpPr>
        <p:spPr>
          <a:xfrm>
            <a:off x="9220088" y="1732164"/>
            <a:ext cx="2520000" cy="180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CE36B0-A47E-92FF-7F05-46D124CFC6D3}"/>
              </a:ext>
            </a:extLst>
          </p:cNvPr>
          <p:cNvSpPr txBox="1"/>
          <p:nvPr/>
        </p:nvSpPr>
        <p:spPr>
          <a:xfrm>
            <a:off x="9454088" y="2602801"/>
            <a:ext cx="164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Regression</a:t>
            </a:r>
            <a:endParaRPr lang="ko-KR" altLang="en-US" sz="2000" b="1" dirty="0"/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3CD8C30B-E1D2-2FA7-B908-C893ABBA0CBF}"/>
              </a:ext>
            </a:extLst>
          </p:cNvPr>
          <p:cNvSpPr/>
          <p:nvPr/>
        </p:nvSpPr>
        <p:spPr>
          <a:xfrm>
            <a:off x="2600528" y="4042801"/>
            <a:ext cx="2520000" cy="180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169DCF-0E66-1EFB-12E1-BF69B09CD715}"/>
              </a:ext>
            </a:extLst>
          </p:cNvPr>
          <p:cNvSpPr txBox="1"/>
          <p:nvPr/>
        </p:nvSpPr>
        <p:spPr>
          <a:xfrm>
            <a:off x="2780019" y="4931350"/>
            <a:ext cx="164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Clustering</a:t>
            </a:r>
            <a:endParaRPr lang="ko-KR" altLang="en-US" sz="2000" b="1" dirty="0"/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A293F5AB-9854-FC75-E73B-CE93EE0810E7}"/>
              </a:ext>
            </a:extLst>
          </p:cNvPr>
          <p:cNvSpPr/>
          <p:nvPr/>
        </p:nvSpPr>
        <p:spPr>
          <a:xfrm>
            <a:off x="7071472" y="4042801"/>
            <a:ext cx="2520000" cy="1800000"/>
          </a:xfrm>
          <a:prstGeom prst="cub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990F08-D128-642D-93E9-5766BCFC92D4}"/>
              </a:ext>
            </a:extLst>
          </p:cNvPr>
          <p:cNvSpPr txBox="1"/>
          <p:nvPr/>
        </p:nvSpPr>
        <p:spPr>
          <a:xfrm>
            <a:off x="7473112" y="4934093"/>
            <a:ext cx="1318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PCA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374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/>
        </p:nvCxnSpPr>
        <p:spPr>
          <a:xfrm>
            <a:off x="1381328" y="330310"/>
            <a:ext cx="1047633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8178" y="310280"/>
            <a:ext cx="900000" cy="9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85274" y="46432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0" t="22269" r="23545" b="35745"/>
          <a:stretch/>
        </p:blipFill>
        <p:spPr>
          <a:xfrm>
            <a:off x="10342310" y="310280"/>
            <a:ext cx="1519662" cy="126000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276360" y="471616"/>
            <a:ext cx="6839499" cy="808689"/>
            <a:chOff x="1213542" y="338632"/>
            <a:chExt cx="6839499" cy="808689"/>
          </a:xfrm>
        </p:grpSpPr>
        <p:sp>
          <p:nvSpPr>
            <p:cNvPr id="12" name="TextBox 11"/>
            <p:cNvSpPr txBox="1"/>
            <p:nvPr/>
          </p:nvSpPr>
          <p:spPr>
            <a:xfrm>
              <a:off x="1244767" y="338632"/>
              <a:ext cx="6808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003 </a:t>
              </a:r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</a:rPr>
                <a:t>변수들의 분류 및 모델링</a:t>
              </a:r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(Classification Split &amp; Modeling)</a:t>
              </a:r>
              <a:endParaRPr lang="ko-KR" altLang="en-US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3542" y="654878"/>
              <a:ext cx="296908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600" b="1" dirty="0">
                  <a:solidFill>
                    <a:schemeClr val="accent5">
                      <a:lumMod val="50000"/>
                    </a:schemeClr>
                  </a:solidFill>
                </a:rPr>
                <a:t>군집으로 나타내기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4E8E09-D63F-9968-1FB5-17824A114791}"/>
              </a:ext>
            </a:extLst>
          </p:cNvPr>
          <p:cNvGrpSpPr/>
          <p:nvPr/>
        </p:nvGrpSpPr>
        <p:grpSpPr>
          <a:xfrm>
            <a:off x="1636211" y="1454166"/>
            <a:ext cx="8451216" cy="4741839"/>
            <a:chOff x="1381328" y="1570280"/>
            <a:chExt cx="8451216" cy="474183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CECFA9D-276F-A511-32B4-16D14AA07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9455" y="1570280"/>
              <a:ext cx="7473089" cy="4741839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78EF5FF-9ED6-459B-E1A9-0BBB3EA8B8F6}"/>
                </a:ext>
              </a:extLst>
            </p:cNvPr>
            <p:cNvSpPr/>
            <p:nvPr/>
          </p:nvSpPr>
          <p:spPr>
            <a:xfrm>
              <a:off x="5515429" y="5600122"/>
              <a:ext cx="1727200" cy="522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590F771-BEFB-1621-0276-F347AF1DA66A}"/>
                </a:ext>
              </a:extLst>
            </p:cNvPr>
            <p:cNvSpPr/>
            <p:nvPr/>
          </p:nvSpPr>
          <p:spPr>
            <a:xfrm>
              <a:off x="1381328" y="3270579"/>
              <a:ext cx="1492501" cy="522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5646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1" t="24613" r="27818" b="36183"/>
          <a:stretch/>
        </p:blipFill>
        <p:spPr>
          <a:xfrm>
            <a:off x="7971984" y="1871314"/>
            <a:ext cx="3988102" cy="3510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00450" y="2174437"/>
            <a:ext cx="156485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200" b="1" dirty="0">
                <a:solidFill>
                  <a:schemeClr val="tx2"/>
                </a:solidFill>
              </a:rPr>
              <a:t>004</a:t>
            </a:r>
            <a:endParaRPr lang="ko-KR" altLang="en-US" sz="6200" b="1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7526" y="3626314"/>
            <a:ext cx="44871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>
                <a:solidFill>
                  <a:schemeClr val="tx2"/>
                </a:solidFill>
                <a:latin typeface="+mn-ea"/>
              </a:rPr>
              <a:t>고객층 비교하기</a:t>
            </a:r>
            <a:r>
              <a:rPr lang="en-US" altLang="ko-KR" sz="4400" b="1" spc="-150" dirty="0">
                <a:solidFill>
                  <a:schemeClr val="tx2"/>
                </a:solidFill>
                <a:latin typeface="+mn-ea"/>
              </a:rPr>
              <a:t>1</a:t>
            </a:r>
            <a:endParaRPr lang="ko-KR" altLang="en-US" sz="2400" b="1" spc="-150" dirty="0">
              <a:solidFill>
                <a:schemeClr val="tx2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654830" y="3297822"/>
            <a:ext cx="7062582" cy="4850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24082" y="2997739"/>
            <a:ext cx="13933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Marketing Analytics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2647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/>
        </p:nvCxnSpPr>
        <p:spPr>
          <a:xfrm>
            <a:off x="1381328" y="330310"/>
            <a:ext cx="1047633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8178" y="310280"/>
            <a:ext cx="900000" cy="9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85274" y="46432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1" t="24613" r="27818" b="36183"/>
          <a:stretch/>
        </p:blipFill>
        <p:spPr>
          <a:xfrm>
            <a:off x="10431549" y="325520"/>
            <a:ext cx="1431627" cy="126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74" y="1811464"/>
            <a:ext cx="8811775" cy="469601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9B534A-2364-4E75-8F23-CEEB127A7CB5}"/>
              </a:ext>
            </a:extLst>
          </p:cNvPr>
          <p:cNvSpPr/>
          <p:nvPr/>
        </p:nvSpPr>
        <p:spPr>
          <a:xfrm>
            <a:off x="7894320" y="3066673"/>
            <a:ext cx="3963346" cy="8826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pc="-150" dirty="0"/>
              <a:t>와인</a:t>
            </a:r>
            <a:r>
              <a:rPr lang="en-US" altLang="ko-KR" sz="2000" b="1" spc="-150" dirty="0"/>
              <a:t>&gt;</a:t>
            </a:r>
            <a:r>
              <a:rPr lang="ko-KR" altLang="en-US" sz="2000" b="1" spc="-150" dirty="0"/>
              <a:t>고기</a:t>
            </a:r>
            <a:r>
              <a:rPr lang="en-US" altLang="ko-KR" sz="2000" b="1" spc="-150" dirty="0"/>
              <a:t>&gt;</a:t>
            </a:r>
            <a:r>
              <a:rPr lang="ko-KR" altLang="en-US" sz="2000" b="1" spc="-150" dirty="0"/>
              <a:t>금</a:t>
            </a:r>
            <a:r>
              <a:rPr lang="en-US" altLang="ko-KR" sz="2000" b="1" spc="-150" dirty="0"/>
              <a:t>&gt;</a:t>
            </a:r>
            <a:r>
              <a:rPr lang="ko-KR" altLang="en-US" sz="2000" b="1" spc="-150" dirty="0"/>
              <a:t>생선</a:t>
            </a:r>
            <a:r>
              <a:rPr lang="en-US" altLang="ko-KR" sz="2000" b="1" spc="-150" dirty="0"/>
              <a:t>&gt;</a:t>
            </a:r>
            <a:r>
              <a:rPr lang="ko-KR" altLang="en-US" sz="2000" b="1" spc="-150" dirty="0" err="1"/>
              <a:t>스위츠</a:t>
            </a:r>
            <a:r>
              <a:rPr lang="en-US" altLang="ko-KR" sz="2000" b="1" spc="-150" dirty="0"/>
              <a:t>&gt;</a:t>
            </a:r>
            <a:r>
              <a:rPr lang="ko-KR" altLang="en-US" sz="2000" b="1" spc="-150" dirty="0"/>
              <a:t>과일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276360" y="471616"/>
            <a:ext cx="3086101" cy="808689"/>
            <a:chOff x="1213542" y="338632"/>
            <a:chExt cx="3086101" cy="808689"/>
          </a:xfrm>
        </p:grpSpPr>
        <p:sp>
          <p:nvSpPr>
            <p:cNvPr id="13" name="TextBox 12"/>
            <p:cNvSpPr txBox="1"/>
            <p:nvPr/>
          </p:nvSpPr>
          <p:spPr>
            <a:xfrm>
              <a:off x="1244767" y="338632"/>
              <a:ext cx="2496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004 </a:t>
              </a:r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</a:rPr>
                <a:t>고객층 비교하기</a:t>
              </a:r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  <a:endParaRPr lang="ko-KR" altLang="en-US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3542" y="654878"/>
              <a:ext cx="308610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600" b="1" dirty="0">
                  <a:solidFill>
                    <a:schemeClr val="accent5">
                      <a:lumMod val="50000"/>
                    </a:schemeClr>
                  </a:solidFill>
                </a:rPr>
                <a:t>상품별 판매량 비교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881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/>
        </p:nvCxnSpPr>
        <p:spPr>
          <a:xfrm>
            <a:off x="1381328" y="330310"/>
            <a:ext cx="1047633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8178" y="310280"/>
            <a:ext cx="900000" cy="9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85274" y="46432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1" t="24613" r="27818" b="36183"/>
          <a:stretch/>
        </p:blipFill>
        <p:spPr>
          <a:xfrm>
            <a:off x="10431549" y="325520"/>
            <a:ext cx="1431627" cy="126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21925" r="6965" b="2004"/>
          <a:stretch/>
        </p:blipFill>
        <p:spPr>
          <a:xfrm>
            <a:off x="5349240" y="1585520"/>
            <a:ext cx="5668179" cy="51658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9B534A-2364-4E75-8F23-CEEB127A7CB5}"/>
              </a:ext>
            </a:extLst>
          </p:cNvPr>
          <p:cNvSpPr/>
          <p:nvPr/>
        </p:nvSpPr>
        <p:spPr>
          <a:xfrm>
            <a:off x="844576" y="2524629"/>
            <a:ext cx="3624585" cy="95009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pc="-150" dirty="0"/>
              <a:t>고객</a:t>
            </a:r>
            <a:r>
              <a:rPr lang="en-US" altLang="ko-KR" sz="2000" b="1" spc="-150" dirty="0"/>
              <a:t>2&gt;</a:t>
            </a:r>
            <a:r>
              <a:rPr lang="ko-KR" altLang="en-US" sz="2000" b="1" spc="-150" dirty="0"/>
              <a:t>고객</a:t>
            </a:r>
            <a:r>
              <a:rPr lang="en-US" altLang="ko-KR" sz="2000" b="1" spc="-150" dirty="0"/>
              <a:t>0&gt;</a:t>
            </a:r>
            <a:r>
              <a:rPr lang="ko-KR" altLang="en-US" sz="2000" b="1" spc="-150" dirty="0"/>
              <a:t>고객</a:t>
            </a:r>
            <a:r>
              <a:rPr lang="en-US" altLang="ko-KR" sz="2000" b="1" spc="-150" dirty="0"/>
              <a:t>1</a:t>
            </a:r>
            <a:endParaRPr lang="ko-KR" altLang="en-US" sz="2000" b="1" spc="-15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276360" y="471616"/>
            <a:ext cx="2900153" cy="808689"/>
            <a:chOff x="1213542" y="338632"/>
            <a:chExt cx="2900153" cy="808689"/>
          </a:xfrm>
        </p:grpSpPr>
        <p:sp>
          <p:nvSpPr>
            <p:cNvPr id="13" name="TextBox 12"/>
            <p:cNvSpPr txBox="1"/>
            <p:nvPr/>
          </p:nvSpPr>
          <p:spPr>
            <a:xfrm>
              <a:off x="1244767" y="338632"/>
              <a:ext cx="2496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004 </a:t>
              </a:r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</a:rPr>
                <a:t>고객층 비교하기</a:t>
              </a:r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  <a:endParaRPr lang="ko-KR" altLang="en-US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3542" y="654878"/>
              <a:ext cx="290015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600" b="1" dirty="0">
                  <a:solidFill>
                    <a:schemeClr val="accent5">
                      <a:lumMod val="50000"/>
                    </a:schemeClr>
                  </a:solidFill>
                </a:rPr>
                <a:t>Wine </a:t>
              </a:r>
              <a:r>
                <a:rPr lang="ko-KR" altLang="en-US" sz="2600" b="1" dirty="0">
                  <a:solidFill>
                    <a:schemeClr val="accent5">
                      <a:lumMod val="50000"/>
                    </a:schemeClr>
                  </a:solidFill>
                </a:rPr>
                <a:t>판매량 비교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853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/>
        </p:nvCxnSpPr>
        <p:spPr>
          <a:xfrm>
            <a:off x="1381328" y="330310"/>
            <a:ext cx="1047633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8178" y="310280"/>
            <a:ext cx="900000" cy="9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85274" y="46432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1" t="24613" r="27818" b="36183"/>
          <a:stretch/>
        </p:blipFill>
        <p:spPr>
          <a:xfrm>
            <a:off x="10431549" y="325520"/>
            <a:ext cx="1431627" cy="1260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9B534A-2364-4E75-8F23-CEEB127A7CB5}"/>
              </a:ext>
            </a:extLst>
          </p:cNvPr>
          <p:cNvSpPr/>
          <p:nvPr/>
        </p:nvSpPr>
        <p:spPr>
          <a:xfrm>
            <a:off x="7787640" y="2914273"/>
            <a:ext cx="3963346" cy="8826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pc="-150" dirty="0"/>
              <a:t>고객</a:t>
            </a:r>
            <a:r>
              <a:rPr lang="en-US" altLang="ko-KR" sz="2000" b="1" spc="-150" dirty="0"/>
              <a:t>1&gt;</a:t>
            </a:r>
            <a:r>
              <a:rPr lang="ko-KR" altLang="en-US" sz="2000" b="1" spc="-150" dirty="0"/>
              <a:t>고객</a:t>
            </a:r>
            <a:r>
              <a:rPr lang="en-US" altLang="ko-KR" sz="2000" b="1" spc="-150" dirty="0"/>
              <a:t>0&gt;</a:t>
            </a:r>
            <a:r>
              <a:rPr lang="ko-KR" altLang="en-US" sz="2000" b="1" spc="-150" dirty="0"/>
              <a:t>고객</a:t>
            </a:r>
            <a:r>
              <a:rPr lang="en-US" altLang="ko-KR" sz="2000" b="1" spc="-150" dirty="0"/>
              <a:t>2</a:t>
            </a:r>
            <a:endParaRPr lang="ko-KR" altLang="en-US" sz="2000" b="1" spc="-1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78" y="1487279"/>
            <a:ext cx="7359040" cy="5218321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276360" y="471616"/>
            <a:ext cx="6771405" cy="808689"/>
            <a:chOff x="1213542" y="338632"/>
            <a:chExt cx="6771405" cy="808689"/>
          </a:xfrm>
        </p:grpSpPr>
        <p:sp>
          <p:nvSpPr>
            <p:cNvPr id="13" name="TextBox 12"/>
            <p:cNvSpPr txBox="1"/>
            <p:nvPr/>
          </p:nvSpPr>
          <p:spPr>
            <a:xfrm>
              <a:off x="1244767" y="338632"/>
              <a:ext cx="2496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004 </a:t>
              </a:r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</a:rPr>
                <a:t>고객층 비교하기</a:t>
              </a:r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  <a:endParaRPr lang="ko-KR" altLang="en-US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3542" y="654878"/>
              <a:ext cx="677140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600" b="1" dirty="0">
                  <a:solidFill>
                    <a:schemeClr val="accent5">
                      <a:lumMod val="50000"/>
                    </a:schemeClr>
                  </a:solidFill>
                </a:rPr>
                <a:t>웹페이지방문 횟수와 방문 구매 횟수의 차이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1108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/>
        </p:nvCxnSpPr>
        <p:spPr>
          <a:xfrm>
            <a:off x="1381328" y="330310"/>
            <a:ext cx="1047633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8178" y="310280"/>
            <a:ext cx="900000" cy="9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85274" y="46432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1" t="24613" r="27818" b="36183"/>
          <a:stretch/>
        </p:blipFill>
        <p:spPr>
          <a:xfrm>
            <a:off x="10431549" y="325520"/>
            <a:ext cx="1431627" cy="1260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9B534A-2364-4E75-8F23-CEEB127A7CB5}"/>
              </a:ext>
            </a:extLst>
          </p:cNvPr>
          <p:cNvSpPr/>
          <p:nvPr/>
        </p:nvSpPr>
        <p:spPr>
          <a:xfrm>
            <a:off x="343016" y="2235069"/>
            <a:ext cx="3485451" cy="843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pc="-150" dirty="0"/>
              <a:t>고객</a:t>
            </a:r>
            <a:r>
              <a:rPr lang="en-US" altLang="ko-KR" sz="2000" b="1" spc="-150" dirty="0"/>
              <a:t>0&gt;</a:t>
            </a:r>
            <a:r>
              <a:rPr lang="ko-KR" altLang="en-US" sz="2000" b="1" spc="-150" dirty="0"/>
              <a:t>고객</a:t>
            </a:r>
            <a:r>
              <a:rPr lang="en-US" altLang="ko-KR" sz="2000" b="1" spc="-150" dirty="0"/>
              <a:t>2&gt;</a:t>
            </a:r>
            <a:r>
              <a:rPr lang="ko-KR" altLang="en-US" sz="2000" b="1" spc="-150" dirty="0"/>
              <a:t>고객</a:t>
            </a:r>
            <a:r>
              <a:rPr lang="en-US" altLang="ko-KR" sz="2000" b="1" spc="-150" dirty="0"/>
              <a:t>1</a:t>
            </a:r>
            <a:endParaRPr lang="ko-KR" altLang="en-US" sz="2000" b="1" spc="-1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" r="771" b="1965"/>
          <a:stretch/>
        </p:blipFill>
        <p:spPr>
          <a:xfrm>
            <a:off x="4084321" y="1585520"/>
            <a:ext cx="7376160" cy="5196844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276360" y="471616"/>
            <a:ext cx="5557932" cy="808689"/>
            <a:chOff x="1213542" y="338632"/>
            <a:chExt cx="5557932" cy="808689"/>
          </a:xfrm>
        </p:grpSpPr>
        <p:sp>
          <p:nvSpPr>
            <p:cNvPr id="13" name="TextBox 12"/>
            <p:cNvSpPr txBox="1"/>
            <p:nvPr/>
          </p:nvSpPr>
          <p:spPr>
            <a:xfrm>
              <a:off x="1244767" y="338632"/>
              <a:ext cx="2496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004 </a:t>
              </a:r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</a:rPr>
                <a:t>고객층 비교하기</a:t>
              </a:r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1</a:t>
              </a:r>
              <a:endParaRPr lang="ko-KR" altLang="en-US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3542" y="654878"/>
              <a:ext cx="5557932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600" b="1" dirty="0">
                  <a:solidFill>
                    <a:schemeClr val="accent5">
                      <a:lumMod val="50000"/>
                    </a:schemeClr>
                  </a:solidFill>
                </a:rPr>
                <a:t>오프라인 구매 비교 </a:t>
              </a:r>
              <a:r>
                <a:rPr lang="en-US" altLang="ko-KR" sz="2600" b="1" dirty="0">
                  <a:solidFill>
                    <a:schemeClr val="accent5">
                      <a:lumMod val="50000"/>
                    </a:schemeClr>
                  </a:solidFill>
                </a:rPr>
                <a:t>(</a:t>
              </a:r>
              <a:r>
                <a:rPr lang="ko-KR" altLang="en-US" sz="2600" b="1" dirty="0">
                  <a:solidFill>
                    <a:schemeClr val="accent5">
                      <a:lumMod val="50000"/>
                    </a:schemeClr>
                  </a:solidFill>
                </a:rPr>
                <a:t>카탈로그 참고</a:t>
              </a:r>
              <a:r>
                <a:rPr lang="en-US" altLang="ko-KR" sz="2600" b="1" dirty="0">
                  <a:solidFill>
                    <a:schemeClr val="accent5">
                      <a:lumMod val="50000"/>
                    </a:schemeClr>
                  </a:solidFill>
                </a:rPr>
                <a:t>)</a:t>
              </a:r>
              <a:endParaRPr lang="ko-KR" altLang="en-US" sz="26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73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600450" y="2174437"/>
            <a:ext cx="156485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200" b="1" dirty="0">
                <a:solidFill>
                  <a:schemeClr val="tx2"/>
                </a:solidFill>
              </a:rPr>
              <a:t>005</a:t>
            </a:r>
            <a:endParaRPr lang="ko-KR" altLang="en-US" sz="6200" b="1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7526" y="3626314"/>
            <a:ext cx="46666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>
                <a:solidFill>
                  <a:schemeClr val="tx2"/>
                </a:solidFill>
                <a:latin typeface="+mn-ea"/>
              </a:rPr>
              <a:t>고객층 비교하기</a:t>
            </a:r>
            <a:r>
              <a:rPr lang="en-US" altLang="ko-KR" sz="4400" b="1" spc="-150" dirty="0">
                <a:solidFill>
                  <a:schemeClr val="tx2"/>
                </a:solidFill>
                <a:latin typeface="+mn-ea"/>
              </a:rPr>
              <a:t>2 </a:t>
            </a:r>
            <a:endParaRPr lang="ko-KR" altLang="en-US" sz="4400" b="1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654830" y="3297822"/>
            <a:ext cx="7062582" cy="4850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24082" y="2997739"/>
            <a:ext cx="13933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Marketing Analytics</a:t>
            </a:r>
            <a:endParaRPr lang="ko-KR" altLang="en-US" sz="10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6" t="22000" r="28214" b="33333"/>
          <a:stretch/>
        </p:blipFill>
        <p:spPr>
          <a:xfrm>
            <a:off x="7996107" y="1583314"/>
            <a:ext cx="3577791" cy="40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38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/>
        </p:nvCxnSpPr>
        <p:spPr>
          <a:xfrm>
            <a:off x="1381328" y="330310"/>
            <a:ext cx="1047633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8178" y="310280"/>
            <a:ext cx="900000" cy="9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85274" y="46432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74" y="1862518"/>
            <a:ext cx="8811775" cy="4538281"/>
          </a:xfrm>
          <a:prstGeom prst="rect">
            <a:avLst/>
          </a:prstGeom>
        </p:spPr>
      </p:pic>
      <p:cxnSp>
        <p:nvCxnSpPr>
          <p:cNvPr id="13" name="직선 연결선 12"/>
          <p:cNvCxnSpPr>
            <a:stCxn id="16" idx="0"/>
          </p:cNvCxnSpPr>
          <p:nvPr/>
        </p:nvCxnSpPr>
        <p:spPr>
          <a:xfrm flipV="1">
            <a:off x="1619774" y="2133600"/>
            <a:ext cx="1161311" cy="14425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9B534A-2364-4E75-8F23-CEEB127A7CB5}"/>
              </a:ext>
            </a:extLst>
          </p:cNvPr>
          <p:cNvSpPr/>
          <p:nvPr/>
        </p:nvSpPr>
        <p:spPr>
          <a:xfrm>
            <a:off x="458463" y="3576189"/>
            <a:ext cx="2322622" cy="6422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pc="-150" dirty="0"/>
              <a:t>고객</a:t>
            </a:r>
            <a:r>
              <a:rPr lang="en-US" altLang="ko-KR" sz="2000" b="1" spc="-150" dirty="0"/>
              <a:t>1&gt;</a:t>
            </a:r>
            <a:r>
              <a:rPr lang="ko-KR" altLang="en-US" sz="2000" b="1" spc="-150" dirty="0"/>
              <a:t>고객</a:t>
            </a:r>
            <a:r>
              <a:rPr lang="en-US" altLang="ko-KR" sz="2000" b="1" spc="-150" dirty="0"/>
              <a:t>0&gt;</a:t>
            </a:r>
            <a:r>
              <a:rPr lang="ko-KR" altLang="en-US" sz="2000" b="1" spc="-150" dirty="0"/>
              <a:t>고객</a:t>
            </a:r>
            <a:r>
              <a:rPr lang="en-US" altLang="ko-KR" sz="2000" b="1" spc="-150" dirty="0"/>
              <a:t>2</a:t>
            </a:r>
            <a:endParaRPr lang="ko-KR" altLang="en-US" sz="2000" b="1" spc="-150" dirty="0"/>
          </a:p>
        </p:txBody>
      </p:sp>
      <p:cxnSp>
        <p:nvCxnSpPr>
          <p:cNvPr id="18" name="직선 연결선 17"/>
          <p:cNvCxnSpPr>
            <a:stCxn id="19" idx="0"/>
          </p:cNvCxnSpPr>
          <p:nvPr/>
        </p:nvCxnSpPr>
        <p:spPr>
          <a:xfrm flipH="1" flipV="1">
            <a:off x="9159241" y="2133601"/>
            <a:ext cx="1537114" cy="14425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9B534A-2364-4E75-8F23-CEEB127A7CB5}"/>
              </a:ext>
            </a:extLst>
          </p:cNvPr>
          <p:cNvSpPr/>
          <p:nvPr/>
        </p:nvSpPr>
        <p:spPr>
          <a:xfrm>
            <a:off x="9535044" y="3576189"/>
            <a:ext cx="2322622" cy="6422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pc="-150" dirty="0"/>
              <a:t>고객</a:t>
            </a:r>
            <a:r>
              <a:rPr lang="en-US" altLang="ko-KR" sz="2000" b="1" spc="-150" dirty="0"/>
              <a:t>1&gt;</a:t>
            </a:r>
            <a:r>
              <a:rPr lang="ko-KR" altLang="en-US" sz="2000" b="1" spc="-150" dirty="0"/>
              <a:t>고객</a:t>
            </a:r>
            <a:r>
              <a:rPr lang="en-US" altLang="ko-KR" sz="2000" b="1" spc="-150" dirty="0"/>
              <a:t>0&gt;</a:t>
            </a:r>
            <a:r>
              <a:rPr lang="ko-KR" altLang="en-US" sz="2000" b="1" spc="-150" dirty="0"/>
              <a:t>고객</a:t>
            </a:r>
            <a:r>
              <a:rPr lang="en-US" altLang="ko-KR" sz="2000" b="1" spc="-150" dirty="0"/>
              <a:t>2</a:t>
            </a:r>
            <a:endParaRPr lang="ko-KR" altLang="en-US" sz="2000" b="1" spc="-15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6" t="22000" r="28214" b="33333"/>
          <a:stretch/>
        </p:blipFill>
        <p:spPr>
          <a:xfrm>
            <a:off x="10408920" y="277584"/>
            <a:ext cx="1448747" cy="1444536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1276360" y="471616"/>
            <a:ext cx="6877040" cy="808689"/>
            <a:chOff x="1213542" y="338632"/>
            <a:chExt cx="6877040" cy="808689"/>
          </a:xfrm>
        </p:grpSpPr>
        <p:sp>
          <p:nvSpPr>
            <p:cNvPr id="22" name="TextBox 21"/>
            <p:cNvSpPr txBox="1"/>
            <p:nvPr/>
          </p:nvSpPr>
          <p:spPr>
            <a:xfrm>
              <a:off x="1244767" y="338632"/>
              <a:ext cx="2496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005 </a:t>
              </a:r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</a:rPr>
                <a:t>고객층 비교하기</a:t>
              </a:r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  <a:endParaRPr lang="ko-KR" altLang="en-US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3542" y="654878"/>
              <a:ext cx="687704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 err="1">
                  <a:solidFill>
                    <a:schemeClr val="accent5">
                      <a:lumMod val="50000"/>
                    </a:schemeClr>
                  </a:solidFill>
                </a:rPr>
                <a:t>Kidhome</a:t>
              </a:r>
              <a:r>
                <a:rPr lang="en-US" altLang="ko-KR" sz="2600" b="1" dirty="0">
                  <a:solidFill>
                    <a:schemeClr val="accent5">
                      <a:lumMod val="50000"/>
                    </a:schemeClr>
                  </a:solidFill>
                </a:rPr>
                <a:t>(</a:t>
              </a:r>
              <a:r>
                <a:rPr lang="ko-KR" altLang="en-US" sz="2600" b="1" dirty="0">
                  <a:solidFill>
                    <a:schemeClr val="accent5">
                      <a:lumMod val="50000"/>
                    </a:schemeClr>
                  </a:solidFill>
                </a:rPr>
                <a:t>어린이</a:t>
              </a:r>
              <a:r>
                <a:rPr lang="en-US" altLang="ko-KR" sz="2600" b="1" dirty="0">
                  <a:solidFill>
                    <a:schemeClr val="accent5">
                      <a:lumMod val="50000"/>
                    </a:schemeClr>
                  </a:solidFill>
                </a:rPr>
                <a:t>)</a:t>
              </a:r>
              <a:r>
                <a:rPr lang="ko-KR" altLang="en-US" sz="2600" b="1" dirty="0">
                  <a:solidFill>
                    <a:schemeClr val="accent5">
                      <a:lumMod val="50000"/>
                    </a:schemeClr>
                  </a:solidFill>
                </a:rPr>
                <a:t>과 </a:t>
              </a:r>
              <a:r>
                <a:rPr lang="en-US" altLang="ko-KR" sz="2600" b="1" dirty="0">
                  <a:solidFill>
                    <a:schemeClr val="accent5">
                      <a:lumMod val="50000"/>
                    </a:schemeClr>
                  </a:solidFill>
                </a:rPr>
                <a:t>Teen(</a:t>
              </a:r>
              <a:r>
                <a:rPr lang="ko-KR" altLang="en-US" sz="2600" b="1" dirty="0">
                  <a:solidFill>
                    <a:schemeClr val="accent5">
                      <a:lumMod val="50000"/>
                    </a:schemeClr>
                  </a:solidFill>
                </a:rPr>
                <a:t>청소년</a:t>
              </a:r>
              <a:r>
                <a:rPr lang="en-US" altLang="ko-KR" sz="2600" b="1" dirty="0">
                  <a:solidFill>
                    <a:schemeClr val="accent5">
                      <a:lumMod val="50000"/>
                    </a:schemeClr>
                  </a:solidFill>
                </a:rPr>
                <a:t>) </a:t>
              </a:r>
              <a:r>
                <a:rPr lang="ko-KR" altLang="en-US" sz="2600" b="1" dirty="0">
                  <a:solidFill>
                    <a:schemeClr val="accent5">
                      <a:lumMod val="50000"/>
                    </a:schemeClr>
                  </a:solidFill>
                </a:rPr>
                <a:t>비교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379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00678" y="33066"/>
            <a:ext cx="2146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</a:rPr>
              <a:t>Contents</a:t>
            </a:r>
            <a:endParaRPr lang="ko-KR" alt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08542" y="625661"/>
            <a:ext cx="1918213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AD89B8E-F007-9556-CFCF-3A6607989C71}"/>
              </a:ext>
            </a:extLst>
          </p:cNvPr>
          <p:cNvSpPr/>
          <p:nvPr/>
        </p:nvSpPr>
        <p:spPr>
          <a:xfrm>
            <a:off x="208542" y="808178"/>
            <a:ext cx="3582546" cy="106063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5B42DBF-CA6A-24EE-7B0E-68B0965CA34B}"/>
              </a:ext>
            </a:extLst>
          </p:cNvPr>
          <p:cNvSpPr/>
          <p:nvPr/>
        </p:nvSpPr>
        <p:spPr>
          <a:xfrm>
            <a:off x="208542" y="1379399"/>
            <a:ext cx="3582546" cy="237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01D0FF-C5CA-B28F-5D53-6AA5ECD2FFFC}"/>
              </a:ext>
            </a:extLst>
          </p:cNvPr>
          <p:cNvSpPr txBox="1"/>
          <p:nvPr/>
        </p:nvSpPr>
        <p:spPr>
          <a:xfrm>
            <a:off x="384893" y="890657"/>
            <a:ext cx="316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001 </a:t>
            </a:r>
            <a:r>
              <a:rPr lang="ko-KR" altLang="en-US" b="1" dirty="0">
                <a:solidFill>
                  <a:schemeClr val="bg1"/>
                </a:solidFill>
              </a:rPr>
              <a:t>프로젝트 소개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6142" y="2079064"/>
            <a:ext cx="3707163" cy="85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ctr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000" b="1" spc="-150" dirty="0">
                <a:solidFill>
                  <a:schemeClr val="accent3">
                    <a:lumMod val="75000"/>
                  </a:schemeClr>
                </a:solidFill>
              </a:rPr>
              <a:t> 프로젝트</a:t>
            </a:r>
            <a:endParaRPr lang="en-US" altLang="ko-KR" sz="2000" b="1" spc="-150" dirty="0">
              <a:solidFill>
                <a:schemeClr val="accent3">
                  <a:lumMod val="75000"/>
                </a:schemeClr>
              </a:solidFill>
            </a:endParaRPr>
          </a:p>
          <a:p>
            <a:pPr marL="180975" indent="-180975" algn="ctr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프로젝트 동기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AD89B8E-F007-9556-CFCF-3A6607989C71}"/>
              </a:ext>
            </a:extLst>
          </p:cNvPr>
          <p:cNvSpPr/>
          <p:nvPr/>
        </p:nvSpPr>
        <p:spPr>
          <a:xfrm>
            <a:off x="203245" y="3770523"/>
            <a:ext cx="3582546" cy="106063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5B42DBF-CA6A-24EE-7B0E-68B0965CA34B}"/>
              </a:ext>
            </a:extLst>
          </p:cNvPr>
          <p:cNvSpPr/>
          <p:nvPr/>
        </p:nvSpPr>
        <p:spPr>
          <a:xfrm>
            <a:off x="203245" y="4341744"/>
            <a:ext cx="3582546" cy="2373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A01D0FF-C5CA-B28F-5D53-6AA5ECD2FFFC}"/>
              </a:ext>
            </a:extLst>
          </p:cNvPr>
          <p:cNvSpPr txBox="1"/>
          <p:nvPr/>
        </p:nvSpPr>
        <p:spPr>
          <a:xfrm>
            <a:off x="379596" y="3853002"/>
            <a:ext cx="316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004 </a:t>
            </a:r>
            <a:r>
              <a:rPr lang="ko-KR" altLang="en-US" b="1" dirty="0">
                <a:solidFill>
                  <a:schemeClr val="bg1"/>
                </a:solidFill>
              </a:rPr>
              <a:t>고객층 비교하기</a:t>
            </a:r>
            <a:r>
              <a:rPr lang="en-US" altLang="ko-KR" b="1" dirty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3057" y="4282039"/>
            <a:ext cx="370716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ctr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000" b="1" spc="-150" dirty="0">
                <a:solidFill>
                  <a:schemeClr val="accent3">
                    <a:lumMod val="75000"/>
                  </a:schemeClr>
                </a:solidFill>
              </a:rPr>
              <a:t> 상품별 판매량 비교</a:t>
            </a:r>
            <a:endParaRPr lang="en-US" altLang="ko-KR" sz="2000" b="1" spc="-150" dirty="0">
              <a:solidFill>
                <a:schemeClr val="accent3">
                  <a:lumMod val="75000"/>
                </a:schemeClr>
              </a:solidFill>
            </a:endParaRPr>
          </a:p>
          <a:p>
            <a:pPr marL="180975" indent="-180975" algn="ctr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000" b="1" spc="-1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</a:rPr>
              <a:t>Wine </a:t>
            </a:r>
            <a:r>
              <a:rPr lang="ko-KR" altLang="en-US" sz="2000" b="1" spc="-150" dirty="0">
                <a:solidFill>
                  <a:schemeClr val="accent3">
                    <a:lumMod val="75000"/>
                  </a:schemeClr>
                </a:solidFill>
              </a:rPr>
              <a:t>판매량 비교</a:t>
            </a:r>
            <a:endParaRPr lang="en-US" altLang="ko-KR" sz="2000" b="1" spc="-150" dirty="0">
              <a:solidFill>
                <a:schemeClr val="accent3">
                  <a:lumMod val="75000"/>
                </a:schemeClr>
              </a:solidFill>
            </a:endParaRPr>
          </a:p>
          <a:p>
            <a:pPr marL="180975" indent="-180975" algn="ctr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웹페이지방문 횟수와 방문 구매 </a:t>
            </a:r>
            <a:b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</a:br>
            <a:r>
              <a:rPr lang="ko-KR" altLang="en-US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횟수의 차이</a:t>
            </a:r>
            <a:endParaRPr lang="en-US" altLang="ko-KR" sz="2000" b="1" spc="-150" dirty="0">
              <a:solidFill>
                <a:schemeClr val="accent3">
                  <a:lumMod val="75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 algn="ctr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오프라인 구매 비교</a:t>
            </a:r>
            <a:b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</a:br>
            <a: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(</a:t>
            </a:r>
            <a:r>
              <a:rPr lang="ko-KR" altLang="en-US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카탈로그 참고</a:t>
            </a:r>
            <a: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)</a:t>
            </a:r>
            <a:endParaRPr lang="ko-KR" altLang="en-US" sz="2000" b="1" spc="-150" dirty="0">
              <a:solidFill>
                <a:schemeClr val="accent3">
                  <a:lumMod val="75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AD89B8E-F007-9556-CFCF-3A6607989C71}"/>
              </a:ext>
            </a:extLst>
          </p:cNvPr>
          <p:cNvSpPr/>
          <p:nvPr/>
        </p:nvSpPr>
        <p:spPr>
          <a:xfrm>
            <a:off x="4312095" y="804273"/>
            <a:ext cx="3582546" cy="1101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5B42DBF-CA6A-24EE-7B0E-68B0965CA34B}"/>
              </a:ext>
            </a:extLst>
          </p:cNvPr>
          <p:cNvSpPr/>
          <p:nvPr/>
        </p:nvSpPr>
        <p:spPr>
          <a:xfrm>
            <a:off x="4312095" y="1375494"/>
            <a:ext cx="3582546" cy="2374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01D0FF-C5CA-B28F-5D53-6AA5ECD2FFFC}"/>
              </a:ext>
            </a:extLst>
          </p:cNvPr>
          <p:cNvSpPr txBox="1"/>
          <p:nvPr/>
        </p:nvSpPr>
        <p:spPr>
          <a:xfrm>
            <a:off x="4488446" y="927656"/>
            <a:ext cx="316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002 </a:t>
            </a:r>
            <a:r>
              <a:rPr lang="en-US" altLang="ko-KR" b="1" dirty="0" err="1">
                <a:solidFill>
                  <a:schemeClr val="bg1"/>
                </a:solidFill>
              </a:rPr>
              <a:t>ifood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en-US" b="1" dirty="0">
                <a:solidFill>
                  <a:schemeClr val="bg1"/>
                </a:solidFill>
              </a:rPr>
              <a:t>데이터 설명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AD89B8E-F007-9556-CFCF-3A6607989C71}"/>
              </a:ext>
            </a:extLst>
          </p:cNvPr>
          <p:cNvSpPr/>
          <p:nvPr/>
        </p:nvSpPr>
        <p:spPr>
          <a:xfrm>
            <a:off x="4306798" y="3766618"/>
            <a:ext cx="3582546" cy="110153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5B42DBF-CA6A-24EE-7B0E-68B0965CA34B}"/>
              </a:ext>
            </a:extLst>
          </p:cNvPr>
          <p:cNvSpPr/>
          <p:nvPr/>
        </p:nvSpPr>
        <p:spPr>
          <a:xfrm>
            <a:off x="4306798" y="4337839"/>
            <a:ext cx="3582546" cy="2374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A01D0FF-C5CA-B28F-5D53-6AA5ECD2FFFC}"/>
              </a:ext>
            </a:extLst>
          </p:cNvPr>
          <p:cNvSpPr txBox="1"/>
          <p:nvPr/>
        </p:nvSpPr>
        <p:spPr>
          <a:xfrm>
            <a:off x="4483149" y="3890001"/>
            <a:ext cx="316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005 </a:t>
            </a:r>
            <a:r>
              <a:rPr lang="ko-KR" altLang="en-US" b="1" dirty="0">
                <a:solidFill>
                  <a:schemeClr val="bg1"/>
                </a:solidFill>
              </a:rPr>
              <a:t>고객층 비교하기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AD89B8E-F007-9556-CFCF-3A6607989C71}"/>
              </a:ext>
            </a:extLst>
          </p:cNvPr>
          <p:cNvSpPr/>
          <p:nvPr/>
        </p:nvSpPr>
        <p:spPr>
          <a:xfrm>
            <a:off x="8421154" y="804273"/>
            <a:ext cx="3577249" cy="110544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5B42DBF-CA6A-24EE-7B0E-68B0965CA34B}"/>
              </a:ext>
            </a:extLst>
          </p:cNvPr>
          <p:cNvSpPr/>
          <p:nvPr/>
        </p:nvSpPr>
        <p:spPr>
          <a:xfrm>
            <a:off x="8421364" y="1385809"/>
            <a:ext cx="3577039" cy="23847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A01D0FF-C5CA-B28F-5D53-6AA5ECD2FFFC}"/>
              </a:ext>
            </a:extLst>
          </p:cNvPr>
          <p:cNvSpPr txBox="1"/>
          <p:nvPr/>
        </p:nvSpPr>
        <p:spPr>
          <a:xfrm>
            <a:off x="8415857" y="813516"/>
            <a:ext cx="35617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003 Process</a:t>
            </a:r>
          </a:p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(Classification Split &amp; Modeling)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AD89B8E-F007-9556-CFCF-3A6607989C71}"/>
              </a:ext>
            </a:extLst>
          </p:cNvPr>
          <p:cNvSpPr/>
          <p:nvPr/>
        </p:nvSpPr>
        <p:spPr>
          <a:xfrm>
            <a:off x="8415857" y="3753799"/>
            <a:ext cx="3582546" cy="111826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5B42DBF-CA6A-24EE-7B0E-68B0965CA34B}"/>
              </a:ext>
            </a:extLst>
          </p:cNvPr>
          <p:cNvSpPr/>
          <p:nvPr/>
        </p:nvSpPr>
        <p:spPr>
          <a:xfrm>
            <a:off x="8415857" y="4341744"/>
            <a:ext cx="3582546" cy="2374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A01D0FF-C5CA-B28F-5D53-6AA5ECD2FFFC}"/>
              </a:ext>
            </a:extLst>
          </p:cNvPr>
          <p:cNvSpPr txBox="1"/>
          <p:nvPr/>
        </p:nvSpPr>
        <p:spPr>
          <a:xfrm>
            <a:off x="8500768" y="3863426"/>
            <a:ext cx="340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006 </a:t>
            </a:r>
            <a:r>
              <a:rPr lang="ko-KR" altLang="en-US" b="1" dirty="0">
                <a:solidFill>
                  <a:schemeClr val="bg1"/>
                </a:solidFill>
              </a:rPr>
              <a:t>고객층 정의 및 해결방안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013553" y="1931834"/>
            <a:ext cx="39464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ctr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2000" b="1" spc="-150" dirty="0" err="1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Ifood</a:t>
            </a:r>
            <a: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데이터란</a:t>
            </a:r>
            <a: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?</a:t>
            </a:r>
          </a:p>
          <a:p>
            <a:pPr marL="180975" indent="-180975" algn="ctr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2000" b="1" spc="-150" dirty="0" err="1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Ifood</a:t>
            </a:r>
            <a: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데이터를 </a:t>
            </a:r>
            <a:b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</a:br>
            <a:r>
              <a:rPr lang="ko-KR" altLang="en-US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활용한 목표 설정</a:t>
            </a:r>
            <a:endParaRPr lang="en-US" altLang="ko-KR" sz="2000" b="1" spc="-150" dirty="0">
              <a:solidFill>
                <a:schemeClr val="accent3">
                  <a:lumMod val="75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414187" y="1946901"/>
            <a:ext cx="36006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ctr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Modeling Construction</a:t>
            </a:r>
          </a:p>
          <a:p>
            <a:pPr marL="180975" indent="-180975" algn="ctr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Control Modeling</a:t>
            </a:r>
          </a:p>
          <a:p>
            <a:pPr marL="180975" indent="-180975" algn="ctr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군집으로 나타내기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909115" y="4502954"/>
            <a:ext cx="43331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ctr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2000" b="1" spc="-150" dirty="0" err="1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Kidhome</a:t>
            </a:r>
            <a: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(</a:t>
            </a:r>
            <a:r>
              <a:rPr lang="ko-KR" altLang="en-US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어린이</a:t>
            </a:r>
            <a: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)</a:t>
            </a:r>
            <a:r>
              <a:rPr lang="ko-KR" altLang="en-US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과 </a:t>
            </a:r>
            <a:b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</a:br>
            <a: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Teen(</a:t>
            </a:r>
            <a:r>
              <a:rPr lang="ko-KR" altLang="en-US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청소년</a:t>
            </a:r>
            <a: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) </a:t>
            </a:r>
            <a:r>
              <a:rPr lang="ko-KR" altLang="en-US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비교</a:t>
            </a:r>
            <a:endParaRPr lang="en-US" altLang="ko-KR" sz="2000" b="1" spc="-150" dirty="0">
              <a:solidFill>
                <a:schemeClr val="accent3">
                  <a:lumMod val="75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 algn="ctr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이벤트 참여도</a:t>
            </a:r>
            <a:endParaRPr lang="en-US" altLang="ko-KR" sz="2000" b="1" spc="-150" dirty="0">
              <a:solidFill>
                <a:schemeClr val="accent3">
                  <a:lumMod val="75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 algn="ctr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평균 수입 비교</a:t>
            </a:r>
            <a:endParaRPr lang="en-US" altLang="ko-KR" sz="2000" b="1" spc="-150" dirty="0">
              <a:solidFill>
                <a:schemeClr val="accent3">
                  <a:lumMod val="75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 algn="ctr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학력수준 차이 및 비교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393956" y="4903063"/>
            <a:ext cx="36208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algn="ctr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고객층 정의</a:t>
            </a:r>
            <a:endParaRPr lang="en-US" altLang="ko-KR" sz="2000" b="1" spc="-150" dirty="0">
              <a:solidFill>
                <a:schemeClr val="accent3">
                  <a:lumMod val="75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 algn="ctr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각 고객층에 대한 </a:t>
            </a:r>
            <a:b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</a:br>
            <a: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solution </a:t>
            </a:r>
            <a:r>
              <a:rPr lang="ko-KR" altLang="en-US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제안</a:t>
            </a:r>
            <a:endParaRPr lang="en-US" altLang="ko-KR" sz="2000" b="1" spc="-150" dirty="0">
              <a:solidFill>
                <a:schemeClr val="accent3">
                  <a:lumMod val="75000"/>
                </a:schemeClr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6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/>
        </p:nvCxnSpPr>
        <p:spPr>
          <a:xfrm>
            <a:off x="1381328" y="330310"/>
            <a:ext cx="1047633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8178" y="310280"/>
            <a:ext cx="900000" cy="9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85274" y="46432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76" y="1585520"/>
            <a:ext cx="7970519" cy="515056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9B534A-2364-4E75-8F23-CEEB127A7CB5}"/>
              </a:ext>
            </a:extLst>
          </p:cNvPr>
          <p:cNvSpPr/>
          <p:nvPr/>
        </p:nvSpPr>
        <p:spPr>
          <a:xfrm>
            <a:off x="7894320" y="4160800"/>
            <a:ext cx="3963346" cy="8826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pc="-150" dirty="0"/>
              <a:t>고객</a:t>
            </a:r>
            <a:r>
              <a:rPr lang="en-US" altLang="ko-KR" sz="2000" b="1" spc="-150" dirty="0"/>
              <a:t>2&gt;</a:t>
            </a:r>
            <a:r>
              <a:rPr lang="ko-KR" altLang="en-US" sz="2000" b="1" spc="-150" dirty="0"/>
              <a:t>고객</a:t>
            </a:r>
            <a:r>
              <a:rPr lang="en-US" altLang="ko-KR" sz="2000" b="1" spc="-150" dirty="0"/>
              <a:t>0&gt;</a:t>
            </a:r>
            <a:r>
              <a:rPr lang="ko-KR" altLang="en-US" sz="2000" b="1" spc="-150" dirty="0"/>
              <a:t>고객</a:t>
            </a:r>
            <a:r>
              <a:rPr lang="en-US" altLang="ko-KR" sz="2000" b="1" spc="-150" dirty="0"/>
              <a:t>1</a:t>
            </a:r>
            <a:endParaRPr lang="ko-KR" altLang="en-US" sz="2000" b="1" spc="-15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6" t="22000" r="28214" b="33333"/>
          <a:stretch/>
        </p:blipFill>
        <p:spPr>
          <a:xfrm>
            <a:off x="10408920" y="277584"/>
            <a:ext cx="1448747" cy="1444536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276360" y="471616"/>
            <a:ext cx="6877040" cy="808689"/>
            <a:chOff x="1213542" y="338632"/>
            <a:chExt cx="6877040" cy="808689"/>
          </a:xfrm>
        </p:grpSpPr>
        <p:sp>
          <p:nvSpPr>
            <p:cNvPr id="12" name="TextBox 11"/>
            <p:cNvSpPr txBox="1"/>
            <p:nvPr/>
          </p:nvSpPr>
          <p:spPr>
            <a:xfrm>
              <a:off x="1244767" y="338632"/>
              <a:ext cx="2496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005 </a:t>
              </a:r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</a:rPr>
                <a:t>고객층 비교하기</a:t>
              </a:r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  <a:endParaRPr lang="ko-KR" altLang="en-US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3542" y="654878"/>
              <a:ext cx="687704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600" b="1" dirty="0">
                  <a:solidFill>
                    <a:schemeClr val="accent5">
                      <a:lumMod val="50000"/>
                    </a:schemeClr>
                  </a:solidFill>
                </a:rPr>
                <a:t>이벤트 참여도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1865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/>
        </p:nvCxnSpPr>
        <p:spPr>
          <a:xfrm>
            <a:off x="1381328" y="330310"/>
            <a:ext cx="1047633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8178" y="310280"/>
            <a:ext cx="900000" cy="9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85274" y="46432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6" t="22000" r="28214" b="33333"/>
          <a:stretch/>
        </p:blipFill>
        <p:spPr>
          <a:xfrm>
            <a:off x="10408920" y="277584"/>
            <a:ext cx="1448747" cy="14445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74" y="1487279"/>
            <a:ext cx="7757159" cy="537072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9B534A-2364-4E75-8F23-CEEB127A7CB5}"/>
              </a:ext>
            </a:extLst>
          </p:cNvPr>
          <p:cNvSpPr/>
          <p:nvPr/>
        </p:nvSpPr>
        <p:spPr>
          <a:xfrm>
            <a:off x="8372215" y="3129248"/>
            <a:ext cx="3485451" cy="8434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pc="-150" dirty="0"/>
              <a:t>고객</a:t>
            </a:r>
            <a:r>
              <a:rPr lang="en-US" altLang="ko-KR" sz="2000" b="1" spc="-150" dirty="0"/>
              <a:t>2&gt;</a:t>
            </a:r>
            <a:r>
              <a:rPr lang="ko-KR" altLang="en-US" sz="2000" b="1" spc="-150" dirty="0"/>
              <a:t>고객</a:t>
            </a:r>
            <a:r>
              <a:rPr lang="en-US" altLang="ko-KR" sz="2000" b="1" spc="-150" dirty="0"/>
              <a:t>0&gt;</a:t>
            </a:r>
            <a:r>
              <a:rPr lang="ko-KR" altLang="en-US" sz="2000" b="1" spc="-150" dirty="0"/>
              <a:t>고객</a:t>
            </a:r>
            <a:r>
              <a:rPr lang="en-US" altLang="ko-KR" sz="2000" b="1" spc="-150" dirty="0"/>
              <a:t>1</a:t>
            </a:r>
            <a:endParaRPr lang="ko-KR" altLang="en-US" sz="2000" b="1" spc="-15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276360" y="471616"/>
            <a:ext cx="6877040" cy="808689"/>
            <a:chOff x="1213542" y="338632"/>
            <a:chExt cx="6877040" cy="808689"/>
          </a:xfrm>
        </p:grpSpPr>
        <p:sp>
          <p:nvSpPr>
            <p:cNvPr id="12" name="TextBox 11"/>
            <p:cNvSpPr txBox="1"/>
            <p:nvPr/>
          </p:nvSpPr>
          <p:spPr>
            <a:xfrm>
              <a:off x="1244767" y="338632"/>
              <a:ext cx="2496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005 </a:t>
              </a:r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</a:rPr>
                <a:t>고객층 비교하기</a:t>
              </a:r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  <a:endParaRPr lang="ko-KR" altLang="en-US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3542" y="654878"/>
              <a:ext cx="687704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600" b="1" dirty="0">
                  <a:solidFill>
                    <a:schemeClr val="accent5">
                      <a:lumMod val="50000"/>
                    </a:schemeClr>
                  </a:solidFill>
                </a:rPr>
                <a:t>평균 수입 비교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9506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/>
        </p:nvCxnSpPr>
        <p:spPr>
          <a:xfrm>
            <a:off x="1381328" y="330310"/>
            <a:ext cx="1047633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8178" y="310280"/>
            <a:ext cx="900000" cy="9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85274" y="46432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6" t="22000" r="28214" b="33333"/>
          <a:stretch/>
        </p:blipFill>
        <p:spPr>
          <a:xfrm>
            <a:off x="10408920" y="277584"/>
            <a:ext cx="1448747" cy="1444536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1276360" y="471616"/>
            <a:ext cx="6877040" cy="808689"/>
            <a:chOff x="1213542" y="338632"/>
            <a:chExt cx="6877040" cy="808689"/>
          </a:xfrm>
        </p:grpSpPr>
        <p:sp>
          <p:nvSpPr>
            <p:cNvPr id="14" name="TextBox 13"/>
            <p:cNvSpPr txBox="1"/>
            <p:nvPr/>
          </p:nvSpPr>
          <p:spPr>
            <a:xfrm>
              <a:off x="1244767" y="338632"/>
              <a:ext cx="2496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005 </a:t>
              </a:r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</a:rPr>
                <a:t>고객층 비교하기</a:t>
              </a:r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2</a:t>
              </a:r>
              <a:endParaRPr lang="ko-KR" altLang="en-US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3542" y="654878"/>
              <a:ext cx="687704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600" b="1" dirty="0">
                  <a:solidFill>
                    <a:schemeClr val="accent5">
                      <a:lumMod val="50000"/>
                    </a:schemeClr>
                  </a:solidFill>
                </a:rPr>
                <a:t>학력수준 차이 및 비교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2D69507-8A8F-E19A-3862-465780B51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25" y="2435932"/>
            <a:ext cx="11036968" cy="363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25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600450" y="2174437"/>
            <a:ext cx="156485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200" b="1" dirty="0">
                <a:solidFill>
                  <a:schemeClr val="tx2"/>
                </a:solidFill>
              </a:rPr>
              <a:t>006</a:t>
            </a:r>
            <a:endParaRPr lang="ko-KR" altLang="en-US" sz="6200" b="1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7526" y="3626314"/>
            <a:ext cx="61734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>
                <a:solidFill>
                  <a:schemeClr val="tx2"/>
                </a:solidFill>
                <a:latin typeface="+mn-ea"/>
              </a:rPr>
              <a:t>고객층 정의 및 해결방안</a:t>
            </a:r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654830" y="3297822"/>
            <a:ext cx="7062582" cy="4850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24082" y="2997739"/>
            <a:ext cx="13933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Marketing Analytics</a:t>
            </a:r>
            <a:endParaRPr lang="ko-KR" altLang="en-US" sz="105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2" t="23999" r="28938" b="36325"/>
          <a:stretch/>
        </p:blipFill>
        <p:spPr>
          <a:xfrm>
            <a:off x="7973450" y="1646314"/>
            <a:ext cx="340592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54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1381328" y="330310"/>
            <a:ext cx="1047633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8178" y="310280"/>
            <a:ext cx="900000" cy="9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85274" y="46432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307066" y="471616"/>
            <a:ext cx="3219670" cy="806688"/>
            <a:chOff x="1244248" y="338632"/>
            <a:chExt cx="3219670" cy="806688"/>
          </a:xfrm>
        </p:grpSpPr>
        <p:sp>
          <p:nvSpPr>
            <p:cNvPr id="27" name="TextBox 26"/>
            <p:cNvSpPr txBox="1"/>
            <p:nvPr/>
          </p:nvSpPr>
          <p:spPr>
            <a:xfrm>
              <a:off x="1244767" y="338632"/>
              <a:ext cx="3219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006 </a:t>
              </a:r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</a:rPr>
                <a:t>고객층 정의 및 해결방안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44248" y="652877"/>
              <a:ext cx="196880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600" b="1" dirty="0">
                  <a:solidFill>
                    <a:schemeClr val="accent5">
                      <a:lumMod val="50000"/>
                    </a:schemeClr>
                  </a:solidFill>
                </a:rPr>
                <a:t>고객층 정의</a:t>
              </a: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2" t="23999" r="28938" b="36325"/>
          <a:stretch/>
        </p:blipFill>
        <p:spPr>
          <a:xfrm>
            <a:off x="10428331" y="330310"/>
            <a:ext cx="1423550" cy="1440000"/>
          </a:xfrm>
          <a:prstGeom prst="rect">
            <a:avLst/>
          </a:prstGeom>
        </p:spPr>
      </p:pic>
      <p:sp>
        <p:nvSpPr>
          <p:cNvPr id="29" name="원호 28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16200000">
            <a:off x="1658157" y="2188414"/>
            <a:ext cx="2700000" cy="2700000"/>
          </a:xfrm>
          <a:prstGeom prst="arc">
            <a:avLst>
              <a:gd name="adj1" fmla="val 3988688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 rot="10800000">
            <a:off x="1652372" y="2188414"/>
            <a:ext cx="2700000" cy="2700000"/>
          </a:xfrm>
          <a:prstGeom prst="arc">
            <a:avLst>
              <a:gd name="adj1" fmla="val 5320067"/>
              <a:gd name="adj2" fmla="val 11627668"/>
            </a:avLst>
          </a:prstGeom>
          <a:ln w="3810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2023882" y="3246025"/>
            <a:ext cx="1956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29%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 rot="10800000">
            <a:off x="2645955" y="541867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9F5B242-8ACC-40CD-9EF3-B298DF0B6EF3}"/>
              </a:ext>
            </a:extLst>
          </p:cNvPr>
          <p:cNvSpPr txBox="1"/>
          <p:nvPr/>
        </p:nvSpPr>
        <p:spPr>
          <a:xfrm>
            <a:off x="2156230" y="5715192"/>
            <a:ext cx="1702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고객</a:t>
            </a:r>
            <a:r>
              <a:rPr lang="en-US" altLang="ko-KR" sz="2400" b="1" dirty="0"/>
              <a:t>0 </a:t>
            </a:r>
            <a:r>
              <a:rPr lang="ko-KR" altLang="en-US" sz="2400" b="1" dirty="0"/>
              <a:t>집단</a:t>
            </a:r>
            <a:endParaRPr lang="en-US" altLang="ko-KR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222721" y="1511688"/>
            <a:ext cx="562916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고객 </a:t>
            </a: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0 : </a:t>
            </a:r>
            <a:r>
              <a:rPr lang="ko-KR" altLang="en-US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직접 고객</a:t>
            </a:r>
            <a:endParaRPr lang="en-US" altLang="ko-KR" sz="2000" b="1" spc="-150" dirty="0">
              <a:solidFill>
                <a:schemeClr val="accent3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646</a:t>
            </a:r>
            <a:r>
              <a:rPr lang="ko-KR" altLang="en-US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명</a:t>
            </a:r>
            <a:endParaRPr lang="en-US" altLang="ko-KR" sz="2000" b="1" spc="-150" dirty="0">
              <a:solidFill>
                <a:schemeClr val="accent3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최근 구매 이력이 없다</a:t>
            </a: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평균적인 구매를 하는 집단이다</a:t>
            </a: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온라인보다는 주로 오프라인 매장을 이용한다</a:t>
            </a: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카탈로그를 통해 유입된 집단이다</a:t>
            </a: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같이 사는 사람이 많다</a:t>
            </a: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가족 구성원</a:t>
            </a: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1904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1381328" y="330310"/>
            <a:ext cx="1047633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8178" y="310280"/>
            <a:ext cx="900000" cy="9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85274" y="46432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2" t="23999" r="28938" b="36325"/>
          <a:stretch/>
        </p:blipFill>
        <p:spPr>
          <a:xfrm>
            <a:off x="10428331" y="330310"/>
            <a:ext cx="1423550" cy="144000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307066" y="471616"/>
            <a:ext cx="3219670" cy="806688"/>
            <a:chOff x="1244248" y="338632"/>
            <a:chExt cx="3219670" cy="806688"/>
          </a:xfrm>
        </p:grpSpPr>
        <p:sp>
          <p:nvSpPr>
            <p:cNvPr id="31" name="TextBox 30"/>
            <p:cNvSpPr txBox="1"/>
            <p:nvPr/>
          </p:nvSpPr>
          <p:spPr>
            <a:xfrm>
              <a:off x="1244767" y="338632"/>
              <a:ext cx="3219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006 </a:t>
              </a:r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</a:rPr>
                <a:t>고객층 정의 및 해결방안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44248" y="652877"/>
              <a:ext cx="196880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600" b="1" dirty="0">
                  <a:solidFill>
                    <a:schemeClr val="accent5">
                      <a:lumMod val="50000"/>
                    </a:schemeClr>
                  </a:solidFill>
                </a:rPr>
                <a:t>고객층 정의</a:t>
              </a:r>
            </a:p>
          </p:txBody>
        </p:sp>
      </p:grpSp>
      <p:sp>
        <p:nvSpPr>
          <p:cNvPr id="33" name="원호 32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16200000">
            <a:off x="7734116" y="2188413"/>
            <a:ext cx="2700000" cy="2700000"/>
          </a:xfrm>
          <a:prstGeom prst="arc">
            <a:avLst>
              <a:gd name="adj1" fmla="val 3988688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 rot="10800000">
            <a:off x="7728331" y="2188413"/>
            <a:ext cx="2700000" cy="2700000"/>
          </a:xfrm>
          <a:prstGeom prst="arc">
            <a:avLst>
              <a:gd name="adj1" fmla="val 5320067"/>
              <a:gd name="adj2" fmla="val 18366755"/>
            </a:avLst>
          </a:prstGeom>
          <a:ln w="3810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8099841" y="3246024"/>
            <a:ext cx="1956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61%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 rot="10800000">
            <a:off x="8721914" y="5418678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F5B242-8ACC-40CD-9EF3-B298DF0B6EF3}"/>
              </a:ext>
            </a:extLst>
          </p:cNvPr>
          <p:cNvSpPr txBox="1"/>
          <p:nvPr/>
        </p:nvSpPr>
        <p:spPr>
          <a:xfrm>
            <a:off x="8232189" y="5715191"/>
            <a:ext cx="1702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고객</a:t>
            </a:r>
            <a:r>
              <a:rPr lang="en-US" altLang="ko-KR" sz="2400" b="1" dirty="0"/>
              <a:t>1 </a:t>
            </a:r>
            <a:r>
              <a:rPr lang="ko-KR" altLang="en-US" sz="2400" b="1" dirty="0"/>
              <a:t>집단</a:t>
            </a:r>
            <a:endParaRPr lang="en-US" altLang="ko-KR" sz="2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88816" y="1467855"/>
            <a:ext cx="562916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고객 </a:t>
            </a: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1 : </a:t>
            </a:r>
            <a:r>
              <a:rPr lang="ko-KR" altLang="en-US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잠재 고객</a:t>
            </a:r>
            <a:endParaRPr lang="en-US" altLang="ko-KR" sz="2000" b="1" spc="-150" dirty="0">
              <a:solidFill>
                <a:schemeClr val="accent3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1355</a:t>
            </a:r>
            <a:r>
              <a:rPr lang="ko-KR" altLang="en-US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명</a:t>
            </a:r>
            <a:endParaRPr lang="en-US" altLang="ko-KR" sz="2000" b="1" spc="-150" dirty="0">
              <a:solidFill>
                <a:schemeClr val="accent3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웹사이트 방문 횟수가 가장 많다</a:t>
            </a: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웹사이트를 통해 구매를 많이 하지는 않았다</a:t>
            </a: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. (eye-shopping)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오프라인 매장 방문 횟수가 적다</a:t>
            </a: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집단의 나이가 가장 어리다</a:t>
            </a: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kid, teen</a:t>
            </a:r>
            <a:r>
              <a:rPr lang="ko-KR" altLang="en-US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의 수가 가장 많다</a:t>
            </a: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424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1381328" y="330310"/>
            <a:ext cx="1047633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8178" y="310280"/>
            <a:ext cx="900000" cy="9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85274" y="46432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307066" y="471616"/>
            <a:ext cx="3219670" cy="806688"/>
            <a:chOff x="1244248" y="338632"/>
            <a:chExt cx="3219670" cy="806688"/>
          </a:xfrm>
        </p:grpSpPr>
        <p:sp>
          <p:nvSpPr>
            <p:cNvPr id="27" name="TextBox 26"/>
            <p:cNvSpPr txBox="1"/>
            <p:nvPr/>
          </p:nvSpPr>
          <p:spPr>
            <a:xfrm>
              <a:off x="1244767" y="338632"/>
              <a:ext cx="3219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006 </a:t>
              </a:r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</a:rPr>
                <a:t>고객층 정의 및 해결방안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44248" y="652877"/>
              <a:ext cx="196880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600" b="1" dirty="0">
                  <a:solidFill>
                    <a:schemeClr val="accent5">
                      <a:lumMod val="50000"/>
                    </a:schemeClr>
                  </a:solidFill>
                </a:rPr>
                <a:t>고객층 정의</a:t>
              </a: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2" t="23999" r="28938" b="36325"/>
          <a:stretch/>
        </p:blipFill>
        <p:spPr>
          <a:xfrm>
            <a:off x="10428331" y="330310"/>
            <a:ext cx="1423550" cy="1440000"/>
          </a:xfrm>
          <a:prstGeom prst="rect">
            <a:avLst/>
          </a:prstGeom>
        </p:spPr>
      </p:pic>
      <p:sp>
        <p:nvSpPr>
          <p:cNvPr id="29" name="원호 28">
            <a:extLst>
              <a:ext uri="{FF2B5EF4-FFF2-40B4-BE49-F238E27FC236}">
                <a16:creationId xmlns:a16="http://schemas.microsoft.com/office/drawing/2014/main" id="{F1FE3761-30D0-4DC1-B79D-B2B07C495E85}"/>
              </a:ext>
            </a:extLst>
          </p:cNvPr>
          <p:cNvSpPr/>
          <p:nvPr/>
        </p:nvSpPr>
        <p:spPr>
          <a:xfrm rot="16200000">
            <a:off x="1658157" y="2188414"/>
            <a:ext cx="2700000" cy="2700000"/>
          </a:xfrm>
          <a:prstGeom prst="arc">
            <a:avLst>
              <a:gd name="adj1" fmla="val 2738135"/>
              <a:gd name="adj2" fmla="val 21546426"/>
            </a:avLst>
          </a:prstGeom>
          <a:ln w="254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id="{C61C9569-D883-46CE-ADAA-5A9178039024}"/>
              </a:ext>
            </a:extLst>
          </p:cNvPr>
          <p:cNvSpPr/>
          <p:nvPr/>
        </p:nvSpPr>
        <p:spPr>
          <a:xfrm rot="10800000">
            <a:off x="1652372" y="2188414"/>
            <a:ext cx="2700000" cy="2700000"/>
          </a:xfrm>
          <a:prstGeom prst="arc">
            <a:avLst>
              <a:gd name="adj1" fmla="val 5320067"/>
              <a:gd name="adj2" fmla="val 8209393"/>
            </a:avLst>
          </a:prstGeom>
          <a:ln w="381000">
            <a:solidFill>
              <a:srgbClr val="F5C2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93E0E4-C7A7-4589-8C3B-E0A77FA32509}"/>
              </a:ext>
            </a:extLst>
          </p:cNvPr>
          <p:cNvSpPr txBox="1"/>
          <p:nvPr/>
        </p:nvSpPr>
        <p:spPr>
          <a:xfrm>
            <a:off x="2023882" y="3246025"/>
            <a:ext cx="1956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40474D"/>
                </a:solidFill>
              </a:rPr>
              <a:t>10%</a:t>
            </a:r>
            <a:endParaRPr lang="ko-KR" altLang="en-US" sz="3200" b="1" dirty="0">
              <a:solidFill>
                <a:srgbClr val="40474D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838F067-BC3D-46B1-B1EE-8E57F2789120}"/>
              </a:ext>
            </a:extLst>
          </p:cNvPr>
          <p:cNvCxnSpPr/>
          <p:nvPr/>
        </p:nvCxnSpPr>
        <p:spPr>
          <a:xfrm rot="10800000">
            <a:off x="2645955" y="5418679"/>
            <a:ext cx="629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9F5B242-8ACC-40CD-9EF3-B298DF0B6EF3}"/>
              </a:ext>
            </a:extLst>
          </p:cNvPr>
          <p:cNvSpPr txBox="1"/>
          <p:nvPr/>
        </p:nvSpPr>
        <p:spPr>
          <a:xfrm>
            <a:off x="2156230" y="5715192"/>
            <a:ext cx="1702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고객</a:t>
            </a:r>
            <a:r>
              <a:rPr lang="en-US" altLang="ko-KR" sz="2400" b="1" dirty="0"/>
              <a:t>2 </a:t>
            </a:r>
            <a:r>
              <a:rPr lang="ko-KR" altLang="en-US" sz="2400" b="1" dirty="0"/>
              <a:t>집단</a:t>
            </a:r>
            <a:endParaRPr lang="en-US" altLang="ko-KR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222721" y="1761077"/>
            <a:ext cx="562916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고객 </a:t>
            </a: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2 : </a:t>
            </a:r>
            <a:r>
              <a:rPr lang="ko-KR" altLang="en-US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충성 고객</a:t>
            </a:r>
            <a:endParaRPr lang="en-US" altLang="ko-KR" sz="2000" b="1" spc="-150" dirty="0">
              <a:solidFill>
                <a:schemeClr val="accent3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215</a:t>
            </a:r>
            <a:r>
              <a:rPr lang="ko-KR" altLang="en-US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명</a:t>
            </a:r>
            <a:endParaRPr lang="en-US" altLang="ko-KR" sz="2000" b="1" spc="-150" dirty="0">
              <a:solidFill>
                <a:schemeClr val="accent3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wine</a:t>
            </a:r>
            <a:r>
              <a:rPr lang="ko-KR" altLang="en-US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구매가 가장 많다</a:t>
            </a: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전체적인 구매 횟수가 고객</a:t>
            </a: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2 </a:t>
            </a:r>
            <a:r>
              <a:rPr lang="ko-KR" altLang="en-US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집단이 가장 많다</a:t>
            </a: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이벤트 참여도가 가장 많다</a:t>
            </a: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전체의 </a:t>
            </a: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10% </a:t>
            </a:r>
            <a:r>
              <a:rPr lang="ko-KR" altLang="en-US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정도가 모든 이벤트를 참여했다</a:t>
            </a: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483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A063547-93A9-D93D-0028-663F038352CD}"/>
              </a:ext>
            </a:extLst>
          </p:cNvPr>
          <p:cNvCxnSpPr/>
          <p:nvPr/>
        </p:nvCxnSpPr>
        <p:spPr>
          <a:xfrm>
            <a:off x="8232043" y="3553874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798E774-2831-3C11-6CD7-E6F971217C21}"/>
              </a:ext>
            </a:extLst>
          </p:cNvPr>
          <p:cNvCxnSpPr/>
          <p:nvPr/>
        </p:nvCxnSpPr>
        <p:spPr>
          <a:xfrm flipH="1">
            <a:off x="6926006" y="4754040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C2BBC42-A76D-36FF-A21C-7E5B92DCFE6E}"/>
              </a:ext>
            </a:extLst>
          </p:cNvPr>
          <p:cNvCxnSpPr/>
          <p:nvPr/>
        </p:nvCxnSpPr>
        <p:spPr>
          <a:xfrm>
            <a:off x="8261067" y="4754037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44FD8EFF-CD2A-8C35-20AB-9088A086F0EB}"/>
              </a:ext>
            </a:extLst>
          </p:cNvPr>
          <p:cNvSpPr/>
          <p:nvPr/>
        </p:nvSpPr>
        <p:spPr>
          <a:xfrm>
            <a:off x="5693952" y="4960395"/>
            <a:ext cx="1758766" cy="17587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5E5E9B2-C23B-D509-18DF-BC21DBB60517}"/>
              </a:ext>
            </a:extLst>
          </p:cNvPr>
          <p:cNvSpPr/>
          <p:nvPr/>
        </p:nvSpPr>
        <p:spPr>
          <a:xfrm>
            <a:off x="6325890" y="597169"/>
            <a:ext cx="3960000" cy="39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97D247E-572E-6B67-A2DC-52A749FBD5B1}"/>
              </a:ext>
            </a:extLst>
          </p:cNvPr>
          <p:cNvSpPr/>
          <p:nvPr/>
        </p:nvSpPr>
        <p:spPr>
          <a:xfrm>
            <a:off x="9108986" y="4960395"/>
            <a:ext cx="1758766" cy="17587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242933-2A7B-33BE-8495-F4C0F7097259}"/>
              </a:ext>
            </a:extLst>
          </p:cNvPr>
          <p:cNvSpPr txBox="1"/>
          <p:nvPr/>
        </p:nvSpPr>
        <p:spPr>
          <a:xfrm>
            <a:off x="7515182" y="2249142"/>
            <a:ext cx="1415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+mj-lt"/>
              </a:rPr>
              <a:t>고객</a:t>
            </a:r>
            <a:r>
              <a:rPr lang="en-US" altLang="ko-KR" sz="3600" b="1" dirty="0">
                <a:solidFill>
                  <a:schemeClr val="bg1"/>
                </a:solidFill>
                <a:latin typeface="+mj-lt"/>
              </a:rPr>
              <a:t>0</a:t>
            </a: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직접고객</a:t>
            </a:r>
            <a:endParaRPr lang="ko-KR" altLang="en-US" sz="36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81328" y="330310"/>
            <a:ext cx="1047633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8178" y="310280"/>
            <a:ext cx="900000" cy="9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5274" y="46432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307066" y="471616"/>
            <a:ext cx="4939173" cy="806688"/>
            <a:chOff x="1244248" y="338632"/>
            <a:chExt cx="4939173" cy="806688"/>
          </a:xfrm>
        </p:grpSpPr>
        <p:sp>
          <p:nvSpPr>
            <p:cNvPr id="26" name="TextBox 25"/>
            <p:cNvSpPr txBox="1"/>
            <p:nvPr/>
          </p:nvSpPr>
          <p:spPr>
            <a:xfrm>
              <a:off x="1244767" y="338632"/>
              <a:ext cx="3219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006 </a:t>
              </a:r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</a:rPr>
                <a:t>고객층 정의 및 해결방안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44248" y="652877"/>
              <a:ext cx="493917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600" b="1" dirty="0">
                  <a:solidFill>
                    <a:schemeClr val="accent5">
                      <a:lumMod val="50000"/>
                    </a:schemeClr>
                  </a:solidFill>
                </a:rPr>
                <a:t>각 고객층에 대한 </a:t>
              </a:r>
              <a:r>
                <a:rPr lang="en-US" altLang="ko-KR" sz="2600" b="1" dirty="0">
                  <a:solidFill>
                    <a:schemeClr val="accent5">
                      <a:lumMod val="50000"/>
                    </a:schemeClr>
                  </a:solidFill>
                </a:rPr>
                <a:t>solution </a:t>
              </a:r>
              <a:r>
                <a:rPr lang="ko-KR" altLang="en-US" sz="2600" b="1" dirty="0">
                  <a:solidFill>
                    <a:schemeClr val="accent5">
                      <a:lumMod val="50000"/>
                    </a:schemeClr>
                  </a:solidFill>
                </a:rPr>
                <a:t>제안</a:t>
              </a:r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2" t="23999" r="28938" b="36325"/>
          <a:stretch/>
        </p:blipFill>
        <p:spPr>
          <a:xfrm>
            <a:off x="10428331" y="330310"/>
            <a:ext cx="1423550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E242933-2A7B-33BE-8495-F4C0F7097259}"/>
              </a:ext>
            </a:extLst>
          </p:cNvPr>
          <p:cNvSpPr txBox="1"/>
          <p:nvPr/>
        </p:nvSpPr>
        <p:spPr>
          <a:xfrm>
            <a:off x="6084258" y="5575980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고객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242933-2A7B-33BE-8495-F4C0F7097259}"/>
              </a:ext>
            </a:extLst>
          </p:cNvPr>
          <p:cNvSpPr txBox="1"/>
          <p:nvPr/>
        </p:nvSpPr>
        <p:spPr>
          <a:xfrm>
            <a:off x="9499292" y="5575980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고객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2196" y="3457138"/>
            <a:ext cx="5023203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오프라인 이벤트</a:t>
            </a:r>
            <a:endParaRPr lang="en-US" altLang="ko-KR" sz="2000" b="1" spc="-150" dirty="0">
              <a:solidFill>
                <a:schemeClr val="accent3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b="1" spc="-150" dirty="0">
              <a:solidFill>
                <a:schemeClr val="accent3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180975" indent="-1809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같이 사는 사람이 많기 때문에 생활 면에서 필요한 상품들을 위주로 판매 전략을 세운다</a:t>
            </a: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510AB6C-7178-1FEF-5854-7C377EEAB309}"/>
              </a:ext>
            </a:extLst>
          </p:cNvPr>
          <p:cNvCxnSpPr>
            <a:stCxn id="40" idx="2"/>
            <a:endCxn id="31" idx="0"/>
          </p:cNvCxnSpPr>
          <p:nvPr/>
        </p:nvCxnSpPr>
        <p:spPr>
          <a:xfrm flipH="1">
            <a:off x="2853798" y="2577169"/>
            <a:ext cx="3472092" cy="87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21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A063547-93A9-D93D-0028-663F038352CD}"/>
              </a:ext>
            </a:extLst>
          </p:cNvPr>
          <p:cNvCxnSpPr/>
          <p:nvPr/>
        </p:nvCxnSpPr>
        <p:spPr>
          <a:xfrm>
            <a:off x="9401612" y="2959892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798E774-2831-3C11-6CD7-E6F971217C21}"/>
              </a:ext>
            </a:extLst>
          </p:cNvPr>
          <p:cNvCxnSpPr/>
          <p:nvPr/>
        </p:nvCxnSpPr>
        <p:spPr>
          <a:xfrm flipH="1">
            <a:off x="8095575" y="4160058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C2BBC42-A76D-36FF-A21C-7E5B92DCFE6E}"/>
              </a:ext>
            </a:extLst>
          </p:cNvPr>
          <p:cNvCxnSpPr/>
          <p:nvPr/>
        </p:nvCxnSpPr>
        <p:spPr>
          <a:xfrm>
            <a:off x="9430636" y="4160055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44FD8EFF-CD2A-8C35-20AB-9088A086F0EB}"/>
              </a:ext>
            </a:extLst>
          </p:cNvPr>
          <p:cNvSpPr/>
          <p:nvPr/>
        </p:nvSpPr>
        <p:spPr>
          <a:xfrm>
            <a:off x="5238633" y="2855285"/>
            <a:ext cx="3960000" cy="396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5E5E9B2-C23B-D509-18DF-BC21DBB60517}"/>
              </a:ext>
            </a:extLst>
          </p:cNvPr>
          <p:cNvSpPr/>
          <p:nvPr/>
        </p:nvSpPr>
        <p:spPr>
          <a:xfrm>
            <a:off x="8519789" y="1210280"/>
            <a:ext cx="1758766" cy="17587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381328" y="330310"/>
            <a:ext cx="1047633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8178" y="310280"/>
            <a:ext cx="900000" cy="9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5274" y="46432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307066" y="471616"/>
            <a:ext cx="4939173" cy="806688"/>
            <a:chOff x="1244248" y="338632"/>
            <a:chExt cx="4939173" cy="806688"/>
          </a:xfrm>
        </p:grpSpPr>
        <p:sp>
          <p:nvSpPr>
            <p:cNvPr id="26" name="TextBox 25"/>
            <p:cNvSpPr txBox="1"/>
            <p:nvPr/>
          </p:nvSpPr>
          <p:spPr>
            <a:xfrm>
              <a:off x="1244767" y="338632"/>
              <a:ext cx="3219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006 </a:t>
              </a:r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</a:rPr>
                <a:t>고객층 정의 및 해결방안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44248" y="652877"/>
              <a:ext cx="493917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600" b="1" dirty="0">
                  <a:solidFill>
                    <a:schemeClr val="accent5">
                      <a:lumMod val="50000"/>
                    </a:schemeClr>
                  </a:solidFill>
                </a:rPr>
                <a:t>각 고객층에 대한 </a:t>
              </a:r>
              <a:r>
                <a:rPr lang="en-US" altLang="ko-KR" sz="2600" b="1" dirty="0">
                  <a:solidFill>
                    <a:schemeClr val="accent5">
                      <a:lumMod val="50000"/>
                    </a:schemeClr>
                  </a:solidFill>
                </a:rPr>
                <a:t>solution </a:t>
              </a:r>
              <a:r>
                <a:rPr lang="ko-KR" altLang="en-US" sz="2600" b="1" dirty="0">
                  <a:solidFill>
                    <a:schemeClr val="accent5">
                      <a:lumMod val="50000"/>
                    </a:schemeClr>
                  </a:solidFill>
                </a:rPr>
                <a:t>제안</a:t>
              </a:r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2" t="23999" r="28938" b="36325"/>
          <a:stretch/>
        </p:blipFill>
        <p:spPr>
          <a:xfrm>
            <a:off x="10428331" y="330310"/>
            <a:ext cx="1423550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E242933-2A7B-33BE-8495-F4C0F7097259}"/>
              </a:ext>
            </a:extLst>
          </p:cNvPr>
          <p:cNvSpPr txBox="1"/>
          <p:nvPr/>
        </p:nvSpPr>
        <p:spPr>
          <a:xfrm>
            <a:off x="6366765" y="4499677"/>
            <a:ext cx="1537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+mj-lt"/>
              </a:rPr>
              <a:t>고객 </a:t>
            </a:r>
            <a:r>
              <a:rPr lang="en-US" altLang="ko-KR" sz="3600" b="1" dirty="0">
                <a:solidFill>
                  <a:schemeClr val="bg1"/>
                </a:solidFill>
                <a:latin typeface="+mj-lt"/>
              </a:rPr>
              <a:t>1</a:t>
            </a: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잠재고객</a:t>
            </a:r>
            <a:endParaRPr lang="ko-KR" alt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2041" y="1563246"/>
            <a:ext cx="5631218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ea typeface="Noto Sans CJK KR Thin" panose="020B0200000000000000" pitchFamily="34" charset="-127"/>
                <a:cs typeface="Arial" panose="020B0604020202020204" pitchFamily="34" charset="0"/>
              </a:rPr>
              <a:t>강력한 온라인 홍보 전략</a:t>
            </a:r>
            <a:endParaRPr lang="en-US" altLang="ko-KR" sz="2000" b="1" spc="-150" dirty="0">
              <a:solidFill>
                <a:schemeClr val="accent3">
                  <a:lumMod val="50000"/>
                </a:schemeClr>
              </a:solidFill>
              <a:latin typeface="+mn-ea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젊은 사람들을 위한 이벤트를 개최</a:t>
            </a:r>
            <a:endParaRPr lang="en-US" altLang="ko-KR" sz="2000" b="1" spc="-150" dirty="0">
              <a:solidFill>
                <a:schemeClr val="accent3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180975" indent="-1809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학용품</a:t>
            </a: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유아용 물품 등 특정 연력을 </a:t>
            </a:r>
            <a:r>
              <a:rPr lang="en-US" altLang="ko-KR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target</a:t>
            </a:r>
            <a:r>
              <a:rPr lang="ko-KR" altLang="en-US" sz="2000" b="1" spc="-150" dirty="0">
                <a:solidFill>
                  <a:schemeClr val="accent3">
                    <a:lumMod val="50000"/>
                  </a:schemeClr>
                </a:solidFill>
                <a:latin typeface="+mn-ea"/>
                <a:cs typeface="Arial" panose="020B0604020202020204" pitchFamily="34" charset="0"/>
              </a:rPr>
              <a:t>으로 함 전략 필요</a:t>
            </a:r>
            <a:endParaRPr lang="en-US" altLang="ko-KR" sz="2000" b="1" spc="-150" dirty="0">
              <a:solidFill>
                <a:schemeClr val="accent3">
                  <a:lumMod val="50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97D247E-572E-6B67-A2DC-52A749FBD5B1}"/>
              </a:ext>
            </a:extLst>
          </p:cNvPr>
          <p:cNvSpPr/>
          <p:nvPr/>
        </p:nvSpPr>
        <p:spPr>
          <a:xfrm>
            <a:off x="10424105" y="4219700"/>
            <a:ext cx="1758766" cy="17587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242933-2A7B-33BE-8495-F4C0F7097259}"/>
              </a:ext>
            </a:extLst>
          </p:cNvPr>
          <p:cNvSpPr txBox="1"/>
          <p:nvPr/>
        </p:nvSpPr>
        <p:spPr>
          <a:xfrm>
            <a:off x="10814411" y="4835285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고객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2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242933-2A7B-33BE-8495-F4C0F7097259}"/>
              </a:ext>
            </a:extLst>
          </p:cNvPr>
          <p:cNvSpPr txBox="1"/>
          <p:nvPr/>
        </p:nvSpPr>
        <p:spPr>
          <a:xfrm>
            <a:off x="8852965" y="1835362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고객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0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510AB6C-7178-1FEF-5854-7C377EEAB309}"/>
              </a:ext>
            </a:extLst>
          </p:cNvPr>
          <p:cNvCxnSpPr/>
          <p:nvPr/>
        </p:nvCxnSpPr>
        <p:spPr>
          <a:xfrm flipH="1" flipV="1">
            <a:off x="4013161" y="3556325"/>
            <a:ext cx="1217278" cy="126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606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A063547-93A9-D93D-0028-663F038352CD}"/>
              </a:ext>
            </a:extLst>
          </p:cNvPr>
          <p:cNvCxnSpPr/>
          <p:nvPr/>
        </p:nvCxnSpPr>
        <p:spPr>
          <a:xfrm>
            <a:off x="2681475" y="3553874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798E774-2831-3C11-6CD7-E6F971217C21}"/>
              </a:ext>
            </a:extLst>
          </p:cNvPr>
          <p:cNvCxnSpPr/>
          <p:nvPr/>
        </p:nvCxnSpPr>
        <p:spPr>
          <a:xfrm flipH="1">
            <a:off x="1375438" y="4754040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C2BBC42-A76D-36FF-A21C-7E5B92DCFE6E}"/>
              </a:ext>
            </a:extLst>
          </p:cNvPr>
          <p:cNvCxnSpPr/>
          <p:nvPr/>
        </p:nvCxnSpPr>
        <p:spPr>
          <a:xfrm>
            <a:off x="2710499" y="4754037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44FD8EFF-CD2A-8C35-20AB-9088A086F0EB}"/>
              </a:ext>
            </a:extLst>
          </p:cNvPr>
          <p:cNvSpPr/>
          <p:nvPr/>
        </p:nvSpPr>
        <p:spPr>
          <a:xfrm>
            <a:off x="143384" y="4960395"/>
            <a:ext cx="1758766" cy="17587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5E5E9B2-C23B-D509-18DF-BC21DBB60517}"/>
              </a:ext>
            </a:extLst>
          </p:cNvPr>
          <p:cNvSpPr/>
          <p:nvPr/>
        </p:nvSpPr>
        <p:spPr>
          <a:xfrm>
            <a:off x="3246845" y="2906876"/>
            <a:ext cx="3960000" cy="3960000"/>
          </a:xfrm>
          <a:prstGeom prst="ellipse">
            <a:avLst/>
          </a:prstGeom>
          <a:solidFill>
            <a:srgbClr val="F5C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242933-2A7B-33BE-8495-F4C0F7097259}"/>
              </a:ext>
            </a:extLst>
          </p:cNvPr>
          <p:cNvSpPr txBox="1"/>
          <p:nvPr/>
        </p:nvSpPr>
        <p:spPr>
          <a:xfrm>
            <a:off x="1975599" y="2249142"/>
            <a:ext cx="1375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+mj-lt"/>
              </a:rPr>
              <a:t>고객</a:t>
            </a:r>
            <a:r>
              <a:rPr lang="en-US" altLang="ko-KR" sz="3600" b="1" dirty="0">
                <a:solidFill>
                  <a:schemeClr val="bg1"/>
                </a:solidFill>
                <a:latin typeface="+mj-lt"/>
              </a:rPr>
              <a:t>0</a:t>
            </a:r>
            <a:endParaRPr lang="ko-KR" altLang="en-US" sz="36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381328" y="330310"/>
            <a:ext cx="1047633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8178" y="310280"/>
            <a:ext cx="900000" cy="9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5274" y="46432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307066" y="471616"/>
            <a:ext cx="4939173" cy="806688"/>
            <a:chOff x="1244248" y="338632"/>
            <a:chExt cx="4939173" cy="806688"/>
          </a:xfrm>
        </p:grpSpPr>
        <p:sp>
          <p:nvSpPr>
            <p:cNvPr id="26" name="TextBox 25"/>
            <p:cNvSpPr txBox="1"/>
            <p:nvPr/>
          </p:nvSpPr>
          <p:spPr>
            <a:xfrm>
              <a:off x="1244767" y="338632"/>
              <a:ext cx="3219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006 </a:t>
              </a:r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</a:rPr>
                <a:t>고객층 정의 및 해결방안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44248" y="652877"/>
              <a:ext cx="493917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600" b="1" dirty="0">
                  <a:solidFill>
                    <a:schemeClr val="accent5">
                      <a:lumMod val="50000"/>
                    </a:schemeClr>
                  </a:solidFill>
                </a:rPr>
                <a:t>각 고객층에 대한 </a:t>
              </a:r>
              <a:r>
                <a:rPr lang="en-US" altLang="ko-KR" sz="2600" b="1" dirty="0">
                  <a:solidFill>
                    <a:schemeClr val="accent5">
                      <a:lumMod val="50000"/>
                    </a:schemeClr>
                  </a:solidFill>
                </a:rPr>
                <a:t>solution </a:t>
              </a:r>
              <a:r>
                <a:rPr lang="ko-KR" altLang="en-US" sz="2600" b="1" dirty="0">
                  <a:solidFill>
                    <a:schemeClr val="accent5">
                      <a:lumMod val="50000"/>
                    </a:schemeClr>
                  </a:solidFill>
                </a:rPr>
                <a:t>제안</a:t>
              </a:r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2" t="23999" r="28938" b="36325"/>
          <a:stretch/>
        </p:blipFill>
        <p:spPr>
          <a:xfrm>
            <a:off x="10428331" y="330310"/>
            <a:ext cx="1423550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E242933-2A7B-33BE-8495-F4C0F7097259}"/>
              </a:ext>
            </a:extLst>
          </p:cNvPr>
          <p:cNvSpPr txBox="1"/>
          <p:nvPr/>
        </p:nvSpPr>
        <p:spPr>
          <a:xfrm>
            <a:off x="533690" y="5575980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고객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1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5E5E9B2-C23B-D509-18DF-BC21DBB60517}"/>
              </a:ext>
            </a:extLst>
          </p:cNvPr>
          <p:cNvSpPr/>
          <p:nvPr/>
        </p:nvSpPr>
        <p:spPr>
          <a:xfrm>
            <a:off x="1784065" y="1820129"/>
            <a:ext cx="1758766" cy="17587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242933-2A7B-33BE-8495-F4C0F7097259}"/>
              </a:ext>
            </a:extLst>
          </p:cNvPr>
          <p:cNvSpPr txBox="1"/>
          <p:nvPr/>
        </p:nvSpPr>
        <p:spPr>
          <a:xfrm>
            <a:off x="2117241" y="24452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고객 </a:t>
            </a:r>
            <a:r>
              <a:rPr lang="en-US" altLang="ko-KR" sz="2400" b="1" dirty="0">
                <a:solidFill>
                  <a:schemeClr val="bg1"/>
                </a:solidFill>
                <a:latin typeface="+mj-lt"/>
              </a:rPr>
              <a:t>0</a:t>
            </a:r>
            <a:endParaRPr lang="ko-KR" alt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242933-2A7B-33BE-8495-F4C0F7097259}"/>
              </a:ext>
            </a:extLst>
          </p:cNvPr>
          <p:cNvSpPr txBox="1"/>
          <p:nvPr/>
        </p:nvSpPr>
        <p:spPr>
          <a:xfrm>
            <a:off x="4458045" y="4563710"/>
            <a:ext cx="1537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+mj-lt"/>
              </a:rPr>
              <a:t>고객 </a:t>
            </a:r>
            <a:r>
              <a:rPr lang="en-US" altLang="ko-KR" sz="3600" b="1" dirty="0">
                <a:solidFill>
                  <a:schemeClr val="bg1"/>
                </a:solidFill>
                <a:latin typeface="+mj-lt"/>
              </a:rPr>
              <a:t>2</a:t>
            </a:r>
          </a:p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j-lt"/>
              </a:rPr>
              <a:t>충성고객</a:t>
            </a:r>
            <a:endParaRPr lang="ko-KR" alt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00450" y="1958883"/>
            <a:ext cx="5072188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wine</a:t>
            </a:r>
            <a:r>
              <a:rPr lang="ko-KR" altLang="en-US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의</a:t>
            </a:r>
            <a: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판매량이 높기 때문에 </a:t>
            </a:r>
            <a: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wine</a:t>
            </a:r>
            <a:r>
              <a:rPr lang="ko-KR" altLang="en-US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을 전략적으로 판매할 필요가 있다</a:t>
            </a:r>
            <a:r>
              <a:rPr lang="en-US" altLang="ko-KR" sz="2000" b="1" spc="-150" dirty="0">
                <a:solidFill>
                  <a:schemeClr val="accent3">
                    <a:lumMod val="75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510AB6C-7178-1FEF-5854-7C377EEAB309}"/>
              </a:ext>
            </a:extLst>
          </p:cNvPr>
          <p:cNvCxnSpPr>
            <a:stCxn id="40" idx="0"/>
          </p:cNvCxnSpPr>
          <p:nvPr/>
        </p:nvCxnSpPr>
        <p:spPr>
          <a:xfrm flipV="1">
            <a:off x="5226845" y="2365051"/>
            <a:ext cx="1535172" cy="54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12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t="21903" r="28010" b="36055"/>
          <a:stretch/>
        </p:blipFill>
        <p:spPr>
          <a:xfrm>
            <a:off x="7900254" y="1535257"/>
            <a:ext cx="4131561" cy="3960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00450" y="2174437"/>
            <a:ext cx="16129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200" b="1" dirty="0">
                <a:solidFill>
                  <a:schemeClr val="tx2"/>
                </a:solidFill>
              </a:rPr>
              <a:t>001</a:t>
            </a:r>
            <a:endParaRPr lang="ko-KR" altLang="en-US" sz="6200" b="1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7526" y="3626314"/>
            <a:ext cx="36343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>
                <a:solidFill>
                  <a:schemeClr val="tx2"/>
                </a:solidFill>
                <a:latin typeface="+mn-ea"/>
              </a:rPr>
              <a:t>프로젝트 소개</a:t>
            </a:r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654830" y="3297822"/>
            <a:ext cx="7062582" cy="4850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24082" y="2997739"/>
            <a:ext cx="13933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Marketing Analytics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61364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600450" y="2174437"/>
            <a:ext cx="177484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200" b="1" dirty="0" err="1">
                <a:solidFill>
                  <a:schemeClr val="tx2"/>
                </a:solidFill>
              </a:rPr>
              <a:t>번외</a:t>
            </a:r>
            <a:endParaRPr lang="ko-KR" altLang="en-US" sz="6200" b="1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7526" y="3626314"/>
            <a:ext cx="67185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>
                <a:solidFill>
                  <a:schemeClr val="tx2"/>
                </a:solidFill>
                <a:latin typeface="+mn-ea"/>
              </a:rPr>
              <a:t>프로젝트를 하면서 느낀 점</a:t>
            </a:r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654830" y="3297822"/>
            <a:ext cx="7062582" cy="4850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24082" y="2997739"/>
            <a:ext cx="13933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Marketing Analytics</a:t>
            </a:r>
            <a:endParaRPr lang="ko-KR" altLang="en-US" sz="105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5" t="23888" r="26237" b="37420"/>
          <a:stretch/>
        </p:blipFill>
        <p:spPr>
          <a:xfrm>
            <a:off x="7792699" y="1752600"/>
            <a:ext cx="38735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73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1381328" y="330310"/>
            <a:ext cx="1047633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8178" y="310280"/>
            <a:ext cx="900000" cy="9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5274" y="46432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307585" y="471616"/>
            <a:ext cx="6089609" cy="1268352"/>
            <a:chOff x="1244767" y="338632"/>
            <a:chExt cx="6089609" cy="1268352"/>
          </a:xfrm>
        </p:grpSpPr>
        <p:sp>
          <p:nvSpPr>
            <p:cNvPr id="26" name="TextBox 25"/>
            <p:cNvSpPr txBox="1"/>
            <p:nvPr/>
          </p:nvSpPr>
          <p:spPr>
            <a:xfrm>
              <a:off x="1244767" y="3386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>
                  <a:solidFill>
                    <a:schemeClr val="accent5">
                      <a:lumMod val="50000"/>
                    </a:schemeClr>
                  </a:solidFill>
                </a:rPr>
                <a:t>번외</a:t>
              </a:r>
              <a:endParaRPr lang="ko-KR" altLang="en-US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09117" y="652877"/>
              <a:ext cx="562525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 algn="ctr">
                <a:buAutoNum type="arabicPeriod"/>
              </a:pPr>
              <a:r>
                <a:rPr lang="ko-KR" altLang="en-US" sz="2800" b="1" dirty="0"/>
                <a:t>팀원들의 시작시점의 실력수준</a:t>
              </a:r>
              <a:endParaRPr lang="en-US" altLang="ko-KR" sz="2800" b="1" dirty="0"/>
            </a:p>
            <a:p>
              <a:pPr marL="514350" indent="-514350">
                <a:buAutoNum type="arabicPeriod"/>
              </a:pPr>
              <a:r>
                <a:rPr lang="ko-KR" altLang="en-US" sz="2800" b="1" dirty="0"/>
                <a:t>레벨 선정 기준</a:t>
              </a: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5" t="23888" r="26237" b="37420"/>
          <a:stretch/>
        </p:blipFill>
        <p:spPr>
          <a:xfrm>
            <a:off x="10212722" y="330310"/>
            <a:ext cx="1644944" cy="1440000"/>
          </a:xfrm>
          <a:prstGeom prst="rect">
            <a:avLst/>
          </a:prstGeom>
        </p:spPr>
      </p:pic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505A7955-0F32-FCAB-0EC4-8C426FFFD3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7705233"/>
              </p:ext>
            </p:extLst>
          </p:nvPr>
        </p:nvGraphicFramePr>
        <p:xfrm>
          <a:off x="987321" y="1805470"/>
          <a:ext cx="5261619" cy="4398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4E02D89-B9A5-9502-59A4-283944878EA4}"/>
              </a:ext>
            </a:extLst>
          </p:cNvPr>
          <p:cNvSpPr/>
          <p:nvPr/>
        </p:nvSpPr>
        <p:spPr>
          <a:xfrm>
            <a:off x="6721096" y="1952597"/>
            <a:ext cx="3714674" cy="115027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1F9A9-0807-FA47-2D0F-793620A11FC0}"/>
              </a:ext>
            </a:extLst>
          </p:cNvPr>
          <p:cNvSpPr txBox="1"/>
          <p:nvPr/>
        </p:nvSpPr>
        <p:spPr>
          <a:xfrm>
            <a:off x="7039643" y="2127623"/>
            <a:ext cx="297012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구현능력</a:t>
            </a:r>
            <a:endParaRPr lang="en-US" altLang="ko-KR" b="1" dirty="0"/>
          </a:p>
          <a:p>
            <a:pPr algn="ctr"/>
            <a:r>
              <a:rPr lang="en-US" altLang="ko-KR" dirty="0"/>
              <a:t>&lt;</a:t>
            </a:r>
            <a:r>
              <a:rPr lang="en-US" altLang="ko-KR" dirty="0" err="1"/>
              <a:t>numpy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pandas&gt;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A9F837F-770A-8D92-3492-C253753ECC93}"/>
              </a:ext>
            </a:extLst>
          </p:cNvPr>
          <p:cNvSpPr/>
          <p:nvPr/>
        </p:nvSpPr>
        <p:spPr>
          <a:xfrm>
            <a:off x="6721096" y="3365510"/>
            <a:ext cx="3714674" cy="1150273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10214C-1AEF-118F-853B-783D9E5537DE}"/>
              </a:ext>
            </a:extLst>
          </p:cNvPr>
          <p:cNvSpPr txBox="1"/>
          <p:nvPr/>
        </p:nvSpPr>
        <p:spPr>
          <a:xfrm>
            <a:off x="6844558" y="3555925"/>
            <a:ext cx="3467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시각화 능력</a:t>
            </a:r>
            <a:endParaRPr lang="en-US" altLang="ko-KR" sz="2400" b="1" dirty="0"/>
          </a:p>
          <a:p>
            <a:pPr algn="ctr"/>
            <a:r>
              <a:rPr lang="en-US" altLang="ko-KR" sz="1600" dirty="0"/>
              <a:t>&lt;matplotlib,</a:t>
            </a:r>
            <a:r>
              <a:rPr lang="ko-KR" altLang="en-US" sz="1600" dirty="0"/>
              <a:t> </a:t>
            </a:r>
            <a:r>
              <a:rPr lang="en-US" altLang="ko-KR" sz="1600" dirty="0"/>
              <a:t>seaborn, tableau&gt;</a:t>
            </a:r>
            <a:endParaRPr lang="ko-KR" altLang="en-US" sz="12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DF91333-5492-6606-A833-C7F9DC7FC2D0}"/>
              </a:ext>
            </a:extLst>
          </p:cNvPr>
          <p:cNvSpPr/>
          <p:nvPr/>
        </p:nvSpPr>
        <p:spPr>
          <a:xfrm>
            <a:off x="6721096" y="4772389"/>
            <a:ext cx="3714674" cy="115027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274EDF-18C1-601D-CC43-49D15C40F051}"/>
              </a:ext>
            </a:extLst>
          </p:cNvPr>
          <p:cNvSpPr txBox="1"/>
          <p:nvPr/>
        </p:nvSpPr>
        <p:spPr>
          <a:xfrm>
            <a:off x="7131946" y="5085915"/>
            <a:ext cx="2877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프로젝트 경험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8284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1381328" y="330310"/>
            <a:ext cx="1047633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8178" y="310280"/>
            <a:ext cx="900000" cy="9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5274" y="46432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342350" y="464325"/>
            <a:ext cx="7954413" cy="837465"/>
            <a:chOff x="1418939" y="338632"/>
            <a:chExt cx="7954413" cy="837465"/>
          </a:xfrm>
        </p:grpSpPr>
        <p:sp>
          <p:nvSpPr>
            <p:cNvPr id="26" name="TextBox 25"/>
            <p:cNvSpPr txBox="1"/>
            <p:nvPr/>
          </p:nvSpPr>
          <p:spPr>
            <a:xfrm>
              <a:off x="1418939" y="338632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</a:rPr>
                <a:t> 번외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89224" y="652877"/>
              <a:ext cx="758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3. </a:t>
              </a:r>
              <a:r>
                <a:rPr lang="ko-KR" altLang="en-US" sz="2800" b="1" dirty="0"/>
                <a:t>프로젝트 경험으로 얻었던 것이 기재됐는가</a:t>
              </a: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5" t="23888" r="26237" b="37420"/>
          <a:stretch/>
        </p:blipFill>
        <p:spPr>
          <a:xfrm>
            <a:off x="10212722" y="330310"/>
            <a:ext cx="1644944" cy="144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046F17-C82D-E671-3AC2-F26FF88BA058}"/>
              </a:ext>
            </a:extLst>
          </p:cNvPr>
          <p:cNvSpPr txBox="1"/>
          <p:nvPr/>
        </p:nvSpPr>
        <p:spPr>
          <a:xfrm>
            <a:off x="714925" y="1770310"/>
            <a:ext cx="5061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프로젝트에서 경험했던 문제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문제를 어떻게 해결했는지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문제를 해결하는 과정에서 얻었던 것들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2A1902E-57FF-92AB-6442-6926B9EC8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611551"/>
              </p:ext>
            </p:extLst>
          </p:nvPr>
        </p:nvGraphicFramePr>
        <p:xfrm>
          <a:off x="585274" y="2920790"/>
          <a:ext cx="6454155" cy="33845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{7DF18680-E054-41AD-8BC1-D1AEF772440D}</a:tableStyleId>
              </a:tblPr>
              <a:tblGrid>
                <a:gridCol w="1019460">
                  <a:extLst>
                    <a:ext uri="{9D8B030D-6E8A-4147-A177-3AD203B41FA5}">
                      <a16:colId xmlns:a16="http://schemas.microsoft.com/office/drawing/2014/main" val="410510760"/>
                    </a:ext>
                  </a:extLst>
                </a:gridCol>
                <a:gridCol w="1862925">
                  <a:extLst>
                    <a:ext uri="{9D8B030D-6E8A-4147-A177-3AD203B41FA5}">
                      <a16:colId xmlns:a16="http://schemas.microsoft.com/office/drawing/2014/main" val="1748985146"/>
                    </a:ext>
                  </a:extLst>
                </a:gridCol>
                <a:gridCol w="1866972">
                  <a:extLst>
                    <a:ext uri="{9D8B030D-6E8A-4147-A177-3AD203B41FA5}">
                      <a16:colId xmlns:a16="http://schemas.microsoft.com/office/drawing/2014/main" val="1901344185"/>
                    </a:ext>
                  </a:extLst>
                </a:gridCol>
                <a:gridCol w="1704798">
                  <a:extLst>
                    <a:ext uri="{9D8B030D-6E8A-4147-A177-3AD203B41FA5}">
                      <a16:colId xmlns:a16="http://schemas.microsoft.com/office/drawing/2014/main" val="3955085366"/>
                    </a:ext>
                  </a:extLst>
                </a:gridCol>
              </a:tblGrid>
              <a:tr h="8461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solidFill>
                            <a:schemeClr val="tx1"/>
                          </a:solidFill>
                        </a:rPr>
                        <a:t>정채원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김준수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박지훈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58033"/>
                  </a:ext>
                </a:extLst>
              </a:tr>
              <a:tr h="84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1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코드 구현</a:t>
                      </a:r>
                      <a:endParaRPr lang="en-US" altLang="ko-KR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경험부족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협업</a:t>
                      </a:r>
                      <a:r>
                        <a:rPr lang="ko-KR" altLang="en-US" b="1" dirty="0"/>
                        <a:t>문제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7985"/>
                  </a:ext>
                </a:extLst>
              </a:tr>
              <a:tr h="84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2</a:t>
                      </a:r>
                      <a:endParaRPr lang="ko-KR" altLang="en-US" sz="24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협업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협업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협업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997108"/>
                  </a:ext>
                </a:extLst>
              </a:tr>
              <a:tr h="84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3</a:t>
                      </a:r>
                      <a:r>
                        <a:rPr lang="ko-KR" altLang="en-US" sz="2400" b="1" dirty="0"/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새로운 기술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 습득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새로운 도전</a:t>
                      </a:r>
                      <a:r>
                        <a:rPr lang="en-US" altLang="ko-KR" b="1" dirty="0"/>
                        <a:t>, </a:t>
                      </a:r>
                    </a:p>
                    <a:p>
                      <a:pPr algn="ctr" latinLnBrk="1"/>
                      <a:r>
                        <a:rPr lang="ko-KR" altLang="en-US" b="1" dirty="0"/>
                        <a:t>소통 능력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협업</a:t>
                      </a:r>
                      <a:r>
                        <a:rPr lang="ko-KR" altLang="en-US" b="1" dirty="0"/>
                        <a:t> 기술 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공부 다짐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905870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84646918-DE94-6E52-6BFA-C33658ED8107}"/>
              </a:ext>
            </a:extLst>
          </p:cNvPr>
          <p:cNvSpPr/>
          <p:nvPr/>
        </p:nvSpPr>
        <p:spPr>
          <a:xfrm>
            <a:off x="7532914" y="2177143"/>
            <a:ext cx="3944161" cy="39441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600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  <a:cs typeface="Lucida Sans Unicode" panose="020B0602030504020204" pitchFamily="34" charset="0"/>
              </a:rPr>
              <a:t>협업</a:t>
            </a:r>
            <a:endParaRPr lang="ko-KR" altLang="en-US" dirty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73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1381328" y="330310"/>
            <a:ext cx="1047633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8178" y="310280"/>
            <a:ext cx="900000" cy="9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85274" y="46432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289515" y="387380"/>
            <a:ext cx="6079003" cy="1245184"/>
            <a:chOff x="1366104" y="261687"/>
            <a:chExt cx="6079003" cy="1245184"/>
          </a:xfrm>
        </p:grpSpPr>
        <p:sp>
          <p:nvSpPr>
            <p:cNvPr id="26" name="TextBox 25"/>
            <p:cNvSpPr txBox="1"/>
            <p:nvPr/>
          </p:nvSpPr>
          <p:spPr>
            <a:xfrm>
              <a:off x="1366104" y="261687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</a:rPr>
                <a:t> 번외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82981" y="552764"/>
              <a:ext cx="566212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4. </a:t>
              </a:r>
              <a:r>
                <a:rPr lang="ko-KR" altLang="en-US" sz="2800" b="1" dirty="0"/>
                <a:t>프로젝트의 실용성 및 흥미로움</a:t>
              </a:r>
              <a:endParaRPr lang="en-US" altLang="ko-KR" sz="2800" b="1" dirty="0"/>
            </a:p>
            <a:p>
              <a:r>
                <a:rPr lang="en-US" altLang="ko-KR" sz="2800" b="1" dirty="0"/>
                <a:t>5. </a:t>
              </a:r>
              <a:r>
                <a:rPr lang="ko-KR" altLang="en-US" sz="2800" b="1" dirty="0"/>
                <a:t>소통의 노력</a:t>
              </a:r>
              <a:r>
                <a:rPr lang="en-US" altLang="ko-KR" sz="2800" b="1" dirty="0"/>
                <a:t>, </a:t>
              </a:r>
              <a:r>
                <a:rPr lang="ko-KR" altLang="en-US" sz="2800" b="1" dirty="0"/>
                <a:t>배려</a:t>
              </a: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5" t="23888" r="26237" b="37420"/>
          <a:stretch/>
        </p:blipFill>
        <p:spPr>
          <a:xfrm>
            <a:off x="10212722" y="330310"/>
            <a:ext cx="1644944" cy="1440000"/>
          </a:xfrm>
          <a:prstGeom prst="rect">
            <a:avLst/>
          </a:prstGeom>
        </p:spPr>
      </p:pic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4EB7DDD7-7B2A-4EED-B5E2-AFCD963B7F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5461041"/>
              </p:ext>
            </p:extLst>
          </p:nvPr>
        </p:nvGraphicFramePr>
        <p:xfrm>
          <a:off x="4584551" y="359300"/>
          <a:ext cx="3022898" cy="6601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DBB35699-E09C-A00D-001F-653433CDE661}"/>
              </a:ext>
            </a:extLst>
          </p:cNvPr>
          <p:cNvSpPr/>
          <p:nvPr/>
        </p:nvSpPr>
        <p:spPr>
          <a:xfrm>
            <a:off x="1387834" y="1854838"/>
            <a:ext cx="3165091" cy="1805423"/>
          </a:xfrm>
          <a:prstGeom prst="wedgeRoundRectCallout">
            <a:avLst>
              <a:gd name="adj1" fmla="val 73662"/>
              <a:gd name="adj2" fmla="val -22053"/>
              <a:gd name="adj3" fmla="val 16667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/>
              <a:t>서로에게 막힌 점이 있으면 알려주고 회의를 할 때 서로의 시간을 배려해주는 등 커뮤니케이션이 잘 되어 좋았다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84211574-F2A6-A702-D5E0-26FDD92BC1BB}"/>
              </a:ext>
            </a:extLst>
          </p:cNvPr>
          <p:cNvSpPr/>
          <p:nvPr/>
        </p:nvSpPr>
        <p:spPr>
          <a:xfrm>
            <a:off x="1458930" y="4836642"/>
            <a:ext cx="3165091" cy="1662058"/>
          </a:xfrm>
          <a:prstGeom prst="wedgeRoundRectCallout">
            <a:avLst>
              <a:gd name="adj1" fmla="val 69971"/>
              <a:gd name="adj2" fmla="val 50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/>
              <a:t>팀원들 모두가 시간을 </a:t>
            </a:r>
            <a:r>
              <a:rPr lang="ko-KR" altLang="en-US" dirty="0" err="1"/>
              <a:t>잘내고</a:t>
            </a:r>
            <a:r>
              <a:rPr lang="en-US" altLang="ko-KR" dirty="0"/>
              <a:t>, </a:t>
            </a:r>
            <a:r>
              <a:rPr lang="ko-KR" altLang="en-US" dirty="0"/>
              <a:t>수많은 회의 끝에 성공적인 마무리를 할 수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78DCAA44-786D-B445-D0A0-0691CCDE1DCC}"/>
              </a:ext>
            </a:extLst>
          </p:cNvPr>
          <p:cNvSpPr/>
          <p:nvPr/>
        </p:nvSpPr>
        <p:spPr>
          <a:xfrm>
            <a:off x="7708790" y="2423889"/>
            <a:ext cx="3365608" cy="2215030"/>
          </a:xfrm>
          <a:prstGeom prst="wedgeRoundRectCallout">
            <a:avLst>
              <a:gd name="adj1" fmla="val -69677"/>
              <a:gd name="adj2" fmla="val 11551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/>
              <a:t>주기적인 회의로 서로 진행 과정을 파악하고 각자 맡은 부분에서 노력하였고</a:t>
            </a:r>
            <a:r>
              <a:rPr lang="en-US" altLang="ko-KR" dirty="0"/>
              <a:t>, </a:t>
            </a:r>
            <a:r>
              <a:rPr lang="ko-KR" altLang="en-US" dirty="0"/>
              <a:t>처음부터 다 같이 배우는 마음으로 임하여 모르는 내용이 있다면 서로 이야기하며 앞으로 나아갔다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021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4433035" y="3232614"/>
            <a:ext cx="29097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tx2"/>
                </a:solidFill>
                <a:latin typeface="+mn-ea"/>
              </a:rPr>
              <a:t>감사합니다</a:t>
            </a:r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2356630" y="2840622"/>
            <a:ext cx="7062582" cy="4850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9430419" y="5533059"/>
            <a:ext cx="246734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19016018 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김준수 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- </a:t>
            </a:r>
            <a:r>
              <a:rPr lang="ko-KR" altLang="en-US" sz="1600" spc="-150" dirty="0" err="1">
                <a:solidFill>
                  <a:schemeClr val="tx2"/>
                </a:solidFill>
                <a:latin typeface="+mn-ea"/>
              </a:rPr>
              <a:t>노션정리</a:t>
            </a:r>
            <a:endParaRPr lang="en-US" altLang="ko-KR" sz="1600" spc="-150" dirty="0">
              <a:solidFill>
                <a:schemeClr val="tx2"/>
              </a:solidFill>
              <a:latin typeface="+mn-ea"/>
            </a:endParaRPr>
          </a:p>
          <a:p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19016031 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박지훈 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– 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발표</a:t>
            </a:r>
            <a:endParaRPr lang="en-US" altLang="ko-KR" sz="1600" spc="-150" dirty="0">
              <a:solidFill>
                <a:schemeClr val="tx2"/>
              </a:solidFill>
              <a:latin typeface="+mn-ea"/>
            </a:endParaRPr>
          </a:p>
          <a:p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21016084 </a:t>
            </a:r>
            <a:r>
              <a:rPr lang="ko-KR" altLang="en-US" sz="1600" spc="-150" dirty="0" err="1">
                <a:solidFill>
                  <a:schemeClr val="tx2"/>
                </a:solidFill>
                <a:latin typeface="+mn-ea"/>
              </a:rPr>
              <a:t>정채원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– </a:t>
            </a:r>
            <a:r>
              <a:rPr lang="en-US" altLang="ko-KR" sz="1600" spc="-150" dirty="0" err="1">
                <a:solidFill>
                  <a:schemeClr val="tx2"/>
                </a:solidFill>
                <a:latin typeface="+mn-ea"/>
              </a:rPr>
              <a:t>ppt</a:t>
            </a:r>
            <a:r>
              <a:rPr lang="en-US" altLang="ko-KR" sz="1600" spc="-150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1600" spc="-150" dirty="0">
                <a:solidFill>
                  <a:schemeClr val="tx2"/>
                </a:solidFill>
                <a:latin typeface="+mn-ea"/>
              </a:rPr>
              <a:t>작성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25882" y="2497130"/>
            <a:ext cx="13933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Marketing Analytics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3103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/>
        </p:nvCxnSpPr>
        <p:spPr>
          <a:xfrm>
            <a:off x="1381328" y="330310"/>
            <a:ext cx="1047633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8178" y="310280"/>
            <a:ext cx="900000" cy="9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85274" y="46432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t="21903" r="28010" b="36055"/>
          <a:stretch/>
        </p:blipFill>
        <p:spPr>
          <a:xfrm>
            <a:off x="10389140" y="330311"/>
            <a:ext cx="1468526" cy="14075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15" y="2472197"/>
            <a:ext cx="3904757" cy="3351139"/>
          </a:xfrm>
          <a:prstGeom prst="rect">
            <a:avLst/>
          </a:prstGeom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D5B112D-B35F-4A0F-997E-8EDB6550D622}"/>
              </a:ext>
            </a:extLst>
          </p:cNvPr>
          <p:cNvCxnSpPr>
            <a:cxnSpLocks/>
          </p:cNvCxnSpPr>
          <p:nvPr/>
        </p:nvCxnSpPr>
        <p:spPr>
          <a:xfrm flipV="1">
            <a:off x="4860041" y="3004820"/>
            <a:ext cx="1727200" cy="52956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3127F083-4B20-4A5B-BFCD-81CDE0DC7067}"/>
              </a:ext>
            </a:extLst>
          </p:cNvPr>
          <p:cNvSpPr/>
          <p:nvPr/>
        </p:nvSpPr>
        <p:spPr>
          <a:xfrm>
            <a:off x="6523741" y="2928620"/>
            <a:ext cx="177800" cy="177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D1A0CE4-C567-4A42-BA70-401DB99EE010}"/>
              </a:ext>
            </a:extLst>
          </p:cNvPr>
          <p:cNvGrpSpPr/>
          <p:nvPr/>
        </p:nvGrpSpPr>
        <p:grpSpPr>
          <a:xfrm rot="2185049">
            <a:off x="4860041" y="4730103"/>
            <a:ext cx="1841500" cy="605766"/>
            <a:chOff x="3352800" y="2226334"/>
            <a:chExt cx="1841500" cy="605766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2E34937-DAE9-4CE9-AEB3-EEF50AF8F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2800" y="2302534"/>
              <a:ext cx="1727200" cy="52956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CEFEDB6D-8999-4A0E-B34F-D3E2EC7724AF}"/>
                </a:ext>
              </a:extLst>
            </p:cNvPr>
            <p:cNvSpPr/>
            <p:nvPr/>
          </p:nvSpPr>
          <p:spPr>
            <a:xfrm>
              <a:off x="5016500" y="2226334"/>
              <a:ext cx="177800" cy="17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C9B534A-2364-4E75-8F23-CEEB127A7CB5}"/>
              </a:ext>
            </a:extLst>
          </p:cNvPr>
          <p:cNvSpPr/>
          <p:nvPr/>
        </p:nvSpPr>
        <p:spPr>
          <a:xfrm>
            <a:off x="6966447" y="1958025"/>
            <a:ext cx="1287508" cy="5606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pc="-150" dirty="0"/>
              <a:t>소개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C9B534A-2364-4E75-8F23-CEEB127A7CB5}"/>
              </a:ext>
            </a:extLst>
          </p:cNvPr>
          <p:cNvSpPr/>
          <p:nvPr/>
        </p:nvSpPr>
        <p:spPr>
          <a:xfrm>
            <a:off x="7005359" y="4724000"/>
            <a:ext cx="1287508" cy="5606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spc="-150" dirty="0"/>
              <a:t>링크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F5B242-8ACC-40CD-9EF3-B298DF0B6EF3}"/>
              </a:ext>
            </a:extLst>
          </p:cNvPr>
          <p:cNvSpPr txBox="1"/>
          <p:nvPr/>
        </p:nvSpPr>
        <p:spPr>
          <a:xfrm>
            <a:off x="6882505" y="5478947"/>
            <a:ext cx="359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4"/>
              </a:rPr>
              <a:t>ifoodmarket.com (godaddy.com)</a:t>
            </a:r>
            <a:endParaRPr lang="ko-KR" altLang="en-US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276360" y="471616"/>
            <a:ext cx="2163540" cy="808689"/>
            <a:chOff x="1213542" y="338632"/>
            <a:chExt cx="2163540" cy="808689"/>
          </a:xfrm>
        </p:grpSpPr>
        <p:sp>
          <p:nvSpPr>
            <p:cNvPr id="23" name="TextBox 22"/>
            <p:cNvSpPr txBox="1"/>
            <p:nvPr/>
          </p:nvSpPr>
          <p:spPr>
            <a:xfrm>
              <a:off x="1244767" y="338632"/>
              <a:ext cx="2132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001 </a:t>
              </a:r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</a:rPr>
                <a:t>프로젝트 소개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13542" y="654878"/>
              <a:ext cx="151836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600" b="1" dirty="0">
                  <a:solidFill>
                    <a:schemeClr val="accent5">
                      <a:lumMod val="50000"/>
                    </a:schemeClr>
                  </a:solidFill>
                </a:rPr>
                <a:t>프로젝트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DE396EF-D1F1-8F32-5478-69C5A94FD9F8}"/>
              </a:ext>
            </a:extLst>
          </p:cNvPr>
          <p:cNvSpPr txBox="1"/>
          <p:nvPr/>
        </p:nvSpPr>
        <p:spPr>
          <a:xfrm>
            <a:off x="6966447" y="2963405"/>
            <a:ext cx="47741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 err="1">
                <a:solidFill>
                  <a:schemeClr val="bg1">
                    <a:lumMod val="50000"/>
                  </a:schemeClr>
                </a:solidFill>
              </a:rPr>
              <a:t>iFood</a:t>
            </a:r>
            <a:r>
              <a:rPr lang="en-US" altLang="ko-KR" sz="2200" b="1" dirty="0">
                <a:solidFill>
                  <a:schemeClr val="bg1">
                    <a:lumMod val="50000"/>
                  </a:schemeClr>
                </a:solidFill>
              </a:rPr>
              <a:t> Market </a:t>
            </a:r>
            <a:r>
              <a:rPr lang="ko-KR" altLang="en-US" sz="2200" b="1" dirty="0">
                <a:solidFill>
                  <a:schemeClr val="bg1">
                    <a:lumMod val="50000"/>
                  </a:schemeClr>
                </a:solidFill>
              </a:rPr>
              <a:t>기업에서 실제로 </a:t>
            </a:r>
            <a:r>
              <a:rPr lang="en-US" altLang="ko-KR" sz="2200" b="1" dirty="0">
                <a:solidFill>
                  <a:schemeClr val="bg1">
                    <a:lumMod val="50000"/>
                  </a:schemeClr>
                </a:solidFill>
              </a:rPr>
              <a:t>Data </a:t>
            </a:r>
            <a:r>
              <a:rPr lang="en-US" altLang="ko-KR" sz="2200" b="1" dirty="0" err="1">
                <a:solidFill>
                  <a:schemeClr val="bg1">
                    <a:lumMod val="50000"/>
                  </a:schemeClr>
                </a:solidFill>
              </a:rPr>
              <a:t>Anaylsis</a:t>
            </a:r>
            <a:r>
              <a:rPr lang="ko-KR" altLang="en-US" sz="2200" b="1" dirty="0">
                <a:solidFill>
                  <a:schemeClr val="bg1">
                    <a:lumMod val="50000"/>
                  </a:schemeClr>
                </a:solidFill>
              </a:rPr>
              <a:t>를</a:t>
            </a:r>
            <a:r>
              <a:rPr lang="en-US" altLang="ko-KR" sz="2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2200" b="1" dirty="0">
                <a:solidFill>
                  <a:schemeClr val="bg1">
                    <a:lumMod val="50000"/>
                  </a:schemeClr>
                </a:solidFill>
              </a:rPr>
              <a:t>채용하기 위해 </a:t>
            </a:r>
            <a:r>
              <a:rPr lang="en-US" altLang="ko-KR" sz="2200" b="1" dirty="0">
                <a:solidFill>
                  <a:schemeClr val="bg1">
                    <a:lumMod val="50000"/>
                  </a:schemeClr>
                </a:solidFill>
              </a:rPr>
              <a:t>2020</a:t>
            </a:r>
            <a:r>
              <a:rPr lang="ko-KR" altLang="en-US" sz="2200" b="1" dirty="0">
                <a:solidFill>
                  <a:schemeClr val="bg1">
                    <a:lumMod val="50000"/>
                  </a:schemeClr>
                </a:solidFill>
              </a:rPr>
              <a:t>년에 시행된 시험 데이터</a:t>
            </a:r>
            <a:r>
              <a:rPr lang="en-US" altLang="ko-KR" sz="2200" b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80046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/>
        </p:nvCxnSpPr>
        <p:spPr>
          <a:xfrm>
            <a:off x="1381328" y="330310"/>
            <a:ext cx="1047633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8178" y="310280"/>
            <a:ext cx="900000" cy="9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85274" y="46432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970932" y="2265681"/>
            <a:ext cx="2566690" cy="3314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970932" y="2265681"/>
            <a:ext cx="2566690" cy="8008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EAA12E-ECAB-7F11-AD10-21ECA8351226}"/>
              </a:ext>
            </a:extLst>
          </p:cNvPr>
          <p:cNvSpPr txBox="1"/>
          <p:nvPr/>
        </p:nvSpPr>
        <p:spPr>
          <a:xfrm>
            <a:off x="3980339" y="396961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1654230" y="2463208"/>
            <a:ext cx="1207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970430" y="3633270"/>
            <a:ext cx="2535001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7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전통적 고객 데이터</a:t>
            </a:r>
            <a:br>
              <a:rPr lang="en-US" altLang="ko-KR" sz="17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</a:br>
            <a:r>
              <a:rPr lang="ko-KR" altLang="en-US" sz="17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분석</a:t>
            </a:r>
            <a:r>
              <a:rPr lang="ko-KR" altLang="en-US" sz="1700" b="1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이 아닌 빅 데이터를 통한 새로운 마케팅 </a:t>
            </a:r>
            <a:br>
              <a:rPr lang="en-US" altLang="ko-KR" sz="1700" b="1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</a:br>
            <a:r>
              <a:rPr lang="ko-KR" altLang="en-US" sz="1700" b="1" spc="-150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방법 제안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6" t="21903" r="28010" b="36055"/>
          <a:stretch/>
        </p:blipFill>
        <p:spPr>
          <a:xfrm>
            <a:off x="10389140" y="330311"/>
            <a:ext cx="1468526" cy="140754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4812906" y="3066571"/>
            <a:ext cx="2566690" cy="2513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altLang="ko-KR" sz="1800" b="1" dirty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800" b="1" dirty="0">
                <a:solidFill>
                  <a:schemeClr val="accent3">
                    <a:lumMod val="50000"/>
                  </a:schemeClr>
                </a:solidFill>
              </a:rPr>
              <a:t>데이터를 통해 </a:t>
            </a:r>
            <a:endParaRPr lang="en-US" altLang="ko-KR" sz="1800" b="1" dirty="0">
              <a:solidFill>
                <a:schemeClr val="accent3">
                  <a:lumMod val="5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800" b="1" dirty="0">
                <a:solidFill>
                  <a:schemeClr val="accent3">
                    <a:lumMod val="50000"/>
                  </a:schemeClr>
                </a:solidFill>
              </a:rPr>
              <a:t>고객</a:t>
            </a:r>
            <a:r>
              <a:rPr lang="en-US" altLang="ko-KR" sz="1800" b="1" dirty="0">
                <a:solidFill>
                  <a:schemeClr val="accent3">
                    <a:lumMod val="50000"/>
                  </a:schemeClr>
                </a:solidFill>
              </a:rPr>
              <a:t> Segmentation</a:t>
            </a:r>
          </a:p>
          <a:p>
            <a:pPr algn="ctr">
              <a:lnSpc>
                <a:spcPct val="120000"/>
              </a:lnSpc>
            </a:pPr>
            <a:r>
              <a:rPr lang="ko-KR" altLang="en-US" sz="1800" b="1" dirty="0">
                <a:solidFill>
                  <a:schemeClr val="accent3">
                    <a:lumMod val="50000"/>
                  </a:schemeClr>
                </a:solidFill>
              </a:rPr>
              <a:t>진행</a:t>
            </a:r>
            <a:endParaRPr lang="ko-KR" altLang="en-US" sz="1800" b="1" spc="-15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ko-KR" sz="1800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4812906" y="2265681"/>
            <a:ext cx="2566690" cy="8008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5492588" y="2508385"/>
            <a:ext cx="1207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C9BE4E9-156B-8E0C-C019-B10333A27E8A}"/>
              </a:ext>
            </a:extLst>
          </p:cNvPr>
          <p:cNvSpPr/>
          <p:nvPr/>
        </p:nvSpPr>
        <p:spPr>
          <a:xfrm>
            <a:off x="8654880" y="2265680"/>
            <a:ext cx="2566690" cy="3314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44FB815-C68C-6B3F-1909-8BBB18AF8BBF}"/>
              </a:ext>
            </a:extLst>
          </p:cNvPr>
          <p:cNvSpPr/>
          <p:nvPr/>
        </p:nvSpPr>
        <p:spPr>
          <a:xfrm>
            <a:off x="8654880" y="2265681"/>
            <a:ext cx="2566690" cy="8008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828576-7B84-088B-DEEB-F9002C696CFA}"/>
              </a:ext>
            </a:extLst>
          </p:cNvPr>
          <p:cNvSpPr txBox="1"/>
          <p:nvPr/>
        </p:nvSpPr>
        <p:spPr>
          <a:xfrm>
            <a:off x="9334562" y="2463208"/>
            <a:ext cx="1207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AA12E-ECAB-7F11-AD10-21ECA8351226}"/>
              </a:ext>
            </a:extLst>
          </p:cNvPr>
          <p:cNvSpPr txBox="1"/>
          <p:nvPr/>
        </p:nvSpPr>
        <p:spPr>
          <a:xfrm>
            <a:off x="7822313" y="393371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95BA30-E2A7-E4BA-F461-13EEAFD38C7F}"/>
              </a:ext>
            </a:extLst>
          </p:cNvPr>
          <p:cNvSpPr txBox="1"/>
          <p:nvPr/>
        </p:nvSpPr>
        <p:spPr>
          <a:xfrm>
            <a:off x="8930101" y="3663026"/>
            <a:ext cx="2016247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7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각 고객들의 </a:t>
            </a:r>
            <a:endParaRPr lang="en-US" altLang="ko-KR" sz="17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7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패턴을 추출 </a:t>
            </a:r>
            <a:endParaRPr lang="en-US" altLang="ko-KR" sz="17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endParaRPr lang="en-US" altLang="ko-KR" sz="1700" b="1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700" b="1" dirty="0">
                <a:solidFill>
                  <a:schemeClr val="accent3">
                    <a:lumMod val="50000"/>
                  </a:schemeClr>
                </a:solidFill>
                <a:latin typeface="+mn-ea"/>
              </a:rPr>
              <a:t>해결 전략을 제시</a:t>
            </a:r>
            <a:endParaRPr lang="ko-KR" altLang="en-US" sz="1700" b="1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276360" y="471616"/>
            <a:ext cx="2302233" cy="808689"/>
            <a:chOff x="1213542" y="338632"/>
            <a:chExt cx="2302233" cy="808689"/>
          </a:xfrm>
        </p:grpSpPr>
        <p:sp>
          <p:nvSpPr>
            <p:cNvPr id="25" name="TextBox 24"/>
            <p:cNvSpPr txBox="1"/>
            <p:nvPr/>
          </p:nvSpPr>
          <p:spPr>
            <a:xfrm>
              <a:off x="1244767" y="338632"/>
              <a:ext cx="2132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001 </a:t>
              </a:r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</a:rPr>
                <a:t>프로젝트 소개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13542" y="654878"/>
              <a:ext cx="230223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600" b="1" dirty="0">
                  <a:solidFill>
                    <a:schemeClr val="accent5">
                      <a:lumMod val="50000"/>
                    </a:schemeClr>
                  </a:solidFill>
                </a:rPr>
                <a:t>프로젝트 동기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792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600450" y="2174437"/>
            <a:ext cx="16129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200" b="1" dirty="0">
                <a:solidFill>
                  <a:schemeClr val="tx2"/>
                </a:solidFill>
              </a:rPr>
              <a:t>002</a:t>
            </a:r>
            <a:endParaRPr lang="ko-KR" altLang="en-US" sz="6200" b="1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7526" y="3626314"/>
            <a:ext cx="46089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err="1">
                <a:solidFill>
                  <a:schemeClr val="tx2"/>
                </a:solidFill>
                <a:latin typeface="+mn-ea"/>
              </a:rPr>
              <a:t>Ifood</a:t>
            </a:r>
            <a:r>
              <a:rPr lang="en-US" altLang="ko-KR" sz="4400" b="1" spc="-150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4400" b="1" spc="-150" dirty="0">
                <a:solidFill>
                  <a:schemeClr val="tx2"/>
                </a:solidFill>
                <a:latin typeface="+mn-ea"/>
              </a:rPr>
              <a:t>데이터 설명</a:t>
            </a:r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654830" y="3297822"/>
            <a:ext cx="7062582" cy="4850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24082" y="2997739"/>
            <a:ext cx="13933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Marketing Analytics</a:t>
            </a:r>
            <a:endParaRPr lang="ko-KR" altLang="en-US" sz="105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1" t="20000" r="25408" b="33759"/>
          <a:stretch/>
        </p:blipFill>
        <p:spPr>
          <a:xfrm>
            <a:off x="8010329" y="1535257"/>
            <a:ext cx="3911412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2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/>
        </p:nvCxnSpPr>
        <p:spPr>
          <a:xfrm>
            <a:off x="1381328" y="330310"/>
            <a:ext cx="1047633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8178" y="310280"/>
            <a:ext cx="900000" cy="9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85274" y="46432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6608297" y="1614794"/>
            <a:ext cx="22399" cy="485486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1" t="20000" r="25408" b="33759"/>
          <a:stretch/>
        </p:blipFill>
        <p:spPr>
          <a:xfrm>
            <a:off x="10468169" y="310280"/>
            <a:ext cx="1386773" cy="1404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9" b="8024"/>
          <a:stretch/>
        </p:blipFill>
        <p:spPr>
          <a:xfrm>
            <a:off x="572795" y="1555093"/>
            <a:ext cx="5802838" cy="485486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63101" y="4669954"/>
            <a:ext cx="4891841" cy="894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2200" b="1" dirty="0">
                <a:solidFill>
                  <a:schemeClr val="accent3">
                    <a:lumMod val="75000"/>
                  </a:schemeClr>
                </a:solidFill>
              </a:rPr>
              <a:t>총 </a:t>
            </a:r>
            <a:r>
              <a:rPr lang="en-US" altLang="ko-KR" sz="2200" b="1" dirty="0">
                <a:solidFill>
                  <a:schemeClr val="accent3">
                    <a:lumMod val="75000"/>
                  </a:schemeClr>
                </a:solidFill>
              </a:rPr>
              <a:t>2240</a:t>
            </a:r>
            <a:r>
              <a:rPr lang="ko-KR" altLang="en-US" sz="2200" b="1" dirty="0">
                <a:solidFill>
                  <a:schemeClr val="accent3">
                    <a:lumMod val="75000"/>
                  </a:schemeClr>
                </a:solidFill>
              </a:rPr>
              <a:t>명인 각각의 고객들에 </a:t>
            </a:r>
            <a:br>
              <a:rPr lang="en-US" altLang="ko-KR" sz="220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ko-KR" altLang="en-US" sz="2200" b="1" dirty="0">
                <a:solidFill>
                  <a:schemeClr val="accent3">
                    <a:lumMod val="75000"/>
                  </a:schemeClr>
                </a:solidFill>
              </a:rPr>
              <a:t>대해 </a:t>
            </a:r>
            <a:r>
              <a:rPr lang="en-US" altLang="ko-KR" sz="2200" b="1" dirty="0">
                <a:solidFill>
                  <a:schemeClr val="accent3">
                    <a:lumMod val="75000"/>
                  </a:schemeClr>
                </a:solidFill>
              </a:rPr>
              <a:t>39</a:t>
            </a:r>
            <a:r>
              <a:rPr lang="ko-KR" altLang="en-US" sz="2200" b="1" dirty="0">
                <a:solidFill>
                  <a:schemeClr val="accent3">
                    <a:lumMod val="75000"/>
                  </a:schemeClr>
                </a:solidFill>
              </a:rPr>
              <a:t>질문 응답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276360" y="471616"/>
            <a:ext cx="2634054" cy="808689"/>
            <a:chOff x="1213542" y="338632"/>
            <a:chExt cx="2634054" cy="808689"/>
          </a:xfrm>
        </p:grpSpPr>
        <p:sp>
          <p:nvSpPr>
            <p:cNvPr id="14" name="TextBox 13"/>
            <p:cNvSpPr txBox="1"/>
            <p:nvPr/>
          </p:nvSpPr>
          <p:spPr>
            <a:xfrm>
              <a:off x="1244767" y="338632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002 </a:t>
              </a:r>
              <a:r>
                <a:rPr lang="en-US" altLang="ko-KR" b="1" dirty="0" err="1">
                  <a:solidFill>
                    <a:schemeClr val="accent5">
                      <a:lumMod val="50000"/>
                    </a:schemeClr>
                  </a:solidFill>
                </a:rPr>
                <a:t>ifood</a:t>
              </a:r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</a:rPr>
                <a:t>데이터 설명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3542" y="654878"/>
              <a:ext cx="263405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600" b="1" dirty="0" err="1">
                  <a:solidFill>
                    <a:schemeClr val="accent5">
                      <a:lumMod val="50000"/>
                    </a:schemeClr>
                  </a:solidFill>
                </a:rPr>
                <a:t>Ifood</a:t>
              </a:r>
              <a:r>
                <a:rPr lang="en-US" altLang="ko-KR" sz="26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sz="2600" b="1" dirty="0">
                  <a:solidFill>
                    <a:schemeClr val="accent5">
                      <a:lumMod val="50000"/>
                    </a:schemeClr>
                  </a:solidFill>
                </a:rPr>
                <a:t>데이터란</a:t>
              </a:r>
              <a:r>
                <a:rPr lang="en-US" altLang="ko-KR" sz="2600" b="1" dirty="0">
                  <a:solidFill>
                    <a:schemeClr val="accent5">
                      <a:lumMod val="50000"/>
                    </a:schemeClr>
                  </a:solidFill>
                </a:rPr>
                <a:t>?</a:t>
              </a:r>
              <a:endParaRPr lang="ko-KR" altLang="en-US" sz="26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C7245D2-FCE2-FA69-FA6E-4978671B8181}"/>
              </a:ext>
            </a:extLst>
          </p:cNvPr>
          <p:cNvSpPr txBox="1"/>
          <p:nvPr/>
        </p:nvSpPr>
        <p:spPr>
          <a:xfrm>
            <a:off x="6963101" y="2228828"/>
            <a:ext cx="4774198" cy="1317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2200" b="1" dirty="0">
                <a:solidFill>
                  <a:schemeClr val="accent3">
                    <a:lumMod val="75000"/>
                  </a:schemeClr>
                </a:solidFill>
              </a:rPr>
              <a:t>한 매장</a:t>
            </a:r>
            <a:r>
              <a:rPr lang="en-US" altLang="ko-KR" sz="2200" b="1" dirty="0">
                <a:solidFill>
                  <a:schemeClr val="accent3">
                    <a:lumMod val="75000"/>
                  </a:schemeClr>
                </a:solidFill>
              </a:rPr>
              <a:t>(let A)</a:t>
            </a:r>
            <a:r>
              <a:rPr lang="ko-KR" altLang="en-US" sz="2200" b="1" dirty="0">
                <a:solidFill>
                  <a:schemeClr val="accent3">
                    <a:lumMod val="75000"/>
                  </a:schemeClr>
                </a:solidFill>
              </a:rPr>
              <a:t>에서 </a:t>
            </a:r>
            <a:r>
              <a:rPr lang="en-US" altLang="ko-KR" sz="2200" b="1" dirty="0">
                <a:solidFill>
                  <a:schemeClr val="accent3">
                    <a:lumMod val="75000"/>
                  </a:schemeClr>
                </a:solidFill>
              </a:rPr>
              <a:t>6</a:t>
            </a:r>
            <a:r>
              <a:rPr lang="ko-KR" altLang="en-US" sz="2200" b="1" dirty="0">
                <a:solidFill>
                  <a:schemeClr val="accent3">
                    <a:lumMod val="75000"/>
                  </a:schemeClr>
                </a:solidFill>
              </a:rPr>
              <a:t>번째 이벤트를 진행하기 전에 시행한 </a:t>
            </a:r>
            <a:br>
              <a:rPr lang="en-US" altLang="ko-KR" sz="220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ko-KR" altLang="en-US" sz="2200" b="1" dirty="0">
                <a:solidFill>
                  <a:schemeClr val="accent3">
                    <a:lumMod val="75000"/>
                  </a:schemeClr>
                </a:solidFill>
              </a:rPr>
              <a:t>설문조사 결과 사용</a:t>
            </a:r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7ADF15EE-613C-0349-563A-72FBC068D655}"/>
              </a:ext>
            </a:extLst>
          </p:cNvPr>
          <p:cNvSpPr/>
          <p:nvPr/>
        </p:nvSpPr>
        <p:spPr>
          <a:xfrm>
            <a:off x="711200" y="1828580"/>
            <a:ext cx="76200" cy="749520"/>
          </a:xfrm>
          <a:prstGeom prst="leftBrace">
            <a:avLst/>
          </a:prstGeom>
          <a:solidFill>
            <a:srgbClr val="0070C0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0000"/>
              </a:highlight>
            </a:endParaRPr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C61ABE53-94EF-DBBC-115C-265AE0EF3931}"/>
              </a:ext>
            </a:extLst>
          </p:cNvPr>
          <p:cNvSpPr/>
          <p:nvPr/>
        </p:nvSpPr>
        <p:spPr>
          <a:xfrm>
            <a:off x="683666" y="4231693"/>
            <a:ext cx="76200" cy="899999"/>
          </a:xfrm>
          <a:prstGeom prst="leftBrace">
            <a:avLst/>
          </a:prstGeom>
          <a:solidFill>
            <a:srgbClr val="0070C0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0000"/>
              </a:highlight>
            </a:endParaRPr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D0095CC9-7DAF-03FA-B902-8C8C725FA1E7}"/>
              </a:ext>
            </a:extLst>
          </p:cNvPr>
          <p:cNvSpPr/>
          <p:nvPr/>
        </p:nvSpPr>
        <p:spPr>
          <a:xfrm>
            <a:off x="670966" y="5321719"/>
            <a:ext cx="76200" cy="698082"/>
          </a:xfrm>
          <a:prstGeom prst="leftBrace">
            <a:avLst/>
          </a:prstGeom>
          <a:solidFill>
            <a:srgbClr val="0070C0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0000"/>
              </a:highligh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3A9298-2464-6AFC-8DE0-0A556465505C}"/>
              </a:ext>
            </a:extLst>
          </p:cNvPr>
          <p:cNvSpPr/>
          <p:nvPr/>
        </p:nvSpPr>
        <p:spPr>
          <a:xfrm>
            <a:off x="749300" y="2677293"/>
            <a:ext cx="1409700" cy="1742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7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/>
          <p:cNvCxnSpPr/>
          <p:nvPr/>
        </p:nvCxnSpPr>
        <p:spPr>
          <a:xfrm>
            <a:off x="1381328" y="330310"/>
            <a:ext cx="10476338" cy="0"/>
          </a:xfrm>
          <a:prstGeom prst="line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8178" y="310280"/>
            <a:ext cx="900000" cy="90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85274" y="464325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1" t="20000" r="25408" b="33759"/>
          <a:stretch/>
        </p:blipFill>
        <p:spPr>
          <a:xfrm>
            <a:off x="10468169" y="310280"/>
            <a:ext cx="1386773" cy="1404000"/>
          </a:xfrm>
          <a:prstGeom prst="rect">
            <a:avLst/>
          </a:prstGeom>
        </p:spPr>
      </p:pic>
      <p:sp>
        <p:nvSpPr>
          <p:cNvPr id="43" name="갈매기형 수장 5">
            <a:extLst>
              <a:ext uri="{FF2B5EF4-FFF2-40B4-BE49-F238E27FC236}">
                <a16:creationId xmlns:a16="http://schemas.microsoft.com/office/drawing/2014/main" id="{7004290A-968A-4FF6-9FC5-EB758FD893EA}"/>
              </a:ext>
            </a:extLst>
          </p:cNvPr>
          <p:cNvSpPr/>
          <p:nvPr/>
        </p:nvSpPr>
        <p:spPr>
          <a:xfrm>
            <a:off x="7743824" y="3174500"/>
            <a:ext cx="4179997" cy="1399868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갈매기형 수장 4">
            <a:extLst>
              <a:ext uri="{FF2B5EF4-FFF2-40B4-BE49-F238E27FC236}">
                <a16:creationId xmlns:a16="http://schemas.microsoft.com/office/drawing/2014/main" id="{0F6CA164-4AC4-4DB3-8450-43DBE690140C}"/>
              </a:ext>
            </a:extLst>
          </p:cNvPr>
          <p:cNvSpPr/>
          <p:nvPr/>
        </p:nvSpPr>
        <p:spPr>
          <a:xfrm>
            <a:off x="4129087" y="3174500"/>
            <a:ext cx="3933825" cy="1399868"/>
          </a:xfrm>
          <a:prstGeom prst="chevron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오각형 3">
            <a:extLst>
              <a:ext uri="{FF2B5EF4-FFF2-40B4-BE49-F238E27FC236}">
                <a16:creationId xmlns:a16="http://schemas.microsoft.com/office/drawing/2014/main" id="{922A3F37-ED2A-46CC-B8A4-3DD3841C269F}"/>
              </a:ext>
            </a:extLst>
          </p:cNvPr>
          <p:cNvSpPr/>
          <p:nvPr/>
        </p:nvSpPr>
        <p:spPr>
          <a:xfrm>
            <a:off x="268178" y="3174500"/>
            <a:ext cx="4179997" cy="1399868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왼쪽 중괄호 45">
            <a:extLst>
              <a:ext uri="{FF2B5EF4-FFF2-40B4-BE49-F238E27FC236}">
                <a16:creationId xmlns:a16="http://schemas.microsoft.com/office/drawing/2014/main" id="{62DE16E5-A8B8-46E6-8F1B-0FB7BA494EA5}"/>
              </a:ext>
            </a:extLst>
          </p:cNvPr>
          <p:cNvSpPr/>
          <p:nvPr/>
        </p:nvSpPr>
        <p:spPr>
          <a:xfrm rot="16200000">
            <a:off x="5528902" y="3324122"/>
            <a:ext cx="407640" cy="3254895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왼쪽 중괄호 46">
            <a:extLst>
              <a:ext uri="{FF2B5EF4-FFF2-40B4-BE49-F238E27FC236}">
                <a16:creationId xmlns:a16="http://schemas.microsoft.com/office/drawing/2014/main" id="{7CAF8655-9706-4FA8-B01E-A45459E39A22}"/>
              </a:ext>
            </a:extLst>
          </p:cNvPr>
          <p:cNvSpPr/>
          <p:nvPr/>
        </p:nvSpPr>
        <p:spPr>
          <a:xfrm rot="5400000" flipV="1">
            <a:off x="1804916" y="1138906"/>
            <a:ext cx="325473" cy="3398950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왼쪽 중괄호 47">
            <a:extLst>
              <a:ext uri="{FF2B5EF4-FFF2-40B4-BE49-F238E27FC236}">
                <a16:creationId xmlns:a16="http://schemas.microsoft.com/office/drawing/2014/main" id="{1E3C12B2-9799-46FD-9BBA-B6CE4022B47E}"/>
              </a:ext>
            </a:extLst>
          </p:cNvPr>
          <p:cNvSpPr/>
          <p:nvPr/>
        </p:nvSpPr>
        <p:spPr>
          <a:xfrm rot="5400000" flipV="1">
            <a:off x="9310005" y="1109463"/>
            <a:ext cx="321466" cy="345382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1547874" y="2098144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1</a:t>
            </a:r>
            <a:r>
              <a:rPr lang="ko-KR" altLang="en-US" sz="2000" b="1" dirty="0"/>
              <a:t>단계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403412" y="3626289"/>
            <a:ext cx="3339511" cy="45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2100" b="1" dirty="0">
                <a:solidFill>
                  <a:schemeClr val="bg1"/>
                </a:solidFill>
              </a:rPr>
              <a:t>고객층 나누기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4360472" y="3450283"/>
            <a:ext cx="3383352" cy="857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2100" b="1" dirty="0">
                <a:solidFill>
                  <a:schemeClr val="bg1"/>
                </a:solidFill>
              </a:rPr>
              <a:t>각 층들에 대한 </a:t>
            </a:r>
            <a:br>
              <a:rPr lang="en-US" altLang="ko-KR" sz="2100" b="1" dirty="0">
                <a:solidFill>
                  <a:schemeClr val="bg1"/>
                </a:solidFill>
              </a:rPr>
            </a:br>
            <a:r>
              <a:rPr lang="ko-KR" altLang="en-US" sz="2100" b="1" dirty="0">
                <a:solidFill>
                  <a:schemeClr val="bg1"/>
                </a:solidFill>
              </a:rPr>
              <a:t>행동 패턴 추출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5258310" y="5414945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2</a:t>
            </a:r>
            <a:r>
              <a:rPr lang="ko-KR" altLang="en-US" sz="2000" b="1" dirty="0"/>
              <a:t>단계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123A8D-99B6-410A-9124-B7640095CEBC}"/>
              </a:ext>
            </a:extLst>
          </p:cNvPr>
          <p:cNvSpPr txBox="1"/>
          <p:nvPr/>
        </p:nvSpPr>
        <p:spPr>
          <a:xfrm>
            <a:off x="9047385" y="2098144"/>
            <a:ext cx="846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3</a:t>
            </a:r>
            <a:r>
              <a:rPr lang="ko-KR" altLang="en-US" sz="2000" b="1" dirty="0"/>
              <a:t>단계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7FFFEE-B81E-43E8-8BF0-039A1F2525D9}"/>
              </a:ext>
            </a:extLst>
          </p:cNvPr>
          <p:cNvSpPr txBox="1"/>
          <p:nvPr/>
        </p:nvSpPr>
        <p:spPr>
          <a:xfrm>
            <a:off x="8122872" y="3064962"/>
            <a:ext cx="33833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ko-KR" altLang="en-US" sz="2000" b="1" dirty="0">
                <a:solidFill>
                  <a:schemeClr val="bg1"/>
                </a:solidFill>
              </a:rPr>
              <a:t>고객층 별 맞춤 서비스를 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r>
              <a:rPr lang="ko-KR" altLang="en-US" sz="2000" b="1" dirty="0">
                <a:solidFill>
                  <a:schemeClr val="bg1"/>
                </a:solidFill>
              </a:rPr>
              <a:t>제공하고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</a:rPr>
              <a:t>매출을 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r>
              <a:rPr lang="ko-KR" altLang="en-US" sz="2000" b="1" dirty="0">
                <a:solidFill>
                  <a:schemeClr val="bg1"/>
                </a:solidFill>
              </a:rPr>
              <a:t>올리기 위한 빅데이터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r>
              <a:rPr lang="ko-KR" altLang="en-US" sz="2000" b="1" dirty="0">
                <a:solidFill>
                  <a:schemeClr val="bg1"/>
                </a:solidFill>
              </a:rPr>
              <a:t> 기반 전략 탐색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1276360" y="471616"/>
            <a:ext cx="5168403" cy="808689"/>
            <a:chOff x="1213542" y="338632"/>
            <a:chExt cx="5168403" cy="808689"/>
          </a:xfrm>
        </p:grpSpPr>
        <p:sp>
          <p:nvSpPr>
            <p:cNvPr id="22" name="TextBox 21"/>
            <p:cNvSpPr txBox="1"/>
            <p:nvPr/>
          </p:nvSpPr>
          <p:spPr>
            <a:xfrm>
              <a:off x="1244767" y="338632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002 </a:t>
              </a:r>
              <a:r>
                <a:rPr lang="en-US" altLang="ko-KR" b="1" dirty="0" err="1">
                  <a:solidFill>
                    <a:schemeClr val="accent5">
                      <a:lumMod val="50000"/>
                    </a:schemeClr>
                  </a:solidFill>
                </a:rPr>
                <a:t>ifood</a:t>
              </a:r>
              <a:r>
                <a:rPr lang="en-US" altLang="ko-KR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b="1" dirty="0">
                  <a:solidFill>
                    <a:schemeClr val="accent5">
                      <a:lumMod val="50000"/>
                    </a:schemeClr>
                  </a:solidFill>
                </a:rPr>
                <a:t>데이터 설명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3542" y="654878"/>
              <a:ext cx="516840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600" b="1" dirty="0" err="1">
                  <a:solidFill>
                    <a:schemeClr val="accent5">
                      <a:lumMod val="50000"/>
                    </a:schemeClr>
                  </a:solidFill>
                </a:rPr>
                <a:t>Ifood</a:t>
              </a:r>
              <a:r>
                <a:rPr lang="en-US" altLang="ko-KR" sz="26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ko-KR" altLang="en-US" sz="2600" b="1" dirty="0">
                  <a:solidFill>
                    <a:schemeClr val="accent5">
                      <a:lumMod val="50000"/>
                    </a:schemeClr>
                  </a:solidFill>
                </a:rPr>
                <a:t>데이터를 활용한 목표 설정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741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0" t="22269" r="23545" b="35745"/>
          <a:stretch/>
        </p:blipFill>
        <p:spPr>
          <a:xfrm>
            <a:off x="7795088" y="1715257"/>
            <a:ext cx="4341893" cy="3600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00450" y="2174437"/>
            <a:ext cx="16129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200" b="1" dirty="0">
                <a:solidFill>
                  <a:schemeClr val="tx2"/>
                </a:solidFill>
              </a:rPr>
              <a:t>003</a:t>
            </a:r>
            <a:endParaRPr lang="ko-KR" altLang="en-US" sz="6200" b="1" dirty="0">
              <a:solidFill>
                <a:schemeClr val="tx2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654830" y="3297822"/>
            <a:ext cx="7062582" cy="4850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324082" y="2997739"/>
            <a:ext cx="13933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Marketing Analytics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587526" y="3626314"/>
            <a:ext cx="617348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150" dirty="0">
                <a:solidFill>
                  <a:schemeClr val="tx2"/>
                </a:solidFill>
                <a:latin typeface="+mn-ea"/>
              </a:rPr>
              <a:t>변수들의 분류 및 모델링</a:t>
            </a:r>
            <a:endParaRPr lang="en-US" altLang="ko-KR" sz="4400" b="1" spc="-150" dirty="0">
              <a:solidFill>
                <a:schemeClr val="tx2"/>
              </a:solidFill>
              <a:latin typeface="+mn-ea"/>
            </a:endParaRPr>
          </a:p>
          <a:p>
            <a:r>
              <a:rPr lang="en-US" altLang="ko-KR" sz="2400" b="1" spc="-150" dirty="0">
                <a:solidFill>
                  <a:schemeClr val="tx2"/>
                </a:solidFill>
              </a:rPr>
              <a:t>(Classification Split &amp; Modeling)</a:t>
            </a:r>
            <a:endParaRPr lang="ko-KR" altLang="en-US" sz="2400" b="1" spc="-1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278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1750</TotalTime>
  <Words>973</Words>
  <Application>Microsoft Office PowerPoint</Application>
  <PresentationFormat>와이드스크린</PresentationFormat>
  <Paragraphs>260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Noto Sans CJK KR Thin</vt:lpstr>
      <vt:lpstr>Noto Sans KR</vt:lpstr>
      <vt:lpstr>궁서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지훈 박</cp:lastModifiedBy>
  <cp:revision>385</cp:revision>
  <dcterms:created xsi:type="dcterms:W3CDTF">2023-05-26T13:56:05Z</dcterms:created>
  <dcterms:modified xsi:type="dcterms:W3CDTF">2023-06-06T02:46:11Z</dcterms:modified>
</cp:coreProperties>
</file>