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>
        <p:scale>
          <a:sx n="50" d="100"/>
          <a:sy n="50" d="100"/>
        </p:scale>
        <p:origin x="-62" y="-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6929-9B40-4208-9D38-11E156B2744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A63E-EAA7-489A-9BA5-D76E43AC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4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6929-9B40-4208-9D38-11E156B2744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A63E-EAA7-489A-9BA5-D76E43AC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5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6929-9B40-4208-9D38-11E156B2744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A63E-EAA7-489A-9BA5-D76E43AC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4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6929-9B40-4208-9D38-11E156B2744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A63E-EAA7-489A-9BA5-D76E43AC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1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6929-9B40-4208-9D38-11E156B2744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A63E-EAA7-489A-9BA5-D76E43AC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2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6929-9B40-4208-9D38-11E156B2744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A63E-EAA7-489A-9BA5-D76E43AC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3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6929-9B40-4208-9D38-11E156B2744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A63E-EAA7-489A-9BA5-D76E43AC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0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6929-9B40-4208-9D38-11E156B2744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A63E-EAA7-489A-9BA5-D76E43AC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6929-9B40-4208-9D38-11E156B2744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A63E-EAA7-489A-9BA5-D76E43AC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6929-9B40-4208-9D38-11E156B2744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A63E-EAA7-489A-9BA5-D76E43AC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2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6929-9B40-4208-9D38-11E156B2744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A63E-EAA7-489A-9BA5-D76E43AC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4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D6929-9B40-4208-9D38-11E156B2744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6A63E-EAA7-489A-9BA5-D76E43AC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0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naver.com/sise/sise_market_sum.nav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936A0A-2DA8-5163-1EAF-D0D919C57DB1}"/>
              </a:ext>
            </a:extLst>
          </p:cNvPr>
          <p:cNvSpPr/>
          <p:nvPr/>
        </p:nvSpPr>
        <p:spPr>
          <a:xfrm>
            <a:off x="0" y="371692"/>
            <a:ext cx="4277032" cy="1358264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수원대학교 엠블럼 no.3">
            <a:extLst>
              <a:ext uri="{FF2B5EF4-FFF2-40B4-BE49-F238E27FC236}">
                <a16:creationId xmlns:a16="http://schemas.microsoft.com/office/drawing/2014/main" id="{59B39D10-63C7-1DB3-C739-5CE7C0495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57" y="857902"/>
            <a:ext cx="210502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inus Sign 7">
            <a:extLst>
              <a:ext uri="{FF2B5EF4-FFF2-40B4-BE49-F238E27FC236}">
                <a16:creationId xmlns:a16="http://schemas.microsoft.com/office/drawing/2014/main" id="{FC9FF3A0-7F30-709D-1685-67C26E786A49}"/>
              </a:ext>
            </a:extLst>
          </p:cNvPr>
          <p:cNvSpPr/>
          <p:nvPr/>
        </p:nvSpPr>
        <p:spPr>
          <a:xfrm>
            <a:off x="-871385" y="3282951"/>
            <a:ext cx="6515100" cy="450849"/>
          </a:xfrm>
          <a:prstGeom prst="mathMin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1806F8-B2CE-6C08-FA84-3D2DA4A055B8}"/>
              </a:ext>
            </a:extLst>
          </p:cNvPr>
          <p:cNvSpPr txBox="1"/>
          <p:nvPr/>
        </p:nvSpPr>
        <p:spPr>
          <a:xfrm>
            <a:off x="155235" y="3858737"/>
            <a:ext cx="1861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Financial Analysis</a:t>
            </a:r>
          </a:p>
          <a:p>
            <a:r>
              <a:rPr lang="en-US" b="1" dirty="0"/>
              <a:t>2024.06.20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F459F5-DB08-6476-5567-AF335B061427}"/>
              </a:ext>
            </a:extLst>
          </p:cNvPr>
          <p:cNvSpPr txBox="1"/>
          <p:nvPr/>
        </p:nvSpPr>
        <p:spPr>
          <a:xfrm>
            <a:off x="1250735" y="3858737"/>
            <a:ext cx="28987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/>
              <a:t>| </a:t>
            </a:r>
            <a:r>
              <a:rPr lang="ko-KR" altLang="en-US" sz="1400" b="1" dirty="0"/>
              <a:t>데이터과학부 </a:t>
            </a:r>
            <a:r>
              <a:rPr lang="en-US" altLang="ko-KR" sz="1400" b="1" dirty="0"/>
              <a:t>|</a:t>
            </a:r>
          </a:p>
          <a:p>
            <a:pPr algn="r"/>
            <a:r>
              <a:rPr lang="ko-KR" altLang="en-US" sz="1400" b="1" dirty="0"/>
              <a:t>박지훈</a:t>
            </a:r>
            <a:endParaRPr lang="en-US" altLang="ko-KR" sz="1400" b="1" dirty="0"/>
          </a:p>
          <a:p>
            <a:pPr algn="r"/>
            <a:r>
              <a:rPr lang="en-US" sz="1400" b="1" dirty="0"/>
              <a:t>jihoonmanse@gmail.com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4B4897D-15AD-356F-619E-F9C5E102D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253880"/>
              </p:ext>
            </p:extLst>
          </p:nvPr>
        </p:nvGraphicFramePr>
        <p:xfrm>
          <a:off x="618750" y="5700299"/>
          <a:ext cx="2963333" cy="1370172"/>
        </p:xfrm>
        <a:graphic>
          <a:graphicData uri="http://schemas.openxmlformats.org/drawingml/2006/table">
            <a:tbl>
              <a:tblPr/>
              <a:tblGrid>
                <a:gridCol w="1580444">
                  <a:extLst>
                    <a:ext uri="{9D8B030D-6E8A-4147-A177-3AD203B41FA5}">
                      <a16:colId xmlns:a16="http://schemas.microsoft.com/office/drawing/2014/main" val="554528067"/>
                    </a:ext>
                  </a:extLst>
                </a:gridCol>
                <a:gridCol w="1382889">
                  <a:extLst>
                    <a:ext uri="{9D8B030D-6E8A-4147-A177-3AD203B41FA5}">
                      <a16:colId xmlns:a16="http://schemas.microsoft.com/office/drawing/2014/main" val="2270082588"/>
                    </a:ext>
                  </a:extLst>
                </a:gridCol>
              </a:tblGrid>
              <a:tr h="31807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시가총액</a:t>
                      </a:r>
                    </a:p>
                  </a:txBody>
                  <a:tcPr marL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 i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6,195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억원</a:t>
                      </a:r>
                    </a:p>
                  </a:txBody>
                  <a:tcPr marR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6949764"/>
                  </a:ext>
                </a:extLst>
              </a:tr>
              <a:tr h="31807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u="none" strike="noStrike" dirty="0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시가총액순위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코스피 </a:t>
                      </a:r>
                      <a:r>
                        <a:rPr lang="en-US" altLang="ko-KR" sz="1000" i="1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338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위</a:t>
                      </a:r>
                    </a:p>
                  </a:txBody>
                  <a:tcPr marR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672463"/>
                  </a:ext>
                </a:extLst>
              </a:tr>
              <a:tr h="31807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상장주식수</a:t>
                      </a:r>
                    </a:p>
                  </a:txBody>
                  <a:tcPr marL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i="1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9,164,467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R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911099"/>
                  </a:ext>
                </a:extLst>
              </a:tr>
              <a:tr h="41594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>
                          <a:solidFill>
                            <a:schemeClr val="tx1"/>
                          </a:solidFill>
                          <a:effectLst/>
                        </a:rPr>
                        <a:t>액면가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effectLst/>
                        </a:rPr>
                        <a:t>매매단위</a:t>
                      </a:r>
                    </a:p>
                  </a:txBody>
                  <a:tcPr marL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i="1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5,000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 </a:t>
                      </a:r>
                      <a:r>
                        <a:rPr lang="en-US" altLang="ko-KR" sz="1000" i="1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</a:t>
                      </a:r>
                    </a:p>
                  </a:txBody>
                  <a:tcPr marR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324997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26BE1E0-F0E1-B53A-AB2D-102C9A73B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63833"/>
              </p:ext>
            </p:extLst>
          </p:nvPr>
        </p:nvGraphicFramePr>
        <p:xfrm>
          <a:off x="599938" y="7017687"/>
          <a:ext cx="3000957" cy="1579764"/>
        </p:xfrm>
        <a:graphic>
          <a:graphicData uri="http://schemas.openxmlformats.org/drawingml/2006/table">
            <a:tbl>
              <a:tblPr/>
              <a:tblGrid>
                <a:gridCol w="1667199">
                  <a:extLst>
                    <a:ext uri="{9D8B030D-6E8A-4147-A177-3AD203B41FA5}">
                      <a16:colId xmlns:a16="http://schemas.microsoft.com/office/drawing/2014/main" val="970794271"/>
                    </a:ext>
                  </a:extLst>
                </a:gridCol>
                <a:gridCol w="1333758">
                  <a:extLst>
                    <a:ext uri="{9D8B030D-6E8A-4147-A177-3AD203B41FA5}">
                      <a16:colId xmlns:a16="http://schemas.microsoft.com/office/drawing/2014/main" val="2660658493"/>
                    </a:ext>
                  </a:extLst>
                </a:gridCol>
              </a:tblGrid>
              <a:tr h="52658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>
                          <a:effectLst/>
                        </a:rPr>
                        <a:t>외국인한도주식수</a:t>
                      </a:r>
                      <a:r>
                        <a:rPr lang="en-US" altLang="ko-KR" sz="1000" b="0">
                          <a:effectLst/>
                        </a:rPr>
                        <a:t>(A)</a:t>
                      </a:r>
                    </a:p>
                  </a:txBody>
                  <a:tcPr marL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i="1" dirty="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9,164,467</a:t>
                      </a:r>
                      <a:endParaRPr lang="en-US" sz="1000" dirty="0">
                        <a:solidFill>
                          <a:srgbClr val="464646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R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354941"/>
                  </a:ext>
                </a:extLst>
              </a:tr>
              <a:tr h="52658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>
                          <a:effectLst/>
                        </a:rPr>
                        <a:t>외국인보유주식수</a:t>
                      </a:r>
                      <a:r>
                        <a:rPr lang="en-US" altLang="ko-KR" sz="1000" b="0">
                          <a:effectLst/>
                        </a:rPr>
                        <a:t>(B)</a:t>
                      </a:r>
                    </a:p>
                  </a:txBody>
                  <a:tcPr marL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i="1" dirty="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381,866</a:t>
                      </a:r>
                      <a:endParaRPr lang="en-US" sz="1000" dirty="0">
                        <a:solidFill>
                          <a:srgbClr val="464646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R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6793679"/>
                  </a:ext>
                </a:extLst>
              </a:tr>
              <a:tr h="52658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1">
                          <a:effectLst/>
                        </a:rPr>
                        <a:t>외국인소진율</a:t>
                      </a:r>
                      <a:r>
                        <a:rPr lang="en-US" altLang="ko-KR" sz="1000" b="1">
                          <a:effectLst/>
                        </a:rPr>
                        <a:t>(B/A)</a:t>
                      </a:r>
                    </a:p>
                  </a:txBody>
                  <a:tcPr marL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i="1" dirty="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4.17%</a:t>
                      </a:r>
                      <a:endParaRPr lang="en-US" sz="1000" b="1" dirty="0">
                        <a:solidFill>
                          <a:srgbClr val="464646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R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1746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7361961-2E3B-325A-A710-456306673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636773"/>
              </p:ext>
            </p:extLst>
          </p:nvPr>
        </p:nvGraphicFramePr>
        <p:xfrm>
          <a:off x="599938" y="8620341"/>
          <a:ext cx="3000956" cy="1517220"/>
        </p:xfrm>
        <a:graphic>
          <a:graphicData uri="http://schemas.openxmlformats.org/drawingml/2006/table">
            <a:tbl>
              <a:tblPr/>
              <a:tblGrid>
                <a:gridCol w="1627025">
                  <a:extLst>
                    <a:ext uri="{9D8B030D-6E8A-4147-A177-3AD203B41FA5}">
                      <a16:colId xmlns:a16="http://schemas.microsoft.com/office/drawing/2014/main" val="1447932548"/>
                    </a:ext>
                  </a:extLst>
                </a:gridCol>
                <a:gridCol w="1373931">
                  <a:extLst>
                    <a:ext uri="{9D8B030D-6E8A-4147-A177-3AD203B41FA5}">
                      <a16:colId xmlns:a16="http://schemas.microsoft.com/office/drawing/2014/main" val="2604070289"/>
                    </a:ext>
                  </a:extLst>
                </a:gridCol>
              </a:tblGrid>
              <a:tr h="505740">
                <a:tc>
                  <a:txBody>
                    <a:bodyPr/>
                    <a:lstStyle/>
                    <a:p>
                      <a:pPr algn="l"/>
                      <a:r>
                        <a:rPr lang="en-US" sz="1000" b="0">
                          <a:solidFill>
                            <a:schemeClr val="tx1"/>
                          </a:solidFill>
                          <a:effectLst/>
                        </a:rPr>
                        <a:t>PERlEPS</a:t>
                      </a:r>
                      <a:r>
                        <a:rPr lang="en-US" sz="10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(2024.03)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i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5.91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 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 </a:t>
                      </a:r>
                      <a:r>
                        <a:rPr lang="en-US" altLang="ko-KR" sz="1000" i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11,444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</a:t>
                      </a:r>
                    </a:p>
                  </a:txBody>
                  <a:tcPr marR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7610117"/>
                  </a:ext>
                </a:extLst>
              </a:tr>
              <a:tr h="505740">
                <a:tc>
                  <a:txBody>
                    <a:bodyPr/>
                    <a:lstStyle/>
                    <a:p>
                      <a:pPr algn="l"/>
                      <a:r>
                        <a:rPr lang="en-US" sz="1000" b="0">
                          <a:solidFill>
                            <a:schemeClr val="tx1"/>
                          </a:solidFill>
                          <a:effectLst/>
                        </a:rPr>
                        <a:t>PBRlBPS </a:t>
                      </a:r>
                      <a:r>
                        <a:rPr lang="en-US" sz="10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(2024.03)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i="1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0.86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 </a:t>
                      </a:r>
                      <a:r>
                        <a:rPr lang="en-US" altLang="ko-KR" sz="1000" i="1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79,008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</a:t>
                      </a:r>
                    </a:p>
                  </a:txBody>
                  <a:tcPr marR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775038"/>
                  </a:ext>
                </a:extLst>
              </a:tr>
              <a:tr h="50574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배당수익률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l2023.12</a:t>
                      </a:r>
                    </a:p>
                  </a:txBody>
                  <a:tcPr marL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i="1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0.52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%</a:t>
                      </a:r>
                    </a:p>
                  </a:txBody>
                  <a:tcPr marR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409906"/>
                  </a:ext>
                </a:extLst>
              </a:tr>
            </a:tbl>
          </a:graphicData>
        </a:graphic>
      </p:graphicFrame>
      <p:sp>
        <p:nvSpPr>
          <p:cNvPr id="20" name="Minus Sign 19">
            <a:extLst>
              <a:ext uri="{FF2B5EF4-FFF2-40B4-BE49-F238E27FC236}">
                <a16:creationId xmlns:a16="http://schemas.microsoft.com/office/drawing/2014/main" id="{EE6FB7FA-DB51-3CB9-5B15-52CB6D970CF3}"/>
              </a:ext>
            </a:extLst>
          </p:cNvPr>
          <p:cNvSpPr/>
          <p:nvPr/>
        </p:nvSpPr>
        <p:spPr>
          <a:xfrm>
            <a:off x="-875195" y="4656307"/>
            <a:ext cx="6515100" cy="450849"/>
          </a:xfrm>
          <a:prstGeom prst="mathMin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389B4B2-B295-0156-8A65-57E49BC0A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0918825"/>
            <a:ext cx="4327660" cy="307929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2542A11-3A70-1FB3-668B-E796A6D43278}"/>
              </a:ext>
            </a:extLst>
          </p:cNvPr>
          <p:cNvSpPr txBox="1"/>
          <p:nvPr/>
        </p:nvSpPr>
        <p:spPr>
          <a:xfrm>
            <a:off x="4682490" y="1064367"/>
            <a:ext cx="5185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사조그룹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국내 종합식품 기업 </a:t>
            </a:r>
            <a:endParaRPr lang="en-US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966C51-D552-7CAF-BAD5-50BF1E63456E}"/>
              </a:ext>
            </a:extLst>
          </p:cNvPr>
          <p:cNvSpPr txBox="1"/>
          <p:nvPr/>
        </p:nvSpPr>
        <p:spPr>
          <a:xfrm>
            <a:off x="4682490" y="1823483"/>
            <a:ext cx="5780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기업들의 몸집 키우기 전략 </a:t>
            </a:r>
            <a:r>
              <a:rPr lang="en-US" altLang="ko-KR" b="1" dirty="0"/>
              <a:t>M&amp;A </a:t>
            </a:r>
            <a:r>
              <a:rPr lang="ko-KR" altLang="en-US" b="1" dirty="0"/>
              <a:t>를 통한 투자전략 방법</a:t>
            </a:r>
            <a:r>
              <a:rPr lang="en-US" altLang="ko-KR" b="1" dirty="0"/>
              <a:t> </a:t>
            </a:r>
            <a:endParaRPr lang="en-US" b="1" dirty="0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id="{57C07840-7DA5-B655-763F-3B7F31E2C7F7}"/>
              </a:ext>
            </a:extLst>
          </p:cNvPr>
          <p:cNvSpPr/>
          <p:nvPr/>
        </p:nvSpPr>
        <p:spPr>
          <a:xfrm>
            <a:off x="3086100" y="305017"/>
            <a:ext cx="9867901" cy="187326"/>
          </a:xfrm>
          <a:prstGeom prst="mathMin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CDA66B-0D99-AAD3-BDFF-0013C66A4380}"/>
              </a:ext>
            </a:extLst>
          </p:cNvPr>
          <p:cNvSpPr txBox="1"/>
          <p:nvPr/>
        </p:nvSpPr>
        <p:spPr>
          <a:xfrm>
            <a:off x="4682490" y="566860"/>
            <a:ext cx="15888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종합식품 </a:t>
            </a:r>
            <a:r>
              <a:rPr lang="en-US" altLang="ko-KR" sz="1100" b="1" dirty="0"/>
              <a:t>| </a:t>
            </a:r>
            <a:r>
              <a:rPr lang="ko-KR" altLang="en-US" sz="1100" b="1" dirty="0"/>
              <a:t>국내 </a:t>
            </a:r>
            <a:r>
              <a:rPr lang="en-US" altLang="ko-KR" sz="1100" b="1" dirty="0"/>
              <a:t>| M&amp;A</a:t>
            </a:r>
            <a:endParaRPr lang="en-US" sz="1100" b="1" dirty="0"/>
          </a:p>
        </p:txBody>
      </p:sp>
      <p:sp>
        <p:nvSpPr>
          <p:cNvPr id="34" name="Minus Sign 33">
            <a:extLst>
              <a:ext uri="{FF2B5EF4-FFF2-40B4-BE49-F238E27FC236}">
                <a16:creationId xmlns:a16="http://schemas.microsoft.com/office/drawing/2014/main" id="{8FEFB7CE-3E17-DFBE-2DA1-3534586CBECF}"/>
              </a:ext>
            </a:extLst>
          </p:cNvPr>
          <p:cNvSpPr/>
          <p:nvPr/>
        </p:nvSpPr>
        <p:spPr>
          <a:xfrm>
            <a:off x="3086100" y="2343367"/>
            <a:ext cx="9867901" cy="59507"/>
          </a:xfrm>
          <a:prstGeom prst="mathMin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FA792C-6B15-C3AB-8220-F2ACEDA8126C}"/>
              </a:ext>
            </a:extLst>
          </p:cNvPr>
          <p:cNvSpPr txBox="1"/>
          <p:nvPr/>
        </p:nvSpPr>
        <p:spPr>
          <a:xfrm>
            <a:off x="4657389" y="2702523"/>
            <a:ext cx="3522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참치배에서 세계적인 대기업으로</a:t>
            </a:r>
            <a:endParaRPr 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6CA0E9-BF9D-196E-2FCC-D48980D290AC}"/>
              </a:ext>
            </a:extLst>
          </p:cNvPr>
          <p:cNvSpPr txBox="1"/>
          <p:nvPr/>
        </p:nvSpPr>
        <p:spPr>
          <a:xfrm>
            <a:off x="4657389" y="10750254"/>
            <a:ext cx="3143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기업계의 아메바</a:t>
            </a:r>
            <a:r>
              <a:rPr lang="en-US" altLang="ko-KR" b="1" dirty="0"/>
              <a:t>, “</a:t>
            </a:r>
            <a:r>
              <a:rPr lang="ko-KR" altLang="en-US" b="1" dirty="0"/>
              <a:t>사조 그룹</a:t>
            </a:r>
            <a:r>
              <a:rPr lang="en-US" altLang="ko-KR" b="1" dirty="0"/>
              <a:t>”</a:t>
            </a:r>
            <a:endParaRPr lang="en-US" b="1" dirty="0"/>
          </a:p>
        </p:txBody>
      </p:sp>
      <p:grpSp>
        <p:nvGrpSpPr>
          <p:cNvPr id="1065" name="Group 1064">
            <a:extLst>
              <a:ext uri="{FF2B5EF4-FFF2-40B4-BE49-F238E27FC236}">
                <a16:creationId xmlns:a16="http://schemas.microsoft.com/office/drawing/2014/main" id="{3198C03D-31A8-7D99-1BA9-335D4733EE7C}"/>
              </a:ext>
            </a:extLst>
          </p:cNvPr>
          <p:cNvGrpSpPr/>
          <p:nvPr/>
        </p:nvGrpSpPr>
        <p:grpSpPr>
          <a:xfrm>
            <a:off x="4617685" y="11771541"/>
            <a:ext cx="7290779" cy="2660976"/>
            <a:chOff x="373844" y="3117776"/>
            <a:chExt cx="6975072" cy="2197067"/>
          </a:xfrm>
        </p:grpSpPr>
        <p:cxnSp>
          <p:nvCxnSpPr>
            <p:cNvPr id="1066" name="Straight Arrow Connector 1065">
              <a:extLst>
                <a:ext uri="{FF2B5EF4-FFF2-40B4-BE49-F238E27FC236}">
                  <a16:creationId xmlns:a16="http://schemas.microsoft.com/office/drawing/2014/main" id="{C3FBACF3-373A-D19D-0BE9-2949BE0D58BF}"/>
                </a:ext>
              </a:extLst>
            </p:cNvPr>
            <p:cNvCxnSpPr>
              <a:cxnSpLocks/>
            </p:cNvCxnSpPr>
            <p:nvPr/>
          </p:nvCxnSpPr>
          <p:spPr>
            <a:xfrm>
              <a:off x="411283" y="4204256"/>
              <a:ext cx="656999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7" name="Oval 1066">
              <a:extLst>
                <a:ext uri="{FF2B5EF4-FFF2-40B4-BE49-F238E27FC236}">
                  <a16:creationId xmlns:a16="http://schemas.microsoft.com/office/drawing/2014/main" id="{5836EAF9-5A28-543B-BBE8-80B6B6A3ABD0}"/>
                </a:ext>
              </a:extLst>
            </p:cNvPr>
            <p:cNvSpPr/>
            <p:nvPr/>
          </p:nvSpPr>
          <p:spPr>
            <a:xfrm>
              <a:off x="758905" y="3787530"/>
              <a:ext cx="735793" cy="83345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M&amp;A</a:t>
              </a:r>
            </a:p>
          </p:txBody>
        </p:sp>
        <p:sp>
          <p:nvSpPr>
            <p:cNvPr id="1068" name="Oval 1067">
              <a:extLst>
                <a:ext uri="{FF2B5EF4-FFF2-40B4-BE49-F238E27FC236}">
                  <a16:creationId xmlns:a16="http://schemas.microsoft.com/office/drawing/2014/main" id="{04EC00B2-BD7B-841E-1829-3E3A9FF696B6}"/>
                </a:ext>
              </a:extLst>
            </p:cNvPr>
            <p:cNvSpPr/>
            <p:nvPr/>
          </p:nvSpPr>
          <p:spPr>
            <a:xfrm>
              <a:off x="2014679" y="3787530"/>
              <a:ext cx="735793" cy="83345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M&amp;A</a:t>
              </a:r>
            </a:p>
          </p:txBody>
        </p:sp>
        <p:sp>
          <p:nvSpPr>
            <p:cNvPr id="1069" name="Oval 1068">
              <a:extLst>
                <a:ext uri="{FF2B5EF4-FFF2-40B4-BE49-F238E27FC236}">
                  <a16:creationId xmlns:a16="http://schemas.microsoft.com/office/drawing/2014/main" id="{4A6CA992-7969-4F0D-90E6-72A75B79483E}"/>
                </a:ext>
              </a:extLst>
            </p:cNvPr>
            <p:cNvSpPr/>
            <p:nvPr/>
          </p:nvSpPr>
          <p:spPr>
            <a:xfrm>
              <a:off x="3270453" y="3787530"/>
              <a:ext cx="735793" cy="83345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M&amp;A</a:t>
              </a:r>
            </a:p>
          </p:txBody>
        </p:sp>
        <p:sp>
          <p:nvSpPr>
            <p:cNvPr id="1070" name="Oval 1069">
              <a:extLst>
                <a:ext uri="{FF2B5EF4-FFF2-40B4-BE49-F238E27FC236}">
                  <a16:creationId xmlns:a16="http://schemas.microsoft.com/office/drawing/2014/main" id="{1C825069-CBD4-69AF-F720-D79752B080EB}"/>
                </a:ext>
              </a:extLst>
            </p:cNvPr>
            <p:cNvSpPr/>
            <p:nvPr/>
          </p:nvSpPr>
          <p:spPr>
            <a:xfrm>
              <a:off x="4526226" y="3801305"/>
              <a:ext cx="735793" cy="83345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M&amp;A</a:t>
              </a:r>
            </a:p>
          </p:txBody>
        </p:sp>
        <p:sp>
          <p:nvSpPr>
            <p:cNvPr id="1071" name="Oval 1070">
              <a:extLst>
                <a:ext uri="{FF2B5EF4-FFF2-40B4-BE49-F238E27FC236}">
                  <a16:creationId xmlns:a16="http://schemas.microsoft.com/office/drawing/2014/main" id="{30094A49-A9C7-AD57-4939-DD232EDE40CC}"/>
                </a:ext>
              </a:extLst>
            </p:cNvPr>
            <p:cNvSpPr/>
            <p:nvPr/>
          </p:nvSpPr>
          <p:spPr>
            <a:xfrm>
              <a:off x="5781999" y="3787530"/>
              <a:ext cx="735793" cy="83345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M&amp;A</a:t>
              </a:r>
            </a:p>
          </p:txBody>
        </p:sp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E24E4A81-908E-DF9B-E725-F03918460628}"/>
                </a:ext>
              </a:extLst>
            </p:cNvPr>
            <p:cNvSpPr txBox="1"/>
            <p:nvPr/>
          </p:nvSpPr>
          <p:spPr>
            <a:xfrm>
              <a:off x="373844" y="3137417"/>
              <a:ext cx="15440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2004</a:t>
              </a:r>
              <a:r>
                <a:rPr lang="ko-KR" altLang="en-US" sz="1200" dirty="0"/>
                <a:t>년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신동방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현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사조해표</a:t>
              </a:r>
              <a:r>
                <a:rPr lang="en-US" altLang="ko-KR" sz="1200" dirty="0"/>
                <a:t>)</a:t>
              </a:r>
              <a:endParaRPr lang="en-US" sz="1200" dirty="0"/>
            </a:p>
          </p:txBody>
        </p: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D21D50E2-4D69-B19F-56AD-44FAEE9D230D}"/>
                </a:ext>
              </a:extLst>
            </p:cNvPr>
            <p:cNvSpPr txBox="1"/>
            <p:nvPr/>
          </p:nvSpPr>
          <p:spPr>
            <a:xfrm>
              <a:off x="2808449" y="3117776"/>
              <a:ext cx="1697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2007</a:t>
              </a:r>
              <a:r>
                <a:rPr lang="ko-KR" altLang="en-US" sz="1200" dirty="0"/>
                <a:t>년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오양수산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현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사조오양</a:t>
              </a:r>
              <a:r>
                <a:rPr lang="en-US" altLang="ko-KR" sz="1200" dirty="0"/>
                <a:t>)</a:t>
              </a:r>
              <a:endParaRPr lang="en-US" sz="1200" dirty="0"/>
            </a:p>
          </p:txBody>
        </p:sp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6F66074D-EDF1-1153-1EC2-6AFAE2136E18}"/>
                </a:ext>
              </a:extLst>
            </p:cNvPr>
            <p:cNvSpPr txBox="1"/>
            <p:nvPr/>
          </p:nvSpPr>
          <p:spPr>
            <a:xfrm>
              <a:off x="4988975" y="3137417"/>
              <a:ext cx="23599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2016</a:t>
              </a:r>
              <a:r>
                <a:rPr lang="ko-KR" altLang="en-US" sz="1200" dirty="0"/>
                <a:t>년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동아원</a:t>
              </a:r>
              <a:r>
                <a:rPr lang="en-US" altLang="ko-KR" sz="1200" dirty="0"/>
                <a:t>-</a:t>
              </a:r>
              <a:r>
                <a:rPr lang="ko-KR" altLang="en-US" sz="1200" dirty="0"/>
                <a:t>한국제분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현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사조동아원</a:t>
              </a:r>
              <a:r>
                <a:rPr lang="en-US" altLang="ko-KR" sz="1200" dirty="0"/>
                <a:t>)</a:t>
              </a:r>
              <a:endParaRPr lang="en-US" sz="1200" dirty="0"/>
            </a:p>
          </p:txBody>
        </p:sp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4252AC9B-59E6-1F8E-2D0B-985B42FBE224}"/>
                </a:ext>
              </a:extLst>
            </p:cNvPr>
            <p:cNvSpPr txBox="1"/>
            <p:nvPr/>
          </p:nvSpPr>
          <p:spPr>
            <a:xfrm>
              <a:off x="1533625" y="4834544"/>
              <a:ext cx="1697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2006</a:t>
              </a:r>
              <a:r>
                <a:rPr lang="ko-KR" altLang="en-US" sz="1200" dirty="0"/>
                <a:t>년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대립수산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현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사조대림</a:t>
              </a:r>
              <a:r>
                <a:rPr lang="en-US" altLang="ko-KR" sz="1200" dirty="0"/>
                <a:t>)</a:t>
              </a:r>
              <a:endParaRPr lang="en-US" sz="1200" dirty="0"/>
            </a:p>
          </p:txBody>
        </p:sp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7DA4E5D3-BE24-C643-E452-1BC2AFDE2F0A}"/>
                </a:ext>
              </a:extLst>
            </p:cNvPr>
            <p:cNvSpPr txBox="1"/>
            <p:nvPr/>
          </p:nvSpPr>
          <p:spPr>
            <a:xfrm>
              <a:off x="4045173" y="4853178"/>
              <a:ext cx="1697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2010</a:t>
              </a:r>
              <a:r>
                <a:rPr lang="ko-KR" altLang="en-US" sz="1200" dirty="0"/>
                <a:t>년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남부햄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현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사조남부햄</a:t>
              </a:r>
              <a:r>
                <a:rPr lang="en-US" altLang="ko-KR" sz="1200" dirty="0"/>
                <a:t>)</a:t>
              </a:r>
              <a:endParaRPr lang="en-US" sz="1200" dirty="0"/>
            </a:p>
          </p:txBody>
        </p:sp>
      </p:grpSp>
      <p:sp>
        <p:nvSpPr>
          <p:cNvPr id="1077" name="Minus Sign 1076">
            <a:extLst>
              <a:ext uri="{FF2B5EF4-FFF2-40B4-BE49-F238E27FC236}">
                <a16:creationId xmlns:a16="http://schemas.microsoft.com/office/drawing/2014/main" id="{0F5C8257-16AB-2AA4-78AB-214E21F767CF}"/>
              </a:ext>
            </a:extLst>
          </p:cNvPr>
          <p:cNvSpPr/>
          <p:nvPr/>
        </p:nvSpPr>
        <p:spPr>
          <a:xfrm>
            <a:off x="3086100" y="10017068"/>
            <a:ext cx="9867901" cy="59507"/>
          </a:xfrm>
          <a:prstGeom prst="mathMin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C5222E6B-87F4-2D31-C0C9-106D676195EB}"/>
              </a:ext>
            </a:extLst>
          </p:cNvPr>
          <p:cNvSpPr txBox="1"/>
          <p:nvPr/>
        </p:nvSpPr>
        <p:spPr>
          <a:xfrm>
            <a:off x="4704940" y="3229525"/>
            <a:ext cx="682561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artNBSP"/>
              </a:rPr>
              <a:t> 1964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artNBSP"/>
              </a:rPr>
              <a:t>년 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artNBSP"/>
              </a:rPr>
              <a:t>5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artNBSP"/>
              </a:rPr>
              <a:t>월 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artNBSP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artNBSP"/>
              </a:rPr>
              <a:t>일에  설립되어  수산물의 제조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artNBSP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artNBSP"/>
              </a:rPr>
              <a:t>어획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artNBSP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artNBSP"/>
              </a:rPr>
              <a:t>매매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artNBSP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artNBSP"/>
              </a:rPr>
              <a:t>가공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artNBSP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artNBSP"/>
              </a:rPr>
              <a:t>냉동 및 냉장 등을 주요 사업으로 영위하고 있으며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artNBSP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artNBSP"/>
              </a:rPr>
              <a:t>부산광역시에 육가공및 식료품 제조공장을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artNBSP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artNBSP"/>
              </a:rPr>
              <a:t>경기도 안산시에 어육연제품 제조공장을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artNBSP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artNBSP"/>
              </a:rPr>
              <a:t>인천광역시와 경상남도 함안군에 식용유 제조공장을 가지고 있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DartNBSP"/>
              </a:rPr>
              <a:t>습니다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DartNBSP"/>
              </a:rPr>
              <a:t>.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DartNBSP"/>
              </a:rPr>
              <a:t>또한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artNBSP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artNBSP"/>
              </a:rPr>
              <a:t>서울특별시 서초구에 본사를 두고 있다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artNBSP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artNBSP"/>
              </a:rPr>
              <a:t> 사조그룹은 대한민국의 현재  대기업으로 자회사 삼아벤쳐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artNBSP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artNBSP"/>
              </a:rPr>
              <a:t>사조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artNBSP"/>
              </a:rPr>
              <a:t>FS, 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artNBSP"/>
              </a:rPr>
              <a:t>사조 동아원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artNBSP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artNBSP"/>
              </a:rPr>
              <a:t>사조 오양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artNBSP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artNBSP"/>
              </a:rPr>
              <a:t>사조원 등 여러기업에 지배적인 영향을 미치고 있다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artNBSP"/>
              </a:rPr>
              <a:t>.  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artNBSP"/>
              </a:rPr>
              <a:t>사조그룹 식품 산업을 담당하는 주 기업이다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artNBSP"/>
              </a:rPr>
              <a:t>. </a:t>
            </a:r>
          </a:p>
          <a:p>
            <a:pPr algn="just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DartNBSP"/>
            </a:endParaRPr>
          </a:p>
          <a:p>
            <a:pPr algn="just"/>
            <a:r>
              <a:rPr lang="ko-KR" altLang="en-US" dirty="0"/>
              <a:t> 사조그룹은 대림선 어묵</a:t>
            </a:r>
            <a:r>
              <a:rPr lang="en-US" altLang="ko-KR" dirty="0"/>
              <a:t>, </a:t>
            </a:r>
            <a:r>
              <a:rPr lang="ko-KR" altLang="en-US" dirty="0"/>
              <a:t>게맛살 등 연육 제품과 햄</a:t>
            </a:r>
            <a:r>
              <a:rPr lang="en-US" altLang="ko-KR" dirty="0"/>
              <a:t>, </a:t>
            </a:r>
            <a:r>
              <a:rPr lang="ko-KR" altLang="en-US" dirty="0"/>
              <a:t>소시지육가공 등의 신선제품외에도 냉동</a:t>
            </a:r>
            <a:r>
              <a:rPr lang="en-US" altLang="ko-KR" dirty="0"/>
              <a:t>, </a:t>
            </a:r>
            <a:r>
              <a:rPr lang="ko-KR" altLang="en-US" dirty="0"/>
              <a:t>냉장식품</a:t>
            </a:r>
            <a:r>
              <a:rPr lang="en-US" altLang="ko-KR" dirty="0"/>
              <a:t>, </a:t>
            </a:r>
            <a:r>
              <a:rPr lang="ko-KR" altLang="en-US" dirty="0"/>
              <a:t>젓갈류</a:t>
            </a:r>
            <a:r>
              <a:rPr lang="en-US" altLang="ko-KR" dirty="0"/>
              <a:t>, </a:t>
            </a:r>
            <a:r>
              <a:rPr lang="ko-KR" altLang="en-US" dirty="0"/>
              <a:t>김</a:t>
            </a:r>
            <a:r>
              <a:rPr lang="en-US" altLang="ko-KR" dirty="0"/>
              <a:t>, </a:t>
            </a:r>
            <a:r>
              <a:rPr lang="ko-KR" altLang="en-US" dirty="0"/>
              <a:t>미역 등 해조류</a:t>
            </a:r>
            <a:r>
              <a:rPr lang="en-US" altLang="ko-KR" dirty="0"/>
              <a:t>, </a:t>
            </a:r>
            <a:r>
              <a:rPr lang="ko-KR" altLang="en-US" dirty="0"/>
              <a:t>절임류 등 다양한 식품들을 생산</a:t>
            </a:r>
            <a:r>
              <a:rPr lang="en-US" altLang="ko-KR" dirty="0"/>
              <a:t>, </a:t>
            </a:r>
            <a:r>
              <a:rPr lang="ko-KR" altLang="en-US" dirty="0"/>
              <a:t>판매하고 있다</a:t>
            </a:r>
            <a:r>
              <a:rPr lang="en-US" altLang="ko-KR" dirty="0"/>
              <a:t>. </a:t>
            </a:r>
            <a:r>
              <a:rPr lang="ko-KR" altLang="en-US" dirty="0"/>
              <a:t>업계 최초로 과학적 최신 위생관리 기법인 해썹</a:t>
            </a:r>
            <a:r>
              <a:rPr lang="en-US" altLang="ko-KR" dirty="0"/>
              <a:t>(HACCP)</a:t>
            </a:r>
            <a:r>
              <a:rPr lang="ko-KR" altLang="en-US" dirty="0"/>
              <a:t>시스템을 도입했으며</a:t>
            </a:r>
            <a:r>
              <a:rPr lang="en-US" altLang="ko-KR" dirty="0"/>
              <a:t>, </a:t>
            </a:r>
            <a:r>
              <a:rPr lang="ko-KR" altLang="en-US" dirty="0"/>
              <a:t>보다 신선하고 안전한 제품을 빠르게 소비자에게 공급하기 위하여 일일 배송시스템을 도입하였다</a:t>
            </a:r>
            <a:r>
              <a:rPr lang="en-US" altLang="ko-KR" dirty="0"/>
              <a:t>.</a:t>
            </a:r>
            <a:r>
              <a:rPr lang="ko-KR" altLang="en-US" dirty="0"/>
              <a:t>수산부문에서는 세계최다 횟감용 참치 선단을 가진 사조대림과 수산부문을 통합함으로써 오는 시너지 효과로 트롤분야 업계 </a:t>
            </a:r>
            <a:r>
              <a:rPr lang="en-US" altLang="ko-KR" dirty="0"/>
              <a:t>1</a:t>
            </a:r>
            <a:r>
              <a:rPr lang="ko-KR" altLang="en-US" dirty="0"/>
              <a:t>위를 지키는 한편</a:t>
            </a:r>
            <a:r>
              <a:rPr lang="en-US" altLang="ko-KR" dirty="0"/>
              <a:t>, </a:t>
            </a:r>
            <a:r>
              <a:rPr lang="ko-KR" altLang="en-US" dirty="0"/>
              <a:t>러시아 수산회사 인수 및 지속적인 세계각국의 어획쿼터 확보를 통하여 안정적인 수산물 공급을 위해 노력하였기에 수산자원의 남획과 고갈로 갈수록 심해지는 어려움 속에서도 수산물의 안정적인 공급을 책임지고 있으며</a:t>
            </a:r>
            <a:r>
              <a:rPr lang="en-US" altLang="ko-KR" dirty="0"/>
              <a:t>, </a:t>
            </a:r>
            <a:r>
              <a:rPr lang="ko-KR" altLang="en-US" dirty="0"/>
              <a:t>수산 자원의 고갈방지를 위해서도 다각적인 방법으로 노력하고 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1080" name="Minus Sign 1079">
            <a:extLst>
              <a:ext uri="{FF2B5EF4-FFF2-40B4-BE49-F238E27FC236}">
                <a16:creationId xmlns:a16="http://schemas.microsoft.com/office/drawing/2014/main" id="{3D49A44F-0A4A-3B6C-1586-FAAC9451CCF2}"/>
              </a:ext>
            </a:extLst>
          </p:cNvPr>
          <p:cNvSpPr/>
          <p:nvPr/>
        </p:nvSpPr>
        <p:spPr>
          <a:xfrm>
            <a:off x="-4724401" y="15720897"/>
            <a:ext cx="21600000" cy="216000"/>
          </a:xfrm>
          <a:prstGeom prst="mathMin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817D190E-BC14-4A2F-4B32-9E78D17E5E5F}"/>
              </a:ext>
            </a:extLst>
          </p:cNvPr>
          <p:cNvSpPr txBox="1"/>
          <p:nvPr/>
        </p:nvSpPr>
        <p:spPr>
          <a:xfrm>
            <a:off x="85062" y="1580930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0324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Minus Sign 29">
            <a:extLst>
              <a:ext uri="{FF2B5EF4-FFF2-40B4-BE49-F238E27FC236}">
                <a16:creationId xmlns:a16="http://schemas.microsoft.com/office/drawing/2014/main" id="{21671D41-8238-C4F8-6A22-17239D64BFEF}"/>
              </a:ext>
            </a:extLst>
          </p:cNvPr>
          <p:cNvSpPr/>
          <p:nvPr/>
        </p:nvSpPr>
        <p:spPr>
          <a:xfrm>
            <a:off x="-4705351" y="305017"/>
            <a:ext cx="21600000" cy="216000"/>
          </a:xfrm>
          <a:prstGeom prst="mathMin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id="{69EE33B7-8121-82B7-269A-AF2745C35B8E}"/>
              </a:ext>
            </a:extLst>
          </p:cNvPr>
          <p:cNvSpPr/>
          <p:nvPr/>
        </p:nvSpPr>
        <p:spPr>
          <a:xfrm>
            <a:off x="-4724401" y="15720897"/>
            <a:ext cx="21600000" cy="216000"/>
          </a:xfrm>
          <a:prstGeom prst="mathMin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F4818-BE34-344D-D87A-9CA04ED67E58}"/>
              </a:ext>
            </a:extLst>
          </p:cNvPr>
          <p:cNvSpPr txBox="1"/>
          <p:nvPr/>
        </p:nvSpPr>
        <p:spPr>
          <a:xfrm>
            <a:off x="85062" y="1580930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CFC66F-8D3C-740D-487A-121C02BAFCE1}"/>
              </a:ext>
            </a:extLst>
          </p:cNvPr>
          <p:cNvSpPr txBox="1"/>
          <p:nvPr/>
        </p:nvSpPr>
        <p:spPr>
          <a:xfrm>
            <a:off x="424382" y="840709"/>
            <a:ext cx="11147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사조그룹은 </a:t>
            </a:r>
            <a:r>
              <a:rPr lang="en-US" altLang="ko-KR" dirty="0"/>
              <a:t>2004</a:t>
            </a:r>
            <a:r>
              <a:rPr lang="ko-KR" altLang="en-US" dirty="0"/>
              <a:t>년부터 </a:t>
            </a:r>
            <a:r>
              <a:rPr lang="en-US" altLang="ko-KR" dirty="0"/>
              <a:t>2024</a:t>
            </a:r>
            <a:r>
              <a:rPr lang="ko-KR" altLang="en-US" dirty="0"/>
              <a:t>년에 이르기까지 인수합병을 통해서 기업의 규모를 키워왔다</a:t>
            </a:r>
            <a:r>
              <a:rPr lang="en-US" altLang="ko-KR" dirty="0"/>
              <a:t>. 2004</a:t>
            </a:r>
            <a:r>
              <a:rPr lang="ko-KR" altLang="en-US" dirty="0"/>
              <a:t>년 </a:t>
            </a:r>
            <a:r>
              <a:rPr lang="en-US" altLang="ko-KR" dirty="0"/>
              <a:t>(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  <a:r>
              <a:rPr lang="ko-KR" altLang="en-US" dirty="0"/>
              <a:t>신동방을 인수하여 현재 사조해표로</a:t>
            </a:r>
            <a:r>
              <a:rPr lang="en-US" altLang="ko-KR" dirty="0"/>
              <a:t>, 2006</a:t>
            </a:r>
            <a:r>
              <a:rPr lang="ko-KR" altLang="en-US" dirty="0"/>
              <a:t>년 대림수산을 인수하여 현 사조대림으로</a:t>
            </a:r>
            <a:r>
              <a:rPr lang="en-US" altLang="ko-KR" dirty="0"/>
              <a:t>, 2007</a:t>
            </a:r>
            <a:r>
              <a:rPr lang="ko-KR" altLang="en-US" dirty="0"/>
              <a:t>년 </a:t>
            </a:r>
            <a:r>
              <a:rPr lang="en-US" altLang="ko-KR" dirty="0"/>
              <a:t>(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  <a:r>
              <a:rPr lang="ko-KR" altLang="en-US" dirty="0"/>
              <a:t>오양수산을 인수하여 현 사조오양으로</a:t>
            </a:r>
            <a:r>
              <a:rPr lang="en-US" altLang="ko-KR" dirty="0"/>
              <a:t>, 2010</a:t>
            </a:r>
            <a:r>
              <a:rPr lang="ko-KR" altLang="en-US" dirty="0"/>
              <a:t>년 </a:t>
            </a:r>
            <a:r>
              <a:rPr lang="en-US" altLang="ko-KR" dirty="0"/>
              <a:t>(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  <a:r>
              <a:rPr lang="ko-KR" altLang="en-US" dirty="0"/>
              <a:t>남부햄을 인수하여 현 사조남부햄으로</a:t>
            </a:r>
            <a:r>
              <a:rPr lang="en-US" altLang="ko-KR" dirty="0"/>
              <a:t>, 2016</a:t>
            </a:r>
            <a:r>
              <a:rPr lang="ko-KR" altLang="en-US" dirty="0"/>
              <a:t>년 </a:t>
            </a:r>
            <a:r>
              <a:rPr lang="en-US" altLang="ko-KR" dirty="0"/>
              <a:t>(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  <a:r>
              <a:rPr lang="ko-KR" altLang="en-US" dirty="0"/>
              <a:t>동아원과 </a:t>
            </a:r>
            <a:r>
              <a:rPr lang="en-US" altLang="ko-KR" dirty="0"/>
              <a:t>(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  <a:r>
              <a:rPr lang="ko-KR" altLang="en-US" dirty="0"/>
              <a:t>한국제분을 인수하여 현 사조동아원으로 사조그룹의 피지배 그룹들로 탈바꿈하였다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632F0B-1128-4FDD-98CE-DF373E0AC175}"/>
              </a:ext>
            </a:extLst>
          </p:cNvPr>
          <p:cNvSpPr txBox="1"/>
          <p:nvPr/>
        </p:nvSpPr>
        <p:spPr>
          <a:xfrm>
            <a:off x="424382" y="2439132"/>
            <a:ext cx="5870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마지막으로 </a:t>
            </a:r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 미국 식품소재기업을 </a:t>
            </a:r>
            <a:r>
              <a:rPr lang="en-US" altLang="ko-KR" dirty="0"/>
              <a:t>3300</a:t>
            </a:r>
            <a:r>
              <a:rPr lang="ko-KR" altLang="en-US" dirty="0"/>
              <a:t>억원에 인수를 하여 사조 씨피케이가 되었습니다</a:t>
            </a:r>
            <a:r>
              <a:rPr lang="en-US" altLang="ko-KR" dirty="0"/>
              <a:t>. </a:t>
            </a:r>
            <a:r>
              <a:rPr lang="ko-KR" altLang="en-US" dirty="0"/>
              <a:t>지속적인 인수합병</a:t>
            </a:r>
            <a:r>
              <a:rPr lang="en-US" altLang="ko-KR" dirty="0"/>
              <a:t>(M&amp;A)</a:t>
            </a:r>
            <a:r>
              <a:rPr lang="ko-KR" altLang="en-US" dirty="0"/>
              <a:t>로 몸집을 불려온 사조그룹은 식품소재 솔루션 기업으로 도약한다는 계획이 있다</a:t>
            </a:r>
            <a:r>
              <a:rPr lang="en-US" altLang="ko-KR" dirty="0"/>
              <a:t>. </a:t>
            </a:r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C9F0E96-660E-A470-C904-6AD922EC3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974" y="2439132"/>
            <a:ext cx="5031794" cy="301106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0C5C67A-AE1A-F05A-A1D2-E8FD0E94743A}"/>
              </a:ext>
            </a:extLst>
          </p:cNvPr>
          <p:cNvSpPr txBox="1"/>
          <p:nvPr/>
        </p:nvSpPr>
        <p:spPr>
          <a:xfrm>
            <a:off x="424381" y="6745770"/>
            <a:ext cx="108461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투자전략의 정의는 투자자의 자산을 효율적으로 운용하기 위해 필요한 계획과 방법론을 의미한다</a:t>
            </a:r>
            <a:r>
              <a:rPr lang="en-US" altLang="ko-KR" dirty="0"/>
              <a:t>. </a:t>
            </a:r>
            <a:r>
              <a:rPr lang="ko-KR" altLang="en-US" dirty="0"/>
              <a:t>투자로부터 이익을 얻는 방법은 저평가된 기업에 투자하여 이익을 남기는 것이다</a:t>
            </a:r>
            <a:r>
              <a:rPr lang="en-US" altLang="ko-KR" dirty="0"/>
              <a:t>. </a:t>
            </a:r>
            <a:r>
              <a:rPr lang="ko-KR" altLang="en-US" dirty="0"/>
              <a:t>기업들의  일종의 투자인 </a:t>
            </a:r>
            <a:r>
              <a:rPr lang="en-US" altLang="ko-KR" dirty="0"/>
              <a:t>M&amp;A</a:t>
            </a:r>
            <a:r>
              <a:rPr lang="ko-KR" altLang="en-US" dirty="0"/>
              <a:t>를 개인투자자가 활용하는 것은 어떨까</a:t>
            </a:r>
            <a:r>
              <a:rPr lang="en-US" altLang="ko-KR" dirty="0"/>
              <a:t>. </a:t>
            </a:r>
            <a:r>
              <a:rPr lang="ko-KR" altLang="en-US" dirty="0"/>
              <a:t>  어스워드 다모다란의 투자철학에 의하면</a:t>
            </a:r>
            <a:r>
              <a:rPr lang="en-US" altLang="ko-KR" dirty="0"/>
              <a:t>, </a:t>
            </a:r>
            <a:r>
              <a:rPr lang="ko-KR" altLang="en-US" dirty="0"/>
              <a:t>상황에 따라서 인수표적기업의 주가는 인수발표일 몇주 전부터 상승하는 경향이 있다</a:t>
            </a:r>
            <a:r>
              <a:rPr lang="en-US" altLang="ko-KR" dirty="0"/>
              <a:t>. </a:t>
            </a:r>
            <a:r>
              <a:rPr lang="ko-KR" altLang="en-US" dirty="0"/>
              <a:t>인수발표가 시장에 공개되기 전부터 이미 인수 관련 정보다 일부투자자들</a:t>
            </a:r>
            <a:r>
              <a:rPr lang="en-US" altLang="ko-KR" dirty="0"/>
              <a:t>(</a:t>
            </a:r>
            <a:r>
              <a:rPr lang="ko-KR" altLang="en-US" dirty="0"/>
              <a:t>내부자들</a:t>
            </a:r>
            <a:r>
              <a:rPr lang="en-US" altLang="ko-KR" dirty="0"/>
              <a:t>, </a:t>
            </a:r>
            <a:r>
              <a:rPr lang="ko-KR" altLang="en-US" dirty="0"/>
              <a:t>임원 등</a:t>
            </a:r>
            <a:r>
              <a:rPr lang="en-US" altLang="ko-KR" dirty="0"/>
              <a:t>)</a:t>
            </a:r>
            <a:r>
              <a:rPr lang="ko-KR" altLang="en-US" dirty="0"/>
              <a:t>에게 유출되어 주가가 상승하기 시작한다</a:t>
            </a:r>
            <a:r>
              <a:rPr lang="en-US" altLang="ko-KR" dirty="0"/>
              <a:t>. </a:t>
            </a:r>
            <a:r>
              <a:rPr lang="ko-KR" altLang="en-US" dirty="0"/>
              <a:t>인수 소식으로 인해 얻을 수 있는 수익</a:t>
            </a:r>
            <a:r>
              <a:rPr lang="en-US" altLang="ko-KR" dirty="0"/>
              <a:t>(</a:t>
            </a:r>
            <a:r>
              <a:rPr lang="ko-KR" altLang="en-US" dirty="0"/>
              <a:t>인수 프리미엄</a:t>
            </a:r>
            <a:r>
              <a:rPr lang="en-US" altLang="ko-KR" dirty="0"/>
              <a:t>)</a:t>
            </a:r>
            <a:r>
              <a:rPr lang="ko-KR" altLang="en-US" dirty="0"/>
              <a:t>의 약 절반이 인수발표가 나오기 전부터 이미 발생한다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42" name="Minus Sign 41">
            <a:extLst>
              <a:ext uri="{FF2B5EF4-FFF2-40B4-BE49-F238E27FC236}">
                <a16:creationId xmlns:a16="http://schemas.microsoft.com/office/drawing/2014/main" id="{D2353EE5-6588-1147-22BB-3CCE5D8A9929}"/>
              </a:ext>
            </a:extLst>
          </p:cNvPr>
          <p:cNvSpPr/>
          <p:nvPr/>
        </p:nvSpPr>
        <p:spPr>
          <a:xfrm>
            <a:off x="-4382003" y="5742780"/>
            <a:ext cx="21600000" cy="59507"/>
          </a:xfrm>
          <a:prstGeom prst="mathMin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7DA31E-289A-BA28-985E-149A5AE6EFA2}"/>
              </a:ext>
            </a:extLst>
          </p:cNvPr>
          <p:cNvSpPr txBox="1"/>
          <p:nvPr/>
        </p:nvSpPr>
        <p:spPr>
          <a:xfrm>
            <a:off x="424382" y="6158669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M&amp;A</a:t>
            </a:r>
            <a:r>
              <a:rPr lang="ko-KR" altLang="en-US" b="1" dirty="0"/>
              <a:t>를 활용한 투자전략</a:t>
            </a:r>
            <a:endParaRPr 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8A8D89-26A7-A0BB-629E-EA6908552147}"/>
              </a:ext>
            </a:extLst>
          </p:cNvPr>
          <p:cNvSpPr txBox="1"/>
          <p:nvPr/>
        </p:nvSpPr>
        <p:spPr>
          <a:xfrm>
            <a:off x="424381" y="8897089"/>
            <a:ext cx="10846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가장 중요한 문제는 기업의 투자전략을 개인이 이해할 수 있는 정보의 차이다</a:t>
            </a:r>
            <a:r>
              <a:rPr lang="en-US" altLang="ko-KR" dirty="0"/>
              <a:t>. </a:t>
            </a:r>
            <a:r>
              <a:rPr lang="ko-KR" altLang="en-US" dirty="0"/>
              <a:t>따라서 본 레포트에선 사조그룹의 대표적인 인수기업인 사조해표</a:t>
            </a:r>
            <a:r>
              <a:rPr lang="en-US" altLang="ko-KR" dirty="0"/>
              <a:t>(2004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신동방</a:t>
            </a:r>
            <a:r>
              <a:rPr lang="en-US" altLang="ko-KR" dirty="0"/>
              <a:t>), </a:t>
            </a:r>
            <a:r>
              <a:rPr lang="ko-KR" altLang="en-US" dirty="0"/>
              <a:t>사조오양</a:t>
            </a:r>
            <a:r>
              <a:rPr lang="en-US" altLang="ko-KR" dirty="0"/>
              <a:t>(2007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오양수산</a:t>
            </a:r>
            <a:r>
              <a:rPr lang="en-US" altLang="ko-KR" dirty="0"/>
              <a:t>), </a:t>
            </a:r>
            <a:r>
              <a:rPr lang="ko-KR" altLang="en-US" dirty="0"/>
              <a:t>사조남부햄</a:t>
            </a:r>
            <a:r>
              <a:rPr lang="en-US" altLang="ko-KR" dirty="0"/>
              <a:t>(2010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남부햄</a:t>
            </a:r>
            <a:r>
              <a:rPr lang="en-US" altLang="ko-KR" dirty="0"/>
              <a:t>) </a:t>
            </a:r>
            <a:r>
              <a:rPr lang="ko-KR" altLang="en-US" dirty="0"/>
              <a:t>을 수직적 수평적 분석을 진행한다</a:t>
            </a:r>
            <a:r>
              <a:rPr lang="en-US" altLang="ko-KR" dirty="0"/>
              <a:t>. </a:t>
            </a:r>
            <a:r>
              <a:rPr lang="ko-KR" altLang="en-US" dirty="0"/>
              <a:t>더 나아가</a:t>
            </a:r>
            <a:r>
              <a:rPr lang="en-US" altLang="ko-KR" dirty="0"/>
              <a:t>, </a:t>
            </a:r>
            <a:r>
              <a:rPr lang="ko-KR" altLang="en-US" dirty="0"/>
              <a:t>합병된 기업들의 특징과</a:t>
            </a:r>
            <a:r>
              <a:rPr lang="en-US" altLang="ko-KR" dirty="0"/>
              <a:t>, </a:t>
            </a:r>
            <a:r>
              <a:rPr lang="ko-KR" altLang="en-US" dirty="0"/>
              <a:t>인수 후 기업들의 특징점을 비교 및  분석한다</a:t>
            </a:r>
            <a:r>
              <a:rPr lang="en-US" altLang="ko-KR" dirty="0"/>
              <a:t>.  </a:t>
            </a:r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45" name="Minus Sign 44">
            <a:extLst>
              <a:ext uri="{FF2B5EF4-FFF2-40B4-BE49-F238E27FC236}">
                <a16:creationId xmlns:a16="http://schemas.microsoft.com/office/drawing/2014/main" id="{4A86B620-EF5C-4231-3419-78755F4EA8B4}"/>
              </a:ext>
            </a:extLst>
          </p:cNvPr>
          <p:cNvSpPr/>
          <p:nvPr/>
        </p:nvSpPr>
        <p:spPr>
          <a:xfrm>
            <a:off x="-4382003" y="10467177"/>
            <a:ext cx="21600000" cy="59507"/>
          </a:xfrm>
          <a:prstGeom prst="mathMin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D7F449-5442-F507-1718-4CCE40B44AA5}"/>
              </a:ext>
            </a:extLst>
          </p:cNvPr>
          <p:cNvSpPr txBox="1"/>
          <p:nvPr/>
        </p:nvSpPr>
        <p:spPr>
          <a:xfrm>
            <a:off x="1428910" y="10862279"/>
            <a:ext cx="2146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사조해표</a:t>
            </a:r>
            <a:r>
              <a:rPr lang="en-US" altLang="ko-KR" sz="2000" b="1" dirty="0"/>
              <a:t>(2004</a:t>
            </a:r>
            <a:r>
              <a:rPr lang="ko-KR" altLang="en-US" sz="2000" b="1" dirty="0"/>
              <a:t>년</a:t>
            </a:r>
            <a:r>
              <a:rPr lang="en-US" altLang="ko-KR" sz="2000" b="1" dirty="0"/>
              <a:t>)</a:t>
            </a:r>
            <a:endParaRPr lang="en-US" sz="2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EB5CE4-8748-6AF4-6630-E323AFFD099F}"/>
              </a:ext>
            </a:extLst>
          </p:cNvPr>
          <p:cNvSpPr txBox="1"/>
          <p:nvPr/>
        </p:nvSpPr>
        <p:spPr>
          <a:xfrm>
            <a:off x="424381" y="11615217"/>
            <a:ext cx="10846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사조그룹에서 </a:t>
            </a:r>
            <a:r>
              <a:rPr lang="en-US" altLang="ko-KR" dirty="0"/>
              <a:t>2004</a:t>
            </a:r>
            <a:r>
              <a:rPr lang="ko-KR" altLang="en-US" dirty="0"/>
              <a:t>년에 </a:t>
            </a:r>
            <a:r>
              <a:rPr lang="en-US" altLang="ko-KR" dirty="0"/>
              <a:t>(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  <a:r>
              <a:rPr lang="ko-KR" altLang="en-US" dirty="0"/>
              <a:t>신동방을 인수합병하여 사조해표가 되었다</a:t>
            </a:r>
            <a:r>
              <a:rPr lang="en-US" altLang="ko-KR" dirty="0"/>
              <a:t>. </a:t>
            </a:r>
            <a:r>
              <a:rPr lang="ko-KR" altLang="en-US" dirty="0"/>
              <a:t>자본변동표와 포괄손익계산서를 토대로 수직적 및 수평적으로 비교 분석한다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dirty="0"/>
          </a:p>
        </p:txBody>
      </p:sp>
      <p:pic>
        <p:nvPicPr>
          <p:cNvPr id="2062" name="Picture 14" descr="사조해표 - 나무위키">
            <a:extLst>
              <a:ext uri="{FF2B5EF4-FFF2-40B4-BE49-F238E27FC236}">
                <a16:creationId xmlns:a16="http://schemas.microsoft.com/office/drawing/2014/main" id="{771C4393-F579-CFEF-73CD-30501445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81" y="10705309"/>
            <a:ext cx="875854" cy="71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47EA681-3087-B5C4-BE6F-8748CD6D1361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24381" y="12368170"/>
            <a:ext cx="8196840" cy="3099240"/>
          </a:xfrm>
          <a:prstGeom prst="rect">
            <a:avLst/>
          </a:prstGeom>
          <a:ln>
            <a:noFill/>
          </a:ln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B71D2A88-72BD-F025-B91C-FAA9B1CEC8AF}"/>
              </a:ext>
            </a:extLst>
          </p:cNvPr>
          <p:cNvSpPr/>
          <p:nvPr/>
        </p:nvSpPr>
        <p:spPr>
          <a:xfrm>
            <a:off x="9055871" y="12737805"/>
            <a:ext cx="2236382" cy="209041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자본변동표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69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Minus Sign 29">
            <a:extLst>
              <a:ext uri="{FF2B5EF4-FFF2-40B4-BE49-F238E27FC236}">
                <a16:creationId xmlns:a16="http://schemas.microsoft.com/office/drawing/2014/main" id="{21671D41-8238-C4F8-6A22-17239D64BFEF}"/>
              </a:ext>
            </a:extLst>
          </p:cNvPr>
          <p:cNvSpPr/>
          <p:nvPr/>
        </p:nvSpPr>
        <p:spPr>
          <a:xfrm>
            <a:off x="-4705351" y="305017"/>
            <a:ext cx="21600000" cy="216000"/>
          </a:xfrm>
          <a:prstGeom prst="mathMin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id="{69EE33B7-8121-82B7-269A-AF2745C35B8E}"/>
              </a:ext>
            </a:extLst>
          </p:cNvPr>
          <p:cNvSpPr/>
          <p:nvPr/>
        </p:nvSpPr>
        <p:spPr>
          <a:xfrm>
            <a:off x="-4724401" y="15720897"/>
            <a:ext cx="21600000" cy="216000"/>
          </a:xfrm>
          <a:prstGeom prst="mathMin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F4818-BE34-344D-D87A-9CA04ED67E58}"/>
              </a:ext>
            </a:extLst>
          </p:cNvPr>
          <p:cNvSpPr txBox="1"/>
          <p:nvPr/>
        </p:nvSpPr>
        <p:spPr>
          <a:xfrm>
            <a:off x="85062" y="1580930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3B5D55-1B05-1BE3-0E03-DE3CCA4B1A10}"/>
              </a:ext>
            </a:extLst>
          </p:cNvPr>
          <p:cNvSpPr txBox="1"/>
          <p:nvPr/>
        </p:nvSpPr>
        <p:spPr>
          <a:xfrm>
            <a:off x="399572" y="795084"/>
            <a:ext cx="11041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유동자산이 제</a:t>
            </a:r>
            <a:r>
              <a:rPr lang="en-US" altLang="ko-KR" dirty="0"/>
              <a:t>(</a:t>
            </a:r>
            <a:r>
              <a:rPr lang="ko-KR" altLang="en-US" dirty="0"/>
              <a:t>당</a:t>
            </a:r>
            <a:r>
              <a:rPr lang="en-US" altLang="ko-KR" dirty="0"/>
              <a:t>) 51.79%, </a:t>
            </a:r>
            <a:r>
              <a:rPr lang="ko-KR" altLang="en-US" dirty="0"/>
              <a:t>전</a:t>
            </a:r>
            <a:r>
              <a:rPr lang="en-US" altLang="ko-KR" dirty="0"/>
              <a:t>1(</a:t>
            </a:r>
            <a:r>
              <a:rPr lang="ko-KR" altLang="en-US" dirty="0"/>
              <a:t>전</a:t>
            </a:r>
            <a:r>
              <a:rPr lang="en-US" altLang="ko-KR" dirty="0"/>
              <a:t>)</a:t>
            </a:r>
            <a:r>
              <a:rPr lang="ko-KR" altLang="en-US" dirty="0"/>
              <a:t>기 </a:t>
            </a:r>
            <a:r>
              <a:rPr lang="en-US" altLang="ko-KR" dirty="0"/>
              <a:t>62.10%</a:t>
            </a:r>
            <a:r>
              <a:rPr lang="ko-KR" altLang="en-US" dirty="0"/>
              <a:t>로 </a:t>
            </a:r>
            <a:r>
              <a:rPr lang="en-US" altLang="ko-KR" dirty="0"/>
              <a:t>10.31%p</a:t>
            </a:r>
            <a:r>
              <a:rPr lang="ko-KR" altLang="en-US" dirty="0"/>
              <a:t> 감소하였다 또한 유동자산이 제 </a:t>
            </a:r>
            <a:r>
              <a:rPr lang="en-US" altLang="ko-KR" dirty="0"/>
              <a:t>2</a:t>
            </a:r>
            <a:r>
              <a:rPr lang="ko-KR" altLang="en-US" dirty="0"/>
              <a:t>기 </a:t>
            </a:r>
            <a:r>
              <a:rPr lang="en-US" altLang="ko-KR" dirty="0"/>
              <a:t>70.340.475.887</a:t>
            </a:r>
            <a:r>
              <a:rPr lang="ko-KR" altLang="en-US" dirty="0"/>
              <a:t>원</a:t>
            </a:r>
            <a:r>
              <a:rPr lang="en-US" altLang="ko-KR" dirty="0"/>
              <a:t>, </a:t>
            </a:r>
            <a:r>
              <a:rPr lang="ko-KR" altLang="en-US" dirty="0"/>
              <a:t>제</a:t>
            </a:r>
            <a:r>
              <a:rPr lang="en-US" altLang="ko-KR" dirty="0"/>
              <a:t>1</a:t>
            </a:r>
            <a:r>
              <a:rPr lang="ko-KR" altLang="en-US" dirty="0"/>
              <a:t>기 </a:t>
            </a:r>
            <a:r>
              <a:rPr lang="en-US" altLang="ko-KR" dirty="0"/>
              <a:t>94,499,259,967</a:t>
            </a:r>
            <a:r>
              <a:rPr lang="ko-KR" altLang="en-US" dirty="0"/>
              <a:t>원으로 </a:t>
            </a:r>
            <a:r>
              <a:rPr lang="en-US" altLang="ko-KR" dirty="0"/>
              <a:t>25.75% </a:t>
            </a:r>
            <a:r>
              <a:rPr lang="ko-KR" altLang="en-US" dirty="0"/>
              <a:t>감소하였다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자산 총계가 제</a:t>
            </a:r>
            <a:r>
              <a:rPr lang="en-US" altLang="ko-KR" dirty="0"/>
              <a:t>2</a:t>
            </a:r>
            <a:r>
              <a:rPr lang="ko-KR" altLang="en-US" dirty="0"/>
              <a:t>기 </a:t>
            </a:r>
            <a:r>
              <a:rPr lang="en-US" altLang="ko-KR" dirty="0"/>
              <a:t>135,806,966,255</a:t>
            </a:r>
            <a:r>
              <a:rPr lang="ko-KR" altLang="en-US" dirty="0"/>
              <a:t>원에서 제</a:t>
            </a:r>
            <a:r>
              <a:rPr lang="en-US" altLang="ko-KR" dirty="0"/>
              <a:t>1</a:t>
            </a:r>
            <a:r>
              <a:rPr lang="ko-KR" altLang="en-US" dirty="0"/>
              <a:t>기 </a:t>
            </a:r>
            <a:r>
              <a:rPr lang="en-US" altLang="ko-KR" dirty="0"/>
              <a:t>152,180,534,958</a:t>
            </a:r>
            <a:r>
              <a:rPr lang="ko-KR" altLang="en-US" dirty="0"/>
              <a:t>원으로 </a:t>
            </a:r>
            <a:r>
              <a:rPr lang="en-US" altLang="ko-KR" dirty="0"/>
              <a:t>10.76% </a:t>
            </a:r>
            <a:r>
              <a:rPr lang="ko-KR" altLang="en-US" dirty="0"/>
              <a:t>감소하였다</a:t>
            </a:r>
            <a:r>
              <a:rPr lang="en-US" altLang="ko-KR" dirty="0"/>
              <a:t>. </a:t>
            </a:r>
            <a:r>
              <a:rPr lang="ko-KR" altLang="en-US" dirty="0"/>
              <a:t>자산의 주요 감소 요인은 주로 유동자산의 감소</a:t>
            </a:r>
            <a:r>
              <a:rPr lang="en-US" altLang="ko-KR" dirty="0"/>
              <a:t>, </a:t>
            </a:r>
            <a:r>
              <a:rPr lang="ko-KR" altLang="en-US" dirty="0"/>
              <a:t>현금 및 현금등가물이 전기대비 감소가 큰걸로 보아</a:t>
            </a:r>
            <a:r>
              <a:rPr lang="en-US" altLang="ko-KR" dirty="0"/>
              <a:t>, </a:t>
            </a:r>
            <a:r>
              <a:rPr lang="ko-KR" altLang="en-US" dirty="0"/>
              <a:t>미지급금과 매입채무의 지급으로 인해 단기간 커다란 유출이 있었던 것으로 보인다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ADE749-DB1E-88AC-588B-AAA65940533E}"/>
              </a:ext>
            </a:extLst>
          </p:cNvPr>
          <p:cNvSpPr txBox="1"/>
          <p:nvPr/>
        </p:nvSpPr>
        <p:spPr>
          <a:xfrm>
            <a:off x="9355730" y="2546478"/>
            <a:ext cx="2084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유동부채가 제</a:t>
            </a:r>
            <a:r>
              <a:rPr lang="en-US" altLang="ko-KR" dirty="0"/>
              <a:t>2(</a:t>
            </a:r>
            <a:r>
              <a:rPr lang="ko-KR" altLang="en-US" dirty="0"/>
              <a:t>당</a:t>
            </a:r>
            <a:r>
              <a:rPr lang="en-US" altLang="ko-KR" dirty="0"/>
              <a:t>)</a:t>
            </a:r>
            <a:r>
              <a:rPr lang="ko-KR" altLang="en-US" dirty="0"/>
              <a:t>기 </a:t>
            </a:r>
            <a:r>
              <a:rPr lang="en-US" altLang="ko-KR" dirty="0"/>
              <a:t>56.99%, </a:t>
            </a:r>
            <a:r>
              <a:rPr lang="ko-KR" altLang="en-US" dirty="0"/>
              <a:t>제</a:t>
            </a:r>
            <a:r>
              <a:rPr lang="en-US" altLang="ko-KR" dirty="0"/>
              <a:t>1(</a:t>
            </a:r>
            <a:r>
              <a:rPr lang="ko-KR" altLang="en-US" dirty="0"/>
              <a:t>기</a:t>
            </a:r>
            <a:r>
              <a:rPr lang="en-US" altLang="ko-KR" dirty="0"/>
              <a:t>) 61.28%</a:t>
            </a:r>
            <a:r>
              <a:rPr lang="ko-KR" altLang="en-US" dirty="0"/>
              <a:t>로 </a:t>
            </a:r>
            <a:r>
              <a:rPr lang="en-US" altLang="ko-KR" dirty="0"/>
              <a:t>4.29%p </a:t>
            </a:r>
            <a:r>
              <a:rPr lang="ko-KR" altLang="en-US" dirty="0"/>
              <a:t>감소하였다</a:t>
            </a:r>
            <a:r>
              <a:rPr lang="en-US" altLang="ko-KR" dirty="0"/>
              <a:t>. </a:t>
            </a:r>
            <a:r>
              <a:rPr lang="ko-KR" altLang="en-US" dirty="0"/>
              <a:t>제</a:t>
            </a:r>
            <a:r>
              <a:rPr lang="en-US" altLang="ko-KR" dirty="0"/>
              <a:t>2(</a:t>
            </a:r>
            <a:r>
              <a:rPr lang="ko-KR" altLang="en-US" dirty="0"/>
              <a:t>당</a:t>
            </a:r>
            <a:r>
              <a:rPr lang="en-US" altLang="ko-KR" dirty="0"/>
              <a:t>)</a:t>
            </a:r>
            <a:r>
              <a:rPr lang="ko-KR" altLang="en-US" dirty="0"/>
              <a:t>기 </a:t>
            </a:r>
            <a:r>
              <a:rPr lang="en-US" altLang="ko-KR" dirty="0"/>
              <a:t>77,391,386,901</a:t>
            </a:r>
            <a:r>
              <a:rPr lang="ko-KR" altLang="en-US" dirty="0"/>
              <a:t>원</a:t>
            </a:r>
            <a:r>
              <a:rPr lang="en-US" altLang="ko-KR" dirty="0"/>
              <a:t>, </a:t>
            </a:r>
            <a:r>
              <a:rPr lang="ko-KR" altLang="en-US" dirty="0"/>
              <a:t>제</a:t>
            </a:r>
            <a:r>
              <a:rPr lang="en-US" altLang="ko-KR" dirty="0"/>
              <a:t>1(</a:t>
            </a:r>
            <a:r>
              <a:rPr lang="ko-KR" altLang="en-US" dirty="0"/>
              <a:t>전</a:t>
            </a:r>
            <a:r>
              <a:rPr lang="en-US" altLang="ko-KR" dirty="0"/>
              <a:t>)</a:t>
            </a:r>
            <a:r>
              <a:rPr lang="ko-KR" altLang="en-US" dirty="0"/>
              <a:t>기 </a:t>
            </a:r>
            <a:r>
              <a:rPr lang="en-US" altLang="ko-KR" dirty="0"/>
              <a:t>93,258,839,573</a:t>
            </a:r>
            <a:r>
              <a:rPr lang="ko-KR" altLang="en-US" dirty="0"/>
              <a:t>원으로 </a:t>
            </a:r>
            <a:r>
              <a:rPr lang="en-US" altLang="ko-KR" dirty="0"/>
              <a:t>17.01% </a:t>
            </a:r>
            <a:r>
              <a:rPr lang="ko-KR" altLang="en-US" dirty="0"/>
              <a:t>감소하였다</a:t>
            </a:r>
            <a:r>
              <a:rPr lang="en-US" altLang="ko-KR" dirty="0"/>
              <a:t>.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EDC2E-A482-D483-04DD-44FF8249329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99572" y="2546479"/>
            <a:ext cx="8757000" cy="3204000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5FF811-A599-03DC-709B-E5A0A3D74084}"/>
              </a:ext>
            </a:extLst>
          </p:cNvPr>
          <p:cNvSpPr txBox="1"/>
          <p:nvPr/>
        </p:nvSpPr>
        <p:spPr>
          <a:xfrm>
            <a:off x="399572" y="6039294"/>
            <a:ext cx="1076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부채의 주요 감소 요인은 유동부채의 감소에서 비롯된다</a:t>
            </a:r>
            <a:r>
              <a:rPr lang="en-US" altLang="ko-KR" dirty="0"/>
              <a:t>. </a:t>
            </a:r>
            <a:r>
              <a:rPr lang="ko-KR" altLang="en-US" dirty="0"/>
              <a:t>주요 요인으로는 미지급금의 지급과</a:t>
            </a:r>
            <a:r>
              <a:rPr lang="en-US" altLang="ko-KR" dirty="0"/>
              <a:t> </a:t>
            </a:r>
            <a:r>
              <a:rPr lang="ko-KR" altLang="en-US" dirty="0"/>
              <a:t>매입채무의 지급이 가장 큰 비율을 차지 하고 있다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3AEAC8-C00E-6DC1-4D73-8AB6A7DB8CAE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895314" y="6935708"/>
            <a:ext cx="8545320" cy="2533320"/>
          </a:xfrm>
          <a:prstGeom prst="rect">
            <a:avLst/>
          </a:prstGeom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0EF08F-93EC-CA27-E2CF-0C1A32B0653A}"/>
              </a:ext>
            </a:extLst>
          </p:cNvPr>
          <p:cNvSpPr txBox="1"/>
          <p:nvPr/>
        </p:nvSpPr>
        <p:spPr>
          <a:xfrm>
            <a:off x="399572" y="6889380"/>
            <a:ext cx="2084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자본금이 제</a:t>
            </a:r>
            <a:r>
              <a:rPr lang="en-US" altLang="ko-KR" dirty="0"/>
              <a:t>2(</a:t>
            </a:r>
            <a:r>
              <a:rPr lang="ko-KR" altLang="en-US" dirty="0"/>
              <a:t>당</a:t>
            </a:r>
            <a:r>
              <a:rPr lang="en-US" altLang="ko-KR" dirty="0"/>
              <a:t>)</a:t>
            </a:r>
            <a:r>
              <a:rPr lang="ko-KR" altLang="en-US" dirty="0"/>
              <a:t>기 </a:t>
            </a:r>
            <a:r>
              <a:rPr lang="en-US" altLang="ko-KR" dirty="0"/>
              <a:t>26.62%, </a:t>
            </a:r>
            <a:r>
              <a:rPr lang="ko-KR" altLang="en-US" dirty="0"/>
              <a:t>제</a:t>
            </a:r>
            <a:r>
              <a:rPr lang="en-US" altLang="ko-KR" dirty="0"/>
              <a:t>1(</a:t>
            </a:r>
            <a:r>
              <a:rPr lang="ko-KR" altLang="en-US" dirty="0"/>
              <a:t>전</a:t>
            </a:r>
            <a:r>
              <a:rPr lang="en-US" altLang="ko-KR" dirty="0"/>
              <a:t>)</a:t>
            </a:r>
            <a:r>
              <a:rPr lang="ko-KR" altLang="en-US" dirty="0"/>
              <a:t>기 </a:t>
            </a:r>
            <a:r>
              <a:rPr lang="en-US" altLang="ko-KR" dirty="0"/>
              <a:t>23.52%</a:t>
            </a:r>
            <a:r>
              <a:rPr lang="ko-KR" altLang="en-US" dirty="0"/>
              <a:t>로 </a:t>
            </a:r>
            <a:r>
              <a:rPr lang="en-US" altLang="ko-KR" dirty="0"/>
              <a:t>2.84%p</a:t>
            </a:r>
            <a:r>
              <a:rPr lang="ko-KR" altLang="en-US" dirty="0"/>
              <a:t> 증가하였다</a:t>
            </a:r>
            <a:r>
              <a:rPr lang="en-US" altLang="ko-KR" dirty="0"/>
              <a:t>. </a:t>
            </a:r>
            <a:r>
              <a:rPr lang="ko-KR" altLang="en-US" dirty="0"/>
              <a:t>전년대비 </a:t>
            </a:r>
            <a:r>
              <a:rPr lang="en-US" altLang="ko-KR" dirty="0"/>
              <a:t>9.51% </a:t>
            </a:r>
            <a:r>
              <a:rPr lang="ko-KR" altLang="en-US" dirty="0"/>
              <a:t>감소하였다</a:t>
            </a:r>
            <a:r>
              <a:rPr lang="en-US" altLang="ko-KR" dirty="0"/>
              <a:t>. </a:t>
            </a:r>
            <a:r>
              <a:rPr lang="ko-KR" altLang="en-US" dirty="0"/>
              <a:t>자본의 주요 감소요인은 결손금의 증가와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4C92B1-41F9-F936-B5F6-AAEC21047F13}"/>
              </a:ext>
            </a:extLst>
          </p:cNvPr>
          <p:cNvSpPr txBox="1"/>
          <p:nvPr/>
        </p:nvSpPr>
        <p:spPr>
          <a:xfrm>
            <a:off x="396029" y="9721116"/>
            <a:ext cx="107601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자본조정의 악화라고 판단된다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algn="just"/>
            <a:r>
              <a:rPr lang="ko-KR" altLang="en-US" dirty="0"/>
              <a:t>아래의 손익계산서에 대해 분석하자</a:t>
            </a:r>
            <a:r>
              <a:rPr lang="en-US" altLang="ko-KR" dirty="0"/>
              <a:t>.  </a:t>
            </a:r>
            <a:r>
              <a:rPr lang="ko-KR" altLang="en-US" dirty="0"/>
              <a:t>전기대비 당기 매출원가의 비율은 감소하였으며</a:t>
            </a:r>
            <a:r>
              <a:rPr lang="en-US" altLang="ko-KR" dirty="0"/>
              <a:t>, </a:t>
            </a:r>
            <a:r>
              <a:rPr lang="ko-KR" altLang="en-US" dirty="0"/>
              <a:t>매출총이익의 비율은 증가였다</a:t>
            </a:r>
            <a:r>
              <a:rPr lang="en-US" altLang="ko-KR" dirty="0"/>
              <a:t>. </a:t>
            </a:r>
            <a:r>
              <a:rPr lang="ko-KR" altLang="en-US" dirty="0"/>
              <a:t>판매비와 관리비의 비율이 크게 증가하였고</a:t>
            </a:r>
            <a:r>
              <a:rPr lang="en-US" altLang="ko-KR" dirty="0"/>
              <a:t>, </a:t>
            </a:r>
            <a:r>
              <a:rPr lang="ko-KR" altLang="en-US" dirty="0"/>
              <a:t>당기와 전기 모두 여전히 영업손실이 발생하고 있다</a:t>
            </a:r>
            <a:r>
              <a:rPr lang="en-US" altLang="ko-KR" dirty="0"/>
              <a:t>. </a:t>
            </a:r>
            <a:r>
              <a:rPr lang="ko-KR" altLang="en-US" dirty="0"/>
              <a:t>당기와 전기 모두 매출액을 기준으로 분석한 결과</a:t>
            </a:r>
            <a:r>
              <a:rPr lang="en-US" altLang="ko-KR" dirty="0"/>
              <a:t>, </a:t>
            </a:r>
            <a:r>
              <a:rPr lang="ko-KR" altLang="en-US" dirty="0"/>
              <a:t>당기와 전기의 제품매출액의 비율이 높고</a:t>
            </a:r>
            <a:r>
              <a:rPr lang="en-US" altLang="ko-KR" dirty="0"/>
              <a:t>, </a:t>
            </a:r>
            <a:r>
              <a:rPr lang="ko-KR" altLang="en-US" dirty="0"/>
              <a:t>상품매출의 비중이 낮다</a:t>
            </a:r>
            <a:r>
              <a:rPr lang="en-US" altLang="ko-KR" dirty="0"/>
              <a:t>. </a:t>
            </a:r>
            <a:r>
              <a:rPr lang="ko-KR" altLang="en-US" dirty="0"/>
              <a:t>당기에 전기대비 제품 매출액이 </a:t>
            </a:r>
            <a:r>
              <a:rPr lang="en-US" altLang="ko-KR" dirty="0"/>
              <a:t>89.17%p </a:t>
            </a:r>
            <a:r>
              <a:rPr lang="ko-KR" altLang="en-US" dirty="0"/>
              <a:t>차이가 날정도로 대폭 상승하였다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59C3B8-B9A7-0E64-5EF7-2FC3194AA02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96029" y="11495143"/>
            <a:ext cx="8427240" cy="3943080"/>
          </a:xfrm>
          <a:prstGeom prst="rect">
            <a:avLst/>
          </a:prstGeom>
          <a:ln>
            <a:noFill/>
          </a:ln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F270B674-0E20-304B-E303-197474AAE605}"/>
              </a:ext>
            </a:extLst>
          </p:cNvPr>
          <p:cNvSpPr/>
          <p:nvPr/>
        </p:nvSpPr>
        <p:spPr>
          <a:xfrm>
            <a:off x="9279991" y="12443935"/>
            <a:ext cx="2236382" cy="209041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손익계산서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100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Minus Sign 29">
            <a:extLst>
              <a:ext uri="{FF2B5EF4-FFF2-40B4-BE49-F238E27FC236}">
                <a16:creationId xmlns:a16="http://schemas.microsoft.com/office/drawing/2014/main" id="{21671D41-8238-C4F8-6A22-17239D64BFEF}"/>
              </a:ext>
            </a:extLst>
          </p:cNvPr>
          <p:cNvSpPr/>
          <p:nvPr/>
        </p:nvSpPr>
        <p:spPr>
          <a:xfrm>
            <a:off x="-4705351" y="305017"/>
            <a:ext cx="21600000" cy="216000"/>
          </a:xfrm>
          <a:prstGeom prst="mathMin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id="{69EE33B7-8121-82B7-269A-AF2745C35B8E}"/>
              </a:ext>
            </a:extLst>
          </p:cNvPr>
          <p:cNvSpPr/>
          <p:nvPr/>
        </p:nvSpPr>
        <p:spPr>
          <a:xfrm>
            <a:off x="-4724401" y="15720897"/>
            <a:ext cx="21600000" cy="216000"/>
          </a:xfrm>
          <a:prstGeom prst="mathMin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F4818-BE34-344D-D87A-9CA04ED67E58}"/>
              </a:ext>
            </a:extLst>
          </p:cNvPr>
          <p:cNvSpPr txBox="1"/>
          <p:nvPr/>
        </p:nvSpPr>
        <p:spPr>
          <a:xfrm>
            <a:off x="85062" y="1580930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212754-294D-1AA6-8A97-07C09EAD6AE3}"/>
              </a:ext>
            </a:extLst>
          </p:cNvPr>
          <p:cNvSpPr txBox="1"/>
          <p:nvPr/>
        </p:nvSpPr>
        <p:spPr>
          <a:xfrm>
            <a:off x="399572" y="816350"/>
            <a:ext cx="110410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매출액은 전기 대비 </a:t>
            </a:r>
            <a:r>
              <a:rPr lang="en-US" altLang="ko-KR" dirty="0"/>
              <a:t>125.85% </a:t>
            </a:r>
            <a:r>
              <a:rPr lang="ko-KR" altLang="en-US" dirty="0"/>
              <a:t>증가하였고</a:t>
            </a:r>
            <a:r>
              <a:rPr lang="en-US" altLang="ko-KR" dirty="0"/>
              <a:t>, </a:t>
            </a:r>
            <a:r>
              <a:rPr lang="ko-KR" altLang="en-US" dirty="0"/>
              <a:t>이는 생산량 증가와 인수합병 시너지 효과로 판단된다</a:t>
            </a:r>
            <a:r>
              <a:rPr lang="en-US" altLang="ko-KR" dirty="0"/>
              <a:t>. </a:t>
            </a:r>
            <a:r>
              <a:rPr lang="ko-KR" altLang="en-US" dirty="0"/>
              <a:t>매출원가가 </a:t>
            </a:r>
            <a:r>
              <a:rPr lang="en-US" altLang="ko-KR" dirty="0"/>
              <a:t>109.75% </a:t>
            </a:r>
            <a:r>
              <a:rPr lang="ko-KR" altLang="en-US" dirty="0"/>
              <a:t>증가하였으나</a:t>
            </a:r>
            <a:r>
              <a:rPr lang="en-US" altLang="ko-KR" dirty="0"/>
              <a:t>, </a:t>
            </a:r>
            <a:r>
              <a:rPr lang="ko-KR" altLang="en-US" dirty="0"/>
              <a:t>효율적인 제품 및 상품 판매량이 증가로 인해 매출총이익은 </a:t>
            </a:r>
            <a:r>
              <a:rPr lang="en-US" altLang="ko-KR" dirty="0"/>
              <a:t>316.15% </a:t>
            </a:r>
            <a:r>
              <a:rPr lang="ko-KR" altLang="en-US" dirty="0"/>
              <a:t>증가한다</a:t>
            </a:r>
            <a:r>
              <a:rPr lang="en-US" altLang="ko-KR" dirty="0"/>
              <a:t>. </a:t>
            </a:r>
            <a:r>
              <a:rPr lang="ko-KR" altLang="en-US" dirty="0"/>
              <a:t>이는 효율적인 제품 및 상품 판매량의 증가로 인함으로 보인다</a:t>
            </a:r>
            <a:r>
              <a:rPr lang="en-US" altLang="ko-KR" dirty="0"/>
              <a:t>. </a:t>
            </a:r>
            <a:r>
              <a:rPr lang="ko-KR" altLang="en-US" dirty="0"/>
              <a:t>판매비와 관리비가 </a:t>
            </a:r>
            <a:r>
              <a:rPr lang="en-US" altLang="ko-KR" dirty="0"/>
              <a:t>192.04% </a:t>
            </a:r>
            <a:r>
              <a:rPr lang="ko-KR" altLang="en-US" dirty="0"/>
              <a:t>증가했음에도 불구하고</a:t>
            </a:r>
            <a:r>
              <a:rPr lang="en-US" altLang="ko-KR" dirty="0"/>
              <a:t> </a:t>
            </a:r>
            <a:r>
              <a:rPr lang="ko-KR" altLang="en-US" dirty="0"/>
              <a:t>매출총이익의 대폭 상승변화량이 크기 때문에 영업손실은 소폭 감소한다</a:t>
            </a:r>
            <a:r>
              <a:rPr lang="en-US" altLang="ko-KR" dirty="0"/>
              <a:t>. </a:t>
            </a:r>
            <a:r>
              <a:rPr lang="ko-KR" altLang="en-US" dirty="0"/>
              <a:t>이자비용과 외환차손</a:t>
            </a:r>
            <a:r>
              <a:rPr lang="en-US" altLang="ko-KR" dirty="0"/>
              <a:t>, </a:t>
            </a:r>
            <a:r>
              <a:rPr lang="ko-KR" altLang="en-US" dirty="0"/>
              <a:t>파생상품거래손실의 증가로 인해 영업외비용이 전기대비 </a:t>
            </a:r>
            <a:r>
              <a:rPr lang="en-US" altLang="ko-KR" dirty="0"/>
              <a:t>195.39% </a:t>
            </a:r>
            <a:r>
              <a:rPr lang="ko-KR" altLang="en-US" dirty="0"/>
              <a:t>증가한다</a:t>
            </a:r>
            <a:r>
              <a:rPr lang="en-US" altLang="ko-KR" dirty="0"/>
              <a:t>. </a:t>
            </a:r>
            <a:r>
              <a:rPr lang="ko-KR" altLang="en-US" dirty="0"/>
              <a:t>또한 경상손실 및 법인세비용차감전순손실이 대폭 증가한다</a:t>
            </a:r>
            <a:r>
              <a:rPr lang="en-US" altLang="ko-KR" dirty="0"/>
              <a:t>. </a:t>
            </a:r>
            <a:r>
              <a:rPr lang="ko-KR" altLang="en-US" dirty="0"/>
              <a:t>이로보아 비용 항목들의 증가에도 매출총이익의 대폭 상승으로 긍정적인 영향을 미칠 수 있다는 것을 알 수 있다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id="{4B074AEB-8544-AF62-CE3C-6A4665D16AA9}"/>
              </a:ext>
            </a:extLst>
          </p:cNvPr>
          <p:cNvSpPr/>
          <p:nvPr/>
        </p:nvSpPr>
        <p:spPr>
          <a:xfrm>
            <a:off x="-4382003" y="3086671"/>
            <a:ext cx="21600000" cy="59507"/>
          </a:xfrm>
          <a:prstGeom prst="mathMin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4CA1DA-7FD4-1FCD-200C-42A5C845A13D}"/>
              </a:ext>
            </a:extLst>
          </p:cNvPr>
          <p:cNvSpPr txBox="1"/>
          <p:nvPr/>
        </p:nvSpPr>
        <p:spPr>
          <a:xfrm>
            <a:off x="1322585" y="3483289"/>
            <a:ext cx="2146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사조오양</a:t>
            </a:r>
            <a:r>
              <a:rPr lang="en-US" altLang="ko-KR" sz="2000" b="1" dirty="0"/>
              <a:t>(2007</a:t>
            </a:r>
            <a:r>
              <a:rPr lang="ko-KR" altLang="en-US" sz="2000" b="1" dirty="0"/>
              <a:t>년</a:t>
            </a:r>
            <a:r>
              <a:rPr lang="en-US" altLang="ko-KR" sz="2000" b="1" dirty="0"/>
              <a:t>)</a:t>
            </a:r>
            <a:endParaRPr lang="en-US" sz="2000" b="1" dirty="0"/>
          </a:p>
        </p:txBody>
      </p:sp>
      <p:pic>
        <p:nvPicPr>
          <p:cNvPr id="10" name="Picture 14" descr="사조해표 - 나무위키">
            <a:extLst>
              <a:ext uri="{FF2B5EF4-FFF2-40B4-BE49-F238E27FC236}">
                <a16:creationId xmlns:a16="http://schemas.microsoft.com/office/drawing/2014/main" id="{635AEDC1-5AFF-4598-65D6-BE70B5F79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81" y="3305055"/>
            <a:ext cx="875854" cy="71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E3FFE3-2513-2FA4-D298-8BBCCF646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16" y="3281449"/>
            <a:ext cx="852519" cy="8463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C27AB4-0113-792E-4D8D-AB3E1793991D}"/>
              </a:ext>
            </a:extLst>
          </p:cNvPr>
          <p:cNvSpPr txBox="1"/>
          <p:nvPr/>
        </p:nvSpPr>
        <p:spPr>
          <a:xfrm>
            <a:off x="424381" y="4289833"/>
            <a:ext cx="10846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사조그룹이 </a:t>
            </a:r>
            <a:r>
              <a:rPr lang="en-US" altLang="ko-KR" dirty="0"/>
              <a:t>2007</a:t>
            </a:r>
            <a:r>
              <a:rPr lang="ko-KR" altLang="en-US" dirty="0"/>
              <a:t>년 </a:t>
            </a:r>
            <a:r>
              <a:rPr lang="en-US" altLang="ko-KR" dirty="0"/>
              <a:t>(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  <a:r>
              <a:rPr lang="ko-KR" altLang="en-US" dirty="0"/>
              <a:t>오양수산을 인수합병하여 사조오양이 되었다</a:t>
            </a:r>
            <a:r>
              <a:rPr lang="en-US" altLang="ko-KR" dirty="0"/>
              <a:t>. </a:t>
            </a:r>
            <a:r>
              <a:rPr lang="ko-KR" altLang="en-US" dirty="0"/>
              <a:t>위와 마찬가지로 자본변동표와 포괄손익계산서를 토대로 수직적 및 수평적으로 비교 분석한다</a:t>
            </a:r>
            <a:r>
              <a:rPr lang="en-US" altLang="ko-KR" dirty="0"/>
              <a:t>. </a:t>
            </a:r>
            <a:endParaRPr lang="en-US" dirty="0"/>
          </a:p>
        </p:txBody>
      </p:sp>
      <p:pic>
        <p:nvPicPr>
          <p:cNvPr id="13" name="그림 2" descr="텍스트, 번호, 스크린샷, 폰트이(가) 표시된 사진&#10;&#10;자동 생성된 설명">
            <a:extLst>
              <a:ext uri="{FF2B5EF4-FFF2-40B4-BE49-F238E27FC236}">
                <a16:creationId xmlns:a16="http://schemas.microsoft.com/office/drawing/2014/main" id="{EF49E33D-29A8-61C0-0258-A29C0C5A8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16" y="5010360"/>
            <a:ext cx="6399191" cy="4470498"/>
          </a:xfrm>
          <a:prstGeom prst="rect">
            <a:avLst/>
          </a:prstGeom>
        </p:spPr>
      </p:pic>
      <p:pic>
        <p:nvPicPr>
          <p:cNvPr id="14" name="그림 16" descr="텍스트, 번호, 평행, 폰트이(가) 표시된 사진&#10;&#10;자동 생성된 설명">
            <a:extLst>
              <a:ext uri="{FF2B5EF4-FFF2-40B4-BE49-F238E27FC236}">
                <a16:creationId xmlns:a16="http://schemas.microsoft.com/office/drawing/2014/main" id="{AC8B8E1B-BBCB-E3EE-F74A-3A0104060F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5308" y="10474675"/>
            <a:ext cx="7267290" cy="49649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234CDCB-9B04-F4B7-6770-D28DFF57392F}"/>
              </a:ext>
            </a:extLst>
          </p:cNvPr>
          <p:cNvSpPr txBox="1"/>
          <p:nvPr/>
        </p:nvSpPr>
        <p:spPr>
          <a:xfrm>
            <a:off x="6865957" y="4592734"/>
            <a:ext cx="506548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총자산이 전기 대비 </a:t>
            </a:r>
            <a:r>
              <a:rPr lang="en-US" altLang="ko-KR" dirty="0"/>
              <a:t>28.89%</a:t>
            </a:r>
            <a:r>
              <a:rPr lang="ko-KR" altLang="en-US" dirty="0"/>
              <a:t>증가 부분중 유동자산은 </a:t>
            </a:r>
            <a:r>
              <a:rPr lang="en-US" altLang="ko-KR" dirty="0"/>
              <a:t>9.97%</a:t>
            </a:r>
            <a:r>
              <a:rPr lang="ko-KR" altLang="en-US" dirty="0"/>
              <a:t>증가하고 비유동자산은 </a:t>
            </a:r>
            <a:r>
              <a:rPr lang="en-US" altLang="ko-KR" dirty="0"/>
              <a:t>57% </a:t>
            </a:r>
            <a:r>
              <a:rPr lang="ko-KR" altLang="en-US" dirty="0"/>
              <a:t>증가한 것으로 보여진</a:t>
            </a:r>
            <a:r>
              <a:rPr lang="en-US" altLang="ko-KR" dirty="0"/>
              <a:t>. </a:t>
            </a:r>
            <a:r>
              <a:rPr lang="ko-KR" altLang="en-US" dirty="0"/>
              <a:t>유동자산에서 매출채권이 </a:t>
            </a:r>
            <a:r>
              <a:rPr lang="en-US" altLang="ko-KR" dirty="0"/>
              <a:t>82% </a:t>
            </a:r>
            <a:r>
              <a:rPr lang="ko-KR" altLang="en-US" dirty="0"/>
              <a:t>감소되어 현금의 유입이 올라야하지만  당좌자산은 </a:t>
            </a:r>
            <a:r>
              <a:rPr lang="en-US" altLang="ko-KR" dirty="0"/>
              <a:t>12%</a:t>
            </a:r>
            <a:r>
              <a:rPr lang="ko-KR" altLang="en-US" dirty="0"/>
              <a:t>감소하는 것으로 보이며 현금 및 현금성 자산은 </a:t>
            </a:r>
            <a:r>
              <a:rPr lang="en-US" altLang="ko-KR" dirty="0"/>
              <a:t>30%</a:t>
            </a:r>
            <a:r>
              <a:rPr lang="ko-KR" altLang="en-US" dirty="0"/>
              <a:t>만 증가하는 것으로 나타난다</a:t>
            </a:r>
            <a:r>
              <a:rPr lang="en-US" altLang="ko-KR" dirty="0"/>
              <a:t>. </a:t>
            </a:r>
            <a:r>
              <a:rPr lang="ko-KR" altLang="en-US" dirty="0"/>
              <a:t>그에 반해 단기금융상품은 </a:t>
            </a:r>
            <a:r>
              <a:rPr lang="en-US" altLang="ko-KR" dirty="0"/>
              <a:t>507% </a:t>
            </a:r>
            <a:r>
              <a:rPr lang="ko-KR" altLang="en-US" dirty="0"/>
              <a:t>증가한 것으로 보아 매출채권 회수를 통한 현금 유입 중 많은 부분이 단기금융상품으로 투자된 것으로 알 수 있다</a:t>
            </a:r>
            <a:r>
              <a:rPr lang="en-US" altLang="ko-KR" dirty="0"/>
              <a:t>. </a:t>
            </a:r>
            <a:r>
              <a:rPr lang="ko-KR" altLang="en-US" dirty="0"/>
              <a:t>또한 비유동자산 중 토지가 </a:t>
            </a:r>
            <a:r>
              <a:rPr lang="en-US" altLang="ko-KR" dirty="0"/>
              <a:t>120% </a:t>
            </a:r>
            <a:r>
              <a:rPr lang="ko-KR" altLang="en-US" dirty="0"/>
              <a:t>기계장치가 </a:t>
            </a:r>
            <a:r>
              <a:rPr lang="en-US" altLang="ko-KR" dirty="0"/>
              <a:t>84% </a:t>
            </a:r>
            <a:r>
              <a:rPr lang="ko-KR" altLang="en-US" dirty="0"/>
              <a:t>증가하였고 차량운반구가 </a:t>
            </a:r>
            <a:r>
              <a:rPr lang="en-US" altLang="ko-KR" dirty="0"/>
              <a:t>42%</a:t>
            </a:r>
            <a:r>
              <a:rPr lang="ko-KR" altLang="en-US" dirty="0"/>
              <a:t>감소 되었는데  </a:t>
            </a:r>
            <a:r>
              <a:rPr lang="en-US" altLang="ko-KR" dirty="0"/>
              <a:t>2007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일자 주식양도로 기존 최대주주인 </a:t>
            </a:r>
            <a:r>
              <a:rPr lang="en-US" altLang="ko-KR" dirty="0"/>
              <a:t>'</a:t>
            </a:r>
            <a:r>
              <a:rPr lang="ko-KR" altLang="en-US" dirty="0"/>
              <a:t>김성수</a:t>
            </a:r>
            <a:r>
              <a:rPr lang="en-US" altLang="ko-KR" dirty="0"/>
              <a:t>' </a:t>
            </a:r>
            <a:r>
              <a:rPr lang="ko-KR" altLang="en-US" dirty="0"/>
              <a:t>개인으로부터 양수하고 유가증권시장에서 추가매입으로 주식회사 사조씨에스가 대주주가 되어 지배력을 행사하게 되었음에 개인이 경영을 할때는 필요한 많은 수의 차량운반부가 법인이 경영하게 되면서 필요 수가 감소하게 되어 처분한 것을 알 수 있으며 사업 확장을 위해  매출채권 회수를 통한 현금 유입 중 대부분을 토지와 기계장치를 추가 매입한 것을 알 수 있다</a:t>
            </a:r>
            <a:r>
              <a:rPr lang="en-US" altLang="ko-KR" dirty="0"/>
              <a:t>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69E180-7B0C-8F9F-DB76-821C6097067B}"/>
              </a:ext>
            </a:extLst>
          </p:cNvPr>
          <p:cNvSpPr txBox="1"/>
          <p:nvPr/>
        </p:nvSpPr>
        <p:spPr>
          <a:xfrm>
            <a:off x="371516" y="9631254"/>
            <a:ext cx="6399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자산 중 눈에 띄게 </a:t>
            </a:r>
            <a:r>
              <a:rPr lang="en-US" altLang="ko-KR" dirty="0"/>
              <a:t>5650% </a:t>
            </a:r>
            <a:r>
              <a:rPr lang="ko-KR" altLang="en-US" dirty="0"/>
              <a:t>대폭 증가한 미수수익 부분은 전년도와 대비하여 </a:t>
            </a:r>
            <a:r>
              <a:rPr lang="en-US" altLang="ko-KR" dirty="0"/>
              <a:t>2</a:t>
            </a:r>
            <a:r>
              <a:rPr lang="ko-KR" altLang="en-US" dirty="0"/>
              <a:t>억</a:t>
            </a:r>
            <a:r>
              <a:rPr lang="en-US" altLang="ko-KR" dirty="0"/>
              <a:t>3</a:t>
            </a:r>
            <a:r>
              <a:rPr lang="ko-KR" altLang="en-US" dirty="0"/>
              <a:t>천</a:t>
            </a:r>
            <a:r>
              <a:rPr lang="en-US" altLang="ko-KR" dirty="0"/>
              <a:t>8</a:t>
            </a:r>
            <a:r>
              <a:rPr lang="ko-KR" altLang="en-US" dirty="0"/>
              <a:t>백만원 정도 증가했다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472494-F94B-1B39-6023-966B2A786A1B}"/>
              </a:ext>
            </a:extLst>
          </p:cNvPr>
          <p:cNvSpPr txBox="1"/>
          <p:nvPr/>
        </p:nvSpPr>
        <p:spPr>
          <a:xfrm>
            <a:off x="371517" y="10292494"/>
            <a:ext cx="39485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 이는 다음에 나올 포괄손익계산서 중 영업외 수익부분이 대부분 상승 했지만 자산의 유입이 이루어 지지 않았던 앞서 말한 단기금융상품의 많은 매입으로 통해 배당금 결의는 되었지만 배당금 지급이 안되어 미수배당금수익으로 발생했다고 예측할 수 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66F84E-4CAD-F62C-2CE2-9BEECDF3A559}"/>
              </a:ext>
            </a:extLst>
          </p:cNvPr>
          <p:cNvSpPr txBox="1"/>
          <p:nvPr/>
        </p:nvSpPr>
        <p:spPr>
          <a:xfrm>
            <a:off x="371516" y="12586507"/>
            <a:ext cx="39485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어획물 매출액은 </a:t>
            </a:r>
            <a:r>
              <a:rPr lang="en-US" altLang="ko-KR" dirty="0"/>
              <a:t>27%</a:t>
            </a:r>
            <a:r>
              <a:rPr lang="ko-KR" altLang="en-US" dirty="0"/>
              <a:t>증가하였지만 어획물 매출원가는 </a:t>
            </a:r>
            <a:r>
              <a:rPr lang="en-US" altLang="ko-KR" dirty="0"/>
              <a:t>3.23%</a:t>
            </a:r>
            <a:r>
              <a:rPr lang="ko-KR" altLang="en-US" dirty="0"/>
              <a:t>만 증가한 점에서 매출 원가를 낮춰 효율적인 어획물 사업을 경영하고 있다고 보여진다</a:t>
            </a:r>
            <a:r>
              <a:rPr lang="en-US" altLang="ko-KR" dirty="0"/>
              <a:t>. </a:t>
            </a:r>
            <a:r>
              <a:rPr lang="ko-KR" altLang="en-US" dirty="0"/>
              <a:t>냉동보관사업과 외식사업의 수익과 비용이 </a:t>
            </a:r>
            <a:r>
              <a:rPr lang="en-US" altLang="ko-KR" dirty="0"/>
              <a:t>100%</a:t>
            </a:r>
            <a:r>
              <a:rPr lang="ko-KR" altLang="en-US" dirty="0"/>
              <a:t>감소 된 것을 확인할 수 있는데 이는 수익대비 많은 원가를 발생시키는 냉동보관사업과 외식사업을 철수한 것으로 보여진다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39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Minus Sign 29">
            <a:extLst>
              <a:ext uri="{FF2B5EF4-FFF2-40B4-BE49-F238E27FC236}">
                <a16:creationId xmlns:a16="http://schemas.microsoft.com/office/drawing/2014/main" id="{21671D41-8238-C4F8-6A22-17239D64BFEF}"/>
              </a:ext>
            </a:extLst>
          </p:cNvPr>
          <p:cNvSpPr/>
          <p:nvPr/>
        </p:nvSpPr>
        <p:spPr>
          <a:xfrm>
            <a:off x="-4705351" y="305017"/>
            <a:ext cx="21600000" cy="216000"/>
          </a:xfrm>
          <a:prstGeom prst="mathMin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id="{69EE33B7-8121-82B7-269A-AF2745C35B8E}"/>
              </a:ext>
            </a:extLst>
          </p:cNvPr>
          <p:cNvSpPr/>
          <p:nvPr/>
        </p:nvSpPr>
        <p:spPr>
          <a:xfrm>
            <a:off x="-4724401" y="15720897"/>
            <a:ext cx="21600000" cy="216000"/>
          </a:xfrm>
          <a:prstGeom prst="mathMin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F4818-BE34-344D-D87A-9CA04ED67E58}"/>
              </a:ext>
            </a:extLst>
          </p:cNvPr>
          <p:cNvSpPr txBox="1"/>
          <p:nvPr/>
        </p:nvSpPr>
        <p:spPr>
          <a:xfrm>
            <a:off x="85062" y="1580930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5</a:t>
            </a:r>
          </a:p>
        </p:txBody>
      </p:sp>
      <p:pic>
        <p:nvPicPr>
          <p:cNvPr id="2" name="그림 14" descr="텍스트, 번호, 스크린샷, 폰트이(가) 표시된 사진&#10;&#10;자동 생성된 설명">
            <a:extLst>
              <a:ext uri="{FF2B5EF4-FFF2-40B4-BE49-F238E27FC236}">
                <a16:creationId xmlns:a16="http://schemas.microsoft.com/office/drawing/2014/main" id="{0B353AE1-E0E5-46B1-CE44-5198F5713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72" y="2048828"/>
            <a:ext cx="7331130" cy="4146180"/>
          </a:xfrm>
          <a:prstGeom prst="rect">
            <a:avLst/>
          </a:prstGeom>
        </p:spPr>
      </p:pic>
      <p:pic>
        <p:nvPicPr>
          <p:cNvPr id="4" name="그림 1" descr="텍스트, 스크린샷, 번호, 평행이(가) 표시된 사진&#10;&#10;자동 생성된 설명">
            <a:extLst>
              <a:ext uri="{FF2B5EF4-FFF2-40B4-BE49-F238E27FC236}">
                <a16:creationId xmlns:a16="http://schemas.microsoft.com/office/drawing/2014/main" id="{9144665F-AAC8-0943-9567-32AE7A9A7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429" y="6464370"/>
            <a:ext cx="7091999" cy="48394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156CF5-6C63-A510-C10D-81D74AE5BBCE}"/>
              </a:ext>
            </a:extLst>
          </p:cNvPr>
          <p:cNvSpPr txBox="1"/>
          <p:nvPr/>
        </p:nvSpPr>
        <p:spPr>
          <a:xfrm>
            <a:off x="399572" y="800100"/>
            <a:ext cx="112590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수평적분석에서 확인하고 예측한 자료를 토대로 확인해보면 매출채권은 </a:t>
            </a:r>
            <a:r>
              <a:rPr lang="en-US" altLang="ko-KR" dirty="0"/>
              <a:t>8%p </a:t>
            </a:r>
            <a:r>
              <a:rPr lang="ko-KR" altLang="en-US" dirty="0"/>
              <a:t>감소되었으며 당좌자산도 </a:t>
            </a:r>
            <a:r>
              <a:rPr lang="en-US" altLang="ko-KR" dirty="0"/>
              <a:t>13%p</a:t>
            </a:r>
            <a:r>
              <a:rPr lang="ko-KR" altLang="en-US" dirty="0"/>
              <a:t>감소 된 것을 확인 할 수있으며 현금 및 현금성 자산은 </a:t>
            </a:r>
            <a:r>
              <a:rPr lang="en-US" altLang="ko-KR" dirty="0"/>
              <a:t>0.09%p </a:t>
            </a:r>
            <a:r>
              <a:rPr lang="ko-KR" altLang="en-US" dirty="0"/>
              <a:t>소폭 증가하였고</a:t>
            </a:r>
            <a:r>
              <a:rPr lang="en-US" altLang="ko-KR" dirty="0"/>
              <a:t>, </a:t>
            </a:r>
            <a:r>
              <a:rPr lang="ko-KR" altLang="en-US" dirty="0"/>
              <a:t>단기금융상품은 </a:t>
            </a:r>
            <a:r>
              <a:rPr lang="en-US" altLang="ko-KR" dirty="0"/>
              <a:t>1.1%p</a:t>
            </a:r>
            <a:r>
              <a:rPr lang="ko-KR" altLang="en-US" dirty="0"/>
              <a:t>로 현금 및 현금성 자산에 비해 대폭 증가하였다</a:t>
            </a:r>
            <a:r>
              <a:rPr lang="en-US" altLang="ko-KR" dirty="0"/>
              <a:t>. </a:t>
            </a:r>
            <a:r>
              <a:rPr lang="ko-KR" altLang="en-US" dirty="0"/>
              <a:t>토지와 기계장치는 각 </a:t>
            </a:r>
            <a:r>
              <a:rPr lang="en-US" altLang="ko-KR" dirty="0"/>
              <a:t>13%p </a:t>
            </a:r>
            <a:r>
              <a:rPr lang="ko-KR" altLang="en-US" dirty="0"/>
              <a:t>와 </a:t>
            </a:r>
            <a:r>
              <a:rPr lang="en-US" altLang="ko-KR" dirty="0"/>
              <a:t>1.7%p</a:t>
            </a:r>
            <a:r>
              <a:rPr lang="ko-KR" altLang="en-US" dirty="0"/>
              <a:t>로 대폭 증가한 것을 확인 할 수 있으며  차량운반구는 </a:t>
            </a:r>
            <a:r>
              <a:rPr lang="en-US" altLang="ko-KR" dirty="0"/>
              <a:t>0.1%p </a:t>
            </a:r>
            <a:r>
              <a:rPr lang="ko-KR" altLang="en-US" dirty="0"/>
              <a:t>감소한 것을 확인 할 수 있다</a:t>
            </a:r>
            <a:r>
              <a:rPr lang="en-US" altLang="ko-KR" dirty="0"/>
              <a:t>.</a:t>
            </a:r>
          </a:p>
          <a:p>
            <a:pPr algn="just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18329-3495-476F-F326-F19362AF7A07}"/>
              </a:ext>
            </a:extLst>
          </p:cNvPr>
          <p:cNvSpPr txBox="1"/>
          <p:nvPr/>
        </p:nvSpPr>
        <p:spPr>
          <a:xfrm>
            <a:off x="7758749" y="2086928"/>
            <a:ext cx="426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미수수익은 수평적 분석의 </a:t>
            </a:r>
            <a:r>
              <a:rPr lang="en-US" altLang="ko-KR" dirty="0"/>
              <a:t>5650% </a:t>
            </a:r>
            <a:r>
              <a:rPr lang="ko-KR" altLang="en-US" dirty="0"/>
              <a:t>증가한 것에 비해 재무상태표에 차지하는 비중이 작아 수직적 분석에서는 </a:t>
            </a:r>
            <a:r>
              <a:rPr lang="en-US" altLang="ko-KR" dirty="0"/>
              <a:t>0.25%p </a:t>
            </a:r>
            <a:r>
              <a:rPr lang="ko-KR" altLang="en-US" dirty="0"/>
              <a:t>증가한 것을 확인할 수 있습니다</a:t>
            </a:r>
            <a:r>
              <a:rPr lang="en-US" altLang="ko-KR" dirty="0"/>
              <a:t>.</a:t>
            </a:r>
          </a:p>
          <a:p>
            <a:pPr algn="just"/>
            <a:r>
              <a:rPr lang="ko-KR" altLang="en-US" dirty="0"/>
              <a:t>매입채무는 </a:t>
            </a:r>
            <a:r>
              <a:rPr lang="en-US" altLang="ko-KR" dirty="0"/>
              <a:t>7%p </a:t>
            </a:r>
            <a:r>
              <a:rPr lang="ko-KR" altLang="en-US" dirty="0"/>
              <a:t>감소한 것을 확인할 수 있습니다</a:t>
            </a:r>
            <a:r>
              <a:rPr lang="en-US" altLang="ko-KR" dirty="0"/>
              <a:t>. </a:t>
            </a:r>
            <a:r>
              <a:rPr lang="ko-KR" altLang="en-US" dirty="0"/>
              <a:t>이에 수평적 분석에서의 예측과 동일하게 매출채권의 회수로 인한 현금 유입이 당좌 자산과 현금으로 남아있는 것이 아닌 단기금융자산의 매입과 영업 확장을 위한 토지와 기계장치를 취득하기위해 사용되었음을 유추할 수 있습니다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3AF9F-72E4-383E-B292-EB6E0EAC77FB}"/>
              </a:ext>
            </a:extLst>
          </p:cNvPr>
          <p:cNvSpPr txBox="1"/>
          <p:nvPr/>
        </p:nvSpPr>
        <p:spPr>
          <a:xfrm>
            <a:off x="399573" y="6464370"/>
            <a:ext cx="42295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어획물 매출액은 </a:t>
            </a:r>
            <a:r>
              <a:rPr lang="en-US" altLang="ko-KR" dirty="0"/>
              <a:t>11%p </a:t>
            </a:r>
            <a:r>
              <a:rPr lang="ko-KR" altLang="en-US" dirty="0"/>
              <a:t>증가하였음을 확인 할 수 있으며 어획물매출원가는 </a:t>
            </a:r>
            <a:r>
              <a:rPr lang="en-US" altLang="ko-KR" dirty="0"/>
              <a:t>0.9%p</a:t>
            </a:r>
            <a:r>
              <a:rPr lang="ko-KR" altLang="en-US" dirty="0"/>
              <a:t>만 증가하여 원가대비 매출액의 증가비율이 현저히 높음을 확인 할 수 있다</a:t>
            </a:r>
            <a:r>
              <a:rPr lang="en-US" altLang="ko-KR" dirty="0"/>
              <a:t>. </a:t>
            </a:r>
            <a:r>
              <a:rPr lang="ko-KR" altLang="en-US" dirty="0"/>
              <a:t>냉동보관 사업과 외식 사업의 철수로 인해 관련 수익은 합 </a:t>
            </a:r>
            <a:r>
              <a:rPr lang="en-US" altLang="ko-KR" dirty="0"/>
              <a:t>1.5%p</a:t>
            </a:r>
            <a:r>
              <a:rPr lang="ko-KR" altLang="en-US" dirty="0"/>
              <a:t>감소하였으며 관련 원가는 </a:t>
            </a:r>
            <a:r>
              <a:rPr lang="en-US" altLang="ko-KR" dirty="0"/>
              <a:t>1.39%p </a:t>
            </a:r>
            <a:r>
              <a:rPr lang="ko-KR" altLang="en-US" dirty="0"/>
              <a:t>감소함을 확인 할 수 있다</a:t>
            </a:r>
            <a:r>
              <a:rPr lang="en-US" altLang="ko-KR" dirty="0"/>
              <a:t>.  </a:t>
            </a:r>
            <a:r>
              <a:rPr lang="ko-KR" altLang="en-US" dirty="0"/>
              <a:t>이 두부분이 매출총이익을 </a:t>
            </a:r>
            <a:r>
              <a:rPr lang="en-US" altLang="ko-KR" dirty="0"/>
              <a:t>8.9%p </a:t>
            </a:r>
            <a:r>
              <a:rPr lang="ko-KR" altLang="en-US" dirty="0"/>
              <a:t>증가를 가져옴과 판매비와 관리비의 매출액 비중이 </a:t>
            </a:r>
            <a:r>
              <a:rPr lang="en-US" altLang="ko-KR" dirty="0"/>
              <a:t>13%p </a:t>
            </a:r>
            <a:r>
              <a:rPr lang="ko-KR" altLang="en-US" dirty="0"/>
              <a:t>대폭 감소로 인해 영업이익이 </a:t>
            </a:r>
            <a:r>
              <a:rPr lang="en-US" altLang="ko-KR" dirty="0"/>
              <a:t>22.9%p </a:t>
            </a:r>
            <a:r>
              <a:rPr lang="ko-KR" altLang="en-US" dirty="0"/>
              <a:t>증가하여 흑자전환의 성공을 확인 할 수 있다</a:t>
            </a:r>
            <a:r>
              <a:rPr lang="en-US" altLang="ko-KR" dirty="0"/>
              <a:t>. </a:t>
            </a:r>
            <a:r>
              <a:rPr lang="ko-KR" altLang="en-US" dirty="0"/>
              <a:t>당기순이익역시 </a:t>
            </a:r>
            <a:r>
              <a:rPr lang="en-US" altLang="ko-KR" dirty="0"/>
              <a:t>8.6%p </a:t>
            </a:r>
            <a:r>
              <a:rPr lang="ko-KR" altLang="en-US" dirty="0"/>
              <a:t>증가하여 흑자전환의 성공을 확인할 수 있습니다</a:t>
            </a:r>
            <a:r>
              <a:rPr lang="en-US" altLang="ko-KR" dirty="0"/>
              <a:t>.</a:t>
            </a:r>
          </a:p>
          <a:p>
            <a:pPr algn="just"/>
            <a:endParaRPr lang="en-US" dirty="0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id="{DDC4970E-E6B0-5641-5C46-2C134D406A60}"/>
              </a:ext>
            </a:extLst>
          </p:cNvPr>
          <p:cNvSpPr/>
          <p:nvPr/>
        </p:nvSpPr>
        <p:spPr>
          <a:xfrm>
            <a:off x="-4382003" y="11667327"/>
            <a:ext cx="21600000" cy="59507"/>
          </a:xfrm>
          <a:prstGeom prst="mathMin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7654DC-E321-2C12-DC11-6B006AB61117}"/>
              </a:ext>
            </a:extLst>
          </p:cNvPr>
          <p:cNvSpPr txBox="1"/>
          <p:nvPr/>
        </p:nvSpPr>
        <p:spPr>
          <a:xfrm>
            <a:off x="1428910" y="12208479"/>
            <a:ext cx="2403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사조남부햄</a:t>
            </a:r>
            <a:r>
              <a:rPr lang="en-US" altLang="ko-KR" sz="2000" b="1" dirty="0"/>
              <a:t>(2010</a:t>
            </a:r>
            <a:r>
              <a:rPr lang="ko-KR" altLang="en-US" sz="2000" b="1" dirty="0"/>
              <a:t>년</a:t>
            </a:r>
            <a:r>
              <a:rPr lang="en-US" altLang="ko-KR" sz="2000" b="1" dirty="0"/>
              <a:t>)</a:t>
            </a:r>
            <a:endParaRPr lang="en-US" sz="2000" b="1" dirty="0"/>
          </a:p>
        </p:txBody>
      </p:sp>
      <p:pic>
        <p:nvPicPr>
          <p:cNvPr id="12" name="Picture 14" descr="사조해표 - 나무위키">
            <a:extLst>
              <a:ext uri="{FF2B5EF4-FFF2-40B4-BE49-F238E27FC236}">
                <a16:creationId xmlns:a16="http://schemas.microsoft.com/office/drawing/2014/main" id="{0642D3C7-BAC4-29FE-41B2-FC1CB7DF9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81" y="12051509"/>
            <a:ext cx="875854" cy="71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7F8DFF6-82F2-9A5D-0CC8-292DF3B0674E}"/>
              </a:ext>
            </a:extLst>
          </p:cNvPr>
          <p:cNvGrpSpPr/>
          <p:nvPr/>
        </p:nvGrpSpPr>
        <p:grpSpPr>
          <a:xfrm>
            <a:off x="5688335" y="11880925"/>
            <a:ext cx="6295093" cy="3574975"/>
            <a:chOff x="5511399" y="2153519"/>
            <a:chExt cx="6495316" cy="402626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85E55C-C49A-6B3D-8CAF-3BAB4F3B5E26}"/>
                </a:ext>
              </a:extLst>
            </p:cNvPr>
            <p:cNvSpPr txBox="1"/>
            <p:nvPr/>
          </p:nvSpPr>
          <p:spPr>
            <a:xfrm>
              <a:off x="8078232" y="5810449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수평적 분석</a:t>
              </a:r>
              <a:endParaRPr lang="en-US" b="1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BD344B6-1C0D-97CC-0FC4-793EEE9C0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28811" y="2153519"/>
              <a:ext cx="6477904" cy="3962953"/>
            </a:xfrm>
            <a:prstGeom prst="rect">
              <a:avLst/>
            </a:prstGeom>
          </p:spPr>
        </p:pic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6C4A007-1AEF-120C-D963-4662AD98FADA}"/>
                </a:ext>
              </a:extLst>
            </p:cNvPr>
            <p:cNvSpPr/>
            <p:nvPr/>
          </p:nvSpPr>
          <p:spPr>
            <a:xfrm>
              <a:off x="5511399" y="2717639"/>
              <a:ext cx="6477904" cy="13030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A61BC3B-CF2C-1512-C3B3-234AA897FA1B}"/>
                </a:ext>
              </a:extLst>
            </p:cNvPr>
            <p:cNvSpPr/>
            <p:nvPr/>
          </p:nvSpPr>
          <p:spPr>
            <a:xfrm>
              <a:off x="5511399" y="3078585"/>
              <a:ext cx="6477904" cy="17368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27ABD2F-D6A1-8052-7142-77B33CAB72A4}"/>
                </a:ext>
              </a:extLst>
            </p:cNvPr>
            <p:cNvSpPr/>
            <p:nvPr/>
          </p:nvSpPr>
          <p:spPr>
            <a:xfrm>
              <a:off x="5511399" y="3789785"/>
              <a:ext cx="6495316" cy="17368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052E592-E39B-2E62-8A5C-29A815B5F1A5}"/>
                </a:ext>
              </a:extLst>
            </p:cNvPr>
            <p:cNvSpPr/>
            <p:nvPr/>
          </p:nvSpPr>
          <p:spPr>
            <a:xfrm>
              <a:off x="5511399" y="5034385"/>
              <a:ext cx="6477904" cy="17368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BA22F7F-BAB7-B0C4-B266-895136C22181}"/>
                </a:ext>
              </a:extLst>
            </p:cNvPr>
            <p:cNvSpPr/>
            <p:nvPr/>
          </p:nvSpPr>
          <p:spPr>
            <a:xfrm>
              <a:off x="5511399" y="5224885"/>
              <a:ext cx="6477904" cy="17368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44284DB-CE1E-9782-CAB2-A341C3EDA444}"/>
                </a:ext>
              </a:extLst>
            </p:cNvPr>
            <p:cNvSpPr/>
            <p:nvPr/>
          </p:nvSpPr>
          <p:spPr>
            <a:xfrm>
              <a:off x="5511399" y="5948785"/>
              <a:ext cx="6477904" cy="17368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E56D7A4-0D78-6148-0399-E7A3D9AE8515}"/>
              </a:ext>
            </a:extLst>
          </p:cNvPr>
          <p:cNvSpPr txBox="1"/>
          <p:nvPr/>
        </p:nvSpPr>
        <p:spPr>
          <a:xfrm>
            <a:off x="399572" y="13007544"/>
            <a:ext cx="50868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남부햄은 </a:t>
            </a:r>
            <a:r>
              <a:rPr lang="en-US" altLang="ko-KR" dirty="0"/>
              <a:t>2010</a:t>
            </a:r>
            <a:r>
              <a:rPr lang="ko-KR" altLang="en-US" dirty="0"/>
              <a:t>년에 사조그룹에 인수합병이 되고</a:t>
            </a:r>
            <a:r>
              <a:rPr lang="en-US" altLang="ko-KR" dirty="0"/>
              <a:t>, </a:t>
            </a:r>
            <a:r>
              <a:rPr lang="ko-KR" altLang="en-US" dirty="0"/>
              <a:t>사조남부햄이 되었다</a:t>
            </a:r>
            <a:r>
              <a:rPr lang="en-US" altLang="ko-KR" dirty="0"/>
              <a:t>. </a:t>
            </a:r>
            <a:r>
              <a:rPr lang="ko-KR" altLang="en-US" dirty="0"/>
              <a:t>인수되기 전 </a:t>
            </a:r>
            <a:r>
              <a:rPr lang="en-US" altLang="ko-KR" dirty="0"/>
              <a:t>2009</a:t>
            </a:r>
            <a:r>
              <a:rPr lang="ko-KR" altLang="en-US" dirty="0"/>
              <a:t>년</a:t>
            </a:r>
            <a:r>
              <a:rPr lang="en-US" altLang="ko-KR" dirty="0"/>
              <a:t>(28</a:t>
            </a:r>
            <a:r>
              <a:rPr lang="ko-KR" altLang="en-US" dirty="0"/>
              <a:t>기</a:t>
            </a:r>
            <a:r>
              <a:rPr lang="en-US" altLang="ko-KR" dirty="0"/>
              <a:t>)</a:t>
            </a:r>
            <a:r>
              <a:rPr lang="ko-KR" altLang="en-US" dirty="0"/>
              <a:t>자료와 인수 후 </a:t>
            </a:r>
            <a:r>
              <a:rPr lang="en-US" altLang="ko-KR" dirty="0"/>
              <a:t>2010</a:t>
            </a:r>
            <a:r>
              <a:rPr lang="ko-KR" altLang="en-US" dirty="0"/>
              <a:t>년</a:t>
            </a:r>
            <a:r>
              <a:rPr lang="en-US" altLang="ko-KR" dirty="0"/>
              <a:t>(29</a:t>
            </a:r>
            <a:r>
              <a:rPr lang="ko-KR" altLang="en-US" dirty="0"/>
              <a:t>기</a:t>
            </a:r>
            <a:r>
              <a:rPr lang="en-US" altLang="ko-KR" dirty="0"/>
              <a:t>)</a:t>
            </a:r>
            <a:r>
              <a:rPr lang="ko-KR" altLang="en-US" dirty="0"/>
              <a:t>자료의 대차대조표와 손익계산서를 수직수평적  비교 및 분석을 한다</a:t>
            </a:r>
            <a:r>
              <a:rPr lang="en-US" altLang="ko-KR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8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Minus Sign 29">
            <a:extLst>
              <a:ext uri="{FF2B5EF4-FFF2-40B4-BE49-F238E27FC236}">
                <a16:creationId xmlns:a16="http://schemas.microsoft.com/office/drawing/2014/main" id="{21671D41-8238-C4F8-6A22-17239D64BFEF}"/>
              </a:ext>
            </a:extLst>
          </p:cNvPr>
          <p:cNvSpPr/>
          <p:nvPr/>
        </p:nvSpPr>
        <p:spPr>
          <a:xfrm>
            <a:off x="-4705351" y="305017"/>
            <a:ext cx="21600000" cy="216000"/>
          </a:xfrm>
          <a:prstGeom prst="mathMin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id="{69EE33B7-8121-82B7-269A-AF2745C35B8E}"/>
              </a:ext>
            </a:extLst>
          </p:cNvPr>
          <p:cNvSpPr/>
          <p:nvPr/>
        </p:nvSpPr>
        <p:spPr>
          <a:xfrm>
            <a:off x="-4724401" y="15720897"/>
            <a:ext cx="21600000" cy="216000"/>
          </a:xfrm>
          <a:prstGeom prst="mathMin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F4818-BE34-344D-D87A-9CA04ED67E58}"/>
              </a:ext>
            </a:extLst>
          </p:cNvPr>
          <p:cNvSpPr txBox="1"/>
          <p:nvPr/>
        </p:nvSpPr>
        <p:spPr>
          <a:xfrm>
            <a:off x="85062" y="1580930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212754-294D-1AA6-8A97-07C09EAD6AE3}"/>
              </a:ext>
            </a:extLst>
          </p:cNvPr>
          <p:cNvSpPr txBox="1"/>
          <p:nvPr/>
        </p:nvSpPr>
        <p:spPr>
          <a:xfrm>
            <a:off x="399572" y="816350"/>
            <a:ext cx="11041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자산총계가 전년대비 </a:t>
            </a:r>
            <a:r>
              <a:rPr lang="en-US" altLang="ko-KR" dirty="0"/>
              <a:t>8% </a:t>
            </a:r>
            <a:r>
              <a:rPr lang="ko-KR" altLang="en-US" dirty="0"/>
              <a:t>감소했다</a:t>
            </a:r>
            <a:r>
              <a:rPr lang="en-US" altLang="ko-KR" dirty="0"/>
              <a:t>. </a:t>
            </a:r>
            <a:r>
              <a:rPr lang="ko-KR" altLang="en-US" dirty="0"/>
              <a:t>그 중 유동자산의 감소가 자산의 감소에 큰 영향을 미친다</a:t>
            </a:r>
            <a:r>
              <a:rPr lang="en-US" altLang="ko-KR" dirty="0"/>
              <a:t>. </a:t>
            </a:r>
            <a:r>
              <a:rPr lang="ko-KR" altLang="en-US" dirty="0"/>
              <a:t>유동자산이 전년대비 </a:t>
            </a:r>
            <a:r>
              <a:rPr lang="en-US" altLang="ko-KR" dirty="0"/>
              <a:t>47%</a:t>
            </a:r>
            <a:r>
              <a:rPr lang="ko-KR" altLang="en-US" dirty="0"/>
              <a:t>감소했고</a:t>
            </a:r>
            <a:r>
              <a:rPr lang="en-US" altLang="ko-KR" dirty="0"/>
              <a:t>, </a:t>
            </a:r>
            <a:r>
              <a:rPr lang="ko-KR" altLang="en-US" dirty="0"/>
              <a:t>비유동자산은 </a:t>
            </a:r>
            <a:r>
              <a:rPr lang="en-US" altLang="ko-KR" dirty="0"/>
              <a:t>14% </a:t>
            </a:r>
            <a:r>
              <a:rPr lang="ko-KR" altLang="en-US" dirty="0"/>
              <a:t>증가했다</a:t>
            </a:r>
            <a:r>
              <a:rPr lang="en-US" altLang="ko-KR" dirty="0"/>
              <a:t>. </a:t>
            </a:r>
            <a:r>
              <a:rPr lang="ko-KR" altLang="en-US" dirty="0"/>
              <a:t>특히 현금 및 현금성 자산이 전비 대비 급격하게 하락한 경향이 있는데</a:t>
            </a:r>
            <a:r>
              <a:rPr lang="en-US" altLang="ko-KR" dirty="0"/>
              <a:t>, </a:t>
            </a:r>
            <a:r>
              <a:rPr lang="ko-KR" altLang="en-US" dirty="0"/>
              <a:t>당좌자산에서의 대부분의 감소는 현금 및 현금성 자산이 전년대비 </a:t>
            </a:r>
            <a:r>
              <a:rPr lang="en-US" altLang="ko-KR" dirty="0"/>
              <a:t>71% </a:t>
            </a:r>
            <a:r>
              <a:rPr lang="ko-KR" altLang="en-US" dirty="0"/>
              <a:t>감소함에서 발생한다</a:t>
            </a:r>
            <a:r>
              <a:rPr lang="en-US" altLang="ko-KR" dirty="0"/>
              <a:t>. </a:t>
            </a:r>
            <a:r>
              <a:rPr lang="ko-KR" altLang="en-US" dirty="0"/>
              <a:t>인수합병을 하면서</a:t>
            </a:r>
            <a:r>
              <a:rPr lang="en-US" altLang="ko-KR" dirty="0"/>
              <a:t>,</a:t>
            </a:r>
            <a:r>
              <a:rPr lang="ko-KR" altLang="en-US" dirty="0"/>
              <a:t>사업에 확장을 위해 유형자산인 토지 건물 기계장치에 구입에 사용된것으로 보인다</a:t>
            </a:r>
            <a:r>
              <a:rPr lang="en-US" altLang="ko-KR" dirty="0"/>
              <a:t>.  </a:t>
            </a:r>
            <a:r>
              <a:rPr lang="ko-KR" altLang="en-US" dirty="0"/>
              <a:t>또한 재고자산에 해당하는 상품이 전년대비 </a:t>
            </a:r>
            <a:r>
              <a:rPr lang="en-US" altLang="ko-KR" dirty="0"/>
              <a:t>67% </a:t>
            </a:r>
            <a:r>
              <a:rPr lang="ko-KR" altLang="en-US" dirty="0"/>
              <a:t>하락한 것을 확인할 수 있다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70C1DD-F307-353B-BC28-4EF7D24F0D4B}"/>
              </a:ext>
            </a:extLst>
          </p:cNvPr>
          <p:cNvSpPr txBox="1"/>
          <p:nvPr/>
        </p:nvSpPr>
        <p:spPr>
          <a:xfrm>
            <a:off x="424382" y="2457306"/>
            <a:ext cx="11041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유동부채의 매입채무와 유동성 장기부채의 의무이행에 의해 유동자산이 감소된것과 으로 보여진다</a:t>
            </a:r>
            <a:r>
              <a:rPr lang="en-US" altLang="ko-KR" dirty="0"/>
              <a:t>. </a:t>
            </a:r>
            <a:r>
              <a:rPr lang="ko-KR" altLang="en-US" dirty="0"/>
              <a:t>마지막으로 비유동자산의 투자자본이 절반 가까이 줄었음을 확인할 수 있다</a:t>
            </a:r>
            <a:r>
              <a:rPr lang="en-US" altLang="ko-KR" dirty="0"/>
              <a:t>. </a:t>
            </a:r>
            <a:r>
              <a:rPr lang="ko-KR" altLang="en-US" dirty="0"/>
              <a:t>인수합병으로 인해 투자자본이 </a:t>
            </a:r>
            <a:r>
              <a:rPr lang="en-US" altLang="ko-KR" dirty="0"/>
              <a:t>50% </a:t>
            </a:r>
            <a:r>
              <a:rPr lang="ko-KR" altLang="en-US" dirty="0"/>
              <a:t>하락하는 효과를 가져온다</a:t>
            </a:r>
            <a:r>
              <a:rPr lang="en-US" altLang="ko-KR" dirty="0"/>
              <a:t>. 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481D389-6A2A-7CE4-C3F2-D7BC41D45B84}"/>
              </a:ext>
            </a:extLst>
          </p:cNvPr>
          <p:cNvGrpSpPr/>
          <p:nvPr/>
        </p:nvGrpSpPr>
        <p:grpSpPr>
          <a:xfrm>
            <a:off x="424382" y="3411736"/>
            <a:ext cx="5933888" cy="4808561"/>
            <a:chOff x="5406497" y="1570975"/>
            <a:chExt cx="6476266" cy="50394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FAF4A9C-95D4-DC70-6601-7048BC8C0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23914" y="1570975"/>
              <a:ext cx="6439799" cy="5010849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E8ED3B0-6A46-CA87-77F5-1CA7332D5D93}"/>
                </a:ext>
              </a:extLst>
            </p:cNvPr>
            <p:cNvSpPr/>
            <p:nvPr/>
          </p:nvSpPr>
          <p:spPr>
            <a:xfrm>
              <a:off x="5406497" y="2429126"/>
              <a:ext cx="6457216" cy="19982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CB78D71-A0B8-200F-D0AD-FB495A9F9FD9}"/>
                </a:ext>
              </a:extLst>
            </p:cNvPr>
            <p:cNvSpPr/>
            <p:nvPr/>
          </p:nvSpPr>
          <p:spPr>
            <a:xfrm>
              <a:off x="5416022" y="3343526"/>
              <a:ext cx="6457216" cy="19982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32B9169-7DBF-E7E6-BD93-25617AEB0F72}"/>
                </a:ext>
              </a:extLst>
            </p:cNvPr>
            <p:cNvSpPr/>
            <p:nvPr/>
          </p:nvSpPr>
          <p:spPr>
            <a:xfrm>
              <a:off x="5425547" y="4419851"/>
              <a:ext cx="6457216" cy="19982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BA683E5-AF8E-A51A-0EAF-20C1863F33D7}"/>
                </a:ext>
              </a:extLst>
            </p:cNvPr>
            <p:cNvSpPr/>
            <p:nvPr/>
          </p:nvSpPr>
          <p:spPr>
            <a:xfrm>
              <a:off x="5425547" y="6058151"/>
              <a:ext cx="6457216" cy="19982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25EC974-6330-EBA6-4381-2C443D296944}"/>
                </a:ext>
              </a:extLst>
            </p:cNvPr>
            <p:cNvSpPr/>
            <p:nvPr/>
          </p:nvSpPr>
          <p:spPr>
            <a:xfrm>
              <a:off x="5425547" y="6410576"/>
              <a:ext cx="6457216" cy="19982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4996343-7192-C0E3-6C28-979FDB809876}"/>
              </a:ext>
            </a:extLst>
          </p:cNvPr>
          <p:cNvSpPr txBox="1"/>
          <p:nvPr/>
        </p:nvSpPr>
        <p:spPr>
          <a:xfrm>
            <a:off x="6655981" y="3654250"/>
            <a:ext cx="48094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부채총계가 전년대비 </a:t>
            </a:r>
            <a:r>
              <a:rPr lang="en-US" altLang="ko-KR" dirty="0"/>
              <a:t>6% </a:t>
            </a:r>
            <a:r>
              <a:rPr lang="ko-KR" altLang="en-US" dirty="0"/>
              <a:t>증가 했다</a:t>
            </a:r>
            <a:r>
              <a:rPr lang="en-US" altLang="ko-KR" dirty="0"/>
              <a:t>. </a:t>
            </a:r>
            <a:r>
              <a:rPr lang="ko-KR" altLang="en-US" dirty="0"/>
              <a:t>유동부채의 증가가 부채총계에 큰 영햐을 미쳤는데</a:t>
            </a:r>
            <a:r>
              <a:rPr lang="en-US" altLang="ko-KR" dirty="0"/>
              <a:t>, </a:t>
            </a:r>
            <a:r>
              <a:rPr lang="ko-KR" altLang="en-US" dirty="0"/>
              <a:t>그 중 유동성장기부채가 작년 대비 </a:t>
            </a:r>
            <a:r>
              <a:rPr lang="en-US" altLang="ko-KR" dirty="0"/>
              <a:t>66%</a:t>
            </a:r>
            <a:r>
              <a:rPr lang="ko-KR" altLang="en-US" dirty="0"/>
              <a:t>감소했다</a:t>
            </a:r>
            <a:r>
              <a:rPr lang="en-US" altLang="ko-KR" dirty="0"/>
              <a:t>. M&amp;A</a:t>
            </a:r>
            <a:r>
              <a:rPr lang="ko-KR" altLang="en-US" dirty="0"/>
              <a:t>진행시 부채 해결로 추정된다</a:t>
            </a:r>
            <a:r>
              <a:rPr lang="en-US" altLang="ko-KR" dirty="0"/>
              <a:t>. </a:t>
            </a:r>
            <a:r>
              <a:rPr lang="ko-KR" altLang="en-US" dirty="0"/>
              <a:t>또한 예수금의 </a:t>
            </a:r>
            <a:r>
              <a:rPr lang="en-US" altLang="ko-KR" dirty="0"/>
              <a:t>743% </a:t>
            </a:r>
            <a:r>
              <a:rPr lang="ko-KR" altLang="en-US" dirty="0"/>
              <a:t>증가했다</a:t>
            </a:r>
            <a:r>
              <a:rPr lang="en-US" altLang="ko-KR" dirty="0"/>
              <a:t>. </a:t>
            </a:r>
            <a:r>
              <a:rPr lang="ko-KR" altLang="en-US" dirty="0"/>
              <a:t>큰 이벤트로 인해 거래 증가가 영향을 끼친것으로 추정된다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EAC823-8B38-0CD9-3C0F-016EC49E5E87}"/>
              </a:ext>
            </a:extLst>
          </p:cNvPr>
          <p:cNvSpPr txBox="1"/>
          <p:nvPr/>
        </p:nvSpPr>
        <p:spPr>
          <a:xfrm>
            <a:off x="6655981" y="5959189"/>
            <a:ext cx="4809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부채의 증가와 자산의 감소는 자본의 감소로 이어진다</a:t>
            </a:r>
            <a:r>
              <a:rPr lang="en-US" altLang="ko-KR" dirty="0"/>
              <a:t>. </a:t>
            </a:r>
            <a:r>
              <a:rPr lang="ko-KR" altLang="en-US" dirty="0"/>
              <a:t>하지만 부채 중 결손금이 전년대비 </a:t>
            </a:r>
            <a:r>
              <a:rPr lang="en-US" altLang="ko-KR" dirty="0"/>
              <a:t>78% </a:t>
            </a:r>
            <a:r>
              <a:rPr lang="ko-KR" altLang="en-US" dirty="0"/>
              <a:t>증가한 사실은 기업의 자본 운영이 정상적으로 작동되고 있는지 주의 깊게 살펴보아야 한다</a:t>
            </a:r>
            <a:r>
              <a:rPr lang="en-US" altLang="ko-KR" dirty="0"/>
              <a:t>. 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8ED3E12-378F-2F0B-30F7-DEE5EE2B025D}"/>
              </a:ext>
            </a:extLst>
          </p:cNvPr>
          <p:cNvGrpSpPr/>
          <p:nvPr/>
        </p:nvGrpSpPr>
        <p:grpSpPr>
          <a:xfrm>
            <a:off x="5734051" y="8474924"/>
            <a:ext cx="6149616" cy="3854075"/>
            <a:chOff x="6028394" y="2588960"/>
            <a:chExt cx="5808067" cy="349567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6CE0728-F3DF-52C9-9D6E-EA2E42F7A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43634" y="2588960"/>
              <a:ext cx="5792827" cy="3495672"/>
            </a:xfrm>
            <a:prstGeom prst="rect">
              <a:avLst/>
            </a:prstGeom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9B78FC9-ADB5-B80C-72D8-180206404D72}"/>
                </a:ext>
              </a:extLst>
            </p:cNvPr>
            <p:cNvSpPr/>
            <p:nvPr/>
          </p:nvSpPr>
          <p:spPr>
            <a:xfrm>
              <a:off x="6028394" y="3013886"/>
              <a:ext cx="5770369" cy="15688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73FA946-B872-36B1-A75C-25DD9CDFF25F}"/>
                </a:ext>
              </a:extLst>
            </p:cNvPr>
            <p:cNvSpPr/>
            <p:nvPr/>
          </p:nvSpPr>
          <p:spPr>
            <a:xfrm>
              <a:off x="6028394" y="3311066"/>
              <a:ext cx="5770369" cy="15688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0A83DBC-454E-81BA-671F-1F081B76C6C7}"/>
                </a:ext>
              </a:extLst>
            </p:cNvPr>
            <p:cNvSpPr/>
            <p:nvPr/>
          </p:nvSpPr>
          <p:spPr>
            <a:xfrm>
              <a:off x="6028394" y="3753026"/>
              <a:ext cx="5770369" cy="15688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D203B7A-8C87-2805-2BBC-4CE32CF419AD}"/>
                </a:ext>
              </a:extLst>
            </p:cNvPr>
            <p:cNvSpPr/>
            <p:nvPr/>
          </p:nvSpPr>
          <p:spPr>
            <a:xfrm>
              <a:off x="6028394" y="3890186"/>
              <a:ext cx="5770369" cy="15688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4CF9FAF-C389-2644-E6D0-45DD0EE57D3D}"/>
                </a:ext>
              </a:extLst>
            </p:cNvPr>
            <p:cNvSpPr/>
            <p:nvPr/>
          </p:nvSpPr>
          <p:spPr>
            <a:xfrm>
              <a:off x="6028394" y="4781726"/>
              <a:ext cx="5770369" cy="32364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39BF77A-8814-554A-3679-0E71C0376C79}"/>
                </a:ext>
              </a:extLst>
            </p:cNvPr>
            <p:cNvSpPr/>
            <p:nvPr/>
          </p:nvSpPr>
          <p:spPr>
            <a:xfrm>
              <a:off x="6028394" y="5513246"/>
              <a:ext cx="5770369" cy="15688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1B10FDE-1602-13BC-7EE8-02AFC37207FA}"/>
              </a:ext>
            </a:extLst>
          </p:cNvPr>
          <p:cNvSpPr txBox="1"/>
          <p:nvPr/>
        </p:nvSpPr>
        <p:spPr>
          <a:xfrm>
            <a:off x="424382" y="8657666"/>
            <a:ext cx="50270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수직적인 관점에서 사조남부햄을 바라보면</a:t>
            </a:r>
            <a:r>
              <a:rPr lang="en-US" altLang="ko-KR" dirty="0"/>
              <a:t>, </a:t>
            </a:r>
            <a:r>
              <a:rPr lang="ko-KR" altLang="en-US" dirty="0"/>
              <a:t>해당 기업이 자산 부채 또는 자본의 초점을 년도 별로 비교할 수 있다</a:t>
            </a:r>
            <a:r>
              <a:rPr lang="en-US" altLang="ko-KR" dirty="0"/>
              <a:t>. </a:t>
            </a:r>
            <a:r>
              <a:rPr lang="ko-KR" altLang="en-US" dirty="0"/>
              <a:t>수직적인 관점에서 작년대비 유동자산이 </a:t>
            </a:r>
            <a:r>
              <a:rPr lang="en-US" altLang="ko-KR" dirty="0"/>
              <a:t>15.3%p </a:t>
            </a:r>
            <a:r>
              <a:rPr lang="ko-KR" altLang="en-US" dirty="0"/>
              <a:t>감소하고</a:t>
            </a:r>
            <a:r>
              <a:rPr lang="en-US" altLang="ko-KR" dirty="0"/>
              <a:t>, </a:t>
            </a:r>
            <a:r>
              <a:rPr lang="ko-KR" altLang="en-US" dirty="0"/>
              <a:t>비유동자산이 </a:t>
            </a:r>
            <a:r>
              <a:rPr lang="en-US" altLang="ko-KR" dirty="0"/>
              <a:t>15.3%p </a:t>
            </a:r>
            <a:r>
              <a:rPr lang="ko-KR" altLang="en-US" dirty="0"/>
              <a:t>감소했다</a:t>
            </a:r>
            <a:r>
              <a:rPr lang="en-US" altLang="ko-KR" dirty="0"/>
              <a:t>. </a:t>
            </a:r>
            <a:r>
              <a:rPr lang="ko-KR" altLang="en-US" dirty="0"/>
              <a:t>기업의 자금이 비유동자산에서 유동자산으로 포커싱을 했다</a:t>
            </a:r>
            <a:r>
              <a:rPr lang="en-US" altLang="ko-KR" dirty="0"/>
              <a:t>. </a:t>
            </a:r>
            <a:r>
              <a:rPr lang="ko-KR" altLang="en-US" dirty="0"/>
              <a:t>인수합병으로 인하여</a:t>
            </a:r>
            <a:r>
              <a:rPr lang="en-US" altLang="ko-KR" dirty="0"/>
              <a:t>, </a:t>
            </a:r>
            <a:r>
              <a:rPr lang="ko-KR" altLang="en-US" dirty="0"/>
              <a:t>기존에 쌓아두던 현금성 자산과 비유동자산으로 관리를 한 것으로 추정된다</a:t>
            </a:r>
            <a:r>
              <a:rPr lang="en-US" altLang="ko-KR" dirty="0"/>
              <a:t>. </a:t>
            </a:r>
            <a:r>
              <a:rPr lang="ko-KR" altLang="en-US" dirty="0"/>
              <a:t>유동자산 중 당좌자산의 현금 및 현금성 자산 비중이 </a:t>
            </a:r>
            <a:r>
              <a:rPr lang="en-US" altLang="ko-KR" dirty="0"/>
              <a:t>2%p</a:t>
            </a:r>
            <a:r>
              <a:rPr lang="ko-KR" altLang="en-US" dirty="0"/>
              <a:t>가량 감소했고</a:t>
            </a:r>
            <a:r>
              <a:rPr lang="en-US" altLang="ko-KR" dirty="0"/>
              <a:t>, </a:t>
            </a:r>
            <a:r>
              <a:rPr lang="ko-KR" altLang="en-US" dirty="0"/>
              <a:t>재고자산이 작년대비 </a:t>
            </a:r>
            <a:r>
              <a:rPr lang="en-US" altLang="ko-KR" dirty="0"/>
              <a:t>14%p</a:t>
            </a:r>
            <a:r>
              <a:rPr lang="ko-KR" altLang="en-US" dirty="0"/>
              <a:t>로 큰 폭으로 달라졌다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3B7528-D46A-A85D-058F-988055E4BB26}"/>
              </a:ext>
            </a:extLst>
          </p:cNvPr>
          <p:cNvSpPr txBox="1"/>
          <p:nvPr/>
        </p:nvSpPr>
        <p:spPr>
          <a:xfrm>
            <a:off x="440340" y="12096749"/>
            <a:ext cx="502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비유동자산은 작년 대비 </a:t>
            </a:r>
            <a:r>
              <a:rPr lang="en-US" altLang="ko-KR" dirty="0"/>
              <a:t>15.3%p</a:t>
            </a:r>
            <a:r>
              <a:rPr lang="ko-KR" altLang="en-US" dirty="0"/>
              <a:t>가량 증가했다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BC4F49-F51A-4F75-F5A0-87FE2E9956D6}"/>
              </a:ext>
            </a:extLst>
          </p:cNvPr>
          <p:cNvSpPr txBox="1"/>
          <p:nvPr/>
        </p:nvSpPr>
        <p:spPr>
          <a:xfrm>
            <a:off x="440340" y="12425022"/>
            <a:ext cx="1140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특히 유무형 자산 중 토지</a:t>
            </a:r>
            <a:r>
              <a:rPr lang="en-US" altLang="ko-KR" dirty="0"/>
              <a:t>, </a:t>
            </a:r>
            <a:r>
              <a:rPr lang="ko-KR" altLang="en-US" dirty="0"/>
              <a:t>건물 그리고 기계장치의 증가가 대부분의 비유동자산 증가의 큰 비중을 차지한다</a:t>
            </a:r>
            <a:r>
              <a:rPr lang="en-US" altLang="ko-KR" dirty="0"/>
              <a:t>.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2F5E63A-5F90-E9F1-C514-D8B02552B245}"/>
              </a:ext>
            </a:extLst>
          </p:cNvPr>
          <p:cNvGrpSpPr/>
          <p:nvPr/>
        </p:nvGrpSpPr>
        <p:grpSpPr>
          <a:xfrm>
            <a:off x="484596" y="12835936"/>
            <a:ext cx="6171385" cy="2780216"/>
            <a:chOff x="153859" y="2852689"/>
            <a:chExt cx="6171385" cy="2780216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C8DDF8E-3F0B-F2BB-4F62-7E308DAD7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1479" y="2852689"/>
              <a:ext cx="6163765" cy="2780216"/>
            </a:xfrm>
            <a:prstGeom prst="rect">
              <a:avLst/>
            </a:prstGeom>
          </p:spPr>
        </p:pic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07A74DBE-C6CA-295A-C116-214EC3660BEA}"/>
                </a:ext>
              </a:extLst>
            </p:cNvPr>
            <p:cNvSpPr/>
            <p:nvPr/>
          </p:nvSpPr>
          <p:spPr>
            <a:xfrm>
              <a:off x="153859" y="3169682"/>
              <a:ext cx="6163765" cy="16399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B069F83-9E46-7CC1-D216-F408DA4A2ECA}"/>
                </a:ext>
              </a:extLst>
            </p:cNvPr>
            <p:cNvSpPr/>
            <p:nvPr/>
          </p:nvSpPr>
          <p:spPr>
            <a:xfrm>
              <a:off x="153859" y="3474482"/>
              <a:ext cx="6163765" cy="16399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AB5D9497-CB06-2BC0-E319-8A3E9E6C7971}"/>
                </a:ext>
              </a:extLst>
            </p:cNvPr>
            <p:cNvSpPr/>
            <p:nvPr/>
          </p:nvSpPr>
          <p:spPr>
            <a:xfrm>
              <a:off x="153859" y="3786902"/>
              <a:ext cx="6163765" cy="16399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8966E967-A4FD-0566-1F9B-A7C96C79A70E}"/>
                </a:ext>
              </a:extLst>
            </p:cNvPr>
            <p:cNvSpPr/>
            <p:nvPr/>
          </p:nvSpPr>
          <p:spPr>
            <a:xfrm>
              <a:off x="153859" y="5181362"/>
              <a:ext cx="6163765" cy="16399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37290DE3-1A89-ACE9-60F0-D6429C8192D7}"/>
                </a:ext>
              </a:extLst>
            </p:cNvPr>
            <p:cNvSpPr/>
            <p:nvPr/>
          </p:nvSpPr>
          <p:spPr>
            <a:xfrm>
              <a:off x="153859" y="5318522"/>
              <a:ext cx="6163765" cy="16399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70B638E-EC89-E496-961C-8A5148FEDEB8}"/>
              </a:ext>
            </a:extLst>
          </p:cNvPr>
          <p:cNvSpPr txBox="1"/>
          <p:nvPr/>
        </p:nvSpPr>
        <p:spPr>
          <a:xfrm>
            <a:off x="6719612" y="13182973"/>
            <a:ext cx="50828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부채총계 비중 전년대비 </a:t>
            </a:r>
            <a:r>
              <a:rPr lang="en-US" altLang="ko-KR" dirty="0"/>
              <a:t>10%p </a:t>
            </a:r>
            <a:r>
              <a:rPr lang="ko-KR" altLang="en-US" dirty="0"/>
              <a:t>증가했다</a:t>
            </a:r>
            <a:r>
              <a:rPr lang="en-US" altLang="ko-KR" dirty="0"/>
              <a:t>. </a:t>
            </a:r>
            <a:r>
              <a:rPr lang="ko-KR" altLang="en-US" dirty="0"/>
              <a:t>단기차입금의 급격한 상승으로 인한 유동부채의 급증이 원인으로 예상된다</a:t>
            </a:r>
            <a:r>
              <a:rPr lang="en-US" altLang="ko-KR" dirty="0"/>
              <a:t>. </a:t>
            </a:r>
          </a:p>
          <a:p>
            <a:pPr algn="just"/>
            <a:endParaRPr lang="en-US" altLang="ko-KR" dirty="0"/>
          </a:p>
          <a:p>
            <a:pPr algn="just"/>
            <a:r>
              <a:rPr lang="ko-KR" altLang="en-US" dirty="0"/>
              <a:t>자본총계 전년도 비중이 </a:t>
            </a:r>
            <a:r>
              <a:rPr lang="en-US" altLang="ko-KR" dirty="0"/>
              <a:t>10.82%p </a:t>
            </a:r>
            <a:r>
              <a:rPr lang="ko-KR" altLang="en-US" dirty="0"/>
              <a:t>감소했다</a:t>
            </a:r>
            <a:r>
              <a:rPr lang="en-US" altLang="ko-KR" dirty="0"/>
              <a:t>. </a:t>
            </a:r>
            <a:r>
              <a:rPr lang="ko-KR" altLang="en-US" dirty="0"/>
              <a:t>주 원인은 전년대비 결손금 비중 급등 </a:t>
            </a:r>
            <a:r>
              <a:rPr lang="en-US" altLang="ko-KR" dirty="0"/>
              <a:t>14.872%p </a:t>
            </a:r>
            <a:r>
              <a:rPr lang="ko-KR" altLang="en-US" dirty="0"/>
              <a:t>증가로 예상된다</a:t>
            </a:r>
            <a:r>
              <a:rPr lang="en-US" altLang="ko-KR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10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Minus Sign 29">
            <a:extLst>
              <a:ext uri="{FF2B5EF4-FFF2-40B4-BE49-F238E27FC236}">
                <a16:creationId xmlns:a16="http://schemas.microsoft.com/office/drawing/2014/main" id="{21671D41-8238-C4F8-6A22-17239D64BFEF}"/>
              </a:ext>
            </a:extLst>
          </p:cNvPr>
          <p:cNvSpPr/>
          <p:nvPr/>
        </p:nvSpPr>
        <p:spPr>
          <a:xfrm>
            <a:off x="-4705351" y="305017"/>
            <a:ext cx="21600000" cy="216000"/>
          </a:xfrm>
          <a:prstGeom prst="mathMin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id="{69EE33B7-8121-82B7-269A-AF2745C35B8E}"/>
              </a:ext>
            </a:extLst>
          </p:cNvPr>
          <p:cNvSpPr/>
          <p:nvPr/>
        </p:nvSpPr>
        <p:spPr>
          <a:xfrm>
            <a:off x="-4724401" y="15720897"/>
            <a:ext cx="21600000" cy="216000"/>
          </a:xfrm>
          <a:prstGeom prst="mathMin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F4818-BE34-344D-D87A-9CA04ED67E58}"/>
              </a:ext>
            </a:extLst>
          </p:cNvPr>
          <p:cNvSpPr txBox="1"/>
          <p:nvPr/>
        </p:nvSpPr>
        <p:spPr>
          <a:xfrm>
            <a:off x="85062" y="1580930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7</a:t>
            </a:r>
          </a:p>
        </p:txBody>
      </p:sp>
      <p:sp>
        <p:nvSpPr>
          <p:cNvPr id="2" name="Minus Sign 1">
            <a:extLst>
              <a:ext uri="{FF2B5EF4-FFF2-40B4-BE49-F238E27FC236}">
                <a16:creationId xmlns:a16="http://schemas.microsoft.com/office/drawing/2014/main" id="{82315E9E-5652-1CA3-BDAE-554CC8016F6D}"/>
              </a:ext>
            </a:extLst>
          </p:cNvPr>
          <p:cNvSpPr/>
          <p:nvPr/>
        </p:nvSpPr>
        <p:spPr>
          <a:xfrm>
            <a:off x="-4382003" y="665022"/>
            <a:ext cx="21600000" cy="59507"/>
          </a:xfrm>
          <a:prstGeom prst="mathMin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1FA179-3871-54F6-A410-93ED13C9996F}"/>
              </a:ext>
            </a:extLst>
          </p:cNvPr>
          <p:cNvSpPr txBox="1"/>
          <p:nvPr/>
        </p:nvSpPr>
        <p:spPr>
          <a:xfrm>
            <a:off x="424382" y="1026230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사조그룹의 </a:t>
            </a:r>
            <a:r>
              <a:rPr lang="en-US" altLang="ko-KR" b="1" dirty="0"/>
              <a:t>M&amp;A </a:t>
            </a:r>
            <a:r>
              <a:rPr lang="ko-KR" altLang="en-US" b="1" dirty="0"/>
              <a:t>전략분석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146A8-BA3F-0330-5A85-A9C4AEF5AE4D}"/>
              </a:ext>
            </a:extLst>
          </p:cNvPr>
          <p:cNvSpPr txBox="1"/>
          <p:nvPr/>
        </p:nvSpPr>
        <p:spPr>
          <a:xfrm>
            <a:off x="399572" y="1504950"/>
            <a:ext cx="116114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위에서 사조그룹이 인수합병을 진행했던 년도 기업들</a:t>
            </a:r>
            <a:r>
              <a:rPr lang="en-US" altLang="ko-KR" sz="2400" dirty="0"/>
              <a:t>[</a:t>
            </a:r>
            <a:r>
              <a:rPr lang="ko-KR" altLang="en-US" dirty="0"/>
              <a:t>현 사조해표</a:t>
            </a:r>
            <a:r>
              <a:rPr lang="en-US" altLang="ko-KR" dirty="0"/>
              <a:t>(2004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구 </a:t>
            </a:r>
            <a:r>
              <a:rPr lang="en-US" altLang="ko-KR" dirty="0"/>
              <a:t>(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  <a:r>
              <a:rPr lang="ko-KR" altLang="en-US" dirty="0"/>
              <a:t>신동방</a:t>
            </a:r>
            <a:r>
              <a:rPr lang="en-US" altLang="ko-KR" dirty="0"/>
              <a:t>), </a:t>
            </a:r>
            <a:r>
              <a:rPr lang="ko-KR" altLang="en-US" dirty="0"/>
              <a:t>현 사조오양</a:t>
            </a:r>
            <a:r>
              <a:rPr lang="en-US" altLang="ko-KR" dirty="0"/>
              <a:t>(2007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구 </a:t>
            </a:r>
            <a:r>
              <a:rPr lang="en-US" altLang="ko-KR" dirty="0"/>
              <a:t>(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  <a:r>
              <a:rPr lang="ko-KR" altLang="en-US" dirty="0"/>
              <a:t>오양수산</a:t>
            </a:r>
            <a:r>
              <a:rPr lang="en-US" altLang="ko-KR" dirty="0"/>
              <a:t>), </a:t>
            </a:r>
            <a:r>
              <a:rPr lang="ko-KR" altLang="en-US" dirty="0"/>
              <a:t>현 사조남부햄</a:t>
            </a:r>
            <a:r>
              <a:rPr lang="en-US" altLang="ko-KR" dirty="0"/>
              <a:t>(2010</a:t>
            </a:r>
            <a:r>
              <a:rPr lang="ko-KR" altLang="en-US" dirty="0"/>
              <a:t>년</a:t>
            </a:r>
            <a:r>
              <a:rPr lang="en-US" altLang="ko-KR" dirty="0"/>
              <a:t>, (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  <a:r>
              <a:rPr lang="ko-KR" altLang="en-US" dirty="0"/>
              <a:t>남부햄</a:t>
            </a:r>
            <a:r>
              <a:rPr lang="en-US" altLang="ko-KR" dirty="0"/>
              <a:t>)</a:t>
            </a:r>
            <a:r>
              <a:rPr lang="en-US" altLang="ko-KR" sz="2400" dirty="0"/>
              <a:t>]</a:t>
            </a:r>
            <a:r>
              <a:rPr lang="ko-KR" altLang="en-US" dirty="0"/>
              <a:t>들을 해당 년도 재무상태표와 포괄손익계산서를 통해서 수직 및 수평적으로 비교 및 분석하였다</a:t>
            </a:r>
            <a:r>
              <a:rPr lang="en-US" altLang="ko-KR" dirty="0"/>
              <a:t>. </a:t>
            </a:r>
            <a:r>
              <a:rPr lang="ko-KR" altLang="en-US" dirty="0"/>
              <a:t>공통된 특징은 두가지 측면으로 나뉠 수 있다</a:t>
            </a:r>
            <a:r>
              <a:rPr lang="en-US" altLang="ko-KR" dirty="0"/>
              <a:t>. </a:t>
            </a:r>
            <a:r>
              <a:rPr lang="ko-KR" altLang="en-US" dirty="0"/>
              <a:t>인수합병 되기 전의 기업들의 공통점과 인수합병 후 기업들의 공통점으로 나눠서 분석일 실시한다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C5E389-5A8C-9420-8992-880E89927589}"/>
              </a:ext>
            </a:extLst>
          </p:cNvPr>
          <p:cNvSpPr txBox="1"/>
          <p:nvPr/>
        </p:nvSpPr>
        <p:spPr>
          <a:xfrm>
            <a:off x="424382" y="3243884"/>
            <a:ext cx="5580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사조그룹에 인수되기 직전 시점에서의 기업 재무 상태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BCFD2C-E922-F1A2-4AC9-4C84BE5350D6}"/>
              </a:ext>
            </a:extLst>
          </p:cNvPr>
          <p:cNvSpPr txBox="1"/>
          <p:nvPr/>
        </p:nvSpPr>
        <p:spPr>
          <a:xfrm>
            <a:off x="424382" y="10268627"/>
            <a:ext cx="511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사조그룹에 인수된 후 시점에서의 기업 재무 상태</a:t>
            </a:r>
            <a:endParaRPr lang="en-US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107F29-A8E0-A591-966D-54B7CC478CF3}"/>
              </a:ext>
            </a:extLst>
          </p:cNvPr>
          <p:cNvGrpSpPr/>
          <p:nvPr/>
        </p:nvGrpSpPr>
        <p:grpSpPr>
          <a:xfrm>
            <a:off x="399572" y="3786016"/>
            <a:ext cx="6741467" cy="4704462"/>
            <a:chOff x="-5832942" y="247648"/>
            <a:chExt cx="11976567" cy="645795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7DCC33E-B864-FAF3-482F-1708CB3F77FD}"/>
                </a:ext>
              </a:extLst>
            </p:cNvPr>
            <p:cNvSpPr/>
            <p:nvPr/>
          </p:nvSpPr>
          <p:spPr>
            <a:xfrm>
              <a:off x="472440" y="1538981"/>
              <a:ext cx="2170226" cy="472668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5B0927B-00DB-F363-CF9C-E9C6F8637663}"/>
                </a:ext>
              </a:extLst>
            </p:cNvPr>
            <p:cNvSpPr/>
            <p:nvPr/>
          </p:nvSpPr>
          <p:spPr>
            <a:xfrm>
              <a:off x="2973282" y="1538981"/>
              <a:ext cx="2170226" cy="472668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DCFCEC-0D2B-9CD5-FDD6-3742298A4574}"/>
                </a:ext>
              </a:extLst>
            </p:cNvPr>
            <p:cNvSpPr txBox="1"/>
            <p:nvPr/>
          </p:nvSpPr>
          <p:spPr>
            <a:xfrm>
              <a:off x="226196" y="289620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공통점을 찾아야돼</a:t>
              </a:r>
              <a:endParaRPr lang="en-US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E7D5270-DA22-6FDA-D2CA-796894808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63365"/>
              <a:ext cx="5305425" cy="64103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B5E4CAB-C2FD-FB75-44D8-2130A067A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944030" y="250506"/>
              <a:ext cx="6105525" cy="64389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7724EB9-B6FE-77D1-B959-C4FB70C06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5832942" y="247648"/>
              <a:ext cx="7200900" cy="645795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F8EFAD8-40F4-2D26-7FF7-D06FEAC6593D}"/>
              </a:ext>
            </a:extLst>
          </p:cNvPr>
          <p:cNvSpPr txBox="1"/>
          <p:nvPr/>
        </p:nvSpPr>
        <p:spPr>
          <a:xfrm>
            <a:off x="7340599" y="3760616"/>
            <a:ext cx="44704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다음은 인수되기 전 사조남부햄</a:t>
            </a:r>
            <a:r>
              <a:rPr lang="en-US" altLang="ko-KR" dirty="0"/>
              <a:t>(</a:t>
            </a:r>
            <a:r>
              <a:rPr lang="ko-KR" altLang="en-US" dirty="0"/>
              <a:t>구 </a:t>
            </a:r>
            <a:r>
              <a:rPr lang="en-US" altLang="ko-KR" dirty="0"/>
              <a:t>(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  <a:r>
              <a:rPr lang="ko-KR" altLang="en-US" dirty="0"/>
              <a:t>남부햄</a:t>
            </a:r>
            <a:r>
              <a:rPr lang="en-US" altLang="ko-KR" dirty="0"/>
              <a:t>), </a:t>
            </a:r>
            <a:r>
              <a:rPr lang="ko-KR" altLang="en-US" dirty="0"/>
              <a:t>사조오양</a:t>
            </a:r>
            <a:r>
              <a:rPr lang="en-US" altLang="ko-KR" dirty="0"/>
              <a:t>(</a:t>
            </a:r>
            <a:r>
              <a:rPr lang="ko-KR" altLang="en-US" dirty="0"/>
              <a:t>구 </a:t>
            </a:r>
            <a:r>
              <a:rPr lang="en-US" altLang="ko-KR" dirty="0"/>
              <a:t>(</a:t>
            </a:r>
            <a:r>
              <a:rPr lang="ko-KR" altLang="en-US" dirty="0"/>
              <a:t>주</a:t>
            </a:r>
            <a:r>
              <a:rPr lang="en-US" altLang="ko-KR" dirty="0"/>
              <a:t>) </a:t>
            </a:r>
            <a:r>
              <a:rPr lang="ko-KR" altLang="en-US" dirty="0"/>
              <a:t>오양수산</a:t>
            </a:r>
            <a:r>
              <a:rPr lang="en-US" altLang="ko-KR" dirty="0"/>
              <a:t>), </a:t>
            </a:r>
            <a:r>
              <a:rPr lang="ko-KR" altLang="en-US" dirty="0"/>
              <a:t>사조해표</a:t>
            </a:r>
            <a:r>
              <a:rPr lang="en-US" altLang="ko-KR" dirty="0"/>
              <a:t>(</a:t>
            </a:r>
            <a:r>
              <a:rPr lang="ko-KR" altLang="en-US" dirty="0"/>
              <a:t>구 </a:t>
            </a:r>
            <a:r>
              <a:rPr lang="en-US" altLang="ko-KR" dirty="0"/>
              <a:t>(</a:t>
            </a:r>
            <a:r>
              <a:rPr lang="ko-KR" altLang="en-US" dirty="0"/>
              <a:t>주</a:t>
            </a:r>
            <a:r>
              <a:rPr lang="en-US" altLang="ko-KR" dirty="0"/>
              <a:t>) </a:t>
            </a:r>
            <a:r>
              <a:rPr lang="ko-KR" altLang="en-US" dirty="0"/>
              <a:t>신동방</a:t>
            </a:r>
            <a:r>
              <a:rPr lang="en-US" altLang="ko-KR" dirty="0"/>
              <a:t>)</a:t>
            </a:r>
            <a:r>
              <a:rPr lang="ko-KR" altLang="en-US" dirty="0"/>
              <a:t>의 당시 발행주식수</a:t>
            </a:r>
            <a:r>
              <a:rPr lang="en-US" altLang="ko-KR" dirty="0"/>
              <a:t>, </a:t>
            </a:r>
            <a:r>
              <a:rPr lang="ko-KR" altLang="en-US" dirty="0"/>
              <a:t>시가총액</a:t>
            </a:r>
            <a:r>
              <a:rPr lang="en-US" altLang="ko-KR" dirty="0"/>
              <a:t>, </a:t>
            </a:r>
            <a:r>
              <a:rPr lang="ko-KR" altLang="en-US" dirty="0"/>
              <a:t>매출액</a:t>
            </a:r>
            <a:r>
              <a:rPr lang="en-US" altLang="ko-KR" dirty="0"/>
              <a:t>, </a:t>
            </a:r>
            <a:r>
              <a:rPr lang="ko-KR" altLang="en-US" dirty="0"/>
              <a:t>영업이익</a:t>
            </a:r>
            <a:r>
              <a:rPr lang="en-US" altLang="ko-KR" dirty="0"/>
              <a:t>, </a:t>
            </a:r>
            <a:r>
              <a:rPr lang="ko-KR" altLang="en-US" dirty="0"/>
              <a:t>당기순이익</a:t>
            </a:r>
            <a:r>
              <a:rPr lang="en-US" altLang="ko-KR" dirty="0"/>
              <a:t> </a:t>
            </a:r>
            <a:r>
              <a:rPr lang="ko-KR" altLang="en-US" dirty="0"/>
              <a:t> 등의 재무정보와 기업평가시 사용되는 위험성비율</a:t>
            </a:r>
            <a:r>
              <a:rPr lang="en-US" altLang="ko-KR" dirty="0"/>
              <a:t>, </a:t>
            </a:r>
            <a:r>
              <a:rPr lang="ko-KR" altLang="en-US" dirty="0"/>
              <a:t>성장성 비율등을 가져왔다</a:t>
            </a:r>
            <a:r>
              <a:rPr lang="en-US" altLang="ko-KR" dirty="0"/>
              <a:t>. </a:t>
            </a:r>
            <a:r>
              <a:rPr lang="ko-KR" altLang="en-US" dirty="0"/>
              <a:t>다음을 보고 공통된 특징을 볼 수 있다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ABB410-302E-0626-7B52-CC100DAE94DE}"/>
              </a:ext>
            </a:extLst>
          </p:cNvPr>
          <p:cNvSpPr txBox="1"/>
          <p:nvPr/>
        </p:nvSpPr>
        <p:spPr>
          <a:xfrm>
            <a:off x="7340599" y="6310890"/>
            <a:ext cx="44704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총 </a:t>
            </a:r>
            <a:r>
              <a:rPr lang="en-US" altLang="ko-KR" dirty="0"/>
              <a:t>4</a:t>
            </a:r>
            <a:r>
              <a:rPr lang="ko-KR" altLang="en-US" dirty="0"/>
              <a:t>가지의 공통된 특징을 볼 수 있다</a:t>
            </a:r>
            <a:r>
              <a:rPr lang="en-US" altLang="ko-KR" dirty="0"/>
              <a:t>. </a:t>
            </a:r>
            <a:r>
              <a:rPr lang="ko-KR" altLang="en-US" dirty="0"/>
              <a:t>첫째</a:t>
            </a:r>
            <a:r>
              <a:rPr lang="en-US" altLang="ko-KR" dirty="0"/>
              <a:t>, </a:t>
            </a:r>
            <a:r>
              <a:rPr lang="ko-KR" altLang="en-US" dirty="0"/>
              <a:t>사조그룹에 인수합병되기 전의 기업들은 부채비율이 </a:t>
            </a:r>
            <a:r>
              <a:rPr lang="en-US" altLang="ko-KR" dirty="0"/>
              <a:t>200%</a:t>
            </a:r>
            <a:r>
              <a:rPr lang="ko-KR" altLang="en-US" dirty="0"/>
              <a:t>를 초과한다</a:t>
            </a:r>
            <a:r>
              <a:rPr lang="en-US" altLang="ko-KR" dirty="0"/>
              <a:t>. </a:t>
            </a:r>
            <a:r>
              <a:rPr lang="ko-KR" altLang="en-US" dirty="0"/>
              <a:t>둘 째</a:t>
            </a:r>
            <a:r>
              <a:rPr lang="en-US" altLang="ko-KR" dirty="0"/>
              <a:t>, </a:t>
            </a:r>
            <a:r>
              <a:rPr lang="ko-KR" altLang="en-US" dirty="0"/>
              <a:t>인수되기전의 기업들은 영업이익률이 </a:t>
            </a:r>
            <a:r>
              <a:rPr lang="en-US" altLang="ko-KR" dirty="0"/>
              <a:t>1% </a:t>
            </a:r>
            <a:r>
              <a:rPr lang="ko-KR" altLang="en-US" dirty="0"/>
              <a:t>이하이다</a:t>
            </a:r>
            <a:r>
              <a:rPr lang="en-US" altLang="ko-KR" dirty="0"/>
              <a:t>. </a:t>
            </a:r>
            <a:r>
              <a:rPr lang="ko-KR" altLang="en-US" dirty="0"/>
              <a:t>셋 째</a:t>
            </a:r>
            <a:r>
              <a:rPr lang="en-US" altLang="ko-KR" dirty="0"/>
              <a:t>, </a:t>
            </a:r>
            <a:r>
              <a:rPr lang="ko-KR" altLang="en-US" dirty="0"/>
              <a:t>인수되기 전 기업들의 </a:t>
            </a:r>
            <a:r>
              <a:rPr lang="en-US" altLang="ko-KR" dirty="0"/>
              <a:t>ROA</a:t>
            </a:r>
            <a:r>
              <a:rPr lang="ko-KR" altLang="en-US" dirty="0"/>
              <a:t>는 </a:t>
            </a:r>
            <a:r>
              <a:rPr lang="en-US" altLang="ko-KR" dirty="0"/>
              <a:t>1%</a:t>
            </a:r>
            <a:r>
              <a:rPr lang="ko-KR" altLang="en-US" dirty="0"/>
              <a:t>미만이다</a:t>
            </a:r>
            <a:r>
              <a:rPr lang="en-US" altLang="ko-KR" dirty="0"/>
              <a:t>. </a:t>
            </a:r>
            <a:r>
              <a:rPr lang="ko-KR" altLang="en-US" dirty="0"/>
              <a:t>넷 째</a:t>
            </a:r>
            <a:r>
              <a:rPr lang="en-US" altLang="ko-KR" dirty="0"/>
              <a:t>, </a:t>
            </a:r>
            <a:r>
              <a:rPr lang="ko-KR" altLang="en-US" dirty="0"/>
              <a:t>인수되기 전의 기업들의 </a:t>
            </a:r>
            <a:r>
              <a:rPr lang="en-US" altLang="ko-KR" dirty="0"/>
              <a:t>ROE</a:t>
            </a:r>
            <a:r>
              <a:rPr lang="ko-KR" altLang="en-US" dirty="0"/>
              <a:t>는 </a:t>
            </a:r>
            <a:r>
              <a:rPr lang="en-US" altLang="ko-KR" dirty="0"/>
              <a:t>1%</a:t>
            </a:r>
            <a:r>
              <a:rPr lang="ko-KR" altLang="en-US" dirty="0"/>
              <a:t>미만이다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CD4CFE-DF2D-680B-0901-52F4099BEB84}"/>
              </a:ext>
            </a:extLst>
          </p:cNvPr>
          <p:cNvSpPr txBox="1"/>
          <p:nvPr/>
        </p:nvSpPr>
        <p:spPr>
          <a:xfrm>
            <a:off x="424382" y="8844522"/>
            <a:ext cx="11386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위에서 명시한 공통된 특징에 사용한 </a:t>
            </a:r>
            <a:r>
              <a:rPr lang="en-US" altLang="ko-KR" dirty="0"/>
              <a:t>4</a:t>
            </a:r>
            <a:r>
              <a:rPr lang="ko-KR" altLang="en-US" dirty="0"/>
              <a:t>가지 특징들은 부채비율</a:t>
            </a:r>
            <a:r>
              <a:rPr lang="en-US" altLang="ko-KR" dirty="0"/>
              <a:t>, </a:t>
            </a:r>
            <a:r>
              <a:rPr lang="ko-KR" altLang="en-US" dirty="0"/>
              <a:t>영업이익률</a:t>
            </a:r>
            <a:r>
              <a:rPr lang="en-US" altLang="ko-KR" dirty="0"/>
              <a:t>, ROA, ROE</a:t>
            </a:r>
            <a:r>
              <a:rPr lang="ko-KR" altLang="en-US" dirty="0"/>
              <a:t>로 기업의 성장성을 나타내는 비율들이다</a:t>
            </a:r>
            <a:r>
              <a:rPr lang="en-US" altLang="ko-KR" dirty="0"/>
              <a:t>. </a:t>
            </a:r>
            <a:r>
              <a:rPr lang="ko-KR" altLang="en-US" dirty="0"/>
              <a:t>사조그룹은 매출액별 부채를 나타내는 부채비율이 높고</a:t>
            </a:r>
            <a:r>
              <a:rPr lang="en-US" altLang="ko-KR" dirty="0"/>
              <a:t>, </a:t>
            </a:r>
            <a:r>
              <a:rPr lang="ko-KR" altLang="en-US" dirty="0"/>
              <a:t>영업이익을 평가하는 영업이익률</a:t>
            </a:r>
            <a:r>
              <a:rPr lang="en-US" altLang="ko-KR" dirty="0"/>
              <a:t>, ROA, ROE</a:t>
            </a:r>
            <a:r>
              <a:rPr lang="ko-KR" altLang="en-US" dirty="0"/>
              <a:t>가 낮은 기업들을 위주로 인수합병을 진행했다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18" name="Minus Sign 17">
            <a:extLst>
              <a:ext uri="{FF2B5EF4-FFF2-40B4-BE49-F238E27FC236}">
                <a16:creationId xmlns:a16="http://schemas.microsoft.com/office/drawing/2014/main" id="{186ED6C3-C19B-F517-3AFA-FB6D4D2F2456}"/>
              </a:ext>
            </a:extLst>
          </p:cNvPr>
          <p:cNvSpPr/>
          <p:nvPr/>
        </p:nvSpPr>
        <p:spPr>
          <a:xfrm>
            <a:off x="-4623303" y="9986822"/>
            <a:ext cx="21600000" cy="59507"/>
          </a:xfrm>
          <a:prstGeom prst="mathMin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id="{81372D76-B2DA-5E00-F4E3-87C79971337B}"/>
              </a:ext>
            </a:extLst>
          </p:cNvPr>
          <p:cNvSpPr/>
          <p:nvPr/>
        </p:nvSpPr>
        <p:spPr>
          <a:xfrm>
            <a:off x="-4991603" y="3001822"/>
            <a:ext cx="21600000" cy="59507"/>
          </a:xfrm>
          <a:prstGeom prst="mathMin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65AB050-8E76-116F-3B99-D46A5B1F8426}"/>
              </a:ext>
            </a:extLst>
          </p:cNvPr>
          <p:cNvGrpSpPr/>
          <p:nvPr/>
        </p:nvGrpSpPr>
        <p:grpSpPr>
          <a:xfrm>
            <a:off x="432125" y="11162189"/>
            <a:ext cx="11345513" cy="2449336"/>
            <a:chOff x="432125" y="11162189"/>
            <a:chExt cx="11345513" cy="244933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837F737-6B49-9751-26C4-0C6E02E203DC}"/>
                </a:ext>
              </a:extLst>
            </p:cNvPr>
            <p:cNvGrpSpPr/>
            <p:nvPr/>
          </p:nvGrpSpPr>
          <p:grpSpPr>
            <a:xfrm>
              <a:off x="432125" y="11162189"/>
              <a:ext cx="3206188" cy="2449336"/>
              <a:chOff x="432125" y="11343164"/>
              <a:chExt cx="3206188" cy="2449336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6884B12-C898-2A67-A6BC-C8EA7464F086}"/>
                  </a:ext>
                </a:extLst>
              </p:cNvPr>
              <p:cNvGrpSpPr/>
              <p:nvPr/>
            </p:nvGrpSpPr>
            <p:grpSpPr>
              <a:xfrm>
                <a:off x="432125" y="11343164"/>
                <a:ext cx="3206188" cy="2213538"/>
                <a:chOff x="8302906" y="1917787"/>
                <a:chExt cx="3206188" cy="2213538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D62500A-4233-0EF8-8233-C92DE3F3B585}"/>
                    </a:ext>
                  </a:extLst>
                </p:cNvPr>
                <p:cNvSpPr/>
                <p:nvPr/>
              </p:nvSpPr>
              <p:spPr>
                <a:xfrm>
                  <a:off x="8302906" y="1917787"/>
                  <a:ext cx="3206188" cy="206029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9CF84F7D-C0A3-3FAD-4846-DBE5E70CBF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02906" y="1917787"/>
                  <a:ext cx="3206188" cy="2213538"/>
                </a:xfrm>
                <a:prstGeom prst="rect">
                  <a:avLst/>
                </a:prstGeom>
              </p:spPr>
            </p:pic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01F0C21-BE60-854F-6EAA-FFC7855018B9}"/>
                  </a:ext>
                </a:extLst>
              </p:cNvPr>
              <p:cNvSpPr txBox="1"/>
              <p:nvPr/>
            </p:nvSpPr>
            <p:spPr>
              <a:xfrm>
                <a:off x="1362599" y="13592445"/>
                <a:ext cx="134524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700" dirty="0"/>
                  <a:t>사조해표</a:t>
                </a:r>
                <a:r>
                  <a:rPr lang="en-US" altLang="ko-KR" sz="700" dirty="0"/>
                  <a:t>(2004, </a:t>
                </a:r>
                <a:r>
                  <a:rPr lang="ko-KR" altLang="en-US" sz="700" dirty="0"/>
                  <a:t>구 </a:t>
                </a:r>
                <a:r>
                  <a:rPr lang="en-US" altLang="ko-KR" sz="700" dirty="0"/>
                  <a:t>(</a:t>
                </a:r>
                <a:r>
                  <a:rPr lang="ko-KR" altLang="en-US" sz="700" dirty="0"/>
                  <a:t>주</a:t>
                </a:r>
                <a:r>
                  <a:rPr lang="en-US" altLang="ko-KR" sz="700" dirty="0"/>
                  <a:t>)</a:t>
                </a:r>
                <a:r>
                  <a:rPr lang="ko-KR" altLang="en-US" sz="700" dirty="0"/>
                  <a:t>신동방</a:t>
                </a:r>
                <a:r>
                  <a:rPr lang="en-US" altLang="ko-KR" sz="700" dirty="0"/>
                  <a:t>)</a:t>
                </a:r>
                <a:endParaRPr lang="en-US" sz="700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665D0F2-763F-BBEC-4407-78E42100EF15}"/>
                </a:ext>
              </a:extLst>
            </p:cNvPr>
            <p:cNvGrpSpPr/>
            <p:nvPr/>
          </p:nvGrpSpPr>
          <p:grpSpPr>
            <a:xfrm>
              <a:off x="4454044" y="11162190"/>
              <a:ext cx="3345370" cy="2449335"/>
              <a:chOff x="4454044" y="11343165"/>
              <a:chExt cx="3345370" cy="244933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FABD6025-4B4B-2DB2-CC23-8F769366971E}"/>
                  </a:ext>
                </a:extLst>
              </p:cNvPr>
              <p:cNvGrpSpPr/>
              <p:nvPr/>
            </p:nvGrpSpPr>
            <p:grpSpPr>
              <a:xfrm>
                <a:off x="4454044" y="11343165"/>
                <a:ext cx="3345370" cy="2213537"/>
                <a:chOff x="566874" y="1871485"/>
                <a:chExt cx="3345370" cy="2213537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1B04A62-1B70-3795-8538-D9483FC3CFC5}"/>
                    </a:ext>
                  </a:extLst>
                </p:cNvPr>
                <p:cNvSpPr/>
                <p:nvPr/>
              </p:nvSpPr>
              <p:spPr>
                <a:xfrm>
                  <a:off x="682906" y="1917787"/>
                  <a:ext cx="3206188" cy="206029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B188D22A-0421-55F7-22F1-A9B5BAB93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6874" y="1871485"/>
                  <a:ext cx="3345370" cy="2213537"/>
                </a:xfrm>
                <a:prstGeom prst="rect">
                  <a:avLst/>
                </a:prstGeom>
              </p:spPr>
            </p:pic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2FDCF2F-9CD0-163F-5383-D3E41C2FE168}"/>
                  </a:ext>
                </a:extLst>
              </p:cNvPr>
              <p:cNvSpPr txBox="1"/>
              <p:nvPr/>
            </p:nvSpPr>
            <p:spPr>
              <a:xfrm>
                <a:off x="5409225" y="13592445"/>
                <a:ext cx="143500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700" dirty="0"/>
                  <a:t>사조오양</a:t>
                </a:r>
                <a:r>
                  <a:rPr lang="en-US" altLang="ko-KR" sz="700" dirty="0"/>
                  <a:t>(2007, </a:t>
                </a:r>
                <a:r>
                  <a:rPr lang="ko-KR" altLang="en-US" sz="700" dirty="0"/>
                  <a:t>구 </a:t>
                </a:r>
                <a:r>
                  <a:rPr lang="en-US" altLang="ko-KR" sz="700" dirty="0"/>
                  <a:t>(</a:t>
                </a:r>
                <a:r>
                  <a:rPr lang="ko-KR" altLang="en-US" sz="700" dirty="0"/>
                  <a:t>주</a:t>
                </a:r>
                <a:r>
                  <a:rPr lang="en-US" altLang="ko-KR" sz="700" dirty="0"/>
                  <a:t>)</a:t>
                </a:r>
                <a:r>
                  <a:rPr lang="ko-KR" altLang="en-US" sz="700" dirty="0"/>
                  <a:t>오양수산</a:t>
                </a:r>
                <a:r>
                  <a:rPr lang="en-US" altLang="ko-KR" sz="700" dirty="0"/>
                  <a:t>)</a:t>
                </a:r>
                <a:endParaRPr lang="en-US" sz="700" dirty="0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242F8C6-19ED-1D3A-68DC-4F11A898A413}"/>
                </a:ext>
              </a:extLst>
            </p:cNvPr>
            <p:cNvGrpSpPr/>
            <p:nvPr/>
          </p:nvGrpSpPr>
          <p:grpSpPr>
            <a:xfrm>
              <a:off x="8469207" y="11223506"/>
              <a:ext cx="3308431" cy="2388019"/>
              <a:chOff x="8469207" y="11404481"/>
              <a:chExt cx="3308431" cy="2388019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4BD5EC3-A305-3219-1AB0-DA93359AF723}"/>
                  </a:ext>
                </a:extLst>
              </p:cNvPr>
              <p:cNvGrpSpPr/>
              <p:nvPr/>
            </p:nvGrpSpPr>
            <p:grpSpPr>
              <a:xfrm>
                <a:off x="8469207" y="11404481"/>
                <a:ext cx="3308431" cy="2152221"/>
                <a:chOff x="4492905" y="4432580"/>
                <a:chExt cx="3308431" cy="2152221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FA7DBD9-A7E8-D84D-1E07-3ED952F7A564}"/>
                    </a:ext>
                  </a:extLst>
                </p:cNvPr>
                <p:cNvSpPr/>
                <p:nvPr/>
              </p:nvSpPr>
              <p:spPr>
                <a:xfrm>
                  <a:off x="4492906" y="4432581"/>
                  <a:ext cx="3206188" cy="206029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2DF4819C-8CC6-7A0F-1515-62C232083E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92905" y="4432580"/>
                  <a:ext cx="3308431" cy="2152221"/>
                </a:xfrm>
                <a:prstGeom prst="rect">
                  <a:avLst/>
                </a:prstGeom>
              </p:spPr>
            </p:pic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E1FBC9D-7248-3685-F3C7-0C50645D508C}"/>
                  </a:ext>
                </a:extLst>
              </p:cNvPr>
              <p:cNvSpPr txBox="1"/>
              <p:nvPr/>
            </p:nvSpPr>
            <p:spPr>
              <a:xfrm>
                <a:off x="9405918" y="13592445"/>
                <a:ext cx="143500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700" dirty="0"/>
                  <a:t>사조남부햄</a:t>
                </a:r>
                <a:r>
                  <a:rPr lang="en-US" altLang="ko-KR" sz="700" dirty="0"/>
                  <a:t>(2010, </a:t>
                </a:r>
                <a:r>
                  <a:rPr lang="ko-KR" altLang="en-US" sz="700" dirty="0"/>
                  <a:t>구 </a:t>
                </a:r>
                <a:r>
                  <a:rPr lang="en-US" altLang="ko-KR" sz="700" dirty="0"/>
                  <a:t>(</a:t>
                </a:r>
                <a:r>
                  <a:rPr lang="ko-KR" altLang="en-US" sz="700" dirty="0"/>
                  <a:t>주</a:t>
                </a:r>
                <a:r>
                  <a:rPr lang="en-US" altLang="ko-KR" sz="700" dirty="0"/>
                  <a:t>)</a:t>
                </a:r>
                <a:r>
                  <a:rPr lang="ko-KR" altLang="en-US" sz="700" dirty="0"/>
                  <a:t>남부햄</a:t>
                </a:r>
                <a:r>
                  <a:rPr lang="en-US" altLang="ko-KR" sz="700" dirty="0"/>
                  <a:t>)</a:t>
                </a:r>
                <a:endParaRPr lang="en-US" sz="700" dirty="0"/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264EE4D-D592-042E-BFE6-AAD5AA5E4850}"/>
              </a:ext>
            </a:extLst>
          </p:cNvPr>
          <p:cNvSpPr txBox="1"/>
          <p:nvPr/>
        </p:nvSpPr>
        <p:spPr>
          <a:xfrm>
            <a:off x="432125" y="13827124"/>
            <a:ext cx="112432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사조그룹에 인수되기 전 뿐만이 아니라</a:t>
            </a:r>
            <a:r>
              <a:rPr lang="en-US" altLang="ko-KR" dirty="0"/>
              <a:t>, </a:t>
            </a:r>
            <a:r>
              <a:rPr lang="ko-KR" altLang="en-US" dirty="0"/>
              <a:t>인수된 후에도 공통된 재무상태가 </a:t>
            </a:r>
            <a:r>
              <a:rPr lang="en-US" altLang="ko-KR" dirty="0"/>
              <a:t>2</a:t>
            </a:r>
            <a:r>
              <a:rPr lang="ko-KR" altLang="en-US" dirty="0"/>
              <a:t>가지로 나타난다</a:t>
            </a:r>
            <a:r>
              <a:rPr lang="en-US" altLang="ko-KR" dirty="0"/>
              <a:t>. </a:t>
            </a:r>
            <a:r>
              <a:rPr lang="ko-KR" altLang="en-US" dirty="0"/>
              <a:t>첫째</a:t>
            </a:r>
            <a:r>
              <a:rPr lang="en-US" altLang="ko-KR" dirty="0"/>
              <a:t>, </a:t>
            </a:r>
            <a:r>
              <a:rPr lang="ko-KR" altLang="en-US" dirty="0"/>
              <a:t>토지</a:t>
            </a:r>
            <a:r>
              <a:rPr lang="en-US" altLang="ko-KR" dirty="0"/>
              <a:t>, </a:t>
            </a:r>
            <a:r>
              <a:rPr lang="ko-KR" altLang="en-US" dirty="0"/>
              <a:t>건물</a:t>
            </a:r>
            <a:r>
              <a:rPr lang="en-US" altLang="ko-KR" dirty="0"/>
              <a:t>, </a:t>
            </a:r>
            <a:r>
              <a:rPr lang="ko-KR" altLang="en-US" dirty="0"/>
              <a:t>기계장치를 나타내는 자산이 급격하게 증가한다</a:t>
            </a:r>
            <a:r>
              <a:rPr lang="en-US" altLang="ko-KR" dirty="0"/>
              <a:t>. </a:t>
            </a:r>
            <a:r>
              <a:rPr lang="ko-KR" altLang="en-US" dirty="0"/>
              <a:t>증가하는 정도는 기업 규모마다 다르게 나타나지만</a:t>
            </a:r>
            <a:r>
              <a:rPr lang="en-US" altLang="ko-KR" dirty="0"/>
              <a:t>, </a:t>
            </a:r>
            <a:r>
              <a:rPr lang="ko-KR" altLang="en-US" dirty="0"/>
              <a:t>일관적으로 인수전과 후의 모습이 증가하는 모습을 보인다</a:t>
            </a:r>
            <a:r>
              <a:rPr lang="en-US" altLang="ko-KR" dirty="0"/>
              <a:t>. </a:t>
            </a:r>
            <a:r>
              <a:rPr lang="ko-KR" altLang="en-US" dirty="0"/>
              <a:t>이는 인수된 후</a:t>
            </a:r>
            <a:r>
              <a:rPr lang="en-US" altLang="ko-KR" dirty="0"/>
              <a:t>, </a:t>
            </a:r>
            <a:r>
              <a:rPr lang="ko-KR" altLang="en-US" dirty="0"/>
              <a:t>기존의 생산에 필요한 자원이 한정적이고</a:t>
            </a:r>
            <a:r>
              <a:rPr lang="en-US" altLang="ko-KR" dirty="0"/>
              <a:t>, </a:t>
            </a:r>
            <a:r>
              <a:rPr lang="ko-KR" altLang="en-US" dirty="0"/>
              <a:t>그로 인해 상품 매출 변화량이 동결이 되지 않게 하기 위해 사업을 확장한 것으로 보인다</a:t>
            </a:r>
            <a:r>
              <a:rPr lang="en-US" altLang="ko-KR" dirty="0"/>
              <a:t>. </a:t>
            </a:r>
            <a:r>
              <a:rPr lang="ko-KR" altLang="en-US" dirty="0"/>
              <a:t>최대 생산량을 늘리기 위해 사업확장에 이용된 자산이라고 볼 수 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55541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Minus Sign 29">
            <a:extLst>
              <a:ext uri="{FF2B5EF4-FFF2-40B4-BE49-F238E27FC236}">
                <a16:creationId xmlns:a16="http://schemas.microsoft.com/office/drawing/2014/main" id="{21671D41-8238-C4F8-6A22-17239D64BFEF}"/>
              </a:ext>
            </a:extLst>
          </p:cNvPr>
          <p:cNvSpPr/>
          <p:nvPr/>
        </p:nvSpPr>
        <p:spPr>
          <a:xfrm>
            <a:off x="-4690836" y="351600"/>
            <a:ext cx="21600000" cy="216000"/>
          </a:xfrm>
          <a:prstGeom prst="mathMin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id="{69EE33B7-8121-82B7-269A-AF2745C35B8E}"/>
              </a:ext>
            </a:extLst>
          </p:cNvPr>
          <p:cNvSpPr/>
          <p:nvPr/>
        </p:nvSpPr>
        <p:spPr>
          <a:xfrm>
            <a:off x="-4709886" y="15767480"/>
            <a:ext cx="21600000" cy="216000"/>
          </a:xfrm>
          <a:prstGeom prst="mathMin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F4818-BE34-344D-D87A-9CA04ED67E58}"/>
              </a:ext>
            </a:extLst>
          </p:cNvPr>
          <p:cNvSpPr txBox="1"/>
          <p:nvPr/>
        </p:nvSpPr>
        <p:spPr>
          <a:xfrm>
            <a:off x="99577" y="158558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212754-294D-1AA6-8A97-07C09EAD6AE3}"/>
              </a:ext>
            </a:extLst>
          </p:cNvPr>
          <p:cNvSpPr txBox="1"/>
          <p:nvPr/>
        </p:nvSpPr>
        <p:spPr>
          <a:xfrm>
            <a:off x="414087" y="862933"/>
            <a:ext cx="110410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둘 째</a:t>
            </a:r>
            <a:r>
              <a:rPr lang="en-US" altLang="ko-KR" dirty="0"/>
              <a:t>, </a:t>
            </a:r>
            <a:r>
              <a:rPr lang="ko-KR" altLang="en-US" dirty="0"/>
              <a:t>차량운반구 자산이 세 기업 모두 공통되게 감소했다</a:t>
            </a:r>
            <a:r>
              <a:rPr lang="en-US" altLang="ko-KR" dirty="0"/>
              <a:t>. </a:t>
            </a:r>
            <a:r>
              <a:rPr lang="ko-KR" altLang="en-US" dirty="0"/>
              <a:t>이로보아</a:t>
            </a:r>
            <a:r>
              <a:rPr lang="en-US" altLang="ko-KR" dirty="0"/>
              <a:t>, </a:t>
            </a:r>
            <a:r>
              <a:rPr lang="ko-KR" altLang="en-US" dirty="0"/>
              <a:t>기존에 개인이 경영 및 운영을 하는 구조에서 사조그룹이 인수를 통해 기업구조가 변화하면서 차량 관련 자산을 처분한 것으로 보인다</a:t>
            </a:r>
            <a:r>
              <a:rPr lang="en-US" altLang="ko-KR" dirty="0"/>
              <a:t>. </a:t>
            </a:r>
            <a:r>
              <a:rPr lang="ko-KR" altLang="en-US" dirty="0"/>
              <a:t>특히 자산 처리되어있는 영업이익과 무관한 차량을 처분한 것으로 예상된다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r>
              <a:rPr lang="ko-KR" altLang="en-US" dirty="0"/>
              <a:t>사조그룹에 인수된 기업들의 특징이 토지</a:t>
            </a:r>
            <a:r>
              <a:rPr lang="en-US" altLang="ko-KR" dirty="0"/>
              <a:t>, </a:t>
            </a:r>
            <a:r>
              <a:rPr lang="ko-KR" altLang="en-US" dirty="0"/>
              <a:t>건물</a:t>
            </a:r>
            <a:r>
              <a:rPr lang="en-US" altLang="ko-KR" dirty="0"/>
              <a:t>, </a:t>
            </a:r>
            <a:r>
              <a:rPr lang="ko-KR" altLang="en-US" dirty="0"/>
              <a:t>기계장치에 대한 자산이 증가하고 차량운반구에 대한 자산이 가 감소했다</a:t>
            </a:r>
            <a:r>
              <a:rPr lang="en-US" altLang="ko-KR" dirty="0"/>
              <a:t>. </a:t>
            </a:r>
          </a:p>
        </p:txBody>
      </p:sp>
      <p:sp>
        <p:nvSpPr>
          <p:cNvPr id="2" name="Minus Sign 1">
            <a:extLst>
              <a:ext uri="{FF2B5EF4-FFF2-40B4-BE49-F238E27FC236}">
                <a16:creationId xmlns:a16="http://schemas.microsoft.com/office/drawing/2014/main" id="{42795454-F726-D970-7B34-339F365213E2}"/>
              </a:ext>
            </a:extLst>
          </p:cNvPr>
          <p:cNvSpPr/>
          <p:nvPr/>
        </p:nvSpPr>
        <p:spPr>
          <a:xfrm>
            <a:off x="-4367488" y="2746886"/>
            <a:ext cx="21600000" cy="59507"/>
          </a:xfrm>
          <a:prstGeom prst="mathMin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AE675A-3F9E-75A6-5F52-282BB748F2BE}"/>
              </a:ext>
            </a:extLst>
          </p:cNvPr>
          <p:cNvSpPr txBox="1"/>
          <p:nvPr/>
        </p:nvSpPr>
        <p:spPr>
          <a:xfrm>
            <a:off x="438897" y="3226081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이후 인수될 기업들 추론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633F57-10B5-9662-7F26-910095474B7A}"/>
              </a:ext>
            </a:extLst>
          </p:cNvPr>
          <p:cNvSpPr txBox="1"/>
          <p:nvPr/>
        </p:nvSpPr>
        <p:spPr>
          <a:xfrm>
            <a:off x="711200" y="3820297"/>
            <a:ext cx="6952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인수된 기업들이 인수되기 전 시점에서의 공통된 지표를 통해서</a:t>
            </a:r>
            <a:r>
              <a:rPr lang="en-US" altLang="ko-KR" dirty="0"/>
              <a:t>, </a:t>
            </a:r>
            <a:r>
              <a:rPr lang="ko-KR" altLang="en-US" dirty="0"/>
              <a:t>현시점의 지표가 지속된다는 가정 하에</a:t>
            </a:r>
            <a:r>
              <a:rPr lang="en-US" altLang="ko-KR" dirty="0"/>
              <a:t>,</a:t>
            </a:r>
            <a:r>
              <a:rPr lang="ko-KR" altLang="en-US" dirty="0"/>
              <a:t>  미래의 사조그룹에 인수될 기업들을 선별할 수 있다</a:t>
            </a:r>
            <a:r>
              <a:rPr lang="en-US" altLang="ko-KR" dirty="0"/>
              <a:t>. </a:t>
            </a:r>
            <a:r>
              <a:rPr lang="ko-KR" altLang="en-US" dirty="0"/>
              <a:t>기준은 다음과 같다</a:t>
            </a:r>
            <a:r>
              <a:rPr lang="en-US" altLang="ko-KR" dirty="0"/>
              <a:t>. </a:t>
            </a:r>
            <a:r>
              <a:rPr lang="ko-KR" altLang="en-US" dirty="0"/>
              <a:t>첫 째</a:t>
            </a:r>
            <a:r>
              <a:rPr lang="en-US" altLang="ko-KR" dirty="0"/>
              <a:t>, </a:t>
            </a:r>
            <a:r>
              <a:rPr lang="ko-KR" altLang="en-US" dirty="0"/>
              <a:t>부채비율이 </a:t>
            </a:r>
            <a:r>
              <a:rPr lang="en-US" altLang="ko-KR" dirty="0"/>
              <a:t>200%</a:t>
            </a:r>
            <a:r>
              <a:rPr lang="ko-KR" altLang="en-US" dirty="0"/>
              <a:t>를 초과하는 기업들</a:t>
            </a:r>
            <a:r>
              <a:rPr lang="en-US" altLang="ko-KR" dirty="0"/>
              <a:t>. </a:t>
            </a:r>
            <a:r>
              <a:rPr lang="ko-KR" altLang="en-US" dirty="0"/>
              <a:t>둘 째</a:t>
            </a:r>
            <a:r>
              <a:rPr lang="en-US" altLang="ko-KR" dirty="0"/>
              <a:t>, </a:t>
            </a:r>
            <a:r>
              <a:rPr lang="ko-KR" altLang="en-US" dirty="0"/>
              <a:t>영업이익률이 </a:t>
            </a:r>
            <a:r>
              <a:rPr lang="en-US" altLang="ko-KR" dirty="0"/>
              <a:t>1%</a:t>
            </a:r>
            <a:r>
              <a:rPr lang="ko-KR" altLang="en-US" dirty="0"/>
              <a:t>인 기업들</a:t>
            </a:r>
            <a:r>
              <a:rPr lang="en-US" altLang="ko-KR" dirty="0"/>
              <a:t>. </a:t>
            </a:r>
            <a:r>
              <a:rPr lang="ko-KR" altLang="en-US" dirty="0"/>
              <a:t>셋 째</a:t>
            </a:r>
            <a:r>
              <a:rPr lang="en-US" altLang="ko-KR" dirty="0"/>
              <a:t>, ROA</a:t>
            </a:r>
            <a:r>
              <a:rPr lang="ko-KR" altLang="en-US" dirty="0"/>
              <a:t>가 </a:t>
            </a:r>
            <a:r>
              <a:rPr lang="en-US" altLang="ko-KR" dirty="0"/>
              <a:t>1% </a:t>
            </a:r>
            <a:r>
              <a:rPr lang="ko-KR" altLang="en-US" dirty="0"/>
              <a:t>미만인 기업들</a:t>
            </a:r>
            <a:r>
              <a:rPr lang="en-US" altLang="ko-KR" dirty="0"/>
              <a:t>. </a:t>
            </a:r>
            <a:r>
              <a:rPr lang="ko-KR" altLang="en-US" dirty="0"/>
              <a:t>넷 째</a:t>
            </a:r>
            <a:r>
              <a:rPr lang="en-US" altLang="ko-KR" dirty="0"/>
              <a:t>, ROE</a:t>
            </a:r>
            <a:r>
              <a:rPr lang="ko-KR" altLang="en-US" dirty="0"/>
              <a:t>가 </a:t>
            </a:r>
            <a:r>
              <a:rPr lang="en-US" altLang="ko-KR" dirty="0"/>
              <a:t>1% </a:t>
            </a:r>
            <a:r>
              <a:rPr lang="ko-KR" altLang="en-US" dirty="0"/>
              <a:t>미만인 기업들</a:t>
            </a:r>
            <a:r>
              <a:rPr lang="en-US" altLang="ko-KR" dirty="0"/>
              <a:t>. 2024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</a:t>
            </a:r>
            <a:r>
              <a:rPr lang="en-US" altLang="ko-KR" dirty="0"/>
              <a:t>17</a:t>
            </a:r>
            <a:r>
              <a:rPr lang="ko-KR" altLang="en-US" dirty="0"/>
              <a:t>으로 상장된 기업들 중</a:t>
            </a:r>
            <a:r>
              <a:rPr lang="en-US" altLang="ko-KR" dirty="0"/>
              <a:t>, </a:t>
            </a:r>
            <a:r>
              <a:rPr lang="ko-KR" altLang="en-US" dirty="0"/>
              <a:t>해당 조건에 부합하는 기업들을 선별한다</a:t>
            </a:r>
            <a:r>
              <a:rPr lang="en-US" altLang="ko-KR" dirty="0"/>
              <a:t>.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E85322-8BC7-CF69-D763-10EFB51D6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992" y="3820297"/>
            <a:ext cx="3398157" cy="33981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468BA4-EAB7-A026-180A-1A226AE93ABC}"/>
              </a:ext>
            </a:extLst>
          </p:cNvPr>
          <p:cNvSpPr txBox="1"/>
          <p:nvPr/>
        </p:nvSpPr>
        <p:spPr>
          <a:xfrm>
            <a:off x="711200" y="6076506"/>
            <a:ext cx="6952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왼쪽의 </a:t>
            </a:r>
            <a:r>
              <a:rPr lang="en-US" altLang="ko-KR" dirty="0"/>
              <a:t>QR</a:t>
            </a:r>
            <a:r>
              <a:rPr lang="ko-KR" altLang="en-US" dirty="0"/>
              <a:t>코드에서 재무데이터를 활용하여 기존의 조건들에 적합한 상장된 </a:t>
            </a:r>
            <a:r>
              <a:rPr lang="en-US" altLang="ko-KR" dirty="0"/>
              <a:t>11</a:t>
            </a:r>
            <a:r>
              <a:rPr lang="ko-KR" altLang="en-US" dirty="0"/>
              <a:t>개의 기업들을 볼 수 있는 코드를 볼 수 있다</a:t>
            </a:r>
            <a:r>
              <a:rPr lang="en-US" altLang="ko-KR" dirty="0"/>
              <a:t>. </a:t>
            </a:r>
            <a:r>
              <a:rPr lang="ko-KR" altLang="en-US" dirty="0"/>
              <a:t>결과는 다음과 같다</a:t>
            </a:r>
            <a:r>
              <a:rPr lang="en-US" altLang="ko-KR" dirty="0"/>
              <a:t>. 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2D35827-3F15-BEDA-D844-AD1AF2BF3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346718"/>
              </p:ext>
            </p:extLst>
          </p:nvPr>
        </p:nvGraphicFramePr>
        <p:xfrm>
          <a:off x="711200" y="7625907"/>
          <a:ext cx="3407844" cy="3453292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851961">
                  <a:extLst>
                    <a:ext uri="{9D8B030D-6E8A-4147-A177-3AD203B41FA5}">
                      <a16:colId xmlns:a16="http://schemas.microsoft.com/office/drawing/2014/main" val="1017207311"/>
                    </a:ext>
                  </a:extLst>
                </a:gridCol>
                <a:gridCol w="851961">
                  <a:extLst>
                    <a:ext uri="{9D8B030D-6E8A-4147-A177-3AD203B41FA5}">
                      <a16:colId xmlns:a16="http://schemas.microsoft.com/office/drawing/2014/main" val="1513195391"/>
                    </a:ext>
                  </a:extLst>
                </a:gridCol>
                <a:gridCol w="851961">
                  <a:extLst>
                    <a:ext uri="{9D8B030D-6E8A-4147-A177-3AD203B41FA5}">
                      <a16:colId xmlns:a16="http://schemas.microsoft.com/office/drawing/2014/main" val="52813094"/>
                    </a:ext>
                  </a:extLst>
                </a:gridCol>
                <a:gridCol w="851961">
                  <a:extLst>
                    <a:ext uri="{9D8B030D-6E8A-4147-A177-3AD203B41FA5}">
                      <a16:colId xmlns:a16="http://schemas.microsoft.com/office/drawing/2014/main" val="2030856867"/>
                    </a:ext>
                  </a:extLst>
                </a:gridCol>
              </a:tblGrid>
              <a:tr h="43199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종목명</a:t>
                      </a:r>
                    </a:p>
                  </a:txBody>
                  <a:tcPr marL="23656" marR="23656" marT="11828" marB="118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시가</a:t>
                      </a:r>
                    </a:p>
                  </a:txBody>
                  <a:tcPr marL="23656" marR="23656" marT="11828" marB="11828"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effectLst/>
                        </a:rPr>
                        <a:t>...</a:t>
                      </a:r>
                    </a:p>
                  </a:txBody>
                  <a:tcPr marL="23656" marR="23656" marT="11828" marB="118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effectLst/>
                        </a:rPr>
                        <a:t>EPS</a:t>
                      </a:r>
                      <a:endParaRPr lang="ko-KR" altLang="en-US" sz="1400" b="1" dirty="0">
                        <a:effectLst/>
                      </a:endParaRPr>
                    </a:p>
                  </a:txBody>
                  <a:tcPr marL="23656" marR="23656" marT="11828" marB="11828" anchor="ctr"/>
                </a:tc>
                <a:extLst>
                  <a:ext uri="{0D108BD9-81ED-4DB2-BD59-A6C34878D82A}">
                    <a16:rowId xmlns:a16="http://schemas.microsoft.com/office/drawing/2014/main" val="1941351205"/>
                  </a:ext>
                </a:extLst>
              </a:tr>
              <a:tr h="76843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하이트진로홀딩스</a:t>
                      </a:r>
                    </a:p>
                  </a:txBody>
                  <a:tcPr marL="23656" marR="23656" marT="11828" marB="118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9480</a:t>
                      </a:r>
                    </a:p>
                  </a:txBody>
                  <a:tcPr marL="23656" marR="23656" marT="11828" marB="118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...</a:t>
                      </a:r>
                    </a:p>
                  </a:txBody>
                  <a:tcPr marL="23656" marR="23656" marT="11828" marB="118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1244.0</a:t>
                      </a:r>
                    </a:p>
                  </a:txBody>
                  <a:tcPr marL="23656" marR="23656" marT="11828" marB="11828" anchor="ctr"/>
                </a:tc>
                <a:extLst>
                  <a:ext uri="{0D108BD9-81ED-4DB2-BD59-A6C34878D82A}">
                    <a16:rowId xmlns:a16="http://schemas.microsoft.com/office/drawing/2014/main" val="3486750686"/>
                  </a:ext>
                </a:extLst>
              </a:tr>
              <a:tr h="851922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effectLst/>
                        </a:rPr>
                        <a:t>...</a:t>
                      </a:r>
                    </a:p>
                  </a:txBody>
                  <a:tcPr marL="23656" marR="23656" marT="11828" marB="11828"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effectLst/>
                        </a:rPr>
                        <a:t>...</a:t>
                      </a:r>
                    </a:p>
                  </a:txBody>
                  <a:tcPr marL="23656" marR="23656" marT="11828" marB="118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...</a:t>
                      </a:r>
                    </a:p>
                  </a:txBody>
                  <a:tcPr marL="23656" marR="23656" marT="11828" marB="11828"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effectLst/>
                        </a:rPr>
                        <a:t>...</a:t>
                      </a:r>
                    </a:p>
                  </a:txBody>
                  <a:tcPr marL="23656" marR="23656" marT="11828" marB="11828" anchor="ctr"/>
                </a:tc>
                <a:extLst>
                  <a:ext uri="{0D108BD9-81ED-4DB2-BD59-A6C34878D82A}">
                    <a16:rowId xmlns:a16="http://schemas.microsoft.com/office/drawing/2014/main" val="312557726"/>
                  </a:ext>
                </a:extLst>
              </a:tr>
              <a:tr h="77619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하나마이크론</a:t>
                      </a:r>
                    </a:p>
                  </a:txBody>
                  <a:tcPr marL="23656" marR="23656" marT="11828" marB="118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21850</a:t>
                      </a:r>
                    </a:p>
                  </a:txBody>
                  <a:tcPr marL="23656" marR="23656" marT="11828" marB="118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...</a:t>
                      </a:r>
                    </a:p>
                  </a:txBody>
                  <a:tcPr marL="23656" marR="23656" marT="11828" marB="118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1291.0</a:t>
                      </a:r>
                    </a:p>
                  </a:txBody>
                  <a:tcPr marL="23656" marR="23656" marT="11828" marB="11828" anchor="ctr"/>
                </a:tc>
                <a:extLst>
                  <a:ext uri="{0D108BD9-81ED-4DB2-BD59-A6C34878D82A}">
                    <a16:rowId xmlns:a16="http://schemas.microsoft.com/office/drawing/2014/main" val="1191191148"/>
                  </a:ext>
                </a:extLst>
              </a:tr>
              <a:tr h="62474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태양금속공업</a:t>
                      </a:r>
                    </a:p>
                  </a:txBody>
                  <a:tcPr marL="23656" marR="23656" marT="11828" marB="118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2965</a:t>
                      </a:r>
                    </a:p>
                  </a:txBody>
                  <a:tcPr marL="23656" marR="23656" marT="11828" marB="118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...</a:t>
                      </a:r>
                    </a:p>
                  </a:txBody>
                  <a:tcPr marL="23656" marR="23656" marT="11828" marB="118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1295.5</a:t>
                      </a:r>
                    </a:p>
                  </a:txBody>
                  <a:tcPr marL="23656" marR="23656" marT="11828" marB="11828" anchor="ctr"/>
                </a:tc>
                <a:extLst>
                  <a:ext uri="{0D108BD9-81ED-4DB2-BD59-A6C34878D82A}">
                    <a16:rowId xmlns:a16="http://schemas.microsoft.com/office/drawing/2014/main" val="2502028185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8F800E02-D65B-7FCF-242D-A1C9B7512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106622" y="4479597"/>
            <a:ext cx="490145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5D5D5"/>
                </a:solidFill>
                <a:effectLst/>
                <a:latin typeface="Arial" panose="020B0604020202020204" pitchFamily="34" charset="0"/>
                <a:ea typeface="Roboto" panose="02000000000000000000" pitchFamily="2" charset="0"/>
              </a:rPr>
              <a:t>11 rows × 29 columns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Minus Sign 11">
            <a:extLst>
              <a:ext uri="{FF2B5EF4-FFF2-40B4-BE49-F238E27FC236}">
                <a16:creationId xmlns:a16="http://schemas.microsoft.com/office/drawing/2014/main" id="{E7F2EC7B-11C5-7AA7-85D7-1E221B1F0B6A}"/>
              </a:ext>
            </a:extLst>
          </p:cNvPr>
          <p:cNvSpPr/>
          <p:nvPr/>
        </p:nvSpPr>
        <p:spPr>
          <a:xfrm flipV="1">
            <a:off x="3352801" y="7683196"/>
            <a:ext cx="10635770" cy="63803"/>
          </a:xfrm>
          <a:prstGeom prst="mathMin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FEC2C8-291E-68F8-9D30-916B7FC6FCB5}"/>
              </a:ext>
            </a:extLst>
          </p:cNvPr>
          <p:cNvSpPr txBox="1"/>
          <p:nvPr/>
        </p:nvSpPr>
        <p:spPr>
          <a:xfrm>
            <a:off x="4764270" y="79433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한계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35CED3-9DA8-CEE3-1A61-C8AD6B8531CD}"/>
              </a:ext>
            </a:extLst>
          </p:cNvPr>
          <p:cNvSpPr txBox="1"/>
          <p:nvPr/>
        </p:nvSpPr>
        <p:spPr>
          <a:xfrm>
            <a:off x="4764270" y="8665029"/>
            <a:ext cx="6957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지금까지 </a:t>
            </a:r>
            <a:r>
              <a:rPr lang="en-US" altLang="ko-KR" dirty="0"/>
              <a:t>M&amp;A</a:t>
            </a:r>
            <a:r>
              <a:rPr lang="ko-KR" altLang="en-US" dirty="0"/>
              <a:t>를 활용하여 개인 투자자들이 기업의 투자법을 이용하는 방법에 대해서 다뤘다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기업과 개인의 정보의 격차는 존재하기 때문에 신중해야 한다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D2D9D4-BE4B-FFA1-AD82-B8326273E28B}"/>
              </a:ext>
            </a:extLst>
          </p:cNvPr>
          <p:cNvSpPr txBox="1"/>
          <p:nvPr/>
        </p:nvSpPr>
        <p:spPr>
          <a:xfrm>
            <a:off x="4764270" y="10038074"/>
            <a:ext cx="6957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레포트에 이용한 내용은 모두 공시되어있는 내용으로 이루어진 분석이므로 대외적인 내용만 다룰 수 있다는 한계가 존재한다</a:t>
            </a:r>
            <a:r>
              <a:rPr lang="en-US" altLang="ko-KR" dirty="0"/>
              <a:t>. </a:t>
            </a:r>
            <a:r>
              <a:rPr lang="ko-KR" altLang="en-US" dirty="0"/>
              <a:t>이 레포트의 한계 중 하나인 정보의 격차이다</a:t>
            </a:r>
            <a:r>
              <a:rPr lang="en-US" altLang="ko-KR" dirty="0"/>
              <a:t>. </a:t>
            </a:r>
            <a:r>
              <a:rPr lang="ko-KR" altLang="en-US" dirty="0"/>
              <a:t>기업 내부의 자료는 연관된 임직원이 아닌 이상 볼 수 없다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01150F-1557-A605-4F10-ED9F16773453}"/>
              </a:ext>
            </a:extLst>
          </p:cNvPr>
          <p:cNvSpPr txBox="1"/>
          <p:nvPr/>
        </p:nvSpPr>
        <p:spPr>
          <a:xfrm>
            <a:off x="711200" y="11688117"/>
            <a:ext cx="1101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또한 기업들의 인수합병은 재무적인 관계에서만 이루어지는 것이 아니다</a:t>
            </a:r>
            <a:r>
              <a:rPr lang="en-US" altLang="ko-KR" dirty="0"/>
              <a:t>. </a:t>
            </a:r>
            <a:r>
              <a:rPr lang="ko-KR" altLang="en-US" dirty="0"/>
              <a:t>재무정보 말고도 그 기업이 처해진 상황</a:t>
            </a:r>
            <a:r>
              <a:rPr lang="en-US" altLang="ko-KR" dirty="0"/>
              <a:t>, </a:t>
            </a:r>
            <a:r>
              <a:rPr lang="ko-KR" altLang="en-US" dirty="0"/>
              <a:t>그 당시 세상의 발생했던 자연적인 사건 등 재무적인 정보가 포함되지 않는 내용도 고려해야 한다</a:t>
            </a:r>
            <a:r>
              <a:rPr lang="en-US" altLang="ko-KR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789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Minus Sign 29">
            <a:extLst>
              <a:ext uri="{FF2B5EF4-FFF2-40B4-BE49-F238E27FC236}">
                <a16:creationId xmlns:a16="http://schemas.microsoft.com/office/drawing/2014/main" id="{21671D41-8238-C4F8-6A22-17239D64BFEF}"/>
              </a:ext>
            </a:extLst>
          </p:cNvPr>
          <p:cNvSpPr/>
          <p:nvPr/>
        </p:nvSpPr>
        <p:spPr>
          <a:xfrm>
            <a:off x="-4705351" y="305017"/>
            <a:ext cx="21600000" cy="216000"/>
          </a:xfrm>
          <a:prstGeom prst="mathMin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id="{69EE33B7-8121-82B7-269A-AF2745C35B8E}"/>
              </a:ext>
            </a:extLst>
          </p:cNvPr>
          <p:cNvSpPr/>
          <p:nvPr/>
        </p:nvSpPr>
        <p:spPr>
          <a:xfrm>
            <a:off x="-4724401" y="15720897"/>
            <a:ext cx="21600000" cy="216000"/>
          </a:xfrm>
          <a:prstGeom prst="mathMin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F4818-BE34-344D-D87A-9CA04ED67E58}"/>
              </a:ext>
            </a:extLst>
          </p:cNvPr>
          <p:cNvSpPr txBox="1"/>
          <p:nvPr/>
        </p:nvSpPr>
        <p:spPr>
          <a:xfrm>
            <a:off x="85062" y="1580930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A77B9C-7FD2-197D-BAB7-6680F59D5A5A}"/>
              </a:ext>
            </a:extLst>
          </p:cNvPr>
          <p:cNvSpPr txBox="1"/>
          <p:nvPr/>
        </p:nvSpPr>
        <p:spPr>
          <a:xfrm>
            <a:off x="4428652" y="3909292"/>
            <a:ext cx="3334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2DEA11-83E6-5113-6A97-659D576369BE}"/>
              </a:ext>
            </a:extLst>
          </p:cNvPr>
          <p:cNvSpPr txBox="1"/>
          <p:nvPr/>
        </p:nvSpPr>
        <p:spPr>
          <a:xfrm>
            <a:off x="996266" y="6840210"/>
            <a:ext cx="1019676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ko-KR" altLang="en-US" dirty="0"/>
              <a:t>사조그룹 </a:t>
            </a:r>
            <a:r>
              <a:rPr lang="en-US" altLang="ko-KR" dirty="0"/>
              <a:t>IR </a:t>
            </a:r>
            <a:r>
              <a:rPr lang="ko-KR" altLang="en-US" dirty="0"/>
              <a:t>보고서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어스워드 다모다란의 투자철학</a:t>
            </a:r>
            <a:r>
              <a:rPr lang="en-US" altLang="ko-KR" dirty="0"/>
              <a:t>-</a:t>
            </a:r>
            <a:r>
              <a:rPr lang="ko-KR" altLang="en-US" dirty="0"/>
              <a:t>가치평가 분야의 세계적 석학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사조해표 사업보고서</a:t>
            </a:r>
            <a:r>
              <a:rPr lang="en-US" altLang="ko-KR" dirty="0"/>
              <a:t>(2006</a:t>
            </a:r>
            <a:r>
              <a:rPr lang="ko-KR" altLang="en-US" dirty="0"/>
              <a:t>년</a:t>
            </a:r>
            <a:r>
              <a:rPr lang="en-US" altLang="ko-KR" dirty="0"/>
              <a:t>)</a:t>
            </a:r>
          </a:p>
          <a:p>
            <a:pPr marL="342900" indent="-342900" algn="ctr">
              <a:buAutoNum type="arabicPeriod"/>
            </a:pPr>
            <a:r>
              <a:rPr lang="ko-KR" altLang="en-US" dirty="0"/>
              <a:t>사조오양 사업보고서</a:t>
            </a:r>
            <a:r>
              <a:rPr lang="en-US" altLang="ko-KR" dirty="0"/>
              <a:t>(2007</a:t>
            </a:r>
            <a:r>
              <a:rPr lang="ko-KR" altLang="en-US" dirty="0"/>
              <a:t>년</a:t>
            </a:r>
            <a:r>
              <a:rPr lang="en-US" altLang="ko-KR" dirty="0"/>
              <a:t>)</a:t>
            </a:r>
          </a:p>
          <a:p>
            <a:pPr marL="342900" indent="-342900" algn="ctr">
              <a:buAutoNum type="arabicPeriod"/>
            </a:pPr>
            <a:r>
              <a:rPr lang="ko-KR" altLang="en-US" dirty="0"/>
              <a:t>사조해표 사업보고서</a:t>
            </a:r>
            <a:r>
              <a:rPr lang="en-US" altLang="ko-KR" dirty="0"/>
              <a:t>(2010</a:t>
            </a:r>
            <a:r>
              <a:rPr lang="ko-KR" altLang="en-US" dirty="0"/>
              <a:t>년</a:t>
            </a:r>
            <a:r>
              <a:rPr lang="en-US" altLang="ko-KR" dirty="0"/>
              <a:t>)</a:t>
            </a:r>
          </a:p>
          <a:p>
            <a:pPr marL="342900" indent="-342900" algn="ctr">
              <a:buAutoNum type="arabicPeriod"/>
            </a:pPr>
            <a:r>
              <a:rPr lang="ko-KR" altLang="en-US" dirty="0"/>
              <a:t>한국거래증권소</a:t>
            </a:r>
            <a:r>
              <a:rPr lang="en-US" altLang="ko-KR" dirty="0"/>
              <a:t>(KRX)</a:t>
            </a:r>
          </a:p>
          <a:p>
            <a:pPr marL="342900" indent="-342900" algn="ctr">
              <a:buAutoNum type="arabicPeriod"/>
            </a:pPr>
            <a:r>
              <a:rPr lang="ko-KR" altLang="en-US" dirty="0"/>
              <a:t>네이버 주식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en-US" altLang="ko-KR" dirty="0"/>
              <a:t>KB</a:t>
            </a:r>
            <a:r>
              <a:rPr lang="ko-KR" altLang="en-US" dirty="0"/>
              <a:t>자산운용</a:t>
            </a:r>
            <a:r>
              <a:rPr lang="en-US" altLang="ko-KR" dirty="0"/>
              <a:t>-</a:t>
            </a:r>
            <a:r>
              <a:rPr lang="ko-KR" altLang="en-US" dirty="0"/>
              <a:t>투자아이디어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헤지펀드 운용전략 활용</a:t>
            </a:r>
            <a:endParaRPr lang="en-US" altLang="ko-KR" dirty="0"/>
          </a:p>
          <a:p>
            <a:pPr marL="342900" indent="-342900" algn="ctr">
              <a:buFontTx/>
              <a:buAutoNum type="arabicPeriod"/>
            </a:pPr>
            <a:r>
              <a:rPr lang="ko-KR" alt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기본적</a:t>
            </a:r>
            <a:r>
              <a:rPr lang="en-US" altLang="ko-KR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/</a:t>
            </a:r>
            <a:r>
              <a:rPr lang="ko-KR" alt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기술적 분석을 통한 주식투자전략에 관한 연구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inherit"/>
              </a:rPr>
              <a:t>,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inherit"/>
              </a:rPr>
              <a:t>김영숙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inherit"/>
              </a:rPr>
              <a:t>, 2008, v, 65p,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inherit"/>
              </a:rPr>
              <a:t>한국교육학술정보원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inherit"/>
            </a:endParaRPr>
          </a:p>
          <a:p>
            <a:pPr marL="342900" indent="-342900" algn="ctr">
              <a:buFontTx/>
              <a:buAutoNum type="arabicPeriod"/>
            </a:pPr>
            <a:r>
              <a:rPr lang="ko-KR" alt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투자자 유형에 따른 투자전략과 기업 특성 </a:t>
            </a:r>
            <a:r>
              <a:rPr lang="en-US" altLang="ko-KR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	</a:t>
            </a:r>
            <a:r>
              <a:rPr lang="ko-KR" alt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분석</a:t>
            </a:r>
            <a:r>
              <a:rPr lang="en-US" altLang="ko-KR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, </a:t>
            </a:r>
            <a:r>
              <a:rPr lang="ko-KR" alt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박경인</a:t>
            </a:r>
            <a:r>
              <a:rPr lang="en-US" altLang="ko-KR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, 2017.1, 16</a:t>
            </a:r>
            <a:r>
              <a:rPr lang="ko-KR" alt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호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inherit"/>
              </a:rPr>
              <a:t> 3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inherit"/>
              </a:rPr>
              <a:t>권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inherit"/>
              </a:rPr>
              <a:t>, 71-91p</a:t>
            </a:r>
            <a:endParaRPr lang="ko-KR" altLang="en-US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UIT Variable"/>
            </a:endParaRPr>
          </a:p>
        </p:txBody>
      </p:sp>
    </p:spTree>
    <p:extLst>
      <p:ext uri="{BB962C8B-B14F-4D97-AF65-F5344CB8AC3E}">
        <p14:creationId xmlns:p14="http://schemas.microsoft.com/office/powerpoint/2010/main" val="2149737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458</TotalTime>
  <Words>2566</Words>
  <Application>Microsoft Office PowerPoint</Application>
  <PresentationFormat>Custom</PresentationFormat>
  <Paragraphs>152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DartNBSP</vt:lpstr>
      <vt:lpstr>inherit</vt:lpstr>
      <vt:lpstr>SUIT Variable</vt:lpstr>
      <vt:lpstr>돋움</vt:lpstr>
      <vt:lpstr>Arial</vt:lpstr>
      <vt:lpstr>Calibri</vt:lpstr>
      <vt:lpstr>Calibri Light</vt:lpstr>
      <vt:lpstr>tahoma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지훈 박</dc:creator>
  <cp:lastModifiedBy>지훈 박</cp:lastModifiedBy>
  <cp:revision>31</cp:revision>
  <dcterms:created xsi:type="dcterms:W3CDTF">2024-06-20T06:52:20Z</dcterms:created>
  <dcterms:modified xsi:type="dcterms:W3CDTF">2024-07-12T10:59:33Z</dcterms:modified>
</cp:coreProperties>
</file>