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8" r:id="rId2"/>
    <p:sldId id="263" r:id="rId3"/>
    <p:sldId id="284" r:id="rId4"/>
    <p:sldId id="285" r:id="rId5"/>
    <p:sldId id="286" r:id="rId6"/>
    <p:sldId id="287" r:id="rId7"/>
    <p:sldId id="291" r:id="rId8"/>
    <p:sldId id="279" r:id="rId9"/>
    <p:sldId id="280" r:id="rId10"/>
    <p:sldId id="281" r:id="rId11"/>
    <p:sldId id="282" r:id="rId12"/>
    <p:sldId id="283" r:id="rId13"/>
    <p:sldId id="292" r:id="rId14"/>
    <p:sldId id="269" r:id="rId15"/>
    <p:sldId id="270" r:id="rId16"/>
    <p:sldId id="271" r:id="rId17"/>
    <p:sldId id="276" r:id="rId18"/>
    <p:sldId id="272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9A12E-94D7-46FC-939A-9446794629A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73B61-D4FE-4C59-8B68-83DBF213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1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6DD5653-3705-4AE4-8E06-9276C4BAC1CE}" type="slidenum">
              <a:rPr lang="en-US" smtClean="0"/>
              <a:pPr lvl="0"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7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D5653-3705-4AE4-8E06-9276C4BAC1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7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27F-E3DE-B83B-0415-0E2F5694A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6DD62-D694-591B-54D6-A0088B597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A8961-F2AF-70DC-9580-ED208803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DDE-CDC0-46A0-8A17-68B548DC6B2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AF5D-9C92-99C0-1601-94DDFD02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D98EB-3EE4-484F-4B9D-D603F2B7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02EF-2EF6-4E55-B0BD-274827EB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1CB5-E6E3-A313-015D-61EC7010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DB813-4CA5-DAE6-29A9-4E370DE9C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D63DE-C660-13F3-056B-FED55243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DDE-CDC0-46A0-8A17-68B548DC6B2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D4013-C9A5-8D8E-F26A-E38AA676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962C2-6BEA-DB11-6BA4-DC227D29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02EF-2EF6-4E55-B0BD-274827EB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0B0F8-98D2-1951-996B-85578AE50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0311E-F410-3AFF-67D8-ABF211F9E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9DC5-304C-6BF5-626A-4AF8C440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DDE-CDC0-46A0-8A17-68B548DC6B2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4FF9F-172E-2950-4B69-163CECDB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CD60-B486-3192-5813-8587F98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02EF-2EF6-4E55-B0BD-274827EB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45FC-E3FF-5E0F-0E46-1C31C4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8253-4C1F-81D2-B41E-27842459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3C83-8D3A-959B-C375-7CFBAEAD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DDE-CDC0-46A0-8A17-68B548DC6B2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EF4D7-BA3B-ED09-8438-09628A9A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50B0-2A3B-961F-F206-9CFFE369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02EF-2EF6-4E55-B0BD-274827EB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0874-E25B-0ED2-75CA-0056BD40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FC41C-A03F-4558-23FD-056BE11F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3FA74-7D69-9065-207C-D7A0EBEA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DDE-CDC0-46A0-8A17-68B548DC6B2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EBD9-0667-DAAA-11AB-FC907119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EE843-9B61-3538-C99F-DF0F02DC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02EF-2EF6-4E55-B0BD-274827EB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0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3C46-67CE-1516-8FEB-A5578734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04CB-175B-4A78-02FF-B6CC1050D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8840-1043-BF6E-8B8B-2903FD69C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7DD68-F76A-6D5E-9C69-7DCEE734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DDE-CDC0-46A0-8A17-68B548DC6B2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FD7E8-390B-2672-C01A-526B7B6B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32CC2-11DB-DE5F-D9C5-F43F346B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02EF-2EF6-4E55-B0BD-274827EB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CB5F-7680-0EFF-4582-1CFE56C1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95880-F070-8851-804A-39D96FFB0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73C61-3154-3DE5-B659-A0E6054C0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2475B-207B-9490-DF29-763FEBF9B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2255D-A922-CFD9-057C-2462F7DA7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2BAC5-848A-58B6-D7CF-BC7E2363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DDE-CDC0-46A0-8A17-68B548DC6B2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D78EF-A4A1-693F-1A07-9900D05D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7C997-98FC-7800-EBCA-4198AC6B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02EF-2EF6-4E55-B0BD-274827EB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1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93FE-1684-FCAD-A425-D50B0602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DF06B-707D-B692-F34E-4D4D2C67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DDE-CDC0-46A0-8A17-68B548DC6B2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C9D4-80F5-593D-BB89-1591D680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B0A2B-67E3-DEB6-C2D7-EE005AF1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02EF-2EF6-4E55-B0BD-274827EB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4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58587-EFFE-67CB-1353-6F7E4FDC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DDE-CDC0-46A0-8A17-68B548DC6B2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F7E00-5151-94F6-3DE7-E4778B07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9ECE8-C5D3-7ACA-A82A-50AE3E67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02EF-2EF6-4E55-B0BD-274827EB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2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0B5E-B3D4-A192-DCF7-1B586BD6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D002-0367-039C-56CB-5AF9AD9E5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83ABF-3AE6-9F49-8994-81F3A6C9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A89B2-647C-2B26-BA4B-5DEE5782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DDE-CDC0-46A0-8A17-68B548DC6B2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1A367-B351-09AC-BA96-E10D3CE2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1E07F-8AB3-7F27-D04F-CC4B59CF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02EF-2EF6-4E55-B0BD-274827EB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C3ED-7793-3D31-7405-FAB499A3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F3FF5-9FDC-ED13-13E7-724D2D6B2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ACA6B-9E8F-8515-70DD-D2838695D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BA1D-91B1-3745-1E26-79241E95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DDE-CDC0-46A0-8A17-68B548DC6B2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64A46-FA50-9E94-99AE-77BCF27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B0D16-0BE4-8557-E155-8F12CDAD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02EF-2EF6-4E55-B0BD-274827EB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6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24F76-7A27-5955-176C-8CF2980C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1EC8D-8522-5695-F68B-BB1727F22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CC5A-2AD0-C5E0-E430-C6F89EE73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8DDE-CDC0-46A0-8A17-68B548DC6B2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E2374-A5C8-FD21-7791-C1C2074F6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3E5E4-FD0B-53CC-8D2B-5E31E54BC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02EF-2EF6-4E55-B0BD-274827EB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4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사조해표 - 나무위키">
            <a:extLst>
              <a:ext uri="{FF2B5EF4-FFF2-40B4-BE49-F238E27FC236}">
                <a16:creationId xmlns:a16="http://schemas.microsoft.com/office/drawing/2014/main" id="{A25FF1F3-0B78-EA68-89B1-972AB3C5B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838" y="2720713"/>
            <a:ext cx="2618634" cy="21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78E920-E5ED-4F5D-47D3-72DBD1BFA0BC}"/>
              </a:ext>
            </a:extLst>
          </p:cNvPr>
          <p:cNvSpPr/>
          <p:nvPr/>
        </p:nvSpPr>
        <p:spPr>
          <a:xfrm>
            <a:off x="9832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C434E-C148-01EA-6F51-584664EA0BDC}"/>
              </a:ext>
            </a:extLst>
          </p:cNvPr>
          <p:cNvSpPr txBox="1"/>
          <p:nvPr/>
        </p:nvSpPr>
        <p:spPr>
          <a:xfrm>
            <a:off x="4409740" y="3126429"/>
            <a:ext cx="6268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사조해표</a:t>
            </a:r>
            <a:r>
              <a:rPr lang="en-US" altLang="ko-KR" sz="4000" b="1" dirty="0">
                <a:solidFill>
                  <a:schemeClr val="bg1"/>
                </a:solidFill>
              </a:rPr>
              <a:t>(2004</a:t>
            </a:r>
            <a:r>
              <a:rPr lang="ko-KR" altLang="en-US" sz="4000" b="1" dirty="0">
                <a:solidFill>
                  <a:schemeClr val="bg1"/>
                </a:solidFill>
              </a:rPr>
              <a:t>년</a:t>
            </a:r>
            <a:r>
              <a:rPr lang="en-US" altLang="ko-KR" sz="40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기업분석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2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371B8FB-0C83-D7CC-13BD-2CAB7E1F41A7}"/>
              </a:ext>
            </a:extLst>
          </p:cNvPr>
          <p:cNvSpPr/>
          <p:nvPr/>
        </p:nvSpPr>
        <p:spPr>
          <a:xfrm>
            <a:off x="131720" y="375762"/>
            <a:ext cx="751836" cy="400110"/>
          </a:xfrm>
          <a:prstGeom prst="homePlate">
            <a:avLst/>
          </a:prstGeom>
          <a:solidFill>
            <a:srgbClr val="F7EFE5"/>
          </a:solidFill>
          <a:ln>
            <a:solidFill>
              <a:srgbClr val="F7E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1145A6E7-3D20-727D-4589-09A7247D8063}"/>
              </a:ext>
            </a:extLst>
          </p:cNvPr>
          <p:cNvSpPr txBox="1"/>
          <p:nvPr/>
        </p:nvSpPr>
        <p:spPr>
          <a:xfrm>
            <a:off x="131720" y="56968"/>
            <a:ext cx="4571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3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42596DE-0843-4421-5B73-0AAA0A90DDCB}"/>
              </a:ext>
            </a:extLst>
          </p:cNvPr>
          <p:cNvSpPr txBox="1"/>
          <p:nvPr/>
        </p:nvSpPr>
        <p:spPr>
          <a:xfrm>
            <a:off x="1174938" y="144119"/>
            <a:ext cx="610915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사조오양(2007)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일보명조" panose="02030304000000000000" pitchFamily="18" charset="-127"/>
              <a:ea typeface="조선일보명조"/>
              <a:cs typeface="조선일보명조" panose="02030304000000000000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C12487-F37A-6490-2183-845CC9B14D95}"/>
              </a:ext>
            </a:extLst>
          </p:cNvPr>
          <p:cNvCxnSpPr>
            <a:cxnSpLocks/>
          </p:cNvCxnSpPr>
          <p:nvPr/>
        </p:nvCxnSpPr>
        <p:spPr>
          <a:xfrm>
            <a:off x="974996" y="628469"/>
            <a:ext cx="446024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73F27D79-5D01-0E1B-8CE1-24E8E267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86" y="2164234"/>
            <a:ext cx="7666332" cy="4335756"/>
          </a:xfrm>
          <a:prstGeom prst="rect">
            <a:avLst/>
          </a:prstGeom>
        </p:spPr>
      </p:pic>
      <p:pic>
        <p:nvPicPr>
          <p:cNvPr id="16" name="그림 1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AB1C453-71AD-7ADF-7046-A1D77DC68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215" y="1277526"/>
            <a:ext cx="7667273" cy="8786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07304D-8EC8-D219-C4F3-4226F3AD7475}"/>
              </a:ext>
            </a:extLst>
          </p:cNvPr>
          <p:cNvSpPr txBox="1"/>
          <p:nvPr/>
        </p:nvSpPr>
        <p:spPr>
          <a:xfrm>
            <a:off x="358089" y="1003255"/>
            <a:ext cx="3800288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▶매출채권 8%p 감소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▶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당좌자산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</a:rPr>
              <a:t>13%p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감소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▶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현금 및 현금성 자산은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</a:rPr>
              <a:t>0.09%p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소폭 증가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▶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단기금융상품은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</a:rPr>
              <a:t>1.1%p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</a:rPr>
              <a:t>증가</a:t>
            </a:r>
            <a:endParaRPr kumimoji="0" lang="ko-KR" alt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▶토지 17%p 증가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▶기계장치 1.7%p 증가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▶차량운반구 0.1%p 감소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▶미수수익은 수평적 분석에서 5650% 증가한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것에 비해 0.25%p 증가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▶매입채무 7%p 감소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5E5AAA-06CB-BB1B-4D82-638BE1159E0D}"/>
              </a:ext>
            </a:extLst>
          </p:cNvPr>
          <p:cNvSpPr txBox="1"/>
          <p:nvPr/>
        </p:nvSpPr>
        <p:spPr>
          <a:xfrm>
            <a:off x="422118" y="4462449"/>
            <a:ext cx="3097161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수평적 분석에서의 예측과 동일하게 매출채권의 회수로 인한 현금 유입이 당좌 자산과 현금으로 남아있는 것이 아닌 단기금융자산의 매입과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영업 확장을 위한 토지와 기계장치를 취득하기위해 사용되었음을 유추할 수 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Calibri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37E96D10-6718-2C98-9FBE-D64CC03AB05D}"/>
              </a:ext>
            </a:extLst>
          </p:cNvPr>
          <p:cNvSpPr/>
          <p:nvPr/>
        </p:nvSpPr>
        <p:spPr>
          <a:xfrm>
            <a:off x="1878458" y="4104317"/>
            <a:ext cx="178740" cy="225777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1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371B8FB-0C83-D7CC-13BD-2CAB7E1F41A7}"/>
              </a:ext>
            </a:extLst>
          </p:cNvPr>
          <p:cNvSpPr/>
          <p:nvPr/>
        </p:nvSpPr>
        <p:spPr>
          <a:xfrm>
            <a:off x="131720" y="375762"/>
            <a:ext cx="751836" cy="400110"/>
          </a:xfrm>
          <a:prstGeom prst="homePlate">
            <a:avLst/>
          </a:prstGeom>
          <a:solidFill>
            <a:srgbClr val="F7EFE5"/>
          </a:solidFill>
          <a:ln>
            <a:solidFill>
              <a:srgbClr val="F7E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1145A6E7-3D20-727D-4589-09A7247D8063}"/>
              </a:ext>
            </a:extLst>
          </p:cNvPr>
          <p:cNvSpPr txBox="1"/>
          <p:nvPr/>
        </p:nvSpPr>
        <p:spPr>
          <a:xfrm>
            <a:off x="131720" y="56968"/>
            <a:ext cx="4571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3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42596DE-0843-4421-5B73-0AAA0A90DDCB}"/>
              </a:ext>
            </a:extLst>
          </p:cNvPr>
          <p:cNvSpPr txBox="1"/>
          <p:nvPr/>
        </p:nvSpPr>
        <p:spPr>
          <a:xfrm>
            <a:off x="1174938" y="144119"/>
            <a:ext cx="46227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사조오양(2007)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일보명조" panose="02030304000000000000" pitchFamily="18" charset="-127"/>
              <a:ea typeface="조선일보명조"/>
              <a:cs typeface="조선일보명조" panose="02030304000000000000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C12487-F37A-6490-2183-845CC9B14D95}"/>
              </a:ext>
            </a:extLst>
          </p:cNvPr>
          <p:cNvCxnSpPr>
            <a:cxnSpLocks/>
          </p:cNvCxnSpPr>
          <p:nvPr/>
        </p:nvCxnSpPr>
        <p:spPr>
          <a:xfrm>
            <a:off x="974996" y="628469"/>
            <a:ext cx="446024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CD7AB0C7-0E9B-50FA-4409-793B1766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745" y="1598025"/>
            <a:ext cx="7489473" cy="5110692"/>
          </a:xfrm>
          <a:prstGeom prst="rect">
            <a:avLst/>
          </a:prstGeom>
        </p:spPr>
      </p:pic>
      <p:pic>
        <p:nvPicPr>
          <p:cNvPr id="3" name="그림 2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181057DB-EBCF-DCED-7139-3077226BE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433" y="676628"/>
            <a:ext cx="6019800" cy="876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5F15C1-CBF6-B9AE-B6B9-85232455FAC0}"/>
              </a:ext>
            </a:extLst>
          </p:cNvPr>
          <p:cNvSpPr txBox="1"/>
          <p:nvPr/>
        </p:nvSpPr>
        <p:spPr>
          <a:xfrm>
            <a:off x="220012" y="1327961"/>
            <a:ext cx="40706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▶어획매출액 11%p 증가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▶어획 매출원가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0.9%p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증가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매출액이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제일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높은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사업의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매출원가를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절감하여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 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수익성을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높임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C63E97B-2351-AFA1-B9A1-FD2842AA142C}"/>
              </a:ext>
            </a:extLst>
          </p:cNvPr>
          <p:cNvSpPr/>
          <p:nvPr/>
        </p:nvSpPr>
        <p:spPr>
          <a:xfrm>
            <a:off x="1878458" y="1950021"/>
            <a:ext cx="178740" cy="225777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22C6A-85E6-6AFC-9304-63C74F77978B}"/>
              </a:ext>
            </a:extLst>
          </p:cNvPr>
          <p:cNvSpPr txBox="1"/>
          <p:nvPr/>
        </p:nvSpPr>
        <p:spPr>
          <a:xfrm>
            <a:off x="222743" y="3647646"/>
            <a:ext cx="3367548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▶냉동보관사업과 외식사업 수익 1.5%감소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▶냉동보관사업과 외식사업 비용 1.39%감소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수익대비 많은 원가를 발생시키는 수익성 낮은 사업들 철수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BEB0677-DCC9-DD84-4B05-74AF6DC3664B}"/>
              </a:ext>
            </a:extLst>
          </p:cNvPr>
          <p:cNvSpPr/>
          <p:nvPr/>
        </p:nvSpPr>
        <p:spPr>
          <a:xfrm>
            <a:off x="1812606" y="4715799"/>
            <a:ext cx="178740" cy="225777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06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371B8FB-0C83-D7CC-13BD-2CAB7E1F41A7}"/>
              </a:ext>
            </a:extLst>
          </p:cNvPr>
          <p:cNvSpPr/>
          <p:nvPr/>
        </p:nvSpPr>
        <p:spPr>
          <a:xfrm>
            <a:off x="131720" y="375762"/>
            <a:ext cx="751836" cy="400110"/>
          </a:xfrm>
          <a:prstGeom prst="homePlate">
            <a:avLst/>
          </a:prstGeom>
          <a:solidFill>
            <a:srgbClr val="F7EFE5"/>
          </a:solidFill>
          <a:ln>
            <a:solidFill>
              <a:srgbClr val="F7E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1145A6E7-3D20-727D-4589-09A7247D8063}"/>
              </a:ext>
            </a:extLst>
          </p:cNvPr>
          <p:cNvSpPr txBox="1"/>
          <p:nvPr/>
        </p:nvSpPr>
        <p:spPr>
          <a:xfrm>
            <a:off x="131720" y="56968"/>
            <a:ext cx="4571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3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42596DE-0843-4421-5B73-0AAA0A90DDCB}"/>
              </a:ext>
            </a:extLst>
          </p:cNvPr>
          <p:cNvSpPr txBox="1"/>
          <p:nvPr/>
        </p:nvSpPr>
        <p:spPr>
          <a:xfrm>
            <a:off x="1174938" y="144119"/>
            <a:ext cx="46227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사조오양(2007)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일보명조" panose="02030304000000000000" pitchFamily="18" charset="-127"/>
              <a:ea typeface="조선일보명조"/>
              <a:cs typeface="조선일보명조" panose="02030304000000000000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C12487-F37A-6490-2183-845CC9B14D95}"/>
              </a:ext>
            </a:extLst>
          </p:cNvPr>
          <p:cNvCxnSpPr>
            <a:cxnSpLocks/>
          </p:cNvCxnSpPr>
          <p:nvPr/>
        </p:nvCxnSpPr>
        <p:spPr>
          <a:xfrm>
            <a:off x="974996" y="628469"/>
            <a:ext cx="446024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B39BCFB-86AD-7986-6C85-614CBDBF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96" y="677470"/>
            <a:ext cx="10000075" cy="3875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43A055-6664-7319-44AA-BAA922338D44}"/>
              </a:ext>
            </a:extLst>
          </p:cNvPr>
          <p:cNvSpPr txBox="1"/>
          <p:nvPr/>
        </p:nvSpPr>
        <p:spPr>
          <a:xfrm>
            <a:off x="890669" y="4645741"/>
            <a:ext cx="4223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▶자본금 119% 증가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0F2586-F82B-5695-2E75-CCBDF684E6EE}"/>
              </a:ext>
            </a:extLst>
          </p:cNvPr>
          <p:cNvSpPr/>
          <p:nvPr/>
        </p:nvSpPr>
        <p:spPr>
          <a:xfrm>
            <a:off x="1048774" y="5137355"/>
            <a:ext cx="9934222" cy="12888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총평: 자본금도 2배 넘게 늘었으며 수익모델 중 제일 높은 비율을 차지하는 어획물 매출원가를 매출액 대비 확실하게 줄여 수익성이 높아졌으면서 수익성이 낮은 사업은 철수하여 높은 수익성이 기대되며 사업을 확장하는 것 또한 알 수 있어 매출액 증가도 기대됨. </a:t>
            </a:r>
          </a:p>
        </p:txBody>
      </p:sp>
    </p:spTree>
    <p:extLst>
      <p:ext uri="{BB962C8B-B14F-4D97-AF65-F5344CB8AC3E}">
        <p14:creationId xmlns:p14="http://schemas.microsoft.com/office/powerpoint/2010/main" val="92648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30DD3-BECD-3709-5347-038E75D6B365}"/>
              </a:ext>
            </a:extLst>
          </p:cNvPr>
          <p:cNvGrpSpPr/>
          <p:nvPr/>
        </p:nvGrpSpPr>
        <p:grpSpPr>
          <a:xfrm>
            <a:off x="2185553" y="2720713"/>
            <a:ext cx="2837718" cy="2599588"/>
            <a:chOff x="2185553" y="2720713"/>
            <a:chExt cx="2837718" cy="2599588"/>
          </a:xfrm>
        </p:grpSpPr>
        <p:pic>
          <p:nvPicPr>
            <p:cNvPr id="3" name="Picture 14" descr="사조해표 - 나무위키">
              <a:extLst>
                <a:ext uri="{FF2B5EF4-FFF2-40B4-BE49-F238E27FC236}">
                  <a16:creationId xmlns:a16="http://schemas.microsoft.com/office/drawing/2014/main" id="{A25FF1F3-0B78-EA68-89B1-972AB3C5B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838" y="2720713"/>
              <a:ext cx="2618634" cy="2134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5CDE354-6EF2-8FD6-4BF2-996952061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8837" y="2720713"/>
              <a:ext cx="2618633" cy="259958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C3DF8F7-0439-5114-FC64-30529F0EC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553" y="2720713"/>
              <a:ext cx="2837718" cy="2599588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678E920-E5ED-4F5D-47D3-72DBD1BFA0BC}"/>
              </a:ext>
            </a:extLst>
          </p:cNvPr>
          <p:cNvSpPr/>
          <p:nvPr/>
        </p:nvSpPr>
        <p:spPr>
          <a:xfrm>
            <a:off x="-5408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C434E-C148-01EA-6F51-584664EA0BDC}"/>
              </a:ext>
            </a:extLst>
          </p:cNvPr>
          <p:cNvSpPr txBox="1"/>
          <p:nvPr/>
        </p:nvSpPr>
        <p:spPr>
          <a:xfrm>
            <a:off x="4409740" y="3126429"/>
            <a:ext cx="6268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사조남부햄</a:t>
            </a:r>
            <a:r>
              <a:rPr lang="en-US" altLang="ko-KR" sz="4000" b="1" dirty="0">
                <a:solidFill>
                  <a:schemeClr val="bg1"/>
                </a:solidFill>
              </a:rPr>
              <a:t>(2010</a:t>
            </a:r>
            <a:r>
              <a:rPr lang="ko-KR" altLang="en-US" sz="4000" b="1" dirty="0">
                <a:solidFill>
                  <a:schemeClr val="bg1"/>
                </a:solidFill>
              </a:rPr>
              <a:t>년</a:t>
            </a:r>
            <a:r>
              <a:rPr lang="en-US" altLang="ko-KR" sz="40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기업분석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00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화살표: 오각형 5">
            <a:extLst>
              <a:ext uri="{FF2B5EF4-FFF2-40B4-BE49-F238E27FC236}">
                <a16:creationId xmlns:a16="http://schemas.microsoft.com/office/drawing/2014/main" id="{A2422DB6-FE5A-1018-083B-C588EB7B2653}"/>
              </a:ext>
            </a:extLst>
          </p:cNvPr>
          <p:cNvSpPr/>
          <p:nvPr/>
        </p:nvSpPr>
        <p:spPr>
          <a:xfrm>
            <a:off x="111400" y="383478"/>
            <a:ext cx="751836" cy="400110"/>
          </a:xfrm>
          <a:prstGeom prst="homePlate">
            <a:avLst/>
          </a:prstGeom>
          <a:solidFill>
            <a:srgbClr val="F7EFE5"/>
          </a:solidFill>
          <a:ln>
            <a:solidFill>
              <a:srgbClr val="F7E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6A708-2FFF-5978-D0BD-09CFC0650E40}"/>
              </a:ext>
            </a:extLst>
          </p:cNvPr>
          <p:cNvSpPr txBox="1"/>
          <p:nvPr/>
        </p:nvSpPr>
        <p:spPr>
          <a:xfrm>
            <a:off x="372870" y="2635044"/>
            <a:ext cx="4875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유동자산 </a:t>
            </a:r>
            <a:r>
              <a:rPr lang="en-US" altLang="ko-KR" sz="2800" b="1" dirty="0"/>
              <a:t>-47%</a:t>
            </a:r>
            <a:r>
              <a:rPr lang="en-US" altLang="ko-KR" sz="2400" b="1" dirty="0"/>
              <a:t> &lt; </a:t>
            </a:r>
            <a:r>
              <a:rPr lang="ko-KR" altLang="en-US" sz="2400" b="1" dirty="0"/>
              <a:t>비유동자산 </a:t>
            </a:r>
            <a:r>
              <a:rPr lang="en-US" altLang="ko-KR" sz="2400" b="1" dirty="0"/>
              <a:t>14%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C245C-2BFF-6F12-B81F-C3348F6ECDA1}"/>
              </a:ext>
            </a:extLst>
          </p:cNvPr>
          <p:cNvSpPr txBox="1"/>
          <p:nvPr/>
        </p:nvSpPr>
        <p:spPr>
          <a:xfrm>
            <a:off x="1701509" y="2153519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자산총계 </a:t>
            </a:r>
            <a:r>
              <a:rPr lang="en-US" altLang="ko-KR" b="1" dirty="0"/>
              <a:t>8%</a:t>
            </a:r>
            <a:r>
              <a:rPr lang="ko-KR" altLang="en-US" b="1" dirty="0"/>
              <a:t>감소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CC013-8B28-5756-7914-47B96530F3F7}"/>
              </a:ext>
            </a:extLst>
          </p:cNvPr>
          <p:cNvSpPr txBox="1"/>
          <p:nvPr/>
        </p:nvSpPr>
        <p:spPr>
          <a:xfrm>
            <a:off x="742361" y="3330405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현금 및 현금성 자산 전기대비 </a:t>
            </a:r>
            <a:r>
              <a:rPr lang="en-US" altLang="ko-KR" b="1" dirty="0"/>
              <a:t>71%</a:t>
            </a:r>
            <a:r>
              <a:rPr lang="ko-KR" altLang="en-US" b="1" dirty="0"/>
              <a:t> 감소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4F498D-21B8-D351-5944-2F4CC297F5B6}"/>
              </a:ext>
            </a:extLst>
          </p:cNvPr>
          <p:cNvSpPr txBox="1"/>
          <p:nvPr/>
        </p:nvSpPr>
        <p:spPr>
          <a:xfrm>
            <a:off x="1284977" y="398206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재고자산 중 상품이 </a:t>
            </a:r>
            <a:r>
              <a:rPr lang="en-US" altLang="ko-KR" b="1" dirty="0"/>
              <a:t>87%</a:t>
            </a:r>
            <a:r>
              <a:rPr lang="ko-KR" altLang="en-US" b="1" dirty="0"/>
              <a:t>감소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E3633-8DC7-1B7D-2E98-F9DCE4C797B5}"/>
              </a:ext>
            </a:extLst>
          </p:cNvPr>
          <p:cNvSpPr txBox="1"/>
          <p:nvPr/>
        </p:nvSpPr>
        <p:spPr>
          <a:xfrm>
            <a:off x="1251313" y="4841391"/>
            <a:ext cx="311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투자자산 중 </a:t>
            </a:r>
            <a:r>
              <a:rPr lang="en-US" altLang="ko-KR" dirty="0"/>
              <a:t>50%</a:t>
            </a:r>
            <a:r>
              <a:rPr lang="ko-KR" altLang="en-US" dirty="0"/>
              <a:t>감소</a:t>
            </a:r>
            <a:endParaRPr lang="en-US" altLang="ko-KR" dirty="0"/>
          </a:p>
          <a:p>
            <a:pPr algn="ctr"/>
            <a:r>
              <a:rPr lang="ko-KR" altLang="en-US" sz="1800" b="1" dirty="0"/>
              <a:t>인수합병으로 인한 하락 추론</a:t>
            </a:r>
            <a:endParaRPr lang="en-US" altLang="ko-KR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BD0C3A-F0E9-03D3-4E62-956E99C0C381}"/>
              </a:ext>
            </a:extLst>
          </p:cNvPr>
          <p:cNvGrpSpPr/>
          <p:nvPr/>
        </p:nvGrpSpPr>
        <p:grpSpPr>
          <a:xfrm>
            <a:off x="5511399" y="2153519"/>
            <a:ext cx="6495316" cy="4026262"/>
            <a:chOff x="5511399" y="2153519"/>
            <a:chExt cx="6495316" cy="40262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BD82C7-7B9C-29B8-105B-C5FBBD1E3FF8}"/>
                </a:ext>
              </a:extLst>
            </p:cNvPr>
            <p:cNvSpPr txBox="1"/>
            <p:nvPr/>
          </p:nvSpPr>
          <p:spPr>
            <a:xfrm>
              <a:off x="8078232" y="5810449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수평적 분석</a:t>
              </a:r>
              <a:endParaRPr lang="en-US" b="1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2E4AEC0-A60C-3172-78D4-ED525CFBF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8811" y="2153519"/>
              <a:ext cx="6477904" cy="3962953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AAC00AA-3159-2760-2D8F-4BCF91D7D466}"/>
                </a:ext>
              </a:extLst>
            </p:cNvPr>
            <p:cNvSpPr/>
            <p:nvPr/>
          </p:nvSpPr>
          <p:spPr>
            <a:xfrm>
              <a:off x="5511399" y="2717639"/>
              <a:ext cx="6477904" cy="13030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C8B920-0432-23F8-0A91-73A732DAA7B7}"/>
                </a:ext>
              </a:extLst>
            </p:cNvPr>
            <p:cNvSpPr/>
            <p:nvPr/>
          </p:nvSpPr>
          <p:spPr>
            <a:xfrm>
              <a:off x="5511399" y="3078585"/>
              <a:ext cx="6477904" cy="17368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D81D9D8-2883-D653-BB15-565FAD16DABE}"/>
                </a:ext>
              </a:extLst>
            </p:cNvPr>
            <p:cNvSpPr/>
            <p:nvPr/>
          </p:nvSpPr>
          <p:spPr>
            <a:xfrm>
              <a:off x="5511399" y="3789785"/>
              <a:ext cx="6495316" cy="17368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EEA1B58-DB30-59D8-814B-F333C690C752}"/>
                </a:ext>
              </a:extLst>
            </p:cNvPr>
            <p:cNvSpPr/>
            <p:nvPr/>
          </p:nvSpPr>
          <p:spPr>
            <a:xfrm>
              <a:off x="5511399" y="5034385"/>
              <a:ext cx="6477904" cy="17368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F46A1F9-87E9-2C95-FD4D-B4DCEFBEEF52}"/>
                </a:ext>
              </a:extLst>
            </p:cNvPr>
            <p:cNvSpPr/>
            <p:nvPr/>
          </p:nvSpPr>
          <p:spPr>
            <a:xfrm>
              <a:off x="5511399" y="5224885"/>
              <a:ext cx="6477904" cy="17368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0D90519-688C-BDD9-7FA1-A15BC809BD7C}"/>
                </a:ext>
              </a:extLst>
            </p:cNvPr>
            <p:cNvSpPr/>
            <p:nvPr/>
          </p:nvSpPr>
          <p:spPr>
            <a:xfrm>
              <a:off x="5511399" y="5948785"/>
              <a:ext cx="6477904" cy="17368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34BFBA-F02E-2941-C160-2244D7982C33}"/>
              </a:ext>
            </a:extLst>
          </p:cNvPr>
          <p:cNvSpPr txBox="1"/>
          <p:nvPr/>
        </p:nvSpPr>
        <p:spPr>
          <a:xfrm>
            <a:off x="8078232" y="128784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수평적 분석</a:t>
            </a:r>
            <a:endParaRPr lang="en-US" b="1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02095668-158F-FF92-E8F5-03F6380CDA23}"/>
              </a:ext>
            </a:extLst>
          </p:cNvPr>
          <p:cNvSpPr txBox="1"/>
          <p:nvPr/>
        </p:nvSpPr>
        <p:spPr>
          <a:xfrm>
            <a:off x="131720" y="56968"/>
            <a:ext cx="4571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3</a:t>
            </a:r>
          </a:p>
        </p:txBody>
      </p:sp>
      <p:cxnSp>
        <p:nvCxnSpPr>
          <p:cNvPr id="19" name="직선 연결선 13">
            <a:extLst>
              <a:ext uri="{FF2B5EF4-FFF2-40B4-BE49-F238E27FC236}">
                <a16:creationId xmlns:a16="http://schemas.microsoft.com/office/drawing/2014/main" id="{7FDE88BD-31F9-B05D-542C-84B3CEC6E71A}"/>
              </a:ext>
            </a:extLst>
          </p:cNvPr>
          <p:cNvCxnSpPr>
            <a:cxnSpLocks/>
          </p:cNvCxnSpPr>
          <p:nvPr/>
        </p:nvCxnSpPr>
        <p:spPr>
          <a:xfrm>
            <a:off x="1051158" y="668565"/>
            <a:ext cx="446024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765BED07-18DD-B7D6-A233-104C7BAA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796" y="-319407"/>
            <a:ext cx="9784080" cy="150876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사조남부햄</a:t>
            </a:r>
            <a:r>
              <a:rPr lang="en-US" altLang="ko-KR" sz="2400" dirty="0"/>
              <a:t>(2010)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917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각형 5">
            <a:extLst>
              <a:ext uri="{FF2B5EF4-FFF2-40B4-BE49-F238E27FC236}">
                <a16:creationId xmlns:a16="http://schemas.microsoft.com/office/drawing/2014/main" id="{86BBC145-544D-80A5-DC43-3B834CD5DDAB}"/>
              </a:ext>
            </a:extLst>
          </p:cNvPr>
          <p:cNvSpPr/>
          <p:nvPr/>
        </p:nvSpPr>
        <p:spPr>
          <a:xfrm>
            <a:off x="111400" y="383478"/>
            <a:ext cx="751836" cy="400110"/>
          </a:xfrm>
          <a:prstGeom prst="homePlate">
            <a:avLst/>
          </a:prstGeom>
          <a:solidFill>
            <a:srgbClr val="F7EFE5"/>
          </a:solidFill>
          <a:ln>
            <a:solidFill>
              <a:srgbClr val="F7E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0F94F-CB66-D8AA-1EDB-303D841C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796" y="-319407"/>
            <a:ext cx="9784080" cy="150876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사조남부햄</a:t>
            </a:r>
            <a:r>
              <a:rPr lang="en-US" altLang="ko-KR" sz="2400" dirty="0"/>
              <a:t>(2010)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0240E-F678-2E33-2D6A-438339D9DF32}"/>
              </a:ext>
            </a:extLst>
          </p:cNvPr>
          <p:cNvSpPr txBox="1"/>
          <p:nvPr/>
        </p:nvSpPr>
        <p:spPr>
          <a:xfrm>
            <a:off x="7958291" y="834309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수평적 분석</a:t>
            </a:r>
            <a:endParaRPr lang="en-US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5377C0-3D6B-2B7C-5910-B8FD864F9D6F}"/>
              </a:ext>
            </a:extLst>
          </p:cNvPr>
          <p:cNvGrpSpPr/>
          <p:nvPr/>
        </p:nvGrpSpPr>
        <p:grpSpPr>
          <a:xfrm>
            <a:off x="5406497" y="1570975"/>
            <a:ext cx="6476266" cy="5039425"/>
            <a:chOff x="5406497" y="1570975"/>
            <a:chExt cx="6476266" cy="50394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9D3B9F9-6D28-3CCC-FC28-08F55B5BE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3914" y="1570975"/>
              <a:ext cx="6439799" cy="501084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34A5962-95B2-0E0E-9AB1-36BD70BC2CDA}"/>
                </a:ext>
              </a:extLst>
            </p:cNvPr>
            <p:cNvSpPr/>
            <p:nvPr/>
          </p:nvSpPr>
          <p:spPr>
            <a:xfrm>
              <a:off x="5406497" y="2429126"/>
              <a:ext cx="6457216" cy="19982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DDF0052-98A1-55FA-ACF0-49B9C9C4449B}"/>
                </a:ext>
              </a:extLst>
            </p:cNvPr>
            <p:cNvSpPr/>
            <p:nvPr/>
          </p:nvSpPr>
          <p:spPr>
            <a:xfrm>
              <a:off x="5416022" y="3343526"/>
              <a:ext cx="6457216" cy="19982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06B8BB2-F6E7-FF78-EEC4-960967821F99}"/>
                </a:ext>
              </a:extLst>
            </p:cNvPr>
            <p:cNvSpPr/>
            <p:nvPr/>
          </p:nvSpPr>
          <p:spPr>
            <a:xfrm>
              <a:off x="5425547" y="4419851"/>
              <a:ext cx="6457216" cy="19982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26694C1-5C6E-84EB-3DAB-952A77B8D66B}"/>
                </a:ext>
              </a:extLst>
            </p:cNvPr>
            <p:cNvSpPr/>
            <p:nvPr/>
          </p:nvSpPr>
          <p:spPr>
            <a:xfrm>
              <a:off x="5425547" y="6058151"/>
              <a:ext cx="6457216" cy="19982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36B306A-C2F8-32FE-529D-496596FAECA1}"/>
                </a:ext>
              </a:extLst>
            </p:cNvPr>
            <p:cNvSpPr/>
            <p:nvPr/>
          </p:nvSpPr>
          <p:spPr>
            <a:xfrm>
              <a:off x="5425547" y="6410576"/>
              <a:ext cx="6457216" cy="19982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BFA6D8E4-EB91-E9AD-E973-AFD855453B14}"/>
              </a:ext>
            </a:extLst>
          </p:cNvPr>
          <p:cNvSpPr txBox="1"/>
          <p:nvPr/>
        </p:nvSpPr>
        <p:spPr>
          <a:xfrm>
            <a:off x="131720" y="56968"/>
            <a:ext cx="4571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3</a:t>
            </a:r>
          </a:p>
        </p:txBody>
      </p:sp>
      <p:cxnSp>
        <p:nvCxnSpPr>
          <p:cNvPr id="17" name="직선 연결선 13">
            <a:extLst>
              <a:ext uri="{FF2B5EF4-FFF2-40B4-BE49-F238E27FC236}">
                <a16:creationId xmlns:a16="http://schemas.microsoft.com/office/drawing/2014/main" id="{54DA6DA5-D5ED-66A4-7C6E-3527BCB8A027}"/>
              </a:ext>
            </a:extLst>
          </p:cNvPr>
          <p:cNvCxnSpPr>
            <a:cxnSpLocks/>
          </p:cNvCxnSpPr>
          <p:nvPr/>
        </p:nvCxnSpPr>
        <p:spPr>
          <a:xfrm>
            <a:off x="1051158" y="668565"/>
            <a:ext cx="446024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E71623-DA16-ADA3-1A7E-BC95308BEB41}"/>
              </a:ext>
            </a:extLst>
          </p:cNvPr>
          <p:cNvSpPr txBox="1"/>
          <p:nvPr/>
        </p:nvSpPr>
        <p:spPr>
          <a:xfrm>
            <a:off x="131720" y="1570975"/>
            <a:ext cx="4976042" cy="482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/>
              <a:t>▶ 부채총계 </a:t>
            </a:r>
            <a:r>
              <a:rPr lang="en-US" altLang="ko-KR" dirty="0"/>
              <a:t>6% </a:t>
            </a:r>
            <a:r>
              <a:rPr lang="ko-KR" altLang="en-US" dirty="0"/>
              <a:t>증가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▶ 유동부채 중 유동성장기부채 </a:t>
            </a:r>
            <a:r>
              <a:rPr lang="en-US" altLang="ko-KR" dirty="0"/>
              <a:t>66% </a:t>
            </a:r>
            <a:r>
              <a:rPr lang="ko-KR" altLang="en-US" dirty="0"/>
              <a:t>감소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dirty="0"/>
              <a:t>	 - M&amp;A</a:t>
            </a:r>
            <a:r>
              <a:rPr lang="ko-KR" altLang="en-US" dirty="0"/>
              <a:t> 진행 시 부채 해결로 추정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▶예수금 </a:t>
            </a:r>
            <a:r>
              <a:rPr lang="en-US" altLang="ko-KR" b="1" dirty="0"/>
              <a:t>746% </a:t>
            </a:r>
            <a:r>
              <a:rPr lang="ko-KR" altLang="en-US" dirty="0"/>
              <a:t>증가 → 이벤트로 인한 거래 증가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영향으로 추정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▶자본총계 </a:t>
            </a:r>
            <a:r>
              <a:rPr lang="en-US" altLang="ko-KR" dirty="0"/>
              <a:t>40% </a:t>
            </a:r>
            <a:r>
              <a:rPr lang="ko-KR" altLang="en-US" dirty="0"/>
              <a:t>감소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▶결손금 </a:t>
            </a:r>
            <a:r>
              <a:rPr lang="en-US" altLang="ko-KR" dirty="0"/>
              <a:t>78% </a:t>
            </a:r>
            <a:r>
              <a:rPr lang="ko-KR" altLang="en-US" dirty="0"/>
              <a:t>증가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2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화살표: 오각형 5">
            <a:extLst>
              <a:ext uri="{FF2B5EF4-FFF2-40B4-BE49-F238E27FC236}">
                <a16:creationId xmlns:a16="http://schemas.microsoft.com/office/drawing/2014/main" id="{032CC24B-C146-3F0E-E4AF-E0359D6D2D93}"/>
              </a:ext>
            </a:extLst>
          </p:cNvPr>
          <p:cNvSpPr/>
          <p:nvPr/>
        </p:nvSpPr>
        <p:spPr>
          <a:xfrm>
            <a:off x="111400" y="383478"/>
            <a:ext cx="751836" cy="400110"/>
          </a:xfrm>
          <a:prstGeom prst="homePlate">
            <a:avLst/>
          </a:prstGeom>
          <a:solidFill>
            <a:srgbClr val="F7EFE5"/>
          </a:solidFill>
          <a:ln>
            <a:solidFill>
              <a:srgbClr val="F7E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9208F-0F42-CD26-CC83-5D2D7EFF2545}"/>
              </a:ext>
            </a:extLst>
          </p:cNvPr>
          <p:cNvSpPr txBox="1"/>
          <p:nvPr/>
        </p:nvSpPr>
        <p:spPr>
          <a:xfrm>
            <a:off x="8270633" y="17393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수직적분석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F5910-CE0C-A3A9-8EF9-1124ACE52842}"/>
              </a:ext>
            </a:extLst>
          </p:cNvPr>
          <p:cNvSpPr txBox="1"/>
          <p:nvPr/>
        </p:nvSpPr>
        <p:spPr>
          <a:xfrm>
            <a:off x="497828" y="2613422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유동자산 </a:t>
            </a:r>
            <a:r>
              <a:rPr lang="en-US" altLang="ko-KR" b="1" dirty="0"/>
              <a:t>15.3%p </a:t>
            </a:r>
            <a:r>
              <a:rPr lang="ko-KR" altLang="en-US" b="1" dirty="0"/>
              <a:t>감소 </a:t>
            </a:r>
            <a:r>
              <a:rPr lang="en-US" altLang="ko-KR" sz="3600" b="1" dirty="0"/>
              <a:t>&lt;</a:t>
            </a:r>
            <a:r>
              <a:rPr lang="en-US" altLang="ko-KR" b="1" dirty="0"/>
              <a:t> </a:t>
            </a:r>
            <a:r>
              <a:rPr lang="ko-KR" altLang="en-US" b="1" dirty="0"/>
              <a:t>비유동자산 </a:t>
            </a:r>
            <a:r>
              <a:rPr lang="en-US" altLang="ko-KR" b="1" dirty="0"/>
              <a:t>15.3%p </a:t>
            </a:r>
            <a:r>
              <a:rPr lang="ko-KR" altLang="en-US" b="1" dirty="0"/>
              <a:t>증가</a:t>
            </a:r>
            <a:endParaRPr lang="en-US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647A2F-564C-F547-707F-5F9FC20F96B3}"/>
              </a:ext>
            </a:extLst>
          </p:cNvPr>
          <p:cNvGrpSpPr/>
          <p:nvPr/>
        </p:nvGrpSpPr>
        <p:grpSpPr>
          <a:xfrm>
            <a:off x="6028394" y="2588960"/>
            <a:ext cx="5808067" cy="3495672"/>
            <a:chOff x="6028394" y="2588960"/>
            <a:chExt cx="5808067" cy="34956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E93403-656D-49A2-C41E-A4BF9565D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3634" y="2588960"/>
              <a:ext cx="5792827" cy="3495672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3D5707E-3F8C-9DCF-4688-FEE6E3CA6018}"/>
                </a:ext>
              </a:extLst>
            </p:cNvPr>
            <p:cNvSpPr/>
            <p:nvPr/>
          </p:nvSpPr>
          <p:spPr>
            <a:xfrm>
              <a:off x="6028394" y="3013886"/>
              <a:ext cx="5770369" cy="15688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EA5D0F5-593B-E715-4C74-E76B2A3DDF92}"/>
                </a:ext>
              </a:extLst>
            </p:cNvPr>
            <p:cNvSpPr/>
            <p:nvPr/>
          </p:nvSpPr>
          <p:spPr>
            <a:xfrm>
              <a:off x="6028394" y="3311066"/>
              <a:ext cx="5770369" cy="15688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CD8B06E-4178-D370-C259-640E655FCF8D}"/>
                </a:ext>
              </a:extLst>
            </p:cNvPr>
            <p:cNvSpPr/>
            <p:nvPr/>
          </p:nvSpPr>
          <p:spPr>
            <a:xfrm>
              <a:off x="6028394" y="3753026"/>
              <a:ext cx="5770369" cy="15688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CEB362B-B984-BE2B-A48D-24A33C9352A7}"/>
                </a:ext>
              </a:extLst>
            </p:cNvPr>
            <p:cNvSpPr/>
            <p:nvPr/>
          </p:nvSpPr>
          <p:spPr>
            <a:xfrm>
              <a:off x="6028394" y="3890186"/>
              <a:ext cx="5770369" cy="15688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DE9FEED-5F8D-BAF3-E338-36354039F9B0}"/>
                </a:ext>
              </a:extLst>
            </p:cNvPr>
            <p:cNvSpPr/>
            <p:nvPr/>
          </p:nvSpPr>
          <p:spPr>
            <a:xfrm>
              <a:off x="6028394" y="4781726"/>
              <a:ext cx="5770369" cy="32364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7F72D0F-59F2-C476-4CA0-CD10E602533E}"/>
                </a:ext>
              </a:extLst>
            </p:cNvPr>
            <p:cNvSpPr/>
            <p:nvPr/>
          </p:nvSpPr>
          <p:spPr>
            <a:xfrm>
              <a:off x="6028394" y="5513246"/>
              <a:ext cx="5770369" cy="15688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55413A-D9A5-2DEE-AE55-B5FFBC4D2DE4}"/>
              </a:ext>
            </a:extLst>
          </p:cNvPr>
          <p:cNvSpPr txBox="1"/>
          <p:nvPr/>
        </p:nvSpPr>
        <p:spPr>
          <a:xfrm>
            <a:off x="131720" y="56968"/>
            <a:ext cx="4571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3</a:t>
            </a:r>
          </a:p>
        </p:txBody>
      </p:sp>
      <p:cxnSp>
        <p:nvCxnSpPr>
          <p:cNvPr id="8" name="직선 연결선 13">
            <a:extLst>
              <a:ext uri="{FF2B5EF4-FFF2-40B4-BE49-F238E27FC236}">
                <a16:creationId xmlns:a16="http://schemas.microsoft.com/office/drawing/2014/main" id="{6AFD2D5C-8ED3-FCAA-916C-477AE1D26434}"/>
              </a:ext>
            </a:extLst>
          </p:cNvPr>
          <p:cNvCxnSpPr>
            <a:cxnSpLocks/>
          </p:cNvCxnSpPr>
          <p:nvPr/>
        </p:nvCxnSpPr>
        <p:spPr>
          <a:xfrm>
            <a:off x="1051158" y="668565"/>
            <a:ext cx="446024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81AF18FF-CE5B-9FA3-9C7F-DFFCD1E837B7}"/>
              </a:ext>
            </a:extLst>
          </p:cNvPr>
          <p:cNvSpPr txBox="1">
            <a:spLocks/>
          </p:cNvSpPr>
          <p:nvPr/>
        </p:nvSpPr>
        <p:spPr>
          <a:xfrm>
            <a:off x="1345796" y="-319407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사조남부햄</a:t>
            </a:r>
            <a:r>
              <a:rPr lang="en-US" altLang="ko-KR" sz="2400" dirty="0"/>
              <a:t>(2010)</a:t>
            </a:r>
            <a:endParaRPr lang="en-US" sz="24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B52D215-B6BF-C32A-E8B9-960AE0D74C87}"/>
              </a:ext>
            </a:extLst>
          </p:cNvPr>
          <p:cNvSpPr/>
          <p:nvPr/>
        </p:nvSpPr>
        <p:spPr>
          <a:xfrm>
            <a:off x="2751386" y="3426580"/>
            <a:ext cx="560774" cy="4249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A81F497-7191-6D84-7060-48B3B451C7AD}"/>
              </a:ext>
            </a:extLst>
          </p:cNvPr>
          <p:cNvSpPr/>
          <p:nvPr/>
        </p:nvSpPr>
        <p:spPr>
          <a:xfrm>
            <a:off x="1696720" y="4110933"/>
            <a:ext cx="2682240" cy="82006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자금 포커싱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21053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화살표: 오각형 5">
            <a:extLst>
              <a:ext uri="{FF2B5EF4-FFF2-40B4-BE49-F238E27FC236}">
                <a16:creationId xmlns:a16="http://schemas.microsoft.com/office/drawing/2014/main" id="{4FAD024C-0453-3A70-53B7-64EF6AB8A7DF}"/>
              </a:ext>
            </a:extLst>
          </p:cNvPr>
          <p:cNvSpPr/>
          <p:nvPr/>
        </p:nvSpPr>
        <p:spPr>
          <a:xfrm>
            <a:off x="111400" y="383478"/>
            <a:ext cx="751836" cy="400110"/>
          </a:xfrm>
          <a:prstGeom prst="homePlate">
            <a:avLst/>
          </a:prstGeom>
          <a:solidFill>
            <a:srgbClr val="F7EFE5"/>
          </a:solidFill>
          <a:ln>
            <a:solidFill>
              <a:srgbClr val="F7E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9208F-0F42-CD26-CC83-5D2D7EFF2545}"/>
              </a:ext>
            </a:extLst>
          </p:cNvPr>
          <p:cNvSpPr txBox="1"/>
          <p:nvPr/>
        </p:nvSpPr>
        <p:spPr>
          <a:xfrm>
            <a:off x="8266963" y="17880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수직적분석</a:t>
            </a:r>
            <a:endParaRPr lang="en-US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F636E0-3747-D000-4627-F0EFF60A187B}"/>
              </a:ext>
            </a:extLst>
          </p:cNvPr>
          <p:cNvGrpSpPr/>
          <p:nvPr/>
        </p:nvGrpSpPr>
        <p:grpSpPr>
          <a:xfrm>
            <a:off x="5864328" y="2658774"/>
            <a:ext cx="6171385" cy="2780216"/>
            <a:chOff x="153859" y="2852689"/>
            <a:chExt cx="6171385" cy="27802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B6D1A4-F33D-5150-06C7-D972D8588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479" y="2852689"/>
              <a:ext cx="6163765" cy="2780216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CD0E047-A505-C42B-C81A-4B41965052A6}"/>
                </a:ext>
              </a:extLst>
            </p:cNvPr>
            <p:cNvSpPr/>
            <p:nvPr/>
          </p:nvSpPr>
          <p:spPr>
            <a:xfrm>
              <a:off x="153859" y="3169682"/>
              <a:ext cx="6163765" cy="16399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8FDAE96-76C7-AFD5-11EF-7F9B79C5B5D2}"/>
                </a:ext>
              </a:extLst>
            </p:cNvPr>
            <p:cNvSpPr/>
            <p:nvPr/>
          </p:nvSpPr>
          <p:spPr>
            <a:xfrm>
              <a:off x="153859" y="3474482"/>
              <a:ext cx="6163765" cy="16399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4CE9ED9-57F3-BB52-F294-6D2B011FEAE6}"/>
                </a:ext>
              </a:extLst>
            </p:cNvPr>
            <p:cNvSpPr/>
            <p:nvPr/>
          </p:nvSpPr>
          <p:spPr>
            <a:xfrm>
              <a:off x="153859" y="3786902"/>
              <a:ext cx="6163765" cy="16399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3A4049B-2815-AA21-D212-FE8ED0C41112}"/>
                </a:ext>
              </a:extLst>
            </p:cNvPr>
            <p:cNvSpPr/>
            <p:nvPr/>
          </p:nvSpPr>
          <p:spPr>
            <a:xfrm>
              <a:off x="153859" y="5181362"/>
              <a:ext cx="6163765" cy="16399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41BE5A0-160B-3BA3-C33D-089C719D45A1}"/>
                </a:ext>
              </a:extLst>
            </p:cNvPr>
            <p:cNvSpPr/>
            <p:nvPr/>
          </p:nvSpPr>
          <p:spPr>
            <a:xfrm>
              <a:off x="153859" y="5318522"/>
              <a:ext cx="6163765" cy="16399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6">
            <a:extLst>
              <a:ext uri="{FF2B5EF4-FFF2-40B4-BE49-F238E27FC236}">
                <a16:creationId xmlns:a16="http://schemas.microsoft.com/office/drawing/2014/main" id="{2048F037-6B28-F468-DD94-5DC9F38527A9}"/>
              </a:ext>
            </a:extLst>
          </p:cNvPr>
          <p:cNvSpPr txBox="1"/>
          <p:nvPr/>
        </p:nvSpPr>
        <p:spPr>
          <a:xfrm>
            <a:off x="131720" y="56968"/>
            <a:ext cx="4571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3</a:t>
            </a:r>
          </a:p>
        </p:txBody>
      </p:sp>
      <p:cxnSp>
        <p:nvCxnSpPr>
          <p:cNvPr id="8" name="직선 연결선 13">
            <a:extLst>
              <a:ext uri="{FF2B5EF4-FFF2-40B4-BE49-F238E27FC236}">
                <a16:creationId xmlns:a16="http://schemas.microsoft.com/office/drawing/2014/main" id="{950D502E-10C6-4843-CAB3-39BDFC7D6F43}"/>
              </a:ext>
            </a:extLst>
          </p:cNvPr>
          <p:cNvCxnSpPr>
            <a:cxnSpLocks/>
          </p:cNvCxnSpPr>
          <p:nvPr/>
        </p:nvCxnSpPr>
        <p:spPr>
          <a:xfrm>
            <a:off x="1051158" y="668565"/>
            <a:ext cx="446024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B0D6D6AF-F0BE-3633-5A67-AC185750DDE9}"/>
              </a:ext>
            </a:extLst>
          </p:cNvPr>
          <p:cNvSpPr txBox="1">
            <a:spLocks/>
          </p:cNvSpPr>
          <p:nvPr/>
        </p:nvSpPr>
        <p:spPr>
          <a:xfrm>
            <a:off x="1345796" y="-319407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사조남부햄</a:t>
            </a:r>
            <a:r>
              <a:rPr lang="en-US" altLang="ko-KR" sz="2400" dirty="0"/>
              <a:t>(2010)</a:t>
            </a:r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9ED038-5279-ABBE-1EDD-FB1E372EB849}"/>
              </a:ext>
            </a:extLst>
          </p:cNvPr>
          <p:cNvSpPr/>
          <p:nvPr/>
        </p:nvSpPr>
        <p:spPr>
          <a:xfrm>
            <a:off x="475488" y="1688861"/>
            <a:ext cx="2084832" cy="2098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단기차입금 증가</a:t>
            </a:r>
            <a:endParaRPr lang="en-US" sz="20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1CE03A-B946-AB65-91AD-28290B84961A}"/>
              </a:ext>
            </a:extLst>
          </p:cNvPr>
          <p:cNvSpPr/>
          <p:nvPr/>
        </p:nvSpPr>
        <p:spPr>
          <a:xfrm>
            <a:off x="2560320" y="4048882"/>
            <a:ext cx="2084832" cy="20989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자본총계</a:t>
            </a:r>
            <a:endParaRPr lang="en-US" altLang="ko-KR" b="1" dirty="0"/>
          </a:p>
          <a:p>
            <a:pPr algn="ctr"/>
            <a:r>
              <a:rPr lang="en-US" b="1" dirty="0"/>
              <a:t>10.82%p </a:t>
            </a:r>
            <a:r>
              <a:rPr lang="ko-KR" altLang="en-US" b="1" dirty="0"/>
              <a:t>증가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5650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화살표: 오각형 5">
            <a:extLst>
              <a:ext uri="{FF2B5EF4-FFF2-40B4-BE49-F238E27FC236}">
                <a16:creationId xmlns:a16="http://schemas.microsoft.com/office/drawing/2014/main" id="{3A257167-7967-CF69-8FC4-0F03719AE505}"/>
              </a:ext>
            </a:extLst>
          </p:cNvPr>
          <p:cNvSpPr/>
          <p:nvPr/>
        </p:nvSpPr>
        <p:spPr>
          <a:xfrm>
            <a:off x="111400" y="383478"/>
            <a:ext cx="751836" cy="400110"/>
          </a:xfrm>
          <a:prstGeom prst="homePlate">
            <a:avLst/>
          </a:prstGeom>
          <a:solidFill>
            <a:srgbClr val="F7EFE5"/>
          </a:solidFill>
          <a:ln>
            <a:solidFill>
              <a:srgbClr val="F7E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CAA89-74E2-E157-5660-A7D4B57FB975}"/>
              </a:ext>
            </a:extLst>
          </p:cNvPr>
          <p:cNvSpPr txBox="1"/>
          <p:nvPr/>
        </p:nvSpPr>
        <p:spPr>
          <a:xfrm>
            <a:off x="8705849" y="14023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수평적분석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EA46C-9363-B0C9-75AD-B0897F548899}"/>
              </a:ext>
            </a:extLst>
          </p:cNvPr>
          <p:cNvSpPr txBox="1"/>
          <p:nvPr/>
        </p:nvSpPr>
        <p:spPr>
          <a:xfrm>
            <a:off x="513700" y="1720840"/>
            <a:ext cx="62215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매출액 차이는 미미함</a:t>
            </a:r>
            <a:endParaRPr lang="en-US" altLang="ko-KR" dirty="0"/>
          </a:p>
          <a:p>
            <a:r>
              <a:rPr lang="ko-KR" altLang="en-US" dirty="0"/>
              <a:t>퇴직급여 차이 전년대비 </a:t>
            </a:r>
            <a:r>
              <a:rPr lang="en-US" altLang="ko-KR" dirty="0"/>
              <a:t>212.309% </a:t>
            </a:r>
            <a:r>
              <a:rPr lang="ko-KR" altLang="en-US" dirty="0"/>
              <a:t>상승</a:t>
            </a:r>
            <a:endParaRPr lang="en-US" altLang="ko-KR" dirty="0"/>
          </a:p>
          <a:p>
            <a:r>
              <a:rPr lang="ko-KR" altLang="en-US" dirty="0"/>
              <a:t>전년도 대비 퇴직급여에 관리비로 많은 비중을 두었다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운반비는 </a:t>
            </a:r>
            <a:r>
              <a:rPr lang="en-US" altLang="ko-KR" dirty="0"/>
              <a:t>104.387% </a:t>
            </a:r>
            <a:r>
              <a:rPr lang="ko-KR" altLang="en-US" dirty="0"/>
              <a:t>증가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상품 개발 </a:t>
            </a:r>
            <a:r>
              <a:rPr lang="en-US" altLang="ko-KR" dirty="0"/>
              <a:t>R&amp;D</a:t>
            </a:r>
            <a:r>
              <a:rPr lang="ko-KR" altLang="en-US" dirty="0"/>
              <a:t>에 대한 지원이 적어졌다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영업손실은 전년도 대비 </a:t>
            </a:r>
            <a:r>
              <a:rPr lang="en-US" altLang="ko-KR" dirty="0"/>
              <a:t>335.922%</a:t>
            </a:r>
            <a:r>
              <a:rPr lang="ko-KR" altLang="en-US" dirty="0"/>
              <a:t>로 손실이 대단하다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인수합병 후의 인사합병으로 인한 유형자산 처분을 </a:t>
            </a:r>
            <a:endParaRPr lang="en-US" altLang="ko-KR" dirty="0"/>
          </a:p>
          <a:p>
            <a:r>
              <a:rPr lang="ko-KR" altLang="en-US" dirty="0"/>
              <a:t>통한 이익이 생겼음을 유형자산처분이익의 </a:t>
            </a:r>
            <a:r>
              <a:rPr lang="en-US" altLang="ko-KR" dirty="0"/>
              <a:t>140.465%</a:t>
            </a:r>
            <a:r>
              <a:rPr lang="ko-KR" altLang="en-US" dirty="0"/>
              <a:t>증가를 </a:t>
            </a:r>
            <a:endParaRPr lang="en-US" altLang="ko-KR" dirty="0"/>
          </a:p>
          <a:p>
            <a:r>
              <a:rPr lang="ko-KR" altLang="en-US" dirty="0"/>
              <a:t>통해서 알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당기순손실은 </a:t>
            </a:r>
            <a:r>
              <a:rPr lang="en-US" altLang="ko-KR" dirty="0"/>
              <a:t>61.904% </a:t>
            </a:r>
            <a:r>
              <a:rPr lang="ko-KR" altLang="en-US" dirty="0"/>
              <a:t>늘어났다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이것들은 기본주당순손실에 영향을 끼쳤음을 알 수 있다</a:t>
            </a:r>
            <a:r>
              <a:rPr lang="en-US" altLang="ko-KR" dirty="0"/>
              <a:t>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6F4162-223B-8B69-09CD-C5ED4536CCC3}"/>
              </a:ext>
            </a:extLst>
          </p:cNvPr>
          <p:cNvGrpSpPr/>
          <p:nvPr/>
        </p:nvGrpSpPr>
        <p:grpSpPr>
          <a:xfrm>
            <a:off x="7027596" y="2151297"/>
            <a:ext cx="4718195" cy="3876260"/>
            <a:chOff x="1377806" y="2052237"/>
            <a:chExt cx="4718195" cy="387626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7FEB9BF-74F4-5B73-2B6F-00110EE7B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3293" y="2052237"/>
              <a:ext cx="4702708" cy="3876260"/>
            </a:xfrm>
            <a:prstGeom prst="rect">
              <a:avLst/>
            </a:prstGeom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D553B21-8F78-41B1-3B6F-8F721EF264AD}"/>
                </a:ext>
              </a:extLst>
            </p:cNvPr>
            <p:cNvSpPr/>
            <p:nvPr/>
          </p:nvSpPr>
          <p:spPr>
            <a:xfrm>
              <a:off x="1377806" y="2735580"/>
              <a:ext cx="4695334" cy="13716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7133B51-67F7-1522-2E3A-2D699969CE4F}"/>
                </a:ext>
              </a:extLst>
            </p:cNvPr>
            <p:cNvSpPr/>
            <p:nvPr/>
          </p:nvSpPr>
          <p:spPr>
            <a:xfrm>
              <a:off x="1377806" y="2880360"/>
              <a:ext cx="4695334" cy="13716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C6ADA56-5C9F-6F6C-0ED1-BC79617E6653}"/>
                </a:ext>
              </a:extLst>
            </p:cNvPr>
            <p:cNvSpPr/>
            <p:nvPr/>
          </p:nvSpPr>
          <p:spPr>
            <a:xfrm>
              <a:off x="1377806" y="3002280"/>
              <a:ext cx="4695334" cy="13716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A83A6FD-409A-AB69-4393-B5A01E8FE8A1}"/>
                </a:ext>
              </a:extLst>
            </p:cNvPr>
            <p:cNvSpPr/>
            <p:nvPr/>
          </p:nvSpPr>
          <p:spPr>
            <a:xfrm>
              <a:off x="1377806" y="3413760"/>
              <a:ext cx="4695334" cy="13716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4D03C3D-60E5-D475-396C-79932EAEA584}"/>
                </a:ext>
              </a:extLst>
            </p:cNvPr>
            <p:cNvSpPr/>
            <p:nvPr/>
          </p:nvSpPr>
          <p:spPr>
            <a:xfrm>
              <a:off x="1377806" y="3977640"/>
              <a:ext cx="4695334" cy="13716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39F9737-73BA-B197-3429-34BA50DFBC6C}"/>
                </a:ext>
              </a:extLst>
            </p:cNvPr>
            <p:cNvSpPr/>
            <p:nvPr/>
          </p:nvSpPr>
          <p:spPr>
            <a:xfrm>
              <a:off x="1377806" y="4396740"/>
              <a:ext cx="4695334" cy="13716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F5D8E01-A24D-0CDA-B324-72414C51CD33}"/>
                </a:ext>
              </a:extLst>
            </p:cNvPr>
            <p:cNvSpPr/>
            <p:nvPr/>
          </p:nvSpPr>
          <p:spPr>
            <a:xfrm>
              <a:off x="1377806" y="5379720"/>
              <a:ext cx="4695334" cy="13716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2CFB0E6-1FD7-9F4E-C12E-79BC17A36AAF}"/>
                </a:ext>
              </a:extLst>
            </p:cNvPr>
            <p:cNvSpPr/>
            <p:nvPr/>
          </p:nvSpPr>
          <p:spPr>
            <a:xfrm>
              <a:off x="1377806" y="5661659"/>
              <a:ext cx="4695334" cy="26683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6">
            <a:extLst>
              <a:ext uri="{FF2B5EF4-FFF2-40B4-BE49-F238E27FC236}">
                <a16:creationId xmlns:a16="http://schemas.microsoft.com/office/drawing/2014/main" id="{70B46B0A-B337-1A28-48D6-0980B5918971}"/>
              </a:ext>
            </a:extLst>
          </p:cNvPr>
          <p:cNvSpPr txBox="1"/>
          <p:nvPr/>
        </p:nvSpPr>
        <p:spPr>
          <a:xfrm>
            <a:off x="131720" y="56968"/>
            <a:ext cx="4571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3</a:t>
            </a:r>
          </a:p>
        </p:txBody>
      </p:sp>
      <p:cxnSp>
        <p:nvCxnSpPr>
          <p:cNvPr id="6" name="직선 연결선 13">
            <a:extLst>
              <a:ext uri="{FF2B5EF4-FFF2-40B4-BE49-F238E27FC236}">
                <a16:creationId xmlns:a16="http://schemas.microsoft.com/office/drawing/2014/main" id="{0D303890-E277-7E5C-0B9A-1ADD6C0D85BA}"/>
              </a:ext>
            </a:extLst>
          </p:cNvPr>
          <p:cNvCxnSpPr>
            <a:cxnSpLocks/>
          </p:cNvCxnSpPr>
          <p:nvPr/>
        </p:nvCxnSpPr>
        <p:spPr>
          <a:xfrm>
            <a:off x="1051158" y="668565"/>
            <a:ext cx="446024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215B58-63C0-E4CD-2ACA-3ACB039FDA1F}"/>
              </a:ext>
            </a:extLst>
          </p:cNvPr>
          <p:cNvSpPr txBox="1">
            <a:spLocks/>
          </p:cNvSpPr>
          <p:nvPr/>
        </p:nvSpPr>
        <p:spPr>
          <a:xfrm>
            <a:off x="1345796" y="-319407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사조남부햄</a:t>
            </a:r>
            <a:r>
              <a:rPr lang="en-US" altLang="ko-KR" sz="2400" dirty="0"/>
              <a:t>(2010)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231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각형 5">
            <a:extLst>
              <a:ext uri="{FF2B5EF4-FFF2-40B4-BE49-F238E27FC236}">
                <a16:creationId xmlns:a16="http://schemas.microsoft.com/office/drawing/2014/main" id="{5EBE38B0-1205-337F-18F1-FADF2755680C}"/>
              </a:ext>
            </a:extLst>
          </p:cNvPr>
          <p:cNvSpPr/>
          <p:nvPr/>
        </p:nvSpPr>
        <p:spPr>
          <a:xfrm>
            <a:off x="111400" y="383478"/>
            <a:ext cx="751836" cy="400110"/>
          </a:xfrm>
          <a:prstGeom prst="homePlate">
            <a:avLst/>
          </a:prstGeom>
          <a:solidFill>
            <a:srgbClr val="F7EFE5"/>
          </a:solidFill>
          <a:ln>
            <a:solidFill>
              <a:srgbClr val="F7E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93829A-310D-EC09-CB32-0B47BE533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24" y="2052209"/>
            <a:ext cx="5334458" cy="3045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9CAA89-74E2-E157-5660-A7D4B57FB975}"/>
              </a:ext>
            </a:extLst>
          </p:cNvPr>
          <p:cNvSpPr txBox="1"/>
          <p:nvPr/>
        </p:nvSpPr>
        <p:spPr>
          <a:xfrm>
            <a:off x="8700516" y="12738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수직적분석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C59F83-F58C-9B25-8DAD-EFB9B631ED4E}"/>
              </a:ext>
            </a:extLst>
          </p:cNvPr>
          <p:cNvSpPr/>
          <p:nvPr/>
        </p:nvSpPr>
        <p:spPr>
          <a:xfrm>
            <a:off x="6704225" y="2499144"/>
            <a:ext cx="5334458" cy="1371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34D19C-A11A-BAA5-DB69-DFD357AD6BB9}"/>
              </a:ext>
            </a:extLst>
          </p:cNvPr>
          <p:cNvSpPr/>
          <p:nvPr/>
        </p:nvSpPr>
        <p:spPr>
          <a:xfrm>
            <a:off x="6702701" y="2935008"/>
            <a:ext cx="5334458" cy="1371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168E7A-54C2-0530-20EF-D1EF8E152DDD}"/>
              </a:ext>
            </a:extLst>
          </p:cNvPr>
          <p:cNvSpPr/>
          <p:nvPr/>
        </p:nvSpPr>
        <p:spPr>
          <a:xfrm>
            <a:off x="6704225" y="3375444"/>
            <a:ext cx="5334458" cy="1371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262558-199F-491F-089B-657C0E65C7F7}"/>
              </a:ext>
            </a:extLst>
          </p:cNvPr>
          <p:cNvSpPr/>
          <p:nvPr/>
        </p:nvSpPr>
        <p:spPr>
          <a:xfrm>
            <a:off x="6688985" y="4539780"/>
            <a:ext cx="5334458" cy="1371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0532A-AD4F-D094-B930-B76176D862DE}"/>
              </a:ext>
            </a:extLst>
          </p:cNvPr>
          <p:cNvSpPr txBox="1"/>
          <p:nvPr/>
        </p:nvSpPr>
        <p:spPr>
          <a:xfrm>
            <a:off x="589017" y="1776880"/>
            <a:ext cx="547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제품매출원가 전년대비 </a:t>
            </a:r>
            <a:endParaRPr lang="en-US" altLang="ko-KR" dirty="0"/>
          </a:p>
          <a:p>
            <a:pPr algn="ctr"/>
            <a:r>
              <a:rPr lang="en-US" dirty="0"/>
              <a:t>6.983%p</a:t>
            </a:r>
            <a:r>
              <a:rPr lang="ko-KR" altLang="en-US" dirty="0"/>
              <a:t>증가</a:t>
            </a:r>
            <a:r>
              <a:rPr lang="en-US" altLang="ko-KR" dirty="0"/>
              <a:t>. </a:t>
            </a:r>
            <a:r>
              <a:rPr lang="ko-KR" altLang="en-US" dirty="0"/>
              <a:t>합병 후 </a:t>
            </a:r>
            <a:r>
              <a:rPr lang="ko-KR" altLang="en-US" b="1" dirty="0"/>
              <a:t>제품매출원가에 대한 비중 </a:t>
            </a:r>
            <a:r>
              <a:rPr lang="ko-KR" altLang="en-US" dirty="0"/>
              <a:t>증가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ADAF2-1368-4A79-1622-4E90AC89899A}"/>
              </a:ext>
            </a:extLst>
          </p:cNvPr>
          <p:cNvSpPr txBox="1"/>
          <p:nvPr/>
        </p:nvSpPr>
        <p:spPr>
          <a:xfrm>
            <a:off x="620634" y="2642038"/>
            <a:ext cx="5118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매출총이익</a:t>
            </a:r>
            <a:endParaRPr lang="en-US" altLang="ko-KR" dirty="0"/>
          </a:p>
          <a:p>
            <a:pPr algn="ctr"/>
            <a:r>
              <a:rPr lang="ko-KR" altLang="en-US" dirty="0"/>
              <a:t>전년대비 </a:t>
            </a:r>
            <a:r>
              <a:rPr lang="en-US" altLang="ko-KR" dirty="0"/>
              <a:t>7.206%p </a:t>
            </a:r>
            <a:r>
              <a:rPr lang="ko-KR" altLang="en-US" dirty="0"/>
              <a:t>감소</a:t>
            </a:r>
            <a:endParaRPr lang="en-US" altLang="ko-KR" dirty="0"/>
          </a:p>
          <a:p>
            <a:pPr algn="ctr"/>
            <a:r>
              <a:rPr lang="ko-KR" altLang="en-US" dirty="0"/>
              <a:t>늘어난 매출에 비해 원가의 증감이 매출총이익에 </a:t>
            </a:r>
            <a:endParaRPr lang="en-US" altLang="ko-KR" dirty="0"/>
          </a:p>
          <a:p>
            <a:pPr algn="ctr"/>
            <a:r>
              <a:rPr lang="ko-KR" altLang="en-US" dirty="0"/>
              <a:t>영향력을 행사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80108-A67E-DB7D-0609-D0EA0BDCDC59}"/>
              </a:ext>
            </a:extLst>
          </p:cNvPr>
          <p:cNvSpPr txBox="1"/>
          <p:nvPr/>
        </p:nvSpPr>
        <p:spPr>
          <a:xfrm>
            <a:off x="1322584" y="4061194"/>
            <a:ext cx="3690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이로인해</a:t>
            </a:r>
            <a:r>
              <a:rPr lang="en-US" altLang="ko-KR" dirty="0"/>
              <a:t>, </a:t>
            </a:r>
            <a:r>
              <a:rPr lang="ko-KR" altLang="en-US" dirty="0"/>
              <a:t>영업손실도 더욱 악화됨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전년대비 </a:t>
            </a:r>
            <a:r>
              <a:rPr lang="en-US" altLang="ko-KR" dirty="0"/>
              <a:t>5.635%p </a:t>
            </a:r>
            <a:r>
              <a:rPr lang="ko-KR" altLang="en-US" dirty="0"/>
              <a:t>손실악화</a:t>
            </a:r>
            <a:endParaRPr lang="en-US" altLang="ko-KR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D4B2173-7A76-9F56-8BEC-4F455029439E}"/>
              </a:ext>
            </a:extLst>
          </p:cNvPr>
          <p:cNvSpPr txBox="1"/>
          <p:nvPr/>
        </p:nvSpPr>
        <p:spPr>
          <a:xfrm>
            <a:off x="131720" y="56968"/>
            <a:ext cx="4571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3</a:t>
            </a:r>
          </a:p>
        </p:txBody>
      </p:sp>
      <p:cxnSp>
        <p:nvCxnSpPr>
          <p:cNvPr id="15" name="직선 연결선 13">
            <a:extLst>
              <a:ext uri="{FF2B5EF4-FFF2-40B4-BE49-F238E27FC236}">
                <a16:creationId xmlns:a16="http://schemas.microsoft.com/office/drawing/2014/main" id="{AC5B0565-90BA-5FD8-B0A3-FDDC3CE2CE2C}"/>
              </a:ext>
            </a:extLst>
          </p:cNvPr>
          <p:cNvCxnSpPr>
            <a:cxnSpLocks/>
          </p:cNvCxnSpPr>
          <p:nvPr/>
        </p:nvCxnSpPr>
        <p:spPr>
          <a:xfrm>
            <a:off x="1051158" y="668565"/>
            <a:ext cx="446024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9B4BC8FA-F373-7A0F-1E94-5F0B8C253CD6}"/>
              </a:ext>
            </a:extLst>
          </p:cNvPr>
          <p:cNvSpPr txBox="1">
            <a:spLocks/>
          </p:cNvSpPr>
          <p:nvPr/>
        </p:nvSpPr>
        <p:spPr>
          <a:xfrm>
            <a:off x="1345796" y="-319407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사조남부햄</a:t>
            </a:r>
            <a:r>
              <a:rPr lang="en-US" altLang="ko-KR" sz="2400" dirty="0"/>
              <a:t>(2010)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547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2"/>
          <p:cNvSpPr txBox="1"/>
          <p:nvPr/>
        </p:nvSpPr>
        <p:spPr>
          <a:xfrm>
            <a:off x="0" y="4389120"/>
            <a:ext cx="11612880" cy="256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			</a:t>
            </a:r>
          </a:p>
        </p:txBody>
      </p:sp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3474720" y="1097280"/>
            <a:ext cx="8196840" cy="3099240"/>
          </a:xfrm>
          <a:prstGeom prst="rect">
            <a:avLst/>
          </a:prstGeom>
          <a:ln>
            <a:noFill/>
          </a:ln>
        </p:spPr>
      </p:pic>
      <p:sp>
        <p:nvSpPr>
          <p:cNvPr id="150" name="TextShape 3"/>
          <p:cNvSpPr txBox="1"/>
          <p:nvPr/>
        </p:nvSpPr>
        <p:spPr>
          <a:xfrm>
            <a:off x="4574160" y="5457240"/>
            <a:ext cx="2923920" cy="109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			</a:t>
            </a:r>
          </a:p>
        </p:txBody>
      </p:sp>
      <p:sp>
        <p:nvSpPr>
          <p:cNvPr id="151" name="TextShape 4"/>
          <p:cNvSpPr txBox="1"/>
          <p:nvPr/>
        </p:nvSpPr>
        <p:spPr>
          <a:xfrm>
            <a:off x="182880" y="2651760"/>
            <a:ext cx="3291840" cy="118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						</a:t>
            </a: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3474720" y="1098000"/>
            <a:ext cx="8196840" cy="3099240"/>
          </a:xfrm>
          <a:prstGeom prst="rect">
            <a:avLst/>
          </a:prstGeom>
          <a:ln>
            <a:noFill/>
          </a:ln>
        </p:spPr>
      </p:pic>
      <p:sp>
        <p:nvSpPr>
          <p:cNvPr id="153" name="CustomShape 5"/>
          <p:cNvSpPr/>
          <p:nvPr/>
        </p:nvSpPr>
        <p:spPr>
          <a:xfrm>
            <a:off x="182880" y="1097280"/>
            <a:ext cx="3155760" cy="1371600"/>
          </a:xfrm>
          <a:prstGeom prst="rect">
            <a:avLst/>
          </a:prstGeom>
          <a:solidFill>
            <a:srgbClr val="CFE7F5"/>
          </a:solidFill>
          <a:ln w="7308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26360" tIns="81360" rIns="126360" bIns="81360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1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          </a:t>
            </a:r>
            <a:r>
              <a:rPr kumimoji="0" lang="en-US" sz="1800" b="1" i="0" u="none" strike="noStrike" kern="1200" cap="none" spc="-1" normalizeH="0" baseline="0" dirty="0" err="1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수직적</a:t>
            </a:r>
            <a:r>
              <a:rPr kumimoji="0" lang="en-US" sz="1800" b="1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</a:t>
            </a:r>
            <a:r>
              <a:rPr kumimoji="0" lang="en-US" sz="1800" b="1" i="0" u="none" strike="noStrike" kern="1200" cap="none" spc="-1" normalizeH="0" baseline="0" dirty="0" err="1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분석</a:t>
            </a:r>
            <a:r>
              <a:rPr kumimoji="0" lang="en-US" sz="1800" b="0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		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sng" strike="noStrike" kern="1200" cap="none" spc="-1" normalizeH="0" baseline="0" dirty="0" err="1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유동자산</a:t>
            </a:r>
            <a:endParaRPr kumimoji="0" lang="en-US" sz="1800" b="0" i="0" u="sng" strike="noStrike" kern="1200" cap="none" spc="-1" normalizeH="0" baseline="0" dirty="0">
              <a:solidFill>
                <a:prstClr val="black"/>
              </a:solidFill>
              <a:effectLst/>
              <a:uLnTx/>
              <a:uFillTx/>
              <a:latin typeface="굴림"/>
            </a:endParaRP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제2(당)51.79%, 제1(전)기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               </a:t>
            </a:r>
            <a:r>
              <a:rPr kumimoji="0" lang="ko-KR" altLang="en-US" sz="1800" b="0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</a:t>
            </a:r>
            <a:r>
              <a:rPr kumimoji="0" lang="en-US" sz="1800" b="0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62.10%로 </a:t>
            </a:r>
            <a:r>
              <a:rPr kumimoji="0" lang="en-US" sz="1800" b="0" i="0" u="none" strike="noStrike" kern="1200" cap="none" spc="-1" normalizeH="0" baseline="0" dirty="0">
                <a:solidFill>
                  <a:srgbClr val="FF3300"/>
                </a:solidFill>
                <a:effectLst/>
                <a:uLnTx/>
                <a:uFillTx/>
                <a:latin typeface="굴림"/>
              </a:rPr>
              <a:t> </a:t>
            </a:r>
            <a:r>
              <a:rPr kumimoji="0" lang="en-US" sz="1800" b="1" i="0" u="none" strike="noStrike" kern="1200" cap="none" spc="-1" normalizeH="0" baseline="0" dirty="0">
                <a:solidFill>
                  <a:srgbClr val="FF3300"/>
                </a:solidFill>
                <a:effectLst/>
                <a:uLnTx/>
                <a:uFillTx/>
                <a:latin typeface="굴림"/>
              </a:rPr>
              <a:t>10.31P% </a:t>
            </a:r>
            <a:r>
              <a:rPr kumimoji="0" lang="en-US" sz="1800" b="1" i="0" u="none" strike="noStrike" kern="1200" cap="none" spc="-1" normalizeH="0" baseline="0" dirty="0" err="1">
                <a:solidFill>
                  <a:srgbClr val="FF3300"/>
                </a:solidFill>
                <a:effectLst/>
                <a:uLnTx/>
                <a:uFillTx/>
                <a:latin typeface="굴림"/>
              </a:rPr>
              <a:t>감소</a:t>
            </a:r>
            <a:r>
              <a:rPr kumimoji="0" lang="en-US" sz="1800" b="0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			</a:t>
            </a:r>
          </a:p>
        </p:txBody>
      </p:sp>
      <p:sp>
        <p:nvSpPr>
          <p:cNvPr id="154" name="CustomShape 6"/>
          <p:cNvSpPr/>
          <p:nvPr/>
        </p:nvSpPr>
        <p:spPr>
          <a:xfrm>
            <a:off x="182880" y="2651760"/>
            <a:ext cx="3108960" cy="1554480"/>
          </a:xfrm>
          <a:prstGeom prst="rect">
            <a:avLst/>
          </a:prstGeom>
          <a:solidFill>
            <a:srgbClr val="CFE7F5"/>
          </a:solidFill>
          <a:ln w="7308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6360" tIns="81360" rIns="126360" bIns="8136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수평적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분석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유동자산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제2(당)기 70,340,475,887원,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제1(전)기 94,499,259,367원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/>
              </a:rPr>
              <a:t>25.57% 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/>
              </a:rPr>
              <a:t>감소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731520" y="4480560"/>
            <a:ext cx="10515600" cy="1371600"/>
          </a:xfrm>
          <a:custGeom>
            <a:avLst/>
            <a:gdLst/>
            <a:ahLst/>
            <a:cxnLst/>
            <a:rect l="0" t="0" r="r" b="b"/>
            <a:pathLst>
              <a:path w="29212" h="3812">
                <a:moveTo>
                  <a:pt x="635" y="0"/>
                </a:moveTo>
                <a:cubicBezTo>
                  <a:pt x="317" y="0"/>
                  <a:pt x="0" y="317"/>
                  <a:pt x="0" y="635"/>
                </a:cubicBezTo>
                <a:lnTo>
                  <a:pt x="0" y="3175"/>
                </a:lnTo>
                <a:cubicBezTo>
                  <a:pt x="0" y="3493"/>
                  <a:pt x="317" y="3811"/>
                  <a:pt x="635" y="3811"/>
                </a:cubicBezTo>
                <a:lnTo>
                  <a:pt x="28575" y="3811"/>
                </a:lnTo>
                <a:cubicBezTo>
                  <a:pt x="28893" y="3811"/>
                  <a:pt x="29211" y="3493"/>
                  <a:pt x="29211" y="3175"/>
                </a:cubicBezTo>
                <a:lnTo>
                  <a:pt x="29211" y="635"/>
                </a:lnTo>
                <a:cubicBezTo>
                  <a:pt x="29211" y="317"/>
                  <a:pt x="28893" y="0"/>
                  <a:pt x="28575" y="0"/>
                </a:cubicBezTo>
                <a:lnTo>
                  <a:pt x="635" y="0"/>
                </a:lnTo>
              </a:path>
            </a:pathLst>
          </a:custGeom>
          <a:solidFill>
            <a:srgbClr val="CFE7F5"/>
          </a:solidFill>
          <a:ln w="7308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26360" tIns="81360" rIns="126360" bIns="81360" anchor="ctr">
            <a:noAutofit/>
          </a:bodyPr>
          <a:lstStyle/>
          <a:p>
            <a:pPr marL="216000" marR="0" lv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</a:rPr>
              <a:t>자산 총계: 제2기 135,806,966,255원, 제1기 152,180,534,958원으로 </a:t>
            </a:r>
            <a:r>
              <a:rPr kumimoji="0" lang="en-US" sz="1800" b="0" i="0" u="none" strike="noStrike" kern="1200" cap="none" spc="-1" normalizeH="0" baseline="0">
                <a:solidFill>
                  <a:srgbClr val="FF0000"/>
                </a:solidFill>
                <a:effectLst/>
                <a:uLnTx/>
                <a:uFillTx/>
                <a:latin typeface="굴림"/>
                <a:ea typeface="굴림"/>
              </a:rPr>
              <a:t>10.76% 감소</a:t>
            </a:r>
            <a:endParaRPr kumimoji="0" lang="en-US" sz="1800" b="0" i="0" u="none" strike="noStrike" kern="1200" cap="none" spc="-1" normalizeH="0" baseline="0">
              <a:solidFill>
                <a:prstClr val="black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216000" marR="0" lv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</a:rPr>
              <a:t>자산의 주요 감소 요인은 주로 유동자산의 감소 현금및현금등가물이 전기대비 감소가 큰걸로 보아, </a:t>
            </a: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</a:rPr>
              <a:t>  미지급금과 매입채무의 지급으로 인해 단기간 커다란 유출이 있었던 것으로 보임</a:t>
            </a: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</a:t>
            </a:r>
          </a:p>
        </p:txBody>
      </p:sp>
      <p:sp>
        <p:nvSpPr>
          <p:cNvPr id="10" name="화살표: 오각형 5">
            <a:extLst>
              <a:ext uri="{FF2B5EF4-FFF2-40B4-BE49-F238E27FC236}">
                <a16:creationId xmlns:a16="http://schemas.microsoft.com/office/drawing/2014/main" id="{FC68B96B-4C4A-C8C5-617F-CBB15E8EB6B0}"/>
              </a:ext>
            </a:extLst>
          </p:cNvPr>
          <p:cNvSpPr/>
          <p:nvPr/>
        </p:nvSpPr>
        <p:spPr>
          <a:xfrm>
            <a:off x="111400" y="383478"/>
            <a:ext cx="751836" cy="400110"/>
          </a:xfrm>
          <a:prstGeom prst="homePlate">
            <a:avLst/>
          </a:prstGeom>
          <a:solidFill>
            <a:srgbClr val="F7EFE5"/>
          </a:solidFill>
          <a:ln>
            <a:solidFill>
              <a:srgbClr val="F7E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6AEDC7E-FA71-95A3-C3AC-561ECB36BEB9}"/>
              </a:ext>
            </a:extLst>
          </p:cNvPr>
          <p:cNvSpPr txBox="1"/>
          <p:nvPr/>
        </p:nvSpPr>
        <p:spPr>
          <a:xfrm>
            <a:off x="131720" y="56968"/>
            <a:ext cx="4571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3</a:t>
            </a:r>
          </a:p>
        </p:txBody>
      </p:sp>
      <p:cxnSp>
        <p:nvCxnSpPr>
          <p:cNvPr id="12" name="직선 연결선 13">
            <a:extLst>
              <a:ext uri="{FF2B5EF4-FFF2-40B4-BE49-F238E27FC236}">
                <a16:creationId xmlns:a16="http://schemas.microsoft.com/office/drawing/2014/main" id="{7B17FDF1-2B10-8017-76CA-628564B026C4}"/>
              </a:ext>
            </a:extLst>
          </p:cNvPr>
          <p:cNvCxnSpPr>
            <a:cxnSpLocks/>
          </p:cNvCxnSpPr>
          <p:nvPr/>
        </p:nvCxnSpPr>
        <p:spPr>
          <a:xfrm>
            <a:off x="1051158" y="668565"/>
            <a:ext cx="446024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7CF05F24-4228-E217-854E-AE68DC0B7D10}"/>
              </a:ext>
            </a:extLst>
          </p:cNvPr>
          <p:cNvSpPr txBox="1">
            <a:spLocks/>
          </p:cNvSpPr>
          <p:nvPr/>
        </p:nvSpPr>
        <p:spPr>
          <a:xfrm>
            <a:off x="1345796" y="-319407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사조해표</a:t>
            </a:r>
            <a:r>
              <a:rPr lang="en-US" altLang="ko-KR" sz="2400" b="1" dirty="0"/>
              <a:t>(2004)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6E52F09-2AED-1E8B-304D-A58304EBC6E0}"/>
              </a:ext>
            </a:extLst>
          </p:cNvPr>
          <p:cNvSpPr/>
          <p:nvPr/>
        </p:nvSpPr>
        <p:spPr>
          <a:xfrm>
            <a:off x="111400" y="383478"/>
            <a:ext cx="751836" cy="400110"/>
          </a:xfrm>
          <a:prstGeom prst="homePlate">
            <a:avLst/>
          </a:prstGeom>
          <a:solidFill>
            <a:srgbClr val="F7EFE5"/>
          </a:solidFill>
          <a:ln>
            <a:solidFill>
              <a:srgbClr val="F7E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82880" y="1188720"/>
            <a:ext cx="3017520" cy="1554480"/>
          </a:xfrm>
          <a:prstGeom prst="rect">
            <a:avLst/>
          </a:prstGeom>
          <a:solidFill>
            <a:srgbClr val="CFE7F5"/>
          </a:solidFill>
          <a:ln w="7308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26360" tIns="81360" rIns="126360" bIns="81360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1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           수직적 분석</a:t>
            </a: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			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sng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유동부채</a:t>
            </a: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제2(당)기 56.99%, 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</a:t>
            </a: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제1(전)기 61.28%로 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           </a:t>
            </a:r>
            <a:r>
              <a:rPr kumimoji="0" lang="ko-KR" alt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  </a:t>
            </a:r>
            <a:r>
              <a:rPr kumimoji="0" lang="en-US" sz="1800" b="1" i="0" u="none" strike="noStrike" kern="1200" cap="none" spc="-1" normalizeH="0" baseline="0">
                <a:solidFill>
                  <a:srgbClr val="FF3333"/>
                </a:solidFill>
                <a:effectLst/>
                <a:uLnTx/>
                <a:uFillTx/>
                <a:latin typeface="굴림"/>
              </a:rPr>
              <a:t>4.29%P 감소</a:t>
            </a: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			</a:t>
            </a:r>
          </a:p>
        </p:txBody>
      </p:sp>
      <p:sp>
        <p:nvSpPr>
          <p:cNvPr id="158" name="TextShape 3"/>
          <p:cNvSpPr txBox="1"/>
          <p:nvPr/>
        </p:nvSpPr>
        <p:spPr>
          <a:xfrm>
            <a:off x="274320" y="5164560"/>
            <a:ext cx="12140280" cy="687600"/>
          </a:xfrm>
          <a:prstGeom prst="rect">
            <a:avLst/>
          </a:prstGeom>
          <a:noFill/>
          <a:ln w="73080">
            <a:noFill/>
          </a:ln>
        </p:spPr>
        <p:txBody>
          <a:bodyPr lIns="126360" tIns="81360" rIns="126360" bIns="8136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											</a:t>
            </a:r>
          </a:p>
        </p:txBody>
      </p:sp>
      <p:sp>
        <p:nvSpPr>
          <p:cNvPr id="159" name="CustomShape 4"/>
          <p:cNvSpPr/>
          <p:nvPr/>
        </p:nvSpPr>
        <p:spPr>
          <a:xfrm>
            <a:off x="1188720" y="4846320"/>
            <a:ext cx="9966960" cy="914400"/>
          </a:xfrm>
          <a:prstGeom prst="rect">
            <a:avLst/>
          </a:prstGeom>
          <a:solidFill>
            <a:srgbClr val="CFE7F5"/>
          </a:solidFill>
          <a:ln w="7308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26360" tIns="81360" rIns="126360" bIns="81360" anchor="ctr">
            <a:noAutofit/>
          </a:bodyPr>
          <a:lstStyle/>
          <a:p>
            <a:pPr marL="216000" marR="0" lv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부채의 주요 감소 요인은 유동부채의 감소에서 비롯됨</a:t>
            </a:r>
          </a:p>
          <a:p>
            <a:pPr marL="216000" marR="0" lv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주요 요인은 미지급금의 지급과, 매입채무의 지급이 가장 큰 비율을 차지 하고 있음</a:t>
            </a:r>
          </a:p>
        </p:txBody>
      </p:sp>
      <p:sp>
        <p:nvSpPr>
          <p:cNvPr id="160" name="CustomShape 5"/>
          <p:cNvSpPr/>
          <p:nvPr/>
        </p:nvSpPr>
        <p:spPr>
          <a:xfrm>
            <a:off x="182880" y="2926080"/>
            <a:ext cx="3017520" cy="1554480"/>
          </a:xfrm>
          <a:prstGeom prst="rect">
            <a:avLst/>
          </a:prstGeom>
          <a:solidFill>
            <a:srgbClr val="CFE7F5"/>
          </a:solidFill>
          <a:ln w="7308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26360" tIns="81360" rIns="126360" bIns="81360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1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           </a:t>
            </a:r>
            <a:r>
              <a:rPr kumimoji="0" lang="en-US" sz="1800" b="1" i="0" u="none" strike="noStrike" kern="1200" cap="none" spc="-1" normalizeH="0" baseline="0" dirty="0" err="1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수평적</a:t>
            </a:r>
            <a:r>
              <a:rPr kumimoji="0" lang="en-US" sz="1800" b="1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</a:t>
            </a:r>
            <a:r>
              <a:rPr kumimoji="0" lang="en-US" sz="1800" b="1" i="0" u="none" strike="noStrike" kern="1200" cap="none" spc="-1" normalizeH="0" baseline="0" dirty="0" err="1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분석</a:t>
            </a:r>
            <a:r>
              <a:rPr kumimoji="0" lang="en-US" sz="1800" b="0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			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sng" strike="noStrike" kern="1200" cap="none" spc="-1" normalizeH="0" baseline="0" dirty="0" err="1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유동부채</a:t>
            </a:r>
            <a:endParaRPr kumimoji="0" lang="en-US" sz="1800" b="0" i="0" u="sng" strike="noStrike" kern="1200" cap="none" spc="-1" normalizeH="0" baseline="0" dirty="0">
              <a:solidFill>
                <a:prstClr val="black"/>
              </a:solidFill>
              <a:effectLst/>
              <a:uLnTx/>
              <a:uFillTx/>
              <a:latin typeface="굴림"/>
            </a:endParaRP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   제2(당)기 77,391,386,901원,  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제1(전)기 93,258,839,573원 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       </a:t>
            </a:r>
            <a:r>
              <a:rPr kumimoji="0" lang="en-US" sz="1800" b="1" i="0" u="none" strike="noStrike" kern="1200" cap="none" spc="-1" normalizeH="0" baseline="0" dirty="0">
                <a:solidFill>
                  <a:srgbClr val="FF3300"/>
                </a:solidFill>
                <a:effectLst/>
                <a:uLnTx/>
                <a:uFillTx/>
                <a:latin typeface="굴림"/>
              </a:rPr>
              <a:t>17.01% </a:t>
            </a:r>
            <a:r>
              <a:rPr kumimoji="0" lang="en-US" sz="1800" b="1" i="0" u="none" strike="noStrike" kern="1200" cap="none" spc="-1" normalizeH="0" baseline="0" dirty="0" err="1">
                <a:solidFill>
                  <a:srgbClr val="FF3300"/>
                </a:solidFill>
                <a:effectLst/>
                <a:uLnTx/>
                <a:uFillTx/>
                <a:latin typeface="굴림"/>
              </a:rPr>
              <a:t>감소</a:t>
            </a:r>
            <a:r>
              <a:rPr kumimoji="0" lang="en-US" sz="1800" b="0" i="0" u="none" strike="noStrike" kern="1200" cap="none" spc="-1" normalizeH="0" baseline="0" dirty="0">
                <a:solidFill>
                  <a:srgbClr val="FF3300"/>
                </a:solidFill>
                <a:effectLst/>
                <a:uLnTx/>
                <a:uFillTx/>
                <a:latin typeface="굴림"/>
              </a:rPr>
              <a:t>.</a:t>
            </a:r>
            <a:r>
              <a:rPr kumimoji="0" lang="en-US" sz="1800" b="0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		</a:t>
            </a:r>
          </a:p>
        </p:txBody>
      </p:sp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3313080" y="1185120"/>
            <a:ext cx="8757000" cy="3204000"/>
          </a:xfrm>
          <a:prstGeom prst="rect">
            <a:avLst/>
          </a:prstGeom>
          <a:ln>
            <a:noFill/>
          </a:ln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A6DACB90-DBB6-26C4-B116-51E749BA2C63}"/>
              </a:ext>
            </a:extLst>
          </p:cNvPr>
          <p:cNvSpPr txBox="1"/>
          <p:nvPr/>
        </p:nvSpPr>
        <p:spPr>
          <a:xfrm>
            <a:off x="131720" y="56968"/>
            <a:ext cx="4571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3</a:t>
            </a:r>
          </a:p>
        </p:txBody>
      </p:sp>
      <p:cxnSp>
        <p:nvCxnSpPr>
          <p:cNvPr id="4" name="직선 연결선 13">
            <a:extLst>
              <a:ext uri="{FF2B5EF4-FFF2-40B4-BE49-F238E27FC236}">
                <a16:creationId xmlns:a16="http://schemas.microsoft.com/office/drawing/2014/main" id="{E65F84A1-459F-2A9B-444A-946E8650132E}"/>
              </a:ext>
            </a:extLst>
          </p:cNvPr>
          <p:cNvCxnSpPr>
            <a:cxnSpLocks/>
          </p:cNvCxnSpPr>
          <p:nvPr/>
        </p:nvCxnSpPr>
        <p:spPr>
          <a:xfrm>
            <a:off x="1051158" y="668565"/>
            <a:ext cx="446024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CA000B41-728E-E195-7F2A-6F396D2E7368}"/>
              </a:ext>
            </a:extLst>
          </p:cNvPr>
          <p:cNvSpPr txBox="1">
            <a:spLocks/>
          </p:cNvSpPr>
          <p:nvPr/>
        </p:nvSpPr>
        <p:spPr>
          <a:xfrm>
            <a:off x="1345796" y="-319407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사조해표</a:t>
            </a:r>
            <a:r>
              <a:rPr lang="en-US" altLang="ko-KR" sz="2400" b="1" dirty="0"/>
              <a:t>(2004)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4AB55547-5C76-D5B4-C109-9B7BEA108BFE}"/>
              </a:ext>
            </a:extLst>
          </p:cNvPr>
          <p:cNvSpPr/>
          <p:nvPr/>
        </p:nvSpPr>
        <p:spPr>
          <a:xfrm>
            <a:off x="111400" y="383478"/>
            <a:ext cx="751836" cy="400110"/>
          </a:xfrm>
          <a:prstGeom prst="homePlate">
            <a:avLst/>
          </a:prstGeom>
          <a:solidFill>
            <a:srgbClr val="F7EFE5"/>
          </a:solidFill>
          <a:ln>
            <a:solidFill>
              <a:srgbClr val="F7E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3" name="Picture 162"/>
          <p:cNvPicPr/>
          <p:nvPr/>
        </p:nvPicPr>
        <p:blipFill>
          <a:blip r:embed="rId2"/>
          <a:stretch/>
        </p:blipFill>
        <p:spPr>
          <a:xfrm>
            <a:off x="3474720" y="1215720"/>
            <a:ext cx="8545320" cy="253332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182880" y="1280160"/>
            <a:ext cx="3095275" cy="1641954"/>
          </a:xfrm>
          <a:prstGeom prst="rect">
            <a:avLst/>
          </a:prstGeom>
          <a:solidFill>
            <a:srgbClr val="CFE7F5"/>
          </a:solidFill>
          <a:ln w="7308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26360" tIns="81360" rIns="126360" bIns="81360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1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          수직적 분석</a:t>
            </a: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		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sng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자본금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제2(당)기 26.36%, 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제1(전)기 23.52%로 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1" i="0" u="none" strike="noStrike" kern="1200" cap="none" spc="-1" normalizeH="0" baseline="0">
                <a:solidFill>
                  <a:srgbClr val="FF3333"/>
                </a:solidFill>
                <a:effectLst/>
                <a:uLnTx/>
                <a:uFillTx/>
                <a:latin typeface="굴림"/>
              </a:rPr>
              <a:t>2.84%P</a:t>
            </a:r>
            <a:r>
              <a:rPr kumimoji="0" lang="en-US" sz="1800" b="1" i="0" u="none" strike="noStrike" kern="1200" cap="none" spc="-1" normalizeH="0" baseline="0">
                <a:solidFill>
                  <a:srgbClr val="FF0000"/>
                </a:solidFill>
                <a:effectLst/>
                <a:uLnTx/>
                <a:uFillTx/>
                <a:latin typeface="굴림"/>
              </a:rPr>
              <a:t> 증가</a:t>
            </a:r>
          </a:p>
        </p:txBody>
      </p:sp>
      <p:sp>
        <p:nvSpPr>
          <p:cNvPr id="165" name="CustomShape 3"/>
          <p:cNvSpPr/>
          <p:nvPr/>
        </p:nvSpPr>
        <p:spPr>
          <a:xfrm>
            <a:off x="163441" y="3124433"/>
            <a:ext cx="3104994" cy="1632235"/>
          </a:xfrm>
          <a:prstGeom prst="rect">
            <a:avLst/>
          </a:prstGeom>
          <a:solidFill>
            <a:srgbClr val="CFE7F5"/>
          </a:solidFill>
          <a:ln w="7308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26360" tIns="81360" rIns="126360" bIns="81360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1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          </a:t>
            </a:r>
            <a:r>
              <a:rPr kumimoji="0" lang="en-US" sz="1800" b="1" i="0" u="none" strike="noStrike" kern="1200" cap="none" spc="-1" normalizeH="0" baseline="0" dirty="0" err="1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수평적</a:t>
            </a:r>
            <a:r>
              <a:rPr kumimoji="0" lang="en-US" sz="1800" b="1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</a:t>
            </a:r>
            <a:r>
              <a:rPr kumimoji="0" lang="en-US" sz="1800" b="1" i="0" u="none" strike="noStrike" kern="1200" cap="none" spc="-1" normalizeH="0" baseline="0" dirty="0" err="1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분석</a:t>
            </a:r>
            <a:r>
              <a:rPr kumimoji="0" lang="en-US" sz="1800" b="0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		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sng" strike="noStrike" kern="1200" cap="none" spc="-1" normalizeH="0" baseline="0" dirty="0" err="1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자본</a:t>
            </a:r>
            <a:r>
              <a:rPr kumimoji="0" lang="en-US" sz="1800" b="0" i="0" u="sng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</a:t>
            </a:r>
            <a:r>
              <a:rPr kumimoji="0" lang="en-US" sz="1800" b="0" i="0" u="sng" strike="noStrike" kern="1200" cap="none" spc="-1" normalizeH="0" baseline="0" dirty="0" err="1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총액</a:t>
            </a:r>
            <a:endParaRPr kumimoji="0" lang="en-US" sz="1800" b="0" i="0" u="sng" strike="noStrike" kern="1200" cap="none" spc="-1" normalizeH="0" baseline="0" dirty="0">
              <a:solidFill>
                <a:prstClr val="black"/>
              </a:solidFill>
              <a:effectLst/>
              <a:uLnTx/>
              <a:uFillTx/>
              <a:latin typeface="굴림"/>
            </a:endParaRP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  제2(당)기 42,887,118,382원, 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제1(전)기 47,392,521,144원 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1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  </a:t>
            </a:r>
            <a:r>
              <a:rPr kumimoji="0" lang="en-US" sz="1800" b="1" i="0" u="none" strike="noStrike" kern="1200" cap="none" spc="-1" normalizeH="0" baseline="0">
                <a:solidFill>
                  <a:srgbClr val="FF0000"/>
                </a:solidFill>
                <a:effectLst/>
                <a:uLnTx/>
                <a:uFillTx/>
                <a:latin typeface="굴림"/>
              </a:rPr>
              <a:t>9.51% </a:t>
            </a:r>
            <a:r>
              <a:rPr kumimoji="0" lang="en-US" sz="1800" b="1" i="0" u="none" strike="noStrike" kern="1200" cap="none" spc="-1" normalizeH="0" baseline="0" dirty="0" err="1">
                <a:solidFill>
                  <a:srgbClr val="FF0000"/>
                </a:solidFill>
                <a:effectLst/>
                <a:uLnTx/>
                <a:uFillTx/>
                <a:latin typeface="굴림"/>
              </a:rPr>
              <a:t>감소</a:t>
            </a:r>
            <a:r>
              <a:rPr kumimoji="0" lang="en-US" sz="1800" b="1" i="0" u="none" strike="noStrike" kern="1200" cap="none" spc="-1" normalizeH="0" baseline="0" dirty="0">
                <a:solidFill>
                  <a:srgbClr val="FF0000"/>
                </a:solidFill>
                <a:effectLst/>
                <a:uLnTx/>
                <a:uFillTx/>
                <a:latin typeface="굴림"/>
              </a:rPr>
              <a:t>.</a:t>
            </a:r>
            <a:r>
              <a:rPr kumimoji="0" lang="en-US" sz="1800" b="0" i="0" u="none" strike="noStrike" kern="1200" cap="none" spc="-1" normalizeH="0" baseline="0" dirty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	</a:t>
            </a:r>
          </a:p>
        </p:txBody>
      </p:sp>
      <p:sp>
        <p:nvSpPr>
          <p:cNvPr id="166" name="CustomShape 4"/>
          <p:cNvSpPr/>
          <p:nvPr/>
        </p:nvSpPr>
        <p:spPr>
          <a:xfrm>
            <a:off x="3566160" y="4114800"/>
            <a:ext cx="8046720" cy="914400"/>
          </a:xfrm>
          <a:prstGeom prst="rect">
            <a:avLst/>
          </a:prstGeom>
          <a:solidFill>
            <a:srgbClr val="CFE7F5"/>
          </a:solidFill>
          <a:ln w="7308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26360" tIns="81360" rIns="126360" bIns="81360" anchor="ctr">
            <a:noAutofit/>
          </a:bodyPr>
          <a:lstStyle/>
          <a:p>
            <a:pPr marL="216000" marR="0" lv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자본의 주요 감소 요인은 </a:t>
            </a:r>
            <a:r>
              <a:rPr kumimoji="0" lang="en-US" sz="1800" b="0" i="0" u="none" strike="noStrike" kern="1200" cap="none" spc="-1" normalizeH="0" baseline="0">
                <a:solidFill>
                  <a:srgbClr val="FF0000"/>
                </a:solidFill>
                <a:effectLst/>
                <a:uLnTx/>
                <a:uFillTx/>
                <a:latin typeface="굴림"/>
              </a:rPr>
              <a:t>결손금의 증가</a:t>
            </a: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와 자본조정의 악화라고 판단됨</a:t>
            </a:r>
            <a:endParaRPr kumimoji="0" lang="en-US" sz="1800" b="0" i="0" u="none" strike="noStrike" kern="1200" cap="none" spc="-1" normalizeH="0" baseline="0">
              <a:solidFill>
                <a:prstClr val="black"/>
              </a:solidFill>
              <a:latin typeface="굴림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94AEE459-CB64-6B1E-08BD-24FB4C7150D5}"/>
              </a:ext>
            </a:extLst>
          </p:cNvPr>
          <p:cNvSpPr txBox="1"/>
          <p:nvPr/>
        </p:nvSpPr>
        <p:spPr>
          <a:xfrm>
            <a:off x="131720" y="56968"/>
            <a:ext cx="4571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3</a:t>
            </a:r>
          </a:p>
        </p:txBody>
      </p:sp>
      <p:cxnSp>
        <p:nvCxnSpPr>
          <p:cNvPr id="4" name="직선 연결선 13">
            <a:extLst>
              <a:ext uri="{FF2B5EF4-FFF2-40B4-BE49-F238E27FC236}">
                <a16:creationId xmlns:a16="http://schemas.microsoft.com/office/drawing/2014/main" id="{FB363822-2FDE-0259-45D4-FDB51776FC82}"/>
              </a:ext>
            </a:extLst>
          </p:cNvPr>
          <p:cNvCxnSpPr>
            <a:cxnSpLocks/>
          </p:cNvCxnSpPr>
          <p:nvPr/>
        </p:nvCxnSpPr>
        <p:spPr>
          <a:xfrm>
            <a:off x="1051158" y="668565"/>
            <a:ext cx="446024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5C209808-F0C5-38C2-6C52-68E5D81B89EA}"/>
              </a:ext>
            </a:extLst>
          </p:cNvPr>
          <p:cNvSpPr txBox="1">
            <a:spLocks/>
          </p:cNvSpPr>
          <p:nvPr/>
        </p:nvSpPr>
        <p:spPr>
          <a:xfrm>
            <a:off x="1345796" y="-319407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사조해표</a:t>
            </a:r>
            <a:r>
              <a:rPr lang="en-US" altLang="ko-KR" sz="2400" b="1" dirty="0"/>
              <a:t>(2004)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91B4FE3-F4FF-EE37-7F63-2CBA337B655B}"/>
              </a:ext>
            </a:extLst>
          </p:cNvPr>
          <p:cNvSpPr/>
          <p:nvPr/>
        </p:nvSpPr>
        <p:spPr>
          <a:xfrm>
            <a:off x="111400" y="383478"/>
            <a:ext cx="751836" cy="400110"/>
          </a:xfrm>
          <a:prstGeom prst="homePlate">
            <a:avLst/>
          </a:prstGeom>
          <a:solidFill>
            <a:srgbClr val="F7EFE5"/>
          </a:solidFill>
          <a:ln>
            <a:solidFill>
              <a:srgbClr val="F7E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8" name="Picture 167"/>
          <p:cNvPicPr/>
          <p:nvPr/>
        </p:nvPicPr>
        <p:blipFill>
          <a:blip r:embed="rId2"/>
          <a:stretch/>
        </p:blipFill>
        <p:spPr>
          <a:xfrm>
            <a:off x="3474720" y="914400"/>
            <a:ext cx="8427240" cy="394308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924232" y="5131800"/>
            <a:ext cx="9784080" cy="1269000"/>
          </a:xfrm>
          <a:custGeom>
            <a:avLst/>
            <a:gdLst/>
            <a:ahLst/>
            <a:cxnLst/>
            <a:rect l="0" t="0" r="r" b="b"/>
            <a:pathLst>
              <a:path w="29466" h="3558">
                <a:moveTo>
                  <a:pt x="592" y="0"/>
                </a:moveTo>
                <a:cubicBezTo>
                  <a:pt x="296" y="0"/>
                  <a:pt x="0" y="296"/>
                  <a:pt x="0" y="592"/>
                </a:cubicBezTo>
                <a:lnTo>
                  <a:pt x="0" y="2964"/>
                </a:lnTo>
                <a:cubicBezTo>
                  <a:pt x="0" y="3260"/>
                  <a:pt x="296" y="3557"/>
                  <a:pt x="592" y="3557"/>
                </a:cubicBezTo>
                <a:lnTo>
                  <a:pt x="28872" y="3557"/>
                </a:lnTo>
                <a:cubicBezTo>
                  <a:pt x="29168" y="3557"/>
                  <a:pt x="29465" y="3260"/>
                  <a:pt x="29465" y="2964"/>
                </a:cubicBezTo>
                <a:lnTo>
                  <a:pt x="29465" y="592"/>
                </a:lnTo>
                <a:cubicBezTo>
                  <a:pt x="29465" y="296"/>
                  <a:pt x="29168" y="0"/>
                  <a:pt x="28872" y="0"/>
                </a:cubicBezTo>
                <a:lnTo>
                  <a:pt x="592" y="0"/>
                </a:lnTo>
              </a:path>
            </a:pathLst>
          </a:custGeom>
          <a:solidFill>
            <a:srgbClr val="CFE7F5"/>
          </a:solidFill>
          <a:ln w="7308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26360" tIns="81360" rIns="126360" bIns="81360" anchor="ctr">
            <a:noAutofit/>
          </a:bodyPr>
          <a:lstStyle/>
          <a:p>
            <a:pPr marL="0" marR="0" lvl="0" indent="0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</a:rPr>
              <a:t>당기와 전기 모두 매출액을 기준으로 분석한 결과</a:t>
            </a:r>
            <a:r>
              <a:rPr kumimoji="0" lang="en-US" altLang="ko-KR" sz="180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</a:rPr>
              <a:t>,</a:t>
            </a:r>
            <a:r>
              <a:rPr kumimoji="0" lang="ko-KR" altLang="en-US" sz="180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</a:rPr>
              <a:t>당기와 전기의 제품매출액의 비율이 높고 </a:t>
            </a:r>
          </a:p>
          <a:p>
            <a:pPr marL="0" marR="0" lvl="0" indent="0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</a:rPr>
              <a:t>상품매출액의 비중이 낮다</a:t>
            </a:r>
            <a:r>
              <a:rPr kumimoji="0" lang="en-US" altLang="ko-KR" sz="180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</a:rPr>
              <a:t>, </a:t>
            </a:r>
            <a:endParaRPr kumimoji="0" lang="ko-KR" altLang="en-US" sz="1800" i="0" u="none" strike="noStrike" kern="1200" cap="none" spc="-1" normalizeH="0" baseline="0">
              <a:solidFill>
                <a:prstClr val="black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0" marR="0" lvl="0" indent="0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i="0" u="none" strike="noStrike" kern="1200" cap="none" spc="-1" normalizeH="0" baseline="0">
                <a:solidFill>
                  <a:srgbClr val="FF0000"/>
                </a:solidFill>
                <a:effectLst/>
                <a:uLnTx/>
                <a:uFillTx/>
                <a:latin typeface="굴림"/>
                <a:ea typeface="굴림"/>
              </a:rPr>
              <a:t>전기대비 제품 매출액의 비율이 </a:t>
            </a:r>
            <a:r>
              <a:rPr kumimoji="0" lang="en-US" altLang="ko-KR" sz="1800" i="0" u="none" strike="noStrike" kern="1200" cap="none" spc="-1" normalizeH="0" baseline="0">
                <a:solidFill>
                  <a:srgbClr val="FF0000"/>
                </a:solidFill>
                <a:effectLst/>
                <a:uLnTx/>
                <a:uFillTx/>
                <a:latin typeface="굴림"/>
                <a:ea typeface="굴림"/>
              </a:rPr>
              <a:t>5.54%P </a:t>
            </a:r>
            <a:r>
              <a:rPr kumimoji="0" lang="ko-KR" altLang="en-US" sz="1800" i="0" u="none" strike="noStrike" kern="1200" cap="none" spc="-1" normalizeH="0" baseline="0">
                <a:solidFill>
                  <a:srgbClr val="FF0000"/>
                </a:solidFill>
                <a:effectLst/>
                <a:uLnTx/>
                <a:uFillTx/>
                <a:latin typeface="굴림"/>
                <a:ea typeface="굴림"/>
              </a:rPr>
              <a:t>감소하였지만</a:t>
            </a:r>
            <a:r>
              <a:rPr kumimoji="0" lang="en-US" altLang="ko-KR" sz="1800" i="0" u="none" strike="noStrike" kern="1200" cap="none" spc="-1" normalizeH="0" baseline="0">
                <a:solidFill>
                  <a:srgbClr val="FF0000"/>
                </a:solidFill>
                <a:effectLst/>
                <a:uLnTx/>
                <a:uFillTx/>
                <a:latin typeface="굴림"/>
                <a:ea typeface="굴림"/>
              </a:rPr>
              <a:t>,</a:t>
            </a:r>
            <a:r>
              <a:rPr kumimoji="0" lang="ko-KR" altLang="en-US" sz="1800" i="0" u="none" strike="noStrike" kern="1200" cap="none" spc="-1" normalizeH="0" baseline="0">
                <a:solidFill>
                  <a:srgbClr val="FF0000"/>
                </a:solidFill>
                <a:effectLst/>
                <a:uLnTx/>
                <a:uFillTx/>
                <a:latin typeface="굴림"/>
                <a:ea typeface="굴림"/>
              </a:rPr>
              <a:t>여전히 높은 비율을 유지하고 있음</a:t>
            </a:r>
            <a:r>
              <a:rPr kumimoji="0" lang="ko-KR" altLang="en-US" sz="180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</a:rPr>
              <a:t> </a:t>
            </a:r>
          </a:p>
        </p:txBody>
      </p:sp>
      <p:sp>
        <p:nvSpPr>
          <p:cNvPr id="170" name="CustomShape 3"/>
          <p:cNvSpPr/>
          <p:nvPr/>
        </p:nvSpPr>
        <p:spPr>
          <a:xfrm>
            <a:off x="6035040" y="4023360"/>
            <a:ext cx="182880" cy="91440"/>
          </a:xfrm>
          <a:custGeom>
            <a:avLst/>
            <a:gdLst/>
            <a:ahLst/>
            <a:cxnLst/>
            <a:rect l="0" t="0" r="r" b="b"/>
            <a:pathLst>
              <a:path w="510" h="256">
                <a:moveTo>
                  <a:pt x="42" y="0"/>
                </a:moveTo>
                <a:cubicBezTo>
                  <a:pt x="21" y="0"/>
                  <a:pt x="0" y="21"/>
                  <a:pt x="0" y="42"/>
                </a:cubicBezTo>
                <a:lnTo>
                  <a:pt x="0" y="212"/>
                </a:lnTo>
                <a:cubicBezTo>
                  <a:pt x="0" y="233"/>
                  <a:pt x="21" y="255"/>
                  <a:pt x="42" y="255"/>
                </a:cubicBezTo>
                <a:lnTo>
                  <a:pt x="466" y="255"/>
                </a:lnTo>
                <a:cubicBezTo>
                  <a:pt x="487" y="255"/>
                  <a:pt x="509" y="233"/>
                  <a:pt x="509" y="212"/>
                </a:cubicBezTo>
                <a:lnTo>
                  <a:pt x="509" y="42"/>
                </a:lnTo>
                <a:cubicBezTo>
                  <a:pt x="509" y="21"/>
                  <a:pt x="487" y="0"/>
                  <a:pt x="466" y="0"/>
                </a:cubicBezTo>
                <a:lnTo>
                  <a:pt x="42" y="0"/>
                </a:lnTo>
              </a:path>
            </a:pathLst>
          </a:custGeom>
          <a:solidFill>
            <a:srgbClr val="CFE7F5"/>
          </a:solidFill>
          <a:ln w="7308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182880" y="3108960"/>
            <a:ext cx="3108960" cy="1463040"/>
          </a:xfrm>
          <a:custGeom>
            <a:avLst/>
            <a:gdLst/>
            <a:ahLst/>
            <a:cxnLst/>
            <a:rect l="0" t="0" r="r" b="b"/>
            <a:pathLst>
              <a:path w="8638" h="4066">
                <a:moveTo>
                  <a:pt x="677" y="0"/>
                </a:moveTo>
                <a:cubicBezTo>
                  <a:pt x="338" y="0"/>
                  <a:pt x="0" y="338"/>
                  <a:pt x="0" y="677"/>
                </a:cubicBezTo>
                <a:lnTo>
                  <a:pt x="0" y="3387"/>
                </a:lnTo>
                <a:cubicBezTo>
                  <a:pt x="0" y="3726"/>
                  <a:pt x="338" y="4065"/>
                  <a:pt x="677" y="4065"/>
                </a:cubicBezTo>
                <a:lnTo>
                  <a:pt x="7959" y="4065"/>
                </a:lnTo>
                <a:cubicBezTo>
                  <a:pt x="8298" y="4065"/>
                  <a:pt x="8637" y="3726"/>
                  <a:pt x="8637" y="3387"/>
                </a:cubicBezTo>
                <a:lnTo>
                  <a:pt x="8637" y="677"/>
                </a:lnTo>
                <a:cubicBezTo>
                  <a:pt x="8637" y="338"/>
                  <a:pt x="8298" y="0"/>
                  <a:pt x="7959" y="0"/>
                </a:cubicBezTo>
                <a:lnTo>
                  <a:pt x="677" y="0"/>
                </a:lnTo>
              </a:path>
            </a:pathLst>
          </a:custGeom>
          <a:solidFill>
            <a:srgbClr val="CFE7F5"/>
          </a:solidFill>
          <a:ln w="7308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26360" tIns="81360" rIns="126360" bIns="81360" anchor="ctr">
            <a:no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none" strike="noStrike" kern="1200" cap="none" spc="-1" normalizeH="0" baseline="0">
                <a:solidFill>
                  <a:srgbClr val="FF0000"/>
                </a:solidFill>
                <a:effectLst/>
                <a:uLnTx/>
                <a:uFillTx/>
                <a:latin typeface="굴림"/>
              </a:rPr>
              <a:t>판매비와 관리비의 비율이 </a:t>
            </a: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none" strike="noStrike" kern="1200" cap="none" spc="-1" normalizeH="0" baseline="0">
                <a:solidFill>
                  <a:srgbClr val="FF0000"/>
                </a:solidFill>
                <a:effectLst/>
                <a:uLnTx/>
                <a:uFillTx/>
                <a:latin typeface="굴림"/>
              </a:rPr>
              <a:t>크게 증가</a:t>
            </a: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하였고,당기와 </a:t>
            </a: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전기 모두 </a:t>
            </a:r>
            <a:r>
              <a:rPr kumimoji="0" lang="en-US" sz="1800" b="0" i="0" u="none" strike="noStrike" kern="1200" cap="none" spc="-1" normalizeH="0" baseline="0">
                <a:solidFill>
                  <a:srgbClr val="FF0000"/>
                </a:solidFill>
                <a:effectLst/>
                <a:uLnTx/>
                <a:uFillTx/>
                <a:latin typeface="굴림"/>
              </a:rPr>
              <a:t>여전히 영업손실이</a:t>
            </a: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none" strike="noStrike" kern="1200" cap="none" spc="-1" normalizeH="0" baseline="0">
                <a:solidFill>
                  <a:srgbClr val="FF0000"/>
                </a:solidFill>
                <a:effectLst/>
                <a:uLnTx/>
                <a:uFillTx/>
                <a:latin typeface="굴림"/>
              </a:rPr>
              <a:t>발생</a:t>
            </a: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하고 있음</a:t>
            </a:r>
          </a:p>
        </p:txBody>
      </p:sp>
      <p:sp>
        <p:nvSpPr>
          <p:cNvPr id="172" name="CustomShape 5"/>
          <p:cNvSpPr/>
          <p:nvPr/>
        </p:nvSpPr>
        <p:spPr>
          <a:xfrm>
            <a:off x="182880" y="1280160"/>
            <a:ext cx="3108960" cy="1554480"/>
          </a:xfrm>
          <a:custGeom>
            <a:avLst/>
            <a:gdLst/>
            <a:ahLst/>
            <a:cxnLst/>
            <a:rect l="0" t="0" r="r" b="b"/>
            <a:pathLst>
              <a:path w="863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7917" y="4319"/>
                </a:lnTo>
                <a:cubicBezTo>
                  <a:pt x="8277" y="4319"/>
                  <a:pt x="8637" y="3959"/>
                  <a:pt x="8637" y="3599"/>
                </a:cubicBezTo>
                <a:lnTo>
                  <a:pt x="8637" y="719"/>
                </a:lnTo>
                <a:cubicBezTo>
                  <a:pt x="8637" y="359"/>
                  <a:pt x="8277" y="0"/>
                  <a:pt x="7917" y="0"/>
                </a:cubicBezTo>
                <a:lnTo>
                  <a:pt x="719" y="0"/>
                </a:lnTo>
              </a:path>
            </a:pathLst>
          </a:custGeom>
          <a:solidFill>
            <a:srgbClr val="CFE7F5"/>
          </a:solidFill>
          <a:ln w="7308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26360" tIns="81360" rIns="126360" bIns="81360" anchor="ctr">
            <a:no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전기대비 당기 매출원가의 </a:t>
            </a: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비율은 감소하였으며,</a:t>
            </a: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sz="1800" b="0" i="0" u="none" strike="noStrike" kern="1200" cap="none" spc="-1" normalizeH="0" baseline="0">
                <a:solidFill>
                  <a:srgbClr val="FF0000"/>
                </a:solidFill>
                <a:effectLst/>
                <a:uLnTx/>
                <a:uFillTx/>
                <a:latin typeface="굴림"/>
              </a:rPr>
              <a:t>매출총이익의 비율은 증가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3DEAAF6D-1802-3ADE-D9D8-11E0192A0A97}"/>
              </a:ext>
            </a:extLst>
          </p:cNvPr>
          <p:cNvSpPr txBox="1"/>
          <p:nvPr/>
        </p:nvSpPr>
        <p:spPr>
          <a:xfrm>
            <a:off x="131720" y="56968"/>
            <a:ext cx="4571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3</a:t>
            </a:r>
          </a:p>
        </p:txBody>
      </p:sp>
      <p:cxnSp>
        <p:nvCxnSpPr>
          <p:cNvPr id="4" name="직선 연결선 13">
            <a:extLst>
              <a:ext uri="{FF2B5EF4-FFF2-40B4-BE49-F238E27FC236}">
                <a16:creationId xmlns:a16="http://schemas.microsoft.com/office/drawing/2014/main" id="{299D8798-26D0-8FEE-F635-B74B4C5331CD}"/>
              </a:ext>
            </a:extLst>
          </p:cNvPr>
          <p:cNvCxnSpPr>
            <a:cxnSpLocks/>
          </p:cNvCxnSpPr>
          <p:nvPr/>
        </p:nvCxnSpPr>
        <p:spPr>
          <a:xfrm>
            <a:off x="1051158" y="668565"/>
            <a:ext cx="446024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4E01201A-93B7-2195-37B7-5517680ABF41}"/>
              </a:ext>
            </a:extLst>
          </p:cNvPr>
          <p:cNvSpPr txBox="1">
            <a:spLocks/>
          </p:cNvSpPr>
          <p:nvPr/>
        </p:nvSpPr>
        <p:spPr>
          <a:xfrm>
            <a:off x="1345796" y="-319407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사조해표</a:t>
            </a:r>
            <a:r>
              <a:rPr lang="en-US" altLang="ko-KR" sz="2400" b="1" dirty="0"/>
              <a:t>(2004)</a:t>
            </a: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AE682C7-EB42-79CA-B237-8D2371E85E2E}"/>
              </a:ext>
            </a:extLst>
          </p:cNvPr>
          <p:cNvSpPr/>
          <p:nvPr/>
        </p:nvSpPr>
        <p:spPr>
          <a:xfrm>
            <a:off x="111400" y="383478"/>
            <a:ext cx="751836" cy="400110"/>
          </a:xfrm>
          <a:prstGeom prst="homePlate">
            <a:avLst/>
          </a:prstGeom>
          <a:solidFill>
            <a:srgbClr val="F7EFE5"/>
          </a:solidFill>
          <a:ln>
            <a:solidFill>
              <a:srgbClr val="F7E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4" name="Picture 173"/>
          <p:cNvPicPr/>
          <p:nvPr/>
        </p:nvPicPr>
        <p:blipFill>
          <a:blip r:embed="rId2"/>
          <a:stretch/>
        </p:blipFill>
        <p:spPr>
          <a:xfrm>
            <a:off x="1005840" y="1005840"/>
            <a:ext cx="10698480" cy="339444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1205981" y="4484524"/>
            <a:ext cx="10410475" cy="2262596"/>
          </a:xfrm>
          <a:custGeom>
            <a:avLst/>
            <a:gdLst/>
            <a:ahLst/>
            <a:cxnLst/>
            <a:rect l="0" t="0" r="r" b="b"/>
            <a:pathLst>
              <a:path w="28704" h="6098">
                <a:moveTo>
                  <a:pt x="1016" y="0"/>
                </a:moveTo>
                <a:cubicBezTo>
                  <a:pt x="508" y="0"/>
                  <a:pt x="0" y="508"/>
                  <a:pt x="0" y="1016"/>
                </a:cubicBezTo>
                <a:lnTo>
                  <a:pt x="0" y="5080"/>
                </a:lnTo>
                <a:cubicBezTo>
                  <a:pt x="0" y="5588"/>
                  <a:pt x="508" y="6097"/>
                  <a:pt x="1016" y="6097"/>
                </a:cubicBezTo>
                <a:lnTo>
                  <a:pt x="27686" y="6097"/>
                </a:lnTo>
                <a:cubicBezTo>
                  <a:pt x="28194" y="6097"/>
                  <a:pt x="28703" y="5588"/>
                  <a:pt x="28703" y="5080"/>
                </a:cubicBezTo>
                <a:lnTo>
                  <a:pt x="28703" y="1016"/>
                </a:lnTo>
                <a:cubicBezTo>
                  <a:pt x="28703" y="508"/>
                  <a:pt x="28194" y="0"/>
                  <a:pt x="27686" y="0"/>
                </a:cubicBezTo>
                <a:lnTo>
                  <a:pt x="1016" y="0"/>
                </a:lnTo>
              </a:path>
            </a:pathLst>
          </a:custGeom>
          <a:solidFill>
            <a:srgbClr val="CFE7F5"/>
          </a:solidFill>
          <a:ln w="73080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26360" tIns="81360" rIns="126360" bIns="81360" anchor="ctr">
            <a:noAutofit/>
          </a:bodyPr>
          <a:lstStyle/>
          <a:p>
            <a:pPr marL="216000" marR="0" lv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매출액: 전기 대비 </a:t>
            </a:r>
            <a:r>
              <a:rPr kumimoji="0" lang="en-US" sz="1800" b="1" i="0" u="none" strike="noStrike" kern="1200" cap="none" spc="-1" normalizeH="0" baseline="0">
                <a:solidFill>
                  <a:srgbClr val="FF3333"/>
                </a:solidFill>
                <a:effectLst/>
                <a:uLnTx/>
                <a:uFillTx/>
                <a:latin typeface="굴림"/>
              </a:rPr>
              <a:t>125.85% 증가</a:t>
            </a: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. 이는 생산량 증가와 인수합병 시너지 효과로 판단됨</a:t>
            </a:r>
          </a:p>
          <a:p>
            <a:pPr marL="216000" marR="0" lv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매출원가: 109.75% 증가했으나, </a:t>
            </a:r>
            <a:r>
              <a:rPr kumimoji="0" lang="en-US" sz="1800" b="1" i="0" u="none" strike="noStrike" kern="1200" cap="none" spc="-1" normalizeH="0" baseline="0">
                <a:solidFill>
                  <a:srgbClr val="FF3333"/>
                </a:solidFill>
                <a:effectLst/>
                <a:uLnTx/>
                <a:uFillTx/>
                <a:latin typeface="굴림"/>
              </a:rPr>
              <a:t>매출총이익은 316.15% 증가</a:t>
            </a: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. 이는 효율적인 제품 및 </a:t>
            </a: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None/>
              <a:defRPr/>
            </a:pPr>
            <a:r>
              <a:rPr kumimoji="0" lang="ko-KR" alt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 </a:t>
            </a: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상품 판매량 증가</a:t>
            </a:r>
            <a:r>
              <a:rPr kumimoji="0" lang="ko-KR" alt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로 판단됨</a:t>
            </a:r>
          </a:p>
          <a:p>
            <a:pPr marL="216000" marR="0" lv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판매비와 관리비: </a:t>
            </a:r>
            <a:r>
              <a:rPr kumimoji="0" lang="en-US" sz="1800" b="1" i="0" u="none" strike="noStrike" kern="1200" cap="none" spc="-1" normalizeH="0" baseline="0">
                <a:solidFill>
                  <a:srgbClr val="FF3333"/>
                </a:solidFill>
                <a:effectLst/>
                <a:uLnTx/>
                <a:uFillTx/>
                <a:latin typeface="굴림"/>
              </a:rPr>
              <a:t>192.04% 증가</a:t>
            </a: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했음에도 불구하고, 영업손실은 소폭 감소 </a:t>
            </a: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None/>
              <a:defRPr/>
            </a:pPr>
            <a:r>
              <a:rPr kumimoji="0" lang="ko-KR" alt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  </a:t>
            </a: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이는 매출총이익의 대폭 상승폭이 더 크기 때문임</a:t>
            </a:r>
          </a:p>
          <a:p>
            <a:pPr marL="216000" marR="0" lv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영업외비용:</a:t>
            </a:r>
            <a:r>
              <a:rPr kumimoji="0" lang="en-US" sz="1800" b="1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</a:t>
            </a:r>
            <a:r>
              <a:rPr kumimoji="0" lang="en-US" sz="1800" b="1" i="0" u="none" strike="noStrike" kern="1200" cap="none" spc="-1" normalizeH="0" baseline="0">
                <a:solidFill>
                  <a:srgbClr val="FF3333"/>
                </a:solidFill>
                <a:effectLst/>
                <a:uLnTx/>
                <a:uFillTx/>
                <a:latin typeface="굴림"/>
              </a:rPr>
              <a:t>195.39%증가</a:t>
            </a: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함. 주요 요인은 </a:t>
            </a:r>
            <a:r>
              <a:rPr kumimoji="0" lang="en-US" sz="1800" b="1" i="0" u="none" strike="noStrike" kern="1200" cap="none" spc="-1" normalizeH="0" baseline="0">
                <a:solidFill>
                  <a:srgbClr val="FF3333"/>
                </a:solidFill>
                <a:effectLst/>
                <a:uLnTx/>
                <a:uFillTx/>
                <a:latin typeface="굴림"/>
              </a:rPr>
              <a:t>이자비용, 외환차손, 파생상품거래손실의 증가</a:t>
            </a:r>
          </a:p>
          <a:p>
            <a:pPr marL="216000" marR="0" lvl="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kumimoji="0" lang="ko-KR" alt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당기순손실</a:t>
            </a:r>
            <a:r>
              <a:rPr kumimoji="0" lang="en-US" altLang="ko-KR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:</a:t>
            </a:r>
            <a:r>
              <a:rPr kumimoji="0" 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</a:t>
            </a:r>
            <a:r>
              <a:rPr kumimoji="0" lang="ko-KR" altLang="en-US" sz="1800" b="1" i="0" u="none" strike="noStrike" kern="1200" cap="none" spc="-1" normalizeH="0" baseline="0">
                <a:solidFill>
                  <a:srgbClr val="FF0000"/>
                </a:solidFill>
                <a:effectLst/>
                <a:uLnTx/>
                <a:uFillTx/>
                <a:latin typeface="굴림"/>
              </a:rPr>
              <a:t>전년대비 </a:t>
            </a:r>
            <a:r>
              <a:rPr kumimoji="0" lang="en-US" altLang="ko-KR" sz="1800" b="1" i="0" u="none" strike="noStrike" kern="1200" cap="none" spc="-1" normalizeH="0" baseline="0">
                <a:solidFill>
                  <a:srgbClr val="FF0000"/>
                </a:solidFill>
                <a:effectLst/>
                <a:uLnTx/>
                <a:uFillTx/>
                <a:latin typeface="굴림"/>
              </a:rPr>
              <a:t>1296.96%</a:t>
            </a:r>
            <a:r>
              <a:rPr kumimoji="0" lang="ko-KR" altLang="en-US" sz="1800" b="1" i="0" u="none" strike="noStrike" kern="1200" cap="none" spc="-1" normalizeH="0" baseline="0">
                <a:solidFill>
                  <a:srgbClr val="FF0000"/>
                </a:solidFill>
                <a:effectLst/>
                <a:uLnTx/>
                <a:uFillTx/>
                <a:latin typeface="굴림"/>
              </a:rPr>
              <a:t> </a:t>
            </a:r>
            <a:r>
              <a:rPr kumimoji="0" lang="en-US" sz="1800" b="1" i="0" u="none" strike="noStrike" kern="1200" cap="none" spc="-1" normalizeH="0" baseline="0">
                <a:solidFill>
                  <a:srgbClr val="FF0000"/>
                </a:solidFill>
                <a:effectLst/>
                <a:uLnTx/>
                <a:uFillTx/>
                <a:latin typeface="굴림"/>
              </a:rPr>
              <a:t>대폭 증가</a:t>
            </a:r>
            <a:r>
              <a:rPr kumimoji="0" lang="ko-KR" altLang="en-US" sz="1800" b="0" i="0" u="none" strike="noStrike" kern="1200" cap="none" spc="-1" normalizeH="0" baseline="0">
                <a:solidFill>
                  <a:prstClr val="black"/>
                </a:solidFill>
                <a:effectLst/>
                <a:uLnTx/>
                <a:uFillTx/>
                <a:latin typeface="굴림"/>
              </a:rPr>
              <a:t> 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573BB682-CEB1-0839-AA39-B4291CBA0032}"/>
              </a:ext>
            </a:extLst>
          </p:cNvPr>
          <p:cNvSpPr txBox="1"/>
          <p:nvPr/>
        </p:nvSpPr>
        <p:spPr>
          <a:xfrm>
            <a:off x="131720" y="56968"/>
            <a:ext cx="4571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3</a:t>
            </a:r>
          </a:p>
        </p:txBody>
      </p:sp>
      <p:cxnSp>
        <p:nvCxnSpPr>
          <p:cNvPr id="4" name="직선 연결선 13">
            <a:extLst>
              <a:ext uri="{FF2B5EF4-FFF2-40B4-BE49-F238E27FC236}">
                <a16:creationId xmlns:a16="http://schemas.microsoft.com/office/drawing/2014/main" id="{BE193AE9-FB62-EA3D-F7E4-4234EACF9AEF}"/>
              </a:ext>
            </a:extLst>
          </p:cNvPr>
          <p:cNvCxnSpPr>
            <a:cxnSpLocks/>
          </p:cNvCxnSpPr>
          <p:nvPr/>
        </p:nvCxnSpPr>
        <p:spPr>
          <a:xfrm>
            <a:off x="1051158" y="668565"/>
            <a:ext cx="446024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85CAC7DC-5107-1A9F-3623-9E11C75DBB10}"/>
              </a:ext>
            </a:extLst>
          </p:cNvPr>
          <p:cNvSpPr txBox="1">
            <a:spLocks/>
          </p:cNvSpPr>
          <p:nvPr/>
        </p:nvSpPr>
        <p:spPr>
          <a:xfrm>
            <a:off x="1345796" y="-319407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사조해표</a:t>
            </a:r>
            <a:r>
              <a:rPr lang="en-US" altLang="ko-KR" sz="2400" b="1" dirty="0"/>
              <a:t>(2004)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E46069-84C6-0214-2CD1-814CA5798361}"/>
              </a:ext>
            </a:extLst>
          </p:cNvPr>
          <p:cNvGrpSpPr/>
          <p:nvPr/>
        </p:nvGrpSpPr>
        <p:grpSpPr>
          <a:xfrm>
            <a:off x="1944518" y="2567418"/>
            <a:ext cx="2618635" cy="2591488"/>
            <a:chOff x="1944518" y="2567418"/>
            <a:chExt cx="2618635" cy="2591488"/>
          </a:xfrm>
        </p:grpSpPr>
        <p:pic>
          <p:nvPicPr>
            <p:cNvPr id="3" name="Picture 14" descr="사조해표 - 나무위키">
              <a:extLst>
                <a:ext uri="{FF2B5EF4-FFF2-40B4-BE49-F238E27FC236}">
                  <a16:creationId xmlns:a16="http://schemas.microsoft.com/office/drawing/2014/main" id="{A25FF1F3-0B78-EA68-89B1-972AB3C5B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518" y="2720712"/>
              <a:ext cx="2618634" cy="2134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F18303-E1CD-AE71-2B12-CC2DC124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2681" y="2567418"/>
              <a:ext cx="2610472" cy="2591488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678E920-E5ED-4F5D-47D3-72DBD1BFA0BC}"/>
              </a:ext>
            </a:extLst>
          </p:cNvPr>
          <p:cNvSpPr/>
          <p:nvPr/>
        </p:nvSpPr>
        <p:spPr>
          <a:xfrm>
            <a:off x="-5408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C434E-C148-01EA-6F51-584664EA0BDC}"/>
              </a:ext>
            </a:extLst>
          </p:cNvPr>
          <p:cNvSpPr txBox="1"/>
          <p:nvPr/>
        </p:nvSpPr>
        <p:spPr>
          <a:xfrm>
            <a:off x="4409740" y="3126429"/>
            <a:ext cx="6268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사조오양</a:t>
            </a:r>
            <a:r>
              <a:rPr lang="en-US" altLang="ko-KR" sz="4000" b="1" dirty="0">
                <a:solidFill>
                  <a:schemeClr val="bg1"/>
                </a:solidFill>
              </a:rPr>
              <a:t>(2007</a:t>
            </a:r>
            <a:r>
              <a:rPr lang="ko-KR" altLang="en-US" sz="4000" b="1" dirty="0">
                <a:solidFill>
                  <a:schemeClr val="bg1"/>
                </a:solidFill>
              </a:rPr>
              <a:t>년</a:t>
            </a:r>
            <a:r>
              <a:rPr lang="en-US" altLang="ko-KR" sz="40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기업분석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2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29C741B7-AC50-A86B-08DC-85171FB65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22" y="1100009"/>
            <a:ext cx="7743568" cy="540968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3C16BF6-C16F-3627-1433-F2D41E74664E}"/>
              </a:ext>
            </a:extLst>
          </p:cNvPr>
          <p:cNvGrpSpPr/>
          <p:nvPr/>
        </p:nvGrpSpPr>
        <p:grpSpPr>
          <a:xfrm>
            <a:off x="7377754" y="5068646"/>
            <a:ext cx="1896941" cy="658453"/>
            <a:chOff x="7377754" y="5068646"/>
            <a:chExt cx="1896941" cy="658453"/>
          </a:xfrm>
        </p:grpSpPr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B1F490AC-2FF7-6335-4042-230F709AF119}"/>
                </a:ext>
              </a:extLst>
            </p:cNvPr>
            <p:cNvSpPr/>
            <p:nvPr/>
          </p:nvSpPr>
          <p:spPr>
            <a:xfrm>
              <a:off x="7377754" y="5407883"/>
              <a:ext cx="628137" cy="319216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설명선: 굽은 선 8">
              <a:extLst>
                <a:ext uri="{FF2B5EF4-FFF2-40B4-BE49-F238E27FC236}">
                  <a16:creationId xmlns:a16="http://schemas.microsoft.com/office/drawing/2014/main" id="{5D35B9E4-987F-8219-4B1B-FDE16BAC6520}"/>
                </a:ext>
              </a:extLst>
            </p:cNvPr>
            <p:cNvSpPr/>
            <p:nvPr/>
          </p:nvSpPr>
          <p:spPr>
            <a:xfrm>
              <a:off x="8378831" y="5068646"/>
              <a:ext cx="895864" cy="339810"/>
            </a:xfrm>
            <a:prstGeom prst="borderCallout2">
              <a:avLst/>
            </a:prstGeom>
            <a:solidFill>
              <a:srgbClr val="F55653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/>
                  <a:cs typeface="Calibri"/>
                </a:rPr>
                <a:t>28%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23949F6-DA54-322A-F8FA-85699BB343F6}"/>
              </a:ext>
            </a:extLst>
          </p:cNvPr>
          <p:cNvGrpSpPr/>
          <p:nvPr/>
        </p:nvGrpSpPr>
        <p:grpSpPr>
          <a:xfrm>
            <a:off x="7385992" y="1205101"/>
            <a:ext cx="1896941" cy="586372"/>
            <a:chOff x="7375695" y="2070074"/>
            <a:chExt cx="1896941" cy="586372"/>
          </a:xfrm>
        </p:grpSpPr>
        <p:sp>
          <p:nvSpPr>
            <p:cNvPr id="54" name="액자 53">
              <a:extLst>
                <a:ext uri="{FF2B5EF4-FFF2-40B4-BE49-F238E27FC236}">
                  <a16:creationId xmlns:a16="http://schemas.microsoft.com/office/drawing/2014/main" id="{FE4D1FD8-5E69-EF83-BC6D-BFB183F6E3E7}"/>
                </a:ext>
              </a:extLst>
            </p:cNvPr>
            <p:cNvSpPr/>
            <p:nvPr/>
          </p:nvSpPr>
          <p:spPr>
            <a:xfrm>
              <a:off x="7375695" y="2399014"/>
              <a:ext cx="597245" cy="257432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설명선: 굽은 선 54">
              <a:extLst>
                <a:ext uri="{FF2B5EF4-FFF2-40B4-BE49-F238E27FC236}">
                  <a16:creationId xmlns:a16="http://schemas.microsoft.com/office/drawing/2014/main" id="{2A330E19-5407-333C-95DD-FB8225AE8EF0}"/>
                </a:ext>
              </a:extLst>
            </p:cNvPr>
            <p:cNvSpPr/>
            <p:nvPr/>
          </p:nvSpPr>
          <p:spPr>
            <a:xfrm>
              <a:off x="8376772" y="2070074"/>
              <a:ext cx="895864" cy="339810"/>
            </a:xfrm>
            <a:prstGeom prst="borderCallout2">
              <a:avLst/>
            </a:prstGeom>
            <a:solidFill>
              <a:srgbClr val="F55653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/>
                  <a:cs typeface="Calibri"/>
                </a:rPr>
                <a:t>9%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1DEB9F2-C063-84DF-4342-1FA4DFBCB163}"/>
              </a:ext>
            </a:extLst>
          </p:cNvPr>
          <p:cNvGrpSpPr/>
          <p:nvPr/>
        </p:nvGrpSpPr>
        <p:grpSpPr>
          <a:xfrm>
            <a:off x="7385992" y="1421344"/>
            <a:ext cx="1896941" cy="586372"/>
            <a:chOff x="7375695" y="2070074"/>
            <a:chExt cx="1896941" cy="586372"/>
          </a:xfrm>
        </p:grpSpPr>
        <p:sp>
          <p:nvSpPr>
            <p:cNvPr id="63" name="액자 62">
              <a:extLst>
                <a:ext uri="{FF2B5EF4-FFF2-40B4-BE49-F238E27FC236}">
                  <a16:creationId xmlns:a16="http://schemas.microsoft.com/office/drawing/2014/main" id="{2CEBFD9F-8B92-1DD3-C16F-0FDD5370C33E}"/>
                </a:ext>
              </a:extLst>
            </p:cNvPr>
            <p:cNvSpPr/>
            <p:nvPr/>
          </p:nvSpPr>
          <p:spPr>
            <a:xfrm>
              <a:off x="7375695" y="2399014"/>
              <a:ext cx="597245" cy="257432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설명선: 굽은 선 63">
              <a:extLst>
                <a:ext uri="{FF2B5EF4-FFF2-40B4-BE49-F238E27FC236}">
                  <a16:creationId xmlns:a16="http://schemas.microsoft.com/office/drawing/2014/main" id="{6F693AAB-05EE-0AC1-6572-812A79C23B27}"/>
                </a:ext>
              </a:extLst>
            </p:cNvPr>
            <p:cNvSpPr/>
            <p:nvPr/>
          </p:nvSpPr>
          <p:spPr>
            <a:xfrm>
              <a:off x="8376772" y="2070074"/>
              <a:ext cx="895864" cy="339810"/>
            </a:xfrm>
            <a:prstGeom prst="borderCallout2">
              <a:avLst/>
            </a:prstGeom>
            <a:solidFill>
              <a:srgbClr val="F55653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/>
                  <a:cs typeface="Calibri"/>
                </a:rPr>
                <a:t>12%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75670FA-6C5D-233E-DE95-B4FCD8E4F95E}"/>
              </a:ext>
            </a:extLst>
          </p:cNvPr>
          <p:cNvGrpSpPr/>
          <p:nvPr/>
        </p:nvGrpSpPr>
        <p:grpSpPr>
          <a:xfrm>
            <a:off x="7385992" y="1637587"/>
            <a:ext cx="1896941" cy="586372"/>
            <a:chOff x="7375695" y="2070074"/>
            <a:chExt cx="1896941" cy="586372"/>
          </a:xfrm>
        </p:grpSpPr>
        <p:sp>
          <p:nvSpPr>
            <p:cNvPr id="66" name="액자 65">
              <a:extLst>
                <a:ext uri="{FF2B5EF4-FFF2-40B4-BE49-F238E27FC236}">
                  <a16:creationId xmlns:a16="http://schemas.microsoft.com/office/drawing/2014/main" id="{EB4FE3F8-9D77-9CC8-6DA4-61F6F5227839}"/>
                </a:ext>
              </a:extLst>
            </p:cNvPr>
            <p:cNvSpPr/>
            <p:nvPr/>
          </p:nvSpPr>
          <p:spPr>
            <a:xfrm>
              <a:off x="7375695" y="2399014"/>
              <a:ext cx="597245" cy="257432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설명선: 굽은 선 66">
              <a:extLst>
                <a:ext uri="{FF2B5EF4-FFF2-40B4-BE49-F238E27FC236}">
                  <a16:creationId xmlns:a16="http://schemas.microsoft.com/office/drawing/2014/main" id="{C53B6B85-8210-45F7-8087-80B946523501}"/>
                </a:ext>
              </a:extLst>
            </p:cNvPr>
            <p:cNvSpPr/>
            <p:nvPr/>
          </p:nvSpPr>
          <p:spPr>
            <a:xfrm>
              <a:off x="8376772" y="2070074"/>
              <a:ext cx="895864" cy="339810"/>
            </a:xfrm>
            <a:prstGeom prst="borderCallout2">
              <a:avLst/>
            </a:prstGeom>
            <a:solidFill>
              <a:srgbClr val="F55653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/>
                  <a:cs typeface="Calibri"/>
                </a:rPr>
                <a:t>30%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3AA2011-0688-5AA2-2914-E0FFBF73F45F}"/>
              </a:ext>
            </a:extLst>
          </p:cNvPr>
          <p:cNvGrpSpPr/>
          <p:nvPr/>
        </p:nvGrpSpPr>
        <p:grpSpPr>
          <a:xfrm>
            <a:off x="7385992" y="1874424"/>
            <a:ext cx="1896941" cy="586372"/>
            <a:chOff x="7375695" y="2070074"/>
            <a:chExt cx="1896941" cy="586372"/>
          </a:xfrm>
        </p:grpSpPr>
        <p:sp>
          <p:nvSpPr>
            <p:cNvPr id="69" name="액자 68">
              <a:extLst>
                <a:ext uri="{FF2B5EF4-FFF2-40B4-BE49-F238E27FC236}">
                  <a16:creationId xmlns:a16="http://schemas.microsoft.com/office/drawing/2014/main" id="{CF90F60E-273E-1D0C-5806-233D3543501C}"/>
                </a:ext>
              </a:extLst>
            </p:cNvPr>
            <p:cNvSpPr/>
            <p:nvPr/>
          </p:nvSpPr>
          <p:spPr>
            <a:xfrm>
              <a:off x="7375695" y="2399014"/>
              <a:ext cx="597245" cy="257432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설명선: 굽은 선 69">
              <a:extLst>
                <a:ext uri="{FF2B5EF4-FFF2-40B4-BE49-F238E27FC236}">
                  <a16:creationId xmlns:a16="http://schemas.microsoft.com/office/drawing/2014/main" id="{968E776B-2531-4A16-E7DC-96F762DF77F7}"/>
                </a:ext>
              </a:extLst>
            </p:cNvPr>
            <p:cNvSpPr/>
            <p:nvPr/>
          </p:nvSpPr>
          <p:spPr>
            <a:xfrm>
              <a:off x="8376772" y="2070074"/>
              <a:ext cx="895864" cy="339810"/>
            </a:xfrm>
            <a:prstGeom prst="borderCallout2">
              <a:avLst/>
            </a:prstGeom>
            <a:solidFill>
              <a:srgbClr val="F55653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/>
                  <a:cs typeface="Calibri"/>
                </a:rPr>
                <a:t>507%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E57548F-52EE-D069-62C6-1D864234B047}"/>
              </a:ext>
            </a:extLst>
          </p:cNvPr>
          <p:cNvGrpSpPr/>
          <p:nvPr/>
        </p:nvGrpSpPr>
        <p:grpSpPr>
          <a:xfrm>
            <a:off x="7385992" y="2111263"/>
            <a:ext cx="1896941" cy="586372"/>
            <a:chOff x="7375695" y="2070074"/>
            <a:chExt cx="1896941" cy="586372"/>
          </a:xfrm>
        </p:grpSpPr>
        <p:sp>
          <p:nvSpPr>
            <p:cNvPr id="72" name="액자 71">
              <a:extLst>
                <a:ext uri="{FF2B5EF4-FFF2-40B4-BE49-F238E27FC236}">
                  <a16:creationId xmlns:a16="http://schemas.microsoft.com/office/drawing/2014/main" id="{BF358348-ED0B-665F-C1B0-15F4A7CA3E04}"/>
                </a:ext>
              </a:extLst>
            </p:cNvPr>
            <p:cNvSpPr/>
            <p:nvPr/>
          </p:nvSpPr>
          <p:spPr>
            <a:xfrm>
              <a:off x="7375695" y="2399014"/>
              <a:ext cx="597245" cy="257432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설명선: 굽은 선 72">
              <a:extLst>
                <a:ext uri="{FF2B5EF4-FFF2-40B4-BE49-F238E27FC236}">
                  <a16:creationId xmlns:a16="http://schemas.microsoft.com/office/drawing/2014/main" id="{ED32B080-31D7-7E13-2E72-F2F0477FD2A7}"/>
                </a:ext>
              </a:extLst>
            </p:cNvPr>
            <p:cNvSpPr/>
            <p:nvPr/>
          </p:nvSpPr>
          <p:spPr>
            <a:xfrm>
              <a:off x="8376772" y="2070074"/>
              <a:ext cx="895864" cy="339810"/>
            </a:xfrm>
            <a:prstGeom prst="borderCallout2">
              <a:avLst/>
            </a:prstGeom>
            <a:solidFill>
              <a:srgbClr val="F55653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/>
                  <a:cs typeface="Calibri"/>
                </a:rPr>
                <a:t>82%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7ED9063-86BF-D8BA-14ED-9233EAAC00EA}"/>
              </a:ext>
            </a:extLst>
          </p:cNvPr>
          <p:cNvGrpSpPr/>
          <p:nvPr/>
        </p:nvGrpSpPr>
        <p:grpSpPr>
          <a:xfrm>
            <a:off x="7385991" y="2348100"/>
            <a:ext cx="1896941" cy="586372"/>
            <a:chOff x="7375695" y="2070074"/>
            <a:chExt cx="1896941" cy="586372"/>
          </a:xfrm>
        </p:grpSpPr>
        <p:sp>
          <p:nvSpPr>
            <p:cNvPr id="75" name="액자 74">
              <a:extLst>
                <a:ext uri="{FF2B5EF4-FFF2-40B4-BE49-F238E27FC236}">
                  <a16:creationId xmlns:a16="http://schemas.microsoft.com/office/drawing/2014/main" id="{59973D55-760F-EEB4-4BF5-FBC8C4BD403C}"/>
                </a:ext>
              </a:extLst>
            </p:cNvPr>
            <p:cNvSpPr/>
            <p:nvPr/>
          </p:nvSpPr>
          <p:spPr>
            <a:xfrm>
              <a:off x="7375695" y="2399014"/>
              <a:ext cx="597245" cy="257432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설명선: 굽은 선 75">
              <a:extLst>
                <a:ext uri="{FF2B5EF4-FFF2-40B4-BE49-F238E27FC236}">
                  <a16:creationId xmlns:a16="http://schemas.microsoft.com/office/drawing/2014/main" id="{1F836E55-C328-90A7-4987-80A124B8A92D}"/>
                </a:ext>
              </a:extLst>
            </p:cNvPr>
            <p:cNvSpPr/>
            <p:nvPr/>
          </p:nvSpPr>
          <p:spPr>
            <a:xfrm>
              <a:off x="8376772" y="2070074"/>
              <a:ext cx="895864" cy="339810"/>
            </a:xfrm>
            <a:prstGeom prst="borderCallout2">
              <a:avLst/>
            </a:prstGeom>
            <a:solidFill>
              <a:srgbClr val="F55653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/>
                  <a:cs typeface="Calibri"/>
                </a:rPr>
                <a:t>5650%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AFEB2BC-FBB0-89BF-C199-506B14B9550B}"/>
              </a:ext>
            </a:extLst>
          </p:cNvPr>
          <p:cNvGrpSpPr/>
          <p:nvPr/>
        </p:nvGrpSpPr>
        <p:grpSpPr>
          <a:xfrm>
            <a:off x="7375694" y="3274858"/>
            <a:ext cx="1896941" cy="586372"/>
            <a:chOff x="7375695" y="2070074"/>
            <a:chExt cx="1896941" cy="586372"/>
          </a:xfrm>
        </p:grpSpPr>
        <p:sp>
          <p:nvSpPr>
            <p:cNvPr id="78" name="액자 77">
              <a:extLst>
                <a:ext uri="{FF2B5EF4-FFF2-40B4-BE49-F238E27FC236}">
                  <a16:creationId xmlns:a16="http://schemas.microsoft.com/office/drawing/2014/main" id="{E9956D3A-61EA-C30F-373D-8C0DC9F039E3}"/>
                </a:ext>
              </a:extLst>
            </p:cNvPr>
            <p:cNvSpPr/>
            <p:nvPr/>
          </p:nvSpPr>
          <p:spPr>
            <a:xfrm>
              <a:off x="7375695" y="2399014"/>
              <a:ext cx="597245" cy="257432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설명선: 굽은 선 78">
              <a:extLst>
                <a:ext uri="{FF2B5EF4-FFF2-40B4-BE49-F238E27FC236}">
                  <a16:creationId xmlns:a16="http://schemas.microsoft.com/office/drawing/2014/main" id="{744C9004-FA51-4690-E687-A4702D1FA91A}"/>
                </a:ext>
              </a:extLst>
            </p:cNvPr>
            <p:cNvSpPr/>
            <p:nvPr/>
          </p:nvSpPr>
          <p:spPr>
            <a:xfrm>
              <a:off x="8376772" y="2070074"/>
              <a:ext cx="895864" cy="339810"/>
            </a:xfrm>
            <a:prstGeom prst="borderCallout2">
              <a:avLst/>
            </a:prstGeom>
            <a:solidFill>
              <a:srgbClr val="F55653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/>
                  <a:cs typeface="Calibri"/>
                </a:rPr>
                <a:t>57%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995C9C7-B2E5-E1C1-4D46-DA6577E12CE1}"/>
              </a:ext>
            </a:extLst>
          </p:cNvPr>
          <p:cNvGrpSpPr/>
          <p:nvPr/>
        </p:nvGrpSpPr>
        <p:grpSpPr>
          <a:xfrm>
            <a:off x="7375695" y="3717641"/>
            <a:ext cx="1896941" cy="586372"/>
            <a:chOff x="7375695" y="2070074"/>
            <a:chExt cx="1896941" cy="586372"/>
          </a:xfrm>
        </p:grpSpPr>
        <p:sp>
          <p:nvSpPr>
            <p:cNvPr id="81" name="액자 80">
              <a:extLst>
                <a:ext uri="{FF2B5EF4-FFF2-40B4-BE49-F238E27FC236}">
                  <a16:creationId xmlns:a16="http://schemas.microsoft.com/office/drawing/2014/main" id="{B4391C79-0706-48AA-8812-32340462AE11}"/>
                </a:ext>
              </a:extLst>
            </p:cNvPr>
            <p:cNvSpPr/>
            <p:nvPr/>
          </p:nvSpPr>
          <p:spPr>
            <a:xfrm>
              <a:off x="7375695" y="2399014"/>
              <a:ext cx="597245" cy="257432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설명선: 굽은 선 81">
              <a:extLst>
                <a:ext uri="{FF2B5EF4-FFF2-40B4-BE49-F238E27FC236}">
                  <a16:creationId xmlns:a16="http://schemas.microsoft.com/office/drawing/2014/main" id="{5B589E80-E82B-8D30-80C8-97FC1EDBE1DE}"/>
                </a:ext>
              </a:extLst>
            </p:cNvPr>
            <p:cNvSpPr/>
            <p:nvPr/>
          </p:nvSpPr>
          <p:spPr>
            <a:xfrm>
              <a:off x="8376772" y="2070074"/>
              <a:ext cx="895864" cy="339810"/>
            </a:xfrm>
            <a:prstGeom prst="borderCallout2">
              <a:avLst/>
            </a:prstGeom>
            <a:solidFill>
              <a:srgbClr val="F55653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/>
                  <a:cs typeface="Calibri"/>
                </a:rPr>
                <a:t>120%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B3A1379-C889-5CF7-3F49-87076A738DF1}"/>
              </a:ext>
            </a:extLst>
          </p:cNvPr>
          <p:cNvGrpSpPr/>
          <p:nvPr/>
        </p:nvGrpSpPr>
        <p:grpSpPr>
          <a:xfrm>
            <a:off x="7375695" y="3944182"/>
            <a:ext cx="1896941" cy="586372"/>
            <a:chOff x="7375695" y="2070074"/>
            <a:chExt cx="1896941" cy="586372"/>
          </a:xfrm>
        </p:grpSpPr>
        <p:sp>
          <p:nvSpPr>
            <p:cNvPr id="84" name="액자 83">
              <a:extLst>
                <a:ext uri="{FF2B5EF4-FFF2-40B4-BE49-F238E27FC236}">
                  <a16:creationId xmlns:a16="http://schemas.microsoft.com/office/drawing/2014/main" id="{F52D5C75-9C3E-0B49-CA3B-24F75C90A307}"/>
                </a:ext>
              </a:extLst>
            </p:cNvPr>
            <p:cNvSpPr/>
            <p:nvPr/>
          </p:nvSpPr>
          <p:spPr>
            <a:xfrm>
              <a:off x="7375695" y="2399014"/>
              <a:ext cx="597245" cy="257432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설명선: 굽은 선 84">
              <a:extLst>
                <a:ext uri="{FF2B5EF4-FFF2-40B4-BE49-F238E27FC236}">
                  <a16:creationId xmlns:a16="http://schemas.microsoft.com/office/drawing/2014/main" id="{088C9420-5CB4-CEB5-A597-FBE653B56B56}"/>
                </a:ext>
              </a:extLst>
            </p:cNvPr>
            <p:cNvSpPr/>
            <p:nvPr/>
          </p:nvSpPr>
          <p:spPr>
            <a:xfrm>
              <a:off x="8376772" y="2070074"/>
              <a:ext cx="895864" cy="339810"/>
            </a:xfrm>
            <a:prstGeom prst="borderCallout2">
              <a:avLst/>
            </a:prstGeom>
            <a:solidFill>
              <a:srgbClr val="F55653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/>
                  <a:cs typeface="Calibri"/>
                </a:rPr>
                <a:t>84%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BF45D91-202D-97AC-BCD1-3397D5806188}"/>
              </a:ext>
            </a:extLst>
          </p:cNvPr>
          <p:cNvGrpSpPr/>
          <p:nvPr/>
        </p:nvGrpSpPr>
        <p:grpSpPr>
          <a:xfrm>
            <a:off x="7375695" y="4181019"/>
            <a:ext cx="1896941" cy="586372"/>
            <a:chOff x="7375695" y="2070074"/>
            <a:chExt cx="1896941" cy="586372"/>
          </a:xfrm>
        </p:grpSpPr>
        <p:sp>
          <p:nvSpPr>
            <p:cNvPr id="87" name="액자 86">
              <a:extLst>
                <a:ext uri="{FF2B5EF4-FFF2-40B4-BE49-F238E27FC236}">
                  <a16:creationId xmlns:a16="http://schemas.microsoft.com/office/drawing/2014/main" id="{5308203D-20C7-E2DA-2392-610A26322E17}"/>
                </a:ext>
              </a:extLst>
            </p:cNvPr>
            <p:cNvSpPr/>
            <p:nvPr/>
          </p:nvSpPr>
          <p:spPr>
            <a:xfrm>
              <a:off x="7375695" y="2399014"/>
              <a:ext cx="597245" cy="257432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설명선: 굽은 선 87">
              <a:extLst>
                <a:ext uri="{FF2B5EF4-FFF2-40B4-BE49-F238E27FC236}">
                  <a16:creationId xmlns:a16="http://schemas.microsoft.com/office/drawing/2014/main" id="{69383745-A807-68FF-27CE-98AE6A5FAB2B}"/>
                </a:ext>
              </a:extLst>
            </p:cNvPr>
            <p:cNvSpPr/>
            <p:nvPr/>
          </p:nvSpPr>
          <p:spPr>
            <a:xfrm>
              <a:off x="8376772" y="2070074"/>
              <a:ext cx="895864" cy="339810"/>
            </a:xfrm>
            <a:prstGeom prst="borderCallout2">
              <a:avLst/>
            </a:prstGeom>
            <a:solidFill>
              <a:srgbClr val="F55653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/>
                  <a:cs typeface="Calibri"/>
                </a:rPr>
                <a:t>42%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7FED51F-40A4-9900-152D-BDAEBAC51061}"/>
              </a:ext>
            </a:extLst>
          </p:cNvPr>
          <p:cNvGrpSpPr/>
          <p:nvPr/>
        </p:nvGrpSpPr>
        <p:grpSpPr>
          <a:xfrm>
            <a:off x="7375695" y="5770480"/>
            <a:ext cx="1896941" cy="586372"/>
            <a:chOff x="7375695" y="2070074"/>
            <a:chExt cx="1896941" cy="586372"/>
          </a:xfrm>
        </p:grpSpPr>
        <p:sp>
          <p:nvSpPr>
            <p:cNvPr id="90" name="액자 89">
              <a:extLst>
                <a:ext uri="{FF2B5EF4-FFF2-40B4-BE49-F238E27FC236}">
                  <a16:creationId xmlns:a16="http://schemas.microsoft.com/office/drawing/2014/main" id="{455F967B-7E41-884B-3B0B-47E2DAE4A9DC}"/>
                </a:ext>
              </a:extLst>
            </p:cNvPr>
            <p:cNvSpPr/>
            <p:nvPr/>
          </p:nvSpPr>
          <p:spPr>
            <a:xfrm>
              <a:off x="7375695" y="2399014"/>
              <a:ext cx="597245" cy="257432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설명선: 굽은 선 90">
              <a:extLst>
                <a:ext uri="{FF2B5EF4-FFF2-40B4-BE49-F238E27FC236}">
                  <a16:creationId xmlns:a16="http://schemas.microsoft.com/office/drawing/2014/main" id="{CE871300-4870-4D5A-35C1-ED65DB6405F6}"/>
                </a:ext>
              </a:extLst>
            </p:cNvPr>
            <p:cNvSpPr/>
            <p:nvPr/>
          </p:nvSpPr>
          <p:spPr>
            <a:xfrm>
              <a:off x="8376772" y="2070074"/>
              <a:ext cx="895864" cy="339810"/>
            </a:xfrm>
            <a:prstGeom prst="borderCallout2">
              <a:avLst/>
            </a:prstGeom>
            <a:solidFill>
              <a:srgbClr val="F55653">
                <a:alpha val="9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/>
                  <a:cs typeface="Calibri"/>
                </a:rPr>
                <a:t>42%</a:t>
              </a:r>
            </a:p>
          </p:txBody>
        </p:sp>
      </p:grpSp>
      <p:pic>
        <p:nvPicPr>
          <p:cNvPr id="92" name="그래픽 91" descr="은행 수표  단색으로 채워진">
            <a:extLst>
              <a:ext uri="{FF2B5EF4-FFF2-40B4-BE49-F238E27FC236}">
                <a16:creationId xmlns:a16="http://schemas.microsoft.com/office/drawing/2014/main" id="{68122916-BED4-9607-C101-6E516EC39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6371" y="1919514"/>
            <a:ext cx="914400" cy="914400"/>
          </a:xfrm>
          <a:prstGeom prst="rect">
            <a:avLst/>
          </a:prstGeom>
        </p:spPr>
      </p:pic>
      <p:sp>
        <p:nvSpPr>
          <p:cNvPr id="93" name="화살표: 아래쪽 92">
            <a:extLst>
              <a:ext uri="{FF2B5EF4-FFF2-40B4-BE49-F238E27FC236}">
                <a16:creationId xmlns:a16="http://schemas.microsoft.com/office/drawing/2014/main" id="{2B7C370D-458A-FD59-02FB-01859857A251}"/>
              </a:ext>
            </a:extLst>
          </p:cNvPr>
          <p:cNvSpPr/>
          <p:nvPr/>
        </p:nvSpPr>
        <p:spPr>
          <a:xfrm>
            <a:off x="10513784" y="2666998"/>
            <a:ext cx="190500" cy="29028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4" name="그래픽 93" descr="달러 단색으로 채워진">
            <a:extLst>
              <a:ext uri="{FF2B5EF4-FFF2-40B4-BE49-F238E27FC236}">
                <a16:creationId xmlns:a16="http://schemas.microsoft.com/office/drawing/2014/main" id="{CE3A3293-B8AE-492D-FEE3-04E2DB606E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6371" y="3026228"/>
            <a:ext cx="914400" cy="914400"/>
          </a:xfrm>
          <a:prstGeom prst="rect">
            <a:avLst/>
          </a:prstGeom>
        </p:spPr>
      </p:pic>
      <p:sp>
        <p:nvSpPr>
          <p:cNvPr id="95" name="화살표: 아래쪽 94">
            <a:extLst>
              <a:ext uri="{FF2B5EF4-FFF2-40B4-BE49-F238E27FC236}">
                <a16:creationId xmlns:a16="http://schemas.microsoft.com/office/drawing/2014/main" id="{77C19F96-A7AB-645F-7F37-C9020A52AFE9}"/>
              </a:ext>
            </a:extLst>
          </p:cNvPr>
          <p:cNvSpPr/>
          <p:nvPr/>
        </p:nvSpPr>
        <p:spPr>
          <a:xfrm>
            <a:off x="10550069" y="4027711"/>
            <a:ext cx="190500" cy="29028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6" name="그래픽 95" descr="은행 단색으로 채워진">
            <a:extLst>
              <a:ext uri="{FF2B5EF4-FFF2-40B4-BE49-F238E27FC236}">
                <a16:creationId xmlns:a16="http://schemas.microsoft.com/office/drawing/2014/main" id="{5DA02171-CCDD-B896-C916-B03C72C2C5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92657" y="4359728"/>
            <a:ext cx="914400" cy="914400"/>
          </a:xfrm>
          <a:prstGeom prst="rect">
            <a:avLst/>
          </a:prstGeom>
        </p:spPr>
      </p:pic>
      <p:pic>
        <p:nvPicPr>
          <p:cNvPr id="97" name="그래픽 96" descr="공장 단색으로 채워진">
            <a:extLst>
              <a:ext uri="{FF2B5EF4-FFF2-40B4-BE49-F238E27FC236}">
                <a16:creationId xmlns:a16="http://schemas.microsoft.com/office/drawing/2014/main" id="{79607BFE-38D5-A2C7-B82B-E19A1E8F75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85514" y="4359728"/>
            <a:ext cx="914400" cy="9144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0C4FA111-4595-CE8C-D35E-934A330E02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00481" y="4364943"/>
            <a:ext cx="822326" cy="903969"/>
          </a:xfrm>
          <a:prstGeom prst="rect">
            <a:avLst/>
          </a:prstGeom>
        </p:spPr>
      </p:pic>
      <p:sp>
        <p:nvSpPr>
          <p:cNvPr id="99" name="화살표: 아래쪽 98">
            <a:extLst>
              <a:ext uri="{FF2B5EF4-FFF2-40B4-BE49-F238E27FC236}">
                <a16:creationId xmlns:a16="http://schemas.microsoft.com/office/drawing/2014/main" id="{BA3F41B5-CD9B-1A7B-ED3C-ABAE6C4D78ED}"/>
              </a:ext>
            </a:extLst>
          </p:cNvPr>
          <p:cNvSpPr/>
          <p:nvPr/>
        </p:nvSpPr>
        <p:spPr>
          <a:xfrm rot="19860000">
            <a:off x="11003640" y="4036782"/>
            <a:ext cx="190500" cy="29028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화살표: 아래쪽 99">
            <a:extLst>
              <a:ext uri="{FF2B5EF4-FFF2-40B4-BE49-F238E27FC236}">
                <a16:creationId xmlns:a16="http://schemas.microsoft.com/office/drawing/2014/main" id="{A9B1F0A9-2641-3DA9-CE68-DACF3CDCBD49}"/>
              </a:ext>
            </a:extLst>
          </p:cNvPr>
          <p:cNvSpPr/>
          <p:nvPr/>
        </p:nvSpPr>
        <p:spPr>
          <a:xfrm rot="1980000">
            <a:off x="10096497" y="4073067"/>
            <a:ext cx="190500" cy="29028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F08A0E56-0712-4BD0-A0DC-9E87207DC0FF}"/>
              </a:ext>
            </a:extLst>
          </p:cNvPr>
          <p:cNvSpPr/>
          <p:nvPr/>
        </p:nvSpPr>
        <p:spPr>
          <a:xfrm>
            <a:off x="131720" y="375762"/>
            <a:ext cx="751836" cy="400110"/>
          </a:xfrm>
          <a:prstGeom prst="homePlate">
            <a:avLst/>
          </a:prstGeom>
          <a:solidFill>
            <a:srgbClr val="F7EFE5"/>
          </a:solidFill>
          <a:ln>
            <a:solidFill>
              <a:srgbClr val="F7E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TextBox 6">
            <a:extLst>
              <a:ext uri="{FF2B5EF4-FFF2-40B4-BE49-F238E27FC236}">
                <a16:creationId xmlns:a16="http://schemas.microsoft.com/office/drawing/2014/main" id="{D9B61A8B-C1DF-426B-BDBC-B9D1062B07CE}"/>
              </a:ext>
            </a:extLst>
          </p:cNvPr>
          <p:cNvSpPr txBox="1"/>
          <p:nvPr/>
        </p:nvSpPr>
        <p:spPr>
          <a:xfrm>
            <a:off x="131720" y="56968"/>
            <a:ext cx="4571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3</a:t>
            </a:r>
          </a:p>
        </p:txBody>
      </p:sp>
      <p:sp>
        <p:nvSpPr>
          <p:cNvPr id="105" name="TextBox 12">
            <a:extLst>
              <a:ext uri="{FF2B5EF4-FFF2-40B4-BE49-F238E27FC236}">
                <a16:creationId xmlns:a16="http://schemas.microsoft.com/office/drawing/2014/main" id="{06415112-6EC7-493F-8FDB-09CE3E5763A5}"/>
              </a:ext>
            </a:extLst>
          </p:cNvPr>
          <p:cNvSpPr txBox="1"/>
          <p:nvPr/>
        </p:nvSpPr>
        <p:spPr>
          <a:xfrm>
            <a:off x="1174938" y="144119"/>
            <a:ext cx="767897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사조오양(2007)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일보명조" panose="02030304000000000000" pitchFamily="18" charset="-127"/>
              <a:ea typeface="조선일보명조"/>
              <a:cs typeface="조선일보명조" panose="02030304000000000000" pitchFamily="18" charset="-127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6184D348-C265-49C3-BACA-8D20B45B0CC2}"/>
              </a:ext>
            </a:extLst>
          </p:cNvPr>
          <p:cNvCxnSpPr>
            <a:cxnSpLocks/>
          </p:cNvCxnSpPr>
          <p:nvPr/>
        </p:nvCxnSpPr>
        <p:spPr>
          <a:xfrm>
            <a:off x="974996" y="628469"/>
            <a:ext cx="446024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8EF1A13-E3CA-0548-0128-4C8B83FDC7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779" y="634093"/>
            <a:ext cx="7243084" cy="4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9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5" grpId="0" animBg="1"/>
      <p:bldP spid="99" grpId="0" animBg="1"/>
      <p:bldP spid="1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F0B6A591-3D08-945A-F884-95D94682EE16}"/>
              </a:ext>
            </a:extLst>
          </p:cNvPr>
          <p:cNvSpPr/>
          <p:nvPr/>
        </p:nvSpPr>
        <p:spPr>
          <a:xfrm>
            <a:off x="131720" y="375762"/>
            <a:ext cx="751836" cy="400110"/>
          </a:xfrm>
          <a:prstGeom prst="homePlate">
            <a:avLst/>
          </a:prstGeom>
          <a:solidFill>
            <a:srgbClr val="F7EFE5"/>
          </a:solidFill>
          <a:ln>
            <a:solidFill>
              <a:srgbClr val="F7E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612EEF23-599B-12E5-A76C-E6EFE456AFB3}"/>
              </a:ext>
            </a:extLst>
          </p:cNvPr>
          <p:cNvSpPr txBox="1"/>
          <p:nvPr/>
        </p:nvSpPr>
        <p:spPr>
          <a:xfrm>
            <a:off x="131720" y="56968"/>
            <a:ext cx="4571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3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0DDA0CD-C625-EE6C-FCF6-6BB65C293D28}"/>
              </a:ext>
            </a:extLst>
          </p:cNvPr>
          <p:cNvSpPr txBox="1"/>
          <p:nvPr/>
        </p:nvSpPr>
        <p:spPr>
          <a:xfrm>
            <a:off x="1174938" y="144119"/>
            <a:ext cx="46227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사조오양(2007</a:t>
            </a:r>
            <a:r>
              <a:rPr lang="en-US" altLang="ko-KR" sz="2400" dirty="0">
                <a:solidFill>
                  <a:prstClr val="black"/>
                </a:solidFill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/>
                <a:cs typeface="조선일보명조" panose="02030304000000000000" pitchFamily="18" charset="-127"/>
              </a:rPr>
              <a:t> 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일보명조" panose="02030304000000000000" pitchFamily="18" charset="-127"/>
              <a:ea typeface="조선일보명조"/>
              <a:cs typeface="조선일보명조" panose="02030304000000000000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74AEFE-0F88-7444-D61F-97ABE5A796CD}"/>
              </a:ext>
            </a:extLst>
          </p:cNvPr>
          <p:cNvCxnSpPr>
            <a:cxnSpLocks/>
          </p:cNvCxnSpPr>
          <p:nvPr/>
        </p:nvCxnSpPr>
        <p:spPr>
          <a:xfrm>
            <a:off x="974996" y="628469"/>
            <a:ext cx="446024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텍스트, 번호, 평행, 폰트이(가) 표시된 사진&#10;&#10;자동 생성된 설명">
            <a:extLst>
              <a:ext uri="{FF2B5EF4-FFF2-40B4-BE49-F238E27FC236}">
                <a16:creationId xmlns:a16="http://schemas.microsoft.com/office/drawing/2014/main" id="{B691531E-D57F-7CDE-B8B3-1B77FFF3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210" y="877123"/>
            <a:ext cx="7897284" cy="53953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69C115-84C8-22B2-9719-A90B3312A331}"/>
              </a:ext>
            </a:extLst>
          </p:cNvPr>
          <p:cNvSpPr txBox="1"/>
          <p:nvPr/>
        </p:nvSpPr>
        <p:spPr>
          <a:xfrm>
            <a:off x="675316" y="948131"/>
            <a:ext cx="33399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어획물 매출액 27% 대폭 증가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어획물 매출원가 3.23%소폭 증가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원가대비 매출액의 증가비율이 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현저히 높음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/>
              <a:cs typeface="Calibri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2916EFE5-CD3A-0808-EC33-38016E548BB5}"/>
              </a:ext>
            </a:extLst>
          </p:cNvPr>
          <p:cNvSpPr/>
          <p:nvPr/>
        </p:nvSpPr>
        <p:spPr>
          <a:xfrm>
            <a:off x="2038384" y="1197428"/>
            <a:ext cx="178740" cy="225777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B901739-BAC5-7222-793A-AE6538A556E6}"/>
              </a:ext>
            </a:extLst>
          </p:cNvPr>
          <p:cNvSpPr/>
          <p:nvPr/>
        </p:nvSpPr>
        <p:spPr>
          <a:xfrm>
            <a:off x="2038384" y="1733651"/>
            <a:ext cx="178740" cy="225777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1/2 액자 21">
            <a:extLst>
              <a:ext uri="{FF2B5EF4-FFF2-40B4-BE49-F238E27FC236}">
                <a16:creationId xmlns:a16="http://schemas.microsoft.com/office/drawing/2014/main" id="{4F1A85A3-E3A7-65CC-CD69-0514BDD46152}"/>
              </a:ext>
            </a:extLst>
          </p:cNvPr>
          <p:cNvSpPr/>
          <p:nvPr/>
        </p:nvSpPr>
        <p:spPr>
          <a:xfrm rot="-2940000">
            <a:off x="3751875" y="2005121"/>
            <a:ext cx="216370" cy="225777"/>
          </a:xfrm>
          <a:prstGeom prst="halfFrame">
            <a:avLst/>
          </a:prstGeom>
          <a:solidFill>
            <a:srgbClr val="F556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1/2 액자 22">
            <a:extLst>
              <a:ext uri="{FF2B5EF4-FFF2-40B4-BE49-F238E27FC236}">
                <a16:creationId xmlns:a16="http://schemas.microsoft.com/office/drawing/2014/main" id="{2A617D27-E5E6-1411-437E-257F2F51B197}"/>
              </a:ext>
            </a:extLst>
          </p:cNvPr>
          <p:cNvSpPr/>
          <p:nvPr/>
        </p:nvSpPr>
        <p:spPr>
          <a:xfrm rot="-2940000">
            <a:off x="3751875" y="3359788"/>
            <a:ext cx="216370" cy="225777"/>
          </a:xfrm>
          <a:prstGeom prst="halfFrame">
            <a:avLst/>
          </a:prstGeom>
          <a:solidFill>
            <a:srgbClr val="F556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BA101861-9ACB-E220-96D1-EEF517D03050}"/>
              </a:ext>
            </a:extLst>
          </p:cNvPr>
          <p:cNvSpPr/>
          <p:nvPr/>
        </p:nvSpPr>
        <p:spPr>
          <a:xfrm rot="13680000">
            <a:off x="3357168" y="2017836"/>
            <a:ext cx="1984964" cy="172155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970CCDC-8490-2909-A05D-A734CF615A15}"/>
              </a:ext>
            </a:extLst>
          </p:cNvPr>
          <p:cNvCxnSpPr/>
          <p:nvPr/>
        </p:nvCxnSpPr>
        <p:spPr>
          <a:xfrm flipH="1">
            <a:off x="2964862" y="2901832"/>
            <a:ext cx="468489" cy="73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55970A-F251-7BB0-CBDA-7491002B51E7}"/>
              </a:ext>
            </a:extLst>
          </p:cNvPr>
          <p:cNvSpPr txBox="1"/>
          <p:nvPr/>
        </p:nvSpPr>
        <p:spPr>
          <a:xfrm>
            <a:off x="776565" y="3671622"/>
            <a:ext cx="337483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수익대비 많은 원가가 발생하는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냉동 보관 사업과 외식 사업의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수익과 비용 100% 감소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/>
                <a:cs typeface="Calibri"/>
              </a:rPr>
              <a:t>냉동 보관 사업과 외식  사업 철수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7FF555BA-1576-5FB9-44CD-18DD5C7430BA}"/>
              </a:ext>
            </a:extLst>
          </p:cNvPr>
          <p:cNvSpPr/>
          <p:nvPr/>
        </p:nvSpPr>
        <p:spPr>
          <a:xfrm>
            <a:off x="2038384" y="4527651"/>
            <a:ext cx="178740" cy="225777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" name="그림 2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FEB2E06-7DE4-C0FC-3153-1C216F79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12" y="257939"/>
            <a:ext cx="6362465" cy="6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4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1004</Words>
  <Application>Microsoft Office PowerPoint</Application>
  <PresentationFormat>Widescreen</PresentationFormat>
  <Paragraphs>228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굴림</vt:lpstr>
      <vt:lpstr>조선일보명조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사조남부햄(2010)</vt:lpstr>
      <vt:lpstr>사조남부햄(2010)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지훈 박</dc:creator>
  <cp:lastModifiedBy>지훈 박</cp:lastModifiedBy>
  <cp:revision>6</cp:revision>
  <cp:lastPrinted>2024-07-12T09:27:36Z</cp:lastPrinted>
  <dcterms:created xsi:type="dcterms:W3CDTF">2024-07-12T08:53:39Z</dcterms:created>
  <dcterms:modified xsi:type="dcterms:W3CDTF">2024-07-12T09:27:38Z</dcterms:modified>
</cp:coreProperties>
</file>