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5" r:id="rId5"/>
    <p:sldId id="262" r:id="rId6"/>
    <p:sldId id="263" r:id="rId7"/>
    <p:sldId id="268" r:id="rId8"/>
    <p:sldId id="269" r:id="rId9"/>
    <p:sldId id="267" r:id="rId10"/>
    <p:sldId id="270" r:id="rId11"/>
    <p:sldId id="271" r:id="rId12"/>
    <p:sldId id="272" r:id="rId13"/>
    <p:sldId id="286" r:id="rId14"/>
    <p:sldId id="287" r:id="rId15"/>
    <p:sldId id="273" r:id="rId16"/>
    <p:sldId id="274" r:id="rId17"/>
    <p:sldId id="288" r:id="rId18"/>
    <p:sldId id="275" r:id="rId19"/>
    <p:sldId id="276" r:id="rId20"/>
    <p:sldId id="277" r:id="rId21"/>
    <p:sldId id="278" r:id="rId22"/>
    <p:sldId id="279" r:id="rId23"/>
    <p:sldId id="289" r:id="rId24"/>
    <p:sldId id="280" r:id="rId25"/>
    <p:sldId id="290" r:id="rId26"/>
    <p:sldId id="291" r:id="rId27"/>
    <p:sldId id="283" r:id="rId28"/>
    <p:sldId id="284" r:id="rId29"/>
    <p:sldId id="292" r:id="rId30"/>
    <p:sldId id="293" r:id="rId31"/>
    <p:sldId id="296" r:id="rId32"/>
    <p:sldId id="294" r:id="rId33"/>
    <p:sldId id="297" r:id="rId34"/>
    <p:sldId id="261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3FDF-B3A4-4E8D-B3EC-D7B3F8E38FF8}" type="datetimeFigureOut">
              <a:rPr lang="ko-KR" altLang="en-US" smtClean="0"/>
              <a:t>2022-08-15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6D25-F4E4-4FD4-9083-D4D808EA1F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434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3FDF-B3A4-4E8D-B3EC-D7B3F8E38FF8}" type="datetimeFigureOut">
              <a:rPr lang="ko-KR" altLang="en-US" smtClean="0"/>
              <a:t>2022-08-15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6D25-F4E4-4FD4-9083-D4D808EA1F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00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3FDF-B3A4-4E8D-B3EC-D7B3F8E38FF8}" type="datetimeFigureOut">
              <a:rPr lang="ko-KR" altLang="en-US" smtClean="0"/>
              <a:t>2022-08-15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6D25-F4E4-4FD4-9083-D4D808EA1F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426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3FDF-B3A4-4E8D-B3EC-D7B3F8E38FF8}" type="datetimeFigureOut">
              <a:rPr lang="ko-KR" altLang="en-US" smtClean="0"/>
              <a:t>2022-08-15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6D25-F4E4-4FD4-9083-D4D808EA1F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720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3FDF-B3A4-4E8D-B3EC-D7B3F8E38FF8}" type="datetimeFigureOut">
              <a:rPr lang="ko-KR" altLang="en-US" smtClean="0"/>
              <a:t>2022-08-15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6D25-F4E4-4FD4-9083-D4D808EA1F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733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3FDF-B3A4-4E8D-B3EC-D7B3F8E38FF8}" type="datetimeFigureOut">
              <a:rPr lang="ko-KR" altLang="en-US" smtClean="0"/>
              <a:t>2022-08-15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6D25-F4E4-4FD4-9083-D4D808EA1F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104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3FDF-B3A4-4E8D-B3EC-D7B3F8E38FF8}" type="datetimeFigureOut">
              <a:rPr lang="ko-KR" altLang="en-US" smtClean="0"/>
              <a:t>2022-08-15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6D25-F4E4-4FD4-9083-D4D808EA1F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119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3FDF-B3A4-4E8D-B3EC-D7B3F8E38FF8}" type="datetimeFigureOut">
              <a:rPr lang="ko-KR" altLang="en-US" smtClean="0"/>
              <a:t>2022-08-15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6D25-F4E4-4FD4-9083-D4D808EA1F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674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3FDF-B3A4-4E8D-B3EC-D7B3F8E38FF8}" type="datetimeFigureOut">
              <a:rPr lang="ko-KR" altLang="en-US" smtClean="0"/>
              <a:t>2022-08-15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6D25-F4E4-4FD4-9083-D4D808EA1F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312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3FDF-B3A4-4E8D-B3EC-D7B3F8E38FF8}" type="datetimeFigureOut">
              <a:rPr lang="ko-KR" altLang="en-US" smtClean="0"/>
              <a:t>2022-08-15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6D25-F4E4-4FD4-9083-D4D808EA1F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413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3FDF-B3A4-4E8D-B3EC-D7B3F8E38FF8}" type="datetimeFigureOut">
              <a:rPr lang="ko-KR" altLang="en-US" smtClean="0"/>
              <a:t>2022-08-15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6D25-F4E4-4FD4-9083-D4D808EA1F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635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03FDF-B3A4-4E8D-B3EC-D7B3F8E38FF8}" type="datetimeFigureOut">
              <a:rPr lang="ko-KR" altLang="en-US" smtClean="0"/>
              <a:t>2022-08-15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F6D25-F4E4-4FD4-9083-D4D808EA1F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388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09700" y="1737825"/>
            <a:ext cx="9144000" cy="2387600"/>
          </a:xfrm>
        </p:spPr>
        <p:txBody>
          <a:bodyPr/>
          <a:lstStyle/>
          <a:p>
            <a:r>
              <a:rPr lang="ko-KR" altLang="en-US" dirty="0" err="1" smtClean="0"/>
              <a:t>온식고</a:t>
            </a:r>
            <a:r>
              <a:rPr lang="ko-KR" altLang="en-US" dirty="0" smtClean="0"/>
              <a:t> 사용설명서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54823" y="5026392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ko-KR" altLang="en-US" sz="1800" dirty="0" smtClean="0"/>
              <a:t>지구를 구하는 점주님들을 위한</a:t>
            </a:r>
            <a:endParaRPr lang="en-US" altLang="ko-KR" sz="1800" dirty="0" smtClean="0"/>
          </a:p>
          <a:p>
            <a:pPr algn="r"/>
            <a:r>
              <a:rPr lang="ko-KR" altLang="en-US" sz="1800" dirty="0" err="1" smtClean="0"/>
              <a:t>온식고</a:t>
            </a:r>
            <a:r>
              <a:rPr lang="ko-KR" altLang="en-US" sz="1800" dirty="0" smtClean="0"/>
              <a:t> 사용 설명서</a:t>
            </a:r>
            <a:endParaRPr lang="ko-KR" altLang="en-US" sz="1800" dirty="0"/>
          </a:p>
        </p:txBody>
      </p:sp>
      <p:pic>
        <p:nvPicPr>
          <p:cNvPr id="1026" name="Picture 2" descr="노누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25" y="390647"/>
            <a:ext cx="2457083" cy="2288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2699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노누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42" y="258763"/>
            <a:ext cx="1173406" cy="1092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32084" y="435907"/>
            <a:ext cx="308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2. “</a:t>
            </a:r>
            <a:r>
              <a:rPr lang="ko-KR" altLang="en-US" b="1" dirty="0" smtClean="0"/>
              <a:t>회원가입</a:t>
            </a:r>
            <a:r>
              <a:rPr lang="en-US" altLang="ko-KR" b="1" dirty="0" smtClean="0"/>
              <a:t>” </a:t>
            </a:r>
            <a:r>
              <a:rPr lang="ko-KR" altLang="en-US" b="1" dirty="0" smtClean="0"/>
              <a:t>페이지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018" y="2215660"/>
            <a:ext cx="2679206" cy="31373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76444" y="3522744"/>
            <a:ext cx="6840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가입하기 버튼을 클릭한다면 가입이 완료됩니다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이 화면의 </a:t>
            </a:r>
            <a:r>
              <a:rPr lang="en-US" altLang="ko-KR" sz="1400" dirty="0" smtClean="0"/>
              <a:t>[</a:t>
            </a:r>
            <a:r>
              <a:rPr lang="ko-KR" altLang="en-US" sz="1400" dirty="0" smtClean="0"/>
              <a:t>이용하러 가기</a:t>
            </a:r>
            <a:r>
              <a:rPr lang="en-US" altLang="ko-KR" sz="1400" dirty="0" smtClean="0"/>
              <a:t>]</a:t>
            </a:r>
            <a:r>
              <a:rPr lang="ko-KR" altLang="en-US" sz="1400" dirty="0" smtClean="0"/>
              <a:t>를 클릭해주시면 홈페이지로 넘어갑니다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5503984" y="203533"/>
            <a:ext cx="5996354" cy="102491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662246" y="358963"/>
            <a:ext cx="5662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서비스 이용 전 반드시 필요한 회원가입 페이지입니다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57218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노누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42" y="258763"/>
            <a:ext cx="1173406" cy="1092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32084" y="435907"/>
            <a:ext cx="308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3. “</a:t>
            </a:r>
            <a:r>
              <a:rPr lang="ko-KR" altLang="en-US" b="1" dirty="0" smtClean="0"/>
              <a:t>로그인</a:t>
            </a:r>
            <a:r>
              <a:rPr lang="en-US" altLang="ko-KR" b="1" dirty="0" smtClean="0"/>
              <a:t>” </a:t>
            </a:r>
            <a:r>
              <a:rPr lang="ko-KR" altLang="en-US" b="1" dirty="0" smtClean="0"/>
              <a:t>페이지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275" y="1732085"/>
            <a:ext cx="2406964" cy="3791316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5503984" y="203533"/>
            <a:ext cx="5996354" cy="102491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662246" y="358963"/>
            <a:ext cx="5662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회원가입 후 다양한 서비스를 사용할 수 있는 로그인하는 페이지입니다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로그인 후 </a:t>
            </a:r>
            <a:r>
              <a:rPr lang="ko-KR" altLang="en-US" sz="1400" dirty="0" err="1" smtClean="0"/>
              <a:t>온식고</a:t>
            </a:r>
            <a:r>
              <a:rPr lang="ko-KR" altLang="en-US" sz="1400" dirty="0" smtClean="0"/>
              <a:t> 서비스를 사용할 수 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9" name="순서도: 대체 처리 8"/>
          <p:cNvSpPr/>
          <p:nvPr/>
        </p:nvSpPr>
        <p:spPr>
          <a:xfrm>
            <a:off x="1819275" y="2848708"/>
            <a:ext cx="2440855" cy="1846384"/>
          </a:xfrm>
          <a:prstGeom prst="flowChartAlternateProcess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9" idx="3"/>
            <a:endCxn id="11" idx="1"/>
          </p:cNvCxnSpPr>
          <p:nvPr/>
        </p:nvCxnSpPr>
        <p:spPr>
          <a:xfrm>
            <a:off x="4260130" y="3771900"/>
            <a:ext cx="730969" cy="22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91099" y="3101893"/>
            <a:ext cx="6840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회원가입하셨던</a:t>
            </a:r>
            <a:r>
              <a:rPr lang="ko-KR" altLang="en-US" sz="1400" dirty="0" smtClean="0"/>
              <a:t> 아이디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이메일주소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와 비밀번호를 작성해주세요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다 작성하셨다면 </a:t>
            </a:r>
            <a:r>
              <a:rPr lang="en-US" altLang="ko-KR" sz="1400" dirty="0" smtClean="0"/>
              <a:t>[</a:t>
            </a:r>
            <a:r>
              <a:rPr lang="ko-KR" altLang="en-US" sz="1400" dirty="0" smtClean="0"/>
              <a:t>로그인하기</a:t>
            </a:r>
            <a:r>
              <a:rPr lang="en-US" altLang="ko-KR" sz="1400" dirty="0" smtClean="0"/>
              <a:t>]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버튼을 클릭합니다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아직 회원가입 전이라면 </a:t>
            </a:r>
            <a:r>
              <a:rPr lang="en-US" altLang="ko-KR" sz="1400" dirty="0" smtClean="0"/>
              <a:t>[</a:t>
            </a:r>
            <a:r>
              <a:rPr lang="ko-KR" altLang="en-US" sz="1400" dirty="0" smtClean="0"/>
              <a:t>회원가입</a:t>
            </a:r>
            <a:r>
              <a:rPr lang="en-US" altLang="ko-KR" sz="1400" dirty="0" smtClean="0"/>
              <a:t>]</a:t>
            </a:r>
            <a:r>
              <a:rPr lang="ko-KR" altLang="en-US" sz="1400" dirty="0" smtClean="0"/>
              <a:t>버튼을 클릭합니다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혹시 비밀번호를 잊으셨다면 </a:t>
            </a:r>
            <a:r>
              <a:rPr lang="en-US" altLang="ko-KR" sz="1400" dirty="0" smtClean="0"/>
              <a:t>[</a:t>
            </a:r>
            <a:r>
              <a:rPr lang="ko-KR" altLang="en-US" sz="1400" dirty="0" smtClean="0"/>
              <a:t>비밀번호를 찾기</a:t>
            </a:r>
            <a:r>
              <a:rPr lang="en-US" altLang="ko-KR" sz="1400" dirty="0" smtClean="0"/>
              <a:t>]</a:t>
            </a:r>
            <a:r>
              <a:rPr lang="ko-KR" altLang="en-US" sz="1400" dirty="0" smtClean="0"/>
              <a:t>를 클릭하여 비밀번호를 찾은 후 </a:t>
            </a:r>
            <a:endParaRPr lang="en-US" altLang="ko-KR" sz="1400" dirty="0" smtClean="0"/>
          </a:p>
          <a:p>
            <a:r>
              <a:rPr lang="ko-KR" altLang="en-US" sz="1400" dirty="0" smtClean="0"/>
              <a:t>로그인해주세요</a:t>
            </a:r>
            <a:endParaRPr lang="en-US" altLang="ko-KR" sz="1400" dirty="0" smtClean="0"/>
          </a:p>
        </p:txBody>
      </p:sp>
      <p:sp>
        <p:nvSpPr>
          <p:cNvPr id="15" name="순서도: 대체 처리 14"/>
          <p:cNvSpPr/>
          <p:nvPr/>
        </p:nvSpPr>
        <p:spPr>
          <a:xfrm>
            <a:off x="1785384" y="4793640"/>
            <a:ext cx="2440855" cy="446575"/>
          </a:xfrm>
          <a:prstGeom prst="flowChartAlternateProcess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15" idx="3"/>
            <a:endCxn id="17" idx="1"/>
          </p:cNvCxnSpPr>
          <p:nvPr/>
        </p:nvCxnSpPr>
        <p:spPr>
          <a:xfrm>
            <a:off x="4226239" y="5016928"/>
            <a:ext cx="764859" cy="23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991098" y="4671416"/>
            <a:ext cx="68404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카카오로그인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네이버 로그인 등 소셜 </a:t>
            </a:r>
            <a:r>
              <a:rPr lang="ko-KR" altLang="en-US" sz="1400" dirty="0" err="1" smtClean="0"/>
              <a:t>로그인은</a:t>
            </a:r>
            <a:r>
              <a:rPr lang="ko-KR" altLang="en-US" sz="1400" dirty="0" smtClean="0"/>
              <a:t> 물건을 구매하는 사용자들만 </a:t>
            </a:r>
            <a:endParaRPr lang="en-US" altLang="ko-KR" sz="1400" dirty="0" smtClean="0"/>
          </a:p>
          <a:p>
            <a:r>
              <a:rPr lang="ko-KR" altLang="en-US" sz="1400" dirty="0" smtClean="0"/>
              <a:t>사용 가능한 서비스입니다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점주님은 반드시 </a:t>
            </a:r>
            <a:r>
              <a:rPr lang="en-US" altLang="ko-KR" sz="1400" dirty="0" smtClean="0"/>
              <a:t>[</a:t>
            </a:r>
            <a:r>
              <a:rPr lang="ko-KR" altLang="en-US" sz="1400" dirty="0" smtClean="0"/>
              <a:t>회원가입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업주로 가입하기</a:t>
            </a:r>
            <a:r>
              <a:rPr lang="en-US" altLang="ko-KR" sz="1400" dirty="0" smtClean="0"/>
              <a:t>]</a:t>
            </a:r>
            <a:r>
              <a:rPr lang="ko-KR" altLang="en-US" sz="1400" dirty="0" smtClean="0"/>
              <a:t>를 통해</a:t>
            </a:r>
            <a:endParaRPr lang="en-US" altLang="ko-KR" sz="1400" dirty="0" smtClean="0"/>
          </a:p>
          <a:p>
            <a:r>
              <a:rPr lang="ko-KR" altLang="en-US" sz="1400" dirty="0" smtClean="0"/>
              <a:t>회원가입 해주세요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2357658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노누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42" y="258763"/>
            <a:ext cx="1173406" cy="1092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32084" y="435907"/>
            <a:ext cx="308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</a:t>
            </a:r>
            <a:r>
              <a:rPr lang="en-US" altLang="ko-KR" b="1" dirty="0" smtClean="0"/>
              <a:t>. “</a:t>
            </a:r>
            <a:r>
              <a:rPr lang="ko-KR" altLang="en-US" b="1" dirty="0" err="1" smtClean="0"/>
              <a:t>마이페이지</a:t>
            </a:r>
            <a:r>
              <a:rPr lang="en-US" altLang="ko-KR" b="1" dirty="0" smtClean="0"/>
              <a:t>”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084" y="1608992"/>
            <a:ext cx="2398455" cy="3931993"/>
          </a:xfrm>
          <a:prstGeom prst="rect">
            <a:avLst/>
          </a:prstGeom>
        </p:spPr>
      </p:pic>
      <p:sp>
        <p:nvSpPr>
          <p:cNvPr id="7" name="순서도: 대체 처리 6"/>
          <p:cNvSpPr/>
          <p:nvPr/>
        </p:nvSpPr>
        <p:spPr>
          <a:xfrm>
            <a:off x="1689684" y="1969477"/>
            <a:ext cx="2440855" cy="465992"/>
          </a:xfrm>
          <a:prstGeom prst="flowChartAlternateProcess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7" idx="3"/>
          </p:cNvCxnSpPr>
          <p:nvPr/>
        </p:nvCxnSpPr>
        <p:spPr>
          <a:xfrm flipV="1">
            <a:off x="4130539" y="2202472"/>
            <a:ext cx="5557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18184" y="2048584"/>
            <a:ext cx="6840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매장이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개 이상인 점주님은 관리할 매장을 선택할 수 있습니다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단독 매장을 운영하시는 점주님은 현재 페이지에서 매장 관리를 해주세요</a:t>
            </a:r>
            <a:r>
              <a:rPr lang="en-US" altLang="ko-KR" sz="1400" dirty="0"/>
              <a:t>.</a:t>
            </a:r>
            <a:endParaRPr lang="en-US" altLang="ko-KR" sz="1400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2268415" y="3807069"/>
            <a:ext cx="1688123" cy="967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341684" y="3939869"/>
            <a:ext cx="1688123" cy="967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219134" y="4072669"/>
            <a:ext cx="1688123" cy="967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303441" y="4205469"/>
            <a:ext cx="1688123" cy="967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대체 처리 15"/>
          <p:cNvSpPr/>
          <p:nvPr/>
        </p:nvSpPr>
        <p:spPr>
          <a:xfrm>
            <a:off x="1689684" y="2653509"/>
            <a:ext cx="2440855" cy="1648676"/>
          </a:xfrm>
          <a:prstGeom prst="flowChartAlternateProcess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>
            <a:stCxn id="16" idx="3"/>
          </p:cNvCxnSpPr>
          <p:nvPr/>
        </p:nvCxnSpPr>
        <p:spPr>
          <a:xfrm>
            <a:off x="4130539" y="3477847"/>
            <a:ext cx="5557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818183" y="3182176"/>
            <a:ext cx="6840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매장의 전반적인 정보가 나오는 곳입니다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매장의 위치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문 닫는 시간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매장 전화번호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매장 휴무일이 노출됩니다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503984" y="203533"/>
            <a:ext cx="5996354" cy="102491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662246" y="358963"/>
            <a:ext cx="5662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점주님의 매장을 관리하는 페이지입니다</a:t>
            </a:r>
            <a:r>
              <a:rPr lang="en-US" altLang="ko-KR" sz="1400" dirty="0" smtClean="0"/>
              <a:t>. </a:t>
            </a:r>
            <a:r>
              <a:rPr lang="ko-KR" altLang="en-US" sz="1400" dirty="0" err="1" smtClean="0"/>
              <a:t>온식고에서</a:t>
            </a:r>
            <a:r>
              <a:rPr lang="ko-KR" altLang="en-US" sz="1400" dirty="0" smtClean="0"/>
              <a:t> 제공하는</a:t>
            </a:r>
            <a:endParaRPr lang="en-US" altLang="ko-KR" sz="1400" dirty="0" smtClean="0"/>
          </a:p>
          <a:p>
            <a:r>
              <a:rPr lang="ko-KR" altLang="en-US" sz="1400" dirty="0" smtClean="0"/>
              <a:t>다양한 서비스를 이용해보세요</a:t>
            </a:r>
            <a:r>
              <a:rPr lang="en-US" altLang="ko-KR" sz="1400" dirty="0" smtClean="0"/>
              <a:t>!</a:t>
            </a:r>
            <a:endParaRPr lang="ko-KR" altLang="en-US" sz="1400" dirty="0"/>
          </a:p>
        </p:txBody>
      </p:sp>
      <p:sp>
        <p:nvSpPr>
          <p:cNvPr id="24" name="순서도: 대체 처리 23"/>
          <p:cNvSpPr/>
          <p:nvPr/>
        </p:nvSpPr>
        <p:spPr>
          <a:xfrm>
            <a:off x="3346033" y="4318949"/>
            <a:ext cx="746587" cy="380934"/>
          </a:xfrm>
          <a:prstGeom prst="flowChartAlternateProcess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/>
          <p:cNvCxnSpPr>
            <a:stCxn id="24" idx="3"/>
          </p:cNvCxnSpPr>
          <p:nvPr/>
        </p:nvCxnSpPr>
        <p:spPr>
          <a:xfrm>
            <a:off x="4092620" y="4509416"/>
            <a:ext cx="593680" cy="10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818183" y="4132325"/>
            <a:ext cx="737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매장의 영업을 종료하는 버튼입니다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영업을 종료하는 확인 페이지로 이동합니다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1278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084" y="2066169"/>
            <a:ext cx="2521466" cy="3015029"/>
          </a:xfrm>
          <a:prstGeom prst="rect">
            <a:avLst/>
          </a:prstGeom>
        </p:spPr>
      </p:pic>
      <p:pic>
        <p:nvPicPr>
          <p:cNvPr id="4" name="Picture 2" descr="노누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42" y="258763"/>
            <a:ext cx="1173406" cy="1092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32084" y="435907"/>
            <a:ext cx="308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</a:t>
            </a:r>
            <a:r>
              <a:rPr lang="en-US" altLang="ko-KR" b="1" dirty="0" smtClean="0"/>
              <a:t>. “</a:t>
            </a:r>
            <a:r>
              <a:rPr lang="ko-KR" altLang="en-US" b="1" dirty="0" err="1" smtClean="0"/>
              <a:t>마이페이지</a:t>
            </a:r>
            <a:r>
              <a:rPr lang="en-US" altLang="ko-KR" b="1" dirty="0" smtClean="0"/>
              <a:t>”</a:t>
            </a:r>
            <a:endParaRPr lang="ko-KR" altLang="en-US" b="1" dirty="0"/>
          </a:p>
        </p:txBody>
      </p:sp>
      <p:sp>
        <p:nvSpPr>
          <p:cNvPr id="7" name="순서도: 대체 처리 6"/>
          <p:cNvSpPr/>
          <p:nvPr/>
        </p:nvSpPr>
        <p:spPr>
          <a:xfrm>
            <a:off x="3226776" y="4528038"/>
            <a:ext cx="808893" cy="325316"/>
          </a:xfrm>
          <a:prstGeom prst="flowChartAlternateProcess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7" idx="3"/>
          </p:cNvCxnSpPr>
          <p:nvPr/>
        </p:nvCxnSpPr>
        <p:spPr>
          <a:xfrm>
            <a:off x="4035669" y="4690696"/>
            <a:ext cx="6594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95092" y="4259786"/>
            <a:ext cx="72096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클릭하면 현재 등록되어있는 모든 재고 수량이 </a:t>
            </a:r>
            <a:r>
              <a:rPr lang="en-US" altLang="ko-KR" sz="1400" dirty="0"/>
              <a:t>0</a:t>
            </a:r>
            <a:r>
              <a:rPr lang="ko-KR" altLang="en-US" sz="1400" dirty="0"/>
              <a:t>으로 돌아가며</a:t>
            </a:r>
            <a:r>
              <a:rPr lang="en-US" altLang="ko-KR" sz="1400" dirty="0"/>
              <a:t>, </a:t>
            </a:r>
          </a:p>
          <a:p>
            <a:r>
              <a:rPr lang="ko-KR" altLang="en-US" sz="1400" dirty="0"/>
              <a:t>오늘 팔린 재고</a:t>
            </a:r>
            <a:r>
              <a:rPr lang="en-US" altLang="ko-KR" sz="1400" dirty="0"/>
              <a:t>, </a:t>
            </a:r>
            <a:r>
              <a:rPr lang="ko-KR" altLang="en-US" sz="1400" dirty="0"/>
              <a:t>수량이 저장됩니다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저장된 데이터들은 데이터 분석에서 사용됩니다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영업 종료 버튼을 클릭하면 다시 영업 전으로 돌릴 수 없으니 신중하게 클릭해주세요</a:t>
            </a:r>
            <a:r>
              <a:rPr lang="en-US" altLang="ko-KR" sz="1400" dirty="0"/>
              <a:t>.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503984" y="203533"/>
            <a:ext cx="5996354" cy="102491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662246" y="358963"/>
            <a:ext cx="5662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점주님의 매장을 관리하는 페이지입니다</a:t>
            </a:r>
            <a:r>
              <a:rPr lang="en-US" altLang="ko-KR" sz="1400" dirty="0" smtClean="0"/>
              <a:t>. </a:t>
            </a:r>
            <a:r>
              <a:rPr lang="ko-KR" altLang="en-US" sz="1400" dirty="0" err="1" smtClean="0"/>
              <a:t>온식고에서</a:t>
            </a:r>
            <a:r>
              <a:rPr lang="ko-KR" altLang="en-US" sz="1400" dirty="0" smtClean="0"/>
              <a:t> 제공하는</a:t>
            </a:r>
            <a:endParaRPr lang="en-US" altLang="ko-KR" sz="1400" dirty="0" smtClean="0"/>
          </a:p>
          <a:p>
            <a:r>
              <a:rPr lang="ko-KR" altLang="en-US" sz="1400" dirty="0" smtClean="0"/>
              <a:t>다양한 서비스를 이용해보세요</a:t>
            </a:r>
            <a:r>
              <a:rPr lang="en-US" altLang="ko-KR" sz="1400" dirty="0" smtClean="0"/>
              <a:t>!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05563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노누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42" y="258763"/>
            <a:ext cx="1173406" cy="1092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32084" y="435907"/>
            <a:ext cx="308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</a:t>
            </a:r>
            <a:r>
              <a:rPr lang="en-US" altLang="ko-KR" b="1" dirty="0" smtClean="0"/>
              <a:t>. “</a:t>
            </a:r>
            <a:r>
              <a:rPr lang="ko-KR" altLang="en-US" b="1" dirty="0" err="1" smtClean="0"/>
              <a:t>마이페이지</a:t>
            </a:r>
            <a:r>
              <a:rPr lang="en-US" altLang="ko-KR" b="1" dirty="0" smtClean="0"/>
              <a:t>”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084" y="1608992"/>
            <a:ext cx="2398455" cy="393199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268415" y="3807069"/>
            <a:ext cx="1688123" cy="967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341684" y="3939869"/>
            <a:ext cx="1688123" cy="967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219134" y="4072669"/>
            <a:ext cx="1688123" cy="967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303441" y="4205469"/>
            <a:ext cx="1688123" cy="967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5503984" y="203533"/>
            <a:ext cx="5996354" cy="102491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662246" y="358963"/>
            <a:ext cx="5662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점주님의 매장을 관리하는 페이지입니다</a:t>
            </a:r>
            <a:r>
              <a:rPr lang="en-US" altLang="ko-KR" sz="1400" dirty="0" smtClean="0"/>
              <a:t>. </a:t>
            </a:r>
            <a:r>
              <a:rPr lang="ko-KR" altLang="en-US" sz="1400" dirty="0" err="1" smtClean="0"/>
              <a:t>온식고에서</a:t>
            </a:r>
            <a:r>
              <a:rPr lang="ko-KR" altLang="en-US" sz="1400" dirty="0" smtClean="0"/>
              <a:t> 제공하는</a:t>
            </a:r>
            <a:endParaRPr lang="en-US" altLang="ko-KR" sz="1400" dirty="0" smtClean="0"/>
          </a:p>
          <a:p>
            <a:r>
              <a:rPr lang="ko-KR" altLang="en-US" sz="1400" dirty="0" smtClean="0"/>
              <a:t>다양한 서비스를 이용해보세요</a:t>
            </a:r>
            <a:r>
              <a:rPr lang="en-US" altLang="ko-KR" sz="1400" dirty="0" smtClean="0"/>
              <a:t>!</a:t>
            </a:r>
            <a:endParaRPr lang="ko-KR" altLang="en-US" sz="1400" dirty="0"/>
          </a:p>
        </p:txBody>
      </p:sp>
      <p:sp>
        <p:nvSpPr>
          <p:cNvPr id="24" name="순서도: 대체 처리 23"/>
          <p:cNvSpPr/>
          <p:nvPr/>
        </p:nvSpPr>
        <p:spPr>
          <a:xfrm>
            <a:off x="1968390" y="5054026"/>
            <a:ext cx="746587" cy="380934"/>
          </a:xfrm>
          <a:prstGeom prst="flowChartAlternateProcess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2727514" y="5233685"/>
            <a:ext cx="1958786" cy="10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818184" y="4939948"/>
            <a:ext cx="4818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매장의 재고를 관리해주는 데이터 분석 페이지입니다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자세한 내용은 다음 장을 참고해주세요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1438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노누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42" y="258763"/>
            <a:ext cx="1173406" cy="1092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32084" y="435907"/>
            <a:ext cx="308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</a:t>
            </a:r>
            <a:r>
              <a:rPr lang="en-US" altLang="ko-KR" b="1" dirty="0" smtClean="0"/>
              <a:t>. “</a:t>
            </a:r>
            <a:r>
              <a:rPr lang="ko-KR" altLang="en-US" b="1" dirty="0" err="1" smtClean="0"/>
              <a:t>마이페이지</a:t>
            </a:r>
            <a:r>
              <a:rPr lang="en-US" altLang="ko-KR" b="1" dirty="0" smtClean="0"/>
              <a:t>”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084" y="1424354"/>
            <a:ext cx="2405327" cy="4484932"/>
          </a:xfrm>
          <a:prstGeom prst="rect">
            <a:avLst/>
          </a:prstGeom>
        </p:spPr>
      </p:pic>
      <p:sp>
        <p:nvSpPr>
          <p:cNvPr id="5" name="순서도: 대체 처리 4"/>
          <p:cNvSpPr/>
          <p:nvPr/>
        </p:nvSpPr>
        <p:spPr>
          <a:xfrm>
            <a:off x="1732084" y="1467080"/>
            <a:ext cx="2405327" cy="735106"/>
          </a:xfrm>
          <a:prstGeom prst="flowChartAlternateProcess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4137411" y="1753951"/>
            <a:ext cx="766283" cy="3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62988" y="1467080"/>
            <a:ext cx="64297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버려질 뻔한 당일 폐기 예정 음식이 </a:t>
            </a:r>
            <a:r>
              <a:rPr lang="en-US" altLang="ko-KR" sz="1400" dirty="0"/>
              <a:t>“</a:t>
            </a:r>
            <a:r>
              <a:rPr lang="ko-KR" altLang="en-US" sz="1400" dirty="0" err="1"/>
              <a:t>온식고</a:t>
            </a:r>
            <a:r>
              <a:rPr lang="en-US" altLang="ko-KR" sz="1400" dirty="0"/>
              <a:t>”</a:t>
            </a:r>
            <a:r>
              <a:rPr lang="ko-KR" altLang="en-US" sz="1400" dirty="0" smtClean="0"/>
              <a:t>를 통해 소비자들에게 판매된 </a:t>
            </a:r>
            <a:endParaRPr lang="en-US" altLang="ko-KR" sz="1400" dirty="0" smtClean="0"/>
          </a:p>
          <a:p>
            <a:r>
              <a:rPr lang="ko-KR" altLang="en-US" sz="1400" dirty="0" smtClean="0"/>
              <a:t>총 금액입니다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저희는 당일 폐기 예정 음식을 폐기 위험으로부터 벗어나게</a:t>
            </a:r>
            <a:endParaRPr lang="en-US" altLang="ko-KR" sz="1400" dirty="0" smtClean="0"/>
          </a:p>
          <a:p>
            <a:r>
              <a:rPr lang="ko-KR" altLang="en-US" sz="1400" dirty="0" smtClean="0"/>
              <a:t>점주님이 지구를 구하셨다고 생각합니다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13" name="순서도: 대체 처리 12"/>
          <p:cNvSpPr/>
          <p:nvPr/>
        </p:nvSpPr>
        <p:spPr>
          <a:xfrm>
            <a:off x="1732084" y="2244912"/>
            <a:ext cx="2405327" cy="735106"/>
          </a:xfrm>
          <a:prstGeom prst="flowChartAlternateProcess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4137411" y="2531783"/>
            <a:ext cx="766283" cy="3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62988" y="2377894"/>
            <a:ext cx="68062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조금 더 정확한 데이터 분석을 위해 달력을 클릭하여 날짜를 지정합니다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시작 날짜와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끝 날짜를 지정하신 후에 </a:t>
            </a:r>
            <a:r>
              <a:rPr lang="en-US" altLang="ko-KR" sz="1400" dirty="0" smtClean="0"/>
              <a:t>[</a:t>
            </a:r>
            <a:r>
              <a:rPr lang="ko-KR" altLang="en-US" sz="1400" dirty="0" smtClean="0"/>
              <a:t>검색하기</a:t>
            </a:r>
            <a:r>
              <a:rPr lang="en-US" altLang="ko-KR" sz="1400" dirty="0" smtClean="0"/>
              <a:t>]</a:t>
            </a:r>
            <a:r>
              <a:rPr lang="ko-KR" altLang="en-US" sz="1400" dirty="0" smtClean="0"/>
              <a:t>를 클릭하면 해당 날짜에 판매된</a:t>
            </a:r>
            <a:endParaRPr lang="en-US" altLang="ko-KR" sz="1400" dirty="0" smtClean="0"/>
          </a:p>
          <a:p>
            <a:r>
              <a:rPr lang="ko-KR" altLang="en-US" sz="1400" dirty="0" smtClean="0"/>
              <a:t>제품들에 대한 데이터 분석을 볼 수 있습니다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16" name="순서도: 대체 처리 15"/>
          <p:cNvSpPr/>
          <p:nvPr/>
        </p:nvSpPr>
        <p:spPr>
          <a:xfrm>
            <a:off x="1732084" y="3754718"/>
            <a:ext cx="2405327" cy="2154567"/>
          </a:xfrm>
          <a:prstGeom prst="flowChartAlternateProcess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4137412" y="4041590"/>
            <a:ext cx="766282" cy="1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62988" y="3887701"/>
            <a:ext cx="68062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온식고를</a:t>
            </a:r>
            <a:r>
              <a:rPr lang="ko-KR" altLang="en-US" sz="1400" dirty="0" smtClean="0"/>
              <a:t> 통해 등록된 제품들 중에 가장 잘 팔린 </a:t>
            </a:r>
            <a:r>
              <a:rPr lang="en-US" altLang="ko-KR" sz="1400" dirty="0" smtClean="0"/>
              <a:t>5</a:t>
            </a:r>
            <a:r>
              <a:rPr lang="ko-KR" altLang="en-US" sz="1400" dirty="0" smtClean="0"/>
              <a:t>개의 상품을 팔린 </a:t>
            </a:r>
            <a:r>
              <a:rPr lang="ko-KR" altLang="en-US" sz="1400" dirty="0" err="1" smtClean="0"/>
              <a:t>매출대로</a:t>
            </a:r>
            <a:endParaRPr lang="en-US" altLang="ko-KR" sz="1400" dirty="0"/>
          </a:p>
          <a:p>
            <a:r>
              <a:rPr lang="ko-KR" altLang="en-US" sz="1400" dirty="0" smtClean="0"/>
              <a:t>보여드립니다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가장 크게 보이는 상품이 가장 잘 팔린 상품이며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크기 순으로 </a:t>
            </a:r>
            <a:endParaRPr lang="en-US" altLang="ko-KR" sz="1400" dirty="0" smtClean="0"/>
          </a:p>
          <a:p>
            <a:r>
              <a:rPr lang="ko-KR" altLang="en-US" sz="1400" dirty="0" smtClean="0"/>
              <a:t>잘 팔린 상품이라는 의미입니다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5503984" y="203533"/>
            <a:ext cx="5996354" cy="102491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662246" y="358963"/>
            <a:ext cx="5662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점주님의 매장을 관리하는 페이지입니다</a:t>
            </a:r>
            <a:r>
              <a:rPr lang="en-US" altLang="ko-KR" sz="1400" dirty="0" smtClean="0"/>
              <a:t>. </a:t>
            </a:r>
            <a:r>
              <a:rPr lang="ko-KR" altLang="en-US" sz="1400" dirty="0" err="1" smtClean="0"/>
              <a:t>온식고에서</a:t>
            </a:r>
            <a:r>
              <a:rPr lang="ko-KR" altLang="en-US" sz="1400" dirty="0" smtClean="0"/>
              <a:t> 제공하는</a:t>
            </a:r>
            <a:endParaRPr lang="en-US" altLang="ko-KR" sz="1400" dirty="0" smtClean="0"/>
          </a:p>
          <a:p>
            <a:r>
              <a:rPr lang="ko-KR" altLang="en-US" sz="1400" dirty="0" smtClean="0"/>
              <a:t>다양한 서비스를 이용해보세요</a:t>
            </a:r>
            <a:r>
              <a:rPr lang="en-US" altLang="ko-KR" sz="1400" dirty="0" smtClean="0"/>
              <a:t>!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5569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노누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42" y="258763"/>
            <a:ext cx="1173406" cy="1092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32084" y="435907"/>
            <a:ext cx="308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</a:t>
            </a:r>
            <a:r>
              <a:rPr lang="en-US" altLang="ko-KR" b="1" dirty="0" smtClean="0"/>
              <a:t>. “</a:t>
            </a:r>
            <a:r>
              <a:rPr lang="ko-KR" altLang="en-US" b="1" dirty="0" err="1" smtClean="0"/>
              <a:t>마이페이지</a:t>
            </a:r>
            <a:r>
              <a:rPr lang="en-US" altLang="ko-KR" b="1" dirty="0" smtClean="0"/>
              <a:t>”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083" y="2118946"/>
            <a:ext cx="2405723" cy="2893035"/>
          </a:xfrm>
          <a:prstGeom prst="rect">
            <a:avLst/>
          </a:prstGeom>
        </p:spPr>
      </p:pic>
      <p:sp>
        <p:nvSpPr>
          <p:cNvPr id="5" name="순서도: 대체 처리 4"/>
          <p:cNvSpPr/>
          <p:nvPr/>
        </p:nvSpPr>
        <p:spPr>
          <a:xfrm>
            <a:off x="1732479" y="2678954"/>
            <a:ext cx="2405327" cy="2333027"/>
          </a:xfrm>
          <a:prstGeom prst="flowChartAlternateProcess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4137806" y="3674038"/>
            <a:ext cx="680378" cy="1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55807" y="3257686"/>
            <a:ext cx="680628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각 제품별로 팔린 개수</a:t>
            </a:r>
            <a:r>
              <a:rPr lang="en-US" altLang="ko-KR" sz="1400" dirty="0" smtClean="0"/>
              <a:t>/ </a:t>
            </a:r>
            <a:r>
              <a:rPr lang="ko-KR" altLang="en-US" sz="1400" dirty="0" smtClean="0"/>
              <a:t>전체 개수를 비교해서 볼 수 있는 데이터 차트입니다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팔린 </a:t>
            </a:r>
            <a:r>
              <a:rPr lang="ko-KR" altLang="en-US" sz="1400" dirty="0" err="1" smtClean="0"/>
              <a:t>개수란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사용자들에게 판매된 개수를 뜻합니다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전체 </a:t>
            </a:r>
            <a:r>
              <a:rPr lang="ko-KR" altLang="en-US" sz="1400" dirty="0" err="1" smtClean="0"/>
              <a:t>개수란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지정된 날짜 내에 점주님께서 등록한 재고의 개수를 뜻합니다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즉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이 데이터 분석 차트를 통해 재고가 많은 대비 많이 팔리지 않은 비율을 확인할 수 있습니다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이 차트를 이용해 상품을 발주할 때 참고해주세요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5503984" y="203533"/>
            <a:ext cx="5996354" cy="102491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662246" y="358963"/>
            <a:ext cx="5662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점주님의 매장을 관리하는 페이지입니다</a:t>
            </a:r>
            <a:r>
              <a:rPr lang="en-US" altLang="ko-KR" sz="1400" dirty="0" smtClean="0"/>
              <a:t>. </a:t>
            </a:r>
            <a:r>
              <a:rPr lang="ko-KR" altLang="en-US" sz="1400" dirty="0" err="1" smtClean="0"/>
              <a:t>온식고에서</a:t>
            </a:r>
            <a:r>
              <a:rPr lang="ko-KR" altLang="en-US" sz="1400" dirty="0" smtClean="0"/>
              <a:t> 제공하는</a:t>
            </a:r>
            <a:endParaRPr lang="en-US" altLang="ko-KR" sz="1400" dirty="0" smtClean="0"/>
          </a:p>
          <a:p>
            <a:r>
              <a:rPr lang="ko-KR" altLang="en-US" sz="1400" dirty="0" smtClean="0"/>
              <a:t>다양한 서비스를 이용해보세요</a:t>
            </a:r>
            <a:r>
              <a:rPr lang="en-US" altLang="ko-KR" sz="1400" dirty="0" smtClean="0"/>
              <a:t>!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69709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노누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42" y="258763"/>
            <a:ext cx="1173406" cy="1092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32084" y="435907"/>
            <a:ext cx="308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</a:t>
            </a:r>
            <a:r>
              <a:rPr lang="en-US" altLang="ko-KR" b="1" dirty="0" smtClean="0"/>
              <a:t>. “</a:t>
            </a:r>
            <a:r>
              <a:rPr lang="ko-KR" altLang="en-US" b="1" dirty="0" err="1" smtClean="0"/>
              <a:t>마이페이지</a:t>
            </a:r>
            <a:r>
              <a:rPr lang="en-US" altLang="ko-KR" b="1" dirty="0" smtClean="0"/>
              <a:t>”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084" y="1608992"/>
            <a:ext cx="2398455" cy="393199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268415" y="3807069"/>
            <a:ext cx="1688123" cy="967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341684" y="3939869"/>
            <a:ext cx="1688123" cy="967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219134" y="4072669"/>
            <a:ext cx="1688123" cy="967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303441" y="4205469"/>
            <a:ext cx="1688123" cy="967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5503984" y="203533"/>
            <a:ext cx="5996354" cy="102491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662246" y="358963"/>
            <a:ext cx="5662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점주님의 매장을 관리하는 페이지입니다</a:t>
            </a:r>
            <a:r>
              <a:rPr lang="en-US" altLang="ko-KR" sz="1400" dirty="0" smtClean="0"/>
              <a:t>. </a:t>
            </a:r>
            <a:r>
              <a:rPr lang="ko-KR" altLang="en-US" sz="1400" dirty="0" err="1" smtClean="0"/>
              <a:t>온식고에서</a:t>
            </a:r>
            <a:r>
              <a:rPr lang="ko-KR" altLang="en-US" sz="1400" dirty="0" smtClean="0"/>
              <a:t> 제공하는</a:t>
            </a:r>
            <a:endParaRPr lang="en-US" altLang="ko-KR" sz="1400" dirty="0" smtClean="0"/>
          </a:p>
          <a:p>
            <a:r>
              <a:rPr lang="ko-KR" altLang="en-US" sz="1400" dirty="0" smtClean="0"/>
              <a:t>다양한 서비스를 이용해보세요</a:t>
            </a:r>
            <a:r>
              <a:rPr lang="en-US" altLang="ko-KR" sz="1400" dirty="0" smtClean="0"/>
              <a:t>!</a:t>
            </a:r>
            <a:endParaRPr lang="ko-KR" altLang="en-US" sz="1400" dirty="0"/>
          </a:p>
        </p:txBody>
      </p:sp>
      <p:sp>
        <p:nvSpPr>
          <p:cNvPr id="24" name="순서도: 대체 처리 23"/>
          <p:cNvSpPr/>
          <p:nvPr/>
        </p:nvSpPr>
        <p:spPr>
          <a:xfrm>
            <a:off x="3123684" y="5043218"/>
            <a:ext cx="746587" cy="380934"/>
          </a:xfrm>
          <a:prstGeom prst="flowChartAlternateProcess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/>
          <p:cNvCxnSpPr>
            <a:stCxn id="24" idx="3"/>
          </p:cNvCxnSpPr>
          <p:nvPr/>
        </p:nvCxnSpPr>
        <p:spPr>
          <a:xfrm>
            <a:off x="3870271" y="5233685"/>
            <a:ext cx="816029" cy="10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877126" y="5043218"/>
            <a:ext cx="5975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클릭 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매장의 정보를 수정할 수 있는 페이지로 이동합니다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299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노누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42" y="258763"/>
            <a:ext cx="1173406" cy="1092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32084" y="435907"/>
            <a:ext cx="308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</a:t>
            </a:r>
            <a:r>
              <a:rPr lang="en-US" altLang="ko-KR" b="1" dirty="0" smtClean="0"/>
              <a:t>. “</a:t>
            </a:r>
            <a:r>
              <a:rPr lang="ko-KR" altLang="en-US" b="1" dirty="0" err="1" smtClean="0"/>
              <a:t>마이페이지</a:t>
            </a:r>
            <a:r>
              <a:rPr lang="en-US" altLang="ko-KR" b="1" dirty="0" smtClean="0"/>
              <a:t>”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084" y="1465200"/>
            <a:ext cx="2447925" cy="4200525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503984" y="203532"/>
            <a:ext cx="5996354" cy="126166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662246" y="358963"/>
            <a:ext cx="56622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매장 정보 수정은 변경된 정보를 수정하는 페이지입니다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따라서 변경된 부분만 변경된 값으로 입력해주세요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예를 들어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위치만 변경되었다면 다른 부분은 그대로 두고</a:t>
            </a:r>
            <a:r>
              <a:rPr lang="en-US" altLang="ko-KR" sz="1400" dirty="0" smtClean="0"/>
              <a:t>, </a:t>
            </a:r>
          </a:p>
          <a:p>
            <a:r>
              <a:rPr lang="ko-KR" altLang="en-US" sz="1400" dirty="0" smtClean="0"/>
              <a:t>위치만 변경하시면 됩니다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8" name="순서도: 대체 처리 7"/>
          <p:cNvSpPr/>
          <p:nvPr/>
        </p:nvSpPr>
        <p:spPr>
          <a:xfrm>
            <a:off x="2617393" y="2950647"/>
            <a:ext cx="1562616" cy="750913"/>
          </a:xfrm>
          <a:prstGeom prst="flowChartAlternateProcess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8" idx="3"/>
          </p:cNvCxnSpPr>
          <p:nvPr/>
        </p:nvCxnSpPr>
        <p:spPr>
          <a:xfrm>
            <a:off x="4180009" y="3326104"/>
            <a:ext cx="664553" cy="6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56257" y="3172214"/>
            <a:ext cx="5975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매장명과 매장 전화번호를 변경할 수 있습니다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12" name="순서도: 대체 처리 11"/>
          <p:cNvSpPr/>
          <p:nvPr/>
        </p:nvSpPr>
        <p:spPr>
          <a:xfrm>
            <a:off x="2617393" y="3820816"/>
            <a:ext cx="1562616" cy="1057471"/>
          </a:xfrm>
          <a:prstGeom prst="flowChartAlternateProcess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12" idx="3"/>
          </p:cNvCxnSpPr>
          <p:nvPr/>
        </p:nvCxnSpPr>
        <p:spPr>
          <a:xfrm flipV="1">
            <a:off x="4180009" y="4349551"/>
            <a:ext cx="6381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91425" y="4087469"/>
            <a:ext cx="6174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현재 매장의 주소를 보여줍니다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혹시 매장의 위치를 변경하셨을 경우</a:t>
            </a:r>
            <a:r>
              <a:rPr lang="en-US" altLang="ko-KR" sz="1400" dirty="0" smtClean="0"/>
              <a:t>,</a:t>
            </a:r>
          </a:p>
          <a:p>
            <a:r>
              <a:rPr lang="ko-KR" altLang="en-US" sz="1400" dirty="0" smtClean="0"/>
              <a:t>하단의 주소 검색 버튼을 클릭하여 정확한 위치로 검색한 후 수정해주세요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17" name="순서도: 대체 처리 16"/>
          <p:cNvSpPr/>
          <p:nvPr/>
        </p:nvSpPr>
        <p:spPr>
          <a:xfrm>
            <a:off x="2048824" y="2496010"/>
            <a:ext cx="1562616" cy="380192"/>
          </a:xfrm>
          <a:prstGeom prst="flowChartAlternateProcess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stCxn id="17" idx="3"/>
            <a:endCxn id="19" idx="1"/>
          </p:cNvCxnSpPr>
          <p:nvPr/>
        </p:nvCxnSpPr>
        <p:spPr>
          <a:xfrm flipV="1">
            <a:off x="3611440" y="2683684"/>
            <a:ext cx="776248" cy="2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87688" y="2529795"/>
            <a:ext cx="5975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매장의 이미지를 변경할 수 있습니다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6405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노누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42" y="258763"/>
            <a:ext cx="1173406" cy="1092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32084" y="435907"/>
            <a:ext cx="308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</a:t>
            </a:r>
            <a:r>
              <a:rPr lang="en-US" altLang="ko-KR" b="1" dirty="0" smtClean="0"/>
              <a:t>. “</a:t>
            </a:r>
            <a:r>
              <a:rPr lang="ko-KR" altLang="en-US" b="1" dirty="0" err="1" smtClean="0"/>
              <a:t>마이페이지</a:t>
            </a:r>
            <a:r>
              <a:rPr lang="en-US" altLang="ko-KR" b="1" dirty="0" smtClean="0"/>
              <a:t>”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084" y="1817809"/>
            <a:ext cx="2495550" cy="3714750"/>
          </a:xfrm>
          <a:prstGeom prst="rect">
            <a:avLst/>
          </a:prstGeom>
        </p:spPr>
      </p:pic>
      <p:sp>
        <p:nvSpPr>
          <p:cNvPr id="5" name="순서도: 대체 처리 4"/>
          <p:cNvSpPr/>
          <p:nvPr/>
        </p:nvSpPr>
        <p:spPr>
          <a:xfrm>
            <a:off x="2591015" y="1930739"/>
            <a:ext cx="1562616" cy="750913"/>
          </a:xfrm>
          <a:prstGeom prst="flowChartAlternateProcess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5" idx="3"/>
          </p:cNvCxnSpPr>
          <p:nvPr/>
        </p:nvCxnSpPr>
        <p:spPr>
          <a:xfrm>
            <a:off x="4153631" y="2306196"/>
            <a:ext cx="664553" cy="6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12562" y="2152306"/>
            <a:ext cx="5975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사업자 등록번호가 변경되었다면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변경된 사업자 등록번호를 입력하시고</a:t>
            </a:r>
            <a:endParaRPr lang="en-US" altLang="ko-KR" sz="1400" dirty="0" smtClean="0"/>
          </a:p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사업자 등록번호 확인</a:t>
            </a:r>
            <a:r>
              <a:rPr lang="en-US" altLang="ko-KR" sz="1400" dirty="0" smtClean="0"/>
              <a:t>]</a:t>
            </a:r>
            <a:r>
              <a:rPr lang="ko-KR" altLang="en-US" sz="1400" dirty="0" smtClean="0"/>
              <a:t>을 클릭합니다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1732084" y="2747571"/>
            <a:ext cx="2495550" cy="422468"/>
          </a:xfrm>
          <a:prstGeom prst="flowChartAlternateProcess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9" idx="3"/>
          </p:cNvCxnSpPr>
          <p:nvPr/>
        </p:nvCxnSpPr>
        <p:spPr>
          <a:xfrm>
            <a:off x="4227634" y="2958805"/>
            <a:ext cx="590550" cy="17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12562" y="2826676"/>
            <a:ext cx="65788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매장 종료 시간을 클릭합니다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15" name="순서도: 대체 처리 14"/>
          <p:cNvSpPr/>
          <p:nvPr/>
        </p:nvSpPr>
        <p:spPr>
          <a:xfrm>
            <a:off x="1732084" y="3324946"/>
            <a:ext cx="2495550" cy="422468"/>
          </a:xfrm>
          <a:prstGeom prst="flowChartAlternateProcess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4227634" y="3536180"/>
            <a:ext cx="590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12562" y="3367407"/>
            <a:ext cx="66594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매장 휴무일을 선택해주세요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혹시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휴무일이 있다가 연중무휴 매장으로 변경되었다면 요일에 표시된</a:t>
            </a:r>
            <a:endParaRPr lang="en-US" altLang="ko-KR" sz="1400" dirty="0" smtClean="0"/>
          </a:p>
          <a:p>
            <a:r>
              <a:rPr lang="ko-KR" altLang="en-US" sz="1400" dirty="0" smtClean="0"/>
              <a:t>체크를 모두 해제해주세요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자동으로 연중 </a:t>
            </a:r>
            <a:r>
              <a:rPr lang="ko-KR" altLang="en-US" sz="1400" dirty="0" err="1" smtClean="0"/>
              <a:t>무휴라고</a:t>
            </a:r>
            <a:r>
              <a:rPr lang="ko-KR" altLang="en-US" sz="1400" dirty="0" smtClean="0"/>
              <a:t> 표기됩니다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19" name="순서도: 대체 처리 18"/>
          <p:cNvSpPr/>
          <p:nvPr/>
        </p:nvSpPr>
        <p:spPr>
          <a:xfrm>
            <a:off x="1697819" y="3971375"/>
            <a:ext cx="2495550" cy="422468"/>
          </a:xfrm>
          <a:prstGeom prst="flowChartAlternateProcess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4193369" y="4307312"/>
            <a:ext cx="624815" cy="8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978298" y="4183628"/>
            <a:ext cx="6613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변경된 카테고리를 선택해주세요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978296" y="5001357"/>
            <a:ext cx="6613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변경된 값을 입력하신 후 </a:t>
            </a:r>
            <a:r>
              <a:rPr lang="ko-KR" altLang="en-US" sz="1400" dirty="0" err="1" smtClean="0"/>
              <a:t>수정완료</a:t>
            </a:r>
            <a:r>
              <a:rPr lang="ko-KR" altLang="en-US" sz="1400" dirty="0" smtClean="0"/>
              <a:t> 버튼을 클릭하면 수정된 정보가 저장됩니다</a:t>
            </a:r>
            <a:r>
              <a:rPr lang="en-US" altLang="ko-KR" sz="1400" dirty="0"/>
              <a:t>.</a:t>
            </a:r>
            <a:endParaRPr lang="en-US" altLang="ko-KR" sz="1400" dirty="0" smtClean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5503984" y="203532"/>
            <a:ext cx="5996354" cy="126166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662246" y="358963"/>
            <a:ext cx="56622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매장 정보 수정은 변경된 정보를 수정하는 페이지입니다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따라서 변경된 부분만 변경된 값으로 입력해주세요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예를 들어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위치만 변경되었다면 다른 부분은 그대로 두고</a:t>
            </a:r>
            <a:r>
              <a:rPr lang="en-US" altLang="ko-KR" sz="1400" dirty="0" smtClean="0"/>
              <a:t>, </a:t>
            </a:r>
          </a:p>
          <a:p>
            <a:r>
              <a:rPr lang="ko-KR" altLang="en-US" sz="1400" dirty="0" smtClean="0"/>
              <a:t>위치만 변경하시면 됩니다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92805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76654" y="1570648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ko-KR" sz="2400" dirty="0">
                <a:latin typeface="+mj-lt"/>
              </a:rPr>
              <a:t>안녕하세요</a:t>
            </a:r>
            <a:r>
              <a:rPr lang="en-US" altLang="ko-KR" sz="2400" dirty="0">
                <a:latin typeface="+mj-lt"/>
              </a:rPr>
              <a:t>. </a:t>
            </a:r>
            <a:r>
              <a:rPr lang="ko-KR" altLang="ko-KR" sz="2400" dirty="0">
                <a:latin typeface="+mj-lt"/>
              </a:rPr>
              <a:t>저희는 </a:t>
            </a:r>
            <a:r>
              <a:rPr lang="en-US" altLang="ko-KR" sz="2400" dirty="0">
                <a:latin typeface="+mj-lt"/>
              </a:rPr>
              <a:t>“</a:t>
            </a:r>
            <a:r>
              <a:rPr lang="ko-KR" altLang="ko-KR" sz="2400" b="1" dirty="0" err="1">
                <a:solidFill>
                  <a:schemeClr val="accent6">
                    <a:lumMod val="75000"/>
                  </a:schemeClr>
                </a:solidFill>
                <a:latin typeface="+mj-lt"/>
              </a:rPr>
              <a:t>온식고</a:t>
            </a:r>
            <a:r>
              <a:rPr lang="en-US" altLang="ko-KR" sz="2400" dirty="0">
                <a:latin typeface="+mj-lt"/>
              </a:rPr>
              <a:t>” </a:t>
            </a:r>
            <a:r>
              <a:rPr lang="ko-KR" altLang="ko-KR" sz="2400" dirty="0">
                <a:latin typeface="+mj-lt"/>
              </a:rPr>
              <a:t>입니다</a:t>
            </a:r>
            <a:r>
              <a:rPr lang="en-US" altLang="ko-KR" sz="2400" dirty="0">
                <a:latin typeface="+mj-lt"/>
              </a:rPr>
              <a:t>. </a:t>
            </a:r>
            <a:endParaRPr lang="en-US" altLang="ko-KR" sz="2400" dirty="0" smtClean="0">
              <a:latin typeface="+mj-lt"/>
            </a:endParaRPr>
          </a:p>
          <a:p>
            <a:pPr marL="0" indent="0" algn="ctr">
              <a:buNone/>
            </a:pPr>
            <a:r>
              <a:rPr lang="ko-KR" altLang="ko-KR" sz="2400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당일 </a:t>
            </a:r>
            <a:r>
              <a:rPr lang="ko-KR" altLang="ko-KR" sz="24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폐기 예정 음식</a:t>
            </a:r>
            <a:r>
              <a:rPr lang="ko-KR" altLang="ko-KR" sz="2400" dirty="0">
                <a:latin typeface="+mj-lt"/>
              </a:rPr>
              <a:t>을 </a:t>
            </a:r>
            <a:r>
              <a:rPr lang="ko-KR" altLang="ko-KR" sz="2400" dirty="0" smtClean="0">
                <a:latin typeface="+mj-lt"/>
              </a:rPr>
              <a:t>할인 </a:t>
            </a:r>
            <a:r>
              <a:rPr lang="ko-KR" altLang="ko-KR" sz="2400" dirty="0">
                <a:latin typeface="+mj-lt"/>
              </a:rPr>
              <a:t>판매하도록 </a:t>
            </a:r>
            <a:endParaRPr lang="en-US" altLang="ko-KR" sz="2400" dirty="0" smtClean="0">
              <a:latin typeface="+mj-lt"/>
            </a:endParaRPr>
          </a:p>
          <a:p>
            <a:pPr marL="0" indent="0" algn="ctr">
              <a:buNone/>
            </a:pPr>
            <a:r>
              <a:rPr lang="ko-KR" altLang="ko-KR" sz="2400" dirty="0" smtClean="0">
                <a:latin typeface="+mj-lt"/>
              </a:rPr>
              <a:t>공유하는 </a:t>
            </a:r>
            <a:r>
              <a:rPr lang="ko-KR" altLang="ko-KR" sz="2400" dirty="0">
                <a:latin typeface="+mj-lt"/>
              </a:rPr>
              <a:t>웹 사이트입니다</a:t>
            </a:r>
            <a:r>
              <a:rPr lang="en-US" altLang="ko-KR" sz="2400" dirty="0">
                <a:latin typeface="+mj-lt"/>
              </a:rPr>
              <a:t>. </a:t>
            </a:r>
            <a:endParaRPr lang="en-US" altLang="ko-KR" sz="2400" dirty="0" smtClean="0">
              <a:latin typeface="+mj-lt"/>
            </a:endParaRPr>
          </a:p>
          <a:p>
            <a:pPr marL="0" indent="0" algn="ctr">
              <a:buNone/>
            </a:pPr>
            <a:r>
              <a:rPr lang="ko-KR" altLang="ko-KR" sz="2400" dirty="0" smtClean="0">
                <a:latin typeface="+mj-lt"/>
              </a:rPr>
              <a:t>저희 </a:t>
            </a:r>
            <a:r>
              <a:rPr lang="ko-KR" altLang="ko-KR" sz="2400" b="1" dirty="0" err="1">
                <a:latin typeface="+mj-lt"/>
              </a:rPr>
              <a:t>온식고</a:t>
            </a:r>
            <a:r>
              <a:rPr lang="ko-KR" altLang="ko-KR" sz="2400" dirty="0" err="1">
                <a:latin typeface="+mj-lt"/>
              </a:rPr>
              <a:t>를</a:t>
            </a:r>
            <a:r>
              <a:rPr lang="ko-KR" altLang="ko-KR" sz="2400" dirty="0">
                <a:latin typeface="+mj-lt"/>
              </a:rPr>
              <a:t> 사용하시기 전에 </a:t>
            </a:r>
            <a:endParaRPr lang="en-US" altLang="ko-KR" sz="2400" dirty="0" smtClean="0">
              <a:latin typeface="+mj-lt"/>
            </a:endParaRPr>
          </a:p>
          <a:p>
            <a:pPr marL="0" indent="0" algn="ctr">
              <a:buNone/>
            </a:pPr>
            <a:r>
              <a:rPr lang="ko-KR" altLang="ko-KR" sz="2400" dirty="0" smtClean="0">
                <a:latin typeface="+mj-lt"/>
              </a:rPr>
              <a:t>서비스를 </a:t>
            </a:r>
            <a:r>
              <a:rPr lang="ko-KR" altLang="ko-KR" sz="2400" dirty="0">
                <a:latin typeface="+mj-lt"/>
              </a:rPr>
              <a:t>더 </a:t>
            </a:r>
            <a:r>
              <a:rPr lang="ko-KR" altLang="ko-KR" sz="24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충분히</a:t>
            </a:r>
            <a:r>
              <a:rPr lang="ko-KR" altLang="ko-KR" sz="2400" dirty="0">
                <a:latin typeface="+mj-lt"/>
              </a:rPr>
              <a:t> 즐길 수 있도록 </a:t>
            </a:r>
            <a:endParaRPr lang="en-US" altLang="ko-KR" sz="2400" dirty="0" smtClean="0">
              <a:latin typeface="+mj-lt"/>
            </a:endParaRPr>
          </a:p>
          <a:p>
            <a:pPr marL="0" indent="0" algn="ctr">
              <a:buNone/>
            </a:pPr>
            <a:r>
              <a:rPr lang="ko-KR" altLang="ko-KR" sz="2400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사용설명서</a:t>
            </a:r>
            <a:r>
              <a:rPr lang="ko-KR" altLang="ko-KR" sz="2400" dirty="0" smtClean="0">
                <a:latin typeface="+mj-lt"/>
              </a:rPr>
              <a:t>를 </a:t>
            </a:r>
            <a:r>
              <a:rPr lang="ko-KR" altLang="en-US" sz="2400" dirty="0" smtClean="0">
                <a:latin typeface="+mj-lt"/>
              </a:rPr>
              <a:t>첨부합니다</a:t>
            </a:r>
            <a:r>
              <a:rPr lang="en-US" altLang="ko-KR" sz="2400" dirty="0" smtClean="0">
                <a:latin typeface="+mj-lt"/>
              </a:rPr>
              <a:t>!</a:t>
            </a:r>
          </a:p>
          <a:p>
            <a:pPr marL="0" indent="0" algn="ctr">
              <a:buNone/>
            </a:pPr>
            <a:r>
              <a:rPr lang="ko-KR" altLang="ko-KR" sz="2400" dirty="0" smtClean="0">
                <a:latin typeface="+mj-lt"/>
              </a:rPr>
              <a:t>앞으로 </a:t>
            </a:r>
            <a:r>
              <a:rPr lang="ko-KR" altLang="ko-KR" sz="2400" dirty="0">
                <a:latin typeface="+mj-lt"/>
              </a:rPr>
              <a:t>더 많은 사용과 </a:t>
            </a:r>
            <a:r>
              <a:rPr lang="ko-KR" altLang="ko-KR" sz="24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관심</a:t>
            </a:r>
            <a:r>
              <a:rPr lang="ko-KR" altLang="ko-KR" sz="2400" dirty="0">
                <a:latin typeface="+mj-lt"/>
              </a:rPr>
              <a:t> 부탁드립니다</a:t>
            </a:r>
            <a:r>
              <a:rPr lang="en-US" altLang="ko-KR" sz="2400" dirty="0">
                <a:latin typeface="+mj-lt"/>
              </a:rPr>
              <a:t>. </a:t>
            </a:r>
            <a:endParaRPr lang="en-US" altLang="ko-KR" sz="2400" dirty="0" smtClean="0">
              <a:latin typeface="+mj-lt"/>
            </a:endParaRPr>
          </a:p>
          <a:p>
            <a:pPr marL="0" indent="0" algn="ctr">
              <a:buNone/>
            </a:pPr>
            <a:r>
              <a:rPr lang="ko-KR" altLang="ko-KR" sz="2400" dirty="0" smtClean="0">
                <a:latin typeface="+mj-lt"/>
              </a:rPr>
              <a:t>감사합니다 </a:t>
            </a:r>
            <a:r>
              <a:rPr lang="en-US" altLang="ko-KR" sz="2400" dirty="0">
                <a:latin typeface="+mj-lt"/>
              </a:rPr>
              <a:t>:)</a:t>
            </a:r>
            <a:endParaRPr lang="ko-KR" altLang="ko-KR" sz="2400" dirty="0">
              <a:latin typeface="+mj-lt"/>
            </a:endParaRPr>
          </a:p>
          <a:p>
            <a:endParaRPr lang="ko-KR" altLang="en-US" dirty="0"/>
          </a:p>
        </p:txBody>
      </p:sp>
      <p:pic>
        <p:nvPicPr>
          <p:cNvPr id="4" name="Picture 2" descr="노누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42" y="258763"/>
            <a:ext cx="1173406" cy="1092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789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노누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42" y="258763"/>
            <a:ext cx="1173406" cy="1092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32084" y="435907"/>
            <a:ext cx="308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</a:t>
            </a:r>
            <a:r>
              <a:rPr lang="en-US" altLang="ko-KR" b="1" dirty="0" smtClean="0"/>
              <a:t>. “</a:t>
            </a:r>
            <a:r>
              <a:rPr lang="ko-KR" altLang="en-US" b="1" dirty="0" err="1" smtClean="0"/>
              <a:t>마이페이지</a:t>
            </a:r>
            <a:r>
              <a:rPr lang="en-US" altLang="ko-KR" b="1" dirty="0" smtClean="0"/>
              <a:t>”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084" y="2945423"/>
            <a:ext cx="2508186" cy="1552941"/>
          </a:xfrm>
          <a:prstGeom prst="rect">
            <a:avLst/>
          </a:prstGeom>
        </p:spPr>
      </p:pic>
      <p:sp>
        <p:nvSpPr>
          <p:cNvPr id="5" name="순서도: 대체 처리 4"/>
          <p:cNvSpPr/>
          <p:nvPr/>
        </p:nvSpPr>
        <p:spPr>
          <a:xfrm>
            <a:off x="1697819" y="3464168"/>
            <a:ext cx="2495550" cy="1034195"/>
          </a:xfrm>
          <a:prstGeom prst="flowChartAlternateProcess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4193369" y="3981265"/>
            <a:ext cx="6248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95882" y="3611933"/>
            <a:ext cx="63286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오늘 점주님의 매장에서 할인 판매한다고 등록된 상품들의 리스트입니다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남은 재고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정상판매가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할인율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할인판매가를 볼 수 있습니다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아래의 </a:t>
            </a:r>
            <a:r>
              <a:rPr lang="en-US" altLang="ko-KR" sz="1400" dirty="0" smtClean="0"/>
              <a:t>[</a:t>
            </a:r>
            <a:r>
              <a:rPr lang="ko-KR" altLang="en-US" sz="1400" dirty="0" err="1" smtClean="0"/>
              <a:t>수량변경</a:t>
            </a:r>
            <a:r>
              <a:rPr lang="en-US" altLang="ko-KR" sz="1400" dirty="0" smtClean="0"/>
              <a:t>]</a:t>
            </a:r>
            <a:r>
              <a:rPr lang="ko-KR" altLang="en-US" sz="1400" dirty="0" smtClean="0"/>
              <a:t>을 클릭하신다면 현재 남은 재고를 수정할 수 있습니다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5503984" y="203532"/>
            <a:ext cx="5996354" cy="126166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662246" y="358963"/>
            <a:ext cx="5662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마이페이지</a:t>
            </a:r>
            <a:r>
              <a:rPr lang="ko-KR" altLang="en-US" sz="1400" dirty="0" smtClean="0"/>
              <a:t> 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데이터 분석과 정보 수정 아래에 나와있는</a:t>
            </a:r>
            <a:endParaRPr lang="en-US" altLang="ko-KR" sz="1400" dirty="0" smtClean="0"/>
          </a:p>
          <a:p>
            <a:r>
              <a:rPr lang="ko-KR" altLang="en-US" sz="1400" dirty="0" smtClean="0"/>
              <a:t>오늘 할인 판매 상품 리스트입니다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68399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노누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42" y="258763"/>
            <a:ext cx="1173406" cy="1092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32084" y="435907"/>
            <a:ext cx="308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5. “</a:t>
            </a:r>
            <a:r>
              <a:rPr lang="ko-KR" altLang="en-US" b="1" dirty="0" err="1" smtClean="0"/>
              <a:t>온식고</a:t>
            </a:r>
            <a:r>
              <a:rPr lang="en-US" altLang="ko-KR" b="1" dirty="0" smtClean="0"/>
              <a:t>” </a:t>
            </a:r>
            <a:r>
              <a:rPr lang="ko-KR" altLang="en-US" b="1" dirty="0" smtClean="0"/>
              <a:t>페이지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084" y="1776046"/>
            <a:ext cx="2505329" cy="3912577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503984" y="203532"/>
            <a:ext cx="5996354" cy="126166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662246" y="358963"/>
            <a:ext cx="56622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“</a:t>
            </a:r>
            <a:r>
              <a:rPr lang="ko-KR" altLang="en-US" sz="1400" dirty="0" err="1" smtClean="0"/>
              <a:t>온식고</a:t>
            </a:r>
            <a:r>
              <a:rPr lang="en-US" altLang="ko-KR" sz="1400" dirty="0" smtClean="0"/>
              <a:t>” </a:t>
            </a:r>
            <a:r>
              <a:rPr lang="ko-KR" altLang="en-US" sz="1400" dirty="0" smtClean="0"/>
              <a:t>페이지는 오늘 할인 판매되는 상품을 지도 혹은 카테고리</a:t>
            </a:r>
            <a:endParaRPr lang="en-US" altLang="ko-KR" sz="1400" dirty="0" smtClean="0"/>
          </a:p>
          <a:p>
            <a:r>
              <a:rPr lang="ko-KR" altLang="en-US" sz="1400" dirty="0" smtClean="0"/>
              <a:t>별로 볼 수 있는 페이지입니다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이 페이지는 주로 물건을 구매하는 사용자들이 사용하는 페이지입니다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점주님들도 주변 매장에서 할인 판매 상품을 구매할 때 이용해보세요 </a:t>
            </a:r>
            <a:r>
              <a:rPr lang="en-US" altLang="ko-KR" sz="1400" dirty="0" smtClean="0">
                <a:sym typeface="Wingdings" panose="05000000000000000000" pitchFamily="2" charset="2"/>
              </a:rPr>
              <a:t></a:t>
            </a:r>
            <a:endParaRPr lang="ko-KR" altLang="en-US" sz="1400" dirty="0"/>
          </a:p>
        </p:txBody>
      </p:sp>
      <p:sp>
        <p:nvSpPr>
          <p:cNvPr id="8" name="순서도: 대체 처리 7"/>
          <p:cNvSpPr/>
          <p:nvPr/>
        </p:nvSpPr>
        <p:spPr>
          <a:xfrm>
            <a:off x="1741863" y="2169994"/>
            <a:ext cx="588099" cy="230306"/>
          </a:xfrm>
          <a:prstGeom prst="flowChartAlternateProcess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2329962" y="2347325"/>
            <a:ext cx="2373923" cy="7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순서도: 대체 처리 10"/>
          <p:cNvSpPr/>
          <p:nvPr/>
        </p:nvSpPr>
        <p:spPr>
          <a:xfrm>
            <a:off x="1741863" y="1888857"/>
            <a:ext cx="1259631" cy="230305"/>
          </a:xfrm>
          <a:prstGeom prst="flowChartAlternateProcess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3001494" y="1969449"/>
            <a:ext cx="12596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61125" y="1741286"/>
            <a:ext cx="6328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현재 위치가 보여집니다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921387" y="1936119"/>
            <a:ext cx="1015271" cy="160206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739054" y="2228222"/>
            <a:ext cx="6328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지도보기</a:t>
            </a:r>
            <a:r>
              <a:rPr lang="ko-KR" altLang="en-US" sz="1400" dirty="0" smtClean="0"/>
              <a:t> 탭을 클릭하시면 현재 위치 주변의 가까운 매장 중 </a:t>
            </a:r>
            <a:endParaRPr lang="en-US" altLang="ko-KR" sz="1400" dirty="0" smtClean="0"/>
          </a:p>
          <a:p>
            <a:r>
              <a:rPr lang="ko-KR" altLang="en-US" sz="1400" dirty="0" smtClean="0"/>
              <a:t>당일 할인 판매 상품을 등록한 매장 리스트를 확인할 수 있습니다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4106184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노누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42" y="258763"/>
            <a:ext cx="1173406" cy="1092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32084" y="435907"/>
            <a:ext cx="308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5. “</a:t>
            </a:r>
            <a:r>
              <a:rPr lang="ko-KR" altLang="en-US" b="1" dirty="0" err="1" smtClean="0"/>
              <a:t>온식고</a:t>
            </a:r>
            <a:r>
              <a:rPr lang="en-US" altLang="ko-KR" b="1" dirty="0" smtClean="0"/>
              <a:t>” </a:t>
            </a:r>
            <a:r>
              <a:rPr lang="ko-KR" altLang="en-US" b="1" dirty="0" smtClean="0"/>
              <a:t>페이지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084" y="1608993"/>
            <a:ext cx="2501687" cy="4356571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503984" y="203532"/>
            <a:ext cx="5996354" cy="126166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662246" y="358963"/>
            <a:ext cx="56622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“</a:t>
            </a:r>
            <a:r>
              <a:rPr lang="ko-KR" altLang="en-US" sz="1400" dirty="0" err="1" smtClean="0"/>
              <a:t>온식고</a:t>
            </a:r>
            <a:r>
              <a:rPr lang="en-US" altLang="ko-KR" sz="1400" dirty="0" smtClean="0"/>
              <a:t>” </a:t>
            </a:r>
            <a:r>
              <a:rPr lang="ko-KR" altLang="en-US" sz="1400" dirty="0" smtClean="0"/>
              <a:t>페이지는 오늘 할인 판매되는 상품을 지도 혹은 카테고리</a:t>
            </a:r>
            <a:endParaRPr lang="en-US" altLang="ko-KR" sz="1400" dirty="0" smtClean="0"/>
          </a:p>
          <a:p>
            <a:r>
              <a:rPr lang="ko-KR" altLang="en-US" sz="1400" dirty="0" smtClean="0"/>
              <a:t>별로 볼 수 있는 페이지입니다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이 페이지는 주로 물건을 구매하는 사용자들이 사용하는 페이지입니다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점주님들도 주변 매장에서 할인 판매 상품을 구매할 때 이용해보세요 </a:t>
            </a:r>
            <a:r>
              <a:rPr lang="en-US" altLang="ko-KR" sz="1400" dirty="0" smtClean="0">
                <a:sym typeface="Wingdings" panose="05000000000000000000" pitchFamily="2" charset="2"/>
              </a:rPr>
              <a:t></a:t>
            </a:r>
            <a:endParaRPr lang="ko-KR" altLang="en-US" sz="1400" dirty="0"/>
          </a:p>
        </p:txBody>
      </p:sp>
      <p:sp>
        <p:nvSpPr>
          <p:cNvPr id="8" name="순서도: 대체 처리 7"/>
          <p:cNvSpPr/>
          <p:nvPr/>
        </p:nvSpPr>
        <p:spPr>
          <a:xfrm>
            <a:off x="2288838" y="2001671"/>
            <a:ext cx="588099" cy="230306"/>
          </a:xfrm>
          <a:prstGeom prst="flowChartAlternateProcess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2876937" y="2116824"/>
            <a:ext cx="2011586" cy="10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01391" y="2001671"/>
            <a:ext cx="6328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가게보기</a:t>
            </a:r>
            <a:r>
              <a:rPr lang="ko-KR" altLang="en-US" sz="1400" dirty="0" smtClean="0"/>
              <a:t> 탭을 클릭하면 현재 위치와 상관 없이 카테고리별로 매장을 확인할 수 있습니다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967656" y="1766215"/>
            <a:ext cx="1015271" cy="160206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대체 처리 13"/>
          <p:cNvSpPr/>
          <p:nvPr/>
        </p:nvSpPr>
        <p:spPr>
          <a:xfrm>
            <a:off x="1732084" y="4800556"/>
            <a:ext cx="2501687" cy="1165008"/>
          </a:xfrm>
          <a:prstGeom prst="flowChartAlternateProcess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4233771" y="5275384"/>
            <a:ext cx="5363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818184" y="4906052"/>
            <a:ext cx="68209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만약 오늘 할인 판매 상품이 </a:t>
            </a:r>
            <a:r>
              <a:rPr lang="ko-KR" altLang="en-US" sz="1400" dirty="0" err="1" smtClean="0"/>
              <a:t>등록되어있다면</a:t>
            </a:r>
            <a:r>
              <a:rPr lang="ko-KR" altLang="en-US" sz="1400" dirty="0" smtClean="0"/>
              <a:t> 하얀색 배경화면의 카드로 보여집니다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오늘 등록되지 않았다면 회색 배경화면의 카드로 보여집니다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각 카드를 클릭하시면 각 매장의 상세 정보 페이지로 이동합니다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82140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노누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42" y="258763"/>
            <a:ext cx="1173406" cy="1092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32084" y="435907"/>
            <a:ext cx="308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5. “</a:t>
            </a:r>
            <a:r>
              <a:rPr lang="ko-KR" altLang="en-US" b="1" dirty="0" err="1" smtClean="0"/>
              <a:t>온식고</a:t>
            </a:r>
            <a:r>
              <a:rPr lang="en-US" altLang="ko-KR" b="1" dirty="0" smtClean="0"/>
              <a:t>” </a:t>
            </a:r>
            <a:r>
              <a:rPr lang="ko-KR" altLang="en-US" b="1" dirty="0" smtClean="0"/>
              <a:t>페이지</a:t>
            </a:r>
            <a:endParaRPr lang="ko-KR" altLang="en-US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503984" y="203532"/>
            <a:ext cx="5996354" cy="126166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662246" y="358963"/>
            <a:ext cx="56622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“</a:t>
            </a:r>
            <a:r>
              <a:rPr lang="ko-KR" altLang="en-US" sz="1400" dirty="0" err="1" smtClean="0"/>
              <a:t>온식고</a:t>
            </a:r>
            <a:r>
              <a:rPr lang="en-US" altLang="ko-KR" sz="1400" dirty="0" smtClean="0"/>
              <a:t>” </a:t>
            </a:r>
            <a:r>
              <a:rPr lang="ko-KR" altLang="en-US" sz="1400" dirty="0" smtClean="0"/>
              <a:t>페이지는 오늘 할인 판매되는 상품을 지도 혹은 카테고리</a:t>
            </a:r>
            <a:endParaRPr lang="en-US" altLang="ko-KR" sz="1400" dirty="0" smtClean="0"/>
          </a:p>
          <a:p>
            <a:r>
              <a:rPr lang="ko-KR" altLang="en-US" sz="1400" dirty="0" smtClean="0"/>
              <a:t>별로 볼 수 있는 페이지입니다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이 페이지는 주로 물건을 구매하는 사용자들이 사용하는 페이지입니다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점주님들도 주변 매장에서 할인 판매 상품을 구매할 때 이용해보세요 </a:t>
            </a:r>
            <a:r>
              <a:rPr lang="en-US" altLang="ko-KR" sz="1400" dirty="0" smtClean="0">
                <a:sym typeface="Wingdings" panose="05000000000000000000" pitchFamily="2" charset="2"/>
              </a:rPr>
              <a:t>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084" y="1621794"/>
            <a:ext cx="2501687" cy="204057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8845" y="4183295"/>
            <a:ext cx="2522127" cy="121297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8184" y="4169407"/>
            <a:ext cx="2522127" cy="120554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17523" y="1949776"/>
            <a:ext cx="2522127" cy="3425176"/>
          </a:xfrm>
          <a:prstGeom prst="rect">
            <a:avLst/>
          </a:prstGeom>
        </p:spPr>
      </p:pic>
      <p:sp>
        <p:nvSpPr>
          <p:cNvPr id="19" name="순서도: 대체 처리 18"/>
          <p:cNvSpPr/>
          <p:nvPr/>
        </p:nvSpPr>
        <p:spPr>
          <a:xfrm>
            <a:off x="1732084" y="3298872"/>
            <a:ext cx="1389185" cy="363492"/>
          </a:xfrm>
          <a:prstGeom prst="flowChartAlternateProcess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3121269" y="3508131"/>
            <a:ext cx="1283677" cy="1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358664" y="3246521"/>
            <a:ext cx="3787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매장 상세보기 페이지입니다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상품</a:t>
            </a:r>
            <a:r>
              <a:rPr lang="en-US" altLang="ko-KR" sz="1400" dirty="0" smtClean="0"/>
              <a:t>/ </a:t>
            </a:r>
            <a:r>
              <a:rPr lang="ko-KR" altLang="en-US" sz="1400" dirty="0" smtClean="0"/>
              <a:t>입소문</a:t>
            </a:r>
            <a:r>
              <a:rPr lang="en-US" altLang="ko-KR" sz="1400" dirty="0" smtClean="0"/>
              <a:t>/ </a:t>
            </a:r>
            <a:r>
              <a:rPr lang="ko-KR" altLang="en-US" sz="1400" dirty="0" smtClean="0"/>
              <a:t>상세정보 탭을 클릭하세요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7565" y="5601430"/>
            <a:ext cx="3144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[</a:t>
            </a:r>
            <a:r>
              <a:rPr lang="ko-KR" altLang="en-US" sz="1400" dirty="0" smtClean="0"/>
              <a:t>상품</a:t>
            </a:r>
            <a:r>
              <a:rPr lang="en-US" altLang="ko-KR" sz="1400" dirty="0" smtClean="0"/>
              <a:t>]</a:t>
            </a:r>
            <a:r>
              <a:rPr lang="ko-KR" altLang="en-US" sz="1400" dirty="0" smtClean="0"/>
              <a:t> 탭은 고객이 오늘 등록된 할인 </a:t>
            </a:r>
            <a:r>
              <a:rPr lang="ko-KR" altLang="en-US" sz="1400" dirty="0" err="1" smtClean="0"/>
              <a:t>판매상품을</a:t>
            </a:r>
            <a:r>
              <a:rPr lang="ko-KR" altLang="en-US" sz="1400" dirty="0" smtClean="0"/>
              <a:t> 구매할 수 있는 탭입니다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358664" y="5518526"/>
            <a:ext cx="35556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[</a:t>
            </a:r>
            <a:r>
              <a:rPr lang="ko-KR" altLang="en-US" sz="1400" dirty="0" smtClean="0"/>
              <a:t>입소문</a:t>
            </a:r>
            <a:r>
              <a:rPr lang="en-US" altLang="ko-KR" sz="1400" dirty="0" smtClean="0"/>
              <a:t>]</a:t>
            </a:r>
            <a:r>
              <a:rPr lang="ko-KR" altLang="en-US" sz="1400" dirty="0" smtClean="0"/>
              <a:t> 탭은 사용자들이 매장에 대한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리뷰를 남길 때 사용하는 탭입니다</a:t>
            </a:r>
            <a:r>
              <a:rPr lang="en-US" altLang="ko-KR" sz="1400" dirty="0" smtClean="0"/>
              <a:t>.</a:t>
            </a:r>
          </a:p>
          <a:p>
            <a:pPr algn="ctr"/>
            <a:r>
              <a:rPr lang="ko-KR" altLang="en-US" sz="1400" dirty="0" smtClean="0"/>
              <a:t>해당 매장의 점주님은 악의적으로 게시된 리뷰를 신고할 수 있습니다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120719" y="5518526"/>
            <a:ext cx="303888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[</a:t>
            </a:r>
            <a:r>
              <a:rPr lang="ko-KR" altLang="en-US" sz="1400" dirty="0" smtClean="0"/>
              <a:t>상세정보</a:t>
            </a:r>
            <a:r>
              <a:rPr lang="en-US" altLang="ko-KR" sz="1400" dirty="0" smtClean="0"/>
              <a:t>] </a:t>
            </a:r>
            <a:r>
              <a:rPr lang="ko-KR" altLang="en-US" sz="1400" dirty="0" smtClean="0"/>
              <a:t>탭은 </a:t>
            </a:r>
            <a:r>
              <a:rPr lang="ko-KR" altLang="en-US" sz="1400" dirty="0" err="1" smtClean="0"/>
              <a:t>상세주소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전화번호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영업시간 등 상세정보를 알 수 있는 탭입니다</a:t>
            </a:r>
            <a:r>
              <a:rPr lang="en-US" altLang="ko-KR" sz="1400" dirty="0" smtClean="0"/>
              <a:t>. SNS</a:t>
            </a:r>
            <a:r>
              <a:rPr lang="ko-KR" altLang="en-US" sz="1400" dirty="0" smtClean="0"/>
              <a:t>로 공유가 가능하며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[</a:t>
            </a:r>
            <a:r>
              <a:rPr lang="ko-KR" altLang="en-US" sz="1400" dirty="0" err="1" smtClean="0"/>
              <a:t>길찾기</a:t>
            </a:r>
            <a:r>
              <a:rPr lang="en-US" altLang="ko-KR" sz="1400" dirty="0" smtClean="0"/>
              <a:t>]</a:t>
            </a:r>
            <a:r>
              <a:rPr lang="ko-KR" altLang="en-US" sz="1400" dirty="0" smtClean="0"/>
              <a:t>를 누르면 </a:t>
            </a:r>
            <a:r>
              <a:rPr lang="ko-KR" altLang="en-US" sz="1400" dirty="0" err="1" smtClean="0"/>
              <a:t>카카오맵을</a:t>
            </a:r>
            <a:r>
              <a:rPr lang="ko-KR" altLang="en-US" sz="1400" dirty="0" smtClean="0"/>
              <a:t> 통해 </a:t>
            </a:r>
            <a:r>
              <a:rPr lang="ko-KR" altLang="en-US" sz="1400" dirty="0" err="1" smtClean="0"/>
              <a:t>길찾기가</a:t>
            </a:r>
            <a:r>
              <a:rPr lang="ko-KR" altLang="en-US" sz="1400" dirty="0" smtClean="0"/>
              <a:t> 가능합니다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</p:txBody>
      </p:sp>
      <p:sp>
        <p:nvSpPr>
          <p:cNvPr id="32" name="직사각형 31"/>
          <p:cNvSpPr/>
          <p:nvPr/>
        </p:nvSpPr>
        <p:spPr>
          <a:xfrm>
            <a:off x="4906108" y="5125915"/>
            <a:ext cx="439615" cy="123093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1945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노누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42" y="258763"/>
            <a:ext cx="1173406" cy="1092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32084" y="435907"/>
            <a:ext cx="308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6</a:t>
            </a:r>
            <a:r>
              <a:rPr lang="en-US" altLang="ko-KR" b="1" dirty="0" smtClean="0"/>
              <a:t>. “</a:t>
            </a:r>
            <a:r>
              <a:rPr lang="ko-KR" altLang="en-US" b="1" dirty="0" smtClean="0"/>
              <a:t>전체상품</a:t>
            </a:r>
            <a:r>
              <a:rPr lang="en-US" altLang="ko-KR" b="1" dirty="0" smtClean="0"/>
              <a:t>” </a:t>
            </a:r>
            <a:r>
              <a:rPr lang="ko-KR" altLang="en-US" b="1" dirty="0" smtClean="0"/>
              <a:t>페이지</a:t>
            </a:r>
            <a:endParaRPr lang="ko-KR" altLang="en-US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084" y="1820008"/>
            <a:ext cx="2507895" cy="4160218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5495191" y="258763"/>
            <a:ext cx="5996354" cy="77872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662246" y="358963"/>
            <a:ext cx="5662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“</a:t>
            </a:r>
            <a:r>
              <a:rPr lang="ko-KR" altLang="en-US" sz="1400" dirty="0" smtClean="0"/>
              <a:t>전체상품</a:t>
            </a:r>
            <a:r>
              <a:rPr lang="en-US" altLang="ko-KR" sz="1400" dirty="0" smtClean="0"/>
              <a:t>” </a:t>
            </a:r>
            <a:r>
              <a:rPr lang="ko-KR" altLang="en-US" sz="1400" dirty="0" smtClean="0"/>
              <a:t>페이지는 점주님의 매장에 있는 </a:t>
            </a:r>
            <a:r>
              <a:rPr lang="ko-KR" altLang="en-US" sz="1400" dirty="0" err="1" smtClean="0"/>
              <a:t>전상품을</a:t>
            </a:r>
            <a:r>
              <a:rPr lang="ko-KR" altLang="en-US" sz="1400" dirty="0" smtClean="0"/>
              <a:t> 확인할 수 있는</a:t>
            </a:r>
            <a:endParaRPr lang="en-US" altLang="ko-KR" sz="1400" dirty="0" smtClean="0"/>
          </a:p>
          <a:p>
            <a:r>
              <a:rPr lang="ko-KR" altLang="en-US" sz="1400" dirty="0" smtClean="0"/>
              <a:t>페이지입니다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sp>
        <p:nvSpPr>
          <p:cNvPr id="9" name="순서도: 대체 처리 8"/>
          <p:cNvSpPr/>
          <p:nvPr/>
        </p:nvSpPr>
        <p:spPr>
          <a:xfrm>
            <a:off x="1820008" y="2296549"/>
            <a:ext cx="729762" cy="363492"/>
          </a:xfrm>
          <a:prstGeom prst="flowChartAlternateProcess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549770" y="2464434"/>
            <a:ext cx="1778133" cy="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46587" y="2244198"/>
            <a:ext cx="3787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상품을 등록할 수 있는 창으로 이동합니다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2246" y="2664805"/>
            <a:ext cx="2496297" cy="3349869"/>
          </a:xfrm>
          <a:prstGeom prst="rect">
            <a:avLst/>
          </a:prstGeom>
        </p:spPr>
      </p:pic>
      <p:sp>
        <p:nvSpPr>
          <p:cNvPr id="13" name="순서도: 대체 처리 12"/>
          <p:cNvSpPr/>
          <p:nvPr/>
        </p:nvSpPr>
        <p:spPr>
          <a:xfrm>
            <a:off x="5662245" y="2732564"/>
            <a:ext cx="2417885" cy="2648328"/>
          </a:xfrm>
          <a:prstGeom prst="flowChartAlternateProcess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8080130" y="3668517"/>
            <a:ext cx="4934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646378" y="3318064"/>
            <a:ext cx="27132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상품의 이미지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상품명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정상가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특이사항을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입력하신 후 </a:t>
            </a:r>
            <a:r>
              <a:rPr lang="en-US" altLang="ko-KR" sz="1400" dirty="0" smtClean="0"/>
              <a:t>[</a:t>
            </a:r>
            <a:r>
              <a:rPr lang="ko-KR" altLang="en-US" sz="1400" dirty="0" smtClean="0"/>
              <a:t>등록</a:t>
            </a:r>
            <a:r>
              <a:rPr lang="en-US" altLang="ko-KR" sz="1400" dirty="0" smtClean="0"/>
              <a:t>] </a:t>
            </a:r>
            <a:r>
              <a:rPr lang="ko-KR" altLang="en-US" sz="1400" dirty="0" smtClean="0"/>
              <a:t>버튼을 눌러 상품을 등록합니다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6451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263" y="2281971"/>
            <a:ext cx="2518910" cy="3404080"/>
          </a:xfrm>
          <a:prstGeom prst="rect">
            <a:avLst/>
          </a:prstGeom>
        </p:spPr>
      </p:pic>
      <p:pic>
        <p:nvPicPr>
          <p:cNvPr id="4" name="Picture 2" descr="노누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42" y="258763"/>
            <a:ext cx="1173406" cy="1092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32084" y="435907"/>
            <a:ext cx="308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6</a:t>
            </a:r>
            <a:r>
              <a:rPr lang="en-US" altLang="ko-KR" b="1" dirty="0" smtClean="0"/>
              <a:t>. “</a:t>
            </a:r>
            <a:r>
              <a:rPr lang="ko-KR" altLang="en-US" b="1" dirty="0" smtClean="0"/>
              <a:t>전체상품</a:t>
            </a:r>
            <a:r>
              <a:rPr lang="en-US" altLang="ko-KR" b="1" dirty="0" smtClean="0"/>
              <a:t>” </a:t>
            </a:r>
            <a:r>
              <a:rPr lang="ko-KR" altLang="en-US" b="1" dirty="0" smtClean="0"/>
              <a:t>페이지</a:t>
            </a:r>
            <a:endParaRPr lang="ko-KR" altLang="en-US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4351" y="1805547"/>
            <a:ext cx="2507895" cy="4160218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5495191" y="258763"/>
            <a:ext cx="5996354" cy="77872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662246" y="358963"/>
            <a:ext cx="5662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“</a:t>
            </a:r>
            <a:r>
              <a:rPr lang="ko-KR" altLang="en-US" sz="1400" dirty="0" smtClean="0"/>
              <a:t>전체상품</a:t>
            </a:r>
            <a:r>
              <a:rPr lang="en-US" altLang="ko-KR" sz="1400" dirty="0" smtClean="0"/>
              <a:t>” </a:t>
            </a:r>
            <a:r>
              <a:rPr lang="ko-KR" altLang="en-US" sz="1400" dirty="0" smtClean="0"/>
              <a:t>페이지는 점주님의 매장에 있는 </a:t>
            </a:r>
            <a:r>
              <a:rPr lang="ko-KR" altLang="en-US" sz="1400" dirty="0" err="1" smtClean="0"/>
              <a:t>전상품을</a:t>
            </a:r>
            <a:r>
              <a:rPr lang="ko-KR" altLang="en-US" sz="1400" dirty="0" smtClean="0"/>
              <a:t> 확인할 수 있는</a:t>
            </a:r>
            <a:endParaRPr lang="en-US" altLang="ko-KR" sz="1400" dirty="0" smtClean="0"/>
          </a:p>
          <a:p>
            <a:r>
              <a:rPr lang="ko-KR" altLang="en-US" sz="1400" dirty="0" smtClean="0"/>
              <a:t>페이지입니다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sp>
        <p:nvSpPr>
          <p:cNvPr id="9" name="순서도: 대체 처리 8"/>
          <p:cNvSpPr/>
          <p:nvPr/>
        </p:nvSpPr>
        <p:spPr>
          <a:xfrm>
            <a:off x="3338990" y="4505590"/>
            <a:ext cx="978034" cy="294103"/>
          </a:xfrm>
          <a:prstGeom prst="flowChartAlternateProcess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2813538" y="4652641"/>
            <a:ext cx="5254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35078" y="4391031"/>
            <a:ext cx="3787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상품을 등록할 때 작성한</a:t>
            </a:r>
            <a:endParaRPr lang="en-US" altLang="ko-KR" sz="1400" dirty="0" smtClean="0"/>
          </a:p>
          <a:p>
            <a:r>
              <a:rPr lang="ko-KR" altLang="en-US" sz="1400" dirty="0" smtClean="0"/>
              <a:t>정보를 수정할 수 있습니다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13" name="순서도: 대체 처리 12"/>
          <p:cNvSpPr/>
          <p:nvPr/>
        </p:nvSpPr>
        <p:spPr>
          <a:xfrm>
            <a:off x="6208776" y="2354494"/>
            <a:ext cx="2417885" cy="2648328"/>
          </a:xfrm>
          <a:prstGeom prst="flowChartAlternateProcess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8626661" y="3290447"/>
            <a:ext cx="4934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173190" y="3028837"/>
            <a:ext cx="2713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이미지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상품명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정상판매가</a:t>
            </a:r>
            <a:r>
              <a:rPr lang="en-US" altLang="ko-KR" sz="1400" dirty="0" smtClean="0"/>
              <a:t>,</a:t>
            </a:r>
          </a:p>
          <a:p>
            <a:r>
              <a:rPr lang="ko-KR" altLang="en-US" sz="1400" dirty="0" smtClean="0"/>
              <a:t>특이사항을 수정할 수 있습니다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  <p:sp>
        <p:nvSpPr>
          <p:cNvPr id="18" name="순서도: 대체 처리 17"/>
          <p:cNvSpPr/>
          <p:nvPr/>
        </p:nvSpPr>
        <p:spPr>
          <a:xfrm>
            <a:off x="6158263" y="5075345"/>
            <a:ext cx="2518910" cy="455017"/>
          </a:xfrm>
          <a:prstGeom prst="flowChartAlternateProcess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677173" y="5302397"/>
            <a:ext cx="514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303320" y="4914251"/>
            <a:ext cx="28266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수정을 완료하셨다면 </a:t>
            </a:r>
            <a:r>
              <a:rPr lang="en-US" altLang="ko-KR" sz="1400" dirty="0" smtClean="0"/>
              <a:t>[</a:t>
            </a:r>
            <a:r>
              <a:rPr lang="ko-KR" altLang="en-US" sz="1400" dirty="0" smtClean="0"/>
              <a:t>수정</a:t>
            </a:r>
            <a:r>
              <a:rPr lang="en-US" altLang="ko-KR" sz="1400" dirty="0" smtClean="0"/>
              <a:t>]</a:t>
            </a:r>
            <a:r>
              <a:rPr lang="ko-KR" altLang="en-US" sz="1400" dirty="0" smtClean="0"/>
              <a:t>을</a:t>
            </a:r>
            <a:r>
              <a:rPr lang="en-US" altLang="ko-KR" sz="1400" dirty="0" smtClean="0"/>
              <a:t>,</a:t>
            </a:r>
          </a:p>
          <a:p>
            <a:r>
              <a:rPr lang="ko-KR" altLang="en-US" sz="1400" dirty="0" smtClean="0"/>
              <a:t>상품 삭제를 원하시면 </a:t>
            </a:r>
            <a:r>
              <a:rPr lang="en-US" altLang="ko-KR" sz="1400" dirty="0" smtClean="0"/>
              <a:t>[</a:t>
            </a:r>
            <a:r>
              <a:rPr lang="ko-KR" altLang="en-US" sz="1400" dirty="0" smtClean="0"/>
              <a:t>삭제</a:t>
            </a:r>
            <a:r>
              <a:rPr lang="en-US" altLang="ko-KR" sz="1400" dirty="0" smtClean="0"/>
              <a:t>]</a:t>
            </a:r>
            <a:r>
              <a:rPr lang="ko-KR" altLang="en-US" sz="1400" dirty="0" smtClean="0"/>
              <a:t>를</a:t>
            </a:r>
            <a:endParaRPr lang="en-US" altLang="ko-KR" sz="1400" dirty="0" smtClean="0"/>
          </a:p>
          <a:p>
            <a:r>
              <a:rPr lang="ko-KR" altLang="en-US" sz="1400" dirty="0" smtClean="0"/>
              <a:t>클릭해주세요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9129208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3802" y="1805547"/>
            <a:ext cx="2543371" cy="4478974"/>
          </a:xfrm>
          <a:prstGeom prst="rect">
            <a:avLst/>
          </a:prstGeom>
        </p:spPr>
      </p:pic>
      <p:pic>
        <p:nvPicPr>
          <p:cNvPr id="4" name="Picture 2" descr="노누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42" y="258763"/>
            <a:ext cx="1173406" cy="1092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32084" y="435907"/>
            <a:ext cx="308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6</a:t>
            </a:r>
            <a:r>
              <a:rPr lang="en-US" altLang="ko-KR" b="1" dirty="0" smtClean="0"/>
              <a:t>. “</a:t>
            </a:r>
            <a:r>
              <a:rPr lang="ko-KR" altLang="en-US" b="1" dirty="0" smtClean="0"/>
              <a:t>전체상품</a:t>
            </a:r>
            <a:r>
              <a:rPr lang="en-US" altLang="ko-KR" b="1" dirty="0" smtClean="0"/>
              <a:t>” </a:t>
            </a:r>
            <a:r>
              <a:rPr lang="ko-KR" altLang="en-US" b="1" dirty="0" smtClean="0"/>
              <a:t>페이지</a:t>
            </a:r>
            <a:endParaRPr lang="ko-KR" altLang="en-US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4351" y="1805547"/>
            <a:ext cx="2507895" cy="4160218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5495191" y="258763"/>
            <a:ext cx="5996354" cy="77872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662246" y="358963"/>
            <a:ext cx="5662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“</a:t>
            </a:r>
            <a:r>
              <a:rPr lang="ko-KR" altLang="en-US" sz="1400" dirty="0" smtClean="0"/>
              <a:t>전체상품</a:t>
            </a:r>
            <a:r>
              <a:rPr lang="en-US" altLang="ko-KR" sz="1400" dirty="0" smtClean="0"/>
              <a:t>” </a:t>
            </a:r>
            <a:r>
              <a:rPr lang="ko-KR" altLang="en-US" sz="1400" dirty="0" smtClean="0"/>
              <a:t>페이지는 점주님의 매장에 있는 </a:t>
            </a:r>
            <a:r>
              <a:rPr lang="ko-KR" altLang="en-US" sz="1400" dirty="0" err="1" smtClean="0"/>
              <a:t>전상품을</a:t>
            </a:r>
            <a:r>
              <a:rPr lang="ko-KR" altLang="en-US" sz="1400" dirty="0" smtClean="0"/>
              <a:t> 확인할 수 있는</a:t>
            </a:r>
            <a:endParaRPr lang="en-US" altLang="ko-KR" sz="1400" dirty="0" smtClean="0"/>
          </a:p>
          <a:p>
            <a:r>
              <a:rPr lang="ko-KR" altLang="en-US" sz="1400" dirty="0" smtClean="0"/>
              <a:t>페이지입니다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sp>
        <p:nvSpPr>
          <p:cNvPr id="9" name="순서도: 대체 처리 8"/>
          <p:cNvSpPr/>
          <p:nvPr/>
        </p:nvSpPr>
        <p:spPr>
          <a:xfrm>
            <a:off x="4517157" y="4708719"/>
            <a:ext cx="978034" cy="294103"/>
          </a:xfrm>
          <a:prstGeom prst="flowChartAlternateProcess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2752440" y="4842160"/>
            <a:ext cx="1767475" cy="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7799" y="4536181"/>
            <a:ext cx="24261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err="1" smtClean="0"/>
              <a:t>재고등록</a:t>
            </a:r>
            <a:r>
              <a:rPr lang="en-US" altLang="ko-KR" sz="1400" dirty="0" smtClean="0"/>
              <a:t>]</a:t>
            </a:r>
            <a:r>
              <a:rPr lang="ko-KR" altLang="en-US" sz="1400" dirty="0" smtClean="0"/>
              <a:t>을 클릭하면</a:t>
            </a:r>
            <a:endParaRPr lang="en-US" altLang="ko-KR" sz="1400" dirty="0" smtClean="0"/>
          </a:p>
          <a:p>
            <a:r>
              <a:rPr lang="ko-KR" altLang="en-US" sz="1400" dirty="0" smtClean="0"/>
              <a:t>오늘 남은 재고를 설정할 </a:t>
            </a:r>
            <a:endParaRPr lang="en-US" altLang="ko-KR" sz="1400" dirty="0" smtClean="0"/>
          </a:p>
          <a:p>
            <a:r>
              <a:rPr lang="ko-KR" altLang="en-US" sz="1400" dirty="0" smtClean="0"/>
              <a:t>수 있습니다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13" name="순서도: 대체 처리 12"/>
          <p:cNvSpPr/>
          <p:nvPr/>
        </p:nvSpPr>
        <p:spPr>
          <a:xfrm>
            <a:off x="6147170" y="5274845"/>
            <a:ext cx="2417885" cy="573268"/>
          </a:xfrm>
          <a:prstGeom prst="flowChartAlternateProcess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565055" y="5487036"/>
            <a:ext cx="514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148729" y="4366904"/>
            <a:ext cx="30432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오늘 판매될 제품의 할인가를</a:t>
            </a:r>
            <a:endParaRPr lang="en-US" altLang="ko-KR" sz="1400" dirty="0" smtClean="0"/>
          </a:p>
          <a:p>
            <a:r>
              <a:rPr lang="ko-KR" altLang="en-US" sz="1400" dirty="0" smtClean="0"/>
              <a:t>설정하시면 자동으로 할인율이</a:t>
            </a:r>
            <a:endParaRPr lang="en-US" altLang="ko-KR" sz="1400" dirty="0" smtClean="0"/>
          </a:p>
          <a:p>
            <a:r>
              <a:rPr lang="ko-KR" altLang="en-US" sz="1400" dirty="0" smtClean="0"/>
              <a:t>계산됩니다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수량에는 오늘 남은 재고의 개수를 입력해주세요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수량이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이상으로 등록된다면</a:t>
            </a:r>
            <a:endParaRPr lang="en-US" altLang="ko-KR" sz="1400" dirty="0" smtClean="0"/>
          </a:p>
          <a:p>
            <a:r>
              <a:rPr lang="ko-KR" altLang="en-US" sz="1400" dirty="0" smtClean="0"/>
              <a:t>자동으로 </a:t>
            </a:r>
            <a:r>
              <a:rPr lang="en-US" altLang="ko-KR" sz="1400" dirty="0" smtClean="0"/>
              <a:t>“</a:t>
            </a:r>
            <a:r>
              <a:rPr lang="ko-KR" altLang="en-US" sz="1400" dirty="0" err="1" smtClean="0"/>
              <a:t>온식고</a:t>
            </a:r>
            <a:r>
              <a:rPr lang="en-US" altLang="ko-KR" sz="1400" dirty="0" smtClean="0"/>
              <a:t>” </a:t>
            </a:r>
            <a:r>
              <a:rPr lang="ko-KR" altLang="en-US" sz="1400" dirty="0" smtClean="0"/>
              <a:t>페이지에 기재됩니다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완료 후</a:t>
            </a:r>
            <a:r>
              <a:rPr lang="en-US" altLang="ko-KR" sz="1400" dirty="0" smtClean="0"/>
              <a:t>, [</a:t>
            </a:r>
            <a:r>
              <a:rPr lang="ko-KR" altLang="en-US" sz="1400" dirty="0" err="1" smtClean="0"/>
              <a:t>수량등록</a:t>
            </a:r>
            <a:r>
              <a:rPr lang="en-US" altLang="ko-KR" sz="1400" dirty="0" smtClean="0"/>
              <a:t>]</a:t>
            </a:r>
            <a:r>
              <a:rPr lang="ko-KR" altLang="en-US" sz="1400" dirty="0" smtClean="0"/>
              <a:t>을 클릭해주세요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  <p:sp>
        <p:nvSpPr>
          <p:cNvPr id="21" name="순서도: 대체 처리 20"/>
          <p:cNvSpPr/>
          <p:nvPr/>
        </p:nvSpPr>
        <p:spPr>
          <a:xfrm>
            <a:off x="3342067" y="4842160"/>
            <a:ext cx="978034" cy="294103"/>
          </a:xfrm>
          <a:prstGeom prst="flowChartAlternateProcess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2762351" y="4975601"/>
            <a:ext cx="582475" cy="456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19011" y="5381403"/>
            <a:ext cx="24261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err="1" smtClean="0"/>
              <a:t>재고등록</a:t>
            </a:r>
            <a:r>
              <a:rPr lang="en-US" altLang="ko-KR" sz="1400" dirty="0" smtClean="0"/>
              <a:t>]</a:t>
            </a:r>
            <a:r>
              <a:rPr lang="ko-KR" altLang="en-US" sz="1400" dirty="0" smtClean="0"/>
              <a:t>을 통해 재고를 등록하셨다면</a:t>
            </a:r>
            <a:endParaRPr lang="en-US" altLang="ko-KR" sz="1400" dirty="0" smtClean="0"/>
          </a:p>
          <a:p>
            <a:r>
              <a:rPr lang="ko-KR" altLang="en-US" sz="1400" dirty="0" smtClean="0"/>
              <a:t>버튼은 </a:t>
            </a:r>
            <a:r>
              <a:rPr lang="en-US" altLang="ko-KR" sz="1400" dirty="0" smtClean="0"/>
              <a:t>[</a:t>
            </a:r>
            <a:r>
              <a:rPr lang="ko-KR" altLang="en-US" sz="1400" dirty="0" err="1" smtClean="0"/>
              <a:t>수량변경</a:t>
            </a:r>
            <a:r>
              <a:rPr lang="en-US" altLang="ko-KR" sz="1400" dirty="0" smtClean="0"/>
              <a:t>]</a:t>
            </a:r>
            <a:r>
              <a:rPr lang="ko-KR" altLang="en-US" sz="1400" dirty="0" smtClean="0"/>
              <a:t>으로 변경됩니다</a:t>
            </a:r>
            <a:r>
              <a:rPr lang="en-US" altLang="ko-KR" sz="1400" dirty="0" smtClean="0"/>
              <a:t>. [</a:t>
            </a:r>
            <a:r>
              <a:rPr lang="ko-KR" altLang="en-US" sz="1400" dirty="0" err="1" smtClean="0"/>
              <a:t>수량변경</a:t>
            </a:r>
            <a:r>
              <a:rPr lang="en-US" altLang="ko-KR" sz="1400" dirty="0" smtClean="0"/>
              <a:t>]</a:t>
            </a:r>
            <a:r>
              <a:rPr lang="ko-KR" altLang="en-US" sz="1400" dirty="0" smtClean="0"/>
              <a:t>은 당일 할인 판매상품의 재고 개수를 변경할 수 있습니다</a:t>
            </a:r>
            <a:r>
              <a:rPr lang="en-US" altLang="ko-KR" sz="1400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625907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노누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42" y="258763"/>
            <a:ext cx="1173406" cy="1092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32084" y="435907"/>
            <a:ext cx="308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7. “</a:t>
            </a:r>
            <a:r>
              <a:rPr lang="ko-KR" altLang="en-US" b="1" dirty="0" smtClean="0"/>
              <a:t>기부</a:t>
            </a:r>
            <a:r>
              <a:rPr lang="en-US" altLang="ko-KR" b="1" dirty="0" smtClean="0"/>
              <a:t>” </a:t>
            </a:r>
            <a:r>
              <a:rPr lang="ko-KR" altLang="en-US" b="1" dirty="0" smtClean="0"/>
              <a:t>페이지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084" y="1828800"/>
            <a:ext cx="2512923" cy="390122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495191" y="258763"/>
            <a:ext cx="5996354" cy="77872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662246" y="358963"/>
            <a:ext cx="5662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“</a:t>
            </a:r>
            <a:r>
              <a:rPr lang="ko-KR" altLang="en-US" sz="1400" dirty="0" smtClean="0"/>
              <a:t>기부</a:t>
            </a:r>
            <a:r>
              <a:rPr lang="en-US" altLang="ko-KR" sz="1400" dirty="0" smtClean="0"/>
              <a:t>” </a:t>
            </a:r>
            <a:r>
              <a:rPr lang="ko-KR" altLang="en-US" sz="1400" dirty="0" smtClean="0"/>
              <a:t>페이지는 유통기한 </a:t>
            </a:r>
            <a:r>
              <a:rPr lang="en-US" altLang="ko-KR" sz="1400" dirty="0" smtClean="0"/>
              <a:t>70</a:t>
            </a:r>
            <a:r>
              <a:rPr lang="ko-KR" altLang="en-US" sz="1400" dirty="0" smtClean="0"/>
              <a:t>일전 임박 상품을 기부할 수 있는 페이지입니다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14900" y="3086912"/>
            <a:ext cx="64095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페이지에 기재된 </a:t>
            </a:r>
            <a:r>
              <a:rPr lang="ko-KR" altLang="en-US" sz="1400" dirty="0" err="1"/>
              <a:t>푸드뱅크</a:t>
            </a:r>
            <a:r>
              <a:rPr lang="ko-KR" altLang="en-US" sz="1400" dirty="0"/>
              <a:t> 홈페이지 신청 및 기부 식품 관련 </a:t>
            </a:r>
            <a:r>
              <a:rPr lang="ko-KR" altLang="en-US" sz="1400" dirty="0" smtClean="0"/>
              <a:t>법령을 꼼꼼히</a:t>
            </a:r>
            <a:endParaRPr lang="en-US" altLang="ko-KR" sz="1400" dirty="0" smtClean="0"/>
          </a:p>
          <a:p>
            <a:r>
              <a:rPr lang="ko-KR" altLang="en-US" sz="1400" dirty="0" smtClean="0"/>
              <a:t>읽으신 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도움이 필요한 곳에 식품 혹은 금전을 기부해주세요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기부를 완료하셨다면 웹 페이지의 좌측 하단의 </a:t>
            </a:r>
            <a:r>
              <a:rPr lang="en-US" altLang="ko-KR" sz="1400" dirty="0" smtClean="0"/>
              <a:t>[</a:t>
            </a:r>
            <a:r>
              <a:rPr lang="ko-KR" altLang="en-US" sz="1400" dirty="0" err="1" smtClean="0"/>
              <a:t>온식고</a:t>
            </a:r>
            <a:r>
              <a:rPr lang="ko-KR" altLang="en-US" sz="1400" dirty="0" smtClean="0"/>
              <a:t> 식구에게 문의하기</a:t>
            </a:r>
            <a:r>
              <a:rPr lang="en-US" altLang="ko-KR" sz="1400" dirty="0" smtClean="0"/>
              <a:t>]</a:t>
            </a:r>
            <a:r>
              <a:rPr lang="ko-KR" altLang="en-US" sz="1400" dirty="0" smtClean="0"/>
              <a:t>를 클릭한 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기부 현황을 알려주세요</a:t>
            </a:r>
            <a:r>
              <a:rPr lang="en-US" altLang="ko-KR" sz="1400" dirty="0" smtClean="0"/>
              <a:t>! </a:t>
            </a:r>
          </a:p>
          <a:p>
            <a:r>
              <a:rPr lang="ko-KR" altLang="en-US" sz="1400" dirty="0" smtClean="0"/>
              <a:t>메인 페이지에 최우선으로 홍보해드립니다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638973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노누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42" y="258763"/>
            <a:ext cx="1173406" cy="1092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32084" y="435907"/>
            <a:ext cx="308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8. “</a:t>
            </a:r>
            <a:r>
              <a:rPr lang="ko-KR" altLang="en-US" b="1" dirty="0" smtClean="0"/>
              <a:t>알림</a:t>
            </a:r>
            <a:r>
              <a:rPr lang="en-US" altLang="ko-KR" b="1" dirty="0" smtClean="0"/>
              <a:t>” </a:t>
            </a:r>
            <a:r>
              <a:rPr lang="ko-KR" altLang="en-US" b="1" dirty="0" smtClean="0"/>
              <a:t>페이지</a:t>
            </a:r>
            <a:endParaRPr lang="ko-KR" altLang="en-US" b="1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084" y="1351716"/>
            <a:ext cx="2687536" cy="368544"/>
          </a:xfrm>
          <a:prstGeom prst="rect">
            <a:avLst/>
          </a:prstGeom>
        </p:spPr>
      </p:pic>
      <p:sp>
        <p:nvSpPr>
          <p:cNvPr id="18" name="모서리가 둥근 직사각형 17"/>
          <p:cNvSpPr/>
          <p:nvPr/>
        </p:nvSpPr>
        <p:spPr>
          <a:xfrm>
            <a:off x="5495191" y="258763"/>
            <a:ext cx="5996354" cy="77872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662246" y="358963"/>
            <a:ext cx="5662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“</a:t>
            </a:r>
            <a:r>
              <a:rPr lang="ko-KR" altLang="en-US" sz="1400" dirty="0" smtClean="0"/>
              <a:t>알림</a:t>
            </a:r>
            <a:r>
              <a:rPr lang="en-US" altLang="ko-KR" sz="1400" dirty="0" smtClean="0"/>
              <a:t>” </a:t>
            </a:r>
            <a:r>
              <a:rPr lang="ko-KR" altLang="en-US" sz="1400" dirty="0" smtClean="0"/>
              <a:t>페이지는 점주님의 매장의 상품을 구매하고자하는 고객들로부터 주문을 확인할 수 있는 페이지입니다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20" name="순서도: 대체 처리 19"/>
          <p:cNvSpPr/>
          <p:nvPr/>
        </p:nvSpPr>
        <p:spPr>
          <a:xfrm>
            <a:off x="3791383" y="1351716"/>
            <a:ext cx="384964" cy="368544"/>
          </a:xfrm>
          <a:prstGeom prst="flowChartAlternateProcess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4162605" y="1426341"/>
            <a:ext cx="514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90842" y="1351716"/>
            <a:ext cx="632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메뉴 우측 상단의 종모양 아이콘을 클릭하면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알림</a:t>
            </a:r>
            <a:r>
              <a:rPr lang="en-US" altLang="ko-KR" sz="1400" dirty="0" smtClean="0"/>
              <a:t>” </a:t>
            </a:r>
            <a:r>
              <a:rPr lang="ko-KR" altLang="en-US" sz="1400" dirty="0" smtClean="0"/>
              <a:t>페이지가 보입니다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2084" y="1884574"/>
            <a:ext cx="2506322" cy="792041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4067" y="3382920"/>
            <a:ext cx="2082355" cy="3244728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5533" y="3926285"/>
            <a:ext cx="1931032" cy="2155215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95191" y="2286680"/>
            <a:ext cx="2511716" cy="779869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96652" y="5246615"/>
            <a:ext cx="2795531" cy="779869"/>
          </a:xfrm>
          <a:prstGeom prst="rect">
            <a:avLst/>
          </a:prstGeom>
        </p:spPr>
      </p:pic>
      <p:sp>
        <p:nvSpPr>
          <p:cNvPr id="28" name="타원 27"/>
          <p:cNvSpPr/>
          <p:nvPr/>
        </p:nvSpPr>
        <p:spPr>
          <a:xfrm>
            <a:off x="2057400" y="2072825"/>
            <a:ext cx="404447" cy="4155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2221524" y="3535279"/>
            <a:ext cx="480646" cy="5129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5785533" y="2464108"/>
            <a:ext cx="404251" cy="38263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8748348" y="5346495"/>
            <a:ext cx="448406" cy="4601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702170" y="2085231"/>
            <a:ext cx="572964" cy="160561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6528483" y="2464108"/>
            <a:ext cx="572964" cy="160561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9507935" y="5424043"/>
            <a:ext cx="572964" cy="160561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2845752" y="3662463"/>
            <a:ext cx="572964" cy="160561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순서도: 대체 처리 35"/>
          <p:cNvSpPr/>
          <p:nvPr/>
        </p:nvSpPr>
        <p:spPr>
          <a:xfrm>
            <a:off x="2778052" y="2410106"/>
            <a:ext cx="487971" cy="254447"/>
          </a:xfrm>
          <a:prstGeom prst="flowChartAlternateProcess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/>
          <p:cNvCxnSpPr/>
          <p:nvPr/>
        </p:nvCxnSpPr>
        <p:spPr>
          <a:xfrm flipH="1">
            <a:off x="1788825" y="2608889"/>
            <a:ext cx="998039" cy="8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53826" y="2415005"/>
            <a:ext cx="1740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현재 주문 상태를 </a:t>
            </a:r>
            <a:endParaRPr lang="en-US" altLang="ko-KR" sz="1400" dirty="0" smtClean="0"/>
          </a:p>
          <a:p>
            <a:r>
              <a:rPr lang="ko-KR" altLang="en-US" sz="1400" dirty="0" smtClean="0"/>
              <a:t>확인할 수 있습니다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  <p:sp>
        <p:nvSpPr>
          <p:cNvPr id="43" name="순서도: 대체 처리 42"/>
          <p:cNvSpPr/>
          <p:nvPr/>
        </p:nvSpPr>
        <p:spPr>
          <a:xfrm>
            <a:off x="3491497" y="2410105"/>
            <a:ext cx="487971" cy="254447"/>
          </a:xfrm>
          <a:prstGeom prst="flowChartAlternateProcess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/>
          <p:cNvCxnSpPr/>
          <p:nvPr/>
        </p:nvCxnSpPr>
        <p:spPr>
          <a:xfrm flipH="1">
            <a:off x="3260551" y="2664552"/>
            <a:ext cx="321677" cy="659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6" name="순서도: 대체 처리 45"/>
          <p:cNvSpPr/>
          <p:nvPr/>
        </p:nvSpPr>
        <p:spPr>
          <a:xfrm>
            <a:off x="2366697" y="6202520"/>
            <a:ext cx="631480" cy="338957"/>
          </a:xfrm>
          <a:prstGeom prst="flowChartAlternateProcess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순서도: 대체 처리 46"/>
          <p:cNvSpPr/>
          <p:nvPr/>
        </p:nvSpPr>
        <p:spPr>
          <a:xfrm>
            <a:off x="2995660" y="6202519"/>
            <a:ext cx="631480" cy="338957"/>
          </a:xfrm>
          <a:prstGeom prst="flowChartAlternateProcess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/>
          <p:cNvCxnSpPr>
            <a:stCxn id="47" idx="0"/>
          </p:cNvCxnSpPr>
          <p:nvPr/>
        </p:nvCxnSpPr>
        <p:spPr>
          <a:xfrm flipV="1">
            <a:off x="3311400" y="5504323"/>
            <a:ext cx="2271715" cy="698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V="1">
            <a:off x="2854570" y="3080555"/>
            <a:ext cx="2604945" cy="3121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5" name="순서도: 대체 처리 54"/>
          <p:cNvSpPr/>
          <p:nvPr/>
        </p:nvSpPr>
        <p:spPr>
          <a:xfrm>
            <a:off x="7228892" y="2799079"/>
            <a:ext cx="487971" cy="254447"/>
          </a:xfrm>
          <a:prstGeom prst="flowChartAlternateProcess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화살표 연결선 55"/>
          <p:cNvCxnSpPr/>
          <p:nvPr/>
        </p:nvCxnSpPr>
        <p:spPr>
          <a:xfrm>
            <a:off x="7730050" y="2886769"/>
            <a:ext cx="2759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164043" y="2468750"/>
            <a:ext cx="383371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주문자가 매장을 방문해 픽업을 완료하면</a:t>
            </a:r>
            <a:endParaRPr lang="en-US" altLang="ko-KR" sz="1400" dirty="0" smtClean="0"/>
          </a:p>
          <a:p>
            <a:r>
              <a:rPr lang="ko-KR" altLang="en-US" sz="1400" dirty="0" err="1" smtClean="0"/>
              <a:t>픽업완료</a:t>
            </a:r>
            <a:r>
              <a:rPr lang="ko-KR" altLang="en-US" sz="1400" dirty="0" smtClean="0"/>
              <a:t> 버튼을 클릭합니다</a:t>
            </a:r>
            <a:r>
              <a:rPr lang="en-US" altLang="ko-KR" sz="1400" dirty="0" smtClean="0"/>
              <a:t>. </a:t>
            </a:r>
          </a:p>
          <a:p>
            <a:r>
              <a:rPr lang="en-US" altLang="ko-KR" sz="1400" dirty="0" smtClean="0"/>
              <a:t>[</a:t>
            </a:r>
            <a:r>
              <a:rPr lang="ko-KR" altLang="en-US" sz="1400" dirty="0" err="1" smtClean="0"/>
              <a:t>픽업완료</a:t>
            </a:r>
            <a:r>
              <a:rPr lang="en-US" altLang="ko-KR" sz="1400" dirty="0" smtClean="0"/>
              <a:t>] </a:t>
            </a:r>
            <a:r>
              <a:rPr lang="ko-KR" altLang="en-US" sz="1400" dirty="0" smtClean="0"/>
              <a:t>버튼을 클릭해야 해당 상품이 </a:t>
            </a:r>
            <a:endParaRPr lang="en-US" altLang="ko-KR" sz="1400" dirty="0" smtClean="0"/>
          </a:p>
          <a:p>
            <a:r>
              <a:rPr lang="ko-KR" altLang="en-US" sz="1400" dirty="0" smtClean="0"/>
              <a:t>판매되었다는 것으로 인지되어 데이터가 </a:t>
            </a:r>
            <a:endParaRPr lang="en-US" altLang="ko-KR" sz="1400" dirty="0" smtClean="0"/>
          </a:p>
          <a:p>
            <a:r>
              <a:rPr lang="ko-KR" altLang="en-US" sz="1400" dirty="0" smtClean="0"/>
              <a:t>저장됩니다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  <p:cxnSp>
        <p:nvCxnSpPr>
          <p:cNvPr id="59" name="직선 화살표 연결선 58"/>
          <p:cNvCxnSpPr/>
          <p:nvPr/>
        </p:nvCxnSpPr>
        <p:spPr>
          <a:xfrm flipH="1">
            <a:off x="9038492" y="3788778"/>
            <a:ext cx="4543" cy="1354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9388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노누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42" y="258763"/>
            <a:ext cx="1173406" cy="1092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32084" y="435907"/>
            <a:ext cx="308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9. “</a:t>
            </a:r>
            <a:r>
              <a:rPr lang="ko-KR" altLang="en-US" b="1" dirty="0" smtClean="0"/>
              <a:t>설정</a:t>
            </a:r>
            <a:r>
              <a:rPr lang="en-US" altLang="ko-KR" b="1" dirty="0" smtClean="0"/>
              <a:t>” </a:t>
            </a:r>
            <a:r>
              <a:rPr lang="ko-KR" altLang="en-US" b="1" dirty="0" smtClean="0"/>
              <a:t>메뉴</a:t>
            </a:r>
            <a:endParaRPr lang="ko-KR" altLang="en-US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495191" y="258763"/>
            <a:ext cx="5996354" cy="77872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662246" y="358963"/>
            <a:ext cx="5662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“</a:t>
            </a:r>
            <a:r>
              <a:rPr lang="ko-KR" altLang="en-US" sz="1400" dirty="0" smtClean="0"/>
              <a:t>설정</a:t>
            </a:r>
            <a:r>
              <a:rPr lang="en-US" altLang="ko-KR" sz="1400" dirty="0" smtClean="0"/>
              <a:t>” </a:t>
            </a:r>
            <a:r>
              <a:rPr lang="ko-KR" altLang="en-US" sz="1400" dirty="0" smtClean="0"/>
              <a:t>메뉴는 회원정보 수정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회원탈퇴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매장추가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매장정보폐기를</a:t>
            </a:r>
            <a:endParaRPr lang="en-US" altLang="ko-KR" sz="1400" dirty="0" smtClean="0"/>
          </a:p>
          <a:p>
            <a:r>
              <a:rPr lang="ko-KR" altLang="en-US" sz="1400" dirty="0" smtClean="0"/>
              <a:t>할 수 있는 메뉴입니다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084" y="1548180"/>
            <a:ext cx="2813539" cy="420828"/>
          </a:xfrm>
          <a:prstGeom prst="rect">
            <a:avLst/>
          </a:prstGeom>
        </p:spPr>
      </p:pic>
      <p:sp>
        <p:nvSpPr>
          <p:cNvPr id="8" name="순서도: 대체 처리 7"/>
          <p:cNvSpPr/>
          <p:nvPr/>
        </p:nvSpPr>
        <p:spPr>
          <a:xfrm>
            <a:off x="4169451" y="1548180"/>
            <a:ext cx="384964" cy="368544"/>
          </a:xfrm>
          <a:prstGeom prst="flowChartAlternateProcess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4540673" y="1622805"/>
            <a:ext cx="514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68910" y="1548180"/>
            <a:ext cx="63226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마이페이지</a:t>
            </a:r>
            <a:r>
              <a:rPr lang="ko-KR" altLang="en-US" sz="1400" dirty="0" smtClean="0"/>
              <a:t> 메뉴 안에서만 볼 수 있는 설정 아이콘입니다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우측 상단의 종 아이콘 옆 톱니바퀴 아이콘을 클릭하세요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클릭하시면 좌측에서</a:t>
            </a:r>
            <a:endParaRPr lang="en-US" altLang="ko-KR" sz="1400" dirty="0"/>
          </a:p>
          <a:p>
            <a:r>
              <a:rPr lang="ko-KR" altLang="en-US" sz="1400" dirty="0" smtClean="0"/>
              <a:t>회원정보수정</a:t>
            </a:r>
            <a:r>
              <a:rPr lang="en-US" altLang="ko-KR" sz="1400" dirty="0" smtClean="0"/>
              <a:t>/ </a:t>
            </a:r>
            <a:r>
              <a:rPr lang="ko-KR" altLang="en-US" sz="1400" dirty="0" smtClean="0"/>
              <a:t>회원탈퇴</a:t>
            </a:r>
            <a:r>
              <a:rPr lang="en-US" altLang="ko-KR" sz="1400" dirty="0" smtClean="0"/>
              <a:t>/ </a:t>
            </a:r>
            <a:r>
              <a:rPr lang="ko-KR" altLang="en-US" sz="1400" dirty="0" err="1" smtClean="0"/>
              <a:t>매장추가</a:t>
            </a:r>
            <a:r>
              <a:rPr lang="en-US" altLang="ko-KR" sz="1400" dirty="0" smtClean="0"/>
              <a:t>/ </a:t>
            </a:r>
            <a:r>
              <a:rPr lang="ko-KR" altLang="en-US" sz="1400" dirty="0" smtClean="0"/>
              <a:t>매장정보</a:t>
            </a:r>
            <a:r>
              <a:rPr lang="ko-KR" altLang="en-US" sz="1400" dirty="0" smtClean="0"/>
              <a:t>폐기 메뉴가 보입니다</a:t>
            </a:r>
            <a:r>
              <a:rPr lang="en-US" altLang="ko-KR" sz="1400" dirty="0" smtClean="0"/>
              <a:t>.</a:t>
            </a:r>
            <a:endParaRPr lang="en-US" altLang="ko-KR" sz="14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2084" y="2545366"/>
            <a:ext cx="1814871" cy="240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90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노누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42" y="258763"/>
            <a:ext cx="1173406" cy="1092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461846" y="614276"/>
            <a:ext cx="7297614" cy="619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29540" algn="ctr">
              <a:lnSpc>
                <a:spcPct val="107000"/>
              </a:lnSpc>
              <a:spcAft>
                <a:spcPts val="800"/>
              </a:spcAft>
            </a:pPr>
            <a:r>
              <a:rPr lang="ko-KR" altLang="ko-KR" sz="3200" b="1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목차</a:t>
            </a:r>
            <a:endParaRPr lang="en-US" altLang="ko-KR" sz="1200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73923" y="1606789"/>
            <a:ext cx="5433644" cy="4652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lvl="0" indent="-40005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“</a:t>
            </a:r>
            <a:r>
              <a:rPr lang="ko-KR" altLang="en-US" kern="100" dirty="0" err="1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메인페이지</a:t>
            </a:r>
            <a:r>
              <a:rPr lang="en-US" altLang="ko-KR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”(</a:t>
            </a:r>
            <a:r>
              <a:rPr lang="ko-KR" altLang="en-US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홈페이지</a:t>
            </a:r>
            <a:r>
              <a:rPr lang="en-US" altLang="ko-KR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en-US" altLang="ko-KR" sz="1400" kern="100" dirty="0" smtClean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4-5p</a:t>
            </a:r>
            <a:endParaRPr lang="en-US" altLang="ko-KR" sz="1400" kern="100" dirty="0" smtClean="0">
              <a:solidFill>
                <a:schemeClr val="accent3">
                  <a:lumMod val="7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00050" lvl="0" indent="-40005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“</a:t>
            </a:r>
            <a:r>
              <a:rPr lang="ko-KR" altLang="en-US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회원가입</a:t>
            </a:r>
            <a:r>
              <a:rPr lang="en-US" altLang="ko-KR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” </a:t>
            </a:r>
            <a:r>
              <a:rPr lang="ko-KR" altLang="en-US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페이지 </a:t>
            </a:r>
            <a:r>
              <a:rPr lang="en-US" altLang="ko-KR" sz="1400" kern="100" dirty="0" smtClean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6-10p</a:t>
            </a:r>
            <a:endParaRPr lang="en-US" altLang="ko-KR" sz="1400" kern="100" dirty="0" smtClean="0">
              <a:solidFill>
                <a:schemeClr val="accent3">
                  <a:lumMod val="7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00050" lvl="0" indent="-40005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“</a:t>
            </a:r>
            <a:r>
              <a:rPr lang="ko-KR" altLang="en-US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로그인</a:t>
            </a:r>
            <a:r>
              <a:rPr lang="en-US" altLang="ko-KR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” </a:t>
            </a:r>
            <a:r>
              <a:rPr lang="ko-KR" altLang="en-US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페이지 </a:t>
            </a:r>
            <a:r>
              <a:rPr lang="en-US" altLang="ko-KR" sz="1400" kern="100" dirty="0" smtClean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11p</a:t>
            </a:r>
            <a:endParaRPr lang="en-US" altLang="ko-KR" sz="1400" kern="100" dirty="0" smtClean="0">
              <a:solidFill>
                <a:schemeClr val="accent3">
                  <a:lumMod val="7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00050" lvl="0" indent="-40005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“</a:t>
            </a:r>
            <a:r>
              <a:rPr lang="ko-KR" altLang="en-US" kern="100" dirty="0" err="1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마이페이지</a:t>
            </a:r>
            <a:r>
              <a:rPr lang="en-US" altLang="ko-KR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” </a:t>
            </a:r>
            <a:r>
              <a:rPr lang="en-US" altLang="ko-KR" sz="1400" kern="100" dirty="0" smtClean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12-20p</a:t>
            </a:r>
            <a:endParaRPr lang="en-US" altLang="ko-KR" sz="1400" kern="100" dirty="0" smtClean="0">
              <a:solidFill>
                <a:schemeClr val="accent3">
                  <a:lumMod val="7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00050" lvl="0" indent="-40005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“</a:t>
            </a:r>
            <a:r>
              <a:rPr lang="ko-KR" altLang="en-US" kern="100" dirty="0" err="1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온식고</a:t>
            </a:r>
            <a:r>
              <a:rPr lang="en-US" altLang="ko-KR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“ </a:t>
            </a:r>
            <a:r>
              <a:rPr lang="ko-KR" altLang="en-US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페이지 </a:t>
            </a:r>
            <a:r>
              <a:rPr lang="en-US" altLang="ko-KR" sz="1400" kern="100" dirty="0" smtClean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21-23p</a:t>
            </a:r>
            <a:endParaRPr lang="en-US" altLang="ko-KR" sz="1400" kern="100" dirty="0" smtClean="0">
              <a:solidFill>
                <a:schemeClr val="accent3">
                  <a:lumMod val="7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00050" lvl="0" indent="-40005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“</a:t>
            </a:r>
            <a:r>
              <a:rPr lang="ko-KR" altLang="en-US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전체상품</a:t>
            </a:r>
            <a:r>
              <a:rPr lang="en-US" altLang="ko-KR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” </a:t>
            </a:r>
            <a:r>
              <a:rPr lang="ko-KR" altLang="en-US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페이지 </a:t>
            </a:r>
            <a:r>
              <a:rPr lang="en-US" altLang="ko-KR" sz="1400" kern="100" dirty="0" smtClean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24-26p</a:t>
            </a:r>
            <a:endParaRPr lang="en-US" altLang="ko-KR" sz="1400" kern="100" dirty="0" smtClean="0">
              <a:solidFill>
                <a:schemeClr val="accent3">
                  <a:lumMod val="7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00050" lvl="0" indent="-40005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“</a:t>
            </a:r>
            <a:r>
              <a:rPr lang="ko-KR" altLang="en-US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기부</a:t>
            </a:r>
            <a:r>
              <a:rPr lang="en-US" altLang="ko-KR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” </a:t>
            </a:r>
            <a:r>
              <a:rPr lang="ko-KR" altLang="en-US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페이지 </a:t>
            </a:r>
            <a:r>
              <a:rPr lang="en-US" altLang="ko-KR" sz="1400" kern="100" dirty="0" smtClean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27p</a:t>
            </a:r>
            <a:endParaRPr lang="en-US" altLang="ko-KR" sz="1400" kern="100" dirty="0" smtClean="0">
              <a:solidFill>
                <a:schemeClr val="accent3">
                  <a:lumMod val="7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00050" lvl="0" indent="-40005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“</a:t>
            </a:r>
            <a:r>
              <a:rPr lang="ko-KR" altLang="en-US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알림</a:t>
            </a:r>
            <a:r>
              <a:rPr lang="en-US" altLang="ko-KR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“ </a:t>
            </a:r>
            <a:r>
              <a:rPr lang="ko-KR" altLang="en-US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페이지 </a:t>
            </a:r>
            <a:r>
              <a:rPr lang="en-US" altLang="ko-KR" sz="1400" kern="100" dirty="0" smtClean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28p</a:t>
            </a:r>
            <a:endParaRPr lang="en-US" altLang="ko-KR" sz="1400" kern="100" dirty="0" smtClean="0">
              <a:solidFill>
                <a:schemeClr val="accent3">
                  <a:lumMod val="7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00050" lvl="0" indent="-40005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“</a:t>
            </a:r>
            <a:r>
              <a:rPr lang="ko-KR" altLang="en-US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설정</a:t>
            </a:r>
            <a:r>
              <a:rPr lang="en-US" altLang="ko-KR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“ </a:t>
            </a:r>
            <a:r>
              <a:rPr lang="ko-KR" altLang="en-US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메뉴 </a:t>
            </a:r>
            <a:r>
              <a:rPr lang="en-US" altLang="ko-KR" sz="1400" kern="100" dirty="0" smtClean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29-33p</a:t>
            </a:r>
            <a:endParaRPr lang="en-US" altLang="ko-KR" sz="1400" kern="100" dirty="0" smtClean="0">
              <a:solidFill>
                <a:schemeClr val="accent3">
                  <a:lumMod val="75000"/>
                </a:schemeClr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2987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노누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42" y="258763"/>
            <a:ext cx="1173406" cy="1092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32084" y="435907"/>
            <a:ext cx="308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9. “</a:t>
            </a:r>
            <a:r>
              <a:rPr lang="ko-KR" altLang="en-US" b="1" dirty="0" smtClean="0"/>
              <a:t>설정</a:t>
            </a:r>
            <a:r>
              <a:rPr lang="en-US" altLang="ko-KR" b="1" dirty="0" smtClean="0"/>
              <a:t>” </a:t>
            </a:r>
            <a:r>
              <a:rPr lang="ko-KR" altLang="en-US" b="1" dirty="0" smtClean="0"/>
              <a:t>메뉴</a:t>
            </a:r>
            <a:endParaRPr lang="ko-KR" altLang="en-US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495191" y="258763"/>
            <a:ext cx="5996354" cy="77872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662246" y="358963"/>
            <a:ext cx="5662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“</a:t>
            </a:r>
            <a:r>
              <a:rPr lang="ko-KR" altLang="en-US" sz="1400" dirty="0" smtClean="0"/>
              <a:t>설정</a:t>
            </a:r>
            <a:r>
              <a:rPr lang="en-US" altLang="ko-KR" sz="1400" dirty="0" smtClean="0"/>
              <a:t>” </a:t>
            </a:r>
            <a:r>
              <a:rPr lang="ko-KR" altLang="en-US" sz="1400" dirty="0" smtClean="0"/>
              <a:t>메뉴는 회원정보 수정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회원탈퇴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매장추가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매장정보폐기를</a:t>
            </a:r>
            <a:endParaRPr lang="en-US" altLang="ko-KR" sz="1400" dirty="0" smtClean="0"/>
          </a:p>
          <a:p>
            <a:r>
              <a:rPr lang="ko-KR" altLang="en-US" sz="1400" dirty="0" smtClean="0"/>
              <a:t>할 수 있는 메뉴입니다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79" y="1818611"/>
            <a:ext cx="1814871" cy="2404704"/>
          </a:xfrm>
          <a:prstGeom prst="rect">
            <a:avLst/>
          </a:prstGeom>
        </p:spPr>
      </p:pic>
      <p:sp>
        <p:nvSpPr>
          <p:cNvPr id="9" name="순서도: 대체 처리 8"/>
          <p:cNvSpPr/>
          <p:nvPr/>
        </p:nvSpPr>
        <p:spPr>
          <a:xfrm>
            <a:off x="605831" y="2228195"/>
            <a:ext cx="780618" cy="368544"/>
          </a:xfrm>
          <a:prstGeom prst="flowChartAlternateProcess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2084" y="1818611"/>
            <a:ext cx="2146007" cy="3049099"/>
          </a:xfrm>
          <a:prstGeom prst="rect">
            <a:avLst/>
          </a:prstGeom>
        </p:spPr>
      </p:pic>
      <p:sp>
        <p:nvSpPr>
          <p:cNvPr id="13" name="순서도: 대체 처리 12"/>
          <p:cNvSpPr/>
          <p:nvPr/>
        </p:nvSpPr>
        <p:spPr>
          <a:xfrm>
            <a:off x="2062003" y="1895554"/>
            <a:ext cx="1484952" cy="1085037"/>
          </a:xfrm>
          <a:prstGeom prst="flowChartAlternateProcess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3546955" y="2383418"/>
            <a:ext cx="506299" cy="8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23726" y="1854483"/>
            <a:ext cx="63226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회원정보를 수정할 수 있는 회원정보 수정 페이지입니다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점주님의 매장 정보와는 별개로 점주님의 프로필 사진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이메일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닉네임</a:t>
            </a:r>
            <a:r>
              <a:rPr lang="en-US" altLang="ko-KR" sz="1400" dirty="0" smtClean="0"/>
              <a:t>,</a:t>
            </a:r>
          </a:p>
          <a:p>
            <a:r>
              <a:rPr lang="ko-KR" altLang="en-US" sz="1400" dirty="0" smtClean="0"/>
              <a:t>비밀번호를 수정할 수 있는 페이지입니다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18" name="순서도: 대체 처리 17"/>
          <p:cNvSpPr/>
          <p:nvPr/>
        </p:nvSpPr>
        <p:spPr>
          <a:xfrm>
            <a:off x="3135615" y="3452565"/>
            <a:ext cx="742476" cy="379652"/>
          </a:xfrm>
          <a:prstGeom prst="flowChartAlternateProcess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3839098" y="3639560"/>
            <a:ext cx="253150" cy="2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267687" y="3270228"/>
            <a:ext cx="65361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닉네임을 변경하시려면 입력하신 후</a:t>
            </a:r>
            <a:r>
              <a:rPr lang="en-US" altLang="ko-KR" sz="1400" dirty="0" smtClean="0"/>
              <a:t>, [</a:t>
            </a:r>
            <a:r>
              <a:rPr lang="ko-KR" altLang="en-US" sz="1400" dirty="0" err="1" smtClean="0"/>
              <a:t>중복확인</a:t>
            </a:r>
            <a:r>
              <a:rPr lang="en-US" altLang="ko-KR" sz="1400" dirty="0" smtClean="0"/>
              <a:t>]</a:t>
            </a:r>
            <a:r>
              <a:rPr lang="ko-KR" altLang="en-US" sz="1400" dirty="0" smtClean="0"/>
              <a:t>을 클릭하셔서 변경할 닉네임이 이미 존재하는지 확인하세요</a:t>
            </a:r>
            <a:r>
              <a:rPr lang="en-US" altLang="ko-KR" sz="1400" dirty="0" smtClean="0"/>
              <a:t>. </a:t>
            </a:r>
            <a:r>
              <a:rPr lang="ko-KR" altLang="en-US" sz="1400" dirty="0" err="1" smtClean="0"/>
              <a:t>주문중복을</a:t>
            </a:r>
            <a:r>
              <a:rPr lang="ko-KR" altLang="en-US" sz="1400" dirty="0" smtClean="0"/>
              <a:t> 예방하기 위해 닉네임을 중복이 </a:t>
            </a:r>
            <a:endParaRPr lang="en-US" altLang="ko-KR" sz="1400" dirty="0" smtClean="0"/>
          </a:p>
          <a:p>
            <a:r>
              <a:rPr lang="ko-KR" altLang="en-US" sz="1400" dirty="0" smtClean="0"/>
              <a:t>불가능합니다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22" name="순서도: 대체 처리 21"/>
          <p:cNvSpPr/>
          <p:nvPr/>
        </p:nvSpPr>
        <p:spPr>
          <a:xfrm>
            <a:off x="3096622" y="3924539"/>
            <a:ext cx="742476" cy="379652"/>
          </a:xfrm>
          <a:prstGeom prst="flowChartAlternateProcess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3819739" y="4103413"/>
            <a:ext cx="668924" cy="742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8663" y="4223315"/>
            <a:ext cx="2347165" cy="217087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6943478" y="4845589"/>
            <a:ext cx="496130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비밀번호를 수정하실 때</a:t>
            </a:r>
            <a:r>
              <a:rPr lang="en-US" altLang="ko-KR" sz="1400" dirty="0" smtClean="0"/>
              <a:t>, </a:t>
            </a:r>
            <a:r>
              <a:rPr lang="en-US" altLang="ko-KR" sz="1400" dirty="0" smtClean="0"/>
              <a:t>[</a:t>
            </a:r>
            <a:r>
              <a:rPr lang="ko-KR" altLang="en-US" sz="1400" dirty="0" smtClean="0"/>
              <a:t>수정</a:t>
            </a:r>
            <a:r>
              <a:rPr lang="en-US" altLang="ko-KR" sz="1400" dirty="0" smtClean="0"/>
              <a:t>]</a:t>
            </a:r>
            <a:r>
              <a:rPr lang="ko-KR" altLang="en-US" sz="1400" dirty="0" smtClean="0"/>
              <a:t>버튼을 클릭하면 </a:t>
            </a:r>
            <a:endParaRPr lang="en-US" altLang="ko-KR" sz="1400" dirty="0" smtClean="0"/>
          </a:p>
          <a:p>
            <a:r>
              <a:rPr lang="ko-KR" altLang="en-US" sz="1400" dirty="0" smtClean="0"/>
              <a:t>비밀번호 수정 페이지로 이동합니다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현재 비밀번호를 입력하신 후 </a:t>
            </a:r>
            <a:r>
              <a:rPr lang="en-US" altLang="ko-KR" sz="1400" dirty="0" smtClean="0"/>
              <a:t>[</a:t>
            </a:r>
            <a:r>
              <a:rPr lang="ko-KR" altLang="en-US" sz="1400" dirty="0" smtClean="0"/>
              <a:t>비밀번호 확인</a:t>
            </a:r>
            <a:r>
              <a:rPr lang="en-US" altLang="ko-KR" sz="1400" dirty="0" smtClean="0"/>
              <a:t>] </a:t>
            </a:r>
            <a:r>
              <a:rPr lang="ko-KR" altLang="en-US" sz="1400" dirty="0" smtClean="0"/>
              <a:t>버튼을 클릭하여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현재 비밀번호가 맞는지 확인합니다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확인을 하신 후에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새로운 비밀번호를 설정합니다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이 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비밀번호는 </a:t>
            </a:r>
            <a:endParaRPr lang="en-US" altLang="ko-KR" sz="1400" dirty="0" smtClean="0"/>
          </a:p>
          <a:p>
            <a:r>
              <a:rPr lang="ko-KR" altLang="en-US" sz="1400" dirty="0" smtClean="0"/>
              <a:t>영문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숫자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특수문자를 </a:t>
            </a:r>
            <a:r>
              <a:rPr lang="ko-KR" altLang="en-US" sz="1400" dirty="0" err="1" smtClean="0"/>
              <a:t>포함해야합니다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변경하기</a:t>
            </a:r>
            <a:r>
              <a:rPr lang="en-US" altLang="ko-KR" sz="1400" dirty="0" smtClean="0"/>
              <a:t>]</a:t>
            </a:r>
            <a:r>
              <a:rPr lang="ko-KR" altLang="en-US" sz="1400" dirty="0" smtClean="0"/>
              <a:t>를 클릭하면 새로운 비밀번호가 저장됩니다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27" name="순서도: 대체 처리 26"/>
          <p:cNvSpPr/>
          <p:nvPr/>
        </p:nvSpPr>
        <p:spPr>
          <a:xfrm>
            <a:off x="2725383" y="4368944"/>
            <a:ext cx="1094355" cy="379652"/>
          </a:xfrm>
          <a:prstGeom prst="flowChartAlternateProcess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/>
          <p:nvPr/>
        </p:nvCxnSpPr>
        <p:spPr>
          <a:xfrm flipH="1">
            <a:off x="3367454" y="4765213"/>
            <a:ext cx="9415" cy="492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66892" y="5355574"/>
            <a:ext cx="3914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수정이 완료되었다면 </a:t>
            </a:r>
            <a:r>
              <a:rPr lang="en-US" altLang="ko-KR" sz="1400" dirty="0" smtClean="0"/>
              <a:t>[</a:t>
            </a:r>
            <a:r>
              <a:rPr lang="ko-KR" altLang="en-US" sz="1400" dirty="0" err="1" smtClean="0"/>
              <a:t>수정완료</a:t>
            </a:r>
            <a:r>
              <a:rPr lang="en-US" altLang="ko-KR" sz="1400" dirty="0" smtClean="0"/>
              <a:t>]</a:t>
            </a:r>
            <a:r>
              <a:rPr lang="ko-KR" altLang="en-US" sz="1400" dirty="0" smtClean="0"/>
              <a:t>를 눌러주세요</a:t>
            </a:r>
            <a:r>
              <a:rPr lang="en-US" altLang="ko-KR" sz="1400" dirty="0" smtClean="0"/>
              <a:t>.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8125538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노누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42" y="258763"/>
            <a:ext cx="1173406" cy="1092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32084" y="435907"/>
            <a:ext cx="308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9. “</a:t>
            </a:r>
            <a:r>
              <a:rPr lang="ko-KR" altLang="en-US" b="1" dirty="0" smtClean="0"/>
              <a:t>설정</a:t>
            </a:r>
            <a:r>
              <a:rPr lang="en-US" altLang="ko-KR" b="1" dirty="0" smtClean="0"/>
              <a:t>” </a:t>
            </a:r>
            <a:r>
              <a:rPr lang="ko-KR" altLang="en-US" b="1" dirty="0" smtClean="0"/>
              <a:t>메뉴</a:t>
            </a:r>
            <a:endParaRPr lang="ko-KR" altLang="en-US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495191" y="258763"/>
            <a:ext cx="5996354" cy="77872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662246" y="358963"/>
            <a:ext cx="5662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“</a:t>
            </a:r>
            <a:r>
              <a:rPr lang="ko-KR" altLang="en-US" sz="1400" dirty="0" smtClean="0"/>
              <a:t>설정</a:t>
            </a:r>
            <a:r>
              <a:rPr lang="en-US" altLang="ko-KR" sz="1400" dirty="0" smtClean="0"/>
              <a:t>” </a:t>
            </a:r>
            <a:r>
              <a:rPr lang="ko-KR" altLang="en-US" sz="1400" dirty="0" smtClean="0"/>
              <a:t>메뉴는 회원정보 수정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회원탈퇴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매장추가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매장정보폐기를</a:t>
            </a:r>
            <a:endParaRPr lang="en-US" altLang="ko-KR" sz="1400" dirty="0" smtClean="0"/>
          </a:p>
          <a:p>
            <a:r>
              <a:rPr lang="ko-KR" altLang="en-US" sz="1400" dirty="0" smtClean="0"/>
              <a:t>할 수 있는 메뉴입니다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79" y="1818611"/>
            <a:ext cx="1814871" cy="2404704"/>
          </a:xfrm>
          <a:prstGeom prst="rect">
            <a:avLst/>
          </a:prstGeom>
        </p:spPr>
      </p:pic>
      <p:sp>
        <p:nvSpPr>
          <p:cNvPr id="9" name="순서도: 대체 처리 8"/>
          <p:cNvSpPr/>
          <p:nvPr/>
        </p:nvSpPr>
        <p:spPr>
          <a:xfrm>
            <a:off x="611105" y="2579888"/>
            <a:ext cx="780618" cy="368544"/>
          </a:xfrm>
          <a:prstGeom prst="flowChartAlternateProcess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3538" y="1631051"/>
            <a:ext cx="2958451" cy="189767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2180" y="4458368"/>
            <a:ext cx="3370353" cy="1399808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 flipV="1">
            <a:off x="1391723" y="2690446"/>
            <a:ext cx="1421815" cy="13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3958301" y="3205922"/>
            <a:ext cx="1703945" cy="1348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순서도: 대체 처리 15"/>
          <p:cNvSpPr/>
          <p:nvPr/>
        </p:nvSpPr>
        <p:spPr>
          <a:xfrm>
            <a:off x="3275134" y="2948432"/>
            <a:ext cx="742476" cy="379652"/>
          </a:xfrm>
          <a:prstGeom prst="flowChartAlternateProcess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대체 처리 16"/>
          <p:cNvSpPr/>
          <p:nvPr/>
        </p:nvSpPr>
        <p:spPr>
          <a:xfrm>
            <a:off x="6203176" y="5185128"/>
            <a:ext cx="742476" cy="379652"/>
          </a:xfrm>
          <a:prstGeom prst="flowChartAlternateProcess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endCxn id="20" idx="1"/>
          </p:cNvCxnSpPr>
          <p:nvPr/>
        </p:nvCxnSpPr>
        <p:spPr>
          <a:xfrm>
            <a:off x="6945652" y="5349252"/>
            <a:ext cx="5842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529900" y="5195363"/>
            <a:ext cx="4542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안녕</a:t>
            </a:r>
            <a:r>
              <a:rPr lang="en-US" altLang="ko-KR" sz="1400" dirty="0" smtClean="0"/>
              <a:t>~!] </a:t>
            </a:r>
            <a:r>
              <a:rPr lang="ko-KR" altLang="en-US" sz="1400" dirty="0" smtClean="0"/>
              <a:t>버튼까지 클릭해야 회원탈퇴가 가능합니다</a:t>
            </a:r>
            <a:r>
              <a:rPr lang="en-US" altLang="ko-KR" sz="1400" dirty="0" smtClean="0"/>
              <a:t>.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6581108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노누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42" y="258763"/>
            <a:ext cx="1173406" cy="1092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32084" y="435907"/>
            <a:ext cx="308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9. “</a:t>
            </a:r>
            <a:r>
              <a:rPr lang="ko-KR" altLang="en-US" b="1" dirty="0" smtClean="0"/>
              <a:t>설정</a:t>
            </a:r>
            <a:r>
              <a:rPr lang="en-US" altLang="ko-KR" b="1" dirty="0" smtClean="0"/>
              <a:t>” </a:t>
            </a:r>
            <a:r>
              <a:rPr lang="ko-KR" altLang="en-US" b="1" dirty="0" smtClean="0"/>
              <a:t>메뉴</a:t>
            </a:r>
            <a:endParaRPr lang="ko-KR" altLang="en-US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495191" y="258763"/>
            <a:ext cx="5996354" cy="77872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662246" y="358963"/>
            <a:ext cx="5662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“</a:t>
            </a:r>
            <a:r>
              <a:rPr lang="ko-KR" altLang="en-US" sz="1400" dirty="0" smtClean="0"/>
              <a:t>설정</a:t>
            </a:r>
            <a:r>
              <a:rPr lang="en-US" altLang="ko-KR" sz="1400" dirty="0" smtClean="0"/>
              <a:t>” </a:t>
            </a:r>
            <a:r>
              <a:rPr lang="ko-KR" altLang="en-US" sz="1400" dirty="0" smtClean="0"/>
              <a:t>메뉴는 회원정보 수정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회원탈퇴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매장추가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매장정보폐기를</a:t>
            </a:r>
            <a:endParaRPr lang="en-US" altLang="ko-KR" sz="1400" dirty="0" smtClean="0"/>
          </a:p>
          <a:p>
            <a:r>
              <a:rPr lang="ko-KR" altLang="en-US" sz="1400" dirty="0" smtClean="0"/>
              <a:t>할 수 있는 메뉴입니다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79" y="1818611"/>
            <a:ext cx="1814871" cy="2404704"/>
          </a:xfrm>
          <a:prstGeom prst="rect">
            <a:avLst/>
          </a:prstGeom>
        </p:spPr>
      </p:pic>
      <p:sp>
        <p:nvSpPr>
          <p:cNvPr id="9" name="순서도: 대체 처리 8"/>
          <p:cNvSpPr/>
          <p:nvPr/>
        </p:nvSpPr>
        <p:spPr>
          <a:xfrm>
            <a:off x="652530" y="2896412"/>
            <a:ext cx="780618" cy="368544"/>
          </a:xfrm>
          <a:prstGeom prst="flowChartAlternateProcess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1433148" y="3020963"/>
            <a:ext cx="1034253" cy="13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1777" y="1689710"/>
            <a:ext cx="2214505" cy="351032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0658" y="1666615"/>
            <a:ext cx="2429558" cy="3533423"/>
          </a:xfrm>
          <a:prstGeom prst="rect">
            <a:avLst/>
          </a:prstGeom>
        </p:spPr>
      </p:pic>
      <p:sp>
        <p:nvSpPr>
          <p:cNvPr id="12" name="순서도: 대체 처리 11"/>
          <p:cNvSpPr/>
          <p:nvPr/>
        </p:nvSpPr>
        <p:spPr>
          <a:xfrm>
            <a:off x="6939598" y="4736935"/>
            <a:ext cx="780618" cy="368544"/>
          </a:xfrm>
          <a:prstGeom prst="flowChartAlternateProcess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7720216" y="4861486"/>
            <a:ext cx="1034253" cy="13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754469" y="4228709"/>
            <a:ext cx="31087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회원가입 시와 똑같이 매장 이미지</a:t>
            </a:r>
            <a:r>
              <a:rPr lang="en-US" altLang="ko-KR" sz="1400" dirty="0" smtClean="0"/>
              <a:t>,</a:t>
            </a:r>
          </a:p>
          <a:p>
            <a:r>
              <a:rPr lang="ko-KR" altLang="en-US" sz="1400" dirty="0" smtClean="0"/>
              <a:t>매장명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매장 주소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사업자 번호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입력 후 </a:t>
            </a:r>
            <a:r>
              <a:rPr lang="ko-KR" altLang="en-US" sz="1400" dirty="0" err="1" smtClean="0"/>
              <a:t>번호인증</a:t>
            </a:r>
            <a:r>
              <a:rPr lang="en-US" altLang="ko-KR" sz="1400" dirty="0" smtClean="0"/>
              <a:t>), </a:t>
            </a:r>
            <a:r>
              <a:rPr lang="ko-KR" altLang="en-US" sz="1400" dirty="0" smtClean="0"/>
              <a:t>매장 전화번호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매장 마감시간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매장 휴무일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매장 카테고리를 입력하신 후 </a:t>
            </a:r>
            <a:r>
              <a:rPr lang="en-US" altLang="ko-KR" sz="1400" dirty="0" smtClean="0"/>
              <a:t>[</a:t>
            </a:r>
            <a:r>
              <a:rPr lang="ko-KR" altLang="en-US" sz="1400" dirty="0" smtClean="0"/>
              <a:t>매장 추가하기</a:t>
            </a:r>
            <a:r>
              <a:rPr lang="en-US" altLang="ko-KR" sz="1400" dirty="0" smtClean="0"/>
              <a:t>] </a:t>
            </a:r>
            <a:r>
              <a:rPr lang="ko-KR" altLang="en-US" sz="1400" dirty="0" smtClean="0"/>
              <a:t>버튼을 클릭하면 매장이 추가됩니다</a:t>
            </a:r>
            <a:r>
              <a:rPr lang="en-US" altLang="ko-KR" sz="1400" dirty="0" smtClean="0"/>
              <a:t>.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20700778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977" y="3263362"/>
            <a:ext cx="2884269" cy="2212661"/>
          </a:xfrm>
          <a:prstGeom prst="rect">
            <a:avLst/>
          </a:prstGeom>
        </p:spPr>
      </p:pic>
      <p:pic>
        <p:nvPicPr>
          <p:cNvPr id="4" name="Picture 2" descr="노누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42" y="258763"/>
            <a:ext cx="1173406" cy="1092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32084" y="435907"/>
            <a:ext cx="308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9. “</a:t>
            </a:r>
            <a:r>
              <a:rPr lang="ko-KR" altLang="en-US" b="1" dirty="0" smtClean="0"/>
              <a:t>설정</a:t>
            </a:r>
            <a:r>
              <a:rPr lang="en-US" altLang="ko-KR" b="1" dirty="0" smtClean="0"/>
              <a:t>” </a:t>
            </a:r>
            <a:r>
              <a:rPr lang="ko-KR" altLang="en-US" b="1" dirty="0" smtClean="0"/>
              <a:t>메뉴</a:t>
            </a:r>
            <a:endParaRPr lang="ko-KR" altLang="en-US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495191" y="258763"/>
            <a:ext cx="5996354" cy="77872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662246" y="358963"/>
            <a:ext cx="5662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“</a:t>
            </a:r>
            <a:r>
              <a:rPr lang="ko-KR" altLang="en-US" sz="1400" dirty="0" smtClean="0"/>
              <a:t>설정</a:t>
            </a:r>
            <a:r>
              <a:rPr lang="en-US" altLang="ko-KR" sz="1400" dirty="0" smtClean="0"/>
              <a:t>” </a:t>
            </a:r>
            <a:r>
              <a:rPr lang="ko-KR" altLang="en-US" sz="1400" dirty="0" smtClean="0"/>
              <a:t>메뉴는 회원정보 수정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회원탈퇴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매장추가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매장정보폐기를</a:t>
            </a:r>
            <a:endParaRPr lang="en-US" altLang="ko-KR" sz="1400" dirty="0" smtClean="0"/>
          </a:p>
          <a:p>
            <a:r>
              <a:rPr lang="ko-KR" altLang="en-US" sz="1400" dirty="0" smtClean="0"/>
              <a:t>할 수 있는 메뉴입니다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79" y="1818611"/>
            <a:ext cx="1814871" cy="2404704"/>
          </a:xfrm>
          <a:prstGeom prst="rect">
            <a:avLst/>
          </a:prstGeom>
        </p:spPr>
      </p:pic>
      <p:sp>
        <p:nvSpPr>
          <p:cNvPr id="9" name="순서도: 대체 처리 8"/>
          <p:cNvSpPr/>
          <p:nvPr/>
        </p:nvSpPr>
        <p:spPr>
          <a:xfrm>
            <a:off x="611105" y="3249054"/>
            <a:ext cx="780618" cy="368544"/>
          </a:xfrm>
          <a:prstGeom prst="flowChartAlternateProcess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endCxn id="14" idx="1"/>
          </p:cNvCxnSpPr>
          <p:nvPr/>
        </p:nvCxnSpPr>
        <p:spPr>
          <a:xfrm flipV="1">
            <a:off x="1391723" y="2150427"/>
            <a:ext cx="1434291" cy="128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순서도: 대체 처리 11"/>
          <p:cNvSpPr/>
          <p:nvPr/>
        </p:nvSpPr>
        <p:spPr>
          <a:xfrm>
            <a:off x="4589584" y="4868103"/>
            <a:ext cx="780618" cy="368544"/>
          </a:xfrm>
          <a:prstGeom prst="flowChartAlternateProcess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5370202" y="5052375"/>
            <a:ext cx="1056975" cy="13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826014" y="1781095"/>
            <a:ext cx="80412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매장정보폐기</a:t>
            </a:r>
            <a:r>
              <a:rPr lang="en-US" altLang="ko-KR" sz="1400" dirty="0" smtClean="0"/>
              <a:t>]</a:t>
            </a:r>
            <a:r>
              <a:rPr lang="ko-KR" altLang="en-US" sz="1400" dirty="0" smtClean="0"/>
              <a:t>를 클릭하면 매장 정보를 폐기하는 페이지로 이동합니다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매장이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개 이상인 점주들만 보일 수 있는 메뉴로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매장이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개인 점주님은</a:t>
            </a:r>
            <a:endParaRPr lang="en-US" altLang="ko-KR" sz="1400" dirty="0" smtClean="0"/>
          </a:p>
          <a:p>
            <a:r>
              <a:rPr lang="ko-KR" altLang="en-US" sz="1400" dirty="0" smtClean="0"/>
              <a:t>매장 정보 폐기 시</a:t>
            </a:r>
            <a:r>
              <a:rPr lang="en-US" altLang="ko-KR" sz="1400" dirty="0" smtClean="0"/>
              <a:t>, </a:t>
            </a:r>
            <a:r>
              <a:rPr lang="en-US" altLang="ko-KR" sz="1400" dirty="0" smtClean="0"/>
              <a:t>[</a:t>
            </a:r>
            <a:r>
              <a:rPr lang="ko-KR" altLang="en-US" sz="1400" dirty="0" smtClean="0"/>
              <a:t>회원탈퇴</a:t>
            </a:r>
            <a:r>
              <a:rPr lang="en-US" altLang="ko-KR" sz="1400" dirty="0" smtClean="0"/>
              <a:t>]</a:t>
            </a:r>
            <a:r>
              <a:rPr lang="ko-KR" altLang="en-US" sz="1400" dirty="0" smtClean="0"/>
              <a:t>를 클릭하세요</a:t>
            </a:r>
            <a:r>
              <a:rPr lang="en-US" altLang="ko-KR" sz="1400" dirty="0" smtClean="0"/>
              <a:t>.</a:t>
            </a:r>
            <a:endParaRPr lang="en-US" altLang="ko-KR" sz="14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6531374" y="4911720"/>
            <a:ext cx="2782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클릭 시 매장 정보가 폐기됩니다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40126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노누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42" y="258763"/>
            <a:ext cx="1173406" cy="1092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ko-KR" altLang="en-US" dirty="0" smtClean="0"/>
              <a:t>지금까지 </a:t>
            </a:r>
            <a:r>
              <a:rPr lang="ko-KR" altLang="en-US" dirty="0" err="1" smtClean="0"/>
              <a:t>온식고의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점주용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사용설명서였습니다</a:t>
            </a:r>
            <a:r>
              <a:rPr lang="en-US" altLang="ko-KR" dirty="0" smtClean="0"/>
              <a:t>.</a:t>
            </a:r>
          </a:p>
          <a:p>
            <a:pPr marL="0" indent="0" algn="ctr">
              <a:buNone/>
            </a:pPr>
            <a:r>
              <a:rPr lang="ko-KR" altLang="en-US" dirty="0" smtClean="0"/>
              <a:t>끝까지 읽어주신 모든 </a:t>
            </a:r>
            <a:r>
              <a:rPr lang="ko-KR" altLang="en-US" dirty="0" err="1" smtClean="0"/>
              <a:t>점주분들께</a:t>
            </a:r>
            <a:r>
              <a:rPr lang="ko-KR" altLang="en-US" dirty="0" smtClean="0"/>
              <a:t> 감사드립니다</a:t>
            </a:r>
            <a:r>
              <a:rPr lang="en-US" altLang="ko-KR" dirty="0" smtClean="0"/>
              <a:t>.</a:t>
            </a:r>
          </a:p>
          <a:p>
            <a:pPr marL="0" indent="0" algn="ctr">
              <a:buNone/>
            </a:pPr>
            <a:r>
              <a:rPr lang="ko-KR" altLang="en-US" dirty="0" smtClean="0"/>
              <a:t>혹시 궁금하신 부분이 있다면 웹 페이지 </a:t>
            </a:r>
            <a:r>
              <a:rPr lang="ko-KR" altLang="en-US" dirty="0" smtClean="0"/>
              <a:t>좌측 하단의</a:t>
            </a:r>
            <a:endParaRPr lang="en-US" altLang="ko-KR" dirty="0" smtClean="0"/>
          </a:p>
          <a:p>
            <a:pPr marL="0" indent="0" algn="ctr">
              <a:buNone/>
            </a:pPr>
            <a:r>
              <a:rPr lang="en-US" altLang="ko-KR" dirty="0" smtClean="0"/>
              <a:t>[</a:t>
            </a:r>
            <a:r>
              <a:rPr lang="ko-KR" altLang="en-US" dirty="0" err="1" smtClean="0"/>
              <a:t>온식고</a:t>
            </a:r>
            <a:r>
              <a:rPr lang="ko-KR" altLang="en-US" dirty="0" smtClean="0"/>
              <a:t> 식구에게 문의하기</a:t>
            </a:r>
            <a:r>
              <a:rPr lang="en-US" altLang="ko-KR" dirty="0" smtClean="0"/>
              <a:t>]</a:t>
            </a:r>
            <a:r>
              <a:rPr lang="ko-KR" altLang="en-US" dirty="0" smtClean="0"/>
              <a:t>를 클릭하여</a:t>
            </a:r>
            <a:r>
              <a:rPr lang="en-US" altLang="ko-KR" dirty="0" smtClean="0"/>
              <a:t>,</a:t>
            </a:r>
          </a:p>
          <a:p>
            <a:pPr marL="0" indent="0" algn="ctr">
              <a:buNone/>
            </a:pPr>
            <a:r>
              <a:rPr lang="ko-KR" altLang="en-US" dirty="0" smtClean="0"/>
              <a:t>문의해주시기 바랍니다</a:t>
            </a:r>
            <a:r>
              <a:rPr lang="en-US" altLang="ko-KR" dirty="0" smtClean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 err="1" smtClean="0"/>
              <a:t>온식고를</a:t>
            </a:r>
            <a:r>
              <a:rPr lang="ko-KR" altLang="en-US" dirty="0" smtClean="0"/>
              <a:t> 이용해주셔서 감사합니다🌏</a:t>
            </a:r>
            <a:endParaRPr lang="en-US" altLang="ko-KR" dirty="0" smtClean="0"/>
          </a:p>
          <a:p>
            <a:pPr marL="0" indent="0" algn="ctr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8908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노누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42" y="258763"/>
            <a:ext cx="1173406" cy="1092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32084" y="435907"/>
            <a:ext cx="308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err="1" smtClean="0"/>
              <a:t>메인페이지</a:t>
            </a:r>
            <a:r>
              <a:rPr lang="en-US" altLang="ko-KR" b="1" dirty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홈페이지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084" y="1228447"/>
            <a:ext cx="2561046" cy="5144233"/>
          </a:xfrm>
          <a:prstGeom prst="rect">
            <a:avLst/>
          </a:prstGeom>
        </p:spPr>
      </p:pic>
      <p:sp>
        <p:nvSpPr>
          <p:cNvPr id="7" name="순서도: 대체 처리 6"/>
          <p:cNvSpPr/>
          <p:nvPr/>
        </p:nvSpPr>
        <p:spPr>
          <a:xfrm>
            <a:off x="1732084" y="1590397"/>
            <a:ext cx="2561046" cy="448408"/>
          </a:xfrm>
          <a:prstGeom prst="flowChartAlternateProcess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/>
          <p:cNvCxnSpPr>
            <a:stCxn id="7" idx="3"/>
          </p:cNvCxnSpPr>
          <p:nvPr/>
        </p:nvCxnSpPr>
        <p:spPr>
          <a:xfrm>
            <a:off x="4293130" y="1814601"/>
            <a:ext cx="4953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17108" y="1590397"/>
            <a:ext cx="5574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로그인이</a:t>
            </a:r>
            <a:r>
              <a:rPr lang="ko-KR" altLang="en-US" sz="1400" dirty="0" smtClean="0"/>
              <a:t> 되었다면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점주님의 성함과 함께 </a:t>
            </a:r>
            <a:r>
              <a:rPr lang="ko-KR" altLang="en-US" sz="1400" dirty="0" err="1" smtClean="0"/>
              <a:t>인사글이</a:t>
            </a:r>
            <a:r>
              <a:rPr lang="ko-KR" altLang="en-US" sz="1400" dirty="0" smtClean="0"/>
              <a:t> 나옵니다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</a:rPr>
              <a:t>점주님의 성함이 </a:t>
            </a:r>
            <a:r>
              <a:rPr lang="ko-KR" altLang="en-US" sz="1400" dirty="0" smtClean="0"/>
              <a:t>나온다면 </a:t>
            </a:r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</a:rPr>
              <a:t>로그인 완료</a:t>
            </a:r>
            <a:r>
              <a:rPr lang="ko-KR" altLang="en-US" sz="1400" dirty="0" smtClean="0"/>
              <a:t>되었다는 의미입니다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0" name="순서도: 대체 처리 9"/>
          <p:cNvSpPr/>
          <p:nvPr/>
        </p:nvSpPr>
        <p:spPr>
          <a:xfrm>
            <a:off x="1732084" y="2131169"/>
            <a:ext cx="2561046" cy="1331989"/>
          </a:xfrm>
          <a:prstGeom prst="flowChartAlternateProcess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4293130" y="2811063"/>
            <a:ext cx="4953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17107" y="2580230"/>
            <a:ext cx="5574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온식고의</a:t>
            </a:r>
            <a:r>
              <a:rPr lang="ko-KR" altLang="en-US" sz="1400" dirty="0" smtClean="0"/>
              <a:t> </a:t>
            </a:r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</a:rPr>
              <a:t>의의와 목표</a:t>
            </a:r>
            <a:r>
              <a:rPr lang="ko-KR" altLang="en-US" sz="1400" dirty="0" smtClean="0"/>
              <a:t>를 담고 있는 슬라이드입니다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err="1" smtClean="0"/>
              <a:t>온식고의</a:t>
            </a:r>
            <a:r>
              <a:rPr lang="ko-KR" altLang="en-US" sz="1400" dirty="0" smtClean="0"/>
              <a:t> 간단한 </a:t>
            </a:r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</a:rPr>
              <a:t>서비스 흐름도</a:t>
            </a:r>
            <a:r>
              <a:rPr lang="ko-KR" altLang="en-US" sz="1400" dirty="0" smtClean="0"/>
              <a:t>를 포함하고 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4" name="순서도: 대체 처리 13"/>
          <p:cNvSpPr/>
          <p:nvPr/>
        </p:nvSpPr>
        <p:spPr>
          <a:xfrm>
            <a:off x="1732084" y="3533541"/>
            <a:ext cx="2561046" cy="2839139"/>
          </a:xfrm>
          <a:prstGeom prst="flowChartAlternateProcess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4293130" y="5029655"/>
            <a:ext cx="4953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17106" y="4479413"/>
            <a:ext cx="692834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매장을 </a:t>
            </a:r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</a:rPr>
              <a:t>카테고리</a:t>
            </a:r>
            <a:r>
              <a:rPr lang="ko-KR" altLang="en-US" sz="1400" dirty="0" smtClean="0"/>
              <a:t> 별로 볼 수 있는 페이지입니다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점주님이 회원가입 하셨을 때 카테고리를 한식으로 선택하셨다면</a:t>
            </a:r>
            <a:endParaRPr lang="en-US" altLang="ko-KR" sz="1400" dirty="0" smtClean="0"/>
          </a:p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한식</a:t>
            </a:r>
            <a:r>
              <a:rPr lang="en-US" altLang="ko-KR" sz="1400" dirty="0" smtClean="0"/>
              <a:t>] </a:t>
            </a:r>
            <a:r>
              <a:rPr lang="ko-KR" altLang="en-US" sz="1400" dirty="0" smtClean="0"/>
              <a:t>카테고리 클릭 시 점주님의 매장을 확인할 수 있습니다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또한 현재 점주님의 위치 주변의 </a:t>
            </a:r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</a:rPr>
              <a:t>동일한 카테고리 매장을 리스트</a:t>
            </a:r>
            <a:r>
              <a:rPr lang="ko-KR" altLang="en-US" sz="1400" dirty="0" smtClean="0"/>
              <a:t>로 확인 가능합니다</a:t>
            </a:r>
            <a:r>
              <a:rPr lang="en-US" altLang="ko-KR" sz="1400" dirty="0" smtClean="0"/>
              <a:t>.</a:t>
            </a:r>
          </a:p>
          <a:p>
            <a:endParaRPr lang="ko-KR" altLang="en-US" sz="14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5503984" y="203533"/>
            <a:ext cx="5996354" cy="102491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794130" y="377667"/>
            <a:ext cx="3824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가장 먼저 볼 수 있는 화면입니다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10559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5503984" y="203533"/>
            <a:ext cx="5996354" cy="102491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2" descr="노누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42" y="258763"/>
            <a:ext cx="1173406" cy="1092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32084" y="435907"/>
            <a:ext cx="308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err="1" smtClean="0"/>
              <a:t>메인페이지</a:t>
            </a:r>
            <a:r>
              <a:rPr lang="en-US" altLang="ko-KR" b="1" dirty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홈페이지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573" y="2690445"/>
            <a:ext cx="2831121" cy="1946903"/>
          </a:xfrm>
          <a:prstGeom prst="rect">
            <a:avLst/>
          </a:prstGeom>
        </p:spPr>
      </p:pic>
      <p:sp>
        <p:nvSpPr>
          <p:cNvPr id="7" name="순서도: 대체 처리 6"/>
          <p:cNvSpPr/>
          <p:nvPr/>
        </p:nvSpPr>
        <p:spPr>
          <a:xfrm>
            <a:off x="1859572" y="3015760"/>
            <a:ext cx="2831121" cy="1547447"/>
          </a:xfrm>
          <a:prstGeom prst="flowChartAlternateProcess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7" idx="3"/>
          </p:cNvCxnSpPr>
          <p:nvPr/>
        </p:nvCxnSpPr>
        <p:spPr>
          <a:xfrm>
            <a:off x="4690693" y="3789484"/>
            <a:ext cx="3912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249555" y="3204707"/>
            <a:ext cx="650521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</a:rPr>
              <a:t>매장을 추천</a:t>
            </a:r>
            <a:r>
              <a:rPr lang="ko-KR" altLang="en-US" sz="1400" dirty="0" smtClean="0"/>
              <a:t>하는 슬라이드입니다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광고 문의를 원하시면 웹으로 접속하여 웹 화면 좌측 하단의 </a:t>
            </a:r>
            <a:endParaRPr lang="en-US" altLang="ko-KR" sz="1400" dirty="0"/>
          </a:p>
          <a:p>
            <a:r>
              <a:rPr lang="en-US" altLang="ko-KR" sz="1400" dirty="0" smtClean="0"/>
              <a:t>[</a:t>
            </a:r>
            <a:r>
              <a:rPr lang="ko-KR" altLang="en-US" sz="1400" dirty="0" err="1" smtClean="0"/>
              <a:t>온식고</a:t>
            </a:r>
            <a:r>
              <a:rPr lang="ko-KR" altLang="en-US" sz="1400" dirty="0" smtClean="0"/>
              <a:t> 식구에게 문의하기</a:t>
            </a:r>
            <a:r>
              <a:rPr lang="en-US" altLang="ko-KR" sz="1400" dirty="0" smtClean="0"/>
              <a:t>]</a:t>
            </a:r>
            <a:r>
              <a:rPr lang="ko-KR" altLang="en-US" sz="1400" dirty="0" smtClean="0"/>
              <a:t>를 클릭하여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문의해 주시길 바랍니다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기부하는 매장에 한해서 최우선적으로 매장을 추천해드립니다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794130" y="377667"/>
            <a:ext cx="3824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가장 먼저 볼 수 있는 화면입니다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28711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노누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42" y="258763"/>
            <a:ext cx="1173406" cy="1092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32084" y="435907"/>
            <a:ext cx="308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2. “</a:t>
            </a:r>
            <a:r>
              <a:rPr lang="ko-KR" altLang="en-US" b="1" dirty="0" smtClean="0"/>
              <a:t>회원가입</a:t>
            </a:r>
            <a:r>
              <a:rPr lang="en-US" altLang="ko-KR" b="1" dirty="0" smtClean="0"/>
              <a:t>” </a:t>
            </a:r>
            <a:r>
              <a:rPr lang="ko-KR" altLang="en-US" b="1" dirty="0" smtClean="0"/>
              <a:t>페이지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413" y="988403"/>
            <a:ext cx="2468332" cy="5535490"/>
          </a:xfrm>
          <a:prstGeom prst="rect">
            <a:avLst/>
          </a:prstGeom>
        </p:spPr>
      </p:pic>
      <p:sp>
        <p:nvSpPr>
          <p:cNvPr id="6" name="순서도: 대체 처리 5"/>
          <p:cNvSpPr/>
          <p:nvPr/>
        </p:nvSpPr>
        <p:spPr>
          <a:xfrm>
            <a:off x="1840890" y="4158761"/>
            <a:ext cx="2440855" cy="2092570"/>
          </a:xfrm>
          <a:prstGeom prst="flowChartAlternateProcess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6" idx="3"/>
          </p:cNvCxnSpPr>
          <p:nvPr/>
        </p:nvCxnSpPr>
        <p:spPr>
          <a:xfrm>
            <a:off x="4281745" y="5205046"/>
            <a:ext cx="6067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37991" y="4870938"/>
            <a:ext cx="68404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데이터 분석하기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전체 상품 조회하기 등 다양한 매장 관리 서비스를 사용하기 </a:t>
            </a:r>
            <a:endParaRPr lang="en-US" altLang="ko-KR" sz="1400" dirty="0" smtClean="0"/>
          </a:p>
          <a:p>
            <a:r>
              <a:rPr lang="ko-KR" altLang="en-US" sz="1400" dirty="0" smtClean="0"/>
              <a:t>위해서는 </a:t>
            </a: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</a:rPr>
              <a:t>업주</a:t>
            </a: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</a:rPr>
              <a:t>”</a:t>
            </a:r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</a:rPr>
              <a:t>로 회원가입</a:t>
            </a:r>
            <a:r>
              <a:rPr lang="ko-KR" altLang="en-US" sz="1400" dirty="0" smtClean="0"/>
              <a:t>을 진행해야 합니다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일반 고객이 아닌 업주로 회원가입 해주십시오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503984" y="203533"/>
            <a:ext cx="5996354" cy="102491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662246" y="358963"/>
            <a:ext cx="5662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서비스 이용 전 반드시 필요한 </a:t>
            </a:r>
            <a:r>
              <a:rPr lang="ko-KR" altLang="en-US" sz="1400" smtClean="0"/>
              <a:t>회원가입 페이지입니다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38834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노누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42" y="258763"/>
            <a:ext cx="1173406" cy="1092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32084" y="435907"/>
            <a:ext cx="308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2. “</a:t>
            </a:r>
            <a:r>
              <a:rPr lang="ko-KR" altLang="en-US" b="1" dirty="0" smtClean="0"/>
              <a:t>회원가입</a:t>
            </a:r>
            <a:r>
              <a:rPr lang="en-US" altLang="ko-KR" b="1" dirty="0" smtClean="0"/>
              <a:t>” </a:t>
            </a:r>
            <a:r>
              <a:rPr lang="ko-KR" altLang="en-US" b="1" dirty="0" smtClean="0"/>
              <a:t>페이지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206" y="1510803"/>
            <a:ext cx="2456851" cy="4248158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5503984" y="203533"/>
            <a:ext cx="5996354" cy="102491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662246" y="358963"/>
            <a:ext cx="5662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서비스 이용 전 반드시 필요한 회원가입 페이지입니다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8" name="순서도: 대체 처리 7"/>
          <p:cNvSpPr/>
          <p:nvPr/>
        </p:nvSpPr>
        <p:spPr>
          <a:xfrm>
            <a:off x="1822206" y="2875085"/>
            <a:ext cx="2440855" cy="474784"/>
          </a:xfrm>
          <a:prstGeom prst="flowChartAlternateProcess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8" idx="3"/>
          </p:cNvCxnSpPr>
          <p:nvPr/>
        </p:nvCxnSpPr>
        <p:spPr>
          <a:xfrm>
            <a:off x="4263061" y="3112477"/>
            <a:ext cx="6782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073159" y="2657371"/>
            <a:ext cx="6840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이메일을 </a:t>
            </a:r>
            <a:r>
              <a:rPr lang="ko-KR" altLang="en-US" sz="1400" dirty="0" err="1" smtClean="0"/>
              <a:t>입력해주신</a:t>
            </a:r>
            <a:r>
              <a:rPr lang="ko-KR" altLang="en-US" sz="1400" dirty="0" smtClean="0"/>
              <a:t> 후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메일인증</a:t>
            </a:r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</a:rPr>
              <a:t> 버튼을 </a:t>
            </a:r>
            <a:r>
              <a:rPr lang="ko-KR" altLang="en-US" sz="1400" dirty="0" smtClean="0"/>
              <a:t>클릭합니다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입력하신 메일로 이동한 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온식고로부터 온 메일을 통해 인증번호를 확인합니다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인증 번호를 기입하신 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인증번호 확인 버튼을 클릭해주세요</a:t>
            </a:r>
            <a:endParaRPr lang="en-US" altLang="ko-KR" sz="1400" dirty="0" smtClean="0"/>
          </a:p>
          <a:p>
            <a:r>
              <a:rPr lang="en-US" altLang="ko-KR" sz="1400" dirty="0" smtClean="0"/>
              <a:t>(</a:t>
            </a:r>
            <a:r>
              <a:rPr lang="ko-KR" altLang="en-US" sz="1400" dirty="0" smtClean="0"/>
              <a:t>메일 인증 번호 유효 시간이 </a:t>
            </a: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</a:rPr>
              <a:t>5</a:t>
            </a:r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</a:rPr>
              <a:t>분</a:t>
            </a:r>
            <a:r>
              <a:rPr lang="ko-KR" altLang="en-US" sz="1400" dirty="0" smtClean="0"/>
              <a:t>이므로</a:t>
            </a:r>
            <a:r>
              <a:rPr lang="en-US" altLang="ko-KR" sz="1400" dirty="0" smtClean="0"/>
              <a:t>, 5</a:t>
            </a:r>
            <a:r>
              <a:rPr lang="ko-KR" altLang="en-US" sz="1400" dirty="0" smtClean="0"/>
              <a:t>분 안에 입력하셔야 유효합니다</a:t>
            </a:r>
            <a:r>
              <a:rPr lang="en-US" altLang="ko-KR" sz="1400" dirty="0" smtClean="0"/>
              <a:t>.)</a:t>
            </a:r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15" name="순서도: 대체 처리 14"/>
          <p:cNvSpPr/>
          <p:nvPr/>
        </p:nvSpPr>
        <p:spPr>
          <a:xfrm>
            <a:off x="1838202" y="3468564"/>
            <a:ext cx="2440855" cy="1094644"/>
          </a:xfrm>
          <a:prstGeom prst="flowChartAlternateProcess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15" idx="3"/>
          </p:cNvCxnSpPr>
          <p:nvPr/>
        </p:nvCxnSpPr>
        <p:spPr>
          <a:xfrm>
            <a:off x="4279057" y="4015886"/>
            <a:ext cx="662220" cy="107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81952" y="3870710"/>
            <a:ext cx="68404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비밀번호를 입력한 후 비밀번호 확인을 다시 입력합니다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이 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비밀번호는 </a:t>
            </a:r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</a:rPr>
              <a:t>영문</a:t>
            </a: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</a:rPr>
              <a:t>숫자</a:t>
            </a: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</a:rPr>
              <a:t>특수기호</a:t>
            </a:r>
            <a:r>
              <a:rPr lang="ko-KR" altLang="en-US" sz="1400" dirty="0" smtClean="0"/>
              <a:t>를 모두 </a:t>
            </a:r>
            <a:r>
              <a:rPr lang="ko-KR" altLang="en-US" sz="1400" dirty="0" err="1" smtClean="0"/>
              <a:t>포함해야합니다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그 후 점주님의 성함을 입력하고 </a:t>
            </a:r>
            <a:r>
              <a:rPr lang="en-US" altLang="ko-KR" sz="1400" dirty="0" smtClean="0"/>
              <a:t>[</a:t>
            </a:r>
            <a:r>
              <a:rPr lang="ko-KR" altLang="en-US" sz="1400" dirty="0" smtClean="0"/>
              <a:t>다음으로</a:t>
            </a:r>
            <a:r>
              <a:rPr lang="en-US" altLang="ko-KR" sz="1400" dirty="0" smtClean="0"/>
              <a:t>]</a:t>
            </a:r>
            <a:r>
              <a:rPr lang="ko-KR" altLang="en-US" sz="1400" dirty="0" smtClean="0"/>
              <a:t> 버튼을 클릭합니다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087874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노누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42" y="258763"/>
            <a:ext cx="1173406" cy="1092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32084" y="435907"/>
            <a:ext cx="308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2. “</a:t>
            </a:r>
            <a:r>
              <a:rPr lang="ko-KR" altLang="en-US" b="1" dirty="0" smtClean="0"/>
              <a:t>회원가입</a:t>
            </a:r>
            <a:r>
              <a:rPr lang="en-US" altLang="ko-KR" b="1" dirty="0" smtClean="0"/>
              <a:t>” </a:t>
            </a:r>
            <a:r>
              <a:rPr lang="ko-KR" altLang="en-US" b="1" dirty="0" smtClean="0"/>
              <a:t>페이지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413" y="1381858"/>
            <a:ext cx="2480920" cy="4748580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5503984" y="203533"/>
            <a:ext cx="5996354" cy="102491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662246" y="358963"/>
            <a:ext cx="5662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서비스 이용 전 반드시 필요한 회원가입 페이지입니다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8" name="순서도: 대체 처리 7"/>
          <p:cNvSpPr/>
          <p:nvPr/>
        </p:nvSpPr>
        <p:spPr>
          <a:xfrm>
            <a:off x="1813413" y="2699239"/>
            <a:ext cx="2440855" cy="474784"/>
          </a:xfrm>
          <a:prstGeom prst="flowChartAlternateProcess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8" idx="3"/>
          </p:cNvCxnSpPr>
          <p:nvPr/>
        </p:nvCxnSpPr>
        <p:spPr>
          <a:xfrm>
            <a:off x="4254268" y="2936631"/>
            <a:ext cx="6782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046781" y="2567299"/>
            <a:ext cx="68404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</a:rPr>
              <a:t>국세청에 등록된 </a:t>
            </a:r>
            <a:r>
              <a:rPr lang="ko-KR" altLang="en-US" sz="1400" dirty="0" smtClean="0"/>
              <a:t>점주님의 사업자 번호를 입력해주세요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입력하신 후 </a:t>
            </a:r>
            <a:r>
              <a:rPr lang="en-US" altLang="ko-KR" sz="1400" dirty="0" smtClean="0"/>
              <a:t>[</a:t>
            </a:r>
            <a:r>
              <a:rPr lang="ko-KR" altLang="en-US" sz="1400" dirty="0" smtClean="0"/>
              <a:t>인증</a:t>
            </a:r>
            <a:r>
              <a:rPr lang="en-US" altLang="ko-KR" sz="1400" dirty="0" smtClean="0"/>
              <a:t>] </a:t>
            </a:r>
            <a:r>
              <a:rPr lang="ko-KR" altLang="en-US" sz="1400" dirty="0" smtClean="0"/>
              <a:t>버튼을 클릭하면 현재 국세청에 등록된 사업자 등록번호인지</a:t>
            </a:r>
            <a:endParaRPr lang="en-US" altLang="ko-KR" sz="1400" dirty="0" smtClean="0"/>
          </a:p>
          <a:p>
            <a:r>
              <a:rPr lang="ko-KR" altLang="en-US" sz="1400" dirty="0" smtClean="0"/>
              <a:t>확인이 됩니다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반드시 </a:t>
            </a:r>
            <a:r>
              <a:rPr lang="en-US" altLang="ko-KR" sz="1400" dirty="0" smtClean="0"/>
              <a:t>[</a:t>
            </a:r>
            <a:r>
              <a:rPr lang="ko-KR" altLang="en-US" sz="1400" dirty="0" smtClean="0"/>
              <a:t>인증</a:t>
            </a:r>
            <a:r>
              <a:rPr lang="en-US" altLang="ko-KR" sz="1400" dirty="0" smtClean="0"/>
              <a:t>] </a:t>
            </a:r>
            <a:r>
              <a:rPr lang="ko-KR" altLang="en-US" sz="1400" dirty="0" smtClean="0"/>
              <a:t>버튼을 클릭하여 확인해주세요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11" name="순서도: 대체 처리 10"/>
          <p:cNvSpPr/>
          <p:nvPr/>
        </p:nvSpPr>
        <p:spPr>
          <a:xfrm>
            <a:off x="1813413" y="3187266"/>
            <a:ext cx="2440855" cy="760479"/>
          </a:xfrm>
          <a:prstGeom prst="flowChartAlternateProcess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stCxn id="11" idx="3"/>
          </p:cNvCxnSpPr>
          <p:nvPr/>
        </p:nvCxnSpPr>
        <p:spPr>
          <a:xfrm flipV="1">
            <a:off x="4254268" y="3567505"/>
            <a:ext cx="6782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46780" y="3424525"/>
            <a:ext cx="6840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점주님의 매장의 상호명과 가게 전화번호를 입력해주세요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</a:rPr>
              <a:t>사용자들에게 공개되는 정보</a:t>
            </a:r>
            <a:r>
              <a:rPr lang="ko-KR" altLang="en-US" sz="1400" dirty="0" smtClean="0"/>
              <a:t>이니 정확하게 입력해주세요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15" name="순서도: 대체 처리 14"/>
          <p:cNvSpPr/>
          <p:nvPr/>
        </p:nvSpPr>
        <p:spPr>
          <a:xfrm>
            <a:off x="1813412" y="4057720"/>
            <a:ext cx="2440855" cy="1010304"/>
          </a:xfrm>
          <a:prstGeom prst="flowChartAlternateProcess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4254268" y="4524364"/>
            <a:ext cx="6782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73159" y="4183594"/>
            <a:ext cx="684041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주소 검색</a:t>
            </a:r>
            <a:r>
              <a:rPr lang="en-US" altLang="ko-KR" sz="1400" dirty="0" smtClean="0"/>
              <a:t>] </a:t>
            </a:r>
            <a:r>
              <a:rPr lang="ko-KR" altLang="en-US" sz="1400" dirty="0" smtClean="0"/>
              <a:t>버튼을 클릭하여 가게 주소를 입력해주세요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err="1" smtClean="0"/>
              <a:t>지번명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도로명</a:t>
            </a:r>
            <a:r>
              <a:rPr lang="ko-KR" altLang="en-US" sz="1400" dirty="0" smtClean="0"/>
              <a:t> 검색 가능합니다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검색하신 후에 상단의 입력 칸을 자동으로 채워집니다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아래의 </a:t>
            </a:r>
            <a:r>
              <a:rPr lang="ko-KR" altLang="en-US" sz="1400" dirty="0" err="1" smtClean="0"/>
              <a:t>상세주소</a:t>
            </a:r>
            <a:r>
              <a:rPr lang="ko-KR" altLang="en-US" sz="1400" dirty="0" smtClean="0"/>
              <a:t> 칸에 상세 주소를 작성해주세요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상세 주소 칸을 모두 작성한 뒤 </a:t>
            </a:r>
            <a:r>
              <a:rPr lang="en-US" altLang="ko-KR" sz="1400" dirty="0" smtClean="0"/>
              <a:t>[</a:t>
            </a:r>
            <a:r>
              <a:rPr lang="ko-KR" altLang="en-US" sz="1400" dirty="0" smtClean="0"/>
              <a:t>다음으로</a:t>
            </a:r>
            <a:r>
              <a:rPr lang="en-US" altLang="ko-KR" sz="1400" dirty="0" smtClean="0"/>
              <a:t>] </a:t>
            </a:r>
            <a:r>
              <a:rPr lang="ko-KR" altLang="en-US" sz="1400" dirty="0" smtClean="0"/>
              <a:t>버튼을 클릭해주세요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2638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노누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42" y="258763"/>
            <a:ext cx="1173406" cy="1092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186" y="1099038"/>
            <a:ext cx="2674408" cy="51577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32084" y="435907"/>
            <a:ext cx="308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2. “</a:t>
            </a:r>
            <a:r>
              <a:rPr lang="ko-KR" altLang="en-US" b="1" dirty="0" smtClean="0"/>
              <a:t>회원가입</a:t>
            </a:r>
            <a:r>
              <a:rPr lang="en-US" altLang="ko-KR" b="1" dirty="0" smtClean="0"/>
              <a:t>” </a:t>
            </a:r>
            <a:r>
              <a:rPr lang="ko-KR" altLang="en-US" b="1" dirty="0" smtClean="0"/>
              <a:t>페이지</a:t>
            </a:r>
            <a:endParaRPr lang="ko-KR" altLang="en-US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503984" y="203533"/>
            <a:ext cx="5996354" cy="102491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662246" y="358963"/>
            <a:ext cx="5662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서비스 이용 전 반드시 필요한 회원가입 페이지입니다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9" name="순서도: 대체 처리 8"/>
          <p:cNvSpPr/>
          <p:nvPr/>
        </p:nvSpPr>
        <p:spPr>
          <a:xfrm>
            <a:off x="1910128" y="2470639"/>
            <a:ext cx="2440855" cy="1433146"/>
          </a:xfrm>
          <a:prstGeom prst="flowChartAlternateProcess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9" idx="3"/>
            <a:endCxn id="11" idx="1"/>
          </p:cNvCxnSpPr>
          <p:nvPr/>
        </p:nvCxnSpPr>
        <p:spPr>
          <a:xfrm>
            <a:off x="4350983" y="3187212"/>
            <a:ext cx="730969" cy="13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81952" y="2723824"/>
            <a:ext cx="68404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매장의 마감시간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휴무일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매장의 카테고리를 선택해주세요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혹시 추가하고 싶은 매장의 카테고리가 있다면 </a:t>
            </a:r>
            <a:endParaRPr lang="en-US" altLang="ko-KR" sz="1400" dirty="0" smtClean="0"/>
          </a:p>
          <a:p>
            <a:r>
              <a:rPr lang="ko-KR" altLang="en-US" sz="1400" dirty="0" smtClean="0"/>
              <a:t>웹 화면으로 들어오신 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웹 화면 좌측 하단의 </a:t>
            </a:r>
            <a:r>
              <a:rPr lang="en-US" altLang="ko-KR" sz="1400" dirty="0" smtClean="0"/>
              <a:t>[</a:t>
            </a:r>
            <a:r>
              <a:rPr lang="ko-KR" altLang="en-US" sz="1400" dirty="0" err="1" smtClean="0"/>
              <a:t>온식고</a:t>
            </a:r>
            <a:r>
              <a:rPr lang="ko-KR" altLang="en-US" sz="1400" dirty="0" smtClean="0"/>
              <a:t> 식구에게 문의하기</a:t>
            </a:r>
            <a:r>
              <a:rPr lang="en-US" altLang="ko-KR" sz="1400" dirty="0" smtClean="0"/>
              <a:t>]</a:t>
            </a:r>
            <a:r>
              <a:rPr lang="ko-KR" altLang="en-US" sz="1400" dirty="0" smtClean="0"/>
              <a:t>를 </a:t>
            </a:r>
            <a:endParaRPr lang="en-US" altLang="ko-KR" sz="1400" dirty="0" smtClean="0"/>
          </a:p>
          <a:p>
            <a:r>
              <a:rPr lang="ko-KR" altLang="en-US" sz="1400" dirty="0" smtClean="0"/>
              <a:t>클릭하여 언제든지 문의해주세요 </a:t>
            </a:r>
            <a:r>
              <a:rPr lang="en-US" altLang="ko-KR" sz="1400" dirty="0" smtClean="0">
                <a:sym typeface="Wingdings" panose="05000000000000000000" pitchFamily="2" charset="2"/>
              </a:rPr>
              <a:t></a:t>
            </a:r>
            <a:endParaRPr lang="en-US" altLang="ko-KR" sz="1400" dirty="0" smtClean="0"/>
          </a:p>
        </p:txBody>
      </p:sp>
      <p:sp>
        <p:nvSpPr>
          <p:cNvPr id="14" name="순서도: 대체 처리 13"/>
          <p:cNvSpPr/>
          <p:nvPr/>
        </p:nvSpPr>
        <p:spPr>
          <a:xfrm>
            <a:off x="1960962" y="3997625"/>
            <a:ext cx="2440855" cy="530413"/>
          </a:xfrm>
          <a:prstGeom prst="flowChartAlternateProcess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4377359" y="4249165"/>
            <a:ext cx="730969" cy="13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108328" y="3997625"/>
            <a:ext cx="68404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매장의 얼굴이라 할 수 있는 이미지 파일 등록입니다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사용자들이 이미지를 보고 매장의 위치 혹은 브랜드를 파악할 수 있습니다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매장의 로고 혹은 매장의 위치가 드러난 이미지를 등록해주세요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08328" y="5055983"/>
            <a:ext cx="6840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회원가입란에 모두 작성하셨다면 </a:t>
            </a:r>
            <a:r>
              <a:rPr lang="en-US" altLang="ko-KR" sz="1400" dirty="0" smtClean="0"/>
              <a:t>[</a:t>
            </a:r>
            <a:r>
              <a:rPr lang="ko-KR" altLang="en-US" sz="1400" dirty="0" smtClean="0"/>
              <a:t>가입하기</a:t>
            </a:r>
            <a:r>
              <a:rPr lang="en-US" altLang="ko-KR" sz="1400" dirty="0" smtClean="0"/>
              <a:t>]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버튼이 보입니다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가입하기 버튼을 클릭합니다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7999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2215</Words>
  <Application>Microsoft Office PowerPoint</Application>
  <PresentationFormat>와이드스크린</PresentationFormat>
  <Paragraphs>275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9" baseType="lpstr">
      <vt:lpstr>맑은 고딕</vt:lpstr>
      <vt:lpstr>Arial</vt:lpstr>
      <vt:lpstr>Times New Roman</vt:lpstr>
      <vt:lpstr>Wingdings</vt:lpstr>
      <vt:lpstr>Office 테마</vt:lpstr>
      <vt:lpstr>온식고 사용설명서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온식고 사용설명서</dc:title>
  <dc:creator>SSAFY</dc:creator>
  <cp:lastModifiedBy>SSAFY</cp:lastModifiedBy>
  <cp:revision>27</cp:revision>
  <dcterms:created xsi:type="dcterms:W3CDTF">2022-08-14T13:14:15Z</dcterms:created>
  <dcterms:modified xsi:type="dcterms:W3CDTF">2022-08-15T07:37:41Z</dcterms:modified>
</cp:coreProperties>
</file>