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75" r:id="rId7"/>
    <p:sldId id="274" r:id="rId8"/>
    <p:sldId id="276" r:id="rId9"/>
    <p:sldId id="277" r:id="rId10"/>
    <p:sldId id="278" r:id="rId11"/>
    <p:sldId id="279" r:id="rId12"/>
    <p:sldId id="281" r:id="rId13"/>
    <p:sldId id="282" r:id="rId14"/>
    <p:sldId id="273" r:id="rId1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107" d="100"/>
          <a:sy n="107" d="100"/>
        </p:scale>
        <p:origin x="6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 rtl="0">
            <a:defRPr cap="all"/>
          </a:pPr>
          <a:r>
            <a: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육류</a:t>
          </a:r>
          <a:r>
            <a:rPr lang="en-US" altLang="ko-KR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채소</a:t>
          </a:r>
          <a:r>
            <a:rPr lang="en-US" altLang="ko-KR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noProof="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과일등</a:t>
          </a:r>
          <a:r>
            <a: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식재료 판매 사이트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 rtl="0">
            <a:defRPr cap="all"/>
          </a:pPr>
          <a:r>
            <a: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불편사항 접수</a:t>
          </a:r>
          <a:r>
            <a:rPr lang="en-US" altLang="ko-KR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회원끼리 소통 가능한 게시판 구현</a:t>
          </a:r>
          <a:endParaRPr lang="en-US" altLang="ko-KR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>
            <a:defRPr cap="all"/>
          </a:pPr>
          <a:endParaRPr lang="en-US" altLang="ko-KR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4D7D34C7-9466-4514-BF51-7396C17436B5}">
      <dgm:prSet custT="1"/>
      <dgm:spPr/>
      <dgm:t>
        <a:bodyPr rtlCol="0" anchor="ctr"/>
        <a:lstStyle/>
        <a:p>
          <a:pPr rtl="0">
            <a:defRPr cap="all"/>
          </a:pPr>
          <a:r>
            <a:rPr lang="ko-KR" altLang="en-US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육류</a:t>
          </a:r>
          <a:r>
            <a:rPr lang="en-US" altLang="ko-KR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채소</a:t>
          </a:r>
          <a:r>
            <a:rPr lang="en-US" altLang="ko-KR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과일 등 다양한 카테고리의 상품페이지 구현</a:t>
          </a:r>
          <a:r>
            <a:rPr lang="en-US" altLang="ko-KR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</a:p>
        <a:p>
          <a:pPr rtl="0">
            <a:defRPr cap="all"/>
          </a:pPr>
          <a:r>
            <a:rPr lang="ko-KR" altLang="en-US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포인트</a:t>
          </a:r>
          <a:r>
            <a:rPr lang="en-US" altLang="ko-KR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noProof="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주문내역등도</a:t>
          </a:r>
          <a:r>
            <a:rPr lang="ko-KR" altLang="en-US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확인 가능 하도록 구현</a:t>
          </a:r>
          <a:r>
            <a:rPr lang="en-US" altLang="ko-KR" sz="14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ko-KR" altLang="en-US" sz="1400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 custScaleY="202793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/>
        </a:solidFill>
      </dgm:spPr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1033199" y="185488"/>
          <a:ext cx="1647000" cy="1647000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384199" y="477550"/>
          <a:ext cx="945000" cy="945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506699" y="2486900"/>
          <a:ext cx="27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육류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채소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kern="1200" noProof="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과일등</a:t>
          </a: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식재료 판매 사이트</a:t>
          </a:r>
        </a:p>
      </dsp:txBody>
      <dsp:txXfrm>
        <a:off x="506699" y="2486900"/>
        <a:ext cx="2700000" cy="1237500"/>
      </dsp:txXfrm>
    </dsp:sp>
    <dsp:sp modelId="{F82A6E7C-4234-4816-9EB8-ED399009E25C}">
      <dsp:nvSpPr>
        <dsp:cNvPr id="0" name=""/>
        <dsp:cNvSpPr/>
      </dsp:nvSpPr>
      <dsp:spPr>
        <a:xfrm rot="10800000">
          <a:off x="4205699" y="0"/>
          <a:ext cx="1647000" cy="1647000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4537705" y="270317"/>
          <a:ext cx="945000" cy="945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679199" y="1532852"/>
          <a:ext cx="2700000" cy="2509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육류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채소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과일 등 다양한 카테고리의 상품페이지 구현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포인트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400" kern="1200" noProof="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주문내역등도</a:t>
          </a: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확인 가능 하도록 구현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ko-KR" altLang="en-US" sz="1400" kern="1200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679199" y="1532852"/>
        <a:ext cx="2700000" cy="2509563"/>
      </dsp:txXfrm>
    </dsp:sp>
    <dsp:sp modelId="{CA848760-99D5-488A-AFB3-9EA6BD946B87}">
      <dsp:nvSpPr>
        <dsp:cNvPr id="0" name=""/>
        <dsp:cNvSpPr/>
      </dsp:nvSpPr>
      <dsp:spPr>
        <a:xfrm rot="10800000">
          <a:off x="7378200" y="185488"/>
          <a:ext cx="1647000" cy="1647000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709298" y="610530"/>
          <a:ext cx="945000" cy="945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6851700" y="2486900"/>
          <a:ext cx="27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불편사항 접수</a:t>
          </a:r>
          <a:r>
            <a:rPr lang="en-US" altLang="ko-KR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kern="1200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회원끼리 소통 가능한 게시판 구현</a:t>
          </a:r>
          <a:endParaRPr lang="en-US" altLang="ko-KR" sz="1400" kern="1200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altLang="ko-KR" sz="1400" kern="1200" noProof="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851700" y="2486900"/>
        <a:ext cx="2700000" cy="12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F4A16A-04EA-47DF-B073-90A05DE10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45C35-5C77-4A26-A3EE-6B4FB7E97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32D8E-EDF4-41C7-B1F4-A9E1000150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2023-05-11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DF4D63-4E9E-4F18-B559-0E0C087DC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A273E-8A60-4250-BA3C-FB224D123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D1E07-CCBC-40A7-888A-AA649B452B5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0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0B3FB8-9291-4415-B807-0FA68D674E8F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D76E09-41B7-FE4E-B099-04DFD58B8CF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0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1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그룹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타원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타원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C07B9-766F-414D-9AF7-EB93983CA18C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1A8A4-3963-4A47-9198-384ED82EF33C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89E147-C6A0-48A6-809B-C72C774E07F7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C4A2A-2AB7-445A-B723-C1FB7E769881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E239E108-BDC6-4CCB-A624-A6B9248300C1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8" name="그룹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타원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6BFE9-A35B-469B-8393-F4D5DF9C8336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25F6A-6656-4025-9E21-FC62481E6D5F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760BE-E268-4736-B456-04F27427483B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2073F-8E22-4ECE-9EE7-CBF227CAF40A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351CE-A56B-4C17-9CEA-51FC727E77B1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타원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타원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D0F30-2817-4C83-B89A-D3AA93968E8D}" type="datetime1">
              <a:rPr lang="ko-KR" altLang="en-US" noProof="0" smtClean="0"/>
              <a:t>2023-05-11</a:t>
            </a:fld>
            <a:endParaRPr lang="ko-KR" altLang="en-US" noProof="0"/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타원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 편집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01C0EF-50AA-4C5C-847E-AC0683A58FFA}" type="datetime1">
              <a:rPr lang="ko-KR" altLang="en-US" smtClean="0"/>
              <a:t>2023-05-11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타원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타원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1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4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jpg"/><Relationship Id="rId2" Type="http://schemas.openxmlformats.org/officeDocument/2006/relationships/image" Target="../media/image24.png"/><Relationship Id="rId16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jpg"/><Relationship Id="rId5" Type="http://schemas.openxmlformats.org/officeDocument/2006/relationships/image" Target="../media/image27.png"/><Relationship Id="rId15" Type="http://schemas.openxmlformats.org/officeDocument/2006/relationships/image" Target="../media/image36.jpg"/><Relationship Id="rId10" Type="http://schemas.openxmlformats.org/officeDocument/2006/relationships/image" Target="../media/image31.jpg"/><Relationship Id="rId4" Type="http://schemas.openxmlformats.org/officeDocument/2006/relationships/image" Target="../media/image26.png"/><Relationship Id="rId9" Type="http://schemas.openxmlformats.org/officeDocument/2006/relationships/image" Target="../media/image3.png"/><Relationship Id="rId1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도마 위의 아보카도와 피망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-1"/>
            <a:ext cx="12191980" cy="68579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식재료 쇼핑몰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12183475 </a:t>
            </a:r>
            <a:r>
              <a:rPr lang="ko-KR" altLang="en-US" dirty="0">
                <a:solidFill>
                  <a:srgbClr val="FFFFFF"/>
                </a:solidFill>
              </a:rPr>
              <a:t>김지환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1">
            <a:extLst>
              <a:ext uri="{FF2B5EF4-FFF2-40B4-BE49-F238E27FC236}">
                <a16:creationId xmlns:a16="http://schemas.microsoft.com/office/drawing/2014/main" id="{CC8C35CF-A99E-8DB0-4AB2-31E65C6DB1DB}"/>
              </a:ext>
            </a:extLst>
          </p:cNvPr>
          <p:cNvSpPr txBox="1">
            <a:spLocks/>
          </p:cNvSpPr>
          <p:nvPr/>
        </p:nvSpPr>
        <p:spPr>
          <a:xfrm>
            <a:off x="589081" y="-36092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dirty="0"/>
              <a:t>개발 스케쥴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10</a:t>
            </a:fld>
            <a:endParaRPr lang="ko-KR" altLang="en-US" noProof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702BFFF-2542-3557-65B4-CC93E5C12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66109"/>
              </p:ext>
            </p:extLst>
          </p:nvPr>
        </p:nvGraphicFramePr>
        <p:xfrm>
          <a:off x="663389" y="690282"/>
          <a:ext cx="10647742" cy="56567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1106">
                  <a:extLst>
                    <a:ext uri="{9D8B030D-6E8A-4147-A177-3AD203B41FA5}">
                      <a16:colId xmlns:a16="http://schemas.microsoft.com/office/drawing/2014/main" val="236193647"/>
                    </a:ext>
                  </a:extLst>
                </a:gridCol>
                <a:gridCol w="1521106">
                  <a:extLst>
                    <a:ext uri="{9D8B030D-6E8A-4147-A177-3AD203B41FA5}">
                      <a16:colId xmlns:a16="http://schemas.microsoft.com/office/drawing/2014/main" val="1546894724"/>
                    </a:ext>
                  </a:extLst>
                </a:gridCol>
                <a:gridCol w="1521106">
                  <a:extLst>
                    <a:ext uri="{9D8B030D-6E8A-4147-A177-3AD203B41FA5}">
                      <a16:colId xmlns:a16="http://schemas.microsoft.com/office/drawing/2014/main" val="647401905"/>
                    </a:ext>
                  </a:extLst>
                </a:gridCol>
                <a:gridCol w="1521106">
                  <a:extLst>
                    <a:ext uri="{9D8B030D-6E8A-4147-A177-3AD203B41FA5}">
                      <a16:colId xmlns:a16="http://schemas.microsoft.com/office/drawing/2014/main" val="2349378817"/>
                    </a:ext>
                  </a:extLst>
                </a:gridCol>
                <a:gridCol w="1521106">
                  <a:extLst>
                    <a:ext uri="{9D8B030D-6E8A-4147-A177-3AD203B41FA5}">
                      <a16:colId xmlns:a16="http://schemas.microsoft.com/office/drawing/2014/main" val="2043678367"/>
                    </a:ext>
                  </a:extLst>
                </a:gridCol>
                <a:gridCol w="1521106">
                  <a:extLst>
                    <a:ext uri="{9D8B030D-6E8A-4147-A177-3AD203B41FA5}">
                      <a16:colId xmlns:a16="http://schemas.microsoft.com/office/drawing/2014/main" val="2841098936"/>
                    </a:ext>
                  </a:extLst>
                </a:gridCol>
                <a:gridCol w="1521106">
                  <a:extLst>
                    <a:ext uri="{9D8B030D-6E8A-4147-A177-3AD203B41FA5}">
                      <a16:colId xmlns:a16="http://schemas.microsoft.com/office/drawing/2014/main" val="934378049"/>
                    </a:ext>
                  </a:extLst>
                </a:gridCol>
              </a:tblGrid>
              <a:tr h="942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68170"/>
                  </a:ext>
                </a:extLst>
              </a:tr>
              <a:tr h="94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/7</a:t>
                      </a:r>
                    </a:p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6923"/>
                  </a:ext>
                </a:extLst>
              </a:tr>
              <a:tr h="94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16"/>
                  </a:ext>
                </a:extLst>
              </a:tr>
              <a:tr h="94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53297"/>
                  </a:ext>
                </a:extLst>
              </a:tr>
              <a:tr h="94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18533"/>
                  </a:ext>
                </a:extLst>
              </a:tr>
              <a:tr h="942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7588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F221DF2-118D-5044-9314-87D6946449C6}"/>
              </a:ext>
            </a:extLst>
          </p:cNvPr>
          <p:cNvSpPr/>
          <p:nvPr/>
        </p:nvSpPr>
        <p:spPr>
          <a:xfrm rot="10800000">
            <a:off x="7225553" y="2017059"/>
            <a:ext cx="3711388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9DD7CE1-6FF4-2001-6A85-31051B501734}"/>
              </a:ext>
            </a:extLst>
          </p:cNvPr>
          <p:cNvSpPr/>
          <p:nvPr/>
        </p:nvSpPr>
        <p:spPr>
          <a:xfrm>
            <a:off x="744071" y="2017059"/>
            <a:ext cx="3514164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6D707-7B6E-D985-9164-CA6EF10DA111}"/>
              </a:ext>
            </a:extLst>
          </p:cNvPr>
          <p:cNvSpPr txBox="1"/>
          <p:nvPr/>
        </p:nvSpPr>
        <p:spPr>
          <a:xfrm>
            <a:off x="4338918" y="1896732"/>
            <a:ext cx="300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들어가야 할 페이지 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디자인 대략적으로 정하기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BDAF6-154D-D4AC-7C68-B9F53BE0BDD7}"/>
              </a:ext>
            </a:extLst>
          </p:cNvPr>
          <p:cNvSpPr txBox="1"/>
          <p:nvPr/>
        </p:nvSpPr>
        <p:spPr>
          <a:xfrm>
            <a:off x="4338918" y="4782598"/>
            <a:ext cx="359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간 연결 작업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부가적으로 추가할 기능들 찾기 및 구현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5E505-8F83-7649-22C9-6B72A7D6CA1B}"/>
              </a:ext>
            </a:extLst>
          </p:cNvPr>
          <p:cNvSpPr txBox="1"/>
          <p:nvPr/>
        </p:nvSpPr>
        <p:spPr>
          <a:xfrm>
            <a:off x="4338918" y="5666893"/>
            <a:ext cx="300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전 전반적인 오류 수정 및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다듬기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89F49-253B-9778-168F-BF494208F37B}"/>
              </a:ext>
            </a:extLst>
          </p:cNvPr>
          <p:cNvSpPr txBox="1"/>
          <p:nvPr/>
        </p:nvSpPr>
        <p:spPr>
          <a:xfrm>
            <a:off x="4338917" y="2800032"/>
            <a:ext cx="3003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완료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폼으로부터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전송받은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처리법 배우기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2C2D1AE-9157-6D26-A750-8DBB6C549260}"/>
              </a:ext>
            </a:extLst>
          </p:cNvPr>
          <p:cNvSpPr/>
          <p:nvPr/>
        </p:nvSpPr>
        <p:spPr>
          <a:xfrm rot="10800000">
            <a:off x="7225553" y="2867968"/>
            <a:ext cx="3711388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1DD9AC4-A210-46F0-52DF-A3B72D8D208C}"/>
              </a:ext>
            </a:extLst>
          </p:cNvPr>
          <p:cNvSpPr/>
          <p:nvPr/>
        </p:nvSpPr>
        <p:spPr>
          <a:xfrm>
            <a:off x="744071" y="2867968"/>
            <a:ext cx="3514164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F995829-9002-21A4-E3B4-790761FB6E89}"/>
              </a:ext>
            </a:extLst>
          </p:cNvPr>
          <p:cNvSpPr/>
          <p:nvPr/>
        </p:nvSpPr>
        <p:spPr>
          <a:xfrm rot="10800000">
            <a:off x="8328211" y="3918775"/>
            <a:ext cx="2608729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F809D5F-58FC-73CF-D065-C185A75F55A9}"/>
              </a:ext>
            </a:extLst>
          </p:cNvPr>
          <p:cNvSpPr/>
          <p:nvPr/>
        </p:nvSpPr>
        <p:spPr>
          <a:xfrm>
            <a:off x="744071" y="3918776"/>
            <a:ext cx="3514164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674A41A-DDFE-5BDA-A532-803B6E780B9E}"/>
              </a:ext>
            </a:extLst>
          </p:cNvPr>
          <p:cNvSpPr/>
          <p:nvPr/>
        </p:nvSpPr>
        <p:spPr>
          <a:xfrm rot="10800000">
            <a:off x="7646893" y="4864954"/>
            <a:ext cx="3290047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B52AF4E-1F95-532A-C901-FFA49F37FDEF}"/>
              </a:ext>
            </a:extLst>
          </p:cNvPr>
          <p:cNvSpPr/>
          <p:nvPr/>
        </p:nvSpPr>
        <p:spPr>
          <a:xfrm>
            <a:off x="744071" y="4864955"/>
            <a:ext cx="3514164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577D98-7C58-DC9D-FC85-CDB12956F54C}"/>
              </a:ext>
            </a:extLst>
          </p:cNvPr>
          <p:cNvSpPr/>
          <p:nvPr/>
        </p:nvSpPr>
        <p:spPr>
          <a:xfrm rot="10800000">
            <a:off x="7225552" y="5762842"/>
            <a:ext cx="3711387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5747CAE-D5FD-858F-F02F-1917CB973FF3}"/>
              </a:ext>
            </a:extLst>
          </p:cNvPr>
          <p:cNvSpPr/>
          <p:nvPr/>
        </p:nvSpPr>
        <p:spPr>
          <a:xfrm>
            <a:off x="744071" y="5762844"/>
            <a:ext cx="3514164" cy="28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8523F-E36D-62CE-49D2-E238BB9C84EF}"/>
              </a:ext>
            </a:extLst>
          </p:cNvPr>
          <p:cNvSpPr txBox="1"/>
          <p:nvPr/>
        </p:nvSpPr>
        <p:spPr>
          <a:xfrm>
            <a:off x="4258234" y="3751376"/>
            <a:ext cx="4177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 기초 작업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프레임워크 배우기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프레임워크를 이용해 데이터베이스와 연동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76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마 위의 아보카도와 피망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>
                <a:solidFill>
                  <a:srgbClr val="FFFFFF"/>
                </a:solidFill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12183475 </a:t>
            </a:r>
            <a:r>
              <a:rPr lang="ko-KR" altLang="en-US" dirty="0">
                <a:solidFill>
                  <a:srgbClr val="FFFFFF"/>
                </a:solidFill>
              </a:rPr>
              <a:t>김지환</a:t>
            </a: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직사각형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" y="-295301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/>
              <a:t>프로젝트에 대한 설명</a:t>
            </a:r>
          </a:p>
        </p:txBody>
      </p:sp>
      <p:grpSp>
        <p:nvGrpSpPr>
          <p:cNvPr id="24" name="그룹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21" name="내용 개체 틀 2" descr="아이콘 SmartArt 그래픽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88349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3</a:t>
            </a:fld>
            <a:endParaRPr lang="ko-KR" altLang="en-US" noProof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266EF32-724D-92C6-B420-19E8F5726ECC}"/>
              </a:ext>
            </a:extLst>
          </p:cNvPr>
          <p:cNvSpPr/>
          <p:nvPr/>
        </p:nvSpPr>
        <p:spPr>
          <a:xfrm>
            <a:off x="3769659" y="699245"/>
            <a:ext cx="4652682" cy="59386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1CA8E-6BBE-524E-CC23-A51D0753945E}"/>
              </a:ext>
            </a:extLst>
          </p:cNvPr>
          <p:cNvSpPr txBox="1"/>
          <p:nvPr/>
        </p:nvSpPr>
        <p:spPr>
          <a:xfrm>
            <a:off x="4204447" y="968187"/>
            <a:ext cx="14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99EE5B-7880-07F0-ADD2-3C86882F477C}"/>
              </a:ext>
            </a:extLst>
          </p:cNvPr>
          <p:cNvSpPr/>
          <p:nvPr/>
        </p:nvSpPr>
        <p:spPr>
          <a:xfrm>
            <a:off x="4034118" y="1497921"/>
            <a:ext cx="2752165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BE5C03-FAFD-A2D1-5291-49F1AEF7AA91}"/>
              </a:ext>
            </a:extLst>
          </p:cNvPr>
          <p:cNvSpPr/>
          <p:nvPr/>
        </p:nvSpPr>
        <p:spPr>
          <a:xfrm>
            <a:off x="4034118" y="2301593"/>
            <a:ext cx="4186517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 번호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7E9B28-C64C-50D8-004F-DBAC292F155F}"/>
              </a:ext>
            </a:extLst>
          </p:cNvPr>
          <p:cNvSpPr/>
          <p:nvPr/>
        </p:nvSpPr>
        <p:spPr>
          <a:xfrm>
            <a:off x="4034116" y="3132158"/>
            <a:ext cx="4186517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BF72BC-35EB-4BE0-9920-BB7B131717BE}"/>
              </a:ext>
            </a:extLst>
          </p:cNvPr>
          <p:cNvSpPr/>
          <p:nvPr/>
        </p:nvSpPr>
        <p:spPr>
          <a:xfrm>
            <a:off x="7014881" y="1506065"/>
            <a:ext cx="1259541" cy="48409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D96DF-D5EF-3F58-82CF-5B4E09E7A7EF}"/>
              </a:ext>
            </a:extLst>
          </p:cNvPr>
          <p:cNvSpPr/>
          <p:nvPr/>
        </p:nvSpPr>
        <p:spPr>
          <a:xfrm>
            <a:off x="4034115" y="4545438"/>
            <a:ext cx="1299885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출생 년도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6DA6A-E77B-D5D7-842D-C2FF1A6E8628}"/>
              </a:ext>
            </a:extLst>
          </p:cNvPr>
          <p:cNvSpPr/>
          <p:nvPr/>
        </p:nvSpPr>
        <p:spPr>
          <a:xfrm>
            <a:off x="5486398" y="4545438"/>
            <a:ext cx="1299885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출생 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4F75F-6268-B223-1CE3-EEA37A64D813}"/>
              </a:ext>
            </a:extLst>
          </p:cNvPr>
          <p:cNvSpPr/>
          <p:nvPr/>
        </p:nvSpPr>
        <p:spPr>
          <a:xfrm>
            <a:off x="6938681" y="4529150"/>
            <a:ext cx="1299885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출생 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9A9F1-6231-270C-7A18-FE0295B58BC2}"/>
              </a:ext>
            </a:extLst>
          </p:cNvPr>
          <p:cNvSpPr/>
          <p:nvPr/>
        </p:nvSpPr>
        <p:spPr>
          <a:xfrm>
            <a:off x="3999203" y="5213825"/>
            <a:ext cx="4186517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번호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37BAD3-D92E-7A60-43C2-795AEDE112F8}"/>
              </a:ext>
            </a:extLst>
          </p:cNvPr>
          <p:cNvSpPr/>
          <p:nvPr/>
        </p:nvSpPr>
        <p:spPr>
          <a:xfrm>
            <a:off x="4836929" y="5939965"/>
            <a:ext cx="2598822" cy="5390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3EB8E-780E-0E78-1460-616BDB065D9C}"/>
              </a:ext>
            </a:extLst>
          </p:cNvPr>
          <p:cNvSpPr txBox="1"/>
          <p:nvPr/>
        </p:nvSpPr>
        <p:spPr>
          <a:xfrm>
            <a:off x="4034118" y="1990159"/>
            <a:ext cx="430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존재하는 이메일 입니다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 문구 자리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0E4A65-F564-58CC-0771-4B4A43547757}"/>
              </a:ext>
            </a:extLst>
          </p:cNvPr>
          <p:cNvSpPr txBox="1"/>
          <p:nvPr/>
        </p:nvSpPr>
        <p:spPr>
          <a:xfrm>
            <a:off x="4034118" y="2805034"/>
            <a:ext cx="430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이내의 비밀번호를 입력하세요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 문구 자리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21399-961D-4356-C35B-468343252229}"/>
              </a:ext>
            </a:extLst>
          </p:cNvPr>
          <p:cNvSpPr txBox="1"/>
          <p:nvPr/>
        </p:nvSpPr>
        <p:spPr>
          <a:xfrm>
            <a:off x="4034118" y="3610800"/>
            <a:ext cx="430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일치하지 않습니다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 문구 자리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F56DAE12-A3F9-7528-17FF-A8DFC75535BF}"/>
              </a:ext>
            </a:extLst>
          </p:cNvPr>
          <p:cNvSpPr/>
          <p:nvPr/>
        </p:nvSpPr>
        <p:spPr>
          <a:xfrm rot="16200000">
            <a:off x="5181096" y="4649614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513A386-3577-0A58-A2BF-6123B27B2DC6}"/>
              </a:ext>
            </a:extLst>
          </p:cNvPr>
          <p:cNvSpPr/>
          <p:nvPr/>
        </p:nvSpPr>
        <p:spPr>
          <a:xfrm rot="5400000">
            <a:off x="5181097" y="4822923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055B8213-D338-5A95-D5FD-892251F498AB}"/>
              </a:ext>
            </a:extLst>
          </p:cNvPr>
          <p:cNvSpPr/>
          <p:nvPr/>
        </p:nvSpPr>
        <p:spPr>
          <a:xfrm rot="16200000">
            <a:off x="6615449" y="4649614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5F2973A8-60F5-9272-90B0-8A18DD630511}"/>
              </a:ext>
            </a:extLst>
          </p:cNvPr>
          <p:cNvSpPr/>
          <p:nvPr/>
        </p:nvSpPr>
        <p:spPr>
          <a:xfrm rot="5400000">
            <a:off x="6615450" y="4822923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7BEBDF0A-67F1-2E33-365C-510D3485F64A}"/>
              </a:ext>
            </a:extLst>
          </p:cNvPr>
          <p:cNvSpPr/>
          <p:nvPr/>
        </p:nvSpPr>
        <p:spPr>
          <a:xfrm rot="16200000">
            <a:off x="8050879" y="4630773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D2DE2E8E-EFD1-9C18-27E3-067E07E6DD07}"/>
              </a:ext>
            </a:extLst>
          </p:cNvPr>
          <p:cNvSpPr/>
          <p:nvPr/>
        </p:nvSpPr>
        <p:spPr>
          <a:xfrm rot="5400000">
            <a:off x="8050880" y="4804082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B59FA45-C01D-D441-5D3D-F8B2C656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1" y="-360921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화면 설계 </a:t>
            </a:r>
            <a:r>
              <a:rPr lang="en-US" altLang="ko-KR" sz="4000" dirty="0"/>
              <a:t>- </a:t>
            </a:r>
            <a:r>
              <a:rPr lang="ko-KR" altLang="en-US" sz="4000" dirty="0"/>
              <a:t>회원가입 페이지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BF114C-5A97-6557-0C28-A964096F18EB}"/>
              </a:ext>
            </a:extLst>
          </p:cNvPr>
          <p:cNvSpPr/>
          <p:nvPr/>
        </p:nvSpPr>
        <p:spPr>
          <a:xfrm>
            <a:off x="4034116" y="3939624"/>
            <a:ext cx="4186517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</a:p>
        </p:txBody>
      </p:sp>
    </p:spTree>
    <p:extLst>
      <p:ext uri="{BB962C8B-B14F-4D97-AF65-F5344CB8AC3E}">
        <p14:creationId xmlns:p14="http://schemas.microsoft.com/office/powerpoint/2010/main" val="24365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4</a:t>
            </a:fld>
            <a:endParaRPr lang="ko-KR" altLang="en-US" noProof="0"/>
          </a:p>
        </p:txBody>
      </p:sp>
      <p:pic>
        <p:nvPicPr>
          <p:cNvPr id="7" name="그림 6" descr="채소이(가) 표시된 사진&#10;&#10;자동 생성된 설명">
            <a:extLst>
              <a:ext uri="{FF2B5EF4-FFF2-40B4-BE49-F238E27FC236}">
                <a16:creationId xmlns:a16="http://schemas.microsoft.com/office/drawing/2014/main" id="{A4BFDA9B-6AE1-B2C9-6365-2A806971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75" y="1065845"/>
            <a:ext cx="8573696" cy="565864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723125F-F815-E8A8-F7A4-B18EE0F7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1" y="-360921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화면 설계 </a:t>
            </a:r>
            <a:r>
              <a:rPr lang="en-US" altLang="ko-KR" sz="4000" dirty="0"/>
              <a:t>– </a:t>
            </a:r>
            <a:r>
              <a:rPr lang="ko-KR" altLang="en-US" sz="4000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160516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2E06-18DE-A056-FE36-19ECE0B2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1" y="-360921"/>
            <a:ext cx="10058400" cy="160934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화면 설계 </a:t>
            </a:r>
            <a:r>
              <a:rPr lang="en-US" altLang="ko-KR" sz="4000" dirty="0"/>
              <a:t>- </a:t>
            </a:r>
            <a:r>
              <a:rPr lang="ko-KR" altLang="en-US" sz="4000" dirty="0"/>
              <a:t>게시판 페이지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5</a:t>
            </a:fld>
            <a:endParaRPr lang="ko-KR" altLang="en-US" noProof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A6CA8-CFC4-9F83-12CF-2836C871104A}"/>
              </a:ext>
            </a:extLst>
          </p:cNvPr>
          <p:cNvSpPr/>
          <p:nvPr/>
        </p:nvSpPr>
        <p:spPr>
          <a:xfrm>
            <a:off x="589081" y="774955"/>
            <a:ext cx="10580364" cy="5791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00B79-D56D-8C86-B657-106783DE9C91}"/>
              </a:ext>
            </a:extLst>
          </p:cNvPr>
          <p:cNvSpPr txBox="1"/>
          <p:nvPr/>
        </p:nvSpPr>
        <p:spPr>
          <a:xfrm>
            <a:off x="589081" y="772441"/>
            <a:ext cx="23128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6AD18-9F62-67E1-B33F-1BB19FA73231}"/>
              </a:ext>
            </a:extLst>
          </p:cNvPr>
          <p:cNvSpPr txBox="1"/>
          <p:nvPr/>
        </p:nvSpPr>
        <p:spPr>
          <a:xfrm>
            <a:off x="589081" y="1234106"/>
            <a:ext cx="2312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5441F-EA82-6788-FE60-18AFDD027169}"/>
              </a:ext>
            </a:extLst>
          </p:cNvPr>
          <p:cNvSpPr txBox="1"/>
          <p:nvPr/>
        </p:nvSpPr>
        <p:spPr>
          <a:xfrm>
            <a:off x="589081" y="1603438"/>
            <a:ext cx="2312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68210-2A58-CDB3-A780-20C1CF210392}"/>
              </a:ext>
            </a:extLst>
          </p:cNvPr>
          <p:cNvSpPr txBox="1"/>
          <p:nvPr/>
        </p:nvSpPr>
        <p:spPr>
          <a:xfrm>
            <a:off x="589081" y="1972770"/>
            <a:ext cx="2312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F3E7F-DFE8-E7D0-64AF-7A95DECBC8BA}"/>
              </a:ext>
            </a:extLst>
          </p:cNvPr>
          <p:cNvSpPr txBox="1"/>
          <p:nvPr/>
        </p:nvSpPr>
        <p:spPr>
          <a:xfrm>
            <a:off x="589081" y="2342102"/>
            <a:ext cx="231289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974E93-3096-EDEB-71DE-3826788FDB28}"/>
              </a:ext>
            </a:extLst>
          </p:cNvPr>
          <p:cNvCxnSpPr>
            <a:cxnSpLocks/>
          </p:cNvCxnSpPr>
          <p:nvPr/>
        </p:nvCxnSpPr>
        <p:spPr>
          <a:xfrm>
            <a:off x="1936376" y="2591585"/>
            <a:ext cx="0" cy="177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FE5545-0CEB-72F3-07D7-68C41EE97730}"/>
              </a:ext>
            </a:extLst>
          </p:cNvPr>
          <p:cNvSpPr txBox="1"/>
          <p:nvPr/>
        </p:nvSpPr>
        <p:spPr>
          <a:xfrm>
            <a:off x="1067797" y="4416551"/>
            <a:ext cx="177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된 카테고리 식별 가능하게  표시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1307D-0034-079B-8FD5-2D8FC37C9034}"/>
              </a:ext>
            </a:extLst>
          </p:cNvPr>
          <p:cNvSpPr txBox="1"/>
          <p:nvPr/>
        </p:nvSpPr>
        <p:spPr>
          <a:xfrm>
            <a:off x="3272118" y="1490472"/>
            <a:ext cx="27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 게시판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65942-FC15-29E5-97A9-DA5CF41F9EFC}"/>
              </a:ext>
            </a:extLst>
          </p:cNvPr>
          <p:cNvSpPr txBox="1"/>
          <p:nvPr/>
        </p:nvSpPr>
        <p:spPr>
          <a:xfrm>
            <a:off x="3272118" y="1859804"/>
            <a:ext cx="272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900BA-A2EF-D861-51D0-370EE83373E5}"/>
              </a:ext>
            </a:extLst>
          </p:cNvPr>
          <p:cNvSpPr txBox="1"/>
          <p:nvPr/>
        </p:nvSpPr>
        <p:spPr>
          <a:xfrm>
            <a:off x="3272117" y="2287053"/>
            <a:ext cx="109544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1BC4147D-062E-5732-19F9-6C3D8021F6C5}"/>
              </a:ext>
            </a:extLst>
          </p:cNvPr>
          <p:cNvSpPr/>
          <p:nvPr/>
        </p:nvSpPr>
        <p:spPr>
          <a:xfrm rot="5400000">
            <a:off x="4150156" y="2380665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526DA3-03E1-63BF-026B-A12D440DCB82}"/>
              </a:ext>
            </a:extLst>
          </p:cNvPr>
          <p:cNvCxnSpPr>
            <a:cxnSpLocks/>
          </p:cNvCxnSpPr>
          <p:nvPr/>
        </p:nvCxnSpPr>
        <p:spPr>
          <a:xfrm flipH="1">
            <a:off x="3792071" y="1490472"/>
            <a:ext cx="1810593" cy="94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85119E-12F3-8156-6F0E-47AEF7D5B1E2}"/>
              </a:ext>
            </a:extLst>
          </p:cNvPr>
          <p:cNvSpPr txBox="1"/>
          <p:nvPr/>
        </p:nvSpPr>
        <p:spPr>
          <a:xfrm>
            <a:off x="5602664" y="967252"/>
            <a:ext cx="1777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대상을 제목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내용중 선택 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29ED82-9C6F-2F84-A0EC-2AF87070052C}"/>
              </a:ext>
            </a:extLst>
          </p:cNvPr>
          <p:cNvSpPr txBox="1"/>
          <p:nvPr/>
        </p:nvSpPr>
        <p:spPr>
          <a:xfrm>
            <a:off x="4522836" y="2287053"/>
            <a:ext cx="393725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A59473-4EBC-8467-23D4-8D0A044D8CC2}"/>
              </a:ext>
            </a:extLst>
          </p:cNvPr>
          <p:cNvSpPr txBox="1"/>
          <p:nvPr/>
        </p:nvSpPr>
        <p:spPr>
          <a:xfrm>
            <a:off x="8601778" y="2287053"/>
            <a:ext cx="1095445" cy="2769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D74E5D1E-5E7C-53A8-EAA2-56020C5AA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0186"/>
              </p:ext>
            </p:extLst>
          </p:nvPr>
        </p:nvGraphicFramePr>
        <p:xfrm>
          <a:off x="3226516" y="2692755"/>
          <a:ext cx="7755250" cy="32790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51050">
                  <a:extLst>
                    <a:ext uri="{9D8B030D-6E8A-4147-A177-3AD203B41FA5}">
                      <a16:colId xmlns:a16="http://schemas.microsoft.com/office/drawing/2014/main" val="3822793625"/>
                    </a:ext>
                  </a:extLst>
                </a:gridCol>
                <a:gridCol w="1551050">
                  <a:extLst>
                    <a:ext uri="{9D8B030D-6E8A-4147-A177-3AD203B41FA5}">
                      <a16:colId xmlns:a16="http://schemas.microsoft.com/office/drawing/2014/main" val="1363423450"/>
                    </a:ext>
                  </a:extLst>
                </a:gridCol>
                <a:gridCol w="1551050">
                  <a:extLst>
                    <a:ext uri="{9D8B030D-6E8A-4147-A177-3AD203B41FA5}">
                      <a16:colId xmlns:a16="http://schemas.microsoft.com/office/drawing/2014/main" val="1072736912"/>
                    </a:ext>
                  </a:extLst>
                </a:gridCol>
                <a:gridCol w="1551050">
                  <a:extLst>
                    <a:ext uri="{9D8B030D-6E8A-4147-A177-3AD203B41FA5}">
                      <a16:colId xmlns:a16="http://schemas.microsoft.com/office/drawing/2014/main" val="2634757397"/>
                    </a:ext>
                  </a:extLst>
                </a:gridCol>
                <a:gridCol w="1551050">
                  <a:extLst>
                    <a:ext uri="{9D8B030D-6E8A-4147-A177-3AD203B41FA5}">
                      <a16:colId xmlns:a16="http://schemas.microsoft.com/office/drawing/2014/main" val="1279340572"/>
                    </a:ext>
                  </a:extLst>
                </a:gridCol>
              </a:tblGrid>
              <a:tr h="507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게시물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25068"/>
                  </a:ext>
                </a:extLst>
              </a:tr>
              <a:tr h="50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잡채 레시피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[3]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36388"/>
                  </a:ext>
                </a:extLst>
              </a:tr>
              <a:tr h="50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싹 난 감자는 어떻게 해야 하나요</a:t>
                      </a:r>
                      <a:r>
                        <a:rPr lang="en-US" altLang="ko-KR" sz="1400" dirty="0"/>
                        <a:t>?[6]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88503"/>
                  </a:ext>
                </a:extLst>
              </a:tr>
              <a:tr h="50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…………..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ghi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16288"/>
                  </a:ext>
                </a:extLst>
              </a:tr>
              <a:tr h="50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…………..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jkl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17251"/>
                  </a:ext>
                </a:extLst>
              </a:tr>
              <a:tr h="507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…………...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51066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045C90-1D23-CD7D-1664-9FC383E86C0E}"/>
              </a:ext>
            </a:extLst>
          </p:cNvPr>
          <p:cNvCxnSpPr>
            <a:cxnSpLocks/>
          </p:cNvCxnSpPr>
          <p:nvPr/>
        </p:nvCxnSpPr>
        <p:spPr>
          <a:xfrm flipH="1">
            <a:off x="5602664" y="1590312"/>
            <a:ext cx="2788301" cy="19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E788DDB-919C-C457-739B-29C576B12720}"/>
              </a:ext>
            </a:extLst>
          </p:cNvPr>
          <p:cNvSpPr txBox="1"/>
          <p:nvPr/>
        </p:nvSpPr>
        <p:spPr>
          <a:xfrm>
            <a:off x="8252609" y="1282535"/>
            <a:ext cx="167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댓글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0EBD9-1C62-7767-427E-7512794F83D9}"/>
              </a:ext>
            </a:extLst>
          </p:cNvPr>
          <p:cNvSpPr txBox="1"/>
          <p:nvPr/>
        </p:nvSpPr>
        <p:spPr>
          <a:xfrm>
            <a:off x="5527899" y="6040992"/>
            <a:ext cx="26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 [3] [4] [5]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622D6C-A308-881F-57EE-690802953716}"/>
              </a:ext>
            </a:extLst>
          </p:cNvPr>
          <p:cNvSpPr txBox="1"/>
          <p:nvPr/>
        </p:nvSpPr>
        <p:spPr>
          <a:xfrm>
            <a:off x="9833951" y="6073389"/>
            <a:ext cx="1095445" cy="2769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 작성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23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6</a:t>
            </a:fld>
            <a:endParaRPr lang="ko-KR" altLang="en-US" noProof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7C377-4C4E-FBB9-6704-6242B5C1A2EF}"/>
              </a:ext>
            </a:extLst>
          </p:cNvPr>
          <p:cNvSpPr/>
          <p:nvPr/>
        </p:nvSpPr>
        <p:spPr>
          <a:xfrm>
            <a:off x="589081" y="726141"/>
            <a:ext cx="10580364" cy="5840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E7A6D-3756-3166-1DB0-47AE62553015}"/>
              </a:ext>
            </a:extLst>
          </p:cNvPr>
          <p:cNvSpPr txBox="1"/>
          <p:nvPr/>
        </p:nvSpPr>
        <p:spPr>
          <a:xfrm>
            <a:off x="589081" y="726141"/>
            <a:ext cx="2312894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D0249-EEF9-11A3-357D-384D36344267}"/>
              </a:ext>
            </a:extLst>
          </p:cNvPr>
          <p:cNvSpPr txBox="1"/>
          <p:nvPr/>
        </p:nvSpPr>
        <p:spPr>
          <a:xfrm>
            <a:off x="589081" y="1187806"/>
            <a:ext cx="23128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886E0-2ACF-0E97-8B4C-C1ADBEE9A7D0}"/>
              </a:ext>
            </a:extLst>
          </p:cNvPr>
          <p:cNvSpPr txBox="1"/>
          <p:nvPr/>
        </p:nvSpPr>
        <p:spPr>
          <a:xfrm>
            <a:off x="589081" y="1502627"/>
            <a:ext cx="23128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A915F-217D-CE73-45B5-FDE6EA97B105}"/>
              </a:ext>
            </a:extLst>
          </p:cNvPr>
          <p:cNvSpPr txBox="1"/>
          <p:nvPr/>
        </p:nvSpPr>
        <p:spPr>
          <a:xfrm>
            <a:off x="589081" y="1841181"/>
            <a:ext cx="23128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페이지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CFDA3-EEBA-061A-BD45-0580A97CD52C}"/>
              </a:ext>
            </a:extLst>
          </p:cNvPr>
          <p:cNvSpPr txBox="1"/>
          <p:nvPr/>
        </p:nvSpPr>
        <p:spPr>
          <a:xfrm>
            <a:off x="589081" y="2166208"/>
            <a:ext cx="231289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8C0DD-1CFF-13C6-421C-84FC89B08BAF}"/>
              </a:ext>
            </a:extLst>
          </p:cNvPr>
          <p:cNvSpPr txBox="1"/>
          <p:nvPr/>
        </p:nvSpPr>
        <p:spPr>
          <a:xfrm>
            <a:off x="3527998" y="1551115"/>
            <a:ext cx="27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9DDCD-849B-6EB9-145A-058E56D29274}"/>
              </a:ext>
            </a:extLst>
          </p:cNvPr>
          <p:cNvSpPr txBox="1"/>
          <p:nvPr/>
        </p:nvSpPr>
        <p:spPr>
          <a:xfrm>
            <a:off x="3834851" y="2251235"/>
            <a:ext cx="109544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번호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7F11E04-1A47-E382-FA5D-F67D97955942}"/>
              </a:ext>
            </a:extLst>
          </p:cNvPr>
          <p:cNvSpPr/>
          <p:nvPr/>
        </p:nvSpPr>
        <p:spPr>
          <a:xfrm rot="5400000">
            <a:off x="4712890" y="2344847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89955-37AB-C065-BB2F-E963802D151E}"/>
              </a:ext>
            </a:extLst>
          </p:cNvPr>
          <p:cNvSpPr txBox="1"/>
          <p:nvPr/>
        </p:nvSpPr>
        <p:spPr>
          <a:xfrm>
            <a:off x="5085570" y="2251235"/>
            <a:ext cx="393725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D6FD5-3E7A-7BAC-A471-1259ABB68B35}"/>
              </a:ext>
            </a:extLst>
          </p:cNvPr>
          <p:cNvSpPr txBox="1"/>
          <p:nvPr/>
        </p:nvSpPr>
        <p:spPr>
          <a:xfrm>
            <a:off x="9164512" y="2251235"/>
            <a:ext cx="1095445" cy="27699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graphicFrame>
        <p:nvGraphicFramePr>
          <p:cNvPr id="21" name="표 32">
            <a:extLst>
              <a:ext uri="{FF2B5EF4-FFF2-40B4-BE49-F238E27FC236}">
                <a16:creationId xmlns:a16="http://schemas.microsoft.com/office/drawing/2014/main" id="{7985DD3B-B80D-FAEE-EE6B-9AF76C79C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63563"/>
              </p:ext>
            </p:extLst>
          </p:nvPr>
        </p:nvGraphicFramePr>
        <p:xfrm>
          <a:off x="3527998" y="2631804"/>
          <a:ext cx="7140148" cy="28649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3822793625"/>
                    </a:ext>
                  </a:extLst>
                </a:gridCol>
                <a:gridCol w="1568785">
                  <a:extLst>
                    <a:ext uri="{9D8B030D-6E8A-4147-A177-3AD203B41FA5}">
                      <a16:colId xmlns:a16="http://schemas.microsoft.com/office/drawing/2014/main" val="1363423450"/>
                    </a:ext>
                  </a:extLst>
                </a:gridCol>
                <a:gridCol w="558950">
                  <a:extLst>
                    <a:ext uri="{9D8B030D-6E8A-4147-A177-3AD203B41FA5}">
                      <a16:colId xmlns:a16="http://schemas.microsoft.com/office/drawing/2014/main" val="3452036079"/>
                    </a:ext>
                  </a:extLst>
                </a:gridCol>
                <a:gridCol w="812650">
                  <a:extLst>
                    <a:ext uri="{9D8B030D-6E8A-4147-A177-3AD203B41FA5}">
                      <a16:colId xmlns:a16="http://schemas.microsoft.com/office/drawing/2014/main" val="1072736912"/>
                    </a:ext>
                  </a:extLst>
                </a:gridCol>
                <a:gridCol w="1544215">
                  <a:extLst>
                    <a:ext uri="{9D8B030D-6E8A-4147-A177-3AD203B41FA5}">
                      <a16:colId xmlns:a16="http://schemas.microsoft.com/office/drawing/2014/main" val="2634757397"/>
                    </a:ext>
                  </a:extLst>
                </a:gridCol>
                <a:gridCol w="1685268">
                  <a:extLst>
                    <a:ext uri="{9D8B030D-6E8A-4147-A177-3AD203B41FA5}">
                      <a16:colId xmlns:a16="http://schemas.microsoft.com/office/drawing/2014/main" val="1279340572"/>
                    </a:ext>
                  </a:extLst>
                </a:gridCol>
              </a:tblGrid>
              <a:tr h="48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 </a:t>
                      </a:r>
                      <a:r>
                        <a:rPr lang="ko-KR" altLang="en-US" sz="1400" dirty="0" err="1"/>
                        <a:t>갯수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225068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신선한 삼겹살 </a:t>
                      </a:r>
                      <a:r>
                        <a:rPr lang="en-US" altLang="ko-KR" sz="1400" dirty="0"/>
                        <a:t>600g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13000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1936388"/>
                  </a:ext>
                </a:extLst>
              </a:tr>
              <a:tr h="38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신선한 계란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def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29000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0388503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…………..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ghi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516288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…………..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jkl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50000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117251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…………...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mno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2023/05/07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75106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9151E78-482C-D457-D0E2-1975A83E1263}"/>
              </a:ext>
            </a:extLst>
          </p:cNvPr>
          <p:cNvSpPr txBox="1"/>
          <p:nvPr/>
        </p:nvSpPr>
        <p:spPr>
          <a:xfrm>
            <a:off x="5527899" y="6040992"/>
            <a:ext cx="26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 [3] [4] [5]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pic>
        <p:nvPicPr>
          <p:cNvPr id="27" name="그래픽 26" descr="단일 톱니바퀴 단색으로 채워진">
            <a:extLst>
              <a:ext uri="{FF2B5EF4-FFF2-40B4-BE49-F238E27FC236}">
                <a16:creationId xmlns:a16="http://schemas.microsoft.com/office/drawing/2014/main" id="{13086BB6-BB5D-B610-EBF9-40A0EA52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126" y="679791"/>
            <a:ext cx="549867" cy="549867"/>
          </a:xfrm>
          <a:prstGeom prst="rect">
            <a:avLst/>
          </a:prstGeom>
        </p:spPr>
      </p:pic>
      <p:sp>
        <p:nvSpPr>
          <p:cNvPr id="28" name="웃는 얼굴 27">
            <a:extLst>
              <a:ext uri="{FF2B5EF4-FFF2-40B4-BE49-F238E27FC236}">
                <a16:creationId xmlns:a16="http://schemas.microsoft.com/office/drawing/2014/main" id="{FEF5E1FC-65B5-714C-BACF-8C302A3566A3}"/>
              </a:ext>
            </a:extLst>
          </p:cNvPr>
          <p:cNvSpPr/>
          <p:nvPr/>
        </p:nvSpPr>
        <p:spPr>
          <a:xfrm>
            <a:off x="2426827" y="1208732"/>
            <a:ext cx="333427" cy="290733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1" name="그래픽 30" descr="말풍선 단색으로 채워진">
            <a:extLst>
              <a:ext uri="{FF2B5EF4-FFF2-40B4-BE49-F238E27FC236}">
                <a16:creationId xmlns:a16="http://schemas.microsoft.com/office/drawing/2014/main" id="{3CFF9A57-0FF8-EF17-B287-C2CBE062A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118" y="1462792"/>
            <a:ext cx="454889" cy="454889"/>
          </a:xfrm>
          <a:prstGeom prst="rect">
            <a:avLst/>
          </a:prstGeom>
        </p:spPr>
      </p:pic>
      <p:pic>
        <p:nvPicPr>
          <p:cNvPr id="33" name="그래픽 32" descr="쌀 윤곽선">
            <a:extLst>
              <a:ext uri="{FF2B5EF4-FFF2-40B4-BE49-F238E27FC236}">
                <a16:creationId xmlns:a16="http://schemas.microsoft.com/office/drawing/2014/main" id="{E533E5EA-9BC1-717B-EF01-06D59BEFC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6872" y="1822403"/>
            <a:ext cx="384243" cy="384243"/>
          </a:xfrm>
          <a:prstGeom prst="rect">
            <a:avLst/>
          </a:prstGeom>
        </p:spPr>
      </p:pic>
      <p:pic>
        <p:nvPicPr>
          <p:cNvPr id="35" name="그래픽 34" descr="재고 윤곽선">
            <a:extLst>
              <a:ext uri="{FF2B5EF4-FFF2-40B4-BE49-F238E27FC236}">
                <a16:creationId xmlns:a16="http://schemas.microsoft.com/office/drawing/2014/main" id="{1CED2962-9C8A-B12A-F9F9-E13161FB47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2804" y="2155154"/>
            <a:ext cx="394447" cy="394447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E2D2A63-9356-9FC6-CE72-FE593509D2D3}"/>
              </a:ext>
            </a:extLst>
          </p:cNvPr>
          <p:cNvCxnSpPr>
            <a:cxnSpLocks/>
          </p:cNvCxnSpPr>
          <p:nvPr/>
        </p:nvCxnSpPr>
        <p:spPr>
          <a:xfrm flipV="1">
            <a:off x="4018080" y="1588540"/>
            <a:ext cx="1362636" cy="78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6EA1D8-8F82-85D1-2E2C-08C07EF1A74E}"/>
              </a:ext>
            </a:extLst>
          </p:cNvPr>
          <p:cNvSpPr txBox="1"/>
          <p:nvPr/>
        </p:nvSpPr>
        <p:spPr>
          <a:xfrm>
            <a:off x="5387526" y="997117"/>
            <a:ext cx="1777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대상을 주문번호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중 선택 가능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19B4B32-F565-B0ED-FF20-F5C7428A67CF}"/>
              </a:ext>
            </a:extLst>
          </p:cNvPr>
          <p:cNvSpPr txBox="1">
            <a:spLocks/>
          </p:cNvSpPr>
          <p:nvPr/>
        </p:nvSpPr>
        <p:spPr>
          <a:xfrm>
            <a:off x="589081" y="-36092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dirty="0"/>
              <a:t>화면 설계 </a:t>
            </a:r>
            <a:r>
              <a:rPr lang="en-US" altLang="ko-KR" sz="4000" dirty="0"/>
              <a:t>- </a:t>
            </a:r>
            <a:r>
              <a:rPr lang="ko-KR" altLang="en-US" sz="4000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09368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957C377-4C4E-FBB9-6704-6242B5C1A2EF}"/>
              </a:ext>
            </a:extLst>
          </p:cNvPr>
          <p:cNvSpPr/>
          <p:nvPr/>
        </p:nvSpPr>
        <p:spPr>
          <a:xfrm>
            <a:off x="598045" y="681319"/>
            <a:ext cx="11271225" cy="588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9DDCD-849B-6EB9-145A-058E56D29274}"/>
              </a:ext>
            </a:extLst>
          </p:cNvPr>
          <p:cNvSpPr txBox="1"/>
          <p:nvPr/>
        </p:nvSpPr>
        <p:spPr>
          <a:xfrm>
            <a:off x="4439280" y="1353903"/>
            <a:ext cx="109544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7F11E04-1A47-E382-FA5D-F67D97955942}"/>
              </a:ext>
            </a:extLst>
          </p:cNvPr>
          <p:cNvSpPr/>
          <p:nvPr/>
        </p:nvSpPr>
        <p:spPr>
          <a:xfrm rot="5400000">
            <a:off x="5317319" y="1447515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89955-37AB-C065-BB2F-E963802D151E}"/>
              </a:ext>
            </a:extLst>
          </p:cNvPr>
          <p:cNvSpPr txBox="1"/>
          <p:nvPr/>
        </p:nvSpPr>
        <p:spPr>
          <a:xfrm>
            <a:off x="5689999" y="1353903"/>
            <a:ext cx="393725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D6FD5-3E7A-7BAC-A471-1259ABB68B35}"/>
              </a:ext>
            </a:extLst>
          </p:cNvPr>
          <p:cNvSpPr txBox="1"/>
          <p:nvPr/>
        </p:nvSpPr>
        <p:spPr>
          <a:xfrm>
            <a:off x="9768941" y="1353903"/>
            <a:ext cx="1095445" cy="276999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51E78-482C-D457-D0E2-1975A83E1263}"/>
              </a:ext>
            </a:extLst>
          </p:cNvPr>
          <p:cNvSpPr txBox="1"/>
          <p:nvPr/>
        </p:nvSpPr>
        <p:spPr>
          <a:xfrm>
            <a:off x="5393428" y="6130639"/>
            <a:ext cx="262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 [3] [4] [5]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6EA1D8-8F82-85D1-2E2C-08C07EF1A74E}"/>
              </a:ext>
            </a:extLst>
          </p:cNvPr>
          <p:cNvSpPr txBox="1"/>
          <p:nvPr/>
        </p:nvSpPr>
        <p:spPr>
          <a:xfrm>
            <a:off x="0" y="1493564"/>
            <a:ext cx="222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카테고리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진한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색으로 표시</a:t>
            </a:r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20EEDA9-636C-F61E-6515-B6FC5F20F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4293"/>
              </p:ext>
            </p:extLst>
          </p:nvPr>
        </p:nvGraphicFramePr>
        <p:xfrm>
          <a:off x="589081" y="686961"/>
          <a:ext cx="11271222" cy="5739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78537">
                  <a:extLst>
                    <a:ext uri="{9D8B030D-6E8A-4147-A177-3AD203B41FA5}">
                      <a16:colId xmlns:a16="http://schemas.microsoft.com/office/drawing/2014/main" val="3058813407"/>
                    </a:ext>
                  </a:extLst>
                </a:gridCol>
                <a:gridCol w="1878537">
                  <a:extLst>
                    <a:ext uri="{9D8B030D-6E8A-4147-A177-3AD203B41FA5}">
                      <a16:colId xmlns:a16="http://schemas.microsoft.com/office/drawing/2014/main" val="1487421430"/>
                    </a:ext>
                  </a:extLst>
                </a:gridCol>
                <a:gridCol w="1878537">
                  <a:extLst>
                    <a:ext uri="{9D8B030D-6E8A-4147-A177-3AD203B41FA5}">
                      <a16:colId xmlns:a16="http://schemas.microsoft.com/office/drawing/2014/main" val="1071504866"/>
                    </a:ext>
                  </a:extLst>
                </a:gridCol>
                <a:gridCol w="1878537">
                  <a:extLst>
                    <a:ext uri="{9D8B030D-6E8A-4147-A177-3AD203B41FA5}">
                      <a16:colId xmlns:a16="http://schemas.microsoft.com/office/drawing/2014/main" val="1603814051"/>
                    </a:ext>
                  </a:extLst>
                </a:gridCol>
                <a:gridCol w="1878537">
                  <a:extLst>
                    <a:ext uri="{9D8B030D-6E8A-4147-A177-3AD203B41FA5}">
                      <a16:colId xmlns:a16="http://schemas.microsoft.com/office/drawing/2014/main" val="3587773840"/>
                    </a:ext>
                  </a:extLst>
                </a:gridCol>
                <a:gridCol w="1878537">
                  <a:extLst>
                    <a:ext uri="{9D8B030D-6E8A-4147-A177-3AD203B41FA5}">
                      <a16:colId xmlns:a16="http://schemas.microsoft.com/office/drawing/2014/main" val="408309581"/>
                    </a:ext>
                  </a:extLst>
                </a:gridCol>
              </a:tblGrid>
              <a:tr h="573936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양념류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유제품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기타식품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58642"/>
                  </a:ext>
                </a:extLst>
              </a:tr>
            </a:tbl>
          </a:graphicData>
        </a:graphic>
      </p:graphicFrame>
      <p:pic>
        <p:nvPicPr>
          <p:cNvPr id="32" name="그림 31" descr="클립아트, 그래픽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A77E1DE-7D1D-D8C5-E571-0D50A0F1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33" y="693929"/>
            <a:ext cx="576517" cy="576517"/>
          </a:xfrm>
          <a:prstGeom prst="rect">
            <a:avLst/>
          </a:prstGeom>
        </p:spPr>
      </p:pic>
      <p:pic>
        <p:nvPicPr>
          <p:cNvPr id="38" name="그림 37" descr="클립아트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F1749F48-7C73-3BC5-3796-B5A3477A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844" y="686227"/>
            <a:ext cx="573300" cy="573300"/>
          </a:xfrm>
          <a:prstGeom prst="rect">
            <a:avLst/>
          </a:prstGeom>
        </p:spPr>
      </p:pic>
      <p:pic>
        <p:nvPicPr>
          <p:cNvPr id="40" name="그림 39" descr="클립아트, 디자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9D6622D-B56F-0D69-9D6E-37E9ED8B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481" y="712538"/>
            <a:ext cx="573937" cy="573937"/>
          </a:xfrm>
          <a:prstGeom prst="rect">
            <a:avLst/>
          </a:prstGeom>
        </p:spPr>
      </p:pic>
      <p:pic>
        <p:nvPicPr>
          <p:cNvPr id="42" name="그림 41" descr="클립아트, 만화 영화, 스마일리, 이모티콘이(가) 표시된 사진&#10;&#10;자동 생성된 설명">
            <a:extLst>
              <a:ext uri="{FF2B5EF4-FFF2-40B4-BE49-F238E27FC236}">
                <a16:creationId xmlns:a16="http://schemas.microsoft.com/office/drawing/2014/main" id="{54F97F20-1F6C-533C-BAA6-474DE93B5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517" y="681319"/>
            <a:ext cx="573937" cy="573937"/>
          </a:xfrm>
          <a:prstGeom prst="rect">
            <a:avLst/>
          </a:prstGeom>
        </p:spPr>
      </p:pic>
      <p:pic>
        <p:nvPicPr>
          <p:cNvPr id="46" name="그림 45" descr="그래픽, 클립아트, 예술, 만화 영화이(가) 표시된 사진&#10;&#10;자동 생성된 설명">
            <a:extLst>
              <a:ext uri="{FF2B5EF4-FFF2-40B4-BE49-F238E27FC236}">
                <a16:creationId xmlns:a16="http://schemas.microsoft.com/office/drawing/2014/main" id="{2A7DDACC-515C-2E78-3856-5ED7D4F29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57" y="712538"/>
            <a:ext cx="542895" cy="542895"/>
          </a:xfrm>
          <a:prstGeom prst="rect">
            <a:avLst/>
          </a:prstGeom>
        </p:spPr>
      </p:pic>
      <p:pic>
        <p:nvPicPr>
          <p:cNvPr id="48" name="그림 47" descr="클립아트, 그래픽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FEB8FE43-F555-0D6C-7DD1-CAC69DAFD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399" y="671770"/>
            <a:ext cx="591567" cy="591567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E2D2A63-9356-9FC6-CE72-FE593509D2D3}"/>
              </a:ext>
            </a:extLst>
          </p:cNvPr>
          <p:cNvCxnSpPr>
            <a:cxnSpLocks/>
          </p:cNvCxnSpPr>
          <p:nvPr/>
        </p:nvCxnSpPr>
        <p:spPr>
          <a:xfrm flipV="1">
            <a:off x="896471" y="1316731"/>
            <a:ext cx="216026" cy="18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E73340-4D8B-76A4-8B85-C1B8A6D99BC2}"/>
              </a:ext>
            </a:extLst>
          </p:cNvPr>
          <p:cNvCxnSpPr>
            <a:cxnSpLocks/>
          </p:cNvCxnSpPr>
          <p:nvPr/>
        </p:nvCxnSpPr>
        <p:spPr>
          <a:xfrm>
            <a:off x="4026062" y="1489961"/>
            <a:ext cx="536658" cy="1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743B0A2-5CFB-EC9F-0A66-43F76EF32AC9}"/>
              </a:ext>
            </a:extLst>
          </p:cNvPr>
          <p:cNvSpPr txBox="1"/>
          <p:nvPr/>
        </p:nvSpPr>
        <p:spPr>
          <a:xfrm>
            <a:off x="2067262" y="1353903"/>
            <a:ext cx="201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상품명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중 선택 가능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C0BCE-0933-A8DB-B029-900BA004CC0E}"/>
              </a:ext>
            </a:extLst>
          </p:cNvPr>
          <p:cNvSpPr txBox="1"/>
          <p:nvPr/>
        </p:nvSpPr>
        <p:spPr>
          <a:xfrm>
            <a:off x="9853963" y="6133325"/>
            <a:ext cx="109544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6908DF2E-5228-ED81-81DB-7E1A99D73821}"/>
              </a:ext>
            </a:extLst>
          </p:cNvPr>
          <p:cNvSpPr/>
          <p:nvPr/>
        </p:nvSpPr>
        <p:spPr>
          <a:xfrm rot="5400000">
            <a:off x="10732002" y="6226937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8F65B2-8DB3-CD08-BCC2-FDCDAF46F11C}"/>
              </a:ext>
            </a:extLst>
          </p:cNvPr>
          <p:cNvSpPr txBox="1"/>
          <p:nvPr/>
        </p:nvSpPr>
        <p:spPr>
          <a:xfrm>
            <a:off x="9260544" y="6139283"/>
            <a:ext cx="109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</a:p>
        </p:txBody>
      </p:sp>
      <p:pic>
        <p:nvPicPr>
          <p:cNvPr id="61" name="그림 60" descr="동물성 지방, 적색육, 소고기, 살이(가) 표시된 사진&#10;&#10;자동 생성된 설명">
            <a:extLst>
              <a:ext uri="{FF2B5EF4-FFF2-40B4-BE49-F238E27FC236}">
                <a16:creationId xmlns:a16="http://schemas.microsoft.com/office/drawing/2014/main" id="{A095507F-DD90-B99B-8FED-EAB1A5357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9581" y="1877123"/>
            <a:ext cx="1329873" cy="13973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350883-ECA2-2932-969F-AEC76A031ADC}"/>
              </a:ext>
            </a:extLst>
          </p:cNvPr>
          <p:cNvSpPr txBox="1"/>
          <p:nvPr/>
        </p:nvSpPr>
        <p:spPr>
          <a:xfrm>
            <a:off x="1112497" y="3358812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신선한 돼지 목살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10000\</a:t>
            </a: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신선 축산</a:t>
            </a: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CC8C35CF-A99E-8DB0-4AB2-31E65C6DB1DB}"/>
              </a:ext>
            </a:extLst>
          </p:cNvPr>
          <p:cNvSpPr txBox="1">
            <a:spLocks/>
          </p:cNvSpPr>
          <p:nvPr/>
        </p:nvSpPr>
        <p:spPr>
          <a:xfrm>
            <a:off x="589081" y="-36092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dirty="0"/>
              <a:t>화면 설계 </a:t>
            </a:r>
            <a:r>
              <a:rPr lang="en-US" altLang="ko-KR" sz="4000" dirty="0"/>
              <a:t>– </a:t>
            </a:r>
            <a:r>
              <a:rPr lang="ko-KR" altLang="en-US" sz="4000" dirty="0"/>
              <a:t>상품 목록 페이지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1BE0DBAE-5D92-484A-24FF-B3A10F5E35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302237" y="1877123"/>
            <a:ext cx="1081545" cy="139734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91109F4-A4CD-A178-47E4-1E019EA4676B}"/>
              </a:ext>
            </a:extLst>
          </p:cNvPr>
          <p:cNvSpPr txBox="1"/>
          <p:nvPr/>
        </p:nvSpPr>
        <p:spPr>
          <a:xfrm>
            <a:off x="3770989" y="3358812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호주산 돼지 삼겹살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1kg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18000\</a:t>
            </a: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호주 축산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0AEC8AE-688C-0F90-A0B9-92E08BC0124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836565" y="1894221"/>
            <a:ext cx="1329873" cy="132987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6B19F7C-BE1C-C190-B114-139D2886F302}"/>
              </a:ext>
            </a:extLst>
          </p:cNvPr>
          <p:cNvSpPr txBox="1"/>
          <p:nvPr/>
        </p:nvSpPr>
        <p:spPr>
          <a:xfrm>
            <a:off x="6429481" y="3342174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우삼겹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10000\</a:t>
            </a: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소소 축산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58DA24D-DB80-7765-BF1C-C6E89952010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9576010" y="1894221"/>
            <a:ext cx="1329873" cy="132987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B7CEC85-4D81-08F2-70C5-3AC8EB8E8E92}"/>
              </a:ext>
            </a:extLst>
          </p:cNvPr>
          <p:cNvSpPr txBox="1"/>
          <p:nvPr/>
        </p:nvSpPr>
        <p:spPr>
          <a:xfrm>
            <a:off x="9168926" y="3342174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국산  소갈비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17000\</a:t>
            </a:r>
          </a:p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축산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B0EC821-B9DA-3340-1D7B-346B180DC01D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503056" y="4082145"/>
            <a:ext cx="1329873" cy="132987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91BC0AE-AE68-5042-5590-609E74CB87A5}"/>
              </a:ext>
            </a:extLst>
          </p:cNvPr>
          <p:cNvSpPr txBox="1"/>
          <p:nvPr/>
        </p:nvSpPr>
        <p:spPr>
          <a:xfrm>
            <a:off x="1095972" y="5530098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스페인산 대패 삼겹살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7000\</a:t>
            </a:r>
          </a:p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축산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06A6D35-8725-F8D3-9858-909F0F22406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178073" y="4076755"/>
            <a:ext cx="1329873" cy="132987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2FE617E-5D0A-E122-49F1-34826DFD238B}"/>
              </a:ext>
            </a:extLst>
          </p:cNvPr>
          <p:cNvSpPr txBox="1"/>
          <p:nvPr/>
        </p:nvSpPr>
        <p:spPr>
          <a:xfrm>
            <a:off x="3770989" y="5524708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갈비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18000\</a:t>
            </a: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 축산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94CB0A8-5844-4990-4FAE-AC56699178D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6902944" y="4082145"/>
            <a:ext cx="1329873" cy="132987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D2A3A2D-B1C2-060F-43C0-B9B8BB3133AE}"/>
              </a:ext>
            </a:extLst>
          </p:cNvPr>
          <p:cNvSpPr txBox="1"/>
          <p:nvPr/>
        </p:nvSpPr>
        <p:spPr>
          <a:xfrm>
            <a:off x="6495860" y="5530098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소고기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살치살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140000\</a:t>
            </a: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신선 축산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9339C6C6-3215-19BC-6737-88131EC10F3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577961" y="4076755"/>
            <a:ext cx="1329873" cy="132987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55A4483-095A-C6A1-393F-078901E7BCAC}"/>
              </a:ext>
            </a:extLst>
          </p:cNvPr>
          <p:cNvSpPr txBox="1"/>
          <p:nvPr/>
        </p:nvSpPr>
        <p:spPr>
          <a:xfrm>
            <a:off x="9170877" y="5524708"/>
            <a:ext cx="222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국산 차돌박이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20000\</a:t>
            </a:r>
          </a:p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축산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000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957C377-4C4E-FBB9-6704-6242B5C1A2EF}"/>
              </a:ext>
            </a:extLst>
          </p:cNvPr>
          <p:cNvSpPr/>
          <p:nvPr/>
        </p:nvSpPr>
        <p:spPr>
          <a:xfrm>
            <a:off x="598045" y="681319"/>
            <a:ext cx="11271225" cy="588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" name="그림 60" descr="동물성 지방, 적색육, 소고기, 살이(가) 표시된 사진&#10;&#10;자동 생성된 설명">
            <a:extLst>
              <a:ext uri="{FF2B5EF4-FFF2-40B4-BE49-F238E27FC236}">
                <a16:creationId xmlns:a16="http://schemas.microsoft.com/office/drawing/2014/main" id="{A095507F-DD90-B99B-8FED-EAB1A535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37" y="1525642"/>
            <a:ext cx="3031604" cy="318541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350883-ECA2-2932-969F-AEC76A031ADC}"/>
              </a:ext>
            </a:extLst>
          </p:cNvPr>
          <p:cNvSpPr txBox="1"/>
          <p:nvPr/>
        </p:nvSpPr>
        <p:spPr>
          <a:xfrm>
            <a:off x="914305" y="763155"/>
            <a:ext cx="356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신선한 돼지 목살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600g	</a:t>
            </a: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CC8C35CF-A99E-8DB0-4AB2-31E65C6DB1DB}"/>
              </a:ext>
            </a:extLst>
          </p:cNvPr>
          <p:cNvSpPr txBox="1">
            <a:spLocks/>
          </p:cNvSpPr>
          <p:nvPr/>
        </p:nvSpPr>
        <p:spPr>
          <a:xfrm>
            <a:off x="589081" y="-36092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dirty="0"/>
              <a:t>화면 설계 </a:t>
            </a:r>
            <a:r>
              <a:rPr lang="en-US" altLang="ko-KR" sz="4000" dirty="0"/>
              <a:t>– </a:t>
            </a:r>
            <a:r>
              <a:rPr lang="ko-KR" altLang="en-US" sz="4000" dirty="0"/>
              <a:t>상품 상세</a:t>
            </a:r>
            <a:r>
              <a:rPr lang="en-US" altLang="ko-KR" sz="4000" dirty="0"/>
              <a:t>,</a:t>
            </a:r>
            <a:r>
              <a:rPr lang="ko-KR" altLang="en-US" sz="4000" dirty="0"/>
              <a:t>구입 페이지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8</a:t>
            </a:fld>
            <a:endParaRPr lang="ko-KR" altLang="en-US" noProof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7D0A32-26C5-61AA-19A5-589A38DC10E7}"/>
              </a:ext>
            </a:extLst>
          </p:cNvPr>
          <p:cNvCxnSpPr/>
          <p:nvPr/>
        </p:nvCxnSpPr>
        <p:spPr>
          <a:xfrm flipV="1">
            <a:off x="598045" y="1177980"/>
            <a:ext cx="11271225" cy="7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73690C1-024B-E2AD-4805-C7EA678E4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5380"/>
              </p:ext>
            </p:extLst>
          </p:nvPr>
        </p:nvGraphicFramePr>
        <p:xfrm>
          <a:off x="4992440" y="1409100"/>
          <a:ext cx="5282776" cy="2491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388">
                  <a:extLst>
                    <a:ext uri="{9D8B030D-6E8A-4147-A177-3AD203B41FA5}">
                      <a16:colId xmlns:a16="http://schemas.microsoft.com/office/drawing/2014/main" val="2887033019"/>
                    </a:ext>
                  </a:extLst>
                </a:gridCol>
                <a:gridCol w="2641388">
                  <a:extLst>
                    <a:ext uri="{9D8B030D-6E8A-4147-A177-3AD203B41FA5}">
                      <a16:colId xmlns:a16="http://schemas.microsoft.com/office/drawing/2014/main" val="3002772797"/>
                    </a:ext>
                  </a:extLst>
                </a:gridCol>
              </a:tblGrid>
              <a:tr h="530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신선한 돼지 목살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600g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786689"/>
                  </a:ext>
                </a:extLst>
              </a:tr>
              <a:tr h="530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645680"/>
                  </a:ext>
                </a:extLst>
              </a:tr>
              <a:tr h="530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신선축산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989150"/>
                  </a:ext>
                </a:extLst>
              </a:tr>
              <a:tr h="2653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884397"/>
                  </a:ext>
                </a:extLst>
              </a:tr>
              <a:tr h="2653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번호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[151525]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609317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0CB9F2-A352-C23D-EB1B-8727D01B9390}"/>
              </a:ext>
            </a:extLst>
          </p:cNvPr>
          <p:cNvCxnSpPr>
            <a:cxnSpLocks/>
          </p:cNvCxnSpPr>
          <p:nvPr/>
        </p:nvCxnSpPr>
        <p:spPr>
          <a:xfrm>
            <a:off x="4694548" y="4050030"/>
            <a:ext cx="66165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ED7E2-259B-CB4B-B027-99E639884151}"/>
              </a:ext>
            </a:extLst>
          </p:cNvPr>
          <p:cNvSpPr/>
          <p:nvPr/>
        </p:nvSpPr>
        <p:spPr>
          <a:xfrm>
            <a:off x="7098381" y="4216460"/>
            <a:ext cx="6048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E9748EB8-1C20-E8BF-2191-57DA71C03456}"/>
              </a:ext>
            </a:extLst>
          </p:cNvPr>
          <p:cNvSpPr/>
          <p:nvPr/>
        </p:nvSpPr>
        <p:spPr>
          <a:xfrm rot="16200000">
            <a:off x="7553439" y="4245220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E4237B72-AD48-7E57-89A6-F0B5234C226D}"/>
              </a:ext>
            </a:extLst>
          </p:cNvPr>
          <p:cNvSpPr/>
          <p:nvPr/>
        </p:nvSpPr>
        <p:spPr>
          <a:xfrm rot="5400000">
            <a:off x="7553440" y="4418529"/>
            <a:ext cx="126511" cy="11654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8FC5D-A93B-9B73-74F8-39D4967DF481}"/>
              </a:ext>
            </a:extLst>
          </p:cNvPr>
          <p:cNvSpPr txBox="1"/>
          <p:nvPr/>
        </p:nvSpPr>
        <p:spPr>
          <a:xfrm>
            <a:off x="4631785" y="4238889"/>
            <a:ext cx="238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수량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FB13B-EF66-EB52-10F3-615E76462236}"/>
              </a:ext>
            </a:extLst>
          </p:cNvPr>
          <p:cNvSpPr txBox="1"/>
          <p:nvPr/>
        </p:nvSpPr>
        <p:spPr>
          <a:xfrm>
            <a:off x="8092949" y="4165640"/>
            <a:ext cx="3501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30000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2500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결제 금액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32500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 포인트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2275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A926B-DCE3-EAA3-D914-4D80E58733CC}"/>
              </a:ext>
            </a:extLst>
          </p:cNvPr>
          <p:cNvSpPr txBox="1"/>
          <p:nvPr/>
        </p:nvSpPr>
        <p:spPr>
          <a:xfrm>
            <a:off x="8962680" y="5587614"/>
            <a:ext cx="2384658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하기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AC08F-EA09-6455-F084-41301DA8A101}"/>
              </a:ext>
            </a:extLst>
          </p:cNvPr>
          <p:cNvSpPr txBox="1"/>
          <p:nvPr/>
        </p:nvSpPr>
        <p:spPr>
          <a:xfrm>
            <a:off x="4631785" y="4642202"/>
            <a:ext cx="146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입력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C7E09-874D-33D2-98B6-C0EBA8867510}"/>
              </a:ext>
            </a:extLst>
          </p:cNvPr>
          <p:cNvSpPr txBox="1"/>
          <p:nvPr/>
        </p:nvSpPr>
        <p:spPr>
          <a:xfrm>
            <a:off x="6065849" y="4642202"/>
            <a:ext cx="206948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AB6-349F-F954-C04E-1A7089833EEE}"/>
              </a:ext>
            </a:extLst>
          </p:cNvPr>
          <p:cNvSpPr txBox="1"/>
          <p:nvPr/>
        </p:nvSpPr>
        <p:spPr>
          <a:xfrm>
            <a:off x="2701039" y="5318529"/>
            <a:ext cx="177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밑으로는 상품 상세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442891F-6564-836E-2A90-F73AC64A28A4}"/>
              </a:ext>
            </a:extLst>
          </p:cNvPr>
          <p:cNvCxnSpPr/>
          <p:nvPr/>
        </p:nvCxnSpPr>
        <p:spPr>
          <a:xfrm flipV="1">
            <a:off x="589081" y="6140822"/>
            <a:ext cx="11271225" cy="7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DC0155E-7FD0-45B9-E675-9EE885DC0FB3}"/>
              </a:ext>
            </a:extLst>
          </p:cNvPr>
          <p:cNvSpPr/>
          <p:nvPr/>
        </p:nvSpPr>
        <p:spPr>
          <a:xfrm>
            <a:off x="2856320" y="5827702"/>
            <a:ext cx="983292" cy="500194"/>
          </a:xfrm>
          <a:prstGeom prst="downArrow">
            <a:avLst>
              <a:gd name="adj1" fmla="val 21429"/>
              <a:gd name="adj2" fmla="val 5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B7D540-2C8E-DCA2-6C40-E4D7E26F63B1}"/>
              </a:ext>
            </a:extLst>
          </p:cNvPr>
          <p:cNvSpPr txBox="1"/>
          <p:nvPr/>
        </p:nvSpPr>
        <p:spPr>
          <a:xfrm>
            <a:off x="4216841" y="5068839"/>
            <a:ext cx="1885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사용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8FCC31-33EA-D531-AD92-66D371005E43}"/>
              </a:ext>
            </a:extLst>
          </p:cNvPr>
          <p:cNvSpPr txBox="1"/>
          <p:nvPr/>
        </p:nvSpPr>
        <p:spPr>
          <a:xfrm>
            <a:off x="6071869" y="5068839"/>
            <a:ext cx="206948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36B17A-6492-87DA-553E-BFB53B48E105}"/>
              </a:ext>
            </a:extLst>
          </p:cNvPr>
          <p:cNvCxnSpPr>
            <a:cxnSpLocks/>
          </p:cNvCxnSpPr>
          <p:nvPr/>
        </p:nvCxnSpPr>
        <p:spPr>
          <a:xfrm flipV="1">
            <a:off x="8262721" y="5175906"/>
            <a:ext cx="699959" cy="48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4DF6D0-0CF2-E50E-3CC0-554F97413D2E}"/>
              </a:ext>
            </a:extLst>
          </p:cNvPr>
          <p:cNvSpPr txBox="1"/>
          <p:nvPr/>
        </p:nvSpPr>
        <p:spPr>
          <a:xfrm>
            <a:off x="6699914" y="5560504"/>
            <a:ext cx="201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결제금액의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7%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포인트 적립</a:t>
            </a:r>
          </a:p>
        </p:txBody>
      </p:sp>
    </p:spTree>
    <p:extLst>
      <p:ext uri="{BB962C8B-B14F-4D97-AF65-F5344CB8AC3E}">
        <p14:creationId xmlns:p14="http://schemas.microsoft.com/office/powerpoint/2010/main" val="189373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1">
            <a:extLst>
              <a:ext uri="{FF2B5EF4-FFF2-40B4-BE49-F238E27FC236}">
                <a16:creationId xmlns:a16="http://schemas.microsoft.com/office/drawing/2014/main" id="{CC8C35CF-A99E-8DB0-4AB2-31E65C6DB1DB}"/>
              </a:ext>
            </a:extLst>
          </p:cNvPr>
          <p:cNvSpPr txBox="1">
            <a:spLocks/>
          </p:cNvSpPr>
          <p:nvPr/>
        </p:nvSpPr>
        <p:spPr>
          <a:xfrm>
            <a:off x="589081" y="-36092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dirty="0"/>
              <a:t>데이터 베이스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74608-D2E1-2F10-BE16-84C8BD0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9</a:t>
            </a:fld>
            <a:endParaRPr lang="ko-KR" altLang="en-US" noProof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4F657F5-3DA7-BDE6-BC68-A5D5E1917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4775"/>
              </p:ext>
            </p:extLst>
          </p:nvPr>
        </p:nvGraphicFramePr>
        <p:xfrm>
          <a:off x="510988" y="1284279"/>
          <a:ext cx="1072178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683">
                  <a:extLst>
                    <a:ext uri="{9D8B030D-6E8A-4147-A177-3AD203B41FA5}">
                      <a16:colId xmlns:a16="http://schemas.microsoft.com/office/drawing/2014/main" val="3005829427"/>
                    </a:ext>
                  </a:extLst>
                </a:gridCol>
                <a:gridCol w="1531683">
                  <a:extLst>
                    <a:ext uri="{9D8B030D-6E8A-4147-A177-3AD203B41FA5}">
                      <a16:colId xmlns:a16="http://schemas.microsoft.com/office/drawing/2014/main" val="4192759607"/>
                    </a:ext>
                  </a:extLst>
                </a:gridCol>
                <a:gridCol w="1531683">
                  <a:extLst>
                    <a:ext uri="{9D8B030D-6E8A-4147-A177-3AD203B41FA5}">
                      <a16:colId xmlns:a16="http://schemas.microsoft.com/office/drawing/2014/main" val="2268215434"/>
                    </a:ext>
                  </a:extLst>
                </a:gridCol>
                <a:gridCol w="1531683">
                  <a:extLst>
                    <a:ext uri="{9D8B030D-6E8A-4147-A177-3AD203B41FA5}">
                      <a16:colId xmlns:a16="http://schemas.microsoft.com/office/drawing/2014/main" val="3291546720"/>
                    </a:ext>
                  </a:extLst>
                </a:gridCol>
                <a:gridCol w="1531683">
                  <a:extLst>
                    <a:ext uri="{9D8B030D-6E8A-4147-A177-3AD203B41FA5}">
                      <a16:colId xmlns:a16="http://schemas.microsoft.com/office/drawing/2014/main" val="3858528467"/>
                    </a:ext>
                  </a:extLst>
                </a:gridCol>
                <a:gridCol w="1311555">
                  <a:extLst>
                    <a:ext uri="{9D8B030D-6E8A-4147-A177-3AD203B41FA5}">
                      <a16:colId xmlns:a16="http://schemas.microsoft.com/office/drawing/2014/main" val="3016557173"/>
                    </a:ext>
                  </a:extLst>
                </a:gridCol>
                <a:gridCol w="985972">
                  <a:extLst>
                    <a:ext uri="{9D8B030D-6E8A-4147-A177-3AD203B41FA5}">
                      <a16:colId xmlns:a16="http://schemas.microsoft.com/office/drawing/2014/main" val="2184542946"/>
                    </a:ext>
                  </a:extLst>
                </a:gridCol>
                <a:gridCol w="765843">
                  <a:extLst>
                    <a:ext uri="{9D8B030D-6E8A-4147-A177-3AD203B41FA5}">
                      <a16:colId xmlns:a16="http://schemas.microsoft.com/office/drawing/2014/main" val="1363636520"/>
                    </a:ext>
                  </a:extLst>
                </a:gridCol>
              </a:tblGrid>
              <a:tr h="34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주문회원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구매갯수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결제금액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02413"/>
                  </a:ext>
                </a:extLst>
              </a:tr>
              <a:tr h="34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“Inha1517”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151525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신선축산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인하로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번길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90-99”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“2023-05-11”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26777"/>
                  </a:ext>
                </a:extLst>
              </a:tr>
              <a:tr h="34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“biryong11”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151519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한국축산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비룡길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번길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11-7”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38500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“2023-05-10”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661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20FE9F6-D511-B0EE-FE9F-7A916337F158}"/>
              </a:ext>
            </a:extLst>
          </p:cNvPr>
          <p:cNvSpPr txBox="1"/>
          <p:nvPr/>
        </p:nvSpPr>
        <p:spPr>
          <a:xfrm>
            <a:off x="510988" y="788894"/>
            <a:ext cx="3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주문 목록 테이블 예시</a:t>
            </a: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92C0F4D6-3027-3CEA-3793-748DE7D7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46442"/>
              </p:ext>
            </p:extLst>
          </p:nvPr>
        </p:nvGraphicFramePr>
        <p:xfrm>
          <a:off x="510987" y="3467732"/>
          <a:ext cx="11259670" cy="125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934">
                  <a:extLst>
                    <a:ext uri="{9D8B030D-6E8A-4147-A177-3AD203B41FA5}">
                      <a16:colId xmlns:a16="http://schemas.microsoft.com/office/drawing/2014/main" val="3005829427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4192759607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2268215434"/>
                    </a:ext>
                  </a:extLst>
                </a:gridCol>
                <a:gridCol w="2251934">
                  <a:extLst>
                    <a:ext uri="{9D8B030D-6E8A-4147-A177-3AD203B41FA5}">
                      <a16:colId xmlns:a16="http://schemas.microsoft.com/office/drawing/2014/main" val="3291546720"/>
                    </a:ext>
                  </a:extLst>
                </a:gridCol>
                <a:gridCol w="1125967">
                  <a:extLst>
                    <a:ext uri="{9D8B030D-6E8A-4147-A177-3AD203B41FA5}">
                      <a16:colId xmlns:a16="http://schemas.microsoft.com/office/drawing/2014/main" val="3858528467"/>
                    </a:ext>
                  </a:extLst>
                </a:gridCol>
                <a:gridCol w="1125967">
                  <a:extLst>
                    <a:ext uri="{9D8B030D-6E8A-4147-A177-3AD203B41FA5}">
                      <a16:colId xmlns:a16="http://schemas.microsoft.com/office/drawing/2014/main" val="3590966189"/>
                    </a:ext>
                  </a:extLst>
                </a:gridCol>
              </a:tblGrid>
              <a:tr h="34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02413"/>
                  </a:ext>
                </a:extLst>
              </a:tr>
              <a:tr h="341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“Inha1517”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“jeongseok88”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김인하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“1999-09-11”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“010-1234-5678”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26777"/>
                  </a:ext>
                </a:extLst>
              </a:tr>
              <a:tr h="339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“biryong11”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“michuhol99”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최비룡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“2003-05-17”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“010-9876-5432”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6617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CF0279-BD81-0F41-763D-E9DAEE64D349}"/>
              </a:ext>
            </a:extLst>
          </p:cNvPr>
          <p:cNvSpPr txBox="1"/>
          <p:nvPr/>
        </p:nvSpPr>
        <p:spPr>
          <a:xfrm>
            <a:off x="510988" y="3020937"/>
            <a:ext cx="3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 회원 목록 테이블 예시</a:t>
            </a:r>
          </a:p>
        </p:txBody>
      </p:sp>
    </p:spTree>
    <p:extLst>
      <p:ext uri="{BB962C8B-B14F-4D97-AF65-F5344CB8AC3E}">
        <p14:creationId xmlns:p14="http://schemas.microsoft.com/office/powerpoint/2010/main" val="3302775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농산물 디자인</Template>
  <TotalTime>292</TotalTime>
  <Words>690</Words>
  <Application>Microsoft Office PowerPoint</Application>
  <PresentationFormat>와이드스크린</PresentationFormat>
  <Paragraphs>296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Rockwell</vt:lpstr>
      <vt:lpstr>Wingdings</vt:lpstr>
      <vt:lpstr>목판</vt:lpstr>
      <vt:lpstr>식재료 쇼핑몰</vt:lpstr>
      <vt:lpstr>프로젝트에 대한 설명</vt:lpstr>
      <vt:lpstr>화면 설계 - 회원가입 페이지</vt:lpstr>
      <vt:lpstr>화면 설계 – 로그인 페이지</vt:lpstr>
      <vt:lpstr>화면 설계 - 게시판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식재료 쇼핑몰</dc:title>
  <dc:creator>Kim Jihwan</dc:creator>
  <cp:lastModifiedBy>Jihwan Kim</cp:lastModifiedBy>
  <cp:revision>39</cp:revision>
  <dcterms:created xsi:type="dcterms:W3CDTF">2023-05-08T13:19:30Z</dcterms:created>
  <dcterms:modified xsi:type="dcterms:W3CDTF">2023-05-11T13:09:48Z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