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5125700" cy="10693400"/>
  <p:notesSz cx="151257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74" y="2106"/>
      </p:cViewPr>
      <p:guideLst>
        <p:guide orient="horz" pos="440"/>
        <p:guide pos="3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89"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7560309" cy="10692130"/>
          </a:xfrm>
          <a:custGeom>
            <a:avLst/>
            <a:gdLst/>
            <a:ahLst/>
            <a:cxnLst/>
            <a:rect l="l" t="t" r="r" b="b"/>
            <a:pathLst>
              <a:path w="7560309" h="10692130">
                <a:moveTo>
                  <a:pt x="0" y="10692003"/>
                </a:moveTo>
                <a:lnTo>
                  <a:pt x="7559992" y="10692003"/>
                </a:lnTo>
                <a:lnTo>
                  <a:pt x="7559992" y="0"/>
                </a:lnTo>
                <a:lnTo>
                  <a:pt x="0" y="0"/>
                </a:lnTo>
                <a:lnTo>
                  <a:pt x="0" y="10692003"/>
                </a:lnTo>
                <a:close/>
              </a:path>
            </a:pathLst>
          </a:custGeom>
          <a:solidFill>
            <a:srgbClr val="ECECED"/>
          </a:solidFill>
        </p:spPr>
        <p:txBody>
          <a:bodyPr wrap="square" lIns="0" tIns="0" rIns="0" bIns="0" rtlCol="0">
            <a:spAutoFit/>
          </a:bodyPr>
          <a:lstStyle/>
          <a:p>
            <a:endParaRPr/>
          </a:p>
        </p:txBody>
      </p:sp>
      <p:sp>
        <p:nvSpPr>
          <p:cNvPr id="17" name="bk object 17"/>
          <p:cNvSpPr/>
          <p:nvPr/>
        </p:nvSpPr>
        <p:spPr>
          <a:xfrm>
            <a:off x="0" y="0"/>
            <a:ext cx="7559992" cy="10692003"/>
          </a:xfrm>
          <a:prstGeom prst="rect">
            <a:avLst/>
          </a:prstGeom>
          <a:blipFill>
            <a:blip r:embed="rId2" cstate="print"/>
            <a:stretch>
              <a:fillRect/>
            </a:stretch>
          </a:blipFill>
        </p:spPr>
        <p:txBody>
          <a:bodyPr wrap="square" lIns="0" tIns="0" rIns="0" bIns="0" rtlCol="0">
            <a:spAutoFit/>
          </a:bodyPr>
          <a:lstStyle/>
          <a:p>
            <a:endParaRPr/>
          </a:p>
        </p:txBody>
      </p:sp>
      <p:sp>
        <p:nvSpPr>
          <p:cNvPr id="2" name="Holder 2"/>
          <p:cNvSpPr>
            <a:spLocks noGrp="1"/>
          </p:cNvSpPr>
          <p:nvPr>
            <p:ph type="title"/>
          </p:nvPr>
        </p:nvSpPr>
        <p:spPr/>
        <p:txBody>
          <a:bodyPr lIns="0" tIns="0" rIns="0" bIns="0"/>
          <a:lstStyle>
            <a:lvl1pPr>
              <a:defRPr sz="8600" b="1">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5119985" cy="10692003"/>
          </a:xfrm>
          <a:prstGeom prst="rect">
            <a:avLst/>
          </a:prstGeom>
          <a:blipFill>
            <a:blip r:embed="rId2" cstate="print"/>
            <a:stretch>
              <a:fillRect/>
            </a:stretch>
          </a:blipFill>
        </p:spPr>
        <p:txBody>
          <a:bodyPr wrap="square" lIns="0" tIns="0" rIns="0" bIns="0" rtlCol="0">
            <a:spAutoFit/>
          </a:bodyPr>
          <a:lstStyle/>
          <a:p>
            <a:endParaRPr/>
          </a:p>
        </p:txBody>
      </p:sp>
      <p:sp>
        <p:nvSpPr>
          <p:cNvPr id="2" name="Holder 2"/>
          <p:cNvSpPr>
            <a:spLocks noGrp="1"/>
          </p:cNvSpPr>
          <p:nvPr>
            <p:ph type="title"/>
          </p:nvPr>
        </p:nvSpPr>
        <p:spPr/>
        <p:txBody>
          <a:bodyPr lIns="0" tIns="0" rIns="0" bIns="0"/>
          <a:lstStyle>
            <a:lvl1pPr>
              <a:defRPr sz="8600" b="1">
                <a:latin typeface="Arial Narrow"/>
                <a:cs typeface="Arial Narrow"/>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600" b="1">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61680" y="399586"/>
            <a:ext cx="11602338" cy="5410200"/>
          </a:xfrm>
          <a:prstGeom prst="rect">
            <a:avLst/>
          </a:prstGeom>
        </p:spPr>
        <p:txBody>
          <a:bodyPr wrap="square" lIns="0" tIns="0" rIns="0" bIns="0">
            <a:spAutoFit/>
          </a:bodyPr>
          <a:lstStyle>
            <a:lvl1pPr>
              <a:defRPr sz="8600" b="1">
                <a:latin typeface="Arial Narrow"/>
                <a:cs typeface="Arial Narrow"/>
              </a:defRPr>
            </a:lvl1pPr>
          </a:lstStyle>
          <a:p>
            <a:endParaRPr/>
          </a:p>
        </p:txBody>
      </p:sp>
      <p:sp>
        <p:nvSpPr>
          <p:cNvPr id="3" name="Holder 3"/>
          <p:cNvSpPr>
            <a:spLocks noGrp="1"/>
          </p:cNvSpPr>
          <p:nvPr>
            <p:ph type="body" idx="1"/>
          </p:nvPr>
        </p:nvSpPr>
        <p:spPr>
          <a:xfrm>
            <a:off x="756285" y="2459482"/>
            <a:ext cx="1361312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3/18/2019</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98" y="1141346"/>
            <a:ext cx="6950651" cy="1077218"/>
          </a:xfrm>
          <a:prstGeom prst="rect">
            <a:avLst/>
          </a:prstGeom>
        </p:spPr>
        <p:txBody>
          <a:bodyPr vert="horz" wrap="square" lIns="0" tIns="0" rIns="0" bIns="0" rtlCol="0">
            <a:spAutoFit/>
          </a:bodyPr>
          <a:lstStyle/>
          <a:p>
            <a:r>
              <a:rPr sz="7000" b="1" kern="0" dirty="0">
                <a:latin typeface="Arial" pitchFamily="34" charset="0"/>
                <a:cs typeface="Arial" pitchFamily="34" charset="0"/>
              </a:rPr>
              <a:t>New (e-)takeoff</a:t>
            </a:r>
            <a:endParaRPr sz="7000" kern="0" dirty="0">
              <a:latin typeface="Arial" pitchFamily="34" charset="0"/>
              <a:cs typeface="Arial" pitchFamily="34" charset="0"/>
            </a:endParaRPr>
          </a:p>
        </p:txBody>
      </p:sp>
      <p:sp>
        <p:nvSpPr>
          <p:cNvPr id="3" name="object 3"/>
          <p:cNvSpPr txBox="1"/>
          <p:nvPr/>
        </p:nvSpPr>
        <p:spPr>
          <a:xfrm>
            <a:off x="459799" y="2201129"/>
            <a:ext cx="6187440" cy="1938992"/>
          </a:xfrm>
          <a:prstGeom prst="rect">
            <a:avLst/>
          </a:prstGeom>
        </p:spPr>
        <p:txBody>
          <a:bodyPr vert="horz" wrap="square" lIns="0" tIns="0" rIns="0" bIns="0" rtlCol="0">
            <a:spAutoFit/>
          </a:bodyPr>
          <a:lstStyle/>
          <a:p>
            <a:pPr marR="6350">
              <a:lnSpc>
                <a:spcPct val="70000"/>
              </a:lnSpc>
            </a:pPr>
            <a:r>
              <a:rPr sz="9000" kern="0" dirty="0">
                <a:latin typeface="Arial" pitchFamily="34" charset="0"/>
                <a:cs typeface="Arial" pitchFamily="34" charset="0"/>
              </a:rPr>
              <a:t>for aviation industry</a:t>
            </a:r>
          </a:p>
        </p:txBody>
      </p:sp>
      <p:sp>
        <p:nvSpPr>
          <p:cNvPr id="4" name="object 4"/>
          <p:cNvSpPr txBox="1"/>
          <p:nvPr/>
        </p:nvSpPr>
        <p:spPr>
          <a:xfrm>
            <a:off x="8492299" y="3525135"/>
            <a:ext cx="975552" cy="169277"/>
          </a:xfrm>
          <a:prstGeom prst="rect">
            <a:avLst/>
          </a:prstGeom>
        </p:spPr>
        <p:txBody>
          <a:bodyPr vert="horz" wrap="square" lIns="0" tIns="0" rIns="0" bIns="0" rtlCol="0">
            <a:spAutoFit/>
          </a:bodyPr>
          <a:lstStyle/>
          <a:p>
            <a:r>
              <a:rPr sz="1100" i="1" kern="0" dirty="0">
                <a:solidFill>
                  <a:srgbClr val="B1B2B3"/>
                </a:solidFill>
                <a:latin typeface="Arial" pitchFamily="34" charset="0"/>
                <a:cs typeface="Arial" pitchFamily="34" charset="0"/>
              </a:rPr>
              <a:t>by Ann Brady</a:t>
            </a:r>
            <a:endParaRPr sz="1100" kern="0" dirty="0">
              <a:latin typeface="Arial" pitchFamily="34" charset="0"/>
              <a:cs typeface="Arial" pitchFamily="34" charset="0"/>
            </a:endParaRPr>
          </a:p>
        </p:txBody>
      </p:sp>
      <p:sp>
        <p:nvSpPr>
          <p:cNvPr id="5" name="object 5"/>
          <p:cNvSpPr txBox="1"/>
          <p:nvPr/>
        </p:nvSpPr>
        <p:spPr>
          <a:xfrm>
            <a:off x="8492299" y="3763361"/>
            <a:ext cx="6309551" cy="2462213"/>
          </a:xfrm>
          <a:prstGeom prst="rect">
            <a:avLst/>
          </a:prstGeom>
        </p:spPr>
        <p:txBody>
          <a:bodyPr vert="horz" wrap="square" lIns="0" tIns="0" rIns="0" bIns="0" rtlCol="0">
            <a:spAutoFit/>
          </a:bodyPr>
          <a:lstStyle/>
          <a:p>
            <a:pPr marR="294005" algn="just"/>
            <a:r>
              <a:rPr sz="2000" kern="0" dirty="0">
                <a:latin typeface="Arial" pitchFamily="34" charset="0"/>
                <a:cs typeface="Arial" pitchFamily="34" charset="0"/>
              </a:rPr>
              <a:t>New technologies, from robotics to </a:t>
            </a:r>
            <a:r>
              <a:rPr sz="2000" kern="0" dirty="0" smtClean="0">
                <a:latin typeface="Arial" pitchFamily="34" charset="0"/>
                <a:cs typeface="Arial" pitchFamily="34" charset="0"/>
              </a:rPr>
              <a:t>machine</a:t>
            </a:r>
            <a:r>
              <a:rPr lang="en-US" sz="2000" kern="0" dirty="0" smtClean="0">
                <a:latin typeface="Arial" pitchFamily="34" charset="0"/>
                <a:cs typeface="Arial" pitchFamily="34" charset="0"/>
              </a:rPr>
              <a:t> </a:t>
            </a:r>
            <a:r>
              <a:rPr sz="2000" kern="0" dirty="0" smtClean="0">
                <a:latin typeface="Arial" pitchFamily="34" charset="0"/>
                <a:cs typeface="Arial" pitchFamily="34" charset="0"/>
              </a:rPr>
              <a:t>learning</a:t>
            </a:r>
            <a:r>
              <a:rPr sz="2000" kern="0" dirty="0">
                <a:latin typeface="Arial" pitchFamily="34" charset="0"/>
                <a:cs typeface="Arial" pitchFamily="34" charset="0"/>
              </a:rPr>
              <a:t>, are ushering in a period of rapid </a:t>
            </a:r>
            <a:r>
              <a:rPr sz="2000" kern="0" dirty="0" smtClean="0">
                <a:latin typeface="Arial" pitchFamily="34" charset="0"/>
                <a:cs typeface="Arial" pitchFamily="34" charset="0"/>
              </a:rPr>
              <a:t>change</a:t>
            </a:r>
            <a:r>
              <a:rPr lang="en-US" sz="2000" kern="0" dirty="0" smtClean="0">
                <a:latin typeface="Arial" pitchFamily="34" charset="0"/>
                <a:cs typeface="Arial" pitchFamily="34" charset="0"/>
              </a:rPr>
              <a:t> </a:t>
            </a:r>
            <a:r>
              <a:rPr sz="2000" kern="0" dirty="0" smtClean="0">
                <a:latin typeface="Arial" pitchFamily="34" charset="0"/>
                <a:cs typeface="Arial" pitchFamily="34" charset="0"/>
              </a:rPr>
              <a:t>and </a:t>
            </a:r>
            <a:r>
              <a:rPr sz="2000" kern="0" dirty="0">
                <a:latin typeface="Arial" pitchFamily="34" charset="0"/>
                <a:cs typeface="Arial" pitchFamily="34" charset="0"/>
              </a:rPr>
              <a:t>development.</a:t>
            </a:r>
          </a:p>
          <a:p>
            <a:pPr marR="230504" algn="just"/>
            <a:r>
              <a:rPr sz="2000" kern="0" dirty="0">
                <a:latin typeface="Arial" pitchFamily="34" charset="0"/>
                <a:cs typeface="Arial" pitchFamily="34" charset="0"/>
              </a:rPr>
              <a:t>While the aviation industry is working to reap the benefits of this industrial automation, standards, especially </a:t>
            </a:r>
            <a:r>
              <a:rPr sz="2000" kern="0" dirty="0" smtClean="0">
                <a:latin typeface="Arial" pitchFamily="34" charset="0"/>
                <a:cs typeface="Arial" pitchFamily="34" charset="0"/>
              </a:rPr>
              <a:t>those</a:t>
            </a:r>
            <a:r>
              <a:rPr lang="en-US" sz="2000" kern="0" dirty="0" smtClean="0">
                <a:latin typeface="Arial" pitchFamily="34" charset="0"/>
                <a:cs typeface="Arial" pitchFamily="34" charset="0"/>
              </a:rPr>
              <a:t> </a:t>
            </a:r>
            <a:r>
              <a:rPr sz="2000" kern="0" dirty="0" smtClean="0">
                <a:latin typeface="Arial" pitchFamily="34" charset="0"/>
                <a:cs typeface="Arial" pitchFamily="34" charset="0"/>
              </a:rPr>
              <a:t>of </a:t>
            </a:r>
            <a:r>
              <a:rPr sz="2000" kern="0" dirty="0">
                <a:latin typeface="Arial" pitchFamily="34" charset="0"/>
                <a:cs typeface="Arial" pitchFamily="34" charset="0"/>
              </a:rPr>
              <a:t>ISO/TC 184/SC 4, will play a key role in ensuring a smooth flight path – but only if they can keep up.</a:t>
            </a:r>
          </a:p>
        </p:txBody>
      </p:sp>
      <p:sp>
        <p:nvSpPr>
          <p:cNvPr id="6" name="object 6"/>
          <p:cNvSpPr txBox="1"/>
          <p:nvPr/>
        </p:nvSpPr>
        <p:spPr>
          <a:xfrm>
            <a:off x="8891337" y="6774444"/>
            <a:ext cx="2597493" cy="461665"/>
          </a:xfrm>
          <a:prstGeom prst="rect">
            <a:avLst/>
          </a:prstGeom>
        </p:spPr>
        <p:txBody>
          <a:bodyPr vert="horz" wrap="square" lIns="0" tIns="0" rIns="0" bIns="0" rtlCol="0">
            <a:spAutoFit/>
          </a:bodyPr>
          <a:lstStyle/>
          <a:p>
            <a:pPr algn="just"/>
            <a:r>
              <a:rPr sz="1000" kern="0" dirty="0" err="1" smtClean="0">
                <a:latin typeface="Arial" pitchFamily="34" charset="0"/>
                <a:cs typeface="Arial" pitchFamily="34" charset="0"/>
              </a:rPr>
              <a:t>ver</a:t>
            </a:r>
            <a:r>
              <a:rPr sz="1000" kern="0" dirty="0" smtClean="0">
                <a:latin typeface="Arial" pitchFamily="34" charset="0"/>
                <a:cs typeface="Arial" pitchFamily="34" charset="0"/>
              </a:rPr>
              <a:t> </a:t>
            </a:r>
            <a:r>
              <a:rPr sz="1000" kern="0" dirty="0">
                <a:latin typeface="Arial" pitchFamily="34" charset="0"/>
                <a:cs typeface="Arial" pitchFamily="34" charset="0"/>
              </a:rPr>
              <a:t>since Icarus boldly strapped on his </a:t>
            </a:r>
            <a:r>
              <a:rPr sz="1000" kern="0" dirty="0" smtClean="0">
                <a:latin typeface="Arial" pitchFamily="34" charset="0"/>
                <a:cs typeface="Arial" pitchFamily="34" charset="0"/>
              </a:rPr>
              <a:t>wooden-</a:t>
            </a:r>
            <a:r>
              <a:rPr lang="en-US" sz="1000" kern="0" dirty="0" smtClean="0">
                <a:latin typeface="Arial" pitchFamily="34" charset="0"/>
                <a:cs typeface="Arial" pitchFamily="34" charset="0"/>
              </a:rPr>
              <a:t>framed </a:t>
            </a:r>
            <a:r>
              <a:rPr lang="en-US" sz="1000" kern="0" dirty="0">
                <a:latin typeface="Arial" pitchFamily="34" charset="0"/>
                <a:cs typeface="Arial" pitchFamily="34" charset="0"/>
              </a:rPr>
              <a:t>wings made of feathers and wax and </a:t>
            </a:r>
            <a:r>
              <a:rPr lang="en-US" sz="1000" kern="0" dirty="0" smtClean="0">
                <a:latin typeface="Arial" pitchFamily="34" charset="0"/>
                <a:cs typeface="Arial" pitchFamily="34" charset="0"/>
              </a:rPr>
              <a:t>took to </a:t>
            </a:r>
            <a:r>
              <a:rPr lang="en-US" sz="1000" kern="0" dirty="0">
                <a:latin typeface="Arial" pitchFamily="34" charset="0"/>
                <a:cs typeface="Arial" pitchFamily="34" charset="0"/>
              </a:rPr>
              <a:t>the skies</a:t>
            </a:r>
            <a:r>
              <a:rPr lang="en-US" sz="1000" kern="0" dirty="0" smtClean="0">
                <a:latin typeface="Arial" pitchFamily="34" charset="0"/>
                <a:cs typeface="Arial" pitchFamily="34" charset="0"/>
              </a:rPr>
              <a:t>,</a:t>
            </a:r>
            <a:endParaRPr lang="en-US" sz="1000" kern="0" dirty="0">
              <a:latin typeface="Arial" pitchFamily="34" charset="0"/>
              <a:cs typeface="Arial" pitchFamily="34" charset="0"/>
            </a:endParaRPr>
          </a:p>
        </p:txBody>
      </p:sp>
      <p:sp>
        <p:nvSpPr>
          <p:cNvPr id="9" name="object 9"/>
          <p:cNvSpPr txBox="1"/>
          <p:nvPr/>
        </p:nvSpPr>
        <p:spPr>
          <a:xfrm>
            <a:off x="8504331" y="7238161"/>
            <a:ext cx="2984500" cy="2616101"/>
          </a:xfrm>
          <a:prstGeom prst="rect">
            <a:avLst/>
          </a:prstGeom>
        </p:spPr>
        <p:txBody>
          <a:bodyPr vert="horz" wrap="square" lIns="0" tIns="0" rIns="0" bIns="0" rtlCol="0">
            <a:spAutoFit/>
          </a:bodyPr>
          <a:lstStyle/>
          <a:p>
            <a:pPr marR="6350" algn="just"/>
            <a:r>
              <a:rPr lang="en-US" sz="1000" kern="0" dirty="0">
                <a:latin typeface="Arial" pitchFamily="34" charset="0"/>
                <a:cs typeface="Arial" pitchFamily="34" charset="0"/>
              </a:rPr>
              <a:t> human beings have been defying gravity, </a:t>
            </a:r>
            <a:r>
              <a:rPr sz="1000" kern="0" dirty="0" smtClean="0">
                <a:latin typeface="Arial" pitchFamily="34" charset="0"/>
                <a:cs typeface="Arial" pitchFamily="34" charset="0"/>
              </a:rPr>
              <a:t>designing </a:t>
            </a:r>
            <a:r>
              <a:rPr sz="1000" kern="0" dirty="0">
                <a:latin typeface="Arial" pitchFamily="34" charset="0"/>
                <a:cs typeface="Arial" pitchFamily="34" charset="0"/>
              </a:rPr>
              <a:t>and creating all kinds of contraptions and devices to get themselves airborne. Hubris, along with solar power, did it in for Icarus, but these days, the likes of Elon Musk, founder and chief designer of SpaceX and creator of Tesla, and Jeff Bezos, founder of Amazon.com and Blue Origin, are blazing new trails in the skies, driven by their vision and a sense of adven- ture, and propelled by the new technologies of the Fourth Industrial Revolution.</a:t>
            </a:r>
          </a:p>
          <a:p>
            <a:pPr marR="10160" algn="just"/>
            <a:r>
              <a:rPr sz="1000" kern="0" dirty="0">
                <a:latin typeface="Arial" pitchFamily="34" charset="0"/>
                <a:cs typeface="Arial" pitchFamily="34" charset="0"/>
              </a:rPr>
              <a:t>These modern-day Icaruses can afford to think big, and their successes, trailblazing endeavours and projections are splashed across the media. Of course, the aerospace and aviation industry has been pushing boundaries for years. From the first commercial air flight in 1914, demand for air travel has grown exponentially. </a:t>
            </a:r>
          </a:p>
        </p:txBody>
      </p:sp>
      <p:sp>
        <p:nvSpPr>
          <p:cNvPr id="10" name="object 10"/>
          <p:cNvSpPr txBox="1"/>
          <p:nvPr/>
        </p:nvSpPr>
        <p:spPr>
          <a:xfrm>
            <a:off x="11681666" y="6777556"/>
            <a:ext cx="2980055" cy="1231106"/>
          </a:xfrm>
          <a:prstGeom prst="rect">
            <a:avLst/>
          </a:prstGeom>
        </p:spPr>
        <p:txBody>
          <a:bodyPr vert="horz" wrap="square" lIns="0" tIns="0" rIns="0" bIns="0" rtlCol="0">
            <a:spAutoFit/>
          </a:bodyPr>
          <a:lstStyle/>
          <a:p>
            <a:pPr marR="6350" algn="just"/>
            <a:r>
              <a:rPr lang="en-US" sz="1000" kern="0" dirty="0">
                <a:latin typeface="Arial" pitchFamily="34" charset="0"/>
                <a:cs typeface="Arial" pitchFamily="34" charset="0"/>
              </a:rPr>
              <a:t>As a result, </a:t>
            </a:r>
            <a:r>
              <a:rPr lang="en-US" sz="1000" kern="0" dirty="0" smtClean="0">
                <a:latin typeface="Arial" pitchFamily="34" charset="0"/>
                <a:cs typeface="Arial" pitchFamily="34" charset="0"/>
              </a:rPr>
              <a:t>the </a:t>
            </a:r>
            <a:r>
              <a:rPr sz="1000" kern="0" dirty="0" smtClean="0">
                <a:latin typeface="Arial" pitchFamily="34" charset="0"/>
                <a:cs typeface="Arial" pitchFamily="34" charset="0"/>
              </a:rPr>
              <a:t>industry </a:t>
            </a:r>
            <a:r>
              <a:rPr sz="1000" kern="0" dirty="0">
                <a:latin typeface="Arial" pitchFamily="34" charset="0"/>
                <a:cs typeface="Arial" pitchFamily="34" charset="0"/>
              </a:rPr>
              <a:t>has had to seek new ways to design safer, faster, lighter, more fuel-efficient aircraft. And in the ever more environmentally aware 21</a:t>
            </a:r>
            <a:r>
              <a:rPr sz="825" kern="0" baseline="35353" dirty="0">
                <a:latin typeface="Arial" pitchFamily="34" charset="0"/>
                <a:cs typeface="Arial" pitchFamily="34" charset="0"/>
              </a:rPr>
              <a:t>st </a:t>
            </a:r>
            <a:r>
              <a:rPr sz="1000" kern="0" dirty="0">
                <a:latin typeface="Arial" pitchFamily="34" charset="0"/>
                <a:cs typeface="Arial" pitchFamily="34" charset="0"/>
              </a:rPr>
              <a:t>century, the industry also has to take action to reduce aircraft emissions and achieve a more sustainable carbon footprint – big challenges indeed in an era that has been </a:t>
            </a:r>
            <a:r>
              <a:rPr sz="1000" kern="0">
                <a:latin typeface="Arial" pitchFamily="34" charset="0"/>
                <a:cs typeface="Arial" pitchFamily="34" charset="0"/>
              </a:rPr>
              <a:t>described </a:t>
            </a:r>
            <a:r>
              <a:rPr sz="1000" kern="0" smtClean="0">
                <a:latin typeface="Arial" pitchFamily="34" charset="0"/>
                <a:cs typeface="Arial" pitchFamily="34" charset="0"/>
              </a:rPr>
              <a:t>as </a:t>
            </a:r>
            <a:r>
              <a:rPr lang="en-US" sz="1000" kern="0" smtClean="0">
                <a:latin typeface="Arial" pitchFamily="34" charset="0"/>
                <a:cs typeface="Arial" pitchFamily="34" charset="0"/>
              </a:rPr>
              <a:t>"</a:t>
            </a:r>
            <a:r>
              <a:rPr sz="1000" kern="0" smtClean="0">
                <a:latin typeface="Arial" pitchFamily="34" charset="0"/>
                <a:cs typeface="Arial" pitchFamily="34" charset="0"/>
              </a:rPr>
              <a:t>generation </a:t>
            </a:r>
            <a:r>
              <a:rPr sz="1000" kern="0" dirty="0" err="1" smtClean="0">
                <a:latin typeface="Arial" pitchFamily="34" charset="0"/>
                <a:cs typeface="Arial" pitchFamily="34" charset="0"/>
              </a:rPr>
              <a:t>EasyJet</a:t>
            </a:r>
            <a:r>
              <a:rPr sz="1000" kern="0" dirty="0" smtClean="0">
                <a:latin typeface="Arial" pitchFamily="34" charset="0"/>
                <a:cs typeface="Arial" pitchFamily="34" charset="0"/>
              </a:rPr>
              <a:t>”.</a:t>
            </a:r>
            <a:endParaRPr sz="1000" kern="0" dirty="0">
              <a:latin typeface="Arial" pitchFamily="34" charset="0"/>
              <a:cs typeface="Arial" pitchFamily="34" charset="0"/>
            </a:endParaRPr>
          </a:p>
        </p:txBody>
      </p:sp>
      <p:sp>
        <p:nvSpPr>
          <p:cNvPr id="11" name="object 11"/>
          <p:cNvSpPr txBox="1"/>
          <p:nvPr/>
        </p:nvSpPr>
        <p:spPr>
          <a:xfrm>
            <a:off x="11681665" y="8095965"/>
            <a:ext cx="1490027" cy="184666"/>
          </a:xfrm>
          <a:prstGeom prst="rect">
            <a:avLst/>
          </a:prstGeom>
        </p:spPr>
        <p:txBody>
          <a:bodyPr vert="horz" wrap="square" lIns="0" tIns="0" rIns="0" bIns="0" rtlCol="0">
            <a:spAutoFit/>
          </a:bodyPr>
          <a:lstStyle/>
          <a:p>
            <a:r>
              <a:rPr sz="1200" b="1" kern="0" dirty="0">
                <a:latin typeface="Arial" pitchFamily="34" charset="0"/>
                <a:cs typeface="Arial" pitchFamily="34" charset="0"/>
              </a:rPr>
              <a:t>Fast and flexible</a:t>
            </a:r>
            <a:endParaRPr sz="1200" kern="0" dirty="0">
              <a:latin typeface="Arial" pitchFamily="34" charset="0"/>
              <a:cs typeface="Arial" pitchFamily="34" charset="0"/>
            </a:endParaRPr>
          </a:p>
        </p:txBody>
      </p:sp>
      <p:sp>
        <p:nvSpPr>
          <p:cNvPr id="12" name="object 12"/>
          <p:cNvSpPr txBox="1"/>
          <p:nvPr/>
        </p:nvSpPr>
        <p:spPr>
          <a:xfrm>
            <a:off x="11681666" y="8412046"/>
            <a:ext cx="2981325" cy="1384995"/>
          </a:xfrm>
          <a:prstGeom prst="rect">
            <a:avLst/>
          </a:prstGeom>
        </p:spPr>
        <p:txBody>
          <a:bodyPr vert="horz" wrap="square" lIns="0" tIns="0" rIns="0" bIns="0" rtlCol="0">
            <a:spAutoFit/>
          </a:bodyPr>
          <a:lstStyle/>
          <a:p>
            <a:pPr marR="6350" algn="just"/>
            <a:r>
              <a:rPr sz="1000" kern="0" dirty="0">
                <a:latin typeface="Arial" pitchFamily="34" charset="0"/>
                <a:cs typeface="Arial" pitchFamily="34" charset="0"/>
              </a:rPr>
              <a:t>Finding solutions to these challenges calls for cost- effective, fast and flexible new production processes. Technologies such as advanced robotics, artificial </a:t>
            </a:r>
            <a:r>
              <a:rPr sz="1000" kern="0" dirty="0" smtClean="0">
                <a:latin typeface="Arial" pitchFamily="34" charset="0"/>
                <a:cs typeface="Arial" pitchFamily="34" charset="0"/>
              </a:rPr>
              <a:t>intelligence</a:t>
            </a:r>
            <a:r>
              <a:rPr sz="1000" kern="0" dirty="0">
                <a:latin typeface="Arial" pitchFamily="34" charset="0"/>
                <a:cs typeface="Arial" pitchFamily="34" charset="0"/>
              </a:rPr>
              <a:t>, machine learning, cloud computing and the Internet of Things are playing a huge role in such processes and are quietly transforming our lives, particularly in the aviation industry. Every time we step on a plane and buckle up, we are handing ourselves over to some degree of automation.</a:t>
            </a:r>
          </a:p>
        </p:txBody>
      </p:sp>
      <p:sp>
        <p:nvSpPr>
          <p:cNvPr id="14" name="object 6"/>
          <p:cNvSpPr txBox="1"/>
          <p:nvPr/>
        </p:nvSpPr>
        <p:spPr>
          <a:xfrm>
            <a:off x="13735050" y="10340836"/>
            <a:ext cx="925512" cy="123111"/>
          </a:xfrm>
          <a:prstGeom prst="rect">
            <a:avLst/>
          </a:prstGeom>
        </p:spPr>
        <p:txBody>
          <a:bodyPr vert="horz" wrap="square" lIns="0" tIns="0" rIns="0" bIns="0" rtlCol="0">
            <a:spAutoFit/>
          </a:bodyPr>
          <a:lstStyle/>
          <a:p>
            <a:pPr algn="r" hangingPunct="0">
              <a:lnSpc>
                <a:spcPct val="100000"/>
              </a:lnSpc>
            </a:pP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r>
              <a:rPr sz="800" kern="0" dirty="0" smtClean="0">
                <a:latin typeface="Arial" panose="020B0604020202020204" pitchFamily="34" charset="0"/>
                <a:ea typeface="맑은 고딕" panose="020B0503020000020004" pitchFamily="50" charset="-127"/>
                <a:cs typeface="Gill Sans MT"/>
              </a:rPr>
              <a:t> </a:t>
            </a:r>
            <a:r>
              <a:rPr sz="800" kern="0" dirty="0">
                <a:latin typeface="Arial" panose="020B0604020202020204" pitchFamily="34" charset="0"/>
                <a:ea typeface="맑은 고딕" panose="020B0503020000020004" pitchFamily="50" charset="-127"/>
                <a:cs typeface="Gill Sans MT"/>
              </a:rPr>
              <a:t>| </a:t>
            </a:r>
            <a:r>
              <a:rPr lang="en-US" sz="800" b="1" kern="0" dirty="0">
                <a:latin typeface="Arial" panose="020B0604020202020204" pitchFamily="34" charset="0"/>
                <a:ea typeface="맑은 고딕" panose="020B0503020000020004" pitchFamily="50" charset="-127"/>
                <a:cs typeface="Gill Sans MT"/>
              </a:rPr>
              <a:t>5</a:t>
            </a:r>
            <a:endParaRPr sz="800" kern="0" dirty="0">
              <a:latin typeface="Arial" panose="020B0604020202020204" pitchFamily="34" charset="0"/>
              <a:ea typeface="맑은 고딕" panose="020B0503020000020004" pitchFamily="50" charset="-127"/>
              <a:cs typeface="Arial Black"/>
            </a:endParaRPr>
          </a:p>
        </p:txBody>
      </p:sp>
      <p:sp>
        <p:nvSpPr>
          <p:cNvPr id="15" name="object 2"/>
          <p:cNvSpPr txBox="1">
            <a:spLocks noGrp="1"/>
          </p:cNvSpPr>
          <p:nvPr>
            <p:ph type="title"/>
          </p:nvPr>
        </p:nvSpPr>
        <p:spPr>
          <a:xfrm>
            <a:off x="8498297" y="6667390"/>
            <a:ext cx="396049" cy="661720"/>
          </a:xfrm>
          <a:prstGeom prst="rect">
            <a:avLst/>
          </a:prstGeom>
        </p:spPr>
        <p:txBody>
          <a:bodyPr vert="horz" wrap="square" lIns="0" tIns="0" rIns="0" bIns="0" rtlCol="0">
            <a:spAutoFit/>
          </a:bodyPr>
          <a:lstStyle/>
          <a:p>
            <a:pPr marL="12700" hangingPunct="0">
              <a:lnSpc>
                <a:spcPct val="100000"/>
              </a:lnSpc>
            </a:pPr>
            <a:r>
              <a:rPr lang="en-US" sz="4300" b="1" dirty="0" smtClean="0">
                <a:solidFill>
                  <a:schemeClr val="bg1"/>
                </a:solidFill>
                <a:latin typeface="Arial" panose="020B0604020202020204" pitchFamily="34" charset="0"/>
                <a:ea typeface="맑은 고딕" panose="020B0503020000020004" pitchFamily="50" charset="-127"/>
                <a:cs typeface="Trebuchet MS"/>
              </a:rPr>
              <a:t>E</a:t>
            </a:r>
            <a:endParaRPr sz="4300" dirty="0">
              <a:solidFill>
                <a:schemeClr val="bg1"/>
              </a:solidFill>
              <a:latin typeface="Arial" panose="020B0604020202020204" pitchFamily="34" charset="0"/>
              <a:ea typeface="맑은 고딕" panose="020B0503020000020004" pitchFamily="50" charset="-127"/>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346001"/>
            <a:ext cx="5670550" cy="4678045"/>
          </a:xfrm>
          <a:custGeom>
            <a:avLst/>
            <a:gdLst/>
            <a:ahLst/>
            <a:cxnLst/>
            <a:rect l="l" t="t" r="r" b="b"/>
            <a:pathLst>
              <a:path w="5670550" h="4678045">
                <a:moveTo>
                  <a:pt x="0" y="4677765"/>
                </a:moveTo>
                <a:lnTo>
                  <a:pt x="5670003" y="4677765"/>
                </a:lnTo>
                <a:lnTo>
                  <a:pt x="5670003" y="0"/>
                </a:lnTo>
                <a:lnTo>
                  <a:pt x="0" y="0"/>
                </a:lnTo>
                <a:lnTo>
                  <a:pt x="0" y="4677765"/>
                </a:lnTo>
                <a:close/>
              </a:path>
            </a:pathLst>
          </a:custGeom>
          <a:solidFill>
            <a:srgbClr val="ECECED"/>
          </a:solidFill>
        </p:spPr>
        <p:txBody>
          <a:bodyPr wrap="square" lIns="0" tIns="0" rIns="0" bIns="0" rtlCol="0">
            <a:spAutoFit/>
          </a:bodyPr>
          <a:lstStyle/>
          <a:p>
            <a:endParaRPr/>
          </a:p>
        </p:txBody>
      </p:sp>
      <p:sp>
        <p:nvSpPr>
          <p:cNvPr id="3" name="object 3"/>
          <p:cNvSpPr/>
          <p:nvPr/>
        </p:nvSpPr>
        <p:spPr>
          <a:xfrm>
            <a:off x="0" y="5346003"/>
            <a:ext cx="5670003" cy="4677763"/>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p:nvPr/>
        </p:nvSpPr>
        <p:spPr>
          <a:xfrm>
            <a:off x="11812498" y="668274"/>
            <a:ext cx="3307715" cy="4678045"/>
          </a:xfrm>
          <a:custGeom>
            <a:avLst/>
            <a:gdLst/>
            <a:ahLst/>
            <a:cxnLst/>
            <a:rect l="l" t="t" r="r" b="b"/>
            <a:pathLst>
              <a:path w="3307715" h="4678045">
                <a:moveTo>
                  <a:pt x="0" y="4677740"/>
                </a:moveTo>
                <a:lnTo>
                  <a:pt x="3307487" y="4677740"/>
                </a:lnTo>
                <a:lnTo>
                  <a:pt x="3307487" y="0"/>
                </a:lnTo>
                <a:lnTo>
                  <a:pt x="0" y="0"/>
                </a:lnTo>
                <a:lnTo>
                  <a:pt x="0" y="4677740"/>
                </a:lnTo>
              </a:path>
            </a:pathLst>
          </a:custGeom>
          <a:solidFill>
            <a:srgbClr val="ECECED"/>
          </a:solidFill>
        </p:spPr>
        <p:txBody>
          <a:bodyPr wrap="square" lIns="0" tIns="0" rIns="0" bIns="0" rtlCol="0">
            <a:spAutoFit/>
          </a:bodyPr>
          <a:lstStyle/>
          <a:p>
            <a:endParaRPr/>
          </a:p>
        </p:txBody>
      </p:sp>
      <p:sp>
        <p:nvSpPr>
          <p:cNvPr id="5" name="object 5"/>
          <p:cNvSpPr/>
          <p:nvPr/>
        </p:nvSpPr>
        <p:spPr>
          <a:xfrm>
            <a:off x="11812499" y="668274"/>
            <a:ext cx="3307485" cy="4677740"/>
          </a:xfrm>
          <a:prstGeom prst="rect">
            <a:avLst/>
          </a:prstGeom>
          <a:blipFill>
            <a:blip r:embed="rId3" cstate="print"/>
            <a:stretch>
              <a:fillRect/>
            </a:stretch>
          </a:blipFill>
        </p:spPr>
        <p:txBody>
          <a:bodyPr wrap="square" lIns="0" tIns="0" rIns="0" bIns="0" rtlCol="0">
            <a:spAutoFit/>
          </a:bodyPr>
          <a:lstStyle/>
          <a:p>
            <a:endParaRPr/>
          </a:p>
        </p:txBody>
      </p:sp>
      <p:sp>
        <p:nvSpPr>
          <p:cNvPr id="6" name="object 6"/>
          <p:cNvSpPr txBox="1"/>
          <p:nvPr/>
        </p:nvSpPr>
        <p:spPr>
          <a:xfrm>
            <a:off x="459799" y="693619"/>
            <a:ext cx="2511425" cy="3693319"/>
          </a:xfrm>
          <a:prstGeom prst="rect">
            <a:avLst/>
          </a:prstGeom>
        </p:spPr>
        <p:txBody>
          <a:bodyPr vert="horz" wrap="square" lIns="0" tIns="0" rIns="0" bIns="0" rtlCol="0">
            <a:spAutoFit/>
          </a:bodyPr>
          <a:lstStyle/>
          <a:p>
            <a:pPr marR="6350" algn="just"/>
            <a:r>
              <a:rPr sz="1000" kern="0" dirty="0">
                <a:latin typeface="Arial" pitchFamily="34" charset="0"/>
                <a:cs typeface="Arial" pitchFamily="34" charset="0"/>
              </a:rPr>
              <a:t>For instance (nervous flyers should look away now), we never think about the thousands of holes that are holding the different parts of the plane together and how those holes were drilled, a time-consuming task that also requires a lot of precision. Ben Morgan, Head of the Integrated Manufacturing Group at the Advanced Manufacturing Research Centre at Sheffield University, points out in an article on automated manufacturing in </a:t>
            </a:r>
            <a:r>
              <a:rPr sz="1000" i="1" kern="0" dirty="0">
                <a:latin typeface="Arial" pitchFamily="34" charset="0"/>
                <a:cs typeface="Arial" pitchFamily="34" charset="0"/>
              </a:rPr>
              <a:t>The Engineer</a:t>
            </a:r>
            <a:r>
              <a:rPr sz="1000" kern="0" dirty="0">
                <a:latin typeface="Arial" pitchFamily="34" charset="0"/>
                <a:cs typeface="Arial" pitchFamily="34" charset="0"/>
              </a:rPr>
              <a:t>, this is a task better suited to robots than </a:t>
            </a:r>
            <a:r>
              <a:rPr sz="1000" kern="0" err="1">
                <a:latin typeface="Arial" pitchFamily="34" charset="0"/>
                <a:cs typeface="Arial" pitchFamily="34" charset="0"/>
              </a:rPr>
              <a:t>people</a:t>
            </a:r>
            <a:r>
              <a:rPr sz="1000" kern="0" smtClean="0">
                <a:latin typeface="Arial" pitchFamily="34" charset="0"/>
                <a:cs typeface="Arial" pitchFamily="34" charset="0"/>
              </a:rPr>
              <a:t>. </a:t>
            </a:r>
            <a:r>
              <a:rPr lang="en-US" sz="1000" kern="0" smtClean="0">
                <a:latin typeface="Arial" pitchFamily="34" charset="0"/>
                <a:cs typeface="Arial" pitchFamily="34" charset="0"/>
              </a:rPr>
              <a:t>"</a:t>
            </a:r>
            <a:r>
              <a:rPr sz="1000" kern="0" smtClean="0">
                <a:latin typeface="Arial" pitchFamily="34" charset="0"/>
                <a:cs typeface="Arial" pitchFamily="34" charset="0"/>
              </a:rPr>
              <a:t>Automated </a:t>
            </a:r>
            <a:r>
              <a:rPr sz="1000" kern="0" dirty="0">
                <a:latin typeface="Arial" pitchFamily="34" charset="0"/>
                <a:cs typeface="Arial" pitchFamily="34" charset="0"/>
              </a:rPr>
              <a:t>systems can achieve greater </a:t>
            </a:r>
            <a:r>
              <a:rPr sz="1000" kern="0" dirty="0" smtClean="0">
                <a:latin typeface="Arial" pitchFamily="34" charset="0"/>
                <a:cs typeface="Arial" pitchFamily="34" charset="0"/>
              </a:rPr>
              <a:t>precision</a:t>
            </a:r>
            <a:r>
              <a:rPr sz="1000" kern="0" dirty="0">
                <a:latin typeface="Arial" pitchFamily="34" charset="0"/>
                <a:cs typeface="Arial" pitchFamily="34" charset="0"/>
              </a:rPr>
              <a:t>, and do not get bored or </a:t>
            </a:r>
            <a:r>
              <a:rPr sz="1000" kern="0" dirty="0" smtClean="0">
                <a:latin typeface="Arial" pitchFamily="34" charset="0"/>
                <a:cs typeface="Arial" pitchFamily="34" charset="0"/>
              </a:rPr>
              <a:t>tired; </a:t>
            </a:r>
            <a:r>
              <a:rPr sz="1000" kern="0" dirty="0">
                <a:latin typeface="Arial" pitchFamily="34" charset="0"/>
                <a:cs typeface="Arial" pitchFamily="34" charset="0"/>
              </a:rPr>
              <a:t>drills capable of handling aerospace materials and layers of different materials are bulky, heavy and difficult even for skilled staff to </a:t>
            </a:r>
            <a:r>
              <a:rPr sz="1000" kern="0" err="1">
                <a:latin typeface="Arial" pitchFamily="34" charset="0"/>
                <a:cs typeface="Arial" pitchFamily="34" charset="0"/>
              </a:rPr>
              <a:t>use</a:t>
            </a:r>
            <a:r>
              <a:rPr sz="1000" kern="0" smtClean="0">
                <a:latin typeface="Arial" pitchFamily="34" charset="0"/>
                <a:cs typeface="Arial" pitchFamily="34" charset="0"/>
              </a:rPr>
              <a:t>, </a:t>
            </a:r>
            <a:r>
              <a:rPr lang="en-US" sz="1000" kern="0" smtClean="0">
                <a:latin typeface="Arial" pitchFamily="34" charset="0"/>
                <a:cs typeface="Arial" pitchFamily="34" charset="0"/>
              </a:rPr>
              <a:t>"</a:t>
            </a:r>
            <a:r>
              <a:rPr sz="1000" kern="0" smtClean="0">
                <a:latin typeface="Arial" pitchFamily="34" charset="0"/>
                <a:cs typeface="Arial" pitchFamily="34" charset="0"/>
              </a:rPr>
              <a:t>he </a:t>
            </a:r>
            <a:r>
              <a:rPr sz="1000" kern="0" dirty="0">
                <a:latin typeface="Arial" pitchFamily="34" charset="0"/>
                <a:cs typeface="Arial" pitchFamily="34" charset="0"/>
              </a:rPr>
              <a:t>says. Good news for air travellers.</a:t>
            </a:r>
          </a:p>
          <a:p>
            <a:pPr marR="8255" algn="just"/>
            <a:r>
              <a:rPr sz="1000" kern="0" dirty="0">
                <a:latin typeface="Arial" pitchFamily="34" charset="0"/>
                <a:cs typeface="Arial" pitchFamily="34" charset="0"/>
              </a:rPr>
              <a:t>And when you consider that a Boeing 747, for example, consists of six million parts, which must all be assembled, it becomes clear that automated manufacturing has a key role to </a:t>
            </a:r>
            <a:r>
              <a:rPr sz="1000" kern="0" dirty="0" smtClean="0">
                <a:latin typeface="Arial" pitchFamily="34" charset="0"/>
                <a:cs typeface="Arial" pitchFamily="34" charset="0"/>
              </a:rPr>
              <a:t>play</a:t>
            </a:r>
            <a:r>
              <a:rPr lang="en-US" sz="1000" kern="0" dirty="0">
                <a:latin typeface="Arial" pitchFamily="34" charset="0"/>
                <a:cs typeface="Arial" pitchFamily="34" charset="0"/>
              </a:rPr>
              <a:t> </a:t>
            </a:r>
            <a:r>
              <a:rPr lang="en-US" sz="1000" kern="0" dirty="0" smtClean="0">
                <a:latin typeface="Arial" pitchFamily="34" charset="0"/>
                <a:cs typeface="Arial" pitchFamily="34" charset="0"/>
              </a:rPr>
              <a:t>in building </a:t>
            </a:r>
            <a:r>
              <a:rPr lang="en-US" sz="1000" kern="0" dirty="0">
                <a:latin typeface="Arial" pitchFamily="34" charset="0"/>
                <a:cs typeface="Arial" pitchFamily="34" charset="0"/>
              </a:rPr>
              <a:t>new aircraft. </a:t>
            </a:r>
            <a:endParaRPr sz="1000" kern="0" dirty="0">
              <a:latin typeface="Arial" pitchFamily="34" charset="0"/>
              <a:cs typeface="Arial" pitchFamily="34" charset="0"/>
            </a:endParaRPr>
          </a:p>
        </p:txBody>
      </p:sp>
      <p:sp>
        <p:nvSpPr>
          <p:cNvPr id="7" name="object 7"/>
          <p:cNvSpPr txBox="1"/>
          <p:nvPr/>
        </p:nvSpPr>
        <p:spPr>
          <a:xfrm>
            <a:off x="3176665" y="693619"/>
            <a:ext cx="2511425" cy="3385542"/>
          </a:xfrm>
          <a:prstGeom prst="rect">
            <a:avLst/>
          </a:prstGeom>
        </p:spPr>
        <p:txBody>
          <a:bodyPr vert="horz" wrap="square" lIns="0" tIns="0" rIns="0" bIns="0" rtlCol="0">
            <a:spAutoFit/>
          </a:bodyPr>
          <a:lstStyle/>
          <a:p>
            <a:pPr marR="9525" algn="just"/>
            <a:r>
              <a:rPr sz="1000" kern="0" dirty="0" smtClean="0">
                <a:latin typeface="Arial" pitchFamily="34" charset="0"/>
                <a:cs typeface="Arial" pitchFamily="34" charset="0"/>
              </a:rPr>
              <a:t>However</a:t>
            </a:r>
            <a:r>
              <a:rPr sz="1000" kern="0" dirty="0">
                <a:latin typeface="Arial" pitchFamily="34" charset="0"/>
                <a:cs typeface="Arial" pitchFamily="34" charset="0"/>
              </a:rPr>
              <a:t>, therein lies the challenge for the aviation industry – not only in staying abreast of the rapid development of new technologies but also ensuring </a:t>
            </a:r>
            <a:r>
              <a:rPr sz="1000" kern="0" dirty="0" smtClean="0">
                <a:latin typeface="Arial" pitchFamily="34" charset="0"/>
                <a:cs typeface="Arial" pitchFamily="34" charset="0"/>
              </a:rPr>
              <a:t>standardization </a:t>
            </a:r>
            <a:r>
              <a:rPr sz="1000" kern="0" dirty="0">
                <a:latin typeface="Arial" pitchFamily="34" charset="0"/>
                <a:cs typeface="Arial" pitchFamily="34" charset="0"/>
              </a:rPr>
              <a:t>in the field of automation systems and their integration for design, sourcing, manufacturing, production and delivery, support, maintenance and disposal of products and their associated services.</a:t>
            </a:r>
          </a:p>
          <a:p>
            <a:pPr marR="6350" algn="just"/>
            <a:r>
              <a:rPr sz="1000" kern="0" dirty="0">
                <a:latin typeface="Arial" pitchFamily="34" charset="0"/>
                <a:cs typeface="Arial" pitchFamily="34" charset="0"/>
              </a:rPr>
              <a:t>One person with a unique perspective on both these challenges is Kenny Swope, Senior Manager, Business Capability Integration, at Boeing, and Chair of technical committee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184, </a:t>
            </a:r>
            <a:r>
              <a:rPr sz="1000" i="1" kern="0" dirty="0">
                <a:latin typeface="Arial" pitchFamily="34" charset="0"/>
                <a:cs typeface="Arial" pitchFamily="34" charset="0"/>
              </a:rPr>
              <a:t>Automation systems and integration</a:t>
            </a:r>
            <a:r>
              <a:rPr sz="1000" kern="0" dirty="0">
                <a:latin typeface="Arial" pitchFamily="34" charset="0"/>
                <a:cs typeface="Arial" pitchFamily="34" charset="0"/>
              </a:rPr>
              <a:t>, subcommittee </a:t>
            </a:r>
            <a:r>
              <a:rPr sz="950" kern="0" dirty="0">
                <a:latin typeface="Arial" pitchFamily="34" charset="0"/>
                <a:cs typeface="Arial" pitchFamily="34" charset="0"/>
              </a:rPr>
              <a:t>SC </a:t>
            </a:r>
            <a:r>
              <a:rPr sz="1000" kern="0" dirty="0">
                <a:latin typeface="Arial" pitchFamily="34" charset="0"/>
                <a:cs typeface="Arial" pitchFamily="34" charset="0"/>
              </a:rPr>
              <a:t>4, </a:t>
            </a:r>
            <a:r>
              <a:rPr sz="1000" i="1" kern="0" dirty="0">
                <a:latin typeface="Arial" pitchFamily="34" charset="0"/>
                <a:cs typeface="Arial" pitchFamily="34" charset="0"/>
              </a:rPr>
              <a:t>Industrial data</a:t>
            </a:r>
            <a:r>
              <a:rPr sz="1000" kern="0" dirty="0">
                <a:latin typeface="Arial" pitchFamily="34" charset="0"/>
                <a:cs typeface="Arial" pitchFamily="34" charset="0"/>
              </a:rPr>
              <a:t>. For a company like Boeing, which is a manufacturer of highly complex systems at scale, Swope says standards are critical to its overall success in the industry and are woven through </a:t>
            </a:r>
            <a:r>
              <a:rPr sz="1000" kern="0">
                <a:latin typeface="Arial" pitchFamily="34" charset="0"/>
                <a:cs typeface="Arial" pitchFamily="34" charset="0"/>
              </a:rPr>
              <a:t>the </a:t>
            </a:r>
            <a:r>
              <a:rPr sz="1000" kern="0" smtClean="0">
                <a:latin typeface="Arial" pitchFamily="34" charset="0"/>
                <a:cs typeface="Arial" pitchFamily="34" charset="0"/>
              </a:rPr>
              <a:t>company’s </a:t>
            </a:r>
            <a:r>
              <a:rPr lang="en-US" sz="1000" kern="0" smtClean="0">
                <a:latin typeface="Arial" pitchFamily="34" charset="0"/>
                <a:cs typeface="Arial" pitchFamily="34" charset="0"/>
              </a:rPr>
              <a:t>"</a:t>
            </a:r>
            <a:r>
              <a:rPr sz="1000" kern="0" smtClean="0">
                <a:latin typeface="Arial" pitchFamily="34" charset="0"/>
                <a:cs typeface="Arial" pitchFamily="34" charset="0"/>
              </a:rPr>
              <a:t>product</a:t>
            </a:r>
            <a:r>
              <a:rPr sz="1000" kern="0" dirty="0">
                <a:latin typeface="Arial" pitchFamily="34" charset="0"/>
                <a:cs typeface="Arial" pitchFamily="34" charset="0"/>
              </a:rPr>
              <a:t>, the supply chain and the service </a:t>
            </a:r>
            <a:r>
              <a:rPr sz="1000" kern="0" dirty="0" smtClean="0">
                <a:latin typeface="Arial" pitchFamily="34" charset="0"/>
                <a:cs typeface="Arial" pitchFamily="34" charset="0"/>
              </a:rPr>
              <a:t>offerings </a:t>
            </a:r>
            <a:r>
              <a:rPr sz="1000" kern="0" dirty="0">
                <a:latin typeface="Arial" pitchFamily="34" charset="0"/>
                <a:cs typeface="Arial" pitchFamily="34" charset="0"/>
              </a:rPr>
              <a:t>in a myriad </a:t>
            </a:r>
            <a:r>
              <a:rPr sz="1000" kern="0">
                <a:latin typeface="Arial" pitchFamily="34" charset="0"/>
                <a:cs typeface="Arial" pitchFamily="34" charset="0"/>
              </a:rPr>
              <a:t>of </a:t>
            </a:r>
            <a:r>
              <a:rPr sz="1000" kern="0" smtClean="0">
                <a:latin typeface="Arial" pitchFamily="34" charset="0"/>
                <a:cs typeface="Arial" pitchFamily="34" charset="0"/>
              </a:rPr>
              <a:t>ways ”.</a:t>
            </a:r>
            <a:endParaRPr sz="1000" kern="0" dirty="0">
              <a:latin typeface="Arial" pitchFamily="34" charset="0"/>
              <a:cs typeface="Arial" pitchFamily="34" charset="0"/>
            </a:endParaRPr>
          </a:p>
        </p:txBody>
      </p:sp>
      <p:sp>
        <p:nvSpPr>
          <p:cNvPr id="8" name="object 8"/>
          <p:cNvSpPr txBox="1"/>
          <p:nvPr/>
        </p:nvSpPr>
        <p:spPr>
          <a:xfrm>
            <a:off x="8492298" y="812391"/>
            <a:ext cx="2194751" cy="184666"/>
          </a:xfrm>
          <a:prstGeom prst="rect">
            <a:avLst/>
          </a:prstGeom>
        </p:spPr>
        <p:txBody>
          <a:bodyPr vert="horz" wrap="square" lIns="0" tIns="0" rIns="0" bIns="0" rtlCol="0">
            <a:spAutoFit/>
          </a:bodyPr>
          <a:lstStyle/>
          <a:p>
            <a:r>
              <a:rPr sz="1200" b="1" kern="0" dirty="0">
                <a:latin typeface="Arial" pitchFamily="34" charset="0"/>
                <a:cs typeface="Arial" pitchFamily="34" charset="0"/>
              </a:rPr>
              <a:t>Key role for standards</a:t>
            </a:r>
            <a:endParaRPr sz="1200" kern="0" dirty="0">
              <a:latin typeface="Arial" pitchFamily="34" charset="0"/>
              <a:cs typeface="Arial" pitchFamily="34" charset="0"/>
            </a:endParaRPr>
          </a:p>
        </p:txBody>
      </p:sp>
      <p:sp>
        <p:nvSpPr>
          <p:cNvPr id="9" name="object 9"/>
          <p:cNvSpPr txBox="1"/>
          <p:nvPr/>
        </p:nvSpPr>
        <p:spPr>
          <a:xfrm>
            <a:off x="8492289" y="1147645"/>
            <a:ext cx="2867025" cy="8797280"/>
          </a:xfrm>
          <a:prstGeom prst="rect">
            <a:avLst/>
          </a:prstGeom>
        </p:spPr>
        <p:txBody>
          <a:bodyPr vert="horz" wrap="square" lIns="0" tIns="0" rIns="0" bIns="0" rtlCol="0">
            <a:spAutoFit/>
          </a:bodyPr>
          <a:lstStyle/>
          <a:p>
            <a:pPr marR="11430" algn="just"/>
            <a:r>
              <a:rPr sz="1000" kern="0" dirty="0">
                <a:latin typeface="Arial" pitchFamily="34" charset="0"/>
                <a:cs typeface="Arial" pitchFamily="34" charset="0"/>
              </a:rPr>
              <a:t>He cites three standards as playing a key role. According to Swope, one of the most successful standards in the adoption of a digital product design is </a:t>
            </a:r>
            <a:r>
              <a:rPr sz="950" kern="0" dirty="0">
                <a:latin typeface="Arial" pitchFamily="34" charset="0"/>
                <a:cs typeface="Arial" pitchFamily="34" charset="0"/>
              </a:rPr>
              <a:t>ISO </a:t>
            </a:r>
            <a:r>
              <a:rPr sz="1000" kern="0" dirty="0">
                <a:latin typeface="Arial" pitchFamily="34" charset="0"/>
                <a:cs typeface="Arial" pitchFamily="34" charset="0"/>
              </a:rPr>
              <a:t>10303, </a:t>
            </a:r>
            <a:r>
              <a:rPr sz="1000" i="1" kern="0" dirty="0">
                <a:latin typeface="Arial" pitchFamily="34" charset="0"/>
                <a:cs typeface="Arial" pitchFamily="34" charset="0"/>
              </a:rPr>
              <a:t>Industrial automation systems and integration – Product data representation and exchange</a:t>
            </a:r>
            <a:r>
              <a:rPr sz="1000" kern="0" dirty="0">
                <a:latin typeface="Arial" pitchFamily="34" charset="0"/>
                <a:cs typeface="Arial" pitchFamily="34" charset="0"/>
              </a:rPr>
              <a:t>, often referred to as </a:t>
            </a:r>
            <a:r>
              <a:rPr sz="950" kern="0" dirty="0">
                <a:latin typeface="Arial" pitchFamily="34" charset="0"/>
                <a:cs typeface="Arial" pitchFamily="34" charset="0"/>
              </a:rPr>
              <a:t>STEP</a:t>
            </a:r>
            <a:r>
              <a:rPr sz="1000" kern="0" dirty="0">
                <a:latin typeface="Arial" pitchFamily="34" charset="0"/>
                <a:cs typeface="Arial" pitchFamily="34" charset="0"/>
              </a:rPr>
              <a:t>. </a:t>
            </a:r>
            <a:r>
              <a:rPr sz="950" kern="0" dirty="0">
                <a:latin typeface="Arial" pitchFamily="34" charset="0"/>
                <a:cs typeface="Arial" pitchFamily="34" charset="0"/>
              </a:rPr>
              <a:t>ISO </a:t>
            </a:r>
            <a:r>
              <a:rPr sz="1000" kern="0" dirty="0">
                <a:latin typeface="Arial" pitchFamily="34" charset="0"/>
                <a:cs typeface="Arial" pitchFamily="34" charset="0"/>
              </a:rPr>
              <a:t>10303 comes under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184/</a:t>
            </a:r>
            <a:r>
              <a:rPr sz="950" kern="0" dirty="0">
                <a:latin typeface="Arial" pitchFamily="34" charset="0"/>
                <a:cs typeface="Arial" pitchFamily="34" charset="0"/>
              </a:rPr>
              <a:t>SC </a:t>
            </a:r>
            <a:r>
              <a:rPr sz="1000" kern="0" dirty="0">
                <a:latin typeface="Arial" pitchFamily="34" charset="0"/>
                <a:cs typeface="Arial" pitchFamily="34" charset="0"/>
              </a:rPr>
              <a:t>4 on </a:t>
            </a:r>
            <a:r>
              <a:rPr sz="1000" kern="0" dirty="0" smtClean="0">
                <a:latin typeface="Arial" pitchFamily="34" charset="0"/>
                <a:cs typeface="Arial" pitchFamily="34" charset="0"/>
              </a:rPr>
              <a:t>industrial </a:t>
            </a:r>
            <a:r>
              <a:rPr sz="1000" kern="0" dirty="0">
                <a:latin typeface="Arial" pitchFamily="34" charset="0"/>
                <a:cs typeface="Arial" pitchFamily="34" charset="0"/>
              </a:rPr>
              <a:t>data. </a:t>
            </a:r>
            <a:r>
              <a:rPr sz="950" kern="0" dirty="0">
                <a:latin typeface="Arial" pitchFamily="34" charset="0"/>
                <a:cs typeface="Arial" pitchFamily="34" charset="0"/>
              </a:rPr>
              <a:t>STEP </a:t>
            </a:r>
            <a:r>
              <a:rPr sz="1000" kern="0" dirty="0">
                <a:latin typeface="Arial" pitchFamily="34" charset="0"/>
                <a:cs typeface="Arial" pitchFamily="34" charset="0"/>
              </a:rPr>
              <a:t>has evolved into the most commonly used standard for exchanging product design data between computer-aided design (</a:t>
            </a:r>
            <a:r>
              <a:rPr sz="950" kern="0" dirty="0">
                <a:latin typeface="Arial" pitchFamily="34" charset="0"/>
                <a:cs typeface="Arial" pitchFamily="34" charset="0"/>
              </a:rPr>
              <a:t>CAD</a:t>
            </a:r>
            <a:r>
              <a:rPr sz="1000" kern="0" dirty="0">
                <a:latin typeface="Arial" pitchFamily="34" charset="0"/>
                <a:cs typeface="Arial" pitchFamily="34" charset="0"/>
              </a:rPr>
              <a:t>) systems, both inside companies and across the global supply chain.</a:t>
            </a:r>
          </a:p>
          <a:p>
            <a:pPr marR="10160" algn="just"/>
            <a:r>
              <a:rPr sz="1000" kern="0" dirty="0">
                <a:latin typeface="Arial" pitchFamily="34" charset="0"/>
                <a:cs typeface="Arial" pitchFamily="34" charset="0"/>
              </a:rPr>
              <a:t>He </a:t>
            </a:r>
            <a:r>
              <a:rPr sz="1000" kern="0" dirty="0" smtClean="0">
                <a:latin typeface="Arial" pitchFamily="34" charset="0"/>
                <a:cs typeface="Arial" pitchFamily="34" charset="0"/>
              </a:rPr>
              <a:t>says</a:t>
            </a:r>
            <a:r>
              <a:rPr sz="1000" kern="0" dirty="0" smtClean="0">
                <a:latin typeface="Arial" pitchFamily="34" charset="0"/>
                <a:cs typeface="Arial" pitchFamily="34" charset="0"/>
              </a:rPr>
              <a:t>: “As </a:t>
            </a:r>
            <a:r>
              <a:rPr sz="1000" kern="0" dirty="0">
                <a:latin typeface="Arial" pitchFamily="34" charset="0"/>
                <a:cs typeface="Arial" pitchFamily="34" charset="0"/>
              </a:rPr>
              <a:t>the heart of the product design and deliverable from engineering to manufacturing, the three-dimensional representation of the product design coupled with the engineering requirements and manufacturing information form the core of the digital twin</a:t>
            </a:r>
            <a:r>
              <a:rPr sz="1000" kern="0" dirty="0" smtClean="0">
                <a:latin typeface="Arial" pitchFamily="34" charset="0"/>
                <a:cs typeface="Arial" pitchFamily="34" charset="0"/>
              </a:rPr>
              <a:t>.</a:t>
            </a:r>
            <a:r>
              <a:rPr lang="en-US" sz="1000" kern="0" dirty="0" smtClean="0">
                <a:latin typeface="Arial" pitchFamily="34" charset="0"/>
                <a:cs typeface="Arial" pitchFamily="34" charset="0"/>
              </a:rPr>
              <a:t> "</a:t>
            </a:r>
            <a:r>
              <a:rPr sz="1000" kern="0" dirty="0" smtClean="0">
                <a:latin typeface="Arial" pitchFamily="34" charset="0"/>
                <a:cs typeface="Arial" pitchFamily="34" charset="0"/>
              </a:rPr>
              <a:t>This </a:t>
            </a:r>
            <a:r>
              <a:rPr sz="1000" kern="0" dirty="0">
                <a:latin typeface="Arial" pitchFamily="34" charset="0"/>
                <a:cs typeface="Arial" pitchFamily="34" charset="0"/>
              </a:rPr>
              <a:t>collection of data for a detailed virtual representation has clear benefits. At Boeing, Swope says</a:t>
            </a:r>
            <a:r>
              <a:rPr sz="1000" kern="0" dirty="0" smtClean="0">
                <a:latin typeface="Arial" pitchFamily="34" charset="0"/>
                <a:cs typeface="Arial" pitchFamily="34" charset="0"/>
              </a:rPr>
              <a:t>, “the </a:t>
            </a:r>
            <a:r>
              <a:rPr sz="1000" kern="0" dirty="0">
                <a:latin typeface="Arial" pitchFamily="34" charset="0"/>
                <a:cs typeface="Arial" pitchFamily="34" charset="0"/>
              </a:rPr>
              <a:t>product design is distributed to both internal and external stakeholders at the component and assembly level and this standard is critical to that </a:t>
            </a:r>
            <a:r>
              <a:rPr sz="1000" kern="0" dirty="0" smtClean="0">
                <a:latin typeface="Arial" pitchFamily="34" charset="0"/>
                <a:cs typeface="Arial" pitchFamily="34" charset="0"/>
              </a:rPr>
              <a:t>network”.</a:t>
            </a:r>
            <a:endParaRPr sz="1000" kern="0" dirty="0">
              <a:latin typeface="Arial" pitchFamily="34" charset="0"/>
              <a:cs typeface="Arial" pitchFamily="34" charset="0"/>
            </a:endParaRPr>
          </a:p>
          <a:p>
            <a:pPr marR="6350" algn="just"/>
            <a:r>
              <a:rPr sz="1000" kern="0" dirty="0">
                <a:latin typeface="Arial" pitchFamily="34" charset="0"/>
                <a:cs typeface="Arial" pitchFamily="34" charset="0"/>
              </a:rPr>
              <a:t>Disseminating complex data on product design for general instruction, training and documentation is another big challenge. Here, Swope highlights </a:t>
            </a:r>
            <a:r>
              <a:rPr sz="950" kern="0" dirty="0">
                <a:latin typeface="Arial" pitchFamily="34" charset="0"/>
                <a:cs typeface="Arial" pitchFamily="34" charset="0"/>
              </a:rPr>
              <a:t>ISO </a:t>
            </a:r>
            <a:r>
              <a:rPr sz="1000" kern="0" dirty="0">
                <a:latin typeface="Arial" pitchFamily="34" charset="0"/>
                <a:cs typeface="Arial" pitchFamily="34" charset="0"/>
              </a:rPr>
              <a:t>14306, </a:t>
            </a:r>
            <a:r>
              <a:rPr sz="1000" i="1" kern="0" dirty="0">
                <a:latin typeface="Arial" pitchFamily="34" charset="0"/>
                <a:cs typeface="Arial" pitchFamily="34" charset="0"/>
              </a:rPr>
              <a:t>Industrial automation systems and </a:t>
            </a:r>
            <a:r>
              <a:rPr sz="1000" i="1" kern="0" dirty="0" smtClean="0">
                <a:latin typeface="Arial" pitchFamily="34" charset="0"/>
                <a:cs typeface="Arial" pitchFamily="34" charset="0"/>
              </a:rPr>
              <a:t>integration </a:t>
            </a:r>
            <a:r>
              <a:rPr sz="1000" i="1" kern="0" dirty="0">
                <a:latin typeface="Arial" pitchFamily="34" charset="0"/>
                <a:cs typeface="Arial" pitchFamily="34" charset="0"/>
              </a:rPr>
              <a:t>– </a:t>
            </a:r>
            <a:r>
              <a:rPr sz="950" i="1" kern="0" dirty="0">
                <a:latin typeface="Arial" pitchFamily="34" charset="0"/>
                <a:cs typeface="Arial" pitchFamily="34" charset="0"/>
              </a:rPr>
              <a:t>JT </a:t>
            </a:r>
            <a:r>
              <a:rPr sz="1000" i="1" kern="0" dirty="0">
                <a:latin typeface="Arial" pitchFamily="34" charset="0"/>
                <a:cs typeface="Arial" pitchFamily="34" charset="0"/>
              </a:rPr>
              <a:t>file format specification for 3D visualization</a:t>
            </a:r>
            <a:r>
              <a:rPr sz="1000" kern="0" dirty="0">
                <a:latin typeface="Arial" pitchFamily="34" charset="0"/>
                <a:cs typeface="Arial" pitchFamily="34" charset="0"/>
              </a:rPr>
              <a:t>, which is also managed by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184/</a:t>
            </a:r>
            <a:r>
              <a:rPr sz="950" kern="0" dirty="0">
                <a:latin typeface="Arial" pitchFamily="34" charset="0"/>
                <a:cs typeface="Arial" pitchFamily="34" charset="0"/>
              </a:rPr>
              <a:t>SC </a:t>
            </a:r>
            <a:r>
              <a:rPr sz="1000" kern="0" dirty="0">
                <a:latin typeface="Arial" pitchFamily="34" charset="0"/>
                <a:cs typeface="Arial" pitchFamily="34" charset="0"/>
              </a:rPr>
              <a:t>4. He says the standard is invaluable in providing what he describes as </a:t>
            </a:r>
            <a:r>
              <a:rPr sz="1000" kern="0" dirty="0" smtClean="0">
                <a:latin typeface="Arial" pitchFamily="34" charset="0"/>
                <a:cs typeface="Arial" pitchFamily="34" charset="0"/>
              </a:rPr>
              <a:t>a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lightweight version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of </a:t>
            </a:r>
            <a:r>
              <a:rPr sz="1000" kern="0" dirty="0">
                <a:latin typeface="Arial" pitchFamily="34" charset="0"/>
                <a:cs typeface="Arial" pitchFamily="34" charset="0"/>
              </a:rPr>
              <a:t>a complex data structure such as the visualization of the product for manufacturing, service and support, </a:t>
            </a:r>
            <a:r>
              <a:rPr sz="1000" kern="0" dirty="0" smtClean="0">
                <a:latin typeface="Arial" pitchFamily="34" charset="0"/>
                <a:cs typeface="Arial" pitchFamily="34" charset="0"/>
              </a:rPr>
              <a:t>which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is </a:t>
            </a:r>
            <a:r>
              <a:rPr sz="1000" kern="0" dirty="0">
                <a:latin typeface="Arial" pitchFamily="34" charset="0"/>
                <a:cs typeface="Arial" pitchFamily="34" charset="0"/>
              </a:rPr>
              <a:t>useful in engineering documents, online service manuals and manufacturing </a:t>
            </a:r>
            <a:r>
              <a:rPr sz="1000" kern="0" dirty="0" smtClean="0">
                <a:latin typeface="Arial" pitchFamily="34" charset="0"/>
                <a:cs typeface="Arial" pitchFamily="34" charset="0"/>
              </a:rPr>
              <a:t>stations”.</a:t>
            </a:r>
            <a:endParaRPr sz="1000" kern="0" dirty="0">
              <a:latin typeface="Arial" pitchFamily="34" charset="0"/>
              <a:cs typeface="Arial" pitchFamily="34" charset="0"/>
            </a:endParaRPr>
          </a:p>
          <a:p>
            <a:pPr algn="just">
              <a:spcBef>
                <a:spcPts val="229"/>
              </a:spcBef>
            </a:pPr>
            <a:r>
              <a:rPr sz="1000" kern="0" dirty="0">
                <a:latin typeface="Arial" pitchFamily="34" charset="0"/>
                <a:cs typeface="Arial" pitchFamily="34" charset="0"/>
              </a:rPr>
              <a:t>The third standard, </a:t>
            </a:r>
            <a:r>
              <a:rPr sz="950" kern="0" dirty="0">
                <a:latin typeface="Arial" pitchFamily="34" charset="0"/>
                <a:cs typeface="Arial" pitchFamily="34" charset="0"/>
              </a:rPr>
              <a:t>ISO </a:t>
            </a:r>
            <a:r>
              <a:rPr sz="1000" kern="0" dirty="0">
                <a:latin typeface="Arial" pitchFamily="34" charset="0"/>
                <a:cs typeface="Arial" pitchFamily="34" charset="0"/>
              </a:rPr>
              <a:t>32000, </a:t>
            </a:r>
            <a:r>
              <a:rPr sz="1000" i="1" kern="0" dirty="0">
                <a:latin typeface="Arial" pitchFamily="34" charset="0"/>
                <a:cs typeface="Arial" pitchFamily="34" charset="0"/>
              </a:rPr>
              <a:t>Document </a:t>
            </a:r>
            <a:r>
              <a:rPr sz="1000" i="1" kern="0" dirty="0" smtClean="0">
                <a:latin typeface="Arial" pitchFamily="34" charset="0"/>
                <a:cs typeface="Arial" pitchFamily="34" charset="0"/>
              </a:rPr>
              <a:t>management</a:t>
            </a:r>
            <a:r>
              <a:rPr lang="en-US" sz="1000" i="1" kern="0" dirty="0" smtClean="0">
                <a:latin typeface="Arial" pitchFamily="34" charset="0"/>
                <a:cs typeface="Arial" pitchFamily="34" charset="0"/>
              </a:rPr>
              <a:t> </a:t>
            </a:r>
            <a:r>
              <a:rPr sz="1000" i="1" kern="0" dirty="0" smtClean="0">
                <a:latin typeface="Arial" pitchFamily="34" charset="0"/>
                <a:cs typeface="Arial" pitchFamily="34" charset="0"/>
              </a:rPr>
              <a:t>– Portable </a:t>
            </a:r>
            <a:r>
              <a:rPr sz="1000" i="1" kern="0" dirty="0">
                <a:latin typeface="Arial" pitchFamily="34" charset="0"/>
                <a:cs typeface="Arial" pitchFamily="34" charset="0"/>
              </a:rPr>
              <a:t>document format</a:t>
            </a:r>
            <a:r>
              <a:rPr sz="1000" kern="0" dirty="0" smtClean="0">
                <a:latin typeface="Arial" pitchFamily="34" charset="0"/>
                <a:cs typeface="Arial" pitchFamily="34" charset="0"/>
              </a:rPr>
              <a:t>, “is </a:t>
            </a:r>
            <a:r>
              <a:rPr sz="1000" kern="0" dirty="0">
                <a:latin typeface="Arial" pitchFamily="34" charset="0"/>
                <a:cs typeface="Arial" pitchFamily="34" charset="0"/>
              </a:rPr>
              <a:t>a strong partner to both </a:t>
            </a:r>
            <a:r>
              <a:rPr sz="950" kern="0" dirty="0">
                <a:latin typeface="Arial" pitchFamily="34" charset="0"/>
                <a:cs typeface="Arial" pitchFamily="34" charset="0"/>
              </a:rPr>
              <a:t>ISO </a:t>
            </a:r>
            <a:r>
              <a:rPr sz="1000" kern="0" dirty="0">
                <a:latin typeface="Arial" pitchFamily="34" charset="0"/>
                <a:cs typeface="Arial" pitchFamily="34" charset="0"/>
              </a:rPr>
              <a:t>10303 and </a:t>
            </a:r>
            <a:r>
              <a:rPr sz="950" kern="0" dirty="0">
                <a:latin typeface="Arial" pitchFamily="34" charset="0"/>
                <a:cs typeface="Arial" pitchFamily="34" charset="0"/>
              </a:rPr>
              <a:t>ISO </a:t>
            </a:r>
            <a:r>
              <a:rPr sz="1000" kern="0" dirty="0" smtClean="0">
                <a:latin typeface="Arial" pitchFamily="34" charset="0"/>
                <a:cs typeface="Arial" pitchFamily="34" charset="0"/>
              </a:rPr>
              <a:t>14306”, </a:t>
            </a:r>
            <a:r>
              <a:rPr sz="1000" kern="0" dirty="0">
                <a:latin typeface="Arial" pitchFamily="34" charset="0"/>
                <a:cs typeface="Arial" pitchFamily="34" charset="0"/>
              </a:rPr>
              <a:t>says Swope. This standard, commonly known as the </a:t>
            </a:r>
            <a:r>
              <a:rPr sz="950" kern="0" dirty="0">
                <a:latin typeface="Arial" pitchFamily="34" charset="0"/>
                <a:cs typeface="Arial" pitchFamily="34" charset="0"/>
              </a:rPr>
              <a:t>PDF </a:t>
            </a:r>
            <a:r>
              <a:rPr sz="1000" kern="0" dirty="0">
                <a:latin typeface="Arial" pitchFamily="34" charset="0"/>
                <a:cs typeface="Arial" pitchFamily="34" charset="0"/>
              </a:rPr>
              <a:t>standard, is, he adds, vital to the seamless operation of the digital future as it provides a universally accepted conveyance vehicle for the product design and its associated information.</a:t>
            </a:r>
          </a:p>
          <a:p>
            <a:pPr marR="12065" algn="just"/>
            <a:r>
              <a:rPr sz="1000" kern="0" dirty="0">
                <a:latin typeface="Arial" pitchFamily="34" charset="0"/>
                <a:cs typeface="Arial" pitchFamily="34" charset="0"/>
              </a:rPr>
              <a:t>Finally, </a:t>
            </a:r>
            <a:r>
              <a:rPr sz="950" kern="0" dirty="0">
                <a:latin typeface="Arial" pitchFamily="34" charset="0"/>
                <a:cs typeface="Arial" pitchFamily="34" charset="0"/>
              </a:rPr>
              <a:t>ISO </a:t>
            </a:r>
            <a:r>
              <a:rPr sz="1000" kern="0" dirty="0">
                <a:latin typeface="Arial" pitchFamily="34" charset="0"/>
                <a:cs typeface="Arial" pitchFamily="34" charset="0"/>
              </a:rPr>
              <a:t>8000, </a:t>
            </a:r>
            <a:r>
              <a:rPr sz="1000" i="1" kern="0" dirty="0">
                <a:latin typeface="Arial" pitchFamily="34" charset="0"/>
                <a:cs typeface="Arial" pitchFamily="34" charset="0"/>
              </a:rPr>
              <a:t>Data quality</a:t>
            </a:r>
            <a:r>
              <a:rPr sz="1000" kern="0" dirty="0">
                <a:latin typeface="Arial" pitchFamily="34" charset="0"/>
                <a:cs typeface="Arial" pitchFamily="34" charset="0"/>
              </a:rPr>
              <a:t>, and </a:t>
            </a:r>
            <a:r>
              <a:rPr sz="950" kern="0" dirty="0">
                <a:latin typeface="Arial" pitchFamily="34" charset="0"/>
                <a:cs typeface="Arial" pitchFamily="34" charset="0"/>
              </a:rPr>
              <a:t>ISO </a:t>
            </a:r>
            <a:r>
              <a:rPr sz="1000" kern="0" dirty="0">
                <a:latin typeface="Arial" pitchFamily="34" charset="0"/>
                <a:cs typeface="Arial" pitchFamily="34" charset="0"/>
              </a:rPr>
              <a:t>22745, </a:t>
            </a:r>
            <a:r>
              <a:rPr sz="1000" i="1" kern="0" dirty="0">
                <a:latin typeface="Arial" pitchFamily="34" charset="0"/>
                <a:cs typeface="Arial" pitchFamily="34" charset="0"/>
              </a:rPr>
              <a:t>Industrial automation systems and integration – Open technical dictionaries and their application to master data</a:t>
            </a:r>
            <a:r>
              <a:rPr sz="1000" kern="0" dirty="0">
                <a:latin typeface="Arial" pitchFamily="34" charset="0"/>
                <a:cs typeface="Arial" pitchFamily="34" charset="0"/>
              </a:rPr>
              <a:t>, are significant enablers to smart manufacturing. As </a:t>
            </a:r>
            <a:r>
              <a:rPr sz="950" kern="0" dirty="0">
                <a:latin typeface="Arial" pitchFamily="34" charset="0"/>
                <a:cs typeface="Arial" pitchFamily="34" charset="0"/>
              </a:rPr>
              <a:t>ISO </a:t>
            </a:r>
            <a:r>
              <a:rPr sz="1000" kern="0" dirty="0">
                <a:latin typeface="Arial" pitchFamily="34" charset="0"/>
                <a:cs typeface="Arial" pitchFamily="34" charset="0"/>
              </a:rPr>
              <a:t>9000 is to manufacturing quality, </a:t>
            </a:r>
            <a:r>
              <a:rPr sz="950" kern="0" dirty="0">
                <a:latin typeface="Arial" pitchFamily="34" charset="0"/>
                <a:cs typeface="Arial" pitchFamily="34" charset="0"/>
              </a:rPr>
              <a:t>ISO </a:t>
            </a:r>
            <a:r>
              <a:rPr sz="1000" kern="0" dirty="0">
                <a:latin typeface="Arial" pitchFamily="34" charset="0"/>
                <a:cs typeface="Arial" pitchFamily="34" charset="0"/>
              </a:rPr>
              <a:t>8000 is to data. Smart manufacturing requires data free of defect and openly shareable data definitions of commonly used parts. </a:t>
            </a:r>
            <a:r>
              <a:rPr sz="950" kern="0" dirty="0">
                <a:latin typeface="Arial" pitchFamily="34" charset="0"/>
                <a:cs typeface="Arial" pitchFamily="34" charset="0"/>
              </a:rPr>
              <a:t>ISO </a:t>
            </a:r>
            <a:r>
              <a:rPr sz="1000" kern="0" dirty="0">
                <a:latin typeface="Arial" pitchFamily="34" charset="0"/>
                <a:cs typeface="Arial" pitchFamily="34" charset="0"/>
              </a:rPr>
              <a:t>22745 provides a multi-industry solution to sharing definitions of these common parts for use across the supply chain.</a:t>
            </a:r>
          </a:p>
        </p:txBody>
      </p:sp>
      <p:sp>
        <p:nvSpPr>
          <p:cNvPr id="10" name="object 10"/>
          <p:cNvSpPr txBox="1"/>
          <p:nvPr/>
        </p:nvSpPr>
        <p:spPr>
          <a:xfrm>
            <a:off x="11799799" y="6071511"/>
            <a:ext cx="3078251" cy="1246495"/>
          </a:xfrm>
          <a:prstGeom prst="rect">
            <a:avLst/>
          </a:prstGeom>
        </p:spPr>
        <p:txBody>
          <a:bodyPr vert="horz" wrap="square" lIns="0" tIns="0" rIns="0" bIns="0" rtlCol="0">
            <a:spAutoFit/>
          </a:bodyPr>
          <a:lstStyle/>
          <a:p>
            <a:pPr marR="6350">
              <a:lnSpc>
                <a:spcPct val="150000"/>
              </a:lnSpc>
            </a:pPr>
            <a:r>
              <a:rPr sz="1800" kern="0" dirty="0">
                <a:latin typeface="Arial" pitchFamily="34" charset="0"/>
                <a:cs typeface="Arial" pitchFamily="34" charset="0"/>
              </a:rPr>
              <a:t>The aerospace and aviation industry has been pushing boundaries for years.</a:t>
            </a:r>
          </a:p>
        </p:txBody>
      </p:sp>
      <p:sp>
        <p:nvSpPr>
          <p:cNvPr id="13" name="object 13"/>
          <p:cNvSpPr txBox="1"/>
          <p:nvPr/>
        </p:nvSpPr>
        <p:spPr>
          <a:xfrm>
            <a:off x="459778" y="10340836"/>
            <a:ext cx="1007071" cy="123111"/>
          </a:xfrm>
          <a:prstGeom prst="rect">
            <a:avLst/>
          </a:prstGeom>
        </p:spPr>
        <p:txBody>
          <a:bodyPr vert="horz" wrap="square" lIns="0" tIns="0" rIns="0" bIns="0" rtlCol="0">
            <a:spAutoFit/>
          </a:bodyPr>
          <a:lstStyle/>
          <a:p>
            <a:pPr marL="12700" hangingPunct="0">
              <a:lnSpc>
                <a:spcPct val="100000"/>
              </a:lnSpc>
            </a:pPr>
            <a:r>
              <a:rPr lang="en-US" sz="800" b="1" kern="0" dirty="0">
                <a:latin typeface="Arial" panose="020B0604020202020204" pitchFamily="34" charset="0"/>
                <a:ea typeface="맑은 고딕" panose="020B0503020000020004" pitchFamily="50" charset="-127"/>
                <a:cs typeface="Arial Black"/>
              </a:rPr>
              <a:t>6</a:t>
            </a:r>
            <a:r>
              <a:rPr sz="800" b="1" kern="0" dirty="0" smtClean="0">
                <a:latin typeface="Arial" panose="020B0604020202020204" pitchFamily="34" charset="0"/>
                <a:ea typeface="맑은 고딕" panose="020B0503020000020004" pitchFamily="50" charset="-127"/>
                <a:cs typeface="Arial Black"/>
              </a:rPr>
              <a:t> </a:t>
            </a:r>
            <a:r>
              <a:rPr sz="800" kern="0" dirty="0">
                <a:latin typeface="Arial" panose="020B0604020202020204" pitchFamily="34" charset="0"/>
                <a:ea typeface="맑은 고딕" panose="020B0503020000020004" pitchFamily="50" charset="-127"/>
                <a:cs typeface="Gill Sans MT"/>
              </a:rPr>
              <a:t>| </a:t>
            </a: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endParaRPr sz="800" kern="0" dirty="0">
              <a:latin typeface="Arial" panose="020B0604020202020204" pitchFamily="34" charset="0"/>
              <a:ea typeface="맑은 고딕" panose="020B0503020000020004" pitchFamily="50" charset="-127"/>
              <a:cs typeface="Gill Sans MT"/>
            </a:endParaRPr>
          </a:p>
        </p:txBody>
      </p:sp>
      <p:sp>
        <p:nvSpPr>
          <p:cNvPr id="14" name="object 6"/>
          <p:cNvSpPr txBox="1"/>
          <p:nvPr/>
        </p:nvSpPr>
        <p:spPr>
          <a:xfrm>
            <a:off x="13735050" y="10340836"/>
            <a:ext cx="925512" cy="123111"/>
          </a:xfrm>
          <a:prstGeom prst="rect">
            <a:avLst/>
          </a:prstGeom>
        </p:spPr>
        <p:txBody>
          <a:bodyPr vert="horz" wrap="square" lIns="0" tIns="0" rIns="0" bIns="0" rtlCol="0">
            <a:spAutoFit/>
          </a:bodyPr>
          <a:lstStyle/>
          <a:p>
            <a:pPr algn="r" hangingPunct="0">
              <a:lnSpc>
                <a:spcPct val="100000"/>
              </a:lnSpc>
            </a:pP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r>
              <a:rPr sz="800" kern="0" dirty="0" smtClean="0">
                <a:latin typeface="Arial" panose="020B0604020202020204" pitchFamily="34" charset="0"/>
                <a:ea typeface="맑은 고딕" panose="020B0503020000020004" pitchFamily="50" charset="-127"/>
                <a:cs typeface="Gill Sans MT"/>
              </a:rPr>
              <a:t> </a:t>
            </a:r>
            <a:r>
              <a:rPr sz="800" kern="0" dirty="0">
                <a:latin typeface="Arial" panose="020B0604020202020204" pitchFamily="34" charset="0"/>
                <a:ea typeface="맑은 고딕" panose="020B0503020000020004" pitchFamily="50" charset="-127"/>
                <a:cs typeface="Gill Sans MT"/>
              </a:rPr>
              <a:t>| </a:t>
            </a:r>
            <a:r>
              <a:rPr lang="en-US" sz="800" b="1" kern="0" dirty="0" smtClean="0">
                <a:latin typeface="Arial" panose="020B0604020202020204" pitchFamily="34" charset="0"/>
                <a:ea typeface="맑은 고딕" panose="020B0503020000020004" pitchFamily="50" charset="-127"/>
                <a:cs typeface="Gill Sans MT"/>
              </a:rPr>
              <a:t>7</a:t>
            </a:r>
            <a:endParaRPr sz="800" kern="0" dirty="0">
              <a:latin typeface="Arial" panose="020B0604020202020204" pitchFamily="34" charset="0"/>
              <a:ea typeface="맑은 고딕" panose="020B0503020000020004" pitchFamily="50" charset="-127"/>
              <a:cs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68274"/>
            <a:ext cx="3307715" cy="4678045"/>
          </a:xfrm>
          <a:custGeom>
            <a:avLst/>
            <a:gdLst/>
            <a:ahLst/>
            <a:cxnLst/>
            <a:rect l="l" t="t" r="r" b="b"/>
            <a:pathLst>
              <a:path w="3307715" h="4678045">
                <a:moveTo>
                  <a:pt x="0" y="4677727"/>
                </a:moveTo>
                <a:lnTo>
                  <a:pt x="3307499" y="4677727"/>
                </a:lnTo>
                <a:lnTo>
                  <a:pt x="3307499" y="0"/>
                </a:lnTo>
                <a:lnTo>
                  <a:pt x="0" y="0"/>
                </a:lnTo>
                <a:lnTo>
                  <a:pt x="0" y="4677727"/>
                </a:lnTo>
                <a:close/>
              </a:path>
            </a:pathLst>
          </a:custGeom>
          <a:solidFill>
            <a:srgbClr val="ECECED"/>
          </a:solidFill>
        </p:spPr>
        <p:txBody>
          <a:bodyPr wrap="square" lIns="0" tIns="0" rIns="0" bIns="0" rtlCol="0">
            <a:spAutoFit/>
          </a:bodyPr>
          <a:lstStyle/>
          <a:p>
            <a:endParaRPr/>
          </a:p>
        </p:txBody>
      </p:sp>
      <p:sp>
        <p:nvSpPr>
          <p:cNvPr id="3" name="object 3"/>
          <p:cNvSpPr/>
          <p:nvPr/>
        </p:nvSpPr>
        <p:spPr>
          <a:xfrm>
            <a:off x="0" y="668274"/>
            <a:ext cx="3307499" cy="4677727"/>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p:nvPr/>
        </p:nvSpPr>
        <p:spPr>
          <a:xfrm>
            <a:off x="7559992" y="668248"/>
            <a:ext cx="7560309" cy="4693285"/>
          </a:xfrm>
          <a:custGeom>
            <a:avLst/>
            <a:gdLst/>
            <a:ahLst/>
            <a:cxnLst/>
            <a:rect l="l" t="t" r="r" b="b"/>
            <a:pathLst>
              <a:path w="7560309" h="4693285">
                <a:moveTo>
                  <a:pt x="0" y="4693297"/>
                </a:moveTo>
                <a:lnTo>
                  <a:pt x="7559993" y="4693297"/>
                </a:lnTo>
                <a:lnTo>
                  <a:pt x="7559993" y="0"/>
                </a:lnTo>
                <a:lnTo>
                  <a:pt x="0" y="0"/>
                </a:lnTo>
                <a:lnTo>
                  <a:pt x="0" y="4693297"/>
                </a:lnTo>
              </a:path>
            </a:pathLst>
          </a:custGeom>
          <a:solidFill>
            <a:srgbClr val="ECECED"/>
          </a:solidFill>
        </p:spPr>
        <p:txBody>
          <a:bodyPr wrap="square" lIns="0" tIns="0" rIns="0" bIns="0" rtlCol="0">
            <a:spAutoFit/>
          </a:bodyPr>
          <a:lstStyle/>
          <a:p>
            <a:endParaRPr/>
          </a:p>
        </p:txBody>
      </p:sp>
      <p:sp>
        <p:nvSpPr>
          <p:cNvPr id="5" name="object 5"/>
          <p:cNvSpPr/>
          <p:nvPr/>
        </p:nvSpPr>
        <p:spPr>
          <a:xfrm>
            <a:off x="7559999" y="668248"/>
            <a:ext cx="7559985" cy="4693297"/>
          </a:xfrm>
          <a:prstGeom prst="rect">
            <a:avLst/>
          </a:prstGeom>
          <a:blipFill>
            <a:blip r:embed="rId3" cstate="print"/>
            <a:stretch>
              <a:fillRect/>
            </a:stretch>
          </a:blipFill>
        </p:spPr>
        <p:txBody>
          <a:bodyPr wrap="square" lIns="0" tIns="0" rIns="0" bIns="0" rtlCol="0">
            <a:spAutoFit/>
          </a:bodyPr>
          <a:lstStyle/>
          <a:p>
            <a:endParaRPr/>
          </a:p>
        </p:txBody>
      </p:sp>
      <p:sp>
        <p:nvSpPr>
          <p:cNvPr id="6" name="object 6"/>
          <p:cNvSpPr txBox="1"/>
          <p:nvPr/>
        </p:nvSpPr>
        <p:spPr>
          <a:xfrm>
            <a:off x="3767298" y="905780"/>
            <a:ext cx="2119151" cy="184666"/>
          </a:xfrm>
          <a:prstGeom prst="rect">
            <a:avLst/>
          </a:prstGeom>
        </p:spPr>
        <p:txBody>
          <a:bodyPr vert="horz" wrap="square" lIns="0" tIns="0" rIns="0" bIns="0" rtlCol="0">
            <a:spAutoFit/>
          </a:bodyPr>
          <a:lstStyle/>
          <a:p>
            <a:pPr marL="12700"/>
            <a:r>
              <a:rPr sz="1200" b="1" kern="0" dirty="0">
                <a:latin typeface="Arial" pitchFamily="34" charset="0"/>
                <a:cs typeface="Arial" pitchFamily="34" charset="0"/>
              </a:rPr>
              <a:t>Automation and efficiency</a:t>
            </a:r>
            <a:endParaRPr sz="1200" kern="0" dirty="0">
              <a:latin typeface="Arial" pitchFamily="34" charset="0"/>
              <a:cs typeface="Arial" pitchFamily="34" charset="0"/>
            </a:endParaRPr>
          </a:p>
        </p:txBody>
      </p:sp>
      <p:sp>
        <p:nvSpPr>
          <p:cNvPr id="7" name="object 7"/>
          <p:cNvSpPr txBox="1"/>
          <p:nvPr/>
        </p:nvSpPr>
        <p:spPr>
          <a:xfrm>
            <a:off x="3767299" y="1238443"/>
            <a:ext cx="2868295" cy="4924425"/>
          </a:xfrm>
          <a:prstGeom prst="rect">
            <a:avLst/>
          </a:prstGeom>
        </p:spPr>
        <p:txBody>
          <a:bodyPr vert="horz" wrap="square" lIns="0" tIns="0" rIns="0" bIns="0" rtlCol="0">
            <a:spAutoFit/>
          </a:bodyPr>
          <a:lstStyle/>
          <a:p>
            <a:pPr marL="12700" marR="6350" algn="just"/>
            <a:r>
              <a:rPr sz="1000" kern="0" dirty="0">
                <a:latin typeface="Arial" pitchFamily="34" charset="0"/>
                <a:cs typeface="Arial" pitchFamily="34" charset="0"/>
              </a:rPr>
              <a:t>Annalise  Suzuki,  Director  of  Technology  and Engagement, at Elysium Inc., a software company that describes itself as a multi-</a:t>
            </a:r>
            <a:r>
              <a:rPr sz="950" kern="0" dirty="0">
                <a:latin typeface="Arial" pitchFamily="34" charset="0"/>
                <a:cs typeface="Arial" pitchFamily="34" charset="0"/>
              </a:rPr>
              <a:t>CAD </a:t>
            </a:r>
            <a:r>
              <a:rPr sz="1000" kern="0" dirty="0">
                <a:latin typeface="Arial" pitchFamily="34" charset="0"/>
                <a:cs typeface="Arial" pitchFamily="34" charset="0"/>
              </a:rPr>
              <a:t>data exchange </a:t>
            </a:r>
            <a:r>
              <a:rPr sz="1000" kern="0" dirty="0" smtClean="0">
                <a:latin typeface="Arial" pitchFamily="34" charset="0"/>
                <a:cs typeface="Arial" pitchFamily="34" charset="0"/>
              </a:rPr>
              <a:t>optimization </a:t>
            </a:r>
            <a:r>
              <a:rPr sz="1000" kern="0" dirty="0">
                <a:latin typeface="Arial" pitchFamily="34" charset="0"/>
                <a:cs typeface="Arial" pitchFamily="34" charset="0"/>
              </a:rPr>
              <a:t>platform, also extols the benefits of standards and the critical role they play as the trend for industrial automation grows. She </a:t>
            </a:r>
            <a:r>
              <a:rPr sz="1000" kern="0" dirty="0" smtClean="0">
                <a:latin typeface="Arial" pitchFamily="34" charset="0"/>
                <a:cs typeface="Arial" pitchFamily="34" charset="0"/>
              </a:rPr>
              <a:t>says: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Organizations </a:t>
            </a:r>
            <a:r>
              <a:rPr sz="1000" kern="0" dirty="0">
                <a:latin typeface="Arial" pitchFamily="34" charset="0"/>
                <a:cs typeface="Arial" pitchFamily="34" charset="0"/>
              </a:rPr>
              <a:t>pursuing automation for efficiency gains must find a balance between adopting new technology and leveraging stability from standards where they can.”</a:t>
            </a:r>
          </a:p>
          <a:p>
            <a:pPr marL="12700" marR="12065" algn="just"/>
            <a:r>
              <a:rPr sz="1000" kern="0" dirty="0">
                <a:latin typeface="Arial" pitchFamily="34" charset="0"/>
                <a:cs typeface="Arial" pitchFamily="34" charset="0"/>
              </a:rPr>
              <a:t>Like Swope, Suzuki believes that leveraging standards allows organizations to quickly agree on the means and methodology to collaborate, without </a:t>
            </a:r>
            <a:r>
              <a:rPr sz="1000" kern="0" dirty="0" smtClean="0">
                <a:latin typeface="Arial" pitchFamily="34" charset="0"/>
                <a:cs typeface="Arial" pitchFamily="34" charset="0"/>
              </a:rPr>
              <a:t>overcomplicating </a:t>
            </a:r>
            <a:r>
              <a:rPr sz="1000" kern="0" dirty="0">
                <a:latin typeface="Arial" pitchFamily="34" charset="0"/>
                <a:cs typeface="Arial" pitchFamily="34" charset="0"/>
              </a:rPr>
              <a:t>processes. She says </a:t>
            </a:r>
            <a:r>
              <a:rPr sz="1000" kern="0" dirty="0" smtClean="0">
                <a:latin typeface="Arial" pitchFamily="34" charset="0"/>
                <a:cs typeface="Arial" pitchFamily="34" charset="0"/>
              </a:rPr>
              <a:t>: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It </a:t>
            </a:r>
            <a:r>
              <a:rPr sz="1000" kern="0" dirty="0">
                <a:latin typeface="Arial" pitchFamily="34" charset="0"/>
                <a:cs typeface="Arial" pitchFamily="34" charset="0"/>
              </a:rPr>
              <a:t>allows doers to take action without the need to solve </a:t>
            </a:r>
            <a:r>
              <a:rPr lang="en-US" sz="1000" kern="0" dirty="0">
                <a:latin typeface="Arial" pitchFamily="34" charset="0"/>
                <a:cs typeface="Arial" pitchFamily="34" charset="0"/>
              </a:rPr>
              <a:t>'</a:t>
            </a:r>
            <a:r>
              <a:rPr sz="1000" kern="0" dirty="0" smtClean="0">
                <a:latin typeface="Arial" pitchFamily="34" charset="0"/>
                <a:cs typeface="Arial" pitchFamily="34" charset="0"/>
              </a:rPr>
              <a:t>how</a:t>
            </a:r>
            <a:r>
              <a:rPr sz="1000" kern="0" dirty="0">
                <a:latin typeface="Arial" pitchFamily="34" charset="0"/>
                <a:cs typeface="Arial" pitchFamily="34" charset="0"/>
              </a:rPr>
              <a:t>’ first</a:t>
            </a:r>
            <a:r>
              <a:rPr sz="1000" kern="0" dirty="0" smtClean="0">
                <a:latin typeface="Arial" pitchFamily="34" charset="0"/>
                <a:cs typeface="Arial" pitchFamily="34" charset="0"/>
              </a:rPr>
              <a:t>.</a:t>
            </a:r>
            <a:r>
              <a:rPr lang="en-US" sz="1000" kern="0" dirty="0">
                <a:latin typeface="Arial" pitchFamily="34" charset="0"/>
                <a:cs typeface="Arial" pitchFamily="34" charset="0"/>
              </a:rPr>
              <a:t>"</a:t>
            </a:r>
            <a:r>
              <a:rPr lang="en-US" sz="1000" kern="0" dirty="0" smtClean="0">
                <a:latin typeface="Arial" pitchFamily="34" charset="0"/>
                <a:cs typeface="Arial" pitchFamily="34" charset="0"/>
              </a:rPr>
              <a:t> </a:t>
            </a:r>
            <a:r>
              <a:rPr sz="1000" kern="0" dirty="0" smtClean="0">
                <a:latin typeface="Arial" pitchFamily="34" charset="0"/>
                <a:cs typeface="Arial" pitchFamily="34" charset="0"/>
              </a:rPr>
              <a:t>While </a:t>
            </a:r>
            <a:r>
              <a:rPr sz="1000" kern="0" dirty="0">
                <a:latin typeface="Arial" pitchFamily="34" charset="0"/>
                <a:cs typeface="Arial" pitchFamily="34" charset="0"/>
              </a:rPr>
              <a:t>standards allow collaboration among people today, she says they will </a:t>
            </a:r>
            <a:r>
              <a:rPr sz="1000" kern="0" dirty="0" smtClean="0">
                <a:latin typeface="Arial" pitchFamily="34" charset="0"/>
                <a:cs typeface="Arial" pitchFamily="34" charset="0"/>
              </a:rPr>
              <a:t>be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a </a:t>
            </a:r>
            <a:r>
              <a:rPr sz="1000" kern="0" dirty="0">
                <a:latin typeface="Arial" pitchFamily="34" charset="0"/>
                <a:cs typeface="Arial" pitchFamily="34" charset="0"/>
              </a:rPr>
              <a:t>key enabler to drive automation potential for machine-to-machine communication, which will be the basis for achieving the Fourth Industrial Revolution”. Standards clearly go a long way to helping industry realize the full potential of automation, enabling people and technology to work hand in hand. But what about </a:t>
            </a:r>
            <a:r>
              <a:rPr sz="1000" kern="0" dirty="0" smtClean="0">
                <a:latin typeface="Arial" pitchFamily="34" charset="0"/>
                <a:cs typeface="Arial" pitchFamily="34" charset="0"/>
              </a:rPr>
              <a:t>safety? </a:t>
            </a:r>
            <a:r>
              <a:rPr sz="1000" kern="0" dirty="0">
                <a:latin typeface="Arial" pitchFamily="34" charset="0"/>
                <a:cs typeface="Arial" pitchFamily="34" charset="0"/>
              </a:rPr>
              <a:t>Unlike our old friend Icarus, who turned a deaf ear to his father’s warning about flying too close to the sun, the aviation industry rightly puts safety concerns to the fore. But does smart manufacturing, and industrial automation in particular, carry the seeds of poten- tial lapses in safety, especially when it comes to data </a:t>
            </a:r>
            <a:r>
              <a:rPr sz="1000" kern="0" dirty="0" smtClean="0">
                <a:latin typeface="Arial" pitchFamily="34" charset="0"/>
                <a:cs typeface="Arial" pitchFamily="34" charset="0"/>
              </a:rPr>
              <a:t>security?</a:t>
            </a:r>
            <a:endParaRPr sz="1000" kern="0" dirty="0">
              <a:latin typeface="Arial" pitchFamily="34" charset="0"/>
              <a:cs typeface="Arial" pitchFamily="34" charset="0"/>
            </a:endParaRPr>
          </a:p>
        </p:txBody>
      </p:sp>
      <p:sp>
        <p:nvSpPr>
          <p:cNvPr id="8" name="object 8"/>
          <p:cNvSpPr txBox="1"/>
          <p:nvPr/>
        </p:nvSpPr>
        <p:spPr>
          <a:xfrm>
            <a:off x="3767298" y="6609526"/>
            <a:ext cx="2042951" cy="184666"/>
          </a:xfrm>
          <a:prstGeom prst="rect">
            <a:avLst/>
          </a:prstGeom>
        </p:spPr>
        <p:txBody>
          <a:bodyPr vert="horz" wrap="square" lIns="0" tIns="0" rIns="0" bIns="0" rtlCol="0">
            <a:spAutoFit/>
          </a:bodyPr>
          <a:lstStyle/>
          <a:p>
            <a:pPr marL="12700"/>
            <a:r>
              <a:rPr sz="1200" b="1" kern="0" dirty="0">
                <a:latin typeface="Arial" pitchFamily="34" charset="0"/>
                <a:cs typeface="Arial" pitchFamily="34" charset="0"/>
              </a:rPr>
              <a:t>Bridging the safety gap</a:t>
            </a:r>
            <a:endParaRPr sz="1200" kern="0" dirty="0">
              <a:latin typeface="Arial" pitchFamily="34" charset="0"/>
              <a:cs typeface="Arial" pitchFamily="34" charset="0"/>
            </a:endParaRPr>
          </a:p>
        </p:txBody>
      </p:sp>
      <p:sp>
        <p:nvSpPr>
          <p:cNvPr id="9" name="object 9"/>
          <p:cNvSpPr txBox="1"/>
          <p:nvPr/>
        </p:nvSpPr>
        <p:spPr>
          <a:xfrm>
            <a:off x="3767297" y="6925599"/>
            <a:ext cx="2863850" cy="2923877"/>
          </a:xfrm>
          <a:prstGeom prst="rect">
            <a:avLst/>
          </a:prstGeom>
        </p:spPr>
        <p:txBody>
          <a:bodyPr vert="horz" wrap="square" lIns="0" tIns="0" rIns="0" bIns="0" rtlCol="0">
            <a:spAutoFit/>
          </a:bodyPr>
          <a:lstStyle/>
          <a:p>
            <a:pPr marL="12700" marR="6350" algn="just"/>
            <a:r>
              <a:rPr sz="1000" kern="0" dirty="0">
                <a:latin typeface="Arial" pitchFamily="34" charset="0"/>
                <a:cs typeface="Arial" pitchFamily="34" charset="0"/>
              </a:rPr>
              <a:t>Christoph Preusse, an expert and designee from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199, </a:t>
            </a:r>
            <a:r>
              <a:rPr sz="1000" i="1" kern="0" dirty="0">
                <a:latin typeface="Arial" pitchFamily="34" charset="0"/>
                <a:cs typeface="Arial" pitchFamily="34" charset="0"/>
              </a:rPr>
              <a:t>Safety of machinery</a:t>
            </a:r>
            <a:r>
              <a:rPr sz="1000" kern="0" dirty="0">
                <a:latin typeface="Arial" pitchFamily="34" charset="0"/>
                <a:cs typeface="Arial" pitchFamily="34" charset="0"/>
              </a:rPr>
              <a:t>, and Chair of the Smart Manufacturing Coordinating Committee (</a:t>
            </a:r>
            <a:r>
              <a:rPr sz="950" kern="0" dirty="0">
                <a:latin typeface="Arial" pitchFamily="34" charset="0"/>
                <a:cs typeface="Arial" pitchFamily="34" charset="0"/>
              </a:rPr>
              <a:t>SMCC</a:t>
            </a:r>
            <a:r>
              <a:rPr sz="1000" kern="0" dirty="0">
                <a:latin typeface="Arial" pitchFamily="34" charset="0"/>
                <a:cs typeface="Arial" pitchFamily="34" charset="0"/>
              </a:rPr>
              <a:t>), acknowledges the threat to safety from </a:t>
            </a:r>
            <a:r>
              <a:rPr sz="950" kern="0" dirty="0">
                <a:latin typeface="Arial" pitchFamily="34" charset="0"/>
                <a:cs typeface="Arial" pitchFamily="34" charset="0"/>
              </a:rPr>
              <a:t>IT</a:t>
            </a:r>
            <a:r>
              <a:rPr sz="1000" kern="0" dirty="0">
                <a:latin typeface="Arial" pitchFamily="34" charset="0"/>
                <a:cs typeface="Arial" pitchFamily="34" charset="0"/>
              </a:rPr>
              <a:t>-system malfunctions. However, he points out that a lot of effort has been made by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184 (together with the International Electrotechnical Commission’s </a:t>
            </a:r>
            <a:r>
              <a:rPr sz="950" kern="0" dirty="0">
                <a:latin typeface="Arial" pitchFamily="34" charset="0"/>
                <a:cs typeface="Arial" pitchFamily="34" charset="0"/>
              </a:rPr>
              <a:t>IEC</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65) as well as in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199 to improve security and the interaction between security and safety (for example, future technical report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TR </a:t>
            </a:r>
            <a:r>
              <a:rPr sz="1000" kern="0" dirty="0">
                <a:latin typeface="Arial" pitchFamily="34" charset="0"/>
                <a:cs typeface="Arial" pitchFamily="34" charset="0"/>
              </a:rPr>
              <a:t>22100-4). As a result, Preusse </a:t>
            </a:r>
            <a:r>
              <a:rPr sz="1000" kern="0" err="1">
                <a:latin typeface="Arial" pitchFamily="34" charset="0"/>
                <a:cs typeface="Arial" pitchFamily="34" charset="0"/>
              </a:rPr>
              <a:t>says</a:t>
            </a:r>
            <a:r>
              <a:rPr sz="1000" kern="0" smtClean="0">
                <a:latin typeface="Arial" pitchFamily="34" charset="0"/>
                <a:cs typeface="Arial" pitchFamily="34" charset="0"/>
              </a:rPr>
              <a:t>, </a:t>
            </a:r>
            <a:r>
              <a:rPr lang="en-US" sz="1000" kern="0" smtClean="0">
                <a:latin typeface="Arial" pitchFamily="34" charset="0"/>
                <a:cs typeface="Arial" pitchFamily="34" charset="0"/>
              </a:rPr>
              <a:t>"</a:t>
            </a:r>
            <a:r>
              <a:rPr sz="1000" kern="0" smtClean="0">
                <a:latin typeface="Arial" pitchFamily="34" charset="0"/>
                <a:cs typeface="Arial" pitchFamily="34" charset="0"/>
              </a:rPr>
              <a:t>industrial </a:t>
            </a:r>
            <a:r>
              <a:rPr sz="1000" kern="0" dirty="0">
                <a:latin typeface="Arial" pitchFamily="34" charset="0"/>
                <a:cs typeface="Arial" pitchFamily="34" charset="0"/>
              </a:rPr>
              <a:t>automation and its control systems are actually on the way to improving the safety </a:t>
            </a:r>
            <a:r>
              <a:rPr sz="1000" kern="0">
                <a:latin typeface="Arial" pitchFamily="34" charset="0"/>
                <a:cs typeface="Arial" pitchFamily="34" charset="0"/>
              </a:rPr>
              <a:t>of </a:t>
            </a:r>
            <a:r>
              <a:rPr sz="1000" kern="0" smtClean="0">
                <a:latin typeface="Arial" pitchFamily="34" charset="0"/>
                <a:cs typeface="Arial" pitchFamily="34" charset="0"/>
              </a:rPr>
              <a:t>machinery ”.</a:t>
            </a:r>
            <a:endParaRPr sz="1000" kern="0" dirty="0">
              <a:latin typeface="Arial" pitchFamily="34" charset="0"/>
              <a:cs typeface="Arial" pitchFamily="34" charset="0"/>
            </a:endParaRPr>
          </a:p>
          <a:p>
            <a:pPr marL="12700" marR="9525" algn="just"/>
            <a:r>
              <a:rPr sz="1000" kern="0" dirty="0">
                <a:latin typeface="Arial" pitchFamily="34" charset="0"/>
                <a:cs typeface="Arial" pitchFamily="34" charset="0"/>
              </a:rPr>
              <a:t>As mentioned earlier, one of the striking characteristics of the Fourth Industrial Revolution is the speed at which new technologies are being developed. Many young people growing up now, for example, have never </a:t>
            </a:r>
            <a:r>
              <a:rPr sz="1000" kern="0" dirty="0" smtClean="0">
                <a:latin typeface="Arial" pitchFamily="34" charset="0"/>
                <a:cs typeface="Arial" pitchFamily="34" charset="0"/>
              </a:rPr>
              <a:t>used</a:t>
            </a:r>
            <a:r>
              <a:rPr lang="en-US" sz="1000" kern="0" dirty="0">
                <a:latin typeface="Arial" pitchFamily="34" charset="0"/>
                <a:cs typeface="Arial" pitchFamily="34" charset="0"/>
              </a:rPr>
              <a:t> a land line. </a:t>
            </a:r>
            <a:endParaRPr sz="1000" kern="0" dirty="0">
              <a:latin typeface="Arial" pitchFamily="34" charset="0"/>
              <a:cs typeface="Arial" pitchFamily="34" charset="0"/>
            </a:endParaRPr>
          </a:p>
        </p:txBody>
      </p:sp>
      <p:sp>
        <p:nvSpPr>
          <p:cNvPr id="10" name="object 10"/>
          <p:cNvSpPr txBox="1"/>
          <p:nvPr/>
        </p:nvSpPr>
        <p:spPr>
          <a:xfrm>
            <a:off x="10146050" y="5869504"/>
            <a:ext cx="4515485" cy="1384995"/>
          </a:xfrm>
          <a:prstGeom prst="rect">
            <a:avLst/>
          </a:prstGeom>
        </p:spPr>
        <p:txBody>
          <a:bodyPr vert="horz" wrap="square" lIns="0" tIns="0" rIns="0" bIns="0" rtlCol="0">
            <a:spAutoFit/>
          </a:bodyPr>
          <a:lstStyle/>
          <a:p>
            <a:pPr marL="12700" marR="6350" algn="just"/>
            <a:r>
              <a:rPr sz="1000" kern="0" dirty="0" smtClean="0">
                <a:latin typeface="Arial" pitchFamily="34" charset="0"/>
                <a:cs typeface="Arial" pitchFamily="34" charset="0"/>
              </a:rPr>
              <a:t>While </a:t>
            </a:r>
            <a:r>
              <a:rPr sz="1000" kern="0" dirty="0">
                <a:latin typeface="Arial" pitchFamily="34" charset="0"/>
                <a:cs typeface="Arial" pitchFamily="34" charset="0"/>
              </a:rPr>
              <a:t>industry adoption is something that each company has within its control, Swope says that gaps are often found that need to be addressed and </a:t>
            </a:r>
            <a:r>
              <a:rPr sz="1000" kern="0" err="1">
                <a:latin typeface="Arial" pitchFamily="34" charset="0"/>
                <a:cs typeface="Arial" pitchFamily="34" charset="0"/>
              </a:rPr>
              <a:t>resolved</a:t>
            </a:r>
            <a:r>
              <a:rPr sz="1000" kern="0" smtClean="0">
                <a:latin typeface="Arial" pitchFamily="34" charset="0"/>
                <a:cs typeface="Arial" pitchFamily="34" charset="0"/>
              </a:rPr>
              <a:t>. “These </a:t>
            </a:r>
            <a:r>
              <a:rPr sz="1000" kern="0" dirty="0">
                <a:latin typeface="Arial" pitchFamily="34" charset="0"/>
                <a:cs typeface="Arial" pitchFamily="34" charset="0"/>
              </a:rPr>
              <a:t>resolutions simply take too long in today’s rapid-paced business environment. In addition, new technologies and methods of manufacturing are emerging that are seeing significant industry excitement. Additive manufacturing, blockchain, and advanced robotics are recent examples. While value generation is occurring right now as an emerg- ing space, the real value will come when these and other technologies are standardized and replicated at a massive scale.”</a:t>
            </a:r>
          </a:p>
        </p:txBody>
      </p:sp>
      <p:sp>
        <p:nvSpPr>
          <p:cNvPr id="11" name="object 11"/>
          <p:cNvSpPr txBox="1"/>
          <p:nvPr/>
        </p:nvSpPr>
        <p:spPr>
          <a:xfrm>
            <a:off x="10146050" y="7551135"/>
            <a:ext cx="2258058" cy="184666"/>
          </a:xfrm>
          <a:prstGeom prst="rect">
            <a:avLst/>
          </a:prstGeom>
        </p:spPr>
        <p:txBody>
          <a:bodyPr vert="horz" wrap="square" lIns="0" tIns="0" rIns="0" bIns="0" rtlCol="0">
            <a:spAutoFit/>
          </a:bodyPr>
          <a:lstStyle/>
          <a:p>
            <a:pPr marL="12700"/>
            <a:r>
              <a:rPr sz="1200" b="1" kern="0" dirty="0">
                <a:latin typeface="Arial" pitchFamily="34" charset="0"/>
                <a:cs typeface="Arial" pitchFamily="34" charset="0"/>
              </a:rPr>
              <a:t>Open for opportunities</a:t>
            </a:r>
            <a:endParaRPr sz="1200" kern="0" dirty="0">
              <a:latin typeface="Arial" pitchFamily="34" charset="0"/>
              <a:cs typeface="Arial" pitchFamily="34" charset="0"/>
            </a:endParaRPr>
          </a:p>
        </p:txBody>
      </p:sp>
      <p:sp>
        <p:nvSpPr>
          <p:cNvPr id="12" name="object 12"/>
          <p:cNvSpPr txBox="1"/>
          <p:nvPr/>
        </p:nvSpPr>
        <p:spPr>
          <a:xfrm>
            <a:off x="10146048" y="7867214"/>
            <a:ext cx="4516120" cy="2000548"/>
          </a:xfrm>
          <a:prstGeom prst="rect">
            <a:avLst/>
          </a:prstGeom>
        </p:spPr>
        <p:txBody>
          <a:bodyPr vert="horz" wrap="square" lIns="0" tIns="0" rIns="0" bIns="0" rtlCol="0">
            <a:spAutoFit/>
          </a:bodyPr>
          <a:lstStyle/>
          <a:p>
            <a:pPr marL="12700" marR="6350" algn="just"/>
            <a:r>
              <a:rPr sz="1000" kern="0" dirty="0">
                <a:latin typeface="Arial" pitchFamily="34" charset="0"/>
                <a:cs typeface="Arial" pitchFamily="34" charset="0"/>
              </a:rPr>
              <a:t>The biggest challenge, therefore, in many respects, is how </a:t>
            </a:r>
            <a:r>
              <a:rPr sz="950" kern="0" dirty="0">
                <a:latin typeface="Arial" pitchFamily="34" charset="0"/>
                <a:cs typeface="Arial" pitchFamily="34" charset="0"/>
              </a:rPr>
              <a:t>ISO </a:t>
            </a:r>
            <a:r>
              <a:rPr sz="1000" kern="0" dirty="0">
                <a:latin typeface="Arial" pitchFamily="34" charset="0"/>
                <a:cs typeface="Arial" pitchFamily="34" charset="0"/>
              </a:rPr>
              <a:t>and other standards organizations can keep up and ensure their standards remain relevant. As Swope puts </a:t>
            </a:r>
            <a:r>
              <a:rPr sz="1000" kern="0" dirty="0" smtClean="0">
                <a:latin typeface="Arial" pitchFamily="34" charset="0"/>
                <a:cs typeface="Arial" pitchFamily="34" charset="0"/>
              </a:rPr>
              <a:t>it</a:t>
            </a:r>
            <a:r>
              <a:rPr sz="1000" kern="0" dirty="0" smtClean="0">
                <a:latin typeface="Arial" pitchFamily="34" charset="0"/>
                <a:cs typeface="Arial" pitchFamily="34" charset="0"/>
              </a:rPr>
              <a:t>: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There </a:t>
            </a:r>
            <a:r>
              <a:rPr sz="1000" kern="0" dirty="0">
                <a:latin typeface="Arial" pitchFamily="34" charset="0"/>
                <a:cs typeface="Arial" pitchFamily="34" charset="0"/>
              </a:rPr>
              <a:t>is speed to adoption and speed of development</a:t>
            </a:r>
            <a:r>
              <a:rPr sz="1000" kern="0" dirty="0" smtClean="0">
                <a:latin typeface="Arial" pitchFamily="34" charset="0"/>
                <a:cs typeface="Arial" pitchFamily="34" charset="0"/>
              </a:rPr>
              <a:t>.</a:t>
            </a:r>
            <a:r>
              <a:rPr lang="en-US" sz="1000" kern="0" dirty="0" smtClean="0">
                <a:latin typeface="Arial" pitchFamily="34" charset="0"/>
                <a:cs typeface="Arial" pitchFamily="34" charset="0"/>
              </a:rPr>
              <a:t> "</a:t>
            </a:r>
            <a:r>
              <a:rPr sz="1000" kern="0" dirty="0" smtClean="0">
                <a:latin typeface="Arial" pitchFamily="34" charset="0"/>
                <a:cs typeface="Arial" pitchFamily="34" charset="0"/>
              </a:rPr>
              <a:t>He </a:t>
            </a:r>
            <a:r>
              <a:rPr sz="1000" kern="0" dirty="0">
                <a:latin typeface="Arial" pitchFamily="34" charset="0"/>
                <a:cs typeface="Arial" pitchFamily="34" charset="0"/>
              </a:rPr>
              <a:t>says consensus can be time-consuming and the more stakeholders have to agree, the more difficult consensus becomes and the longer it takes to achieve.</a:t>
            </a:r>
          </a:p>
          <a:p>
            <a:pPr marL="12700" marR="7620" algn="just"/>
            <a:r>
              <a:rPr sz="1000" kern="0" dirty="0">
                <a:latin typeface="Arial" pitchFamily="34" charset="0"/>
                <a:cs typeface="Arial" pitchFamily="34" charset="0"/>
              </a:rPr>
              <a:t>However, along with the biggest challenge, Swope also sees a great opportunity – the rate of standards development. He </a:t>
            </a:r>
            <a:r>
              <a:rPr sz="1000" kern="0" dirty="0" smtClean="0">
                <a:latin typeface="Arial" pitchFamily="34" charset="0"/>
                <a:cs typeface="Arial" pitchFamily="34" charset="0"/>
              </a:rPr>
              <a:t>says</a:t>
            </a:r>
            <a:r>
              <a:rPr sz="1000" kern="0" dirty="0" smtClean="0">
                <a:latin typeface="Arial" pitchFamily="34" charset="0"/>
                <a:cs typeface="Arial" pitchFamily="34" charset="0"/>
              </a:rPr>
              <a:t>: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I </a:t>
            </a:r>
            <a:r>
              <a:rPr sz="1000" kern="0" dirty="0">
                <a:latin typeface="Arial" pitchFamily="34" charset="0"/>
                <a:cs typeface="Arial" pitchFamily="34" charset="0"/>
              </a:rPr>
              <a:t>see opportunity for </a:t>
            </a:r>
            <a:r>
              <a:rPr sz="950" kern="0" dirty="0">
                <a:latin typeface="Arial" pitchFamily="34" charset="0"/>
                <a:cs typeface="Arial" pitchFamily="34" charset="0"/>
              </a:rPr>
              <a:t>ISO </a:t>
            </a:r>
            <a:r>
              <a:rPr sz="1000" kern="0" dirty="0">
                <a:latin typeface="Arial" pitchFamily="34" charset="0"/>
                <a:cs typeface="Arial" pitchFamily="34" charset="0"/>
              </a:rPr>
              <a:t>and other standards bodies to digitally transform themselves and move to that agile future state. There are encouraging pilots and early work occurring in this </a:t>
            </a:r>
            <a:r>
              <a:rPr sz="1000" kern="0" dirty="0" smtClean="0">
                <a:latin typeface="Arial" pitchFamily="34" charset="0"/>
                <a:cs typeface="Arial" pitchFamily="34" charset="0"/>
              </a:rPr>
              <a:t>area.</a:t>
            </a:r>
            <a:r>
              <a:rPr lang="en-US" sz="1000" kern="0" dirty="0">
                <a:latin typeface="Arial" pitchFamily="34" charset="0"/>
                <a:cs typeface="Arial" pitchFamily="34" charset="0"/>
              </a:rPr>
              <a:t>"</a:t>
            </a:r>
            <a:r>
              <a:rPr lang="en-US" sz="1000" kern="0" dirty="0" smtClean="0">
                <a:latin typeface="Arial" pitchFamily="34" charset="0"/>
                <a:cs typeface="Arial" pitchFamily="34" charset="0"/>
              </a:rPr>
              <a:t> </a:t>
            </a:r>
            <a:r>
              <a:rPr sz="1000" kern="0" dirty="0" smtClean="0">
                <a:latin typeface="Arial" pitchFamily="34" charset="0"/>
                <a:cs typeface="Arial" pitchFamily="34" charset="0"/>
              </a:rPr>
              <a:t>For </a:t>
            </a:r>
            <a:r>
              <a:rPr sz="1000" kern="0" dirty="0">
                <a:latin typeface="Arial" pitchFamily="34" charset="0"/>
                <a:cs typeface="Arial" pitchFamily="34" charset="0"/>
              </a:rPr>
              <a:t>Swope,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184/</a:t>
            </a:r>
            <a:r>
              <a:rPr sz="950" kern="0" dirty="0">
                <a:latin typeface="Arial" pitchFamily="34" charset="0"/>
                <a:cs typeface="Arial" pitchFamily="34" charset="0"/>
              </a:rPr>
              <a:t>SC </a:t>
            </a:r>
            <a:r>
              <a:rPr sz="1000" kern="0" dirty="0">
                <a:latin typeface="Arial" pitchFamily="34" charset="0"/>
                <a:cs typeface="Arial" pitchFamily="34" charset="0"/>
              </a:rPr>
              <a:t>4 is contributing to that future </a:t>
            </a:r>
            <a:r>
              <a:rPr sz="1000" kern="0" dirty="0" smtClean="0">
                <a:latin typeface="Arial" pitchFamily="34" charset="0"/>
                <a:cs typeface="Arial" pitchFamily="34" charset="0"/>
              </a:rPr>
              <a:t>state </a:t>
            </a:r>
            <a:r>
              <a:rPr lang="en-US" sz="1000" kern="0" dirty="0" smtClean="0">
                <a:latin typeface="Arial" pitchFamily="34" charset="0"/>
                <a:cs typeface="Arial" pitchFamily="34" charset="0"/>
              </a:rPr>
              <a:t>"</a:t>
            </a:r>
            <a:r>
              <a:rPr sz="1000" kern="0" dirty="0" smtClean="0">
                <a:latin typeface="Arial" pitchFamily="34" charset="0"/>
                <a:cs typeface="Arial" pitchFamily="34" charset="0"/>
              </a:rPr>
              <a:t>by </a:t>
            </a:r>
            <a:r>
              <a:rPr sz="1000" kern="0" dirty="0">
                <a:latin typeface="Arial" pitchFamily="34" charset="0"/>
                <a:cs typeface="Arial" pitchFamily="34" charset="0"/>
              </a:rPr>
              <a:t>adopting and promoting as many advancements as possible with these pilots, working with stakeholders in industry and across </a:t>
            </a:r>
            <a:r>
              <a:rPr sz="950" kern="0" dirty="0" smtClean="0">
                <a:latin typeface="Arial" pitchFamily="34" charset="0"/>
                <a:cs typeface="Arial" pitchFamily="34" charset="0"/>
              </a:rPr>
              <a:t>ISO</a:t>
            </a:r>
            <a:r>
              <a:rPr sz="1000" kern="0" dirty="0" smtClean="0">
                <a:latin typeface="Arial" pitchFamily="34" charset="0"/>
                <a:cs typeface="Arial" pitchFamily="34" charset="0"/>
              </a:rPr>
              <a:t>”. </a:t>
            </a:r>
            <a:r>
              <a:rPr sz="1000" kern="0" dirty="0">
                <a:latin typeface="Arial" pitchFamily="34" charset="0"/>
                <a:cs typeface="Arial" pitchFamily="34" charset="0"/>
              </a:rPr>
              <a:t>Smart moves. </a:t>
            </a:r>
            <a:r>
              <a:rPr lang="en-US" sz="800" b="1" dirty="0" smtClean="0">
                <a:solidFill>
                  <a:srgbClr val="FFFF00"/>
                </a:solidFill>
                <a:latin typeface="Arial" panose="020B0604020202020204" pitchFamily="34" charset="0"/>
                <a:ea typeface="맑은 고딕" panose="020B0503020000020004" pitchFamily="50" charset="-127"/>
                <a:cs typeface="Arial Black"/>
              </a:rPr>
              <a:t>■</a:t>
            </a:r>
            <a:endParaRPr lang="en-US" sz="800" dirty="0">
              <a:solidFill>
                <a:srgbClr val="FFFF00"/>
              </a:solidFill>
              <a:latin typeface="Arial" panose="020B0604020202020204" pitchFamily="34" charset="0"/>
              <a:ea typeface="맑은 고딕" panose="020B0503020000020004" pitchFamily="50" charset="-127"/>
              <a:cs typeface="Arial Black"/>
            </a:endParaRPr>
          </a:p>
        </p:txBody>
      </p:sp>
      <p:sp>
        <p:nvSpPr>
          <p:cNvPr id="13" name="object 13"/>
          <p:cNvSpPr txBox="1"/>
          <p:nvPr/>
        </p:nvSpPr>
        <p:spPr>
          <a:xfrm>
            <a:off x="628650" y="6707147"/>
            <a:ext cx="2703099" cy="1246495"/>
          </a:xfrm>
          <a:prstGeom prst="rect">
            <a:avLst/>
          </a:prstGeom>
        </p:spPr>
        <p:txBody>
          <a:bodyPr vert="horz" wrap="square" lIns="0" tIns="0" rIns="0" bIns="0" rtlCol="0">
            <a:spAutoFit/>
          </a:bodyPr>
          <a:lstStyle/>
          <a:p>
            <a:pPr marL="245745" marR="6350" indent="-233679" algn="r">
              <a:lnSpc>
                <a:spcPct val="150000"/>
              </a:lnSpc>
            </a:pPr>
            <a:r>
              <a:rPr sz="1800" kern="0" dirty="0">
                <a:latin typeface="Arial" pitchFamily="34" charset="0"/>
                <a:cs typeface="Arial" pitchFamily="34" charset="0"/>
              </a:rPr>
              <a:t>Automated manufacturing has a key role to play in building new aircraft.</a:t>
            </a:r>
          </a:p>
        </p:txBody>
      </p:sp>
      <p:sp>
        <p:nvSpPr>
          <p:cNvPr id="16" name="object 13"/>
          <p:cNvSpPr txBox="1"/>
          <p:nvPr/>
        </p:nvSpPr>
        <p:spPr>
          <a:xfrm>
            <a:off x="459778" y="10340836"/>
            <a:ext cx="1007071" cy="123111"/>
          </a:xfrm>
          <a:prstGeom prst="rect">
            <a:avLst/>
          </a:prstGeom>
        </p:spPr>
        <p:txBody>
          <a:bodyPr vert="horz" wrap="square" lIns="0" tIns="0" rIns="0" bIns="0" rtlCol="0">
            <a:spAutoFit/>
          </a:bodyPr>
          <a:lstStyle/>
          <a:p>
            <a:pPr marL="12700" hangingPunct="0">
              <a:lnSpc>
                <a:spcPct val="100000"/>
              </a:lnSpc>
            </a:pPr>
            <a:r>
              <a:rPr lang="en-US" sz="800" b="1" kern="0" dirty="0" smtClean="0">
                <a:latin typeface="Arial" panose="020B0604020202020204" pitchFamily="34" charset="0"/>
                <a:ea typeface="맑은 고딕" panose="020B0503020000020004" pitchFamily="50" charset="-127"/>
                <a:cs typeface="Arial Black"/>
              </a:rPr>
              <a:t>8</a:t>
            </a:r>
            <a:r>
              <a:rPr sz="800" b="1" kern="0" dirty="0" smtClean="0">
                <a:latin typeface="Arial" panose="020B0604020202020204" pitchFamily="34" charset="0"/>
                <a:ea typeface="맑은 고딕" panose="020B0503020000020004" pitchFamily="50" charset="-127"/>
                <a:cs typeface="Arial Black"/>
              </a:rPr>
              <a:t> </a:t>
            </a:r>
            <a:r>
              <a:rPr sz="800" kern="0" dirty="0">
                <a:latin typeface="Arial" panose="020B0604020202020204" pitchFamily="34" charset="0"/>
                <a:ea typeface="맑은 고딕" panose="020B0503020000020004" pitchFamily="50" charset="-127"/>
                <a:cs typeface="Gill Sans MT"/>
              </a:rPr>
              <a:t>| </a:t>
            </a: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endParaRPr sz="800" kern="0" dirty="0">
              <a:latin typeface="Arial" panose="020B0604020202020204" pitchFamily="34" charset="0"/>
              <a:ea typeface="맑은 고딕" panose="020B0503020000020004" pitchFamily="50" charset="-127"/>
              <a:cs typeface="Gill Sans MT"/>
            </a:endParaRPr>
          </a:p>
        </p:txBody>
      </p:sp>
      <p:sp>
        <p:nvSpPr>
          <p:cNvPr id="17" name="object 6"/>
          <p:cNvSpPr txBox="1"/>
          <p:nvPr/>
        </p:nvSpPr>
        <p:spPr>
          <a:xfrm>
            <a:off x="13735050" y="10340836"/>
            <a:ext cx="925512" cy="123111"/>
          </a:xfrm>
          <a:prstGeom prst="rect">
            <a:avLst/>
          </a:prstGeom>
        </p:spPr>
        <p:txBody>
          <a:bodyPr vert="horz" wrap="square" lIns="0" tIns="0" rIns="0" bIns="0" rtlCol="0">
            <a:spAutoFit/>
          </a:bodyPr>
          <a:lstStyle/>
          <a:p>
            <a:pPr algn="r" hangingPunct="0">
              <a:lnSpc>
                <a:spcPct val="100000"/>
              </a:lnSpc>
            </a:pP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r>
              <a:rPr sz="800" kern="0" dirty="0" smtClean="0">
                <a:latin typeface="Arial" panose="020B0604020202020204" pitchFamily="34" charset="0"/>
                <a:ea typeface="맑은 고딕" panose="020B0503020000020004" pitchFamily="50" charset="-127"/>
                <a:cs typeface="Gill Sans MT"/>
              </a:rPr>
              <a:t> </a:t>
            </a:r>
            <a:r>
              <a:rPr sz="800" kern="0" dirty="0">
                <a:latin typeface="Arial" panose="020B0604020202020204" pitchFamily="34" charset="0"/>
                <a:ea typeface="맑은 고딕" panose="020B0503020000020004" pitchFamily="50" charset="-127"/>
                <a:cs typeface="Gill Sans MT"/>
              </a:rPr>
              <a:t>| </a:t>
            </a:r>
            <a:r>
              <a:rPr lang="en-US" sz="800" b="1" kern="0" dirty="0" smtClean="0">
                <a:latin typeface="Arial" panose="020B0604020202020204" pitchFamily="34" charset="0"/>
                <a:ea typeface="맑은 고딕" panose="020B0503020000020004" pitchFamily="50" charset="-127"/>
                <a:cs typeface="Gill Sans MT"/>
              </a:rPr>
              <a:t>9</a:t>
            </a:r>
            <a:endParaRPr sz="800" kern="0" dirty="0">
              <a:latin typeface="Arial" panose="020B0604020202020204" pitchFamily="34" charset="0"/>
              <a:ea typeface="맑은 고딕" panose="020B0503020000020004" pitchFamily="50" charset="-127"/>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92300" y="399586"/>
            <a:ext cx="5623750" cy="5447645"/>
          </a:xfrm>
          <a:prstGeom prst="rect">
            <a:avLst/>
          </a:prstGeom>
        </p:spPr>
        <p:txBody>
          <a:bodyPr vert="horz" wrap="square" lIns="0" tIns="0" rIns="0" bIns="0" rtlCol="0">
            <a:spAutoFit/>
          </a:bodyPr>
          <a:lstStyle/>
          <a:p>
            <a:pPr>
              <a:lnSpc>
                <a:spcPct val="80000"/>
              </a:lnSpc>
            </a:pPr>
            <a:r>
              <a:rPr dirty="0">
                <a:latin typeface="Arial" pitchFamily="34" charset="0"/>
                <a:cs typeface="Arial" pitchFamily="34" charset="0"/>
              </a:rPr>
              <a:t>From</a:t>
            </a:r>
          </a:p>
          <a:p>
            <a:pPr>
              <a:lnSpc>
                <a:spcPct val="80000"/>
              </a:lnSpc>
            </a:pPr>
            <a:r>
              <a:rPr b="0" dirty="0">
                <a:latin typeface="Arial" pitchFamily="34" charset="0"/>
                <a:cs typeface="Arial" pitchFamily="34" charset="0"/>
              </a:rPr>
              <a:t>high-tech</a:t>
            </a:r>
          </a:p>
          <a:p>
            <a:pPr>
              <a:lnSpc>
                <a:spcPct val="80000"/>
              </a:lnSpc>
            </a:pPr>
            <a:r>
              <a:rPr b="0" dirty="0">
                <a:latin typeface="Arial" pitchFamily="34" charset="0"/>
                <a:cs typeface="Arial" pitchFamily="34" charset="0"/>
              </a:rPr>
              <a:t>gadgets to</a:t>
            </a:r>
          </a:p>
          <a:p>
            <a:pPr marR="6350">
              <a:lnSpc>
                <a:spcPct val="80000"/>
              </a:lnSpc>
              <a:spcBef>
                <a:spcPts val="1160"/>
              </a:spcBef>
            </a:pPr>
            <a:r>
              <a:rPr dirty="0">
                <a:latin typeface="Arial" pitchFamily="34" charset="0"/>
                <a:cs typeface="Arial" pitchFamily="34" charset="0"/>
              </a:rPr>
              <a:t>the smart enterprise</a:t>
            </a:r>
          </a:p>
        </p:txBody>
      </p:sp>
      <p:sp>
        <p:nvSpPr>
          <p:cNvPr id="3" name="object 3"/>
          <p:cNvSpPr txBox="1"/>
          <p:nvPr/>
        </p:nvSpPr>
        <p:spPr>
          <a:xfrm>
            <a:off x="8492299" y="6033486"/>
            <a:ext cx="6134100" cy="1846659"/>
          </a:xfrm>
          <a:prstGeom prst="rect">
            <a:avLst/>
          </a:prstGeom>
        </p:spPr>
        <p:txBody>
          <a:bodyPr vert="horz" wrap="square" lIns="0" tIns="0" rIns="0" bIns="0" rtlCol="0">
            <a:spAutoFit/>
          </a:bodyPr>
          <a:lstStyle/>
          <a:p>
            <a:pPr marL="12700" marR="6350" algn="just"/>
            <a:r>
              <a:rPr sz="2000" kern="0" dirty="0">
                <a:latin typeface="Arial" pitchFamily="34" charset="0"/>
                <a:cs typeface="Arial" pitchFamily="34" charset="0"/>
              </a:rPr>
              <a:t>Technological change is taking place at a dizzying rate, transforming our lives in all manner of ways that are not always obvious. How can we ensure efficient management of these automated systems so disruption is positive and does not become a bewildering maelstrom beyond our </a:t>
            </a:r>
            <a:r>
              <a:rPr sz="2000" kern="0" dirty="0" smtClean="0">
                <a:latin typeface="Arial" pitchFamily="34" charset="0"/>
                <a:cs typeface="Arial" pitchFamily="34" charset="0"/>
              </a:rPr>
              <a:t>control</a:t>
            </a:r>
            <a:r>
              <a:rPr lang="en-US" sz="2000" kern="0" dirty="0" smtClean="0">
                <a:latin typeface="Arial" pitchFamily="34" charset="0"/>
                <a:cs typeface="Arial" pitchFamily="34" charset="0"/>
              </a:rPr>
              <a:t>?</a:t>
            </a:r>
            <a:endParaRPr sz="2000" kern="0" dirty="0">
              <a:latin typeface="Arial" pitchFamily="34" charset="0"/>
              <a:cs typeface="Arial" pitchFamily="34" charset="0"/>
            </a:endParaRPr>
          </a:p>
        </p:txBody>
      </p:sp>
      <p:sp>
        <p:nvSpPr>
          <p:cNvPr id="4" name="object 4"/>
          <p:cNvSpPr txBox="1"/>
          <p:nvPr/>
        </p:nvSpPr>
        <p:spPr>
          <a:xfrm>
            <a:off x="8480269" y="8406732"/>
            <a:ext cx="2980690" cy="1538883"/>
          </a:xfrm>
          <a:prstGeom prst="rect">
            <a:avLst/>
          </a:prstGeom>
        </p:spPr>
        <p:txBody>
          <a:bodyPr vert="horz" wrap="square" lIns="0" tIns="0" rIns="0" bIns="0" rtlCol="0">
            <a:spAutoFit/>
          </a:bodyPr>
          <a:lstStyle/>
          <a:p>
            <a:pPr marL="12700" algn="just"/>
            <a:r>
              <a:rPr sz="1000" kern="0" dirty="0">
                <a:latin typeface="Arial" pitchFamily="34" charset="0"/>
                <a:cs typeface="Arial" pitchFamily="34" charset="0"/>
              </a:rPr>
              <a:t>We have all read stories of robots taking over our </a:t>
            </a:r>
            <a:r>
              <a:rPr sz="1000" kern="0" dirty="0" smtClean="0">
                <a:latin typeface="Arial" pitchFamily="34" charset="0"/>
                <a:cs typeface="Arial" pitchFamily="34" charset="0"/>
              </a:rPr>
              <a:t>jobs</a:t>
            </a:r>
            <a:r>
              <a:rPr lang="en-US" sz="1000" kern="0" dirty="0" smtClean="0">
                <a:latin typeface="Arial" pitchFamily="34" charset="0"/>
                <a:cs typeface="Arial" pitchFamily="34" charset="0"/>
              </a:rPr>
              <a:t> </a:t>
            </a:r>
            <a:r>
              <a:rPr sz="1000" kern="0" dirty="0" smtClean="0">
                <a:latin typeface="Arial" pitchFamily="34" charset="0"/>
                <a:cs typeface="Arial" pitchFamily="34" charset="0"/>
              </a:rPr>
              <a:t>– </a:t>
            </a:r>
            <a:r>
              <a:rPr sz="1000" kern="0" dirty="0">
                <a:latin typeface="Arial" pitchFamily="34" charset="0"/>
                <a:cs typeface="Arial" pitchFamily="34" charset="0"/>
              </a:rPr>
              <a:t>from Flippy, the hamburger-flipping robot (</a:t>
            </a:r>
            <a:r>
              <a:rPr sz="1000" kern="0">
                <a:latin typeface="Arial" pitchFamily="34" charset="0"/>
                <a:cs typeface="Arial" pitchFamily="34" charset="0"/>
              </a:rPr>
              <a:t>aka </a:t>
            </a:r>
            <a:r>
              <a:rPr sz="1000" kern="0" smtClean="0">
                <a:latin typeface="Arial" pitchFamily="34" charset="0"/>
                <a:cs typeface="Arial" pitchFamily="34" charset="0"/>
              </a:rPr>
              <a:t>an “</a:t>
            </a:r>
            <a:r>
              <a:rPr sz="950" kern="0" smtClean="0">
                <a:latin typeface="Arial" pitchFamily="34" charset="0"/>
                <a:cs typeface="Arial" pitchFamily="34" charset="0"/>
              </a:rPr>
              <a:t>AI</a:t>
            </a:r>
            <a:r>
              <a:rPr sz="1000" kern="0" smtClean="0">
                <a:latin typeface="Arial" pitchFamily="34" charset="0"/>
                <a:cs typeface="Arial" pitchFamily="34" charset="0"/>
              </a:rPr>
              <a:t>-driven </a:t>
            </a:r>
            <a:r>
              <a:rPr sz="1000" kern="0" dirty="0">
                <a:latin typeface="Arial" pitchFamily="34" charset="0"/>
                <a:cs typeface="Arial" pitchFamily="34" charset="0"/>
              </a:rPr>
              <a:t>kitchen </a:t>
            </a:r>
            <a:r>
              <a:rPr sz="1000" kern="0" dirty="0" smtClean="0">
                <a:latin typeface="Arial" pitchFamily="34" charset="0"/>
                <a:cs typeface="Arial" pitchFamily="34" charset="0"/>
              </a:rPr>
              <a:t>assistant”) </a:t>
            </a:r>
            <a:r>
              <a:rPr sz="1000" kern="0" dirty="0">
                <a:latin typeface="Arial" pitchFamily="34" charset="0"/>
                <a:cs typeface="Arial" pitchFamily="34" charset="0"/>
              </a:rPr>
              <a:t>at a restaurant in California, to Pepper, a humanoid robot from SoftBank Robotics, that can recognize human emotions and has been employed in stores around the world. But smart manufacturing is actually much more pervasive and already making a huge difference to all our lives, more quietly and, as in Flippy’s case, more efficiently.</a:t>
            </a:r>
          </a:p>
        </p:txBody>
      </p:sp>
      <p:sp>
        <p:nvSpPr>
          <p:cNvPr id="5" name="object 5"/>
          <p:cNvSpPr txBox="1"/>
          <p:nvPr/>
        </p:nvSpPr>
        <p:spPr>
          <a:xfrm>
            <a:off x="11681652" y="8412046"/>
            <a:ext cx="2979420" cy="1538883"/>
          </a:xfrm>
          <a:prstGeom prst="rect">
            <a:avLst/>
          </a:prstGeom>
        </p:spPr>
        <p:txBody>
          <a:bodyPr vert="horz" wrap="square" lIns="0" tIns="0" rIns="0" bIns="0" rtlCol="0">
            <a:spAutoFit/>
          </a:bodyPr>
          <a:lstStyle/>
          <a:p>
            <a:pPr marL="12700" marR="6350" algn="just"/>
            <a:r>
              <a:rPr sz="1000" kern="0" dirty="0">
                <a:latin typeface="Arial" pitchFamily="34" charset="0"/>
                <a:cs typeface="Arial" pitchFamily="34" charset="0"/>
              </a:rPr>
              <a:t>As more and more of us gain access to the Internet, smart manufacturing will become an indispensable element in our daily routines. A survey from the Pew Research Center indicates that there has been a noticeable rise recently in the percentage of people in emerging and developing countries who use the Internet. It goes on to say that while people in advanced economies still use the Internet more and own more high-tech gadgets, the rest of the emerging world is catching up – fast.</a:t>
            </a:r>
          </a:p>
        </p:txBody>
      </p:sp>
      <p:sp>
        <p:nvSpPr>
          <p:cNvPr id="8" name="object 13"/>
          <p:cNvSpPr txBox="1"/>
          <p:nvPr/>
        </p:nvSpPr>
        <p:spPr>
          <a:xfrm>
            <a:off x="459778" y="10340836"/>
            <a:ext cx="1007071" cy="123111"/>
          </a:xfrm>
          <a:prstGeom prst="rect">
            <a:avLst/>
          </a:prstGeom>
        </p:spPr>
        <p:txBody>
          <a:bodyPr vert="horz" wrap="square" lIns="0" tIns="0" rIns="0" bIns="0" rtlCol="0">
            <a:spAutoFit/>
          </a:bodyPr>
          <a:lstStyle/>
          <a:p>
            <a:pPr marL="12700" hangingPunct="0">
              <a:lnSpc>
                <a:spcPct val="100000"/>
              </a:lnSpc>
            </a:pPr>
            <a:r>
              <a:rPr lang="en-US" sz="800" b="1" kern="0" dirty="0" smtClean="0">
                <a:latin typeface="Arial" panose="020B0604020202020204" pitchFamily="34" charset="0"/>
                <a:ea typeface="맑은 고딕" panose="020B0503020000020004" pitchFamily="50" charset="-127"/>
                <a:cs typeface="Arial Black"/>
              </a:rPr>
              <a:t>10</a:t>
            </a:r>
            <a:r>
              <a:rPr sz="800" b="1" kern="0" dirty="0" smtClean="0">
                <a:latin typeface="Arial" panose="020B0604020202020204" pitchFamily="34" charset="0"/>
                <a:ea typeface="맑은 고딕" panose="020B0503020000020004" pitchFamily="50" charset="-127"/>
                <a:cs typeface="Arial Black"/>
              </a:rPr>
              <a:t> </a:t>
            </a:r>
            <a:r>
              <a:rPr sz="800" kern="0" dirty="0">
                <a:latin typeface="Arial" panose="020B0604020202020204" pitchFamily="34" charset="0"/>
                <a:ea typeface="맑은 고딕" panose="020B0503020000020004" pitchFamily="50" charset="-127"/>
                <a:cs typeface="Gill Sans MT"/>
              </a:rPr>
              <a:t>| </a:t>
            </a: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endParaRPr sz="800" kern="0" dirty="0">
              <a:latin typeface="Arial" panose="020B0604020202020204" pitchFamily="34" charset="0"/>
              <a:ea typeface="맑은 고딕" panose="020B0503020000020004" pitchFamily="50" charset="-127"/>
              <a:cs typeface="Gill Sans MT"/>
            </a:endParaRPr>
          </a:p>
        </p:txBody>
      </p:sp>
      <p:sp>
        <p:nvSpPr>
          <p:cNvPr id="9" name="object 6"/>
          <p:cNvSpPr txBox="1"/>
          <p:nvPr/>
        </p:nvSpPr>
        <p:spPr>
          <a:xfrm>
            <a:off x="13735050" y="10340836"/>
            <a:ext cx="925512" cy="123111"/>
          </a:xfrm>
          <a:prstGeom prst="rect">
            <a:avLst/>
          </a:prstGeom>
        </p:spPr>
        <p:txBody>
          <a:bodyPr vert="horz" wrap="square" lIns="0" tIns="0" rIns="0" bIns="0" rtlCol="0">
            <a:spAutoFit/>
          </a:bodyPr>
          <a:lstStyle/>
          <a:p>
            <a:pPr algn="r" hangingPunct="0">
              <a:lnSpc>
                <a:spcPct val="100000"/>
              </a:lnSpc>
            </a:pP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r>
              <a:rPr sz="800" kern="0" dirty="0" smtClean="0">
                <a:latin typeface="Arial" panose="020B0604020202020204" pitchFamily="34" charset="0"/>
                <a:ea typeface="맑은 고딕" panose="020B0503020000020004" pitchFamily="50" charset="-127"/>
                <a:cs typeface="Gill Sans MT"/>
              </a:rPr>
              <a:t> </a:t>
            </a:r>
            <a:r>
              <a:rPr sz="800" kern="0" dirty="0">
                <a:latin typeface="Arial" panose="020B0604020202020204" pitchFamily="34" charset="0"/>
                <a:ea typeface="맑은 고딕" panose="020B0503020000020004" pitchFamily="50" charset="-127"/>
                <a:cs typeface="Gill Sans MT"/>
              </a:rPr>
              <a:t>| </a:t>
            </a:r>
            <a:r>
              <a:rPr lang="en-US" sz="800" b="1" kern="0" dirty="0" smtClean="0">
                <a:latin typeface="Arial" panose="020B0604020202020204" pitchFamily="34" charset="0"/>
                <a:ea typeface="맑은 고딕" panose="020B0503020000020004" pitchFamily="50" charset="-127"/>
                <a:cs typeface="Gill Sans MT"/>
              </a:rPr>
              <a:t>11</a:t>
            </a:r>
            <a:endParaRPr sz="800" kern="0" dirty="0">
              <a:latin typeface="Arial" panose="020B0604020202020204" pitchFamily="34" charset="0"/>
              <a:ea typeface="맑은 고딕" panose="020B0503020000020004" pitchFamily="50" charset="-127"/>
              <a:cs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43744" y="668261"/>
            <a:ext cx="3071495" cy="4010025"/>
          </a:xfrm>
          <a:custGeom>
            <a:avLst/>
            <a:gdLst/>
            <a:ahLst/>
            <a:cxnLst/>
            <a:rect l="l" t="t" r="r" b="b"/>
            <a:pathLst>
              <a:path w="3071495" h="4010025">
                <a:moveTo>
                  <a:pt x="0" y="4009491"/>
                </a:moveTo>
                <a:lnTo>
                  <a:pt x="3071253" y="4009491"/>
                </a:lnTo>
                <a:lnTo>
                  <a:pt x="3071253" y="0"/>
                </a:lnTo>
                <a:lnTo>
                  <a:pt x="0" y="0"/>
                </a:lnTo>
                <a:lnTo>
                  <a:pt x="0" y="4009491"/>
                </a:lnTo>
                <a:close/>
              </a:path>
            </a:pathLst>
          </a:custGeom>
          <a:solidFill>
            <a:srgbClr val="ECECED"/>
          </a:solidFill>
        </p:spPr>
        <p:txBody>
          <a:bodyPr wrap="square" lIns="0" tIns="0" rIns="0" bIns="0" rtlCol="0">
            <a:spAutoFit/>
          </a:bodyPr>
          <a:lstStyle/>
          <a:p>
            <a:endParaRPr/>
          </a:p>
        </p:txBody>
      </p:sp>
      <p:sp>
        <p:nvSpPr>
          <p:cNvPr id="3" name="object 3"/>
          <p:cNvSpPr/>
          <p:nvPr/>
        </p:nvSpPr>
        <p:spPr>
          <a:xfrm>
            <a:off x="3543744" y="668261"/>
            <a:ext cx="3071253" cy="4009491"/>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p:nvPr/>
        </p:nvSpPr>
        <p:spPr>
          <a:xfrm>
            <a:off x="8977503" y="668261"/>
            <a:ext cx="6142990" cy="5346065"/>
          </a:xfrm>
          <a:custGeom>
            <a:avLst/>
            <a:gdLst/>
            <a:ahLst/>
            <a:cxnLst/>
            <a:rect l="l" t="t" r="r" b="b"/>
            <a:pathLst>
              <a:path w="6142990" h="5346065">
                <a:moveTo>
                  <a:pt x="0" y="5345988"/>
                </a:moveTo>
                <a:lnTo>
                  <a:pt x="6142482" y="5345988"/>
                </a:lnTo>
                <a:lnTo>
                  <a:pt x="6142482" y="0"/>
                </a:lnTo>
                <a:lnTo>
                  <a:pt x="0" y="0"/>
                </a:lnTo>
                <a:lnTo>
                  <a:pt x="0" y="5345988"/>
                </a:lnTo>
              </a:path>
            </a:pathLst>
          </a:custGeom>
          <a:solidFill>
            <a:srgbClr val="ECECED"/>
          </a:solidFill>
        </p:spPr>
        <p:txBody>
          <a:bodyPr wrap="square" lIns="0" tIns="0" rIns="0" bIns="0" rtlCol="0">
            <a:spAutoFit/>
          </a:bodyPr>
          <a:lstStyle/>
          <a:p>
            <a:endParaRPr/>
          </a:p>
        </p:txBody>
      </p:sp>
      <p:sp>
        <p:nvSpPr>
          <p:cNvPr id="5" name="object 5"/>
          <p:cNvSpPr/>
          <p:nvPr/>
        </p:nvSpPr>
        <p:spPr>
          <a:xfrm>
            <a:off x="8977503" y="668261"/>
            <a:ext cx="6142482" cy="5345988"/>
          </a:xfrm>
          <a:prstGeom prst="rect">
            <a:avLst/>
          </a:prstGeom>
          <a:blipFill>
            <a:blip r:embed="rId3" cstate="print"/>
            <a:stretch>
              <a:fillRect/>
            </a:stretch>
          </a:blipFill>
        </p:spPr>
        <p:txBody>
          <a:bodyPr wrap="square" lIns="0" tIns="0" rIns="0" bIns="0" rtlCol="0">
            <a:spAutoFit/>
          </a:bodyPr>
          <a:lstStyle/>
          <a:p>
            <a:endParaRPr/>
          </a:p>
        </p:txBody>
      </p:sp>
      <p:sp>
        <p:nvSpPr>
          <p:cNvPr id="10" name="object 10"/>
          <p:cNvSpPr txBox="1"/>
          <p:nvPr/>
        </p:nvSpPr>
        <p:spPr>
          <a:xfrm>
            <a:off x="11563549" y="6595945"/>
            <a:ext cx="3101975" cy="3231654"/>
          </a:xfrm>
          <a:prstGeom prst="rect">
            <a:avLst/>
          </a:prstGeom>
        </p:spPr>
        <p:txBody>
          <a:bodyPr vert="horz" wrap="square" lIns="0" tIns="0" rIns="0" bIns="0" rtlCol="0">
            <a:spAutoFit/>
          </a:bodyPr>
          <a:lstStyle/>
          <a:p>
            <a:pPr marL="12700" marR="9525" algn="just"/>
            <a:r>
              <a:rPr sz="1000" kern="0" dirty="0" smtClean="0">
                <a:latin typeface="Arial" pitchFamily="34" charset="0"/>
                <a:cs typeface="Arial" pitchFamily="34" charset="0"/>
              </a:rPr>
              <a:t>but </a:t>
            </a:r>
            <a:r>
              <a:rPr sz="1000" kern="0" dirty="0">
                <a:latin typeface="Arial" pitchFamily="34" charset="0"/>
                <a:cs typeface="Arial" pitchFamily="34" charset="0"/>
              </a:rPr>
              <a:t>at the level of the complete system, on the integration of subsystems and components. This is why our knowledge is so relevant to addressing the standardization of smart manufacturing.</a:t>
            </a:r>
          </a:p>
          <a:p>
            <a:pPr marL="12700" marR="6350" algn="just"/>
            <a:r>
              <a:rPr sz="1000" kern="0" dirty="0">
                <a:latin typeface="Arial" pitchFamily="34" charset="0"/>
                <a:cs typeface="Arial" pitchFamily="34" charset="0"/>
              </a:rPr>
              <a:t>One example of this desire to address the complete system is the creation of the Smart Manufacturing Coordinating Committee (</a:t>
            </a:r>
            <a:r>
              <a:rPr sz="950" kern="0" dirty="0">
                <a:latin typeface="Arial" pitchFamily="34" charset="0"/>
                <a:cs typeface="Arial" pitchFamily="34" charset="0"/>
              </a:rPr>
              <a:t>SMCC</a:t>
            </a:r>
            <a:r>
              <a:rPr sz="1000" kern="0" dirty="0">
                <a:latin typeface="Arial" pitchFamily="34" charset="0"/>
                <a:cs typeface="Arial" pitchFamily="34" charset="0"/>
              </a:rPr>
              <a:t>), which comprises representatives of the relevant technical committees. As its name suggests, the </a:t>
            </a:r>
            <a:r>
              <a:rPr sz="950" kern="0" dirty="0">
                <a:latin typeface="Arial" pitchFamily="34" charset="0"/>
                <a:cs typeface="Arial" pitchFamily="34" charset="0"/>
              </a:rPr>
              <a:t>SMCC </a:t>
            </a:r>
            <a:r>
              <a:rPr sz="1000" kern="0" dirty="0">
                <a:latin typeface="Arial" pitchFamily="34" charset="0"/>
                <a:cs typeface="Arial" pitchFamily="34" charset="0"/>
              </a:rPr>
              <a:t>is concerned with all the areas in </a:t>
            </a:r>
            <a:r>
              <a:rPr sz="950" kern="0" dirty="0">
                <a:latin typeface="Arial" pitchFamily="34" charset="0"/>
                <a:cs typeface="Arial" pitchFamily="34" charset="0"/>
              </a:rPr>
              <a:t>ISO </a:t>
            </a:r>
            <a:r>
              <a:rPr sz="1000" kern="0" dirty="0">
                <a:latin typeface="Arial" pitchFamily="34" charset="0"/>
                <a:cs typeface="Arial" pitchFamily="34" charset="0"/>
              </a:rPr>
              <a:t>that fall within the scope of smart manufacturing, and establishes or reinforces relationships and concrete cooperation between them. And with the participation of joint technical </a:t>
            </a:r>
            <a:r>
              <a:rPr sz="1000" kern="0" dirty="0" smtClean="0">
                <a:latin typeface="Arial" pitchFamily="34" charset="0"/>
                <a:cs typeface="Arial" pitchFamily="34" charset="0"/>
              </a:rPr>
              <a:t>committee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IEC JTC </a:t>
            </a:r>
            <a:r>
              <a:rPr sz="1000" kern="0" dirty="0">
                <a:latin typeface="Arial" pitchFamily="34" charset="0"/>
                <a:cs typeface="Arial" pitchFamily="34" charset="0"/>
              </a:rPr>
              <a:t>1 – the standards development environment where experts from </a:t>
            </a:r>
            <a:r>
              <a:rPr sz="950" kern="0" dirty="0">
                <a:latin typeface="Arial" pitchFamily="34" charset="0"/>
                <a:cs typeface="Arial" pitchFamily="34" charset="0"/>
              </a:rPr>
              <a:t>ISO </a:t>
            </a:r>
            <a:r>
              <a:rPr sz="1000" kern="0" dirty="0">
                <a:latin typeface="Arial" pitchFamily="34" charset="0"/>
                <a:cs typeface="Arial" pitchFamily="34" charset="0"/>
              </a:rPr>
              <a:t>and the International Electrotechnical Commission (</a:t>
            </a:r>
            <a:r>
              <a:rPr sz="950" kern="0" dirty="0">
                <a:latin typeface="Arial" pitchFamily="34" charset="0"/>
                <a:cs typeface="Arial" pitchFamily="34" charset="0"/>
              </a:rPr>
              <a:t>IEC</a:t>
            </a:r>
            <a:r>
              <a:rPr sz="1000" kern="0" dirty="0">
                <a:latin typeface="Arial" pitchFamily="34" charset="0"/>
                <a:cs typeface="Arial" pitchFamily="34" charset="0"/>
              </a:rPr>
              <a:t>) come together to develop worldwide </a:t>
            </a:r>
            <a:r>
              <a:rPr sz="1000" kern="0" dirty="0" smtClean="0">
                <a:latin typeface="Arial" pitchFamily="34" charset="0"/>
                <a:cs typeface="Arial" pitchFamily="34" charset="0"/>
              </a:rPr>
              <a:t>information </a:t>
            </a:r>
            <a:r>
              <a:rPr sz="1000" kern="0" dirty="0">
                <a:latin typeface="Arial" pitchFamily="34" charset="0"/>
                <a:cs typeface="Arial" pitchFamily="34" charset="0"/>
              </a:rPr>
              <a:t>and communication technology (</a:t>
            </a:r>
            <a:r>
              <a:rPr sz="950" kern="0" dirty="0">
                <a:latin typeface="Arial" pitchFamily="34" charset="0"/>
                <a:cs typeface="Arial" pitchFamily="34" charset="0"/>
              </a:rPr>
              <a:t>ICT</a:t>
            </a:r>
            <a:r>
              <a:rPr sz="1000" kern="0" dirty="0">
                <a:latin typeface="Arial" pitchFamily="34" charset="0"/>
                <a:cs typeface="Arial" pitchFamily="34" charset="0"/>
              </a:rPr>
              <a:t>) standards for business and consumer applications – the </a:t>
            </a:r>
            <a:r>
              <a:rPr sz="950" kern="0" dirty="0">
                <a:latin typeface="Arial" pitchFamily="34" charset="0"/>
                <a:cs typeface="Arial" pitchFamily="34" charset="0"/>
              </a:rPr>
              <a:t>SMCC </a:t>
            </a:r>
            <a:r>
              <a:rPr sz="1000" kern="0" dirty="0">
                <a:latin typeface="Arial" pitchFamily="34" charset="0"/>
                <a:cs typeface="Arial" pitchFamily="34" charset="0"/>
              </a:rPr>
              <a:t>is also able to incorporate the </a:t>
            </a:r>
            <a:r>
              <a:rPr sz="950" kern="0" dirty="0">
                <a:latin typeface="Arial" pitchFamily="34" charset="0"/>
                <a:cs typeface="Arial" pitchFamily="34" charset="0"/>
              </a:rPr>
              <a:t>IT </a:t>
            </a:r>
            <a:r>
              <a:rPr sz="1000" kern="0" dirty="0">
                <a:latin typeface="Arial" pitchFamily="34" charset="0"/>
                <a:cs typeface="Arial" pitchFamily="34" charset="0"/>
              </a:rPr>
              <a:t>world and associated topics.</a:t>
            </a:r>
          </a:p>
        </p:txBody>
      </p:sp>
      <p:sp>
        <p:nvSpPr>
          <p:cNvPr id="11" name="object 11"/>
          <p:cNvSpPr txBox="1"/>
          <p:nvPr/>
        </p:nvSpPr>
        <p:spPr>
          <a:xfrm>
            <a:off x="3531050" y="4720192"/>
            <a:ext cx="2845435" cy="276999"/>
          </a:xfrm>
          <a:prstGeom prst="rect">
            <a:avLst/>
          </a:prstGeom>
        </p:spPr>
        <p:txBody>
          <a:bodyPr vert="horz" wrap="square" lIns="0" tIns="0" rIns="0" bIns="0" rtlCol="0">
            <a:spAutoFit/>
          </a:bodyPr>
          <a:lstStyle/>
          <a:p>
            <a:pPr marL="12700" marR="6350"/>
            <a:r>
              <a:rPr sz="900" b="1" i="1" kern="0" dirty="0">
                <a:latin typeface="Arial" pitchFamily="34" charset="0"/>
                <a:cs typeface="Arial" pitchFamily="34" charset="0"/>
              </a:rPr>
              <a:t>Patrick Lamboley</a:t>
            </a:r>
            <a:r>
              <a:rPr sz="900" i="1" kern="0" dirty="0">
                <a:latin typeface="Arial" pitchFamily="34" charset="0"/>
                <a:cs typeface="Arial" pitchFamily="34" charset="0"/>
              </a:rPr>
              <a:t>, Chair of ISO/TC 184 and Senior Director of Standardization at Schneider Electric.</a:t>
            </a:r>
            <a:endParaRPr sz="900" kern="0" dirty="0">
              <a:latin typeface="Arial" pitchFamily="34" charset="0"/>
              <a:cs typeface="Arial" pitchFamily="34" charset="0"/>
            </a:endParaRPr>
          </a:p>
        </p:txBody>
      </p:sp>
      <p:sp>
        <p:nvSpPr>
          <p:cNvPr id="12" name="object 12"/>
          <p:cNvSpPr txBox="1"/>
          <p:nvPr/>
        </p:nvSpPr>
        <p:spPr>
          <a:xfrm>
            <a:off x="8705850" y="6434732"/>
            <a:ext cx="2412343" cy="2077492"/>
          </a:xfrm>
          <a:prstGeom prst="rect">
            <a:avLst/>
          </a:prstGeom>
        </p:spPr>
        <p:txBody>
          <a:bodyPr vert="horz" wrap="square" lIns="0" tIns="0" rIns="0" bIns="0" rtlCol="0">
            <a:spAutoFit/>
          </a:bodyPr>
          <a:lstStyle/>
          <a:p>
            <a:pPr marL="12700" marR="6350" algn="r">
              <a:lnSpc>
                <a:spcPct val="150000"/>
              </a:lnSpc>
            </a:pPr>
            <a:r>
              <a:rPr sz="1800" kern="0" dirty="0">
                <a:latin typeface="Arial" pitchFamily="34" charset="0"/>
                <a:cs typeface="Arial" pitchFamily="34" charset="0"/>
              </a:rPr>
              <a:t>ISO committees have been strongly involved</a:t>
            </a:r>
          </a:p>
          <a:p>
            <a:pPr marL="255270" marR="6985" algn="r">
              <a:lnSpc>
                <a:spcPct val="150000"/>
              </a:lnSpc>
            </a:pPr>
            <a:r>
              <a:rPr sz="1800" kern="0" dirty="0">
                <a:latin typeface="Arial" pitchFamily="34" charset="0"/>
                <a:cs typeface="Arial" pitchFamily="34" charset="0"/>
              </a:rPr>
              <a:t>in automation and manufacturing for a very long time.</a:t>
            </a:r>
          </a:p>
        </p:txBody>
      </p:sp>
      <p:sp>
        <p:nvSpPr>
          <p:cNvPr id="13" name="object 13"/>
          <p:cNvSpPr txBox="1"/>
          <p:nvPr/>
        </p:nvSpPr>
        <p:spPr>
          <a:xfrm>
            <a:off x="3557879" y="702704"/>
            <a:ext cx="107722" cy="1227027"/>
          </a:xfrm>
          <a:prstGeom prst="rect">
            <a:avLst/>
          </a:prstGeom>
        </p:spPr>
        <p:txBody>
          <a:bodyPr vert="vert270" wrap="square" lIns="0" tIns="0" rIns="0" bIns="0" rtlCol="0">
            <a:spAutoFit/>
          </a:bodyPr>
          <a:lstStyle/>
          <a:p>
            <a:pPr marL="12700" algn="r"/>
            <a:r>
              <a:rPr sz="700" kern="0" dirty="0">
                <a:latin typeface="Arial" pitchFamily="34" charset="0"/>
                <a:cs typeface="Arial" pitchFamily="34" charset="0"/>
              </a:rPr>
              <a:t>Photo : Patrick Lamboley</a:t>
            </a:r>
          </a:p>
        </p:txBody>
      </p:sp>
      <p:sp>
        <p:nvSpPr>
          <p:cNvPr id="14" name="object 14"/>
          <p:cNvSpPr txBox="1"/>
          <p:nvPr/>
        </p:nvSpPr>
        <p:spPr>
          <a:xfrm>
            <a:off x="8991625" y="4677752"/>
            <a:ext cx="107722" cy="1313253"/>
          </a:xfrm>
          <a:prstGeom prst="rect">
            <a:avLst/>
          </a:prstGeom>
        </p:spPr>
        <p:txBody>
          <a:bodyPr vert="vert270" wrap="square" lIns="0" tIns="0" rIns="0" bIns="0" rtlCol="0">
            <a:spAutoFit/>
          </a:bodyPr>
          <a:lstStyle/>
          <a:p>
            <a:pPr marL="12700"/>
            <a:r>
              <a:rPr sz="700" kern="0" dirty="0">
                <a:latin typeface="Arial" pitchFamily="34" charset="0"/>
                <a:cs typeface="Arial" pitchFamily="34" charset="0"/>
              </a:rPr>
              <a:t>Photo : Patrick Lamboley</a:t>
            </a:r>
          </a:p>
        </p:txBody>
      </p:sp>
      <p:sp>
        <p:nvSpPr>
          <p:cNvPr id="17" name="object 13"/>
          <p:cNvSpPr txBox="1"/>
          <p:nvPr/>
        </p:nvSpPr>
        <p:spPr>
          <a:xfrm>
            <a:off x="459778" y="10340836"/>
            <a:ext cx="1007071" cy="123111"/>
          </a:xfrm>
          <a:prstGeom prst="rect">
            <a:avLst/>
          </a:prstGeom>
        </p:spPr>
        <p:txBody>
          <a:bodyPr vert="horz" wrap="square" lIns="0" tIns="0" rIns="0" bIns="0" rtlCol="0">
            <a:spAutoFit/>
          </a:bodyPr>
          <a:lstStyle/>
          <a:p>
            <a:pPr marL="12700" hangingPunct="0">
              <a:lnSpc>
                <a:spcPct val="100000"/>
              </a:lnSpc>
            </a:pPr>
            <a:r>
              <a:rPr lang="en-US" sz="800" b="1" kern="0" dirty="0" smtClean="0">
                <a:latin typeface="Arial" panose="020B0604020202020204" pitchFamily="34" charset="0"/>
                <a:ea typeface="맑은 고딕" panose="020B0503020000020004" pitchFamily="50" charset="-127"/>
                <a:cs typeface="Arial Black"/>
              </a:rPr>
              <a:t>12</a:t>
            </a:r>
            <a:r>
              <a:rPr sz="800" b="1" kern="0" dirty="0" smtClean="0">
                <a:latin typeface="Arial" panose="020B0604020202020204" pitchFamily="34" charset="0"/>
                <a:ea typeface="맑은 고딕" panose="020B0503020000020004" pitchFamily="50" charset="-127"/>
                <a:cs typeface="Arial Black"/>
              </a:rPr>
              <a:t> </a:t>
            </a:r>
            <a:r>
              <a:rPr sz="800" kern="0" dirty="0">
                <a:latin typeface="Arial" panose="020B0604020202020204" pitchFamily="34" charset="0"/>
                <a:ea typeface="맑은 고딕" panose="020B0503020000020004" pitchFamily="50" charset="-127"/>
                <a:cs typeface="Gill Sans MT"/>
              </a:rPr>
              <a:t>| </a:t>
            </a: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endParaRPr sz="800" kern="0" dirty="0">
              <a:latin typeface="Arial" panose="020B0604020202020204" pitchFamily="34" charset="0"/>
              <a:ea typeface="맑은 고딕" panose="020B0503020000020004" pitchFamily="50" charset="-127"/>
              <a:cs typeface="Gill Sans MT"/>
            </a:endParaRPr>
          </a:p>
        </p:txBody>
      </p:sp>
      <p:sp>
        <p:nvSpPr>
          <p:cNvPr id="18" name="object 6"/>
          <p:cNvSpPr txBox="1"/>
          <p:nvPr/>
        </p:nvSpPr>
        <p:spPr>
          <a:xfrm>
            <a:off x="13735050" y="10340836"/>
            <a:ext cx="925512" cy="123111"/>
          </a:xfrm>
          <a:prstGeom prst="rect">
            <a:avLst/>
          </a:prstGeom>
        </p:spPr>
        <p:txBody>
          <a:bodyPr vert="horz" wrap="square" lIns="0" tIns="0" rIns="0" bIns="0" rtlCol="0">
            <a:spAutoFit/>
          </a:bodyPr>
          <a:lstStyle/>
          <a:p>
            <a:pPr algn="r" hangingPunct="0">
              <a:lnSpc>
                <a:spcPct val="100000"/>
              </a:lnSpc>
            </a:pP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r>
              <a:rPr sz="800" kern="0" dirty="0" smtClean="0">
                <a:latin typeface="Arial" panose="020B0604020202020204" pitchFamily="34" charset="0"/>
                <a:ea typeface="맑은 고딕" panose="020B0503020000020004" pitchFamily="50" charset="-127"/>
                <a:cs typeface="Gill Sans MT"/>
              </a:rPr>
              <a:t> </a:t>
            </a:r>
            <a:r>
              <a:rPr sz="800" kern="0" dirty="0">
                <a:latin typeface="Arial" panose="020B0604020202020204" pitchFamily="34" charset="0"/>
                <a:ea typeface="맑은 고딕" panose="020B0503020000020004" pitchFamily="50" charset="-127"/>
                <a:cs typeface="Gill Sans MT"/>
              </a:rPr>
              <a:t>| </a:t>
            </a:r>
            <a:r>
              <a:rPr lang="en-US" sz="800" b="1" kern="0" dirty="0" smtClean="0">
                <a:latin typeface="Arial" panose="020B0604020202020204" pitchFamily="34" charset="0"/>
                <a:ea typeface="맑은 고딕" panose="020B0503020000020004" pitchFamily="50" charset="-127"/>
                <a:cs typeface="Gill Sans MT"/>
              </a:rPr>
              <a:t>13</a:t>
            </a:r>
            <a:endParaRPr sz="800" kern="0" dirty="0">
              <a:latin typeface="Arial" panose="020B0604020202020204" pitchFamily="34" charset="0"/>
              <a:ea typeface="맑은 고딕" panose="020B0503020000020004" pitchFamily="50" charset="-127"/>
              <a:cs typeface="Arial Black"/>
            </a:endParaRPr>
          </a:p>
        </p:txBody>
      </p:sp>
      <p:sp>
        <p:nvSpPr>
          <p:cNvPr id="15" name="TextBox 14"/>
          <p:cNvSpPr txBox="1"/>
          <p:nvPr/>
        </p:nvSpPr>
        <p:spPr>
          <a:xfrm>
            <a:off x="483842" y="690673"/>
            <a:ext cx="2776716" cy="9233297"/>
          </a:xfrm>
          <a:prstGeom prst="rect">
            <a:avLst/>
          </a:prstGeom>
          <a:noFill/>
        </p:spPr>
        <p:txBody>
          <a:bodyPr wrap="square" lIns="0" tIns="0" rIns="0" bIns="0" rtlCol="0">
            <a:spAutoFit/>
          </a:bodyPr>
          <a:lstStyle/>
          <a:p>
            <a:pPr algn="just"/>
            <a:r>
              <a:rPr lang="en-US" sz="1000" kern="0" dirty="0">
                <a:latin typeface="Arial" pitchFamily="34" charset="0"/>
                <a:cs typeface="Arial" pitchFamily="34" charset="0"/>
              </a:rPr>
              <a:t>Patrick </a:t>
            </a:r>
            <a:r>
              <a:rPr lang="en-US" sz="1000" kern="0" dirty="0" err="1">
                <a:latin typeface="Arial" pitchFamily="34" charset="0"/>
                <a:cs typeface="Arial" pitchFamily="34" charset="0"/>
              </a:rPr>
              <a:t>Lamboley</a:t>
            </a:r>
            <a:r>
              <a:rPr lang="en-US" sz="1000" kern="0" dirty="0">
                <a:latin typeface="Arial" pitchFamily="34" charset="0"/>
                <a:cs typeface="Arial" pitchFamily="34" charset="0"/>
              </a:rPr>
              <a:t> is Chair of technical </a:t>
            </a:r>
            <a:r>
              <a:rPr lang="en-US" sz="1000" kern="0" dirty="0" smtClean="0">
                <a:latin typeface="Arial" pitchFamily="34" charset="0"/>
                <a:cs typeface="Arial" pitchFamily="34" charset="0"/>
              </a:rPr>
              <a:t>committee  </a:t>
            </a:r>
            <a:r>
              <a:rPr lang="en-US" sz="1000" kern="0" dirty="0">
                <a:latin typeface="Arial" pitchFamily="34" charset="0"/>
                <a:cs typeface="Arial" pitchFamily="34" charset="0"/>
              </a:rPr>
              <a:t>ISO/TC  184,  Automation  systems  and integration, and Senior Director of Standardization at Schneider Electric. Schneider Electric is a European multinational corporation that specializes in energy management and automation solutions, spanning hardware, software and services. In the UK, for example, the company works with airports, providing them with state-of-the-art solutions to keep them competitive in a fast-moving business environment. Behind-the-scenes services include helping them implement the latest security measures using technology to keep baggage-handling systems working efficiently.</a:t>
            </a:r>
          </a:p>
          <a:p>
            <a:pPr algn="just"/>
            <a:r>
              <a:rPr lang="en-US" sz="1000" kern="0" dirty="0">
                <a:latin typeface="Arial" pitchFamily="34" charset="0"/>
                <a:cs typeface="Arial" pitchFamily="34" charset="0"/>
              </a:rPr>
              <a:t>Here, </a:t>
            </a:r>
            <a:r>
              <a:rPr lang="en-US" sz="1000" kern="0" dirty="0" err="1">
                <a:latin typeface="Arial" pitchFamily="34" charset="0"/>
                <a:cs typeface="Arial" pitchFamily="34" charset="0"/>
              </a:rPr>
              <a:t>Lamboley</a:t>
            </a:r>
            <a:r>
              <a:rPr lang="en-US" sz="1000" kern="0" dirty="0">
                <a:latin typeface="Arial" pitchFamily="34" charset="0"/>
                <a:cs typeface="Arial" pitchFamily="34" charset="0"/>
              </a:rPr>
              <a:t> explains how standards can help address the biggest issues in smart manufacturing and why the relationship between human beings and machines has never been so important</a:t>
            </a:r>
            <a:r>
              <a:rPr lang="en-US" sz="1000" kern="0" dirty="0" smtClean="0">
                <a:latin typeface="Arial" pitchFamily="34" charset="0"/>
                <a:cs typeface="Arial" pitchFamily="34" charset="0"/>
              </a:rPr>
              <a:t>.</a:t>
            </a:r>
          </a:p>
          <a:p>
            <a:pPr algn="just"/>
            <a:endParaRPr lang="en-US" sz="1000" kern="0" dirty="0">
              <a:latin typeface="Arial" pitchFamily="34" charset="0"/>
              <a:cs typeface="Arial" pitchFamily="34" charset="0"/>
            </a:endParaRPr>
          </a:p>
          <a:p>
            <a:pPr algn="just"/>
            <a:r>
              <a:rPr lang="en-US" sz="1000" b="1" kern="0" dirty="0" err="1">
                <a:latin typeface="Arial" pitchFamily="34" charset="0"/>
                <a:cs typeface="Arial" pitchFamily="34" charset="0"/>
              </a:rPr>
              <a:t>ISOfocus</a:t>
            </a:r>
            <a:r>
              <a:rPr lang="en-US" sz="1000" b="1" kern="0" dirty="0">
                <a:latin typeface="Arial" pitchFamily="34" charset="0"/>
                <a:cs typeface="Arial" pitchFamily="34" charset="0"/>
              </a:rPr>
              <a:t> : What do you think are the greatest challenges for smart </a:t>
            </a:r>
            <a:r>
              <a:rPr lang="en-US" sz="1000" b="1" kern="0" dirty="0" smtClean="0">
                <a:latin typeface="Arial" pitchFamily="34" charset="0"/>
                <a:cs typeface="Arial" pitchFamily="34" charset="0"/>
              </a:rPr>
              <a:t>manufacturing?</a:t>
            </a:r>
            <a:endParaRPr lang="en-US" sz="1000" b="1" kern="0" dirty="0">
              <a:latin typeface="Arial" pitchFamily="34" charset="0"/>
              <a:cs typeface="Arial" pitchFamily="34" charset="0"/>
            </a:endParaRPr>
          </a:p>
          <a:p>
            <a:pPr algn="just"/>
            <a:endParaRPr lang="en-US" sz="1000" kern="0" dirty="0">
              <a:latin typeface="Arial" pitchFamily="34" charset="0"/>
              <a:cs typeface="Arial" pitchFamily="34" charset="0"/>
            </a:endParaRPr>
          </a:p>
          <a:p>
            <a:pPr algn="just"/>
            <a:r>
              <a:rPr lang="en-US" sz="1000" b="1" kern="0" dirty="0">
                <a:latin typeface="Arial" pitchFamily="34" charset="0"/>
                <a:cs typeface="Arial" pitchFamily="34" charset="0"/>
              </a:rPr>
              <a:t>Patrick </a:t>
            </a:r>
            <a:r>
              <a:rPr lang="en-US" sz="1000" b="1" kern="0" dirty="0" err="1" smtClean="0">
                <a:latin typeface="Arial" pitchFamily="34" charset="0"/>
                <a:cs typeface="Arial" pitchFamily="34" charset="0"/>
              </a:rPr>
              <a:t>Lamboley</a:t>
            </a:r>
            <a:r>
              <a:rPr lang="en-US" sz="1000" b="1" kern="0" dirty="0" smtClean="0">
                <a:latin typeface="Arial" pitchFamily="34" charset="0"/>
                <a:cs typeface="Arial" pitchFamily="34" charset="0"/>
              </a:rPr>
              <a:t>: </a:t>
            </a:r>
            <a:r>
              <a:rPr lang="en-US" sz="1000" kern="0" dirty="0">
                <a:latin typeface="Arial" pitchFamily="34" charset="0"/>
                <a:cs typeface="Arial" pitchFamily="34" charset="0"/>
              </a:rPr>
              <a:t>I believe that managing digitization is the great challenge. As in the first industrial revolution, when national economies and the organization of the global economy changed, we are undergoing the same </a:t>
            </a:r>
            <a:r>
              <a:rPr lang="en-US" sz="1000" kern="0" dirty="0" smtClean="0">
                <a:latin typeface="Arial" pitchFamily="34" charset="0"/>
                <a:cs typeface="Arial" pitchFamily="34" charset="0"/>
              </a:rPr>
              <a:t>transformation </a:t>
            </a:r>
            <a:r>
              <a:rPr lang="en-US" sz="1000" kern="0" dirty="0">
                <a:latin typeface="Arial" pitchFamily="34" charset="0"/>
                <a:cs typeface="Arial" pitchFamily="34" charset="0"/>
              </a:rPr>
              <a:t>or revolution. And this revolution is not a long-term </a:t>
            </a:r>
            <a:r>
              <a:rPr lang="en-US" sz="1000" kern="0" dirty="0" smtClean="0">
                <a:latin typeface="Arial" pitchFamily="34" charset="0"/>
                <a:cs typeface="Arial" pitchFamily="34" charset="0"/>
              </a:rPr>
              <a:t>vision; </a:t>
            </a:r>
            <a:r>
              <a:rPr lang="en-US" sz="1000" kern="0" dirty="0">
                <a:latin typeface="Arial" pitchFamily="34" charset="0"/>
                <a:cs typeface="Arial" pitchFamily="34" charset="0"/>
              </a:rPr>
              <a:t>it’s a reality, taking place now. Today, the world’s biggest and most profitable companies no longer simply focus on what they </a:t>
            </a:r>
            <a:r>
              <a:rPr lang="en-US" sz="1000" kern="0" dirty="0" smtClean="0">
                <a:latin typeface="Arial" pitchFamily="34" charset="0"/>
                <a:cs typeface="Arial" pitchFamily="34" charset="0"/>
              </a:rPr>
              <a:t>produce; </a:t>
            </a:r>
            <a:r>
              <a:rPr lang="en-US" sz="1000" kern="0" dirty="0">
                <a:latin typeface="Arial" pitchFamily="34" charset="0"/>
                <a:cs typeface="Arial" pitchFamily="34" charset="0"/>
              </a:rPr>
              <a:t>the focus is shifting to software </a:t>
            </a:r>
            <a:r>
              <a:rPr lang="en-US" sz="1000" kern="0" dirty="0" smtClean="0">
                <a:latin typeface="Arial" pitchFamily="34" charset="0"/>
                <a:cs typeface="Arial" pitchFamily="34" charset="0"/>
              </a:rPr>
              <a:t>companies</a:t>
            </a:r>
            <a:r>
              <a:rPr lang="en-US" sz="1000" kern="0" dirty="0">
                <a:latin typeface="Arial" pitchFamily="34" charset="0"/>
                <a:cs typeface="Arial" pitchFamily="34" charset="0"/>
              </a:rPr>
              <a:t>, or the IT players dealing with data. This data is definitively an important point of attention of smart manufacturing and, of course, the big issue is how to ensure cyber security and data privacy for users and organizations alike with respect to their data, their knowledge.</a:t>
            </a:r>
          </a:p>
          <a:p>
            <a:pPr algn="just"/>
            <a:r>
              <a:rPr lang="en-US" sz="1000" kern="0" dirty="0">
                <a:latin typeface="Arial" pitchFamily="34" charset="0"/>
                <a:cs typeface="Arial" pitchFamily="34" charset="0"/>
              </a:rPr>
              <a:t>Another big challenge is understanding and changing the relationship between these new technologies, such as artificial intelligence (through computers, apps, analytics, etc.), and the place of the human being in smart manufacturing, in order to achieve successful outcomes from this </a:t>
            </a:r>
            <a:r>
              <a:rPr lang="en-US" sz="1000" kern="0" dirty="0" smtClean="0">
                <a:latin typeface="Arial" pitchFamily="34" charset="0"/>
                <a:cs typeface="Arial" pitchFamily="34" charset="0"/>
              </a:rPr>
              <a:t>collaboration </a:t>
            </a:r>
            <a:r>
              <a:rPr lang="en-US" sz="1000" kern="0" dirty="0">
                <a:latin typeface="Arial" pitchFamily="34" charset="0"/>
                <a:cs typeface="Arial" pitchFamily="34" charset="0"/>
              </a:rPr>
              <a:t>and define the role of humans in this new high-tech world.</a:t>
            </a:r>
          </a:p>
          <a:p>
            <a:pPr algn="just"/>
            <a:endParaRPr lang="en-US" sz="1000" kern="0" dirty="0">
              <a:latin typeface="Arial" pitchFamily="34" charset="0"/>
              <a:cs typeface="Arial" pitchFamily="34" charset="0"/>
            </a:endParaRPr>
          </a:p>
          <a:p>
            <a:pPr algn="just"/>
            <a:r>
              <a:rPr lang="en-US" sz="1000" b="1" kern="0" dirty="0">
                <a:latin typeface="Arial" pitchFamily="34" charset="0"/>
                <a:cs typeface="Arial" pitchFamily="34" charset="0"/>
              </a:rPr>
              <a:t>How can ISO standards help overcome these </a:t>
            </a:r>
            <a:r>
              <a:rPr lang="en-US" sz="1000" b="1" kern="0" dirty="0" smtClean="0">
                <a:latin typeface="Arial" pitchFamily="34" charset="0"/>
                <a:cs typeface="Arial" pitchFamily="34" charset="0"/>
              </a:rPr>
              <a:t>challenges?</a:t>
            </a:r>
            <a:endParaRPr lang="en-US" sz="1000" b="1" kern="0" dirty="0">
              <a:latin typeface="Arial" pitchFamily="34" charset="0"/>
              <a:cs typeface="Arial" pitchFamily="34" charset="0"/>
            </a:endParaRPr>
          </a:p>
          <a:p>
            <a:pPr algn="just"/>
            <a:endParaRPr lang="en-US" sz="1000" kern="0" dirty="0">
              <a:latin typeface="Arial" pitchFamily="34" charset="0"/>
              <a:cs typeface="Arial" pitchFamily="34" charset="0"/>
            </a:endParaRPr>
          </a:p>
          <a:p>
            <a:pPr algn="just"/>
            <a:r>
              <a:rPr lang="en-US" sz="1000" kern="0" dirty="0">
                <a:latin typeface="Arial" pitchFamily="34" charset="0"/>
                <a:cs typeface="Arial" pitchFamily="34" charset="0"/>
              </a:rPr>
              <a:t>ISO committees have been strongly involved in automation and manufacturing for a very long time. An important element regarding ISO standards is that they don’t concentrate solely on technologies or one specific aspect, </a:t>
            </a:r>
          </a:p>
          <a:p>
            <a:pPr algn="just"/>
            <a:endParaRPr lang="en-US" sz="1000" kern="0" dirty="0">
              <a:latin typeface="Arial" pitchFamily="34" charset="0"/>
              <a:cs typeface="Arial" pitchFamily="34" charset="0"/>
            </a:endParaRPr>
          </a:p>
          <a:p>
            <a:pPr algn="just"/>
            <a:endParaRPr lang="en-US" sz="1000" kern="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39995" y="668248"/>
            <a:ext cx="3780154" cy="9410065"/>
          </a:xfrm>
          <a:custGeom>
            <a:avLst/>
            <a:gdLst/>
            <a:ahLst/>
            <a:cxnLst/>
            <a:rect l="l" t="t" r="r" b="b"/>
            <a:pathLst>
              <a:path w="3780155" h="9410065">
                <a:moveTo>
                  <a:pt x="0" y="9409493"/>
                </a:moveTo>
                <a:lnTo>
                  <a:pt x="3779990" y="9409493"/>
                </a:lnTo>
                <a:lnTo>
                  <a:pt x="3779990" y="0"/>
                </a:lnTo>
                <a:lnTo>
                  <a:pt x="0" y="0"/>
                </a:lnTo>
                <a:lnTo>
                  <a:pt x="0" y="9409493"/>
                </a:lnTo>
              </a:path>
            </a:pathLst>
          </a:custGeom>
          <a:solidFill>
            <a:srgbClr val="ECECED"/>
          </a:solidFill>
        </p:spPr>
        <p:txBody>
          <a:bodyPr wrap="square" lIns="0" tIns="0" rIns="0" bIns="0" rtlCol="0">
            <a:spAutoFit/>
          </a:bodyPr>
          <a:lstStyle/>
          <a:p>
            <a:endParaRPr/>
          </a:p>
        </p:txBody>
      </p:sp>
      <p:sp>
        <p:nvSpPr>
          <p:cNvPr id="3" name="object 3"/>
          <p:cNvSpPr/>
          <p:nvPr/>
        </p:nvSpPr>
        <p:spPr>
          <a:xfrm>
            <a:off x="11339995" y="668248"/>
            <a:ext cx="3779990" cy="9400304"/>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p:nvPr/>
        </p:nvSpPr>
        <p:spPr>
          <a:xfrm>
            <a:off x="0" y="5011877"/>
            <a:ext cx="4012565" cy="5012055"/>
          </a:xfrm>
          <a:custGeom>
            <a:avLst/>
            <a:gdLst/>
            <a:ahLst/>
            <a:cxnLst/>
            <a:rect l="l" t="t" r="r" b="b"/>
            <a:pathLst>
              <a:path w="4012565" h="5012055">
                <a:moveTo>
                  <a:pt x="0" y="5011877"/>
                </a:moveTo>
                <a:lnTo>
                  <a:pt x="4012501" y="5011877"/>
                </a:lnTo>
                <a:lnTo>
                  <a:pt x="4012501" y="0"/>
                </a:lnTo>
                <a:lnTo>
                  <a:pt x="0" y="0"/>
                </a:lnTo>
                <a:lnTo>
                  <a:pt x="0" y="5011877"/>
                </a:lnTo>
                <a:close/>
              </a:path>
            </a:pathLst>
          </a:custGeom>
          <a:solidFill>
            <a:srgbClr val="ECECED"/>
          </a:solidFill>
        </p:spPr>
        <p:txBody>
          <a:bodyPr wrap="square" lIns="0" tIns="0" rIns="0" bIns="0" rtlCol="0">
            <a:spAutoFit/>
          </a:bodyPr>
          <a:lstStyle/>
          <a:p>
            <a:endParaRPr/>
          </a:p>
        </p:txBody>
      </p:sp>
      <p:sp>
        <p:nvSpPr>
          <p:cNvPr id="5" name="object 5"/>
          <p:cNvSpPr/>
          <p:nvPr/>
        </p:nvSpPr>
        <p:spPr>
          <a:xfrm>
            <a:off x="0" y="5011878"/>
            <a:ext cx="4012501" cy="5011876"/>
          </a:xfrm>
          <a:prstGeom prst="rect">
            <a:avLst/>
          </a:prstGeom>
          <a:blipFill>
            <a:blip r:embed="rId3" cstate="print"/>
            <a:stretch>
              <a:fillRect/>
            </a:stretch>
          </a:blipFill>
        </p:spPr>
        <p:txBody>
          <a:bodyPr wrap="square" lIns="0" tIns="0" rIns="0" bIns="0" rtlCol="0">
            <a:spAutoFit/>
          </a:bodyPr>
          <a:lstStyle/>
          <a:p>
            <a:endParaRPr/>
          </a:p>
        </p:txBody>
      </p:sp>
      <p:sp>
        <p:nvSpPr>
          <p:cNvPr id="6" name="object 6"/>
          <p:cNvSpPr txBox="1"/>
          <p:nvPr/>
        </p:nvSpPr>
        <p:spPr>
          <a:xfrm>
            <a:off x="459799" y="693619"/>
            <a:ext cx="3569970" cy="3847207"/>
          </a:xfrm>
          <a:prstGeom prst="rect">
            <a:avLst/>
          </a:prstGeom>
        </p:spPr>
        <p:txBody>
          <a:bodyPr vert="horz" wrap="square" lIns="0" tIns="0" rIns="0" bIns="0" rtlCol="0">
            <a:spAutoFit/>
          </a:bodyPr>
          <a:lstStyle/>
          <a:p>
            <a:pPr marR="6350" algn="just"/>
            <a:r>
              <a:rPr sz="1000" b="1" kern="0" dirty="0">
                <a:latin typeface="Arial" pitchFamily="34" charset="0"/>
                <a:cs typeface="Arial" pitchFamily="34" charset="0"/>
              </a:rPr>
              <a:t>In what ways can </a:t>
            </a:r>
            <a:r>
              <a:rPr sz="950" b="1" kern="0" dirty="0">
                <a:latin typeface="Arial" pitchFamily="34" charset="0"/>
                <a:cs typeface="Arial" pitchFamily="34" charset="0"/>
              </a:rPr>
              <a:t>ISO</a:t>
            </a:r>
            <a:r>
              <a:rPr sz="1000" b="1" kern="0" dirty="0">
                <a:latin typeface="Arial" pitchFamily="34" charset="0"/>
                <a:cs typeface="Arial" pitchFamily="34" charset="0"/>
              </a:rPr>
              <a:t>’s recent efforts in automatization bring added </a:t>
            </a:r>
            <a:r>
              <a:rPr sz="1000" b="1" kern="0" dirty="0" smtClean="0">
                <a:latin typeface="Arial" pitchFamily="34" charset="0"/>
                <a:cs typeface="Arial" pitchFamily="34" charset="0"/>
              </a:rPr>
              <a:t>value?</a:t>
            </a:r>
            <a:endParaRPr lang="en-US" sz="1000" b="1" kern="0" dirty="0" smtClean="0">
              <a:latin typeface="Arial" pitchFamily="34" charset="0"/>
              <a:cs typeface="Arial" pitchFamily="34" charset="0"/>
            </a:endParaRPr>
          </a:p>
          <a:p>
            <a:pPr marR="6350" algn="just"/>
            <a:endParaRPr lang="en-US" sz="1000" kern="0" dirty="0">
              <a:latin typeface="Arial" pitchFamily="34" charset="0"/>
              <a:cs typeface="Arial" pitchFamily="34" charset="0"/>
            </a:endParaRPr>
          </a:p>
          <a:p>
            <a:pPr marR="7620" algn="just"/>
            <a:r>
              <a:rPr lang="en-US" sz="1000" kern="0" dirty="0">
                <a:latin typeface="Arial" pitchFamily="34" charset="0"/>
                <a:cs typeface="Arial" pitchFamily="34" charset="0"/>
              </a:rPr>
              <a:t>As I mentioned already, the </a:t>
            </a:r>
            <a:r>
              <a:rPr lang="en-US" sz="950" kern="0" dirty="0">
                <a:latin typeface="Arial" pitchFamily="34" charset="0"/>
                <a:cs typeface="Arial" pitchFamily="34" charset="0"/>
              </a:rPr>
              <a:t>SMCC </a:t>
            </a:r>
            <a:r>
              <a:rPr lang="en-US" sz="1000" kern="0" dirty="0">
                <a:latin typeface="Arial" pitchFamily="34" charset="0"/>
                <a:cs typeface="Arial" pitchFamily="34" charset="0"/>
              </a:rPr>
              <a:t>creates good emulation between stakeholders and new ideas and values in the respective </a:t>
            </a:r>
            <a:r>
              <a:rPr lang="en-US" sz="1000" kern="0" dirty="0" smtClean="0">
                <a:latin typeface="Arial" pitchFamily="34" charset="0"/>
                <a:cs typeface="Arial" pitchFamily="34" charset="0"/>
              </a:rPr>
              <a:t>committees</a:t>
            </a:r>
            <a:r>
              <a:rPr lang="en-US" sz="1000" kern="0" dirty="0">
                <a:latin typeface="Arial" pitchFamily="34" charset="0"/>
                <a:cs typeface="Arial" pitchFamily="34" charset="0"/>
              </a:rPr>
              <a:t>. What’s more, smart manufacturing was a major topic at the annual meeting of </a:t>
            </a:r>
            <a:r>
              <a:rPr lang="en-US" sz="950" kern="0" dirty="0">
                <a:latin typeface="Arial" pitchFamily="34" charset="0"/>
                <a:cs typeface="Arial" pitchFamily="34" charset="0"/>
              </a:rPr>
              <a:t>ISO</a:t>
            </a:r>
            <a:r>
              <a:rPr lang="en-US" sz="1000" kern="0" dirty="0">
                <a:latin typeface="Arial" pitchFamily="34" charset="0"/>
                <a:cs typeface="Arial" pitchFamily="34" charset="0"/>
              </a:rPr>
              <a:t>/</a:t>
            </a:r>
            <a:r>
              <a:rPr lang="en-US" sz="950" kern="0" dirty="0">
                <a:latin typeface="Arial" pitchFamily="34" charset="0"/>
                <a:cs typeface="Arial" pitchFamily="34" charset="0"/>
              </a:rPr>
              <a:t>TC </a:t>
            </a:r>
            <a:r>
              <a:rPr lang="en-US" sz="1000" kern="0" dirty="0">
                <a:latin typeface="Arial" pitchFamily="34" charset="0"/>
                <a:cs typeface="Arial" pitchFamily="34" charset="0"/>
              </a:rPr>
              <a:t>184, called the Super Meeting, in Beijing in May 2018. A full day was devoted to smart manufacturing as a means of initiating exchanges between the experts involved in this field, which was also a great opportunity to get fresh perspectives and generate initiatives. The event drew participants from industry and R&amp;D institutions, such as </a:t>
            </a:r>
            <a:r>
              <a:rPr lang="en-US" sz="950" kern="0" dirty="0">
                <a:latin typeface="Arial" pitchFamily="34" charset="0"/>
                <a:cs typeface="Arial" pitchFamily="34" charset="0"/>
              </a:rPr>
              <a:t>AVIC</a:t>
            </a:r>
            <a:r>
              <a:rPr lang="en-US" sz="1000" kern="0" dirty="0">
                <a:latin typeface="Arial" pitchFamily="34" charset="0"/>
                <a:cs typeface="Arial" pitchFamily="34" charset="0"/>
              </a:rPr>
              <a:t>, </a:t>
            </a:r>
            <a:r>
              <a:rPr lang="en-US" sz="950" kern="0" dirty="0">
                <a:latin typeface="Arial" pitchFamily="34" charset="0"/>
                <a:cs typeface="Arial" pitchFamily="34" charset="0"/>
              </a:rPr>
              <a:t>SAC</a:t>
            </a:r>
            <a:r>
              <a:rPr lang="en-US" sz="1000" kern="0" dirty="0">
                <a:latin typeface="Arial" pitchFamily="34" charset="0"/>
                <a:cs typeface="Arial" pitchFamily="34" charset="0"/>
              </a:rPr>
              <a:t>, </a:t>
            </a:r>
            <a:r>
              <a:rPr lang="en-US" sz="950" kern="0" dirty="0">
                <a:latin typeface="Arial" pitchFamily="34" charset="0"/>
                <a:cs typeface="Arial" pitchFamily="34" charset="0"/>
              </a:rPr>
              <a:t>WIZ</a:t>
            </a:r>
            <a:r>
              <a:rPr lang="en-US" sz="1000" kern="0" dirty="0">
                <a:latin typeface="Arial" pitchFamily="34" charset="0"/>
                <a:cs typeface="Arial" pitchFamily="34" charset="0"/>
              </a:rPr>
              <a:t>, </a:t>
            </a:r>
            <a:r>
              <a:rPr lang="en-US" sz="950" kern="0" dirty="0">
                <a:latin typeface="Arial" pitchFamily="34" charset="0"/>
                <a:cs typeface="Arial" pitchFamily="34" charset="0"/>
              </a:rPr>
              <a:t>JLS </a:t>
            </a:r>
            <a:r>
              <a:rPr lang="en-US" sz="1000" kern="0" dirty="0">
                <a:latin typeface="Arial" pitchFamily="34" charset="0"/>
                <a:cs typeface="Arial" pitchFamily="34" charset="0"/>
              </a:rPr>
              <a:t>Innovations, </a:t>
            </a:r>
            <a:r>
              <a:rPr lang="en-US" sz="1000" kern="0" dirty="0" err="1">
                <a:latin typeface="Arial" pitchFamily="34" charset="0"/>
                <a:cs typeface="Arial" pitchFamily="34" charset="0"/>
              </a:rPr>
              <a:t>Beihang</a:t>
            </a:r>
            <a:r>
              <a:rPr lang="en-US" sz="1000" kern="0" dirty="0">
                <a:latin typeface="Arial" pitchFamily="34" charset="0"/>
                <a:cs typeface="Arial" pitchFamily="34" charset="0"/>
              </a:rPr>
              <a:t> University, Siemens, Boeing and many more.</a:t>
            </a:r>
          </a:p>
          <a:p>
            <a:pPr marR="6350" algn="just"/>
            <a:r>
              <a:rPr lang="en-US" sz="1000" kern="0" dirty="0">
                <a:latin typeface="Arial" pitchFamily="34" charset="0"/>
                <a:cs typeface="Arial" pitchFamily="34" charset="0"/>
              </a:rPr>
              <a:t>We named this day </a:t>
            </a:r>
            <a:r>
              <a:rPr lang="en-US" sz="1000" kern="0" dirty="0" smtClean="0">
                <a:latin typeface="Arial" pitchFamily="34" charset="0"/>
                <a:cs typeface="Arial" pitchFamily="34" charset="0"/>
              </a:rPr>
              <a:t>the "cavalcade day” and </a:t>
            </a:r>
            <a:r>
              <a:rPr lang="en-US" sz="1000" kern="0" dirty="0">
                <a:latin typeface="Arial" pitchFamily="34" charset="0"/>
                <a:cs typeface="Arial" pitchFamily="34" charset="0"/>
              </a:rPr>
              <a:t>it consisted of two parts. The first part was dedicated to the presentation of local views and the implementation of smart manufacturing, along with the activities of </a:t>
            </a:r>
            <a:r>
              <a:rPr lang="en-US" sz="950" kern="0" dirty="0">
                <a:latin typeface="Arial" pitchFamily="34" charset="0"/>
                <a:cs typeface="Arial" pitchFamily="34" charset="0"/>
              </a:rPr>
              <a:t>ISO</a:t>
            </a:r>
            <a:r>
              <a:rPr lang="en-US" sz="1000" kern="0" dirty="0">
                <a:latin typeface="Arial" pitchFamily="34" charset="0"/>
                <a:cs typeface="Arial" pitchFamily="34" charset="0"/>
              </a:rPr>
              <a:t>/</a:t>
            </a:r>
            <a:r>
              <a:rPr lang="en-US" sz="950" kern="0" dirty="0">
                <a:latin typeface="Arial" pitchFamily="34" charset="0"/>
                <a:cs typeface="Arial" pitchFamily="34" charset="0"/>
              </a:rPr>
              <a:t>TC </a:t>
            </a:r>
            <a:r>
              <a:rPr lang="en-US" sz="1000" kern="0" dirty="0">
                <a:latin typeface="Arial" pitchFamily="34" charset="0"/>
                <a:cs typeface="Arial" pitchFamily="34" charset="0"/>
              </a:rPr>
              <a:t>184 and its associated subcommittees. The second part, which took place during </a:t>
            </a:r>
            <a:r>
              <a:rPr lang="en-US" sz="1000" kern="0" dirty="0" smtClean="0">
                <a:latin typeface="Arial" pitchFamily="34" charset="0"/>
                <a:cs typeface="Arial" pitchFamily="34" charset="0"/>
              </a:rPr>
              <a:t>a "world café” session</a:t>
            </a:r>
            <a:r>
              <a:rPr lang="en-US" sz="1000" kern="0" dirty="0">
                <a:latin typeface="Arial" pitchFamily="34" charset="0"/>
                <a:cs typeface="Arial" pitchFamily="34" charset="0"/>
              </a:rPr>
              <a:t>, was an interactive debate between experts on how the technical committee and its </a:t>
            </a:r>
            <a:r>
              <a:rPr lang="en-US" sz="1000" kern="0" dirty="0" smtClean="0">
                <a:latin typeface="Arial" pitchFamily="34" charset="0"/>
                <a:cs typeface="Arial" pitchFamily="34" charset="0"/>
              </a:rPr>
              <a:t>subcommittees </a:t>
            </a:r>
            <a:r>
              <a:rPr lang="en-US" sz="1000" kern="0" dirty="0">
                <a:latin typeface="Arial" pitchFamily="34" charset="0"/>
                <a:cs typeface="Arial" pitchFamily="34" charset="0"/>
              </a:rPr>
              <a:t>respond to smart manufacturing and how we can make progress on what has now become one of the world’s hottest topics.</a:t>
            </a:r>
          </a:p>
          <a:p>
            <a:pPr marR="6350" algn="just"/>
            <a:endParaRPr sz="1000" kern="0" dirty="0">
              <a:latin typeface="Arial" pitchFamily="34" charset="0"/>
              <a:cs typeface="Arial" pitchFamily="34" charset="0"/>
            </a:endParaRPr>
          </a:p>
        </p:txBody>
      </p:sp>
      <p:sp>
        <p:nvSpPr>
          <p:cNvPr id="8" name="object 8"/>
          <p:cNvSpPr txBox="1"/>
          <p:nvPr/>
        </p:nvSpPr>
        <p:spPr>
          <a:xfrm>
            <a:off x="4472298" y="4883665"/>
            <a:ext cx="2785752" cy="2077492"/>
          </a:xfrm>
          <a:prstGeom prst="rect">
            <a:avLst/>
          </a:prstGeom>
        </p:spPr>
        <p:txBody>
          <a:bodyPr vert="horz" wrap="square" lIns="0" tIns="0" rIns="0" bIns="0" rtlCol="0">
            <a:spAutoFit/>
          </a:bodyPr>
          <a:lstStyle/>
          <a:p>
            <a:pPr algn="just">
              <a:lnSpc>
                <a:spcPct val="150000"/>
              </a:lnSpc>
            </a:pPr>
            <a:r>
              <a:rPr sz="1800" kern="0" dirty="0">
                <a:latin typeface="Arial" pitchFamily="34" charset="0"/>
                <a:cs typeface="Arial" pitchFamily="34" charset="0"/>
              </a:rPr>
              <a:t>The goal is to define</a:t>
            </a:r>
          </a:p>
          <a:p>
            <a:pPr marR="6350" algn="just">
              <a:lnSpc>
                <a:spcPct val="150000"/>
              </a:lnSpc>
            </a:pPr>
            <a:r>
              <a:rPr sz="1800" kern="0" dirty="0">
                <a:latin typeface="Arial" pitchFamily="34" charset="0"/>
                <a:cs typeface="Arial" pitchFamily="34" charset="0"/>
              </a:rPr>
              <a:t>the common rules needed to build reference models for a smart manufacturing system.</a:t>
            </a:r>
          </a:p>
        </p:txBody>
      </p:sp>
      <p:sp>
        <p:nvSpPr>
          <p:cNvPr id="9" name="object 9"/>
          <p:cNvSpPr txBox="1"/>
          <p:nvPr/>
        </p:nvSpPr>
        <p:spPr>
          <a:xfrm>
            <a:off x="8492301" y="700200"/>
            <a:ext cx="2392045" cy="9664184"/>
          </a:xfrm>
          <a:prstGeom prst="rect">
            <a:avLst/>
          </a:prstGeom>
        </p:spPr>
        <p:txBody>
          <a:bodyPr vert="horz" wrap="square" lIns="0" tIns="0" rIns="0" bIns="0" rtlCol="0">
            <a:spAutoFit/>
          </a:bodyPr>
          <a:lstStyle/>
          <a:p>
            <a:pPr marR="6350" algn="just"/>
            <a:r>
              <a:rPr sz="1000" kern="0" dirty="0">
                <a:latin typeface="Arial" pitchFamily="34" charset="0"/>
                <a:cs typeface="Arial" pitchFamily="34" charset="0"/>
              </a:rPr>
              <a:t>We concluded the day with two </a:t>
            </a:r>
            <a:r>
              <a:rPr sz="1000" kern="0" dirty="0" smtClean="0">
                <a:latin typeface="Arial" pitchFamily="34" charset="0"/>
                <a:cs typeface="Arial" pitchFamily="34" charset="0"/>
              </a:rPr>
              <a:t>demonstrations </a:t>
            </a:r>
            <a:r>
              <a:rPr sz="1000" kern="0" dirty="0">
                <a:latin typeface="Arial" pitchFamily="34" charset="0"/>
                <a:cs typeface="Arial" pitchFamily="34" charset="0"/>
              </a:rPr>
              <a:t>that were directly linked to the implementation of </a:t>
            </a:r>
            <a:r>
              <a:rPr sz="950" kern="0" dirty="0">
                <a:latin typeface="Arial" pitchFamily="34" charset="0"/>
                <a:cs typeface="Arial" pitchFamily="34" charset="0"/>
              </a:rPr>
              <a:t>ISO</a:t>
            </a:r>
            <a:r>
              <a:rPr sz="1000" kern="0" dirty="0">
                <a:latin typeface="Arial" pitchFamily="34" charset="0"/>
                <a:cs typeface="Arial" pitchFamily="34" charset="0"/>
              </a:rPr>
              <a:t>/</a:t>
            </a:r>
            <a:r>
              <a:rPr sz="950" kern="0" dirty="0">
                <a:latin typeface="Arial" pitchFamily="34" charset="0"/>
                <a:cs typeface="Arial" pitchFamily="34" charset="0"/>
              </a:rPr>
              <a:t>TC </a:t>
            </a:r>
            <a:r>
              <a:rPr sz="1000" kern="0" dirty="0">
                <a:latin typeface="Arial" pitchFamily="34" charset="0"/>
                <a:cs typeface="Arial" pitchFamily="34" charset="0"/>
              </a:rPr>
              <a:t>184 standards for smart manufacturing and gave a review of the feedback, ideas and ways to improve our </a:t>
            </a:r>
            <a:r>
              <a:rPr sz="1000" kern="0" dirty="0" smtClean="0">
                <a:latin typeface="Arial" pitchFamily="34" charset="0"/>
                <a:cs typeface="Arial" pitchFamily="34" charset="0"/>
              </a:rPr>
              <a:t>activities </a:t>
            </a:r>
            <a:r>
              <a:rPr sz="1000" kern="0" dirty="0">
                <a:latin typeface="Arial" pitchFamily="34" charset="0"/>
                <a:cs typeface="Arial" pitchFamily="34" charset="0"/>
              </a:rPr>
              <a:t>in the different working groups</a:t>
            </a:r>
            <a:r>
              <a:rPr sz="1000" kern="0" dirty="0" smtClean="0">
                <a:latin typeface="Arial" pitchFamily="34" charset="0"/>
                <a:cs typeface="Arial" pitchFamily="34" charset="0"/>
              </a:rPr>
              <a:t>.</a:t>
            </a:r>
            <a:endParaRPr lang="en-US" sz="1000" kern="0" dirty="0" smtClean="0">
              <a:latin typeface="Arial" pitchFamily="34" charset="0"/>
              <a:cs typeface="Arial" pitchFamily="34" charset="0"/>
            </a:endParaRPr>
          </a:p>
          <a:p>
            <a:pPr marR="6350" algn="just"/>
            <a:endParaRPr lang="en-US" sz="1000" kern="0" dirty="0">
              <a:latin typeface="Arial" pitchFamily="34" charset="0"/>
              <a:cs typeface="Arial" pitchFamily="34" charset="0"/>
            </a:endParaRPr>
          </a:p>
          <a:p>
            <a:pPr marR="6350" algn="just"/>
            <a:r>
              <a:rPr lang="en-US" sz="1000" b="1" kern="0" dirty="0">
                <a:latin typeface="Arial" pitchFamily="34" charset="0"/>
                <a:cs typeface="Arial" pitchFamily="34" charset="0"/>
              </a:rPr>
              <a:t>What standards are making the most impact on smart manufacturing and </a:t>
            </a:r>
            <a:r>
              <a:rPr lang="en-US" sz="1000" b="1" kern="0" dirty="0" smtClean="0">
                <a:latin typeface="Arial" pitchFamily="34" charset="0"/>
                <a:cs typeface="Arial" pitchFamily="34" charset="0"/>
              </a:rPr>
              <a:t>why?</a:t>
            </a:r>
          </a:p>
          <a:p>
            <a:pPr marR="6350" algn="just"/>
            <a:endParaRPr lang="en-US" sz="1000" kern="0" dirty="0">
              <a:latin typeface="Arial" pitchFamily="34" charset="0"/>
              <a:cs typeface="Arial" pitchFamily="34" charset="0"/>
            </a:endParaRPr>
          </a:p>
          <a:p>
            <a:pPr marR="6350" algn="just"/>
            <a:r>
              <a:rPr lang="en-US" sz="1000" kern="0" dirty="0">
                <a:latin typeface="Arial" pitchFamily="34" charset="0"/>
                <a:cs typeface="Arial" pitchFamily="34" charset="0"/>
              </a:rPr>
              <a:t>There are many standards within the scope of smart manufacturing that help with the </a:t>
            </a:r>
            <a:r>
              <a:rPr lang="en-US" sz="1000" kern="0" dirty="0" smtClean="0">
                <a:latin typeface="Arial" pitchFamily="34" charset="0"/>
                <a:cs typeface="Arial" pitchFamily="34" charset="0"/>
              </a:rPr>
              <a:t>definition </a:t>
            </a:r>
            <a:r>
              <a:rPr lang="en-US" sz="1000" kern="0" dirty="0">
                <a:latin typeface="Arial" pitchFamily="34" charset="0"/>
                <a:cs typeface="Arial" pitchFamily="34" charset="0"/>
              </a:rPr>
              <a:t>of all associated components, such as the life cycle of technical installations, reference model, digital twin, data quality, and so on. ISO/TC 184 and its associated subcommittees are leading or are strongly involved in some of them. ISO/IEC Joint Working Group 21 was set up with the aim of harmonizing existing </a:t>
            </a:r>
            <a:r>
              <a:rPr lang="en-US" sz="1000" kern="0" dirty="0" smtClean="0">
                <a:latin typeface="Arial" pitchFamily="34" charset="0"/>
                <a:cs typeface="Arial" pitchFamily="34" charset="0"/>
              </a:rPr>
              <a:t>reference </a:t>
            </a:r>
            <a:r>
              <a:rPr lang="en-US" sz="1000" kern="0" dirty="0">
                <a:latin typeface="Arial" pitchFamily="34" charset="0"/>
                <a:cs typeface="Arial" pitchFamily="34" charset="0"/>
              </a:rPr>
              <a:t>models and overseeing the development of an underlying architecture with regard to smart manufacturing models, with a special focus on aspects such as life cycles and the technical and/or organizational hierarchies relating to assets.</a:t>
            </a:r>
          </a:p>
          <a:p>
            <a:pPr marR="6350" algn="just"/>
            <a:r>
              <a:rPr lang="en-US" sz="1000" kern="0" dirty="0">
                <a:latin typeface="Arial" pitchFamily="34" charset="0"/>
                <a:cs typeface="Arial" pitchFamily="34" charset="0"/>
              </a:rPr>
              <a:t>The goal is to define the common rules needed to build reference models for a smart </a:t>
            </a:r>
            <a:r>
              <a:rPr lang="en-US" sz="1000" kern="0" dirty="0" smtClean="0">
                <a:latin typeface="Arial" pitchFamily="34" charset="0"/>
                <a:cs typeface="Arial" pitchFamily="34" charset="0"/>
              </a:rPr>
              <a:t>manufacturing </a:t>
            </a:r>
            <a:r>
              <a:rPr lang="en-US" sz="1000" kern="0" dirty="0">
                <a:latin typeface="Arial" pitchFamily="34" charset="0"/>
                <a:cs typeface="Arial" pitchFamily="34" charset="0"/>
              </a:rPr>
              <a:t>system. This begins with the merging, comparison and analysis of existing models, and with the active participation of countries that have defined their own reference models (e.g. China, France, Germany, Japan, Sweden, the UK and the United States, among others), to deliver a standardized </a:t>
            </a:r>
            <a:r>
              <a:rPr lang="en-US" sz="1000" kern="0" dirty="0" err="1">
                <a:latin typeface="Arial" pitchFamily="34" charset="0"/>
                <a:cs typeface="Arial" pitchFamily="34" charset="0"/>
              </a:rPr>
              <a:t>metamodel</a:t>
            </a:r>
            <a:r>
              <a:rPr lang="en-US" sz="1000" kern="0" dirty="0">
                <a:latin typeface="Arial" pitchFamily="34" charset="0"/>
                <a:cs typeface="Arial" pitchFamily="34" charset="0"/>
              </a:rPr>
              <a:t> that includes existing standards and/or </a:t>
            </a:r>
            <a:r>
              <a:rPr lang="en-US" sz="1000" kern="0" dirty="0" smtClean="0">
                <a:latin typeface="Arial" pitchFamily="34" charset="0"/>
                <a:cs typeface="Arial" pitchFamily="34" charset="0"/>
              </a:rPr>
              <a:t>specificities </a:t>
            </a:r>
            <a:r>
              <a:rPr lang="en-US" sz="1000" kern="0" dirty="0">
                <a:latin typeface="Arial" pitchFamily="34" charset="0"/>
                <a:cs typeface="Arial" pitchFamily="34" charset="0"/>
              </a:rPr>
              <a:t>coming from the countries involved.</a:t>
            </a:r>
          </a:p>
          <a:p>
            <a:pPr marR="6350" algn="just"/>
            <a:r>
              <a:rPr lang="en-US" sz="1000" kern="0" dirty="0">
                <a:latin typeface="Arial" pitchFamily="34" charset="0"/>
                <a:cs typeface="Arial" pitchFamily="34" charset="0"/>
              </a:rPr>
              <a:t>The second key topic for me is </a:t>
            </a:r>
            <a:r>
              <a:rPr lang="en-US" sz="1000" kern="0" dirty="0" smtClean="0">
                <a:latin typeface="Arial" pitchFamily="34" charset="0"/>
                <a:cs typeface="Arial" pitchFamily="34" charset="0"/>
              </a:rPr>
              <a:t>the "digital </a:t>
            </a:r>
            <a:r>
              <a:rPr lang="en-US" sz="1000" kern="0" dirty="0" smtClean="0">
                <a:latin typeface="Arial" pitchFamily="34" charset="0"/>
                <a:cs typeface="Arial" pitchFamily="34" charset="0"/>
              </a:rPr>
              <a:t>twin”. </a:t>
            </a:r>
            <a:r>
              <a:rPr lang="en-US" sz="1000" kern="0" dirty="0">
                <a:latin typeface="Arial" pitchFamily="34" charset="0"/>
                <a:cs typeface="Arial" pitchFamily="34" charset="0"/>
              </a:rPr>
              <a:t>It started in ISO/TC 184’s subcommittee SC 4 (industrial data) with ISO 15926. The purpose of ISO 15926 is to provide a common language for computer systems, thereby integrating the information produced by them. Originally designed for the process industries working on large projects that involve many stakeholders, and plant operations and maintenance that last decades, the technology can also be used by anyone wanting to set up a proper vocabulary of reference data to provide a shared understanding of a specific domain. Only in this way can true integrations emerge, bringing added value to industries that are, to a large extent, knowledge-based</a:t>
            </a:r>
            <a:r>
              <a:rPr lang="en-US" sz="1000" kern="0" dirty="0" smtClean="0">
                <a:latin typeface="Arial" pitchFamily="34" charset="0"/>
                <a:cs typeface="Arial" pitchFamily="34" charset="0"/>
              </a:rPr>
              <a:t>. </a:t>
            </a:r>
            <a:r>
              <a:rPr lang="en-US" sz="1000" b="1" dirty="0" smtClean="0">
                <a:solidFill>
                  <a:srgbClr val="FFFF00"/>
                </a:solidFill>
                <a:latin typeface="Arial" panose="020B0604020202020204" pitchFamily="34" charset="0"/>
                <a:ea typeface="맑은 고딕" panose="020B0503020000020004" pitchFamily="50" charset="-127"/>
                <a:cs typeface="Arial Black"/>
              </a:rPr>
              <a:t>■</a:t>
            </a:r>
            <a:endParaRPr lang="en-US" sz="1000" kern="0" dirty="0">
              <a:latin typeface="Arial" pitchFamily="34" charset="0"/>
              <a:cs typeface="Arial" pitchFamily="34" charset="0"/>
            </a:endParaRPr>
          </a:p>
          <a:p>
            <a:pPr marR="6350" algn="just"/>
            <a:endParaRPr sz="1000" kern="0" dirty="0">
              <a:latin typeface="Arial" pitchFamily="34" charset="0"/>
              <a:cs typeface="Arial" pitchFamily="34" charset="0"/>
            </a:endParaRPr>
          </a:p>
        </p:txBody>
      </p:sp>
      <p:sp>
        <p:nvSpPr>
          <p:cNvPr id="14" name="object 6"/>
          <p:cNvSpPr txBox="1"/>
          <p:nvPr/>
        </p:nvSpPr>
        <p:spPr>
          <a:xfrm>
            <a:off x="13735050" y="10340836"/>
            <a:ext cx="925512" cy="123111"/>
          </a:xfrm>
          <a:prstGeom prst="rect">
            <a:avLst/>
          </a:prstGeom>
        </p:spPr>
        <p:txBody>
          <a:bodyPr vert="horz" wrap="square" lIns="0" tIns="0" rIns="0" bIns="0" rtlCol="0">
            <a:spAutoFit/>
          </a:bodyPr>
          <a:lstStyle/>
          <a:p>
            <a:pPr algn="r" hangingPunct="0">
              <a:lnSpc>
                <a:spcPct val="100000"/>
              </a:lnSpc>
            </a:pP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r>
              <a:rPr sz="800" kern="0" dirty="0" smtClean="0">
                <a:latin typeface="Arial" panose="020B0604020202020204" pitchFamily="34" charset="0"/>
                <a:ea typeface="맑은 고딕" panose="020B0503020000020004" pitchFamily="50" charset="-127"/>
                <a:cs typeface="Gill Sans MT"/>
              </a:rPr>
              <a:t> </a:t>
            </a:r>
            <a:r>
              <a:rPr sz="800" kern="0" dirty="0">
                <a:latin typeface="Arial" panose="020B0604020202020204" pitchFamily="34" charset="0"/>
                <a:ea typeface="맑은 고딕" panose="020B0503020000020004" pitchFamily="50" charset="-127"/>
                <a:cs typeface="Gill Sans MT"/>
              </a:rPr>
              <a:t>| </a:t>
            </a:r>
            <a:r>
              <a:rPr lang="en-US" sz="800" b="1" kern="0" dirty="0" smtClean="0">
                <a:latin typeface="Arial" panose="020B0604020202020204" pitchFamily="34" charset="0"/>
                <a:ea typeface="맑은 고딕" panose="020B0503020000020004" pitchFamily="50" charset="-127"/>
                <a:cs typeface="Gill Sans MT"/>
              </a:rPr>
              <a:t>15</a:t>
            </a:r>
            <a:endParaRPr sz="800" kern="0" dirty="0">
              <a:latin typeface="Arial" panose="020B0604020202020204" pitchFamily="34" charset="0"/>
              <a:ea typeface="맑은 고딕" panose="020B0503020000020004" pitchFamily="50" charset="-127"/>
              <a:cs typeface="Arial Black"/>
            </a:endParaRPr>
          </a:p>
        </p:txBody>
      </p:sp>
      <p:sp>
        <p:nvSpPr>
          <p:cNvPr id="15" name="object 13"/>
          <p:cNvSpPr txBox="1"/>
          <p:nvPr/>
        </p:nvSpPr>
        <p:spPr>
          <a:xfrm>
            <a:off x="459778" y="10340836"/>
            <a:ext cx="1007071" cy="123111"/>
          </a:xfrm>
          <a:prstGeom prst="rect">
            <a:avLst/>
          </a:prstGeom>
        </p:spPr>
        <p:txBody>
          <a:bodyPr vert="horz" wrap="square" lIns="0" tIns="0" rIns="0" bIns="0" rtlCol="0">
            <a:spAutoFit/>
          </a:bodyPr>
          <a:lstStyle/>
          <a:p>
            <a:pPr marL="12700" hangingPunct="0">
              <a:lnSpc>
                <a:spcPct val="100000"/>
              </a:lnSpc>
            </a:pPr>
            <a:r>
              <a:rPr lang="en-US" sz="800" b="1" kern="0" dirty="0" smtClean="0">
                <a:latin typeface="Arial" panose="020B0604020202020204" pitchFamily="34" charset="0"/>
                <a:ea typeface="맑은 고딕" panose="020B0503020000020004" pitchFamily="50" charset="-127"/>
                <a:cs typeface="Arial Black"/>
              </a:rPr>
              <a:t>14</a:t>
            </a:r>
            <a:r>
              <a:rPr sz="800" b="1" kern="0" dirty="0" smtClean="0">
                <a:latin typeface="Arial" panose="020B0604020202020204" pitchFamily="34" charset="0"/>
                <a:ea typeface="맑은 고딕" panose="020B0503020000020004" pitchFamily="50" charset="-127"/>
                <a:cs typeface="Arial Black"/>
              </a:rPr>
              <a:t> </a:t>
            </a:r>
            <a:r>
              <a:rPr sz="800" kern="0" dirty="0">
                <a:latin typeface="Arial" panose="020B0604020202020204" pitchFamily="34" charset="0"/>
                <a:ea typeface="맑은 고딕" panose="020B0503020000020004" pitchFamily="50" charset="-127"/>
                <a:cs typeface="Gill Sans MT"/>
              </a:rPr>
              <a:t>| </a:t>
            </a:r>
            <a:r>
              <a:rPr sz="800" b="1" kern="0" dirty="0" smtClean="0">
                <a:latin typeface="Arial" panose="020B0604020202020204" pitchFamily="34" charset="0"/>
                <a:ea typeface="맑은 고딕" panose="020B0503020000020004" pitchFamily="50" charset="-127"/>
                <a:cs typeface="Arial Black"/>
              </a:rPr>
              <a:t>ISO</a:t>
            </a:r>
            <a:r>
              <a:rPr sz="800" kern="0" dirty="0" smtClean="0">
                <a:latin typeface="Arial" panose="020B0604020202020204" pitchFamily="34" charset="0"/>
                <a:ea typeface="맑은 고딕" panose="020B0503020000020004" pitchFamily="50" charset="-127"/>
                <a:cs typeface="Gill Sans MT"/>
              </a:rPr>
              <a:t>focus_13</a:t>
            </a:r>
            <a:r>
              <a:rPr lang="en-US" sz="800" kern="0" dirty="0" smtClean="0">
                <a:latin typeface="Arial" panose="020B0604020202020204" pitchFamily="34" charset="0"/>
                <a:ea typeface="맑은 고딕" panose="020B0503020000020004" pitchFamily="50" charset="-127"/>
                <a:cs typeface="Gill Sans MT"/>
              </a:rPr>
              <a:t>1</a:t>
            </a:r>
            <a:endParaRPr sz="800" kern="0" dirty="0">
              <a:latin typeface="Arial" panose="020B0604020202020204" pitchFamily="34" charset="0"/>
              <a:ea typeface="맑은 고딕" panose="020B0503020000020004" pitchFamily="50" charset="-127"/>
              <a:cs typeface="Gill Sans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DA6187D17864404AAF29736FE5AC8D03" ma:contentTypeVersion="4" ma:contentTypeDescription="새 문서를 만듭니다." ma:contentTypeScope="" ma:versionID="b5126bc1092a4446e88309d89a40bff7">
  <xsd:schema xmlns:xsd="http://www.w3.org/2001/XMLSchema" xmlns:xs="http://www.w3.org/2001/XMLSchema" xmlns:p="http://schemas.microsoft.com/office/2006/metadata/properties" xmlns:ns2="9543038f-9b8f-4ad0-a85c-5670c17c65a7" targetNamespace="http://schemas.microsoft.com/office/2006/metadata/properties" ma:root="true" ma:fieldsID="e5f4e473fc5fcb7f172a159e9c9be32b" ns2:_="">
    <xsd:import namespace="9543038f-9b8f-4ad0-a85c-5670c17c65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3038f-9b8f-4ad0-a85c-5670c17c65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12CE8B-E1EB-4DDD-9D00-222E88EA6D41}"/>
</file>

<file path=customXml/itemProps2.xml><?xml version="1.0" encoding="utf-8"?>
<ds:datastoreItem xmlns:ds="http://schemas.openxmlformats.org/officeDocument/2006/customXml" ds:itemID="{312C2920-481D-4471-B2E9-11698D2FC9AC}"/>
</file>

<file path=customXml/itemProps3.xml><?xml version="1.0" encoding="utf-8"?>
<ds:datastoreItem xmlns:ds="http://schemas.openxmlformats.org/officeDocument/2006/customXml" ds:itemID="{9F982279-619A-4A24-B414-DE54A71ECFCE}"/>
</file>

<file path=docProps/app.xml><?xml version="1.0" encoding="utf-8"?>
<Properties xmlns="http://schemas.openxmlformats.org/officeDocument/2006/extended-properties" xmlns:vt="http://schemas.openxmlformats.org/officeDocument/2006/docPropsVTypes">
  <Template/>
  <TotalTime>54</TotalTime>
  <Words>3366</Words>
  <Application>Microsoft Office PowerPoint</Application>
  <PresentationFormat>Custom</PresentationFormat>
  <Paragraphs>83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vt:lpstr>
      <vt:lpstr>PowerPoint Presentation</vt:lpstr>
      <vt:lpstr>PowerPoint Presentation</vt:lpstr>
      <vt:lpstr>From high-tech gadgets to the smart enterprise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Industrial Revolution</dc:title>
  <dc:creator>ISO</dc:creator>
  <cp:keywords>; Standards; International Standards; Standardization; Standard development; Organization; International</cp:keywords>
  <cp:lastModifiedBy>Kim Franco</cp:lastModifiedBy>
  <cp:revision>24</cp:revision>
  <dcterms:created xsi:type="dcterms:W3CDTF">2019-03-15T13:33:50Z</dcterms:created>
  <dcterms:modified xsi:type="dcterms:W3CDTF">2019-03-17T23:56:20Z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2018-10-26T00:00:00Z</vt:filetime>
  </property>
  <property fmtid="{D5CDD505-2E9C-101B-9397-08002B2CF9AE}" pid="3" name="LastSaved">
    <vt:filetime>2019-03-15T00:00:00Z</vt:filetime>
  </property>
  <property fmtid="{D5CDD505-2E9C-101B-9397-08002B2CF9AE}" pid="4" name="ContentTypeId">
    <vt:lpwstr>0x010100DA6187D17864404AAF29736FE5AC8D03</vt:lpwstr>
  </property>
</Properties>
</file>