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8" r:id="rId4"/>
    <p:sldId id="261" r:id="rId5"/>
    <p:sldId id="259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CFF0"/>
    <a:srgbClr val="6CAEED"/>
    <a:srgbClr val="FCFBF5"/>
    <a:srgbClr val="FFA700"/>
    <a:srgbClr val="328CE6"/>
    <a:srgbClr val="FFFFFF"/>
    <a:srgbClr val="DDEEFA"/>
    <a:srgbClr val="BDE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6264" autoAdjust="0"/>
  </p:normalViewPr>
  <p:slideViewPr>
    <p:cSldViewPr>
      <p:cViewPr>
        <p:scale>
          <a:sx n="75" d="100"/>
          <a:sy n="75" d="100"/>
        </p:scale>
        <p:origin x="1128" y="3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D3EC-E954-4ED2-891C-89BEF2F4A276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875B-8D34-4102-B338-849547022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989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D3EC-E954-4ED2-891C-89BEF2F4A276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875B-8D34-4102-B338-849547022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809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D3EC-E954-4ED2-891C-89BEF2F4A276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875B-8D34-4102-B338-849547022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128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D3EC-E954-4ED2-891C-89BEF2F4A276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875B-8D34-4102-B338-849547022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532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D3EC-E954-4ED2-891C-89BEF2F4A276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875B-8D34-4102-B338-849547022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84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D3EC-E954-4ED2-891C-89BEF2F4A276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875B-8D34-4102-B338-849547022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54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D3EC-E954-4ED2-891C-89BEF2F4A276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875B-8D34-4102-B338-849547022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17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D3EC-E954-4ED2-891C-89BEF2F4A276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875B-8D34-4102-B338-849547022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392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D3EC-E954-4ED2-891C-89BEF2F4A276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875B-8D34-4102-B338-849547022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060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D3EC-E954-4ED2-891C-89BEF2F4A276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875B-8D34-4102-B338-849547022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75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D3EC-E954-4ED2-891C-89BEF2F4A276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875B-8D34-4102-B338-849547022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552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defRPr>
            </a:lvl1pPr>
          </a:lstStyle>
          <a:p>
            <a:fld id="{FCC0D3EC-E954-4ED2-891C-89BEF2F4A276}" type="datetimeFigureOut">
              <a:rPr lang="ko-KR" altLang="en-US" smtClean="0"/>
              <a:pPr/>
              <a:t>2024-05-28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defRPr>
            </a:lvl1pPr>
          </a:lstStyle>
          <a:p>
            <a:fld id="{F322875B-8D34-4102-B338-84954702286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189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스퀘어OTF_ac Bold" panose="020B0600000101010101" pitchFamily="34" charset="-127"/>
          <a:ea typeface="나눔스퀘어OTF_ac Bold" panose="020B0600000101010101" pitchFamily="34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스퀘어OTF_ac Bold" panose="020B0600000101010101" pitchFamily="34" charset="-127"/>
          <a:ea typeface="나눔스퀘어OTF_ac Bold" panose="020B0600000101010101" pitchFamily="34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스퀘어OTF_ac Bold" panose="020B0600000101010101" pitchFamily="34" charset="-127"/>
          <a:ea typeface="나눔스퀘어OTF_ac Bold" panose="020B0600000101010101" pitchFamily="34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스퀘어OTF_ac Bold" panose="020B0600000101010101" pitchFamily="34" charset="-127"/>
          <a:ea typeface="나눔스퀘어OTF_ac Bold" panose="020B0600000101010101" pitchFamily="34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스퀘어OTF_ac Bold" panose="020B0600000101010101" pitchFamily="34" charset="-127"/>
          <a:ea typeface="나눔스퀘어OTF_ac Bold" panose="020B0600000101010101" pitchFamily="34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스퀘어OTF_ac Bold" panose="020B0600000101010101" pitchFamily="34" charset="-127"/>
          <a:ea typeface="나눔스퀘어OTF_ac Bold" panose="020B0600000101010101" pitchFamily="34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549B4B2-1553-93EF-02DD-D50CD1B7D12F}"/>
              </a:ext>
            </a:extLst>
          </p:cNvPr>
          <p:cNvCxnSpPr>
            <a:cxnSpLocks/>
            <a:stCxn id="2" idx="2"/>
            <a:endCxn id="21" idx="0"/>
          </p:cNvCxnSpPr>
          <p:nvPr/>
        </p:nvCxnSpPr>
        <p:spPr>
          <a:xfrm>
            <a:off x="1386610" y="2530607"/>
            <a:ext cx="0" cy="600412"/>
          </a:xfrm>
          <a:prstGeom prst="straightConnector1">
            <a:avLst/>
          </a:prstGeom>
          <a:ln w="57150">
            <a:solidFill>
              <a:srgbClr val="FFA7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B9E1304-85A8-11EF-9C78-029E7592283F}"/>
              </a:ext>
            </a:extLst>
          </p:cNvPr>
          <p:cNvGrpSpPr/>
          <p:nvPr/>
        </p:nvGrpSpPr>
        <p:grpSpPr>
          <a:xfrm>
            <a:off x="671942" y="3131019"/>
            <a:ext cx="1429336" cy="1429336"/>
            <a:chOff x="804994" y="2492896"/>
            <a:chExt cx="1039586" cy="1039586"/>
          </a:xfrm>
        </p:grpSpPr>
        <p:pic>
          <p:nvPicPr>
            <p:cNvPr id="21" name="그래픽 20" descr="모니터 단색으로 채워진">
              <a:extLst>
                <a:ext uri="{FF2B5EF4-FFF2-40B4-BE49-F238E27FC236}">
                  <a16:creationId xmlns:a16="http://schemas.microsoft.com/office/drawing/2014/main" id="{B25A45AB-F251-9C42-A8D7-665BC6F9F9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4994" y="2492896"/>
              <a:ext cx="1039586" cy="1039586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9A40CF3-7217-4494-848C-385818855D35}"/>
                </a:ext>
              </a:extLst>
            </p:cNvPr>
            <p:cNvSpPr/>
            <p:nvPr/>
          </p:nvSpPr>
          <p:spPr>
            <a:xfrm>
              <a:off x="955774" y="2758634"/>
              <a:ext cx="702136" cy="4117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accent5">
                      <a:lumMod val="7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View</a:t>
              </a:r>
              <a:endParaRPr lang="ko-KR" altLang="en-US" sz="1600" dirty="0">
                <a:solidFill>
                  <a:schemeClr val="accent5">
                    <a:lumMod val="7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1DB176-AB04-FC13-F03F-A404E07E4E45}"/>
              </a:ext>
            </a:extLst>
          </p:cNvPr>
          <p:cNvGrpSpPr/>
          <p:nvPr/>
        </p:nvGrpSpPr>
        <p:grpSpPr>
          <a:xfrm>
            <a:off x="929410" y="1412776"/>
            <a:ext cx="914400" cy="1117831"/>
            <a:chOff x="1350638" y="222673"/>
            <a:chExt cx="914400" cy="1117831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F297A41-FCA6-4F9E-B9FB-803D36C50921}"/>
                </a:ext>
              </a:extLst>
            </p:cNvPr>
            <p:cNvSpPr/>
            <p:nvPr/>
          </p:nvSpPr>
          <p:spPr>
            <a:xfrm>
              <a:off x="1424193" y="968135"/>
              <a:ext cx="767290" cy="3723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Client</a:t>
              </a:r>
              <a:endParaRPr lang="ko-KR" altLang="en-US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  <p:pic>
          <p:nvPicPr>
            <p:cNvPr id="24" name="그래픽 23" descr="사용자 단색으로 채워진">
              <a:extLst>
                <a:ext uri="{FF2B5EF4-FFF2-40B4-BE49-F238E27FC236}">
                  <a16:creationId xmlns:a16="http://schemas.microsoft.com/office/drawing/2014/main" id="{3E5DF950-D409-901D-0F87-CCF6BBD0B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50638" y="222673"/>
              <a:ext cx="914400" cy="914400"/>
            </a:xfrm>
            <a:prstGeom prst="rect">
              <a:avLst/>
            </a:prstGeom>
          </p:spPr>
        </p:pic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0188360-3465-61D6-926F-9CD43E735C9D}"/>
              </a:ext>
            </a:extLst>
          </p:cNvPr>
          <p:cNvGrpSpPr/>
          <p:nvPr/>
        </p:nvGrpSpPr>
        <p:grpSpPr>
          <a:xfrm>
            <a:off x="7009409" y="507577"/>
            <a:ext cx="1075793" cy="1075793"/>
            <a:chOff x="5783731" y="1218947"/>
            <a:chExt cx="1496785" cy="1496785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54B61383-501D-FEB8-2FA9-7E96BA10A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3731" y="1218947"/>
              <a:ext cx="1496785" cy="1496785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45BBC79-FD08-40F8-AB54-A866FD12D9DC}"/>
                </a:ext>
              </a:extLst>
            </p:cNvPr>
            <p:cNvSpPr/>
            <p:nvPr/>
          </p:nvSpPr>
          <p:spPr>
            <a:xfrm>
              <a:off x="6137295" y="1257453"/>
              <a:ext cx="789657" cy="5366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DB</a:t>
              </a:r>
              <a:endParaRPr lang="ko-KR" altLang="en-US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</p:grp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F23B345-7BAA-65C0-0027-C240F95F606E}"/>
              </a:ext>
            </a:extLst>
          </p:cNvPr>
          <p:cNvSpPr/>
          <p:nvPr/>
        </p:nvSpPr>
        <p:spPr>
          <a:xfrm>
            <a:off x="6628240" y="2327177"/>
            <a:ext cx="1838132" cy="912232"/>
          </a:xfrm>
          <a:prstGeom prst="roundRect">
            <a:avLst/>
          </a:prstGeom>
          <a:solidFill>
            <a:srgbClr val="BDE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altLang="ko-KR" sz="1600" dirty="0" err="1">
                <a:solidFill>
                  <a:schemeClr val="dk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SqlMapper</a:t>
            </a:r>
            <a:endParaRPr lang="en-US" altLang="ko-KR" sz="1600" dirty="0">
              <a:solidFill>
                <a:schemeClr val="dk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algn="ctr">
              <a:lnSpc>
                <a:spcPts val="2000"/>
              </a:lnSpc>
            </a:pPr>
            <a:r>
              <a:rPr lang="en-US" altLang="ko-KR" sz="1400" dirty="0">
                <a:solidFill>
                  <a:schemeClr val="dk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</a:t>
            </a:r>
            <a:r>
              <a:rPr lang="en-US" altLang="ko-KR" sz="1400" dirty="0" err="1">
                <a:solidFill>
                  <a:schemeClr val="accent2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MyBatis</a:t>
            </a:r>
            <a:r>
              <a:rPr lang="en-US" altLang="ko-KR" sz="1400" dirty="0">
                <a:solidFill>
                  <a:schemeClr val="dk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)</a:t>
            </a:r>
          </a:p>
          <a:p>
            <a:pPr algn="ctr">
              <a:lnSpc>
                <a:spcPts val="2000"/>
              </a:lnSpc>
            </a:pPr>
            <a:r>
              <a:rPr lang="en-US" altLang="ko-KR" sz="1050" spc="-80" dirty="0">
                <a:solidFill>
                  <a:schemeClr val="bg1">
                    <a:lumMod val="50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*</a:t>
            </a:r>
            <a:r>
              <a:rPr lang="ko-KR" altLang="en-US" sz="1050" spc="-80" dirty="0">
                <a:solidFill>
                  <a:schemeClr val="bg1">
                    <a:lumMod val="50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쿼리문을 짜기 위한 라이브러리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5C9E316D-EFD3-49C7-47E3-ED122A56328E}"/>
              </a:ext>
            </a:extLst>
          </p:cNvPr>
          <p:cNvSpPr/>
          <p:nvPr/>
        </p:nvSpPr>
        <p:spPr>
          <a:xfrm>
            <a:off x="6490164" y="3792275"/>
            <a:ext cx="2114284" cy="2301021"/>
          </a:xfrm>
          <a:prstGeom prst="roundRect">
            <a:avLst>
              <a:gd name="adj" fmla="val 11862"/>
            </a:avLst>
          </a:prstGeom>
          <a:solidFill>
            <a:srgbClr val="89C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4021975-F7BD-AEB9-D9F1-156F961B08D6}"/>
              </a:ext>
            </a:extLst>
          </p:cNvPr>
          <p:cNvSpPr/>
          <p:nvPr/>
        </p:nvSpPr>
        <p:spPr>
          <a:xfrm>
            <a:off x="6628240" y="4362144"/>
            <a:ext cx="1838132" cy="634931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altLang="ko-KR" sz="1600" dirty="0">
                <a:solidFill>
                  <a:schemeClr val="dk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DAO</a:t>
            </a:r>
          </a:p>
          <a:p>
            <a:pPr algn="ctr">
              <a:lnSpc>
                <a:spcPts val="2000"/>
              </a:lnSpc>
            </a:pP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*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요청만 처리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63742EA4-B2C2-DBD3-2499-B22EE9A530A8}"/>
              </a:ext>
            </a:extLst>
          </p:cNvPr>
          <p:cNvSpPr/>
          <p:nvPr/>
        </p:nvSpPr>
        <p:spPr>
          <a:xfrm>
            <a:off x="6628240" y="5274630"/>
            <a:ext cx="1838132" cy="634931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altLang="ko-KR" sz="1600" dirty="0">
                <a:solidFill>
                  <a:schemeClr val="dk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Service</a:t>
            </a:r>
          </a:p>
          <a:p>
            <a:pPr algn="ctr">
              <a:lnSpc>
                <a:spcPts val="2000"/>
              </a:lnSpc>
            </a:pP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*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비즈니스 로직만 처리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A2A6044-33E4-C1B6-80EA-FEAB87914FEE}"/>
              </a:ext>
            </a:extLst>
          </p:cNvPr>
          <p:cNvSpPr/>
          <p:nvPr/>
        </p:nvSpPr>
        <p:spPr>
          <a:xfrm>
            <a:off x="6818037" y="3869556"/>
            <a:ext cx="1458538" cy="4535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Model</a:t>
            </a:r>
            <a:endParaRPr lang="ko-KR" altLang="en-US" dirty="0">
              <a:solidFill>
                <a:schemeClr val="tx2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C4C5D60F-065C-4EB4-D8CD-F535BE851F9B}"/>
              </a:ext>
            </a:extLst>
          </p:cNvPr>
          <p:cNvSpPr/>
          <p:nvPr/>
        </p:nvSpPr>
        <p:spPr>
          <a:xfrm>
            <a:off x="467544" y="5170333"/>
            <a:ext cx="1838132" cy="634931"/>
          </a:xfrm>
          <a:prstGeom prst="roundRect">
            <a:avLst/>
          </a:prstGeom>
          <a:solidFill>
            <a:srgbClr val="FFFFFF"/>
          </a:solidFill>
          <a:ln>
            <a:solidFill>
              <a:srgbClr val="89CF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dk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dispatcher</a:t>
            </a:r>
          </a:p>
          <a:p>
            <a:pPr algn="ctr"/>
            <a:r>
              <a:rPr lang="en-US" altLang="ko-KR" sz="1600" dirty="0">
                <a:solidFill>
                  <a:schemeClr val="dk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Servlet</a:t>
            </a:r>
            <a:endParaRPr lang="ko-KR" altLang="en-US" sz="1600" dirty="0">
              <a:solidFill>
                <a:schemeClr val="dk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55BD75A-5449-1815-9767-DA134F13B387}"/>
              </a:ext>
            </a:extLst>
          </p:cNvPr>
          <p:cNvCxnSpPr>
            <a:cxnSpLocks/>
            <a:stCxn id="21" idx="2"/>
            <a:endCxn id="43" idx="0"/>
          </p:cNvCxnSpPr>
          <p:nvPr/>
        </p:nvCxnSpPr>
        <p:spPr>
          <a:xfrm>
            <a:off x="1386610" y="4560355"/>
            <a:ext cx="0" cy="609978"/>
          </a:xfrm>
          <a:prstGeom prst="straightConnector1">
            <a:avLst/>
          </a:prstGeom>
          <a:ln w="57150">
            <a:solidFill>
              <a:srgbClr val="FFA7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880C2F6-8919-CD6D-EA2D-63ED92AD2EBD}"/>
              </a:ext>
            </a:extLst>
          </p:cNvPr>
          <p:cNvSpPr/>
          <p:nvPr/>
        </p:nvSpPr>
        <p:spPr>
          <a:xfrm>
            <a:off x="1327491" y="2535001"/>
            <a:ext cx="914399" cy="474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1. REQ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10E68E6-DD55-F23A-B1D1-023AB90B7FDA}"/>
              </a:ext>
            </a:extLst>
          </p:cNvPr>
          <p:cNvSpPr/>
          <p:nvPr/>
        </p:nvSpPr>
        <p:spPr>
          <a:xfrm>
            <a:off x="1369309" y="4571939"/>
            <a:ext cx="802396" cy="474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2.URL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69241A6-5E33-9865-B7C1-787FFB3202F6}"/>
              </a:ext>
            </a:extLst>
          </p:cNvPr>
          <p:cNvGrpSpPr/>
          <p:nvPr/>
        </p:nvGrpSpPr>
        <p:grpSpPr>
          <a:xfrm>
            <a:off x="298855" y="260648"/>
            <a:ext cx="2126164" cy="664596"/>
            <a:chOff x="179512" y="250285"/>
            <a:chExt cx="2126164" cy="664596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F0A0052-F81B-EAB1-4BDC-5E5811B38735}"/>
                </a:ext>
              </a:extLst>
            </p:cNvPr>
            <p:cNvSpPr/>
            <p:nvPr/>
          </p:nvSpPr>
          <p:spPr>
            <a:xfrm>
              <a:off x="179512" y="376512"/>
              <a:ext cx="2126164" cy="457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Client 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요청 순서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B30311FA-72A8-1412-002E-9AC1E90B6D5F}"/>
                </a:ext>
              </a:extLst>
            </p:cNvPr>
            <p:cNvSpPr/>
            <p:nvPr/>
          </p:nvSpPr>
          <p:spPr>
            <a:xfrm>
              <a:off x="361460" y="849103"/>
              <a:ext cx="1810245" cy="6577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D5FA675-730E-87C2-791C-4363BB11C38E}"/>
                </a:ext>
              </a:extLst>
            </p:cNvPr>
            <p:cNvSpPr/>
            <p:nvPr/>
          </p:nvSpPr>
          <p:spPr>
            <a:xfrm>
              <a:off x="361460" y="250285"/>
              <a:ext cx="1810245" cy="6577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D4AA8C29-9288-4296-CCA9-96719F6F6450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2305676" y="2544849"/>
            <a:ext cx="935906" cy="2942950"/>
          </a:xfrm>
          <a:prstGeom prst="straightConnector1">
            <a:avLst/>
          </a:prstGeom>
          <a:ln w="57150">
            <a:solidFill>
              <a:srgbClr val="FFA7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7F22FBD-26AA-9BCF-0450-4770ED11691B}"/>
              </a:ext>
            </a:extLst>
          </p:cNvPr>
          <p:cNvSpPr/>
          <p:nvPr/>
        </p:nvSpPr>
        <p:spPr>
          <a:xfrm rot="17053877">
            <a:off x="1928629" y="3608323"/>
            <a:ext cx="1345107" cy="474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3. Mapping 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grpSp>
        <p:nvGrpSpPr>
          <p:cNvPr id="1052" name="그룹 1051">
            <a:extLst>
              <a:ext uri="{FF2B5EF4-FFF2-40B4-BE49-F238E27FC236}">
                <a16:creationId xmlns:a16="http://schemas.microsoft.com/office/drawing/2014/main" id="{86B783BD-277A-C7AD-56B4-306822BEEE17}"/>
              </a:ext>
            </a:extLst>
          </p:cNvPr>
          <p:cNvGrpSpPr/>
          <p:nvPr/>
        </p:nvGrpSpPr>
        <p:grpSpPr>
          <a:xfrm>
            <a:off x="3275856" y="1412776"/>
            <a:ext cx="2114284" cy="4495525"/>
            <a:chOff x="3177796" y="1412776"/>
            <a:chExt cx="2114284" cy="4495525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F82DD61E-48E6-CF84-17B8-B49AFFACE4D9}"/>
                </a:ext>
              </a:extLst>
            </p:cNvPr>
            <p:cNvSpPr/>
            <p:nvPr/>
          </p:nvSpPr>
          <p:spPr>
            <a:xfrm>
              <a:off x="3177796" y="1412776"/>
              <a:ext cx="2114284" cy="4495525"/>
            </a:xfrm>
            <a:prstGeom prst="roundRect">
              <a:avLst>
                <a:gd name="adj" fmla="val 11862"/>
              </a:avLst>
            </a:prstGeom>
            <a:solidFill>
              <a:srgbClr val="328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A5E23235-C37D-90E0-698C-0C0C0AAA4F7C}"/>
                </a:ext>
              </a:extLst>
            </p:cNvPr>
            <p:cNvSpPr/>
            <p:nvPr/>
          </p:nvSpPr>
          <p:spPr>
            <a:xfrm>
              <a:off x="3315872" y="2211528"/>
              <a:ext cx="1838132" cy="634931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spc="-50" dirty="0">
                  <a:solidFill>
                    <a:schemeClr val="dk1"/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Handler Mapping</a:t>
              </a:r>
            </a:p>
            <a:p>
              <a:pPr algn="ctr"/>
              <a:r>
                <a:rPr lang="en-US" altLang="ko-KR" sz="1000" spc="-80" dirty="0">
                  <a:solidFill>
                    <a:schemeClr val="bg1">
                      <a:lumMod val="50000"/>
                    </a:schemeClr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*</a:t>
              </a:r>
              <a:r>
                <a:rPr lang="ko-KR" altLang="en-US" sz="1000" spc="-80" dirty="0">
                  <a:solidFill>
                    <a:schemeClr val="bg1">
                      <a:lumMod val="50000"/>
                    </a:schemeClr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서버에서 처리</a:t>
              </a:r>
              <a:r>
                <a:rPr lang="en-US" altLang="ko-KR" sz="1000" spc="-80" dirty="0">
                  <a:solidFill>
                    <a:schemeClr val="bg1">
                      <a:lumMod val="50000"/>
                    </a:schemeClr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. </a:t>
              </a:r>
              <a:r>
                <a:rPr lang="ko-KR" altLang="en-US" sz="1000" spc="-80" dirty="0">
                  <a:solidFill>
                    <a:schemeClr val="bg1">
                      <a:lumMod val="50000"/>
                    </a:schemeClr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개발자가 하지 않음</a:t>
              </a: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D4AE3D33-0350-C546-C46F-471FBC8514A4}"/>
                </a:ext>
              </a:extLst>
            </p:cNvPr>
            <p:cNvSpPr/>
            <p:nvPr/>
          </p:nvSpPr>
          <p:spPr>
            <a:xfrm>
              <a:off x="3315872" y="3080677"/>
              <a:ext cx="1838132" cy="634931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dk1"/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Interceptor</a:t>
              </a:r>
            </a:p>
            <a:p>
              <a:pPr algn="ctr"/>
              <a:r>
                <a:rPr lang="en-US" altLang="ko-KR" sz="1600" dirty="0">
                  <a:solidFill>
                    <a:schemeClr val="dk1"/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(Pre process)</a:t>
              </a:r>
              <a:endParaRPr lang="ko-KR" altLang="en-US" sz="1600" dirty="0">
                <a:solidFill>
                  <a:schemeClr val="dk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BBD45BBC-7CF3-BA5C-0E9B-C3B8325A8AA9}"/>
                </a:ext>
              </a:extLst>
            </p:cNvPr>
            <p:cNvSpPr/>
            <p:nvPr/>
          </p:nvSpPr>
          <p:spPr>
            <a:xfrm>
              <a:off x="3315872" y="3953251"/>
              <a:ext cx="1838132" cy="634931"/>
            </a:xfrm>
            <a:prstGeom prst="roundRect">
              <a:avLst/>
            </a:prstGeom>
            <a:solidFill>
              <a:srgbClr val="DDEE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C00000"/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Controller</a:t>
              </a:r>
              <a:endParaRPr lang="ko-KR" altLang="en-US" sz="1600" dirty="0">
                <a:solidFill>
                  <a:srgbClr val="C0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8DE9CDCA-4659-1554-33E7-E7DF778445DF}"/>
                </a:ext>
              </a:extLst>
            </p:cNvPr>
            <p:cNvSpPr/>
            <p:nvPr/>
          </p:nvSpPr>
          <p:spPr>
            <a:xfrm>
              <a:off x="3315872" y="4882301"/>
              <a:ext cx="1838132" cy="634931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dk1"/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Interceptor</a:t>
              </a:r>
            </a:p>
            <a:p>
              <a:pPr algn="ctr"/>
              <a:r>
                <a:rPr lang="en-US" altLang="ko-KR" sz="1600" dirty="0">
                  <a:solidFill>
                    <a:schemeClr val="dk1"/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(Post process)</a:t>
              </a:r>
              <a:endParaRPr lang="ko-KR" altLang="en-US" sz="1600" dirty="0">
                <a:solidFill>
                  <a:schemeClr val="dk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E42339F3-1C7A-274D-2338-70947D766F68}"/>
                </a:ext>
              </a:extLst>
            </p:cNvPr>
            <p:cNvSpPr/>
            <p:nvPr/>
          </p:nvSpPr>
          <p:spPr>
            <a:xfrm>
              <a:off x="3222588" y="1642315"/>
              <a:ext cx="2024700" cy="4535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Handler Chain</a:t>
              </a:r>
            </a:p>
          </p:txBody>
        </p:sp>
        <p:cxnSp>
          <p:nvCxnSpPr>
            <p:cNvPr id="61" name="연결선: 구부러짐 60">
              <a:extLst>
                <a:ext uri="{FF2B5EF4-FFF2-40B4-BE49-F238E27FC236}">
                  <a16:creationId xmlns:a16="http://schemas.microsoft.com/office/drawing/2014/main" id="{18767795-041F-D402-1AE0-E9CD1FA86315}"/>
                </a:ext>
              </a:extLst>
            </p:cNvPr>
            <p:cNvCxnSpPr>
              <a:cxnSpLocks/>
            </p:cNvCxnSpPr>
            <p:nvPr/>
          </p:nvCxnSpPr>
          <p:spPr>
            <a:xfrm>
              <a:off x="5135518" y="2558138"/>
              <a:ext cx="12700" cy="1741723"/>
            </a:xfrm>
            <a:prstGeom prst="curvedConnector3">
              <a:avLst>
                <a:gd name="adj1" fmla="val 3600000"/>
              </a:avLst>
            </a:prstGeom>
            <a:ln w="57150">
              <a:solidFill>
                <a:srgbClr val="FFA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E8D52CF-285F-EAC1-C6DC-F3E7B19EBE4E}"/>
              </a:ext>
            </a:extLst>
          </p:cNvPr>
          <p:cNvSpPr/>
          <p:nvPr/>
        </p:nvSpPr>
        <p:spPr>
          <a:xfrm>
            <a:off x="5713820" y="3160778"/>
            <a:ext cx="802396" cy="474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4. URL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cxnSp>
        <p:nvCxnSpPr>
          <p:cNvPr id="1024" name="직선 화살표 연결선 1023">
            <a:extLst>
              <a:ext uri="{FF2B5EF4-FFF2-40B4-BE49-F238E27FC236}">
                <a16:creationId xmlns:a16="http://schemas.microsoft.com/office/drawing/2014/main" id="{7788E498-DA3A-4BBF-0D29-E8C0EB765A3B}"/>
              </a:ext>
            </a:extLst>
          </p:cNvPr>
          <p:cNvCxnSpPr>
            <a:cxnSpLocks/>
            <a:stCxn id="31" idx="3"/>
            <a:endCxn id="40" idx="1"/>
          </p:cNvCxnSpPr>
          <p:nvPr/>
        </p:nvCxnSpPr>
        <p:spPr>
          <a:xfrm>
            <a:off x="5252064" y="4270717"/>
            <a:ext cx="1376176" cy="1321379"/>
          </a:xfrm>
          <a:prstGeom prst="straightConnector1">
            <a:avLst/>
          </a:prstGeom>
          <a:ln w="57150">
            <a:solidFill>
              <a:srgbClr val="FFA7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직사각형 1030">
            <a:extLst>
              <a:ext uri="{FF2B5EF4-FFF2-40B4-BE49-F238E27FC236}">
                <a16:creationId xmlns:a16="http://schemas.microsoft.com/office/drawing/2014/main" id="{7AE0985B-C564-5549-3C24-C99E0283D4B0}"/>
              </a:ext>
            </a:extLst>
          </p:cNvPr>
          <p:cNvSpPr/>
          <p:nvPr/>
        </p:nvSpPr>
        <p:spPr>
          <a:xfrm>
            <a:off x="5713820" y="4365104"/>
            <a:ext cx="802396" cy="474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5.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요청</a:t>
            </a:r>
          </a:p>
        </p:txBody>
      </p:sp>
      <p:cxnSp>
        <p:nvCxnSpPr>
          <p:cNvPr id="1032" name="직선 화살표 연결선 1031">
            <a:extLst>
              <a:ext uri="{FF2B5EF4-FFF2-40B4-BE49-F238E27FC236}">
                <a16:creationId xmlns:a16="http://schemas.microsoft.com/office/drawing/2014/main" id="{30922492-B0CC-B379-650B-BC1C0DD75AA1}"/>
              </a:ext>
            </a:extLst>
          </p:cNvPr>
          <p:cNvCxnSpPr>
            <a:cxnSpLocks/>
          </p:cNvCxnSpPr>
          <p:nvPr/>
        </p:nvCxnSpPr>
        <p:spPr>
          <a:xfrm flipV="1">
            <a:off x="7547306" y="4997075"/>
            <a:ext cx="0" cy="277555"/>
          </a:xfrm>
          <a:prstGeom prst="straightConnector1">
            <a:avLst/>
          </a:prstGeom>
          <a:ln w="57150">
            <a:solidFill>
              <a:srgbClr val="FFA7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직사각형 1036">
            <a:extLst>
              <a:ext uri="{FF2B5EF4-FFF2-40B4-BE49-F238E27FC236}">
                <a16:creationId xmlns:a16="http://schemas.microsoft.com/office/drawing/2014/main" id="{C1CB5EF9-71D2-025F-640B-376E41418459}"/>
              </a:ext>
            </a:extLst>
          </p:cNvPr>
          <p:cNvSpPr/>
          <p:nvPr/>
        </p:nvSpPr>
        <p:spPr>
          <a:xfrm>
            <a:off x="7612109" y="4892976"/>
            <a:ext cx="802396" cy="474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6.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요청</a:t>
            </a:r>
          </a:p>
        </p:txBody>
      </p:sp>
      <p:cxnSp>
        <p:nvCxnSpPr>
          <p:cNvPr id="1038" name="직선 화살표 연결선 1037">
            <a:extLst>
              <a:ext uri="{FF2B5EF4-FFF2-40B4-BE49-F238E27FC236}">
                <a16:creationId xmlns:a16="http://schemas.microsoft.com/office/drawing/2014/main" id="{A42011F6-0085-D2A6-7C16-11A99FFA203C}"/>
              </a:ext>
            </a:extLst>
          </p:cNvPr>
          <p:cNvCxnSpPr>
            <a:cxnSpLocks/>
          </p:cNvCxnSpPr>
          <p:nvPr/>
        </p:nvCxnSpPr>
        <p:spPr>
          <a:xfrm flipV="1">
            <a:off x="7547306" y="3239408"/>
            <a:ext cx="0" cy="552867"/>
          </a:xfrm>
          <a:prstGeom prst="straightConnector1">
            <a:avLst/>
          </a:prstGeom>
          <a:ln w="57150">
            <a:solidFill>
              <a:srgbClr val="FFA7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직사각형 1038">
            <a:extLst>
              <a:ext uri="{FF2B5EF4-FFF2-40B4-BE49-F238E27FC236}">
                <a16:creationId xmlns:a16="http://schemas.microsoft.com/office/drawing/2014/main" id="{5B2605E4-531A-6CBC-BF68-02851FFCE154}"/>
              </a:ext>
            </a:extLst>
          </p:cNvPr>
          <p:cNvSpPr/>
          <p:nvPr/>
        </p:nvSpPr>
        <p:spPr>
          <a:xfrm>
            <a:off x="7612109" y="3269977"/>
            <a:ext cx="802396" cy="474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7.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요청</a:t>
            </a:r>
          </a:p>
        </p:txBody>
      </p:sp>
      <p:cxnSp>
        <p:nvCxnSpPr>
          <p:cNvPr id="1040" name="직선 화살표 연결선 1039">
            <a:extLst>
              <a:ext uri="{FF2B5EF4-FFF2-40B4-BE49-F238E27FC236}">
                <a16:creationId xmlns:a16="http://schemas.microsoft.com/office/drawing/2014/main" id="{82A6B69A-146E-4E9D-1327-C22ED40C6D48}"/>
              </a:ext>
            </a:extLst>
          </p:cNvPr>
          <p:cNvCxnSpPr>
            <a:cxnSpLocks/>
            <a:stCxn id="37" idx="0"/>
            <a:endCxn id="35" idx="2"/>
          </p:cNvCxnSpPr>
          <p:nvPr/>
        </p:nvCxnSpPr>
        <p:spPr>
          <a:xfrm flipV="1">
            <a:off x="7547306" y="1583370"/>
            <a:ext cx="0" cy="743807"/>
          </a:xfrm>
          <a:prstGeom prst="straightConnector1">
            <a:avLst/>
          </a:prstGeom>
          <a:ln w="57150">
            <a:solidFill>
              <a:srgbClr val="FFA7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직사각형 1045">
            <a:extLst>
              <a:ext uri="{FF2B5EF4-FFF2-40B4-BE49-F238E27FC236}">
                <a16:creationId xmlns:a16="http://schemas.microsoft.com/office/drawing/2014/main" id="{A91BB030-E150-478E-0D06-160169CAE98C}"/>
              </a:ext>
            </a:extLst>
          </p:cNvPr>
          <p:cNvSpPr/>
          <p:nvPr/>
        </p:nvSpPr>
        <p:spPr>
          <a:xfrm>
            <a:off x="6088041" y="1731675"/>
            <a:ext cx="3048135" cy="474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8.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쿼리문을 사용해서 요청을 처리</a:t>
            </a:r>
          </a:p>
        </p:txBody>
      </p:sp>
    </p:spTree>
    <p:extLst>
      <p:ext uri="{BB962C8B-B14F-4D97-AF65-F5344CB8AC3E}">
        <p14:creationId xmlns:p14="http://schemas.microsoft.com/office/powerpoint/2010/main" val="3235534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>
            <a:extLst>
              <a:ext uri="{FF2B5EF4-FFF2-40B4-BE49-F238E27FC236}">
                <a16:creationId xmlns:a16="http://schemas.microsoft.com/office/drawing/2014/main" id="{469241A6-5E33-9865-B7C1-787FFB3202F6}"/>
              </a:ext>
            </a:extLst>
          </p:cNvPr>
          <p:cNvGrpSpPr/>
          <p:nvPr/>
        </p:nvGrpSpPr>
        <p:grpSpPr>
          <a:xfrm>
            <a:off x="298854" y="260648"/>
            <a:ext cx="3825483" cy="664596"/>
            <a:chOff x="179512" y="250285"/>
            <a:chExt cx="2126164" cy="664596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F0A0052-F81B-EAB1-4BDC-5E5811B38735}"/>
                </a:ext>
              </a:extLst>
            </p:cNvPr>
            <p:cNvSpPr/>
            <p:nvPr/>
          </p:nvSpPr>
          <p:spPr>
            <a:xfrm>
              <a:off x="179512" y="376512"/>
              <a:ext cx="2126164" cy="457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개발자 작성 순서 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– 1. 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기본설정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B30311FA-72A8-1412-002E-9AC1E90B6D5F}"/>
                </a:ext>
              </a:extLst>
            </p:cNvPr>
            <p:cNvSpPr/>
            <p:nvPr/>
          </p:nvSpPr>
          <p:spPr>
            <a:xfrm>
              <a:off x="361460" y="849103"/>
              <a:ext cx="1810245" cy="6577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D5FA675-730E-87C2-791C-4363BB11C38E}"/>
                </a:ext>
              </a:extLst>
            </p:cNvPr>
            <p:cNvSpPr/>
            <p:nvPr/>
          </p:nvSpPr>
          <p:spPr>
            <a:xfrm>
              <a:off x="361460" y="250285"/>
              <a:ext cx="1810245" cy="6577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D4AA8C29-9288-4296-CCA9-96719F6F6450}"/>
              </a:ext>
            </a:extLst>
          </p:cNvPr>
          <p:cNvCxnSpPr>
            <a:cxnSpLocks/>
            <a:stCxn id="1076" idx="0"/>
            <a:endCxn id="1066" idx="0"/>
          </p:cNvCxnSpPr>
          <p:nvPr/>
        </p:nvCxnSpPr>
        <p:spPr>
          <a:xfrm>
            <a:off x="7236827" y="2330725"/>
            <a:ext cx="0" cy="667030"/>
          </a:xfrm>
          <a:prstGeom prst="straightConnector1">
            <a:avLst/>
          </a:prstGeom>
          <a:ln w="57150">
            <a:solidFill>
              <a:srgbClr val="FFA7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9A0D1FF9-12CD-A681-C526-32497B576AB1}"/>
              </a:ext>
            </a:extLst>
          </p:cNvPr>
          <p:cNvGrpSpPr/>
          <p:nvPr/>
        </p:nvGrpSpPr>
        <p:grpSpPr>
          <a:xfrm>
            <a:off x="1108172" y="3429000"/>
            <a:ext cx="1190164" cy="853977"/>
            <a:chOff x="1072946" y="1729567"/>
            <a:chExt cx="1369443" cy="1166281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40188360-3465-61D6-926F-9CD43E735C9D}"/>
                </a:ext>
              </a:extLst>
            </p:cNvPr>
            <p:cNvGrpSpPr/>
            <p:nvPr/>
          </p:nvGrpSpPr>
          <p:grpSpPr>
            <a:xfrm>
              <a:off x="1140287" y="1729567"/>
              <a:ext cx="1166281" cy="1166281"/>
              <a:chOff x="5735124" y="1134551"/>
              <a:chExt cx="1622684" cy="1622684"/>
            </a:xfrm>
          </p:grpSpPr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54B61383-501D-FEB8-2FA9-7E96BA10AB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5124" y="1134551"/>
                <a:ext cx="1622684" cy="1622684"/>
              </a:xfrm>
              <a:prstGeom prst="rect">
                <a:avLst/>
              </a:prstGeom>
            </p:spPr>
          </p:pic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45BBC79-FD08-40F8-AB54-A866FD12D9DC}"/>
                  </a:ext>
                </a:extLst>
              </p:cNvPr>
              <p:cNvSpPr/>
              <p:nvPr/>
            </p:nvSpPr>
            <p:spPr>
              <a:xfrm>
                <a:off x="6137295" y="1257453"/>
                <a:ext cx="789657" cy="5366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atin typeface="나눔스퀘어OTF_ac Bold" panose="020B0600000101010101" pitchFamily="34" charset="-127"/>
                    <a:ea typeface="나눔스퀘어OTF_ac Bold" panose="020B0600000101010101" pitchFamily="34" charset="-127"/>
                  </a:rPr>
                  <a:t>DB</a:t>
                </a:r>
                <a:endParaRPr lang="ko-KR" altLang="en-US" sz="1200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endParaRPr>
              </a:p>
            </p:txBody>
          </p:sp>
        </p:grp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16F09C2-03A0-E0B6-6565-2154384034B1}"/>
                </a:ext>
              </a:extLst>
            </p:cNvPr>
            <p:cNvSpPr/>
            <p:nvPr/>
          </p:nvSpPr>
          <p:spPr>
            <a:xfrm>
              <a:off x="1072946" y="2231087"/>
              <a:ext cx="1369443" cy="441680"/>
            </a:xfrm>
            <a:prstGeom prst="roundRect">
              <a:avLst>
                <a:gd name="adj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1. Table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 작성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19A1ED5-0967-15F7-72FA-45FFC637089F}"/>
              </a:ext>
            </a:extLst>
          </p:cNvPr>
          <p:cNvGrpSpPr/>
          <p:nvPr/>
        </p:nvGrpSpPr>
        <p:grpSpPr>
          <a:xfrm>
            <a:off x="816901" y="5219443"/>
            <a:ext cx="1832335" cy="1149990"/>
            <a:chOff x="402768" y="4365916"/>
            <a:chExt cx="2114284" cy="1697816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AD4D80FF-0FA1-AE95-374B-A71917FAB3C2}"/>
                </a:ext>
              </a:extLst>
            </p:cNvPr>
            <p:cNvSpPr/>
            <p:nvPr/>
          </p:nvSpPr>
          <p:spPr>
            <a:xfrm>
              <a:off x="402768" y="4365916"/>
              <a:ext cx="2114284" cy="1697816"/>
            </a:xfrm>
            <a:prstGeom prst="roundRect">
              <a:avLst>
                <a:gd name="adj" fmla="val 11862"/>
              </a:avLst>
            </a:prstGeom>
            <a:solidFill>
              <a:srgbClr val="89CF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B2CE6B53-F566-730A-8FE3-206C9C440461}"/>
                </a:ext>
              </a:extLst>
            </p:cNvPr>
            <p:cNvSpPr/>
            <p:nvPr/>
          </p:nvSpPr>
          <p:spPr>
            <a:xfrm>
              <a:off x="552123" y="5029907"/>
              <a:ext cx="1838132" cy="453551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dk1"/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db</a:t>
              </a:r>
              <a:endParaRPr lang="en-US" altLang="ko-KR" sz="1200" dirty="0">
                <a:solidFill>
                  <a:schemeClr val="dk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3FB3C6BF-6F48-EF32-23A8-C00AB5BB63D8}"/>
                </a:ext>
              </a:extLst>
            </p:cNvPr>
            <p:cNvSpPr/>
            <p:nvPr/>
          </p:nvSpPr>
          <p:spPr>
            <a:xfrm>
              <a:off x="730641" y="4476816"/>
              <a:ext cx="1458538" cy="4535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2"/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properties</a:t>
              </a:r>
              <a:endParaRPr lang="ko-KR" altLang="en-US" sz="1400" dirty="0">
                <a:solidFill>
                  <a:schemeClr val="tx2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3AD051B-8476-3467-7E6E-5F9D5E5454EF}"/>
              </a:ext>
            </a:extLst>
          </p:cNvPr>
          <p:cNvSpPr txBox="1"/>
          <p:nvPr/>
        </p:nvSpPr>
        <p:spPr>
          <a:xfrm>
            <a:off x="864815" y="6023201"/>
            <a:ext cx="160300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9388" indent="-179388">
              <a:buFontTx/>
              <a:buChar char="-"/>
            </a:pPr>
            <a:r>
              <a:rPr lang="en-US" altLang="ko-KR" sz="1100" dirty="0">
                <a:solidFill>
                  <a:schemeClr val="bg1"/>
                </a:solidFill>
                <a:latin typeface="Consolas" panose="020B0609020204030204" pitchFamily="49" charset="0"/>
                <a:ea typeface="나눔스퀘어OTF_ac Bold" panose="020B0600000101010101" pitchFamily="34" charset="-127"/>
              </a:rPr>
              <a:t>DB</a:t>
            </a:r>
            <a:r>
              <a:rPr lang="ko-KR" altLang="en-US" sz="1100" dirty="0">
                <a:solidFill>
                  <a:schemeClr val="bg1"/>
                </a:solidFill>
                <a:latin typeface="Consolas" panose="020B0609020204030204" pitchFamily="49" charset="0"/>
                <a:ea typeface="나눔스퀘어OTF_ac Bold" panose="020B0600000101010101" pitchFamily="34" charset="-127"/>
              </a:rPr>
              <a:t>정보 저장</a:t>
            </a:r>
            <a:endParaRPr lang="en-US" altLang="ko-KR" sz="1000" dirty="0">
              <a:solidFill>
                <a:schemeClr val="bg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C061C3EE-08D0-E435-5915-FC7CA6823350}"/>
              </a:ext>
            </a:extLst>
          </p:cNvPr>
          <p:cNvCxnSpPr>
            <a:cxnSpLocks/>
            <a:stCxn id="3" idx="2"/>
            <a:endCxn id="35" idx="0"/>
          </p:cNvCxnSpPr>
          <p:nvPr/>
        </p:nvCxnSpPr>
        <p:spPr>
          <a:xfrm>
            <a:off x="1666317" y="2887912"/>
            <a:ext cx="7180" cy="541088"/>
          </a:xfrm>
          <a:prstGeom prst="straightConnector1">
            <a:avLst/>
          </a:prstGeom>
          <a:ln w="57150">
            <a:solidFill>
              <a:srgbClr val="FFA7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E91B23C-477B-5E8A-1CFF-242263871702}"/>
              </a:ext>
            </a:extLst>
          </p:cNvPr>
          <p:cNvCxnSpPr>
            <a:cxnSpLocks/>
            <a:stCxn id="57" idx="2"/>
            <a:endCxn id="22" idx="0"/>
          </p:cNvCxnSpPr>
          <p:nvPr/>
        </p:nvCxnSpPr>
        <p:spPr>
          <a:xfrm>
            <a:off x="1733069" y="4976507"/>
            <a:ext cx="0" cy="242936"/>
          </a:xfrm>
          <a:prstGeom prst="straightConnector1">
            <a:avLst/>
          </a:prstGeom>
          <a:ln w="57150">
            <a:solidFill>
              <a:srgbClr val="FFA7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0820E51-A979-F368-E43E-A8BB455002DC}"/>
              </a:ext>
            </a:extLst>
          </p:cNvPr>
          <p:cNvSpPr/>
          <p:nvPr/>
        </p:nvSpPr>
        <p:spPr>
          <a:xfrm>
            <a:off x="750150" y="1340768"/>
            <a:ext cx="1832334" cy="1547144"/>
          </a:xfrm>
          <a:prstGeom prst="roundRect">
            <a:avLst>
              <a:gd name="adj" fmla="val 1174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21038AA-9950-4CEE-4EA1-855DB882DF85}"/>
              </a:ext>
            </a:extLst>
          </p:cNvPr>
          <p:cNvSpPr/>
          <p:nvPr/>
        </p:nvSpPr>
        <p:spPr>
          <a:xfrm>
            <a:off x="931752" y="1694132"/>
            <a:ext cx="1469131" cy="287794"/>
          </a:xfrm>
          <a:prstGeom prst="roundRect">
            <a:avLst>
              <a:gd name="adj" fmla="val 15712"/>
            </a:avLst>
          </a:prstGeom>
          <a:solidFill>
            <a:srgbClr val="BDE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dk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Pom.xml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B0D8A9-5AB5-9E2C-E077-CF5813A4158C}"/>
              </a:ext>
            </a:extLst>
          </p:cNvPr>
          <p:cNvSpPr txBox="1"/>
          <p:nvPr/>
        </p:nvSpPr>
        <p:spPr>
          <a:xfrm>
            <a:off x="830023" y="1981926"/>
            <a:ext cx="16725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9388" indent="-179388">
              <a:buFontTx/>
              <a:buChar char="-"/>
            </a:pP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Mybatis</a:t>
            </a:r>
            <a:endParaRPr lang="en-US" altLang="ko-KR" sz="1050" dirty="0">
              <a:solidFill>
                <a:schemeClr val="tx1">
                  <a:lumMod val="50000"/>
                  <a:lumOff val="50000"/>
                </a:schemeClr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179388" indent="-179388">
              <a:buFontTx/>
              <a:buChar char="-"/>
            </a:pP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Springframework</a:t>
            </a:r>
            <a:endParaRPr lang="en-US" altLang="ko-KR" sz="1050" dirty="0">
              <a:solidFill>
                <a:schemeClr val="tx1">
                  <a:lumMod val="50000"/>
                  <a:lumOff val="50000"/>
                </a:schemeClr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179388" indent="-179388">
              <a:buFontTx/>
              <a:buChar char="-"/>
            </a:pPr>
            <a:r>
              <a:rPr lang="en-US" altLang="ko-KR" sz="12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Apache</a:t>
            </a:r>
            <a:endParaRPr lang="en-US" altLang="ko-KR" sz="1050" u="sng" dirty="0">
              <a:solidFill>
                <a:schemeClr val="tx1">
                  <a:lumMod val="50000"/>
                  <a:lumOff val="50000"/>
                </a:schemeClr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179388" indent="-179388"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servlet</a:t>
            </a:r>
            <a:endParaRPr lang="en-US" altLang="ko-KR" sz="1050" dirty="0">
              <a:solidFill>
                <a:schemeClr val="tx1">
                  <a:lumMod val="50000"/>
                  <a:lumOff val="50000"/>
                </a:schemeClr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1033" name="사각형: 둥근 모서리 1032">
            <a:extLst>
              <a:ext uri="{FF2B5EF4-FFF2-40B4-BE49-F238E27FC236}">
                <a16:creationId xmlns:a16="http://schemas.microsoft.com/office/drawing/2014/main" id="{98B80794-FC88-568D-F1D4-7832E9CE0D8A}"/>
              </a:ext>
            </a:extLst>
          </p:cNvPr>
          <p:cNvSpPr/>
          <p:nvPr/>
        </p:nvSpPr>
        <p:spPr>
          <a:xfrm>
            <a:off x="888390" y="1391354"/>
            <a:ext cx="1555855" cy="3072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2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Repository </a:t>
            </a:r>
            <a:r>
              <a:rPr lang="ko-KR" altLang="en-US" sz="1400" dirty="0">
                <a:solidFill>
                  <a:schemeClr val="tx2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등록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0A51C49-9046-F6FF-4C7C-5E504EC505F8}"/>
              </a:ext>
            </a:extLst>
          </p:cNvPr>
          <p:cNvSpPr txBox="1"/>
          <p:nvPr/>
        </p:nvSpPr>
        <p:spPr>
          <a:xfrm>
            <a:off x="858417" y="4330176"/>
            <a:ext cx="17493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hangingPunct="1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-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Board_info_table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0" indent="0" hangingPunct="1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-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User_table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0" indent="0" hangingPunct="1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-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Content_table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1042" name="그룹 1041">
            <a:extLst>
              <a:ext uri="{FF2B5EF4-FFF2-40B4-BE49-F238E27FC236}">
                <a16:creationId xmlns:a16="http://schemas.microsoft.com/office/drawing/2014/main" id="{41FA687D-D7FF-48D5-0B96-0BF66C614828}"/>
              </a:ext>
            </a:extLst>
          </p:cNvPr>
          <p:cNvGrpSpPr/>
          <p:nvPr/>
        </p:nvGrpSpPr>
        <p:grpSpPr>
          <a:xfrm>
            <a:off x="3414000" y="3542025"/>
            <a:ext cx="1832335" cy="2830222"/>
            <a:chOff x="3202727" y="1351730"/>
            <a:chExt cx="1832335" cy="2830222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D649EB7-D346-E989-577D-4DD047C46EB4}"/>
                </a:ext>
              </a:extLst>
            </p:cNvPr>
            <p:cNvGrpSpPr/>
            <p:nvPr/>
          </p:nvGrpSpPr>
          <p:grpSpPr>
            <a:xfrm>
              <a:off x="3202727" y="1351730"/>
              <a:ext cx="1832335" cy="2830222"/>
              <a:chOff x="402768" y="4355565"/>
              <a:chExt cx="2114284" cy="3364691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B538A6EF-C30F-3B1C-9C6D-3C0F0980575D}"/>
                  </a:ext>
                </a:extLst>
              </p:cNvPr>
              <p:cNvSpPr/>
              <p:nvPr/>
            </p:nvSpPr>
            <p:spPr>
              <a:xfrm>
                <a:off x="402768" y="4355565"/>
                <a:ext cx="2114284" cy="3364691"/>
              </a:xfrm>
              <a:prstGeom prst="roundRect">
                <a:avLst>
                  <a:gd name="adj" fmla="val 11862"/>
                </a:avLst>
              </a:prstGeom>
              <a:solidFill>
                <a:srgbClr val="FCFBF5"/>
              </a:solidFill>
              <a:ln>
                <a:solidFill>
                  <a:srgbClr val="6CAE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850E3F9E-3B61-2DA8-8DCB-251071D670DE}"/>
                  </a:ext>
                </a:extLst>
              </p:cNvPr>
              <p:cNvSpPr/>
              <p:nvPr/>
            </p:nvSpPr>
            <p:spPr>
              <a:xfrm>
                <a:off x="730641" y="4382748"/>
                <a:ext cx="1458538" cy="45355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2"/>
                    </a:solidFill>
                    <a:latin typeface="나눔스퀘어OTF_ac Bold" panose="020B0600000101010101" pitchFamily="34" charset="-127"/>
                    <a:ea typeface="나눔스퀘어OTF_ac Bold" panose="020B0600000101010101" pitchFamily="34" charset="-127"/>
                  </a:rPr>
                  <a:t>config</a:t>
                </a:r>
                <a:endParaRPr lang="ko-KR" altLang="en-US" sz="1400" dirty="0">
                  <a:solidFill>
                    <a:schemeClr val="tx2"/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endParaRPr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3BBB5F9E-32AB-0723-E6B3-DDF9D57BBB7D}"/>
                  </a:ext>
                </a:extLst>
              </p:cNvPr>
              <p:cNvSpPr/>
              <p:nvPr/>
            </p:nvSpPr>
            <p:spPr>
              <a:xfrm>
                <a:off x="540844" y="4824796"/>
                <a:ext cx="1838132" cy="414191"/>
              </a:xfrm>
              <a:prstGeom prst="roundRect">
                <a:avLst/>
              </a:prstGeom>
              <a:solidFill>
                <a:srgbClr val="89CF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2000"/>
                  </a:lnSpc>
                </a:pPr>
                <a:r>
                  <a:rPr lang="en-US" altLang="ko-KR" sz="1200" dirty="0" err="1">
                    <a:solidFill>
                      <a:schemeClr val="dk1"/>
                    </a:solidFill>
                    <a:latin typeface="나눔스퀘어OTF_ac Bold" panose="020B0600000101010101" pitchFamily="34" charset="-127"/>
                    <a:ea typeface="나눔스퀘어OTF_ac Bold" panose="020B0600000101010101" pitchFamily="34" charset="-127"/>
                  </a:rPr>
                  <a:t>ServletAppContext</a:t>
                </a:r>
                <a:endParaRPr lang="en-US" altLang="ko-KR" sz="1200" dirty="0">
                  <a:solidFill>
                    <a:schemeClr val="dk1"/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endParaRPr>
              </a:p>
            </p:txBody>
          </p:sp>
          <p:sp>
            <p:nvSpPr>
              <p:cNvPr id="1038" name="사각형: 둥근 모서리 1037">
                <a:extLst>
                  <a:ext uri="{FF2B5EF4-FFF2-40B4-BE49-F238E27FC236}">
                    <a16:creationId xmlns:a16="http://schemas.microsoft.com/office/drawing/2014/main" id="{E50C5EC8-9537-6B20-0E73-12689507F433}"/>
                  </a:ext>
                </a:extLst>
              </p:cNvPr>
              <p:cNvSpPr/>
              <p:nvPr/>
            </p:nvSpPr>
            <p:spPr>
              <a:xfrm>
                <a:off x="540844" y="5865891"/>
                <a:ext cx="1838132" cy="414191"/>
              </a:xfrm>
              <a:prstGeom prst="roundRect">
                <a:avLst/>
              </a:prstGeom>
              <a:solidFill>
                <a:srgbClr val="89CF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2000"/>
                  </a:lnSpc>
                </a:pPr>
                <a:r>
                  <a:rPr lang="en-US" altLang="ko-KR" sz="1200" dirty="0" err="1">
                    <a:solidFill>
                      <a:schemeClr val="dk1"/>
                    </a:solidFill>
                    <a:latin typeface="나눔스퀘어OTF_ac Bold" panose="020B0600000101010101" pitchFamily="34" charset="-127"/>
                    <a:ea typeface="나눔스퀘어OTF_ac Bold" panose="020B0600000101010101" pitchFamily="34" charset="-127"/>
                  </a:rPr>
                  <a:t>SpringConfigClass</a:t>
                </a:r>
                <a:endParaRPr lang="en-US" altLang="ko-KR" sz="1200" dirty="0">
                  <a:solidFill>
                    <a:schemeClr val="dk1"/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endParaRPr>
              </a:p>
            </p:txBody>
          </p:sp>
          <p:sp>
            <p:nvSpPr>
              <p:cNvPr id="1040" name="사각형: 둥근 모서리 1039">
                <a:extLst>
                  <a:ext uri="{FF2B5EF4-FFF2-40B4-BE49-F238E27FC236}">
                    <a16:creationId xmlns:a16="http://schemas.microsoft.com/office/drawing/2014/main" id="{ECFD2B10-AE24-0846-7F0A-8416D67F4D38}"/>
                  </a:ext>
                </a:extLst>
              </p:cNvPr>
              <p:cNvSpPr/>
              <p:nvPr/>
            </p:nvSpPr>
            <p:spPr>
              <a:xfrm>
                <a:off x="540844" y="6890664"/>
                <a:ext cx="1838132" cy="414191"/>
              </a:xfrm>
              <a:prstGeom prst="roundRect">
                <a:avLst/>
              </a:prstGeom>
              <a:solidFill>
                <a:srgbClr val="89CF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2000"/>
                  </a:lnSpc>
                </a:pPr>
                <a:r>
                  <a:rPr lang="en-US" altLang="ko-KR" sz="1200" dirty="0" err="1">
                    <a:solidFill>
                      <a:schemeClr val="dk1"/>
                    </a:solidFill>
                    <a:latin typeface="나눔스퀘어OTF_ac Bold" panose="020B0600000101010101" pitchFamily="34" charset="-127"/>
                    <a:ea typeface="나눔스퀘어OTF_ac Bold" panose="020B0600000101010101" pitchFamily="34" charset="-127"/>
                  </a:rPr>
                  <a:t>RootAppContext</a:t>
                </a:r>
                <a:endParaRPr lang="en-US" altLang="ko-KR" sz="1200" dirty="0">
                  <a:solidFill>
                    <a:schemeClr val="dk1"/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endParaRP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A594763-40A9-FB18-BC36-367801148374}"/>
                </a:ext>
              </a:extLst>
            </p:cNvPr>
            <p:cNvSpPr txBox="1"/>
            <p:nvPr/>
          </p:nvSpPr>
          <p:spPr>
            <a:xfrm>
              <a:off x="3307618" y="2175871"/>
              <a:ext cx="1603005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9388" indent="-179388">
                <a:buFontTx/>
                <a:buChar char="-"/>
              </a:pPr>
              <a:r>
                <a:rPr lang="en-US" altLang="ko-KR" sz="1100" dirty="0">
                  <a:solidFill>
                    <a:srgbClr val="002060"/>
                  </a:solidFill>
                  <a:latin typeface="Consolas" panose="020B0609020204030204" pitchFamily="49" charset="0"/>
                  <a:ea typeface="나눔스퀘어OTF_ac Bold" panose="020B0600000101010101" pitchFamily="34" charset="-127"/>
                </a:rPr>
                <a:t>DB</a:t>
              </a:r>
              <a:r>
                <a:rPr lang="ko-KR" altLang="en-US" sz="1100" dirty="0">
                  <a:solidFill>
                    <a:srgbClr val="002060"/>
                  </a:solidFill>
                  <a:latin typeface="Consolas" panose="020B0609020204030204" pitchFamily="49" charset="0"/>
                  <a:ea typeface="나눔스퀘어OTF_ac Bold" panose="020B0600000101010101" pitchFamily="34" charset="-127"/>
                </a:rPr>
                <a:t>연결</a:t>
              </a:r>
              <a:endParaRPr lang="en-US" altLang="ko-KR" sz="1100" dirty="0">
                <a:solidFill>
                  <a:srgbClr val="002060"/>
                </a:solidFill>
                <a:latin typeface="Consolas" panose="020B0609020204030204" pitchFamily="49" charset="0"/>
                <a:ea typeface="나눔스퀘어OTF_ac Bold" panose="020B0600000101010101" pitchFamily="34" charset="-127"/>
              </a:endParaRPr>
            </a:p>
            <a:p>
              <a:pPr marL="179388" indent="-179388">
                <a:buFontTx/>
                <a:buChar char="-"/>
              </a:pPr>
              <a:r>
                <a:rPr lang="ko-KR" altLang="en-US" sz="1100" dirty="0">
                  <a:solidFill>
                    <a:srgbClr val="002060"/>
                  </a:solidFill>
                  <a:latin typeface="Consolas" panose="020B0609020204030204" pitchFamily="49" charset="0"/>
                  <a:ea typeface="나눔스퀘어OTF_ac Bold" panose="020B0600000101010101" pitchFamily="34" charset="-127"/>
                </a:rPr>
                <a:t>페이지 </a:t>
              </a:r>
              <a:r>
                <a:rPr lang="en-US" altLang="ko-KR" sz="1100" dirty="0">
                  <a:solidFill>
                    <a:srgbClr val="002060"/>
                  </a:solidFill>
                  <a:latin typeface="Consolas" panose="020B0609020204030204" pitchFamily="49" charset="0"/>
                  <a:ea typeface="나눔스퀘어OTF_ac Bold" panose="020B0600000101010101" pitchFamily="34" charset="-127"/>
                </a:rPr>
                <a:t>URL </a:t>
              </a:r>
              <a:r>
                <a:rPr lang="ko-KR" altLang="en-US" sz="1100" dirty="0">
                  <a:solidFill>
                    <a:srgbClr val="002060"/>
                  </a:solidFill>
                  <a:latin typeface="Consolas" panose="020B0609020204030204" pitchFamily="49" charset="0"/>
                  <a:ea typeface="나눔스퀘어OTF_ac Bold" panose="020B0600000101010101" pitchFamily="34" charset="-127"/>
                </a:rPr>
                <a:t>연결지정</a:t>
              </a:r>
              <a:endParaRPr lang="en-US" altLang="ko-KR" sz="1100" dirty="0">
                <a:solidFill>
                  <a:srgbClr val="002060"/>
                </a:solidFill>
                <a:latin typeface="Consolas" panose="020B0609020204030204" pitchFamily="49" charset="0"/>
                <a:ea typeface="나눔스퀘어OTF_ac Bold" panose="020B0600000101010101" pitchFamily="34" charset="-127"/>
              </a:endParaRPr>
            </a:p>
          </p:txBody>
        </p:sp>
        <p:sp>
          <p:nvSpPr>
            <p:cNvPr id="1039" name="TextBox 1038">
              <a:extLst>
                <a:ext uri="{FF2B5EF4-FFF2-40B4-BE49-F238E27FC236}">
                  <a16:creationId xmlns:a16="http://schemas.microsoft.com/office/drawing/2014/main" id="{D70EB75E-D1BC-183A-E841-B77C090E9313}"/>
                </a:ext>
              </a:extLst>
            </p:cNvPr>
            <p:cNvSpPr txBox="1"/>
            <p:nvPr/>
          </p:nvSpPr>
          <p:spPr>
            <a:xfrm>
              <a:off x="3307618" y="3044938"/>
              <a:ext cx="1603005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9388" indent="-179388">
                <a:buFontTx/>
                <a:buChar char="-"/>
              </a:pPr>
              <a:r>
                <a:rPr lang="ko-KR" altLang="en-US" sz="1100" dirty="0">
                  <a:solidFill>
                    <a:srgbClr val="002060"/>
                  </a:solidFill>
                  <a:latin typeface="Consolas" panose="020B0609020204030204" pitchFamily="49" charset="0"/>
                  <a:ea typeface="나눔스퀘어OTF_ac Bold" panose="020B0600000101010101" pitchFamily="34" charset="-127"/>
                </a:rPr>
                <a:t>경로 </a:t>
              </a:r>
              <a:r>
                <a:rPr lang="en-US" altLang="ko-KR" sz="1100" dirty="0">
                  <a:solidFill>
                    <a:srgbClr val="002060"/>
                  </a:solidFill>
                  <a:latin typeface="Consolas" panose="020B0609020204030204" pitchFamily="49" charset="0"/>
                  <a:ea typeface="나눔스퀘어OTF_ac Bold" panose="020B0600000101010101" pitchFamily="34" charset="-127"/>
                </a:rPr>
                <a:t>mapping</a:t>
              </a:r>
            </a:p>
            <a:p>
              <a:pPr marL="179388" indent="-179388">
                <a:buFontTx/>
                <a:buChar char="-"/>
              </a:pPr>
              <a:r>
                <a:rPr lang="en-US" altLang="ko-KR" sz="1100" dirty="0">
                  <a:solidFill>
                    <a:srgbClr val="002060"/>
                  </a:solidFill>
                  <a:latin typeface="Consolas" panose="020B0609020204030204" pitchFamily="49" charset="0"/>
                  <a:ea typeface="나눔스퀘어OTF_ac Bold" panose="020B0600000101010101" pitchFamily="34" charset="-127"/>
                </a:rPr>
                <a:t>encoding</a:t>
              </a:r>
            </a:p>
          </p:txBody>
        </p:sp>
        <p:sp>
          <p:nvSpPr>
            <p:cNvPr id="1041" name="TextBox 1040">
              <a:extLst>
                <a:ext uri="{FF2B5EF4-FFF2-40B4-BE49-F238E27FC236}">
                  <a16:creationId xmlns:a16="http://schemas.microsoft.com/office/drawing/2014/main" id="{1F40E5C3-1261-1438-EE6A-4C7947F7D39B}"/>
                </a:ext>
              </a:extLst>
            </p:cNvPr>
            <p:cNvSpPr txBox="1"/>
            <p:nvPr/>
          </p:nvSpPr>
          <p:spPr>
            <a:xfrm>
              <a:off x="3307618" y="3859199"/>
              <a:ext cx="160300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9388" indent="-179388">
                <a:buFontTx/>
                <a:buChar char="-"/>
              </a:pPr>
              <a:r>
                <a:rPr lang="en-US" altLang="ko-KR" sz="1100" dirty="0">
                  <a:solidFill>
                    <a:srgbClr val="002060"/>
                  </a:solidFill>
                  <a:latin typeface="Consolas" panose="020B0609020204030204" pitchFamily="49" charset="0"/>
                  <a:ea typeface="나눔스퀘어OTF_ac Bold" panose="020B0600000101010101" pitchFamily="34" charset="-127"/>
                </a:rPr>
                <a:t>Bean</a:t>
              </a:r>
              <a:r>
                <a:rPr lang="ko-KR" altLang="en-US" sz="1100" dirty="0">
                  <a:solidFill>
                    <a:srgbClr val="002060"/>
                  </a:solidFill>
                  <a:latin typeface="Consolas" panose="020B0609020204030204" pitchFamily="49" charset="0"/>
                  <a:ea typeface="나눔스퀘어OTF_ac Bold" panose="020B0600000101010101" pitchFamily="34" charset="-127"/>
                </a:rPr>
                <a:t>스캔파일 지정</a:t>
              </a:r>
              <a:endParaRPr lang="en-US" altLang="ko-KR" sz="1100" dirty="0">
                <a:solidFill>
                  <a:srgbClr val="002060"/>
                </a:solidFill>
                <a:latin typeface="Consolas" panose="020B0609020204030204" pitchFamily="49" charset="0"/>
                <a:ea typeface="나눔스퀘어OTF_ac Bold" panose="020B0600000101010101" pitchFamily="34" charset="-127"/>
              </a:endParaRPr>
            </a:p>
          </p:txBody>
        </p:sp>
      </p:grpSp>
      <p:grpSp>
        <p:nvGrpSpPr>
          <p:cNvPr id="1055" name="그룹 1054">
            <a:extLst>
              <a:ext uri="{FF2B5EF4-FFF2-40B4-BE49-F238E27FC236}">
                <a16:creationId xmlns:a16="http://schemas.microsoft.com/office/drawing/2014/main" id="{D64EBA72-12C7-E796-9664-8041C7A57B40}"/>
              </a:ext>
            </a:extLst>
          </p:cNvPr>
          <p:cNvGrpSpPr/>
          <p:nvPr/>
        </p:nvGrpSpPr>
        <p:grpSpPr>
          <a:xfrm>
            <a:off x="3389367" y="1118010"/>
            <a:ext cx="1838132" cy="2150545"/>
            <a:chOff x="3247349" y="4320580"/>
            <a:chExt cx="1838132" cy="2150545"/>
          </a:xfrm>
        </p:grpSpPr>
        <p:sp>
          <p:nvSpPr>
            <p:cNvPr id="1046" name="사각형: 둥근 모서리 1045">
              <a:extLst>
                <a:ext uri="{FF2B5EF4-FFF2-40B4-BE49-F238E27FC236}">
                  <a16:creationId xmlns:a16="http://schemas.microsoft.com/office/drawing/2014/main" id="{C6A68C3A-1A96-FB26-E7FE-CAFD5D3B8019}"/>
                </a:ext>
              </a:extLst>
            </p:cNvPr>
            <p:cNvSpPr/>
            <p:nvPr/>
          </p:nvSpPr>
          <p:spPr>
            <a:xfrm>
              <a:off x="3247349" y="4320580"/>
              <a:ext cx="1838132" cy="2150545"/>
            </a:xfrm>
            <a:prstGeom prst="roundRect">
              <a:avLst>
                <a:gd name="adj" fmla="val 10600"/>
              </a:avLst>
            </a:prstGeom>
            <a:solidFill>
              <a:srgbClr val="BDE0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2000"/>
                </a:lnSpc>
              </a:pPr>
              <a:r>
                <a:rPr lang="en-US" altLang="ko-KR" sz="1200" dirty="0">
                  <a:solidFill>
                    <a:schemeClr val="dk1"/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DAO</a:t>
              </a:r>
              <a:endParaRPr lang="ko-KR" altLang="en-US" sz="1200" dirty="0">
                <a:solidFill>
                  <a:schemeClr val="dk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  <p:sp>
          <p:nvSpPr>
            <p:cNvPr id="1047" name="사각형: 둥근 모서리 1046">
              <a:extLst>
                <a:ext uri="{FF2B5EF4-FFF2-40B4-BE49-F238E27FC236}">
                  <a16:creationId xmlns:a16="http://schemas.microsoft.com/office/drawing/2014/main" id="{2AFB9ADC-C8F4-1B95-BCFE-FC6E25D5747A}"/>
                </a:ext>
              </a:extLst>
            </p:cNvPr>
            <p:cNvSpPr/>
            <p:nvPr/>
          </p:nvSpPr>
          <p:spPr>
            <a:xfrm>
              <a:off x="3364536" y="5171279"/>
              <a:ext cx="1593009" cy="34839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</a:pPr>
              <a:r>
                <a:rPr lang="en-US" altLang="ko-KR" sz="1200" dirty="0" err="1">
                  <a:solidFill>
                    <a:schemeClr val="dk1"/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BoardInfo</a:t>
              </a:r>
              <a:endParaRPr lang="en-US" altLang="ko-KR" sz="1200" dirty="0">
                <a:solidFill>
                  <a:schemeClr val="dk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  <p:sp>
          <p:nvSpPr>
            <p:cNvPr id="1048" name="TextBox 1047">
              <a:extLst>
                <a:ext uri="{FF2B5EF4-FFF2-40B4-BE49-F238E27FC236}">
                  <a16:creationId xmlns:a16="http://schemas.microsoft.com/office/drawing/2014/main" id="{77ED3695-DF83-6DE1-29E4-CF3D2F90B384}"/>
                </a:ext>
              </a:extLst>
            </p:cNvPr>
            <p:cNvSpPr txBox="1"/>
            <p:nvPr/>
          </p:nvSpPr>
          <p:spPr>
            <a:xfrm>
              <a:off x="3399372" y="4681316"/>
              <a:ext cx="1603005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100" dirty="0">
                  <a:solidFill>
                    <a:srgbClr val="002060"/>
                  </a:solidFill>
                  <a:latin typeface="Consolas" panose="020B0609020204030204" pitchFamily="49" charset="0"/>
                  <a:ea typeface="나눔스퀘어OTF_ac Bold" panose="020B0600000101010101" pitchFamily="34" charset="-127"/>
                </a:rPr>
                <a:t>Table</a:t>
              </a:r>
              <a:r>
                <a:rPr lang="ko-KR" altLang="en-US" sz="1100" dirty="0">
                  <a:solidFill>
                    <a:srgbClr val="002060"/>
                  </a:solidFill>
                  <a:latin typeface="Consolas" panose="020B0609020204030204" pitchFamily="49" charset="0"/>
                  <a:ea typeface="나눔스퀘어OTF_ac Bold" panose="020B0600000101010101" pitchFamily="34" charset="-127"/>
                </a:rPr>
                <a:t> </a:t>
              </a:r>
              <a:r>
                <a:rPr lang="en-US" altLang="ko-KR" sz="1100" dirty="0">
                  <a:solidFill>
                    <a:srgbClr val="002060"/>
                  </a:solidFill>
                  <a:latin typeface="Consolas" panose="020B0609020204030204" pitchFamily="49" charset="0"/>
                  <a:ea typeface="나눔스퀘어OTF_ac Bold" panose="020B0600000101010101" pitchFamily="34" charset="-127"/>
                </a:rPr>
                <a:t>Data</a:t>
              </a:r>
              <a:r>
                <a:rPr lang="ko-KR" altLang="en-US" sz="1100" dirty="0">
                  <a:solidFill>
                    <a:srgbClr val="002060"/>
                  </a:solidFill>
                  <a:latin typeface="Consolas" panose="020B0609020204030204" pitchFamily="49" charset="0"/>
                  <a:ea typeface="나눔스퀘어OTF_ac Bold" panose="020B0600000101010101" pitchFamily="34" charset="-127"/>
                </a:rPr>
                <a:t>에 맞는 </a:t>
              </a:r>
              <a:r>
                <a:rPr lang="en-US" altLang="ko-KR" sz="1100" dirty="0">
                  <a:solidFill>
                    <a:srgbClr val="002060"/>
                  </a:solidFill>
                  <a:latin typeface="Consolas" panose="020B0609020204030204" pitchFamily="49" charset="0"/>
                  <a:ea typeface="나눔스퀘어OTF_ac Bold" panose="020B0600000101010101" pitchFamily="34" charset="-127"/>
                </a:rPr>
                <a:t>Bean </a:t>
              </a:r>
              <a:r>
                <a:rPr lang="ko-KR" altLang="en-US" sz="1100" dirty="0">
                  <a:solidFill>
                    <a:srgbClr val="002060"/>
                  </a:solidFill>
                  <a:latin typeface="Consolas" panose="020B0609020204030204" pitchFamily="49" charset="0"/>
                  <a:ea typeface="나눔스퀘어OTF_ac Bold" panose="020B0600000101010101" pitchFamily="34" charset="-127"/>
                </a:rPr>
                <a:t>생성</a:t>
              </a:r>
              <a:endParaRPr lang="en-US" altLang="ko-KR" sz="1100" dirty="0">
                <a:solidFill>
                  <a:srgbClr val="002060"/>
                </a:solidFill>
                <a:latin typeface="Consolas" panose="020B0609020204030204" pitchFamily="49" charset="0"/>
                <a:ea typeface="나눔스퀘어OTF_ac Bold" panose="020B0600000101010101" pitchFamily="34" charset="-127"/>
              </a:endParaRPr>
            </a:p>
          </p:txBody>
        </p:sp>
        <p:sp>
          <p:nvSpPr>
            <p:cNvPr id="1049" name="사각형: 둥근 모서리 1048">
              <a:extLst>
                <a:ext uri="{FF2B5EF4-FFF2-40B4-BE49-F238E27FC236}">
                  <a16:creationId xmlns:a16="http://schemas.microsoft.com/office/drawing/2014/main" id="{05AC7F38-AAA3-3172-F38A-3CAAD04B0B5C}"/>
                </a:ext>
              </a:extLst>
            </p:cNvPr>
            <p:cNvSpPr/>
            <p:nvPr/>
          </p:nvSpPr>
          <p:spPr>
            <a:xfrm>
              <a:off x="3364536" y="5602681"/>
              <a:ext cx="1593009" cy="34839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</a:pPr>
              <a:r>
                <a:rPr lang="en-US" altLang="ko-KR" sz="1200" dirty="0">
                  <a:solidFill>
                    <a:schemeClr val="dk1"/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Content</a:t>
              </a:r>
            </a:p>
          </p:txBody>
        </p:sp>
        <p:sp>
          <p:nvSpPr>
            <p:cNvPr id="1050" name="사각형: 둥근 모서리 1049">
              <a:extLst>
                <a:ext uri="{FF2B5EF4-FFF2-40B4-BE49-F238E27FC236}">
                  <a16:creationId xmlns:a16="http://schemas.microsoft.com/office/drawing/2014/main" id="{58BD222E-1630-637E-45CE-7CDCB44C0C7E}"/>
                </a:ext>
              </a:extLst>
            </p:cNvPr>
            <p:cNvSpPr/>
            <p:nvPr/>
          </p:nvSpPr>
          <p:spPr>
            <a:xfrm>
              <a:off x="3364536" y="6021035"/>
              <a:ext cx="1593009" cy="34839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</a:pPr>
              <a:r>
                <a:rPr lang="en-US" altLang="ko-KR" sz="1200" dirty="0">
                  <a:solidFill>
                    <a:schemeClr val="dk1"/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User</a:t>
              </a:r>
            </a:p>
          </p:txBody>
        </p:sp>
      </p:grpSp>
      <p:cxnSp>
        <p:nvCxnSpPr>
          <p:cNvPr id="1051" name="직선 화살표 연결선 1050">
            <a:extLst>
              <a:ext uri="{FF2B5EF4-FFF2-40B4-BE49-F238E27FC236}">
                <a16:creationId xmlns:a16="http://schemas.microsoft.com/office/drawing/2014/main" id="{277DBAFE-616D-F5CD-6E82-9BD49D655F11}"/>
              </a:ext>
            </a:extLst>
          </p:cNvPr>
          <p:cNvCxnSpPr>
            <a:cxnSpLocks/>
            <a:stCxn id="22" idx="3"/>
            <a:endCxn id="10" idx="1"/>
          </p:cNvCxnSpPr>
          <p:nvPr/>
        </p:nvCxnSpPr>
        <p:spPr>
          <a:xfrm flipV="1">
            <a:off x="2649236" y="4957136"/>
            <a:ext cx="764764" cy="837302"/>
          </a:xfrm>
          <a:prstGeom prst="straightConnector1">
            <a:avLst/>
          </a:prstGeom>
          <a:ln w="57150">
            <a:solidFill>
              <a:srgbClr val="FFA7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직선 화살표 연결선 1055">
            <a:extLst>
              <a:ext uri="{FF2B5EF4-FFF2-40B4-BE49-F238E27FC236}">
                <a16:creationId xmlns:a16="http://schemas.microsoft.com/office/drawing/2014/main" id="{DCEB1EE3-727E-1462-6F1F-9FF87BF30CE7}"/>
              </a:ext>
            </a:extLst>
          </p:cNvPr>
          <p:cNvCxnSpPr>
            <a:cxnSpLocks/>
            <a:stCxn id="57" idx="3"/>
            <a:endCxn id="1046" idx="1"/>
          </p:cNvCxnSpPr>
          <p:nvPr/>
        </p:nvCxnSpPr>
        <p:spPr>
          <a:xfrm flipV="1">
            <a:off x="2607720" y="2193283"/>
            <a:ext cx="781647" cy="2460059"/>
          </a:xfrm>
          <a:prstGeom prst="straightConnector1">
            <a:avLst/>
          </a:prstGeom>
          <a:ln w="57150">
            <a:solidFill>
              <a:srgbClr val="FFA7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5" name="사각형: 둥근 모서리 1064">
            <a:extLst>
              <a:ext uri="{FF2B5EF4-FFF2-40B4-BE49-F238E27FC236}">
                <a16:creationId xmlns:a16="http://schemas.microsoft.com/office/drawing/2014/main" id="{2C0570FA-45C6-A8DE-7139-1618CA39B3B2}"/>
              </a:ext>
            </a:extLst>
          </p:cNvPr>
          <p:cNvSpPr/>
          <p:nvPr/>
        </p:nvSpPr>
        <p:spPr>
          <a:xfrm>
            <a:off x="6317761" y="1789891"/>
            <a:ext cx="1838132" cy="391782"/>
          </a:xfrm>
          <a:prstGeom prst="roundRect">
            <a:avLst>
              <a:gd name="adj" fmla="val 10600"/>
            </a:avLst>
          </a:prstGeom>
          <a:solidFill>
            <a:srgbClr val="BDE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altLang="ko-KR" sz="1200" dirty="0">
                <a:solidFill>
                  <a:schemeClr val="dk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Mapper</a:t>
            </a:r>
            <a:endParaRPr lang="ko-KR" altLang="en-US" sz="1200" dirty="0">
              <a:solidFill>
                <a:schemeClr val="dk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1066" name="사각형: 둥근 모서리 1065">
            <a:extLst>
              <a:ext uri="{FF2B5EF4-FFF2-40B4-BE49-F238E27FC236}">
                <a16:creationId xmlns:a16="http://schemas.microsoft.com/office/drawing/2014/main" id="{7186BAF1-1D82-FC90-2E13-182E7914DD22}"/>
              </a:ext>
            </a:extLst>
          </p:cNvPr>
          <p:cNvSpPr/>
          <p:nvPr/>
        </p:nvSpPr>
        <p:spPr>
          <a:xfrm>
            <a:off x="6317761" y="2997755"/>
            <a:ext cx="1838132" cy="391782"/>
          </a:xfrm>
          <a:prstGeom prst="roundRect">
            <a:avLst>
              <a:gd name="adj" fmla="val 10600"/>
            </a:avLst>
          </a:prstGeom>
          <a:solidFill>
            <a:srgbClr val="BDE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altLang="ko-KR" sz="1200" dirty="0">
                <a:solidFill>
                  <a:schemeClr val="dk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DAO</a:t>
            </a:r>
            <a:endParaRPr lang="ko-KR" altLang="en-US" sz="1200" dirty="0">
              <a:solidFill>
                <a:schemeClr val="dk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1067" name="사각형: 둥근 모서리 1066">
            <a:extLst>
              <a:ext uri="{FF2B5EF4-FFF2-40B4-BE49-F238E27FC236}">
                <a16:creationId xmlns:a16="http://schemas.microsoft.com/office/drawing/2014/main" id="{63FD1359-B6C4-2D1D-C046-2D76C18AF1C0}"/>
              </a:ext>
            </a:extLst>
          </p:cNvPr>
          <p:cNvSpPr/>
          <p:nvPr/>
        </p:nvSpPr>
        <p:spPr>
          <a:xfrm>
            <a:off x="6317761" y="4205619"/>
            <a:ext cx="1838132" cy="391782"/>
          </a:xfrm>
          <a:prstGeom prst="roundRect">
            <a:avLst>
              <a:gd name="adj" fmla="val 10600"/>
            </a:avLst>
          </a:prstGeom>
          <a:solidFill>
            <a:srgbClr val="BDE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altLang="ko-KR" sz="1200" dirty="0">
                <a:solidFill>
                  <a:schemeClr val="dk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Service</a:t>
            </a:r>
            <a:endParaRPr lang="ko-KR" altLang="en-US" sz="1200" dirty="0">
              <a:solidFill>
                <a:schemeClr val="dk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cxnSp>
        <p:nvCxnSpPr>
          <p:cNvPr id="1070" name="직선 화살표 연결선 1069">
            <a:extLst>
              <a:ext uri="{FF2B5EF4-FFF2-40B4-BE49-F238E27FC236}">
                <a16:creationId xmlns:a16="http://schemas.microsoft.com/office/drawing/2014/main" id="{47C66809-7DB4-64CE-F600-69EE194D71A7}"/>
              </a:ext>
            </a:extLst>
          </p:cNvPr>
          <p:cNvCxnSpPr>
            <a:cxnSpLocks/>
            <a:stCxn id="1066" idx="2"/>
            <a:endCxn id="1067" idx="0"/>
          </p:cNvCxnSpPr>
          <p:nvPr/>
        </p:nvCxnSpPr>
        <p:spPr>
          <a:xfrm>
            <a:off x="7236827" y="3389537"/>
            <a:ext cx="0" cy="816082"/>
          </a:xfrm>
          <a:prstGeom prst="straightConnector1">
            <a:avLst/>
          </a:prstGeom>
          <a:ln w="57150">
            <a:solidFill>
              <a:srgbClr val="FFA7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3" name="직사각형 1072">
            <a:extLst>
              <a:ext uri="{FF2B5EF4-FFF2-40B4-BE49-F238E27FC236}">
                <a16:creationId xmlns:a16="http://schemas.microsoft.com/office/drawing/2014/main" id="{E1517A9E-4B93-124A-8E9F-769228A270F4}"/>
              </a:ext>
            </a:extLst>
          </p:cNvPr>
          <p:cNvSpPr/>
          <p:nvPr/>
        </p:nvSpPr>
        <p:spPr>
          <a:xfrm>
            <a:off x="5939290" y="1025677"/>
            <a:ext cx="2665595" cy="457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DB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데이터 참조 순서</a:t>
            </a:r>
          </a:p>
        </p:txBody>
      </p:sp>
      <p:sp>
        <p:nvSpPr>
          <p:cNvPr id="1076" name="직사각형 1075">
            <a:extLst>
              <a:ext uri="{FF2B5EF4-FFF2-40B4-BE49-F238E27FC236}">
                <a16:creationId xmlns:a16="http://schemas.microsoft.com/office/drawing/2014/main" id="{B6782CBD-CD36-31F7-CFB6-5F0AEEF52191}"/>
              </a:ext>
            </a:extLst>
          </p:cNvPr>
          <p:cNvSpPr/>
          <p:nvPr/>
        </p:nvSpPr>
        <p:spPr>
          <a:xfrm>
            <a:off x="6317761" y="2330725"/>
            <a:ext cx="1838132" cy="24273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Sql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문 작성 및 주입</a:t>
            </a:r>
          </a:p>
        </p:txBody>
      </p:sp>
      <p:sp>
        <p:nvSpPr>
          <p:cNvPr id="1077" name="직사각형 1076">
            <a:extLst>
              <a:ext uri="{FF2B5EF4-FFF2-40B4-BE49-F238E27FC236}">
                <a16:creationId xmlns:a16="http://schemas.microsoft.com/office/drawing/2014/main" id="{FAC9997C-9CD5-D6DB-FC82-B883104DC60B}"/>
              </a:ext>
            </a:extLst>
          </p:cNvPr>
          <p:cNvSpPr/>
          <p:nvPr/>
        </p:nvSpPr>
        <p:spPr>
          <a:xfrm>
            <a:off x="6317761" y="3490633"/>
            <a:ext cx="1838132" cy="24273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데이터 주입</a:t>
            </a:r>
          </a:p>
        </p:txBody>
      </p:sp>
      <p:sp>
        <p:nvSpPr>
          <p:cNvPr id="1079" name="사각형: 둥근 모서리 1078">
            <a:extLst>
              <a:ext uri="{FF2B5EF4-FFF2-40B4-BE49-F238E27FC236}">
                <a16:creationId xmlns:a16="http://schemas.microsoft.com/office/drawing/2014/main" id="{51266251-9C24-F689-D776-EF4FF22B32F1}"/>
              </a:ext>
            </a:extLst>
          </p:cNvPr>
          <p:cNvSpPr/>
          <p:nvPr/>
        </p:nvSpPr>
        <p:spPr>
          <a:xfrm>
            <a:off x="6317761" y="5413482"/>
            <a:ext cx="1838132" cy="391782"/>
          </a:xfrm>
          <a:prstGeom prst="roundRect">
            <a:avLst>
              <a:gd name="adj" fmla="val 10600"/>
            </a:avLst>
          </a:prstGeom>
          <a:solidFill>
            <a:srgbClr val="BDE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altLang="ko-KR" sz="1200" dirty="0">
                <a:solidFill>
                  <a:schemeClr val="dk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Controller</a:t>
            </a:r>
            <a:endParaRPr lang="ko-KR" altLang="en-US" sz="1200" dirty="0">
              <a:solidFill>
                <a:schemeClr val="dk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cxnSp>
        <p:nvCxnSpPr>
          <p:cNvPr id="1086" name="직선 화살표 연결선 1085">
            <a:extLst>
              <a:ext uri="{FF2B5EF4-FFF2-40B4-BE49-F238E27FC236}">
                <a16:creationId xmlns:a16="http://schemas.microsoft.com/office/drawing/2014/main" id="{4905240F-D445-7E31-45BD-C1E79D870324}"/>
              </a:ext>
            </a:extLst>
          </p:cNvPr>
          <p:cNvCxnSpPr>
            <a:cxnSpLocks/>
            <a:stCxn id="1067" idx="2"/>
          </p:cNvCxnSpPr>
          <p:nvPr/>
        </p:nvCxnSpPr>
        <p:spPr>
          <a:xfrm>
            <a:off x="7236827" y="4597401"/>
            <a:ext cx="0" cy="872022"/>
          </a:xfrm>
          <a:prstGeom prst="straightConnector1">
            <a:avLst/>
          </a:prstGeom>
          <a:ln w="57150">
            <a:solidFill>
              <a:srgbClr val="FFA7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8" name="직사각형 1077">
            <a:extLst>
              <a:ext uri="{FF2B5EF4-FFF2-40B4-BE49-F238E27FC236}">
                <a16:creationId xmlns:a16="http://schemas.microsoft.com/office/drawing/2014/main" id="{4C706C03-70C8-B401-85E7-3866DC28C74B}"/>
              </a:ext>
            </a:extLst>
          </p:cNvPr>
          <p:cNvSpPr/>
          <p:nvPr/>
        </p:nvSpPr>
        <p:spPr>
          <a:xfrm>
            <a:off x="6171300" y="5874956"/>
            <a:ext cx="2114283" cy="49447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Service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의 메소드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호출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처리요청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)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및 주입</a:t>
            </a:r>
          </a:p>
        </p:txBody>
      </p:sp>
      <p:sp>
        <p:nvSpPr>
          <p:cNvPr id="1089" name="직사각형 1088">
            <a:extLst>
              <a:ext uri="{FF2B5EF4-FFF2-40B4-BE49-F238E27FC236}">
                <a16:creationId xmlns:a16="http://schemas.microsoft.com/office/drawing/2014/main" id="{318E94BA-6C6C-A82A-46A7-304A5FBD5839}"/>
              </a:ext>
            </a:extLst>
          </p:cNvPr>
          <p:cNvSpPr/>
          <p:nvPr/>
        </p:nvSpPr>
        <p:spPr>
          <a:xfrm>
            <a:off x="6171300" y="4623118"/>
            <a:ext cx="2114283" cy="49447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Mapper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에서 작성한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SQL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문을 메소드로 작성 및 변수설정</a:t>
            </a:r>
          </a:p>
        </p:txBody>
      </p:sp>
    </p:spTree>
    <p:extLst>
      <p:ext uri="{BB962C8B-B14F-4D97-AF65-F5344CB8AC3E}">
        <p14:creationId xmlns:p14="http://schemas.microsoft.com/office/powerpoint/2010/main" val="412738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16F336-54BA-C061-6BB4-5D2D0AA71A6C}"/>
              </a:ext>
            </a:extLst>
          </p:cNvPr>
          <p:cNvSpPr txBox="1"/>
          <p:nvPr/>
        </p:nvSpPr>
        <p:spPr>
          <a:xfrm>
            <a:off x="2202623" y="590318"/>
            <a:ext cx="62516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tabLst>
                <a:tab pos="173038" algn="l"/>
              </a:tabLst>
            </a:pPr>
            <a:r>
              <a:rPr lang="ko-KR" altLang="en-US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스프링 초기 설정 패키지</a:t>
            </a:r>
            <a:endParaRPr lang="en-US" altLang="ko-KR" sz="12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173038" indent="-173038">
              <a:buAutoNum type="arabicPeriod"/>
              <a:tabLst>
                <a:tab pos="173038" algn="l"/>
              </a:tabLst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프로젝트 작업 시 사용할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Bean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들을 정의하는 클래스</a:t>
            </a:r>
            <a:b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</a:b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-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로그인 여부에 따라 기능에 차이가 있어야 하므로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user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빈을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Session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영역에 저장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73038" indent="-173038">
              <a:buAutoNum type="arabicPeriod"/>
              <a:tabLst>
                <a:tab pos="173038" algn="l"/>
              </a:tabLst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스캔할 패키지 지정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(controller,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dao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service), </a:t>
            </a:r>
            <a:r>
              <a:rPr lang="ko-KR" altLang="en-US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인터셉터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등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73038" indent="-173038">
              <a:buAutoNum type="arabicPeriod"/>
              <a:tabLst>
                <a:tab pos="173038" algn="l"/>
              </a:tabLst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스프링 설정을 위한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AbstractAnnotation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클래스를 상속받아 구현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1288893-F5A9-67BF-3AB1-F345A1CC76B7}"/>
              </a:ext>
            </a:extLst>
          </p:cNvPr>
          <p:cNvGrpSpPr/>
          <p:nvPr/>
        </p:nvGrpSpPr>
        <p:grpSpPr>
          <a:xfrm>
            <a:off x="159888" y="727913"/>
            <a:ext cx="1727825" cy="798388"/>
            <a:chOff x="67042" y="964565"/>
            <a:chExt cx="1727825" cy="798388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F7190600-1DE4-1787-3A42-5D476A0BE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931" y="964565"/>
              <a:ext cx="1698936" cy="75396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C5886F0-11B7-26F6-0697-9C4E27364EA5}"/>
                </a:ext>
              </a:extLst>
            </p:cNvPr>
            <p:cNvSpPr txBox="1"/>
            <p:nvPr/>
          </p:nvSpPr>
          <p:spPr>
            <a:xfrm>
              <a:off x="67042" y="1116622"/>
              <a:ext cx="2813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1</a:t>
              </a:r>
            </a:p>
            <a:p>
              <a:r>
                <a:rPr lang="en-US" altLang="ko-KR" sz="12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2</a:t>
              </a:r>
            </a:p>
            <a:p>
              <a:r>
                <a:rPr lang="en-US" altLang="ko-KR" sz="12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3</a:t>
              </a: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A5027DB-08A2-C928-C59A-765FA162A3DF}"/>
              </a:ext>
            </a:extLst>
          </p:cNvPr>
          <p:cNvCxnSpPr/>
          <p:nvPr/>
        </p:nvCxnSpPr>
        <p:spPr>
          <a:xfrm>
            <a:off x="0" y="1651919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DE6F201-C884-9A5B-1A6B-943422425BFD}"/>
              </a:ext>
            </a:extLst>
          </p:cNvPr>
          <p:cNvCxnSpPr/>
          <p:nvPr/>
        </p:nvCxnSpPr>
        <p:spPr>
          <a:xfrm>
            <a:off x="-7065" y="2996952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C4CC4CC-477B-E9E4-DA0A-AABA3FC15C5B}"/>
              </a:ext>
            </a:extLst>
          </p:cNvPr>
          <p:cNvCxnSpPr>
            <a:cxnSpLocks/>
          </p:cNvCxnSpPr>
          <p:nvPr/>
        </p:nvCxnSpPr>
        <p:spPr>
          <a:xfrm flipV="1">
            <a:off x="2106274" y="565837"/>
            <a:ext cx="0" cy="6292163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16F960B1-33A6-9B88-B351-E2257C9D6F54}"/>
              </a:ext>
            </a:extLst>
          </p:cNvPr>
          <p:cNvGrpSpPr/>
          <p:nvPr/>
        </p:nvGrpSpPr>
        <p:grpSpPr>
          <a:xfrm>
            <a:off x="159888" y="4528325"/>
            <a:ext cx="1747426" cy="817756"/>
            <a:chOff x="294604" y="5367349"/>
            <a:chExt cx="1747426" cy="81775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E4A13A8-280A-1C4C-3B47-2781E2150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1678" y="5367349"/>
              <a:ext cx="1740352" cy="81775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5A17C8A-90AE-E170-C02A-BC5D2D5539C6}"/>
                </a:ext>
              </a:extLst>
            </p:cNvPr>
            <p:cNvSpPr txBox="1"/>
            <p:nvPr/>
          </p:nvSpPr>
          <p:spPr>
            <a:xfrm>
              <a:off x="294604" y="5538774"/>
              <a:ext cx="2734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1</a:t>
              </a:r>
            </a:p>
            <a:p>
              <a:r>
                <a:rPr lang="en-US" altLang="ko-KR" sz="12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2</a:t>
              </a:r>
            </a:p>
            <a:p>
              <a:r>
                <a:rPr lang="en-US" altLang="ko-KR" sz="12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3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7B833EB-9459-7320-8AC5-A3FB47E99A02}"/>
              </a:ext>
            </a:extLst>
          </p:cNvPr>
          <p:cNvSpPr txBox="1"/>
          <p:nvPr/>
        </p:nvSpPr>
        <p:spPr>
          <a:xfrm>
            <a:off x="2202623" y="4153268"/>
            <a:ext cx="69549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/>
            <a:r>
              <a:rPr lang="ko-KR" altLang="en-US" sz="1200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인터셉터</a:t>
            </a:r>
            <a:r>
              <a:rPr lang="ko-KR" altLang="en-US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패키지</a:t>
            </a:r>
            <a:r>
              <a:rPr lang="en-US" altLang="ko-KR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: controller </a:t>
            </a:r>
            <a:r>
              <a:rPr lang="ko-KR" altLang="en-US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호출 전후에 수행되어 </a:t>
            </a:r>
            <a:r>
              <a:rPr lang="en-US" altLang="ko-KR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controller  </a:t>
            </a:r>
            <a:r>
              <a:rPr lang="ko-KR" altLang="en-US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제어</a:t>
            </a:r>
            <a:endParaRPr lang="en-US" altLang="ko-KR" sz="12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266700" indent="-266700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로그인 여부에 따라 접근할 수 있는 페이지가 다르므로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로그인 하지 않은 경우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user/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not_login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페이지로 이동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b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</a:b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-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loginBean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생성자를 통해 받아서 로그인 여부 판단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servletApp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 </a:t>
            </a:r>
            <a:r>
              <a:rPr lang="ko-KR" altLang="en-US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인터셉터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등록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266700" indent="-266700">
              <a:buAutoNum type="arabicPeriod"/>
            </a:pP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TopMenu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는 모든 화면이 뜨므로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interceptor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를 이용해 모든 요청에 대해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topMenuList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를 가져오고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request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영역에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attribute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를 등록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(“team”)</a:t>
            </a:r>
            <a:b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  <a:sym typeface="Wingdings" panose="05000000000000000000" pitchFamily="2" charset="2"/>
              </a:rPr>
            </a:b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  <a:sym typeface="Wingdings" panose="05000000000000000000" pitchFamily="2" charset="2"/>
              </a:rPr>
              <a:t>이후 로그인 여부에 따라 뜰 수 있는 화면이 다르도록 설정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  <a:sym typeface="Wingdings" panose="05000000000000000000" pitchFamily="2" charset="2"/>
            </a:endParaRPr>
          </a:p>
          <a:p>
            <a:pPr marL="266700" indent="-266700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  <a:sym typeface="Wingdings" panose="05000000000000000000" pitchFamily="2" charset="2"/>
              </a:rPr>
              <a:t>게시글 작성자가 아닌 사용자가 수정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  <a:sym typeface="Wingdings" panose="05000000000000000000" pitchFamily="2" charset="2"/>
              </a:rPr>
              <a:t>/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  <a:sym typeface="Wingdings" panose="05000000000000000000" pitchFamily="2" charset="2"/>
              </a:rPr>
              <a:t>삭제하지 못하도록 구현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  <a:sym typeface="Wingdings" panose="05000000000000000000" pitchFamily="2" charset="2"/>
              </a:rPr>
              <a:t>.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  <a:sym typeface="Wingdings" panose="05000000000000000000" pitchFamily="2" charset="2"/>
              </a:rPr>
              <a:t>로그인 사용자와 게시글 작성자의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  <a:sym typeface="Wingdings" panose="05000000000000000000" pitchFamily="2" charset="2"/>
              </a:rPr>
              <a:t>idx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  <a:sym typeface="Wingdings" panose="05000000000000000000" pitchFamily="2" charset="2"/>
              </a:rPr>
              <a:t>를 비교하고 같지 않으면 접근 차단 후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  <a:sym typeface="Wingdings" panose="05000000000000000000" pitchFamily="2" charset="2"/>
              </a:rPr>
              <a:t>not_writer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  <a:sym typeface="Wingdings" panose="05000000000000000000" pitchFamily="2" charset="2"/>
              </a:rPr>
              <a:t>페이지로 이동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6A2DA1-9FE5-41D6-D720-606E85351A1C}"/>
              </a:ext>
            </a:extLst>
          </p:cNvPr>
          <p:cNvSpPr txBox="1"/>
          <p:nvPr/>
        </p:nvSpPr>
        <p:spPr>
          <a:xfrm>
            <a:off x="2202623" y="1839524"/>
            <a:ext cx="69482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/>
            <a:r>
              <a:rPr lang="en-US" altLang="ko-KR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DB</a:t>
            </a:r>
            <a:r>
              <a:rPr lang="ko-KR" altLang="en-US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에 만든 테이블 관련 </a:t>
            </a:r>
            <a:r>
              <a:rPr lang="en-US" altLang="ko-KR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Bean </a:t>
            </a:r>
            <a:r>
              <a:rPr lang="ko-KR" altLang="en-US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패키지</a:t>
            </a:r>
            <a:r>
              <a:rPr lang="en-US" altLang="ko-KR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(Bean </a:t>
            </a:r>
            <a:r>
              <a:rPr lang="ko-KR" altLang="en-US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멤버변수 </a:t>
            </a:r>
            <a:r>
              <a:rPr lang="en-US" altLang="ko-KR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= DB</a:t>
            </a:r>
            <a:r>
              <a:rPr lang="ko-KR" altLang="en-US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테이블 속성 이름</a:t>
            </a:r>
            <a:r>
              <a:rPr lang="en-US" altLang="ko-KR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)</a:t>
            </a:r>
          </a:p>
          <a:p>
            <a:pPr marL="266700" indent="-266700">
              <a:buAutoNum type="arabicPeriod"/>
            </a:pP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게시판 번호와 게시판 이름 설정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Getter&amp;Setter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생성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266700" indent="-266700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게시글 테이블에 해당하는 빈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: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게시글 번호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제목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내용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글쓴이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작성일 설정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266700" indent="-266700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게시판의 최소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최대 페이지 번호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이전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다음페이지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전체 페이지 개수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현재 페이지 번호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266700" indent="-266700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사용자 테이블에 해당하는 빈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: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사용자 정보에 대한 변수 설정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&amp;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유효성 검사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4E90077-77E1-7D1E-FA27-B896D1A887EA}"/>
              </a:ext>
            </a:extLst>
          </p:cNvPr>
          <p:cNvGrpSpPr/>
          <p:nvPr/>
        </p:nvGrpSpPr>
        <p:grpSpPr>
          <a:xfrm>
            <a:off x="263957" y="1892793"/>
            <a:ext cx="1413026" cy="991823"/>
            <a:chOff x="179006" y="454563"/>
            <a:chExt cx="1413026" cy="991823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CE058283-1F7A-3841-5CFC-7E7B7957B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5845" y="454563"/>
              <a:ext cx="1386187" cy="967107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882FF05-404D-43E7-22CB-D2BB6D241A26}"/>
                </a:ext>
              </a:extLst>
            </p:cNvPr>
            <p:cNvSpPr txBox="1"/>
            <p:nvPr/>
          </p:nvSpPr>
          <p:spPr>
            <a:xfrm>
              <a:off x="179006" y="615389"/>
              <a:ext cx="2813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1</a:t>
              </a:r>
            </a:p>
            <a:p>
              <a:r>
                <a:rPr lang="en-US" altLang="ko-KR" sz="12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2</a:t>
              </a:r>
            </a:p>
            <a:p>
              <a:r>
                <a:rPr lang="en-US" altLang="ko-KR" sz="12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3</a:t>
              </a:r>
            </a:p>
            <a:p>
              <a:r>
                <a:rPr lang="en-US" altLang="ko-KR" sz="12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4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104ECB57-658A-E27B-2432-E9FC0D3D16D2}"/>
              </a:ext>
            </a:extLst>
          </p:cNvPr>
          <p:cNvSpPr txBox="1"/>
          <p:nvPr/>
        </p:nvSpPr>
        <p:spPr>
          <a:xfrm>
            <a:off x="2202623" y="5956471"/>
            <a:ext cx="7020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/>
            <a:r>
              <a:rPr lang="ko-KR" altLang="en-US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고정된 상수 값을 저장할 </a:t>
            </a:r>
            <a:r>
              <a:rPr lang="en-US" altLang="ko-KR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properties </a:t>
            </a:r>
            <a:r>
              <a:rPr lang="ko-KR" altLang="en-US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파일 폴더</a:t>
            </a:r>
            <a:endParaRPr lang="en-US" altLang="ko-KR" sz="12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266700" indent="-266700">
              <a:buAutoNum type="arabicPeriod"/>
            </a:pP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DB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와 연결하기 위한 정보를 저장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ServletApp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 접속코드와 연결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</a:t>
            </a:r>
          </a:p>
          <a:p>
            <a:pPr marL="266700" indent="-266700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유효성 검사에 대한 에러 메시지 세팅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ServletApp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 등록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266700" indent="-266700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한 페이지당 페이지 개수와 페이지에서 보여지는 인덱스 번호 개수 지정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9C368E04-D8F7-AAA3-20D9-F98383AB37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000" y="3377212"/>
            <a:ext cx="1510276" cy="39579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E84BD05-C650-DCA0-5353-CE20FB7B02B6}"/>
              </a:ext>
            </a:extLst>
          </p:cNvPr>
          <p:cNvSpPr txBox="1"/>
          <p:nvPr/>
        </p:nvSpPr>
        <p:spPr>
          <a:xfrm>
            <a:off x="2202623" y="3088729"/>
            <a:ext cx="7020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/>
            <a:r>
              <a:rPr lang="ko-KR" altLang="en-US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사용자 비밀번호 및 아이디 중복 확인 검사 패키지</a:t>
            </a:r>
            <a:endParaRPr lang="en-US" altLang="ko-KR" sz="12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266700" indent="-266700">
              <a:buAutoNum type="arabicPeriod"/>
            </a:pP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Validator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인터페이스를 상속받고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입력한 비밀번호의 동일여부를 검사</a:t>
            </a:r>
            <a:b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</a:b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→ 이에 대한 에러 메시지를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properties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 등록하고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UserController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에도 등록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</a:t>
            </a:r>
            <a:b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</a:b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회원가입시만 아이디 중복 확인하고 로그인 때는 검사하지 않도록 빈 이름을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joinBean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으로 한정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30CCF3B3-3AEA-B6C3-78CC-48AFBC1D18DF}"/>
              </a:ext>
            </a:extLst>
          </p:cNvPr>
          <p:cNvGrpSpPr/>
          <p:nvPr/>
        </p:nvGrpSpPr>
        <p:grpSpPr>
          <a:xfrm>
            <a:off x="311512" y="5963699"/>
            <a:ext cx="1524184" cy="777669"/>
            <a:chOff x="242657" y="6045686"/>
            <a:chExt cx="1524184" cy="777669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CB4DBE31-6DEE-16CB-14B5-077D04BB6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2657" y="6045686"/>
              <a:ext cx="1524184" cy="762092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C5A9329-7F96-B590-B20A-9E731C8C593E}"/>
                </a:ext>
              </a:extLst>
            </p:cNvPr>
            <p:cNvSpPr txBox="1"/>
            <p:nvPr/>
          </p:nvSpPr>
          <p:spPr>
            <a:xfrm>
              <a:off x="246299" y="6177024"/>
              <a:ext cx="2734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1</a:t>
              </a:r>
            </a:p>
            <a:p>
              <a:r>
                <a:rPr lang="en-US" altLang="ko-KR" sz="12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2</a:t>
              </a:r>
            </a:p>
            <a:p>
              <a:r>
                <a:rPr lang="en-US" altLang="ko-KR" sz="12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3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76916AF-68DB-374F-B50F-CB86BE1054CF}"/>
              </a:ext>
            </a:extLst>
          </p:cNvPr>
          <p:cNvCxnSpPr/>
          <p:nvPr/>
        </p:nvCxnSpPr>
        <p:spPr>
          <a:xfrm>
            <a:off x="-7065" y="4005064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A48DC6D-4A77-22BB-7F2A-22FF096665E5}"/>
              </a:ext>
            </a:extLst>
          </p:cNvPr>
          <p:cNvCxnSpPr/>
          <p:nvPr/>
        </p:nvCxnSpPr>
        <p:spPr>
          <a:xfrm>
            <a:off x="-7065" y="5805264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5147460-B36A-4170-F225-391EAAB53E02}"/>
              </a:ext>
            </a:extLst>
          </p:cNvPr>
          <p:cNvCxnSpPr/>
          <p:nvPr/>
        </p:nvCxnSpPr>
        <p:spPr>
          <a:xfrm>
            <a:off x="0" y="565837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4AC30195-A9F5-3995-67E7-CBC99AA96437}"/>
              </a:ext>
            </a:extLst>
          </p:cNvPr>
          <p:cNvSpPr/>
          <p:nvPr/>
        </p:nvSpPr>
        <p:spPr>
          <a:xfrm>
            <a:off x="143897" y="100370"/>
            <a:ext cx="1196428" cy="374127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FFFF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1194074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7C44146D-6D9F-6C74-D503-8B08E1A70AC5}"/>
              </a:ext>
            </a:extLst>
          </p:cNvPr>
          <p:cNvSpPr txBox="1"/>
          <p:nvPr/>
        </p:nvSpPr>
        <p:spPr>
          <a:xfrm>
            <a:off x="2415003" y="883689"/>
            <a:ext cx="62516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ko-KR" altLang="en-US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게시판</a:t>
            </a:r>
          </a:p>
          <a:p>
            <a:pPr marL="173038" indent="-173038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게시글 삭제 시 </a:t>
            </a:r>
            <a:r>
              <a:rPr lang="ko-KR" altLang="en-US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확인창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팝업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게시판 메인 페이지로 이동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73038" indent="-173038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게시판 메인 페이지 → 게시글 리스트 조회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73038" indent="-173038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게시글 수정 시 </a:t>
            </a:r>
            <a:r>
              <a:rPr lang="ko-KR" altLang="en-US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확인창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팝업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게시글 수정 페이지로 이동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73038" indent="-173038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게시글 수정 페이지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73038" indent="-173038">
              <a:buAutoNum type="arabicPeriod"/>
            </a:pP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WriterInterceptor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에서 게시글 작성자와 로그인 사용자가 다를 시 반환되는 페이지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73038" indent="-173038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게시글 제목을 선택하면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board_info_idx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와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content_idx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로 해당 게시글을 볼 수 있는 페이지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73038" indent="-173038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게시글 작성 완료 시 뜨는 페이지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73038" indent="-173038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게시글 작성 페이지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: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글 제목과 내용을 쓰지 않으면 오류가 뜨도록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Content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빈에서 유효성 검사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C4CC4CC-477B-E9E4-DA0A-AABA3FC15C5B}"/>
              </a:ext>
            </a:extLst>
          </p:cNvPr>
          <p:cNvCxnSpPr>
            <a:cxnSpLocks/>
          </p:cNvCxnSpPr>
          <p:nvPr/>
        </p:nvCxnSpPr>
        <p:spPr>
          <a:xfrm flipV="1">
            <a:off x="2267744" y="692696"/>
            <a:ext cx="0" cy="6165304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3CE4723-A745-2AB7-5FFD-DF5925375491}"/>
              </a:ext>
            </a:extLst>
          </p:cNvPr>
          <p:cNvSpPr txBox="1"/>
          <p:nvPr/>
        </p:nvSpPr>
        <p:spPr>
          <a:xfrm>
            <a:off x="2480228" y="2698929"/>
            <a:ext cx="6526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ko-KR" altLang="en-US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반복되는 화면</a:t>
            </a:r>
            <a:r>
              <a:rPr lang="en-US" altLang="ko-KR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</a:t>
            </a:r>
            <a:r>
              <a:rPr lang="ko-KR" altLang="en-US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상단 </a:t>
            </a:r>
            <a:r>
              <a:rPr lang="ko-KR" altLang="en-US" sz="1200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메뉴바</a:t>
            </a:r>
            <a:r>
              <a:rPr lang="en-US" altLang="ko-KR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, </a:t>
            </a:r>
            <a:r>
              <a:rPr lang="ko-KR" altLang="en-US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하단부</a:t>
            </a:r>
            <a:r>
              <a:rPr lang="en-US" altLang="ko-KR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) </a:t>
            </a:r>
            <a:r>
              <a:rPr lang="ko-KR" altLang="en-US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페이지를 저장한 폴더</a:t>
            </a:r>
            <a:endParaRPr lang="en-US" altLang="ko-KR" sz="12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173038" indent="-173038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하단부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</a:t>
            </a:r>
            <a:r>
              <a:rPr lang="ko-KR" altLang="en-US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푸터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):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사업장 기본 정보 등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73038" indent="-173038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상단 메뉴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메인 메뉴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 :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jstl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의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taglib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을 이용해 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root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경로를 지정하여 링크 설정</a:t>
            </a:r>
            <a:b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</a:b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- </a:t>
            </a:r>
            <a:r>
              <a:rPr lang="ko-KR" altLang="en-US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인터셉터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: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로그인 여부에 따라 다른 메뉴가 보이도록 설정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19D13E06-A76C-65E8-F9E0-A9ABE65BC763}"/>
              </a:ext>
            </a:extLst>
          </p:cNvPr>
          <p:cNvGrpSpPr/>
          <p:nvPr/>
        </p:nvGrpSpPr>
        <p:grpSpPr>
          <a:xfrm>
            <a:off x="417579" y="2837231"/>
            <a:ext cx="1432586" cy="615372"/>
            <a:chOff x="417579" y="2909238"/>
            <a:chExt cx="1432586" cy="615372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F099C059-1C07-4124-5DE4-D95DDE14A7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1489" b="7226"/>
            <a:stretch/>
          </p:blipFill>
          <p:spPr>
            <a:xfrm>
              <a:off x="417579" y="2909238"/>
              <a:ext cx="1432586" cy="61537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FF8E3F1-9973-E0E6-0C88-78C8DD047F88}"/>
                </a:ext>
              </a:extLst>
            </p:cNvPr>
            <p:cNvSpPr txBox="1"/>
            <p:nvPr/>
          </p:nvSpPr>
          <p:spPr>
            <a:xfrm>
              <a:off x="624101" y="3055316"/>
              <a:ext cx="331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1</a:t>
              </a:r>
            </a:p>
            <a:p>
              <a:r>
                <a:rPr lang="en-US" altLang="ko-KR" sz="12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2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930FFFA-E2A4-F598-FD1E-4E548D96456D}"/>
              </a:ext>
            </a:extLst>
          </p:cNvPr>
          <p:cNvSpPr txBox="1"/>
          <p:nvPr/>
        </p:nvSpPr>
        <p:spPr>
          <a:xfrm>
            <a:off x="2374087" y="3590839"/>
            <a:ext cx="652688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ko-KR" altLang="en-US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회원관리를 위한 폴더</a:t>
            </a:r>
            <a:endParaRPr lang="en-US" altLang="ko-KR" sz="12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173038" indent="-173038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가입완료시 페이지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 user/login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으로 하이퍼링크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73038" indent="-173038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회원가입 페이지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아이디 중복 확인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: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스크립트를 통해 중복 확인 가능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User_idx</a:t>
            </a:r>
            <a:r>
              <a:rPr lang="ko-KR" altLang="en-US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반환값을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위해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hidden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태그를 추가하고 이 값으로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Validator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에서 유효성 검사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73038" indent="-173038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로그인 실패 페이지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: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UserController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에서 로그인 실패 시 매핑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 C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태그를 이용해 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fail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변수가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true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이면 경고를 띄우고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controller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에서 이를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login.jsp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로 전달한다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73038" indent="-173038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로그인 성공 페이지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: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UserController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에서 로그인 성공 시 매핑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73038" indent="-173038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로그인 페이지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: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로그인 여부에 따라 기능 차이가 있어야 하므로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UserBean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을 세션영역에 저장 후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RootApp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 추가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73038" indent="-173038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로그아웃 페이지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73038" indent="-173038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회원정보 수정이 성공했을 때 페이지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73038" indent="-173038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회원정보 수정 페이지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: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이름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아이디 변경불가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readonly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</a:t>
            </a:r>
          </a:p>
          <a:p>
            <a:pPr marL="173038" indent="-173038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로그인하지 않았을 때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로그인 시 사용할 수 있는 페이지에 접근할 경우 뜨는 페이지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8CDDC97-0BD5-1DB4-515E-AE75D68AB4F5}"/>
              </a:ext>
            </a:extLst>
          </p:cNvPr>
          <p:cNvCxnSpPr/>
          <p:nvPr/>
        </p:nvCxnSpPr>
        <p:spPr>
          <a:xfrm>
            <a:off x="35496" y="2638015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3CBE696-B87A-0D47-0330-9973B4EE755E}"/>
              </a:ext>
            </a:extLst>
          </p:cNvPr>
          <p:cNvCxnSpPr/>
          <p:nvPr/>
        </p:nvCxnSpPr>
        <p:spPr>
          <a:xfrm>
            <a:off x="35496" y="3529926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">
            <a:extLst>
              <a:ext uri="{FF2B5EF4-FFF2-40B4-BE49-F238E27FC236}">
                <a16:creationId xmlns:a16="http://schemas.microsoft.com/office/drawing/2014/main" id="{B3639854-F066-A17C-0098-B73B28471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62" y="6362380"/>
            <a:ext cx="1368152" cy="237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17393B9C-652C-0777-4FEE-2BBB868D8219}"/>
              </a:ext>
            </a:extLst>
          </p:cNvPr>
          <p:cNvSpPr txBox="1"/>
          <p:nvPr/>
        </p:nvSpPr>
        <p:spPr>
          <a:xfrm>
            <a:off x="2361240" y="6207696"/>
            <a:ext cx="6526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ko-KR" altLang="en-US" sz="1200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첫화면</a:t>
            </a:r>
            <a:endParaRPr lang="en-US" altLang="ko-KR" sz="12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173038" indent="-173038">
              <a:buAutoNum type="arabicPeriod"/>
            </a:pP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HomeController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에서 넘김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5B2AB16-F416-E6CD-8313-1A4CDF13526B}"/>
              </a:ext>
            </a:extLst>
          </p:cNvPr>
          <p:cNvCxnSpPr/>
          <p:nvPr/>
        </p:nvCxnSpPr>
        <p:spPr>
          <a:xfrm>
            <a:off x="0" y="6098240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54F0757-FB65-D70D-4A1C-1C6EBE433454}"/>
              </a:ext>
            </a:extLst>
          </p:cNvPr>
          <p:cNvGrpSpPr/>
          <p:nvPr/>
        </p:nvGrpSpPr>
        <p:grpSpPr>
          <a:xfrm>
            <a:off x="398887" y="824258"/>
            <a:ext cx="1557627" cy="1693908"/>
            <a:chOff x="422989" y="1310921"/>
            <a:chExt cx="1557627" cy="169390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C94E68D-66F4-F1C6-A789-9FBA32993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6803" y="1310921"/>
              <a:ext cx="1523813" cy="1642552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4FD4690-F91C-71F4-0BAE-3CCB8DE01890}"/>
                </a:ext>
              </a:extLst>
            </p:cNvPr>
            <p:cNvSpPr txBox="1"/>
            <p:nvPr/>
          </p:nvSpPr>
          <p:spPr>
            <a:xfrm>
              <a:off x="422989" y="1435169"/>
              <a:ext cx="33196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1</a:t>
              </a:r>
            </a:p>
            <a:p>
              <a:r>
                <a:rPr lang="en-US" altLang="ko-KR" sz="12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2</a:t>
              </a:r>
            </a:p>
            <a:p>
              <a:r>
                <a:rPr lang="en-US" altLang="ko-KR" sz="12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3</a:t>
              </a:r>
            </a:p>
            <a:p>
              <a:r>
                <a:rPr lang="en-US" altLang="ko-KR" sz="12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4</a:t>
              </a:r>
            </a:p>
            <a:p>
              <a:r>
                <a:rPr lang="en-US" altLang="ko-KR" sz="12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5</a:t>
              </a:r>
            </a:p>
            <a:p>
              <a:r>
                <a:rPr lang="en-US" altLang="ko-KR" sz="12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6</a:t>
              </a:r>
            </a:p>
            <a:p>
              <a:r>
                <a:rPr lang="en-US" altLang="ko-KR" sz="12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7</a:t>
              </a:r>
            </a:p>
            <a:p>
              <a:r>
                <a:rPr lang="en-US" altLang="ko-KR" sz="12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8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0B42AE4-FAE0-87B6-32EA-AF8212B2C8D7}"/>
              </a:ext>
            </a:extLst>
          </p:cNvPr>
          <p:cNvGrpSpPr/>
          <p:nvPr/>
        </p:nvGrpSpPr>
        <p:grpSpPr>
          <a:xfrm>
            <a:off x="304824" y="3872628"/>
            <a:ext cx="1665241" cy="1889465"/>
            <a:chOff x="390019" y="4231536"/>
            <a:chExt cx="1665241" cy="1889465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78976393-ED92-C93C-C694-AE92039B0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0019" y="4231536"/>
              <a:ext cx="1665241" cy="1861760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D5F6FF2-0BF6-D308-DBDF-92ECCFADFDBA}"/>
                </a:ext>
              </a:extLst>
            </p:cNvPr>
            <p:cNvSpPr txBox="1"/>
            <p:nvPr/>
          </p:nvSpPr>
          <p:spPr>
            <a:xfrm>
              <a:off x="422989" y="4366675"/>
              <a:ext cx="33196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1</a:t>
              </a:r>
            </a:p>
            <a:p>
              <a:r>
                <a:rPr lang="en-US" altLang="ko-KR" sz="12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2</a:t>
              </a:r>
            </a:p>
            <a:p>
              <a:r>
                <a:rPr lang="en-US" altLang="ko-KR" sz="12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3</a:t>
              </a:r>
            </a:p>
            <a:p>
              <a:r>
                <a:rPr lang="en-US" altLang="ko-KR" sz="12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4</a:t>
              </a:r>
            </a:p>
            <a:p>
              <a:r>
                <a:rPr lang="en-US" altLang="ko-KR" sz="12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5</a:t>
              </a:r>
            </a:p>
            <a:p>
              <a:r>
                <a:rPr lang="en-US" altLang="ko-KR" sz="12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6</a:t>
              </a:r>
            </a:p>
            <a:p>
              <a:r>
                <a:rPr lang="en-US" altLang="ko-KR" sz="12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7</a:t>
              </a:r>
            </a:p>
            <a:p>
              <a:r>
                <a:rPr lang="en-US" altLang="ko-KR" sz="12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8</a:t>
              </a:r>
            </a:p>
            <a:p>
              <a:r>
                <a:rPr lang="en-US" altLang="ko-KR" sz="12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9</a:t>
              </a:r>
            </a:p>
          </p:txBody>
        </p:sp>
      </p:grp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2D960E0C-1E00-0FD3-74C8-B6FCC60A1CC6}"/>
              </a:ext>
            </a:extLst>
          </p:cNvPr>
          <p:cNvSpPr/>
          <p:nvPr/>
        </p:nvSpPr>
        <p:spPr>
          <a:xfrm>
            <a:off x="143897" y="100370"/>
            <a:ext cx="1196428" cy="374127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FF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View</a:t>
            </a:r>
            <a:endParaRPr lang="ko-KR" altLang="en-US" sz="1600" dirty="0">
              <a:solidFill>
                <a:srgbClr val="FFFF00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DD90C268-C123-D0EF-59C8-2FC18B150B6F}"/>
              </a:ext>
            </a:extLst>
          </p:cNvPr>
          <p:cNvCxnSpPr/>
          <p:nvPr/>
        </p:nvCxnSpPr>
        <p:spPr>
          <a:xfrm>
            <a:off x="35496" y="692696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812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430273-6F93-0B5C-CB63-E4D68EFCD299}"/>
              </a:ext>
            </a:extLst>
          </p:cNvPr>
          <p:cNvSpPr txBox="1"/>
          <p:nvPr/>
        </p:nvSpPr>
        <p:spPr>
          <a:xfrm>
            <a:off x="2098215" y="2442251"/>
            <a:ext cx="7020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/>
            <a:r>
              <a:rPr lang="en-US" altLang="ko-KR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Data Access Object : DB</a:t>
            </a:r>
            <a:r>
              <a:rPr lang="ko-KR" altLang="en-US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에 직접 연결</a:t>
            </a:r>
            <a:endParaRPr lang="en-US" altLang="ko-KR" sz="12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266700" indent="-266700">
              <a:buAutoNum type="arabicPeriod"/>
            </a:pP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BoardMapper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자동주입 받아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addContent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함수의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content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객체 매개변수를 넣어서 실행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 </a:t>
            </a:r>
            <a:b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</a:b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게시판 번호에 해당하는 게시글을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List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로 받아와 리턴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266700" indent="-266700">
              <a:buAutoNum type="arabicPeriod"/>
            </a:pP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TopMenuMapper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자동주입 받아 </a:t>
            </a:r>
            <a:r>
              <a:rPr lang="ko-KR" altLang="en-US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매퍼에서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반환된 값을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List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 저장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반환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266700" indent="-266700">
              <a:buAutoNum type="arabicPeriod"/>
            </a:pP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UserMapper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ko-KR" altLang="en-US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자동주입받아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User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빈을 매개로 회원조회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가입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정보수정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06B92E6-A5BC-DD14-CC22-6072E48ABE52}"/>
              </a:ext>
            </a:extLst>
          </p:cNvPr>
          <p:cNvGrpSpPr/>
          <p:nvPr/>
        </p:nvGrpSpPr>
        <p:grpSpPr>
          <a:xfrm>
            <a:off x="243259" y="2615103"/>
            <a:ext cx="1594065" cy="842811"/>
            <a:chOff x="313639" y="332656"/>
            <a:chExt cx="1594065" cy="842811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5EDFAE24-058E-8E9A-02B1-B2303C764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6172" y="332656"/>
              <a:ext cx="1551532" cy="770264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D127F90-93E9-0EB2-644A-3905CBF4459F}"/>
                </a:ext>
              </a:extLst>
            </p:cNvPr>
            <p:cNvSpPr txBox="1"/>
            <p:nvPr/>
          </p:nvSpPr>
          <p:spPr>
            <a:xfrm>
              <a:off x="313639" y="436803"/>
              <a:ext cx="2734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1</a:t>
              </a:r>
            </a:p>
            <a:p>
              <a:r>
                <a:rPr lang="en-US" altLang="ko-KR" sz="14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2</a:t>
              </a:r>
            </a:p>
            <a:p>
              <a:r>
                <a:rPr lang="en-US" altLang="ko-KR" sz="14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3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62DEFA5-3001-E6BF-7189-8E3CE943B8C7}"/>
              </a:ext>
            </a:extLst>
          </p:cNvPr>
          <p:cNvGrpSpPr/>
          <p:nvPr/>
        </p:nvGrpSpPr>
        <p:grpSpPr>
          <a:xfrm>
            <a:off x="110636" y="1122570"/>
            <a:ext cx="1869076" cy="866270"/>
            <a:chOff x="254652" y="2823486"/>
            <a:chExt cx="1869076" cy="866270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0FFFF219-668C-D234-524D-7261D0C006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7184" y="2823486"/>
              <a:ext cx="1826544" cy="831311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937F4C9-25B9-F76C-9B74-C4D4B8C60406}"/>
                </a:ext>
              </a:extLst>
            </p:cNvPr>
            <p:cNvSpPr txBox="1"/>
            <p:nvPr/>
          </p:nvSpPr>
          <p:spPr>
            <a:xfrm>
              <a:off x="254652" y="2951092"/>
              <a:ext cx="2734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1</a:t>
              </a:r>
            </a:p>
            <a:p>
              <a:r>
                <a:rPr lang="en-US" altLang="ko-KR" sz="14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2</a:t>
              </a:r>
            </a:p>
            <a:p>
              <a:r>
                <a:rPr lang="en-US" altLang="ko-KR" sz="14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3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10F32E1-F4DB-3DBA-F77D-7890585F0E1E}"/>
              </a:ext>
            </a:extLst>
          </p:cNvPr>
          <p:cNvGrpSpPr/>
          <p:nvPr/>
        </p:nvGrpSpPr>
        <p:grpSpPr>
          <a:xfrm>
            <a:off x="137346" y="3847935"/>
            <a:ext cx="1805890" cy="895652"/>
            <a:chOff x="272174" y="4189532"/>
            <a:chExt cx="1805890" cy="895652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452A5D52-52B8-6385-DF26-CB504B1F8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2164" y="4189532"/>
              <a:ext cx="1755900" cy="83725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4AAEE99-C2D4-7C47-F264-6A4FF8A71B78}"/>
                </a:ext>
              </a:extLst>
            </p:cNvPr>
            <p:cNvSpPr txBox="1"/>
            <p:nvPr/>
          </p:nvSpPr>
          <p:spPr>
            <a:xfrm>
              <a:off x="272174" y="4346520"/>
              <a:ext cx="2734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1</a:t>
              </a:r>
            </a:p>
            <a:p>
              <a:r>
                <a:rPr lang="en-US" altLang="ko-KR" sz="14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2</a:t>
              </a:r>
            </a:p>
            <a:p>
              <a:r>
                <a:rPr lang="en-US" altLang="ko-KR" sz="14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3</a:t>
              </a:r>
            </a:p>
          </p:txBody>
        </p:sp>
      </p:grp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E1C2318-0E5F-B406-C307-77121C921090}"/>
              </a:ext>
            </a:extLst>
          </p:cNvPr>
          <p:cNvCxnSpPr/>
          <p:nvPr/>
        </p:nvCxnSpPr>
        <p:spPr>
          <a:xfrm>
            <a:off x="0" y="2348880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236823B-4EE7-E34E-D82E-446160537E60}"/>
              </a:ext>
            </a:extLst>
          </p:cNvPr>
          <p:cNvCxnSpPr/>
          <p:nvPr/>
        </p:nvCxnSpPr>
        <p:spPr>
          <a:xfrm>
            <a:off x="0" y="3573016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BAE8314-3231-79A9-58A3-7CD41EBEFAFA}"/>
              </a:ext>
            </a:extLst>
          </p:cNvPr>
          <p:cNvCxnSpPr/>
          <p:nvPr/>
        </p:nvCxnSpPr>
        <p:spPr>
          <a:xfrm>
            <a:off x="0" y="4797152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35876B6-5081-2797-7043-743753047A11}"/>
              </a:ext>
            </a:extLst>
          </p:cNvPr>
          <p:cNvCxnSpPr>
            <a:cxnSpLocks/>
          </p:cNvCxnSpPr>
          <p:nvPr/>
        </p:nvCxnSpPr>
        <p:spPr>
          <a:xfrm flipV="1">
            <a:off x="2052103" y="692696"/>
            <a:ext cx="0" cy="6165304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03FE654-DAD5-AE57-9008-5F60ABA38DC3}"/>
              </a:ext>
            </a:extLst>
          </p:cNvPr>
          <p:cNvSpPr txBox="1"/>
          <p:nvPr/>
        </p:nvSpPr>
        <p:spPr>
          <a:xfrm>
            <a:off x="2098215" y="818872"/>
            <a:ext cx="7020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/>
            <a:r>
              <a:rPr lang="en-US" altLang="ko-KR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SQL</a:t>
            </a:r>
            <a:r>
              <a:rPr lang="ko-KR" altLang="en-US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을 호출하기 위한 </a:t>
            </a:r>
            <a:r>
              <a:rPr lang="en-US" altLang="ko-KR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Mapper </a:t>
            </a:r>
            <a:r>
              <a:rPr lang="ko-KR" altLang="en-US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인터페이스 패키지</a:t>
            </a:r>
            <a:endParaRPr lang="en-US" altLang="ko-KR" sz="12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266700" indent="-266700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자동생성 값을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content_idx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 저장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게시글 작성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수정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266700" indent="-266700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상단 메뉴를 클릭했을 때 각 게시판에 맞는 게시판 메인 페이지로 연결</a:t>
            </a:r>
            <a:b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</a:b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-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Board_info_table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에서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idx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name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을 가져와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BoardInfo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리스트로 변환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b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</a:b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-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ServletApp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 </a:t>
            </a:r>
            <a:r>
              <a:rPr lang="ko-KR" altLang="en-US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매퍼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등록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266700" indent="-266700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사용자 정보를 조회하여 아이디 중복 확인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RestTestController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</a:t>
            </a:r>
            <a:b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</a:b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신규회원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INSERT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추가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회원정보 수정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SQL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문 추가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F559019-56DC-803B-6C34-25DF5BE276AB}"/>
              </a:ext>
            </a:extLst>
          </p:cNvPr>
          <p:cNvSpPr txBox="1"/>
          <p:nvPr/>
        </p:nvSpPr>
        <p:spPr>
          <a:xfrm>
            <a:off x="2098215" y="3696298"/>
            <a:ext cx="7020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/>
            <a:r>
              <a:rPr lang="ko-KR" altLang="en-US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컨트롤러와 </a:t>
            </a:r>
            <a:r>
              <a:rPr lang="en-US" altLang="ko-KR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DAO</a:t>
            </a:r>
            <a:r>
              <a:rPr lang="ko-KR" altLang="en-US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사이에서 비즈니스로 로직</a:t>
            </a:r>
            <a:r>
              <a:rPr lang="en-US" altLang="ko-KR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*</a:t>
            </a:r>
            <a:r>
              <a:rPr lang="ko-KR" altLang="en-US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을 수행하는 서비스 패키지</a:t>
            </a:r>
            <a:endParaRPr lang="en-US" altLang="ko-KR" sz="12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266700" indent="-266700">
              <a:buAutoNum type="arabicPeriod"/>
            </a:pP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Content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빈을 매개로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BoardDao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함수 실행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266700" indent="-266700">
              <a:buAutoNum type="arabicPeriod"/>
            </a:pP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TopMenuDao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를 </a:t>
            </a:r>
            <a:r>
              <a:rPr lang="ko-KR" altLang="en-US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자동주입하여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상단 메뉴를 가져옴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266700" indent="-266700">
              <a:buAutoNum type="arabicPeriod"/>
            </a:pP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User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빈을 매개로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UserDao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의 함수 실행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*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비즈니스 로직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: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사용자 니즈에 맞게 구현</a:t>
            </a:r>
            <a:endParaRPr lang="ko-KR" altLang="en-US" sz="12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F2996CC-1A91-8928-CCC8-0E6F16D140F7}"/>
              </a:ext>
            </a:extLst>
          </p:cNvPr>
          <p:cNvSpPr/>
          <p:nvPr/>
        </p:nvSpPr>
        <p:spPr>
          <a:xfrm>
            <a:off x="143897" y="100370"/>
            <a:ext cx="3924048" cy="374127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FF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Mapper </a:t>
            </a:r>
            <a:r>
              <a:rPr lang="ko-KR" altLang="en-US" sz="1600" dirty="0">
                <a:solidFill>
                  <a:srgbClr val="FFFF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→ </a:t>
            </a:r>
            <a:r>
              <a:rPr lang="en-US" altLang="ko-KR" sz="1600" dirty="0">
                <a:solidFill>
                  <a:srgbClr val="FFFF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Dao</a:t>
            </a:r>
            <a:r>
              <a:rPr lang="ko-KR" altLang="en-US" sz="1600" dirty="0">
                <a:solidFill>
                  <a:srgbClr val="FFFF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→ </a:t>
            </a:r>
            <a:r>
              <a:rPr lang="en-US" altLang="ko-KR" sz="1600" dirty="0">
                <a:solidFill>
                  <a:srgbClr val="FFFF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Service </a:t>
            </a:r>
            <a:r>
              <a:rPr lang="ko-KR" altLang="en-US" sz="1600" dirty="0">
                <a:solidFill>
                  <a:srgbClr val="FFFF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→ </a:t>
            </a:r>
            <a:r>
              <a:rPr lang="en-US" altLang="ko-KR" sz="1600" dirty="0">
                <a:solidFill>
                  <a:srgbClr val="FFFF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Controller</a:t>
            </a:r>
            <a:endParaRPr lang="ko-KR" altLang="en-US" sz="1600" dirty="0">
              <a:solidFill>
                <a:srgbClr val="FFFF00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EF4020-7589-C223-CBC8-AD98051E8041}"/>
              </a:ext>
            </a:extLst>
          </p:cNvPr>
          <p:cNvSpPr txBox="1"/>
          <p:nvPr/>
        </p:nvSpPr>
        <p:spPr>
          <a:xfrm>
            <a:off x="2098215" y="4950345"/>
            <a:ext cx="67827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ko-KR" altLang="en-US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컨트롤러</a:t>
            </a:r>
          </a:p>
          <a:p>
            <a:pPr marL="173038" indent="-173038">
              <a:buAutoNum type="arabicPeriod"/>
            </a:pPr>
            <a:r>
              <a:rPr lang="en-US" altLang="ko-KR" sz="1200" spc="-8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boardService</a:t>
            </a:r>
            <a:r>
              <a:rPr lang="ko-KR" altLang="en-US" sz="1200" spc="-8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자동주입</a:t>
            </a:r>
            <a:r>
              <a:rPr lang="en-US" altLang="ko-KR" sz="1200" spc="-8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200" spc="-8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로그인 정보 세션에 저장</a:t>
            </a:r>
            <a:r>
              <a:rPr lang="en-US" altLang="ko-KR" sz="1200" spc="-8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en-US" altLang="ko-KR" sz="1200" spc="-8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board_info_idx</a:t>
            </a:r>
            <a:r>
              <a:rPr lang="ko-KR" altLang="en-US" sz="1200" spc="-8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를 통해 게시글 조회</a:t>
            </a:r>
            <a:r>
              <a:rPr lang="en-US" altLang="ko-KR" sz="1200" spc="-8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/</a:t>
            </a:r>
            <a:r>
              <a:rPr lang="ko-KR" altLang="en-US" sz="1200" spc="-8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작성</a:t>
            </a:r>
            <a:r>
              <a:rPr lang="en-US" altLang="ko-KR" sz="1200" spc="-8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/</a:t>
            </a:r>
            <a:r>
              <a:rPr lang="ko-KR" altLang="en-US" sz="1200" spc="-8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수정</a:t>
            </a:r>
            <a:r>
              <a:rPr lang="en-US" altLang="ko-KR" sz="1200" spc="-8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/</a:t>
            </a:r>
            <a:r>
              <a:rPr lang="ko-KR" altLang="en-US" sz="1200" spc="-8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삭제</a:t>
            </a:r>
            <a:endParaRPr lang="en-US" altLang="ko-KR" sz="1200" spc="-8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73038" indent="-173038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게시판 경로에 대한 </a:t>
            </a:r>
            <a:r>
              <a:rPr lang="ko-KR" altLang="en-US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매핑작업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73038" indent="-173038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서버 실행 시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main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으로 이동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73038" indent="-173038">
              <a:buAutoNum type="arabicPeriod"/>
            </a:pP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UserMapper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의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id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중복확인과 연결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: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UserService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를 사용 후 참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/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거짓 반환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73038" indent="-173038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회원가입과 로그인에 대한 매핑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–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유효성 검사</a:t>
            </a:r>
            <a:b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</a:b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-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modelAttribute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로 들어온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BindingResult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 에러여부 확인</a:t>
            </a:r>
            <a:b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</a:b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- @initBinder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을 추가하면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validator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을 추가로 실행</a:t>
            </a:r>
            <a:b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</a:b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-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en-US" altLang="ko-KR" sz="1200" spc="-8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UserService</a:t>
            </a:r>
            <a:r>
              <a:rPr lang="ko-KR" altLang="en-US" sz="1200" spc="-8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를 이용할 수 있도록 </a:t>
            </a:r>
            <a:r>
              <a:rPr lang="en-US" altLang="ko-KR" sz="1200" spc="-8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@AutoWired</a:t>
            </a:r>
            <a:r>
              <a:rPr lang="ko-KR" altLang="en-US" sz="1200" spc="-8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를 이용해 </a:t>
            </a:r>
            <a:r>
              <a:rPr lang="ko-KR" altLang="en-US" sz="1200" spc="-8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주입받고</a:t>
            </a:r>
            <a:r>
              <a:rPr lang="en-US" altLang="ko-KR" sz="1200" spc="-8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en-US" altLang="ko-KR" sz="1200" spc="-8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join_pro</a:t>
            </a:r>
            <a:r>
              <a:rPr lang="ko-KR" altLang="en-US" sz="1200" spc="-8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에서 </a:t>
            </a:r>
            <a:r>
              <a:rPr lang="en-US" altLang="ko-KR" sz="1200" spc="-8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service</a:t>
            </a:r>
            <a:r>
              <a:rPr lang="ko-KR" altLang="en-US" sz="1200" spc="-8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를 이용해 호출</a:t>
            </a:r>
            <a:endParaRPr lang="en-US" altLang="ko-KR" sz="1200" spc="-8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6147BFB-AF7A-91F6-2D37-74E4DD983E69}"/>
              </a:ext>
            </a:extLst>
          </p:cNvPr>
          <p:cNvGrpSpPr/>
          <p:nvPr/>
        </p:nvGrpSpPr>
        <p:grpSpPr>
          <a:xfrm>
            <a:off x="93841" y="5126263"/>
            <a:ext cx="1892900" cy="1315322"/>
            <a:chOff x="107504" y="2755383"/>
            <a:chExt cx="1892900" cy="1315322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384BA5E-1F90-E44C-4BDF-E30181ADF0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4460"/>
            <a:stretch/>
          </p:blipFill>
          <p:spPr>
            <a:xfrm>
              <a:off x="129788" y="2755383"/>
              <a:ext cx="1870616" cy="126354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A09D80C-80D6-A4F4-AF85-A19945B1ACC7}"/>
                </a:ext>
              </a:extLst>
            </p:cNvPr>
            <p:cNvSpPr txBox="1"/>
            <p:nvPr/>
          </p:nvSpPr>
          <p:spPr>
            <a:xfrm>
              <a:off x="107504" y="2901154"/>
              <a:ext cx="28135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1</a:t>
              </a:r>
            </a:p>
            <a:p>
              <a:r>
                <a:rPr lang="en-US" altLang="ko-KR" sz="14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2</a:t>
              </a:r>
            </a:p>
            <a:p>
              <a:r>
                <a:rPr lang="en-US" altLang="ko-KR" sz="14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3</a:t>
              </a:r>
            </a:p>
            <a:p>
              <a:r>
                <a:rPr lang="en-US" altLang="ko-KR" sz="14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4</a:t>
              </a:r>
            </a:p>
            <a:p>
              <a:r>
                <a:rPr lang="en-US" altLang="ko-KR" sz="14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5</a:t>
              </a: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8ABC7F-A78F-D1FA-D4DA-A53A3CE1C891}"/>
              </a:ext>
            </a:extLst>
          </p:cNvPr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569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1051</Words>
  <Application>Microsoft Office PowerPoint</Application>
  <PresentationFormat>화면 슬라이드 쇼(4:3)</PresentationFormat>
  <Paragraphs>180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나눔스퀘어OTF_ac</vt:lpstr>
      <vt:lpstr>나눔스퀘어OTF_ac Bold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itcamp</dc:creator>
  <cp:lastModifiedBy>지현 신</cp:lastModifiedBy>
  <cp:revision>78</cp:revision>
  <dcterms:created xsi:type="dcterms:W3CDTF">2024-05-13T07:25:45Z</dcterms:created>
  <dcterms:modified xsi:type="dcterms:W3CDTF">2024-05-28T08:23:24Z</dcterms:modified>
</cp:coreProperties>
</file>