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95" r:id="rId6"/>
    <p:sldId id="299" r:id="rId7"/>
  </p:sldIdLst>
  <p:sldSz cx="12192000" cy="6858000"/>
  <p:notesSz cx="6858000" cy="9144000"/>
  <p:embeddedFontLst>
    <p:embeddedFont>
      <p:font typeface="Nanum Gothic" panose="020B0600000101010101" charset="-127"/>
      <p:regular r:id="rId9"/>
      <p:bold r:id="rId10"/>
    </p:embeddedFont>
    <p:embeddedFont>
      <p:font typeface="나눔고딕" panose="020D0604000000000000" pitchFamily="50" charset="-127"/>
      <p:regular r:id="rId11"/>
      <p:bold r:id="rId12"/>
    </p:embeddedFont>
    <p:embeddedFont>
      <p:font typeface="나눔고딕 ExtraBold" panose="020D0904000000000000" pitchFamily="50" charset="-127"/>
      <p:bold r:id="rId13"/>
    </p:embeddedFont>
    <p:embeddedFont>
      <p:font typeface="Malgun Gothic" panose="020B0503020000020004" pitchFamily="50" charset="-127"/>
      <p:regular r:id="rId14"/>
      <p:bold r:id="rId15"/>
    </p:embeddedFont>
    <p:embeddedFont>
      <p:font typeface="Archivo Black" panose="020B0600000101010101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64647E-BA58-4446-881F-8646467A7DFE}">
  <a:tblStyle styleId="{B364647E-BA58-4446-881F-8646467A7DF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9B9A21-8EEF-49C4-8AE1-023032C36AF6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28" autoAdjust="0"/>
  </p:normalViewPr>
  <p:slideViewPr>
    <p:cSldViewPr snapToGrid="0">
      <p:cViewPr>
        <p:scale>
          <a:sx n="50" d="100"/>
          <a:sy n="50" d="100"/>
        </p:scale>
        <p:origin x="867" y="9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b66def5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b66def5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b66def5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b66def5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fb66def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fb66def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fb66def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fb66def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27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fb66def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fb66def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47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5725"/>
            <a:ext cx="9032700" cy="6912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656725"/>
            <a:ext cx="12192000" cy="1255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9032700" y="5656725"/>
            <a:ext cx="3159300" cy="1255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765525" y="1101500"/>
            <a:ext cx="2353200" cy="405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Devops</a:t>
            </a:r>
            <a:r>
              <a:rPr lang="en-US" sz="1600" dirty="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10</a:t>
            </a:r>
            <a:endParaRPr sz="1600" dirty="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91325" y="1506500"/>
            <a:ext cx="66522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chemeClr val="accent5">
                    <a:lumMod val="50000"/>
                  </a:schemeClr>
                </a:solidFill>
                <a:latin typeface="Archivo Black"/>
                <a:ea typeface="Archivo Black"/>
                <a:cs typeface="Archivo Black"/>
                <a:sym typeface="Archivo Black"/>
              </a:rPr>
              <a:t>Spring</a:t>
            </a:r>
            <a:endParaRPr sz="5700" dirty="0">
              <a:solidFill>
                <a:schemeClr val="accent5">
                  <a:lumMod val="50000"/>
                </a:schemeClr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91325" y="2511425"/>
            <a:ext cx="5941800" cy="939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535A4B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solidFill>
                  <a:schemeClr val="bg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Code Analysis</a:t>
            </a:r>
            <a:endParaRPr sz="4900" dirty="0">
              <a:solidFill>
                <a:schemeClr val="bg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81775" y="6057225"/>
            <a:ext cx="5941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2조 | </a:t>
            </a:r>
            <a:r>
              <a:rPr lang="en-US" sz="1600" dirty="0" err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엄지훈</a:t>
            </a:r>
            <a:r>
              <a:rPr lang="en-US" sz="1600" dirty="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김태웅</a:t>
            </a:r>
            <a:r>
              <a:rPr lang="en-US" sz="1600" dirty="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김수정</a:t>
            </a:r>
            <a:r>
              <a:rPr lang="en-US" sz="1600" dirty="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, </a:t>
            </a:r>
            <a:r>
              <a:rPr lang="en-US" sz="1600" dirty="0" err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홍화연</a:t>
            </a:r>
            <a:r>
              <a:rPr lang="en-US" sz="1600" dirty="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, 신지현</a:t>
            </a:r>
            <a:endParaRPr sz="1600" dirty="0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 rot="-5400572">
            <a:off x="9904343" y="3311383"/>
            <a:ext cx="36048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5"/>
                </a:solidFill>
                <a:latin typeface="Nanum Gothic"/>
                <a:ea typeface="Nanum Gothic"/>
                <a:cs typeface="Nanum Gothic"/>
                <a:sym typeface="Nanum Gothic"/>
              </a:rPr>
              <a:t>N A V E R  C l o u d  C a m p</a:t>
            </a:r>
            <a:endParaRPr sz="1900" dirty="0">
              <a:solidFill>
                <a:schemeClr val="accent5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 flipH="1">
            <a:off x="9032700" y="0"/>
            <a:ext cx="3159300" cy="6912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0" y="5656725"/>
            <a:ext cx="12192000" cy="1255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5656725"/>
            <a:ext cx="9032700" cy="1255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65525" y="1101500"/>
            <a:ext cx="2353200" cy="405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CHAPTER 1</a:t>
            </a:r>
            <a:endParaRPr sz="1600" dirty="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91325" y="1506500"/>
            <a:ext cx="66522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535A4B"/>
                </a:solidFill>
                <a:latin typeface="Archivo Black"/>
                <a:ea typeface="Archivo Black"/>
                <a:cs typeface="Archivo Black"/>
                <a:sym typeface="Archivo Black"/>
              </a:rPr>
              <a:t>CODE LIST</a:t>
            </a:r>
            <a:endParaRPr sz="5700" dirty="0">
              <a:solidFill>
                <a:srgbClr val="535A4B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91325" y="2511425"/>
            <a:ext cx="5941800" cy="769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535A4B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chemeClr val="bg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Code Analysis</a:t>
            </a:r>
            <a:endParaRPr sz="3200" dirty="0">
              <a:solidFill>
                <a:schemeClr val="bg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494570" y="434366"/>
            <a:ext cx="3594830" cy="33742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1. </a:t>
            </a:r>
            <a:r>
              <a:rPr lang="en-US" altLang="ko-KR" sz="18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MainClass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9;p15">
            <a:extLst>
              <a:ext uri="{FF2B5EF4-FFF2-40B4-BE49-F238E27FC236}">
                <a16:creationId xmlns:a16="http://schemas.microsoft.com/office/drawing/2014/main" id="{62AEFC02-AE4F-7E23-EDB6-485CD6E1D7EE}"/>
              </a:ext>
            </a:extLst>
          </p:cNvPr>
          <p:cNvSpPr/>
          <p:nvPr/>
        </p:nvSpPr>
        <p:spPr>
          <a:xfrm>
            <a:off x="6844570" y="434366"/>
            <a:ext cx="3594830" cy="33742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2. </a:t>
            </a:r>
            <a:r>
              <a:rPr lang="en-US" altLang="ko-KR" sz="18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MainClassUseXML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09;p15">
            <a:extLst>
              <a:ext uri="{FF2B5EF4-FFF2-40B4-BE49-F238E27FC236}">
                <a16:creationId xmlns:a16="http://schemas.microsoft.com/office/drawing/2014/main" id="{36794515-E615-E0F3-2580-AF0BFAFAAFAE}"/>
              </a:ext>
            </a:extLst>
          </p:cNvPr>
          <p:cNvSpPr/>
          <p:nvPr/>
        </p:nvSpPr>
        <p:spPr>
          <a:xfrm>
            <a:off x="494570" y="3661335"/>
            <a:ext cx="3594830" cy="33742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3. </a:t>
            </a:r>
            <a:r>
              <a:rPr lang="en-US" altLang="ko-KR" sz="18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MainClassUseXMLs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9;p15">
            <a:extLst>
              <a:ext uri="{FF2B5EF4-FFF2-40B4-BE49-F238E27FC236}">
                <a16:creationId xmlns:a16="http://schemas.microsoft.com/office/drawing/2014/main" id="{4C762A52-5ADA-1A61-5DA0-FCE7168AC6B7}"/>
              </a:ext>
            </a:extLst>
          </p:cNvPr>
          <p:cNvSpPr/>
          <p:nvPr/>
        </p:nvSpPr>
        <p:spPr>
          <a:xfrm>
            <a:off x="6844570" y="3661335"/>
            <a:ext cx="3594830" cy="33742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4. </a:t>
            </a:r>
            <a:r>
              <a:rPr lang="en-US" altLang="ko-KR" sz="18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MainClassUseXMLsimport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338202" y="354556"/>
            <a:ext cx="1240200" cy="337500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도식도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7;p17">
            <a:extLst>
              <a:ext uri="{FF2B5EF4-FFF2-40B4-BE49-F238E27FC236}">
                <a16:creationId xmlns:a16="http://schemas.microsoft.com/office/drawing/2014/main" id="{E36E6F05-11BA-633C-781D-E908FCAC9E59}"/>
              </a:ext>
            </a:extLst>
          </p:cNvPr>
          <p:cNvSpPr/>
          <p:nvPr/>
        </p:nvSpPr>
        <p:spPr>
          <a:xfrm>
            <a:off x="338201" y="354556"/>
            <a:ext cx="1586131" cy="50104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정보 관리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0B803E-6326-4A91-2034-CFCDFBF7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2" y="1487110"/>
            <a:ext cx="3169273" cy="1797953"/>
          </a:xfrm>
          <a:prstGeom prst="rect">
            <a:avLst/>
          </a:prstGeom>
        </p:spPr>
      </p:pic>
      <p:sp>
        <p:nvSpPr>
          <p:cNvPr id="6" name="Google Shape;394;p32">
            <a:extLst>
              <a:ext uri="{FF2B5EF4-FFF2-40B4-BE49-F238E27FC236}">
                <a16:creationId xmlns:a16="http://schemas.microsoft.com/office/drawing/2014/main" id="{701CAC08-4B07-50FF-CB0D-4D03B6065C86}"/>
              </a:ext>
            </a:extLst>
          </p:cNvPr>
          <p:cNvSpPr/>
          <p:nvPr/>
        </p:nvSpPr>
        <p:spPr>
          <a:xfrm>
            <a:off x="338202" y="1061639"/>
            <a:ext cx="1987358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1. 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회원정보 등록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Google Shape;395;p32">
            <a:extLst>
              <a:ext uri="{FF2B5EF4-FFF2-40B4-BE49-F238E27FC236}">
                <a16:creationId xmlns:a16="http://schemas.microsoft.com/office/drawing/2014/main" id="{408709C4-E63F-8DC3-D87B-9F00B77B7892}"/>
              </a:ext>
            </a:extLst>
          </p:cNvPr>
          <p:cNvSpPr/>
          <p:nvPr/>
        </p:nvSpPr>
        <p:spPr>
          <a:xfrm rot="5400000">
            <a:off x="1534558" y="3503228"/>
            <a:ext cx="580659" cy="198891"/>
          </a:xfrm>
          <a:prstGeom prst="rightArrow">
            <a:avLst>
              <a:gd name="adj1" fmla="val 50000"/>
              <a:gd name="adj2" fmla="val 129646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02;p32">
            <a:extLst>
              <a:ext uri="{FF2B5EF4-FFF2-40B4-BE49-F238E27FC236}">
                <a16:creationId xmlns:a16="http://schemas.microsoft.com/office/drawing/2014/main" id="{20F0B53E-D5B0-A322-FE0E-FA09F3F031A5}"/>
              </a:ext>
            </a:extLst>
          </p:cNvPr>
          <p:cNvSpPr txBox="1"/>
          <p:nvPr/>
        </p:nvSpPr>
        <p:spPr>
          <a:xfrm>
            <a:off x="338201" y="3312343"/>
            <a:ext cx="3169273" cy="415458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sz="14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DB </a:t>
            </a:r>
            <a:r>
              <a:rPr lang="ko-KR" altLang="en-US" sz="14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등록 대신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main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 회원 정보 등록</a:t>
            </a:r>
            <a:endParaRPr sz="14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F306D4-34D5-72B0-7B49-143AF064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01" y="4333381"/>
            <a:ext cx="1987359" cy="1827591"/>
          </a:xfrm>
          <a:prstGeom prst="rect">
            <a:avLst/>
          </a:prstGeom>
        </p:spPr>
      </p:pic>
      <p:sp>
        <p:nvSpPr>
          <p:cNvPr id="12" name="Google Shape;394;p32">
            <a:extLst>
              <a:ext uri="{FF2B5EF4-FFF2-40B4-BE49-F238E27FC236}">
                <a16:creationId xmlns:a16="http://schemas.microsoft.com/office/drawing/2014/main" id="{03462273-0AA1-2686-2E3E-2556E2C06070}"/>
              </a:ext>
            </a:extLst>
          </p:cNvPr>
          <p:cNvSpPr/>
          <p:nvPr/>
        </p:nvSpPr>
        <p:spPr>
          <a:xfrm>
            <a:off x="338202" y="3909667"/>
            <a:ext cx="2869022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. Student.java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로 정보 받기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Google Shape;402;p32">
            <a:extLst>
              <a:ext uri="{FF2B5EF4-FFF2-40B4-BE49-F238E27FC236}">
                <a16:creationId xmlns:a16="http://schemas.microsoft.com/office/drawing/2014/main" id="{EF48F2A1-862E-9F63-3168-DEEF6EB4F763}"/>
              </a:ext>
            </a:extLst>
          </p:cNvPr>
          <p:cNvSpPr txBox="1"/>
          <p:nvPr/>
        </p:nvSpPr>
        <p:spPr>
          <a:xfrm>
            <a:off x="338199" y="6147736"/>
            <a:ext cx="3728833" cy="415458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Main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 등록된 회원 정보를 받는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class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생성</a:t>
            </a:r>
            <a:endParaRPr sz="14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4" name="Google Shape;395;p32">
            <a:extLst>
              <a:ext uri="{FF2B5EF4-FFF2-40B4-BE49-F238E27FC236}">
                <a16:creationId xmlns:a16="http://schemas.microsoft.com/office/drawing/2014/main" id="{B259C726-9828-5BF5-C8E7-C7EB0317B546}"/>
              </a:ext>
            </a:extLst>
          </p:cNvPr>
          <p:cNvSpPr/>
          <p:nvPr/>
        </p:nvSpPr>
        <p:spPr>
          <a:xfrm rot="19839046">
            <a:off x="3503438" y="3833840"/>
            <a:ext cx="2853630" cy="163442"/>
          </a:xfrm>
          <a:prstGeom prst="rightArrow">
            <a:avLst>
              <a:gd name="adj1" fmla="val 50000"/>
              <a:gd name="adj2" fmla="val 129646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394;p32">
            <a:extLst>
              <a:ext uri="{FF2B5EF4-FFF2-40B4-BE49-F238E27FC236}">
                <a16:creationId xmlns:a16="http://schemas.microsoft.com/office/drawing/2014/main" id="{AF8EFF1E-C7A9-77E0-88D5-C3237B1BD29F}"/>
              </a:ext>
            </a:extLst>
          </p:cNvPr>
          <p:cNvSpPr/>
          <p:nvPr/>
        </p:nvSpPr>
        <p:spPr>
          <a:xfrm>
            <a:off x="6479695" y="417504"/>
            <a:ext cx="3155624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3-1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. 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sz="16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MainClass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메소드 호출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Google Shape;394;p32">
            <a:extLst>
              <a:ext uri="{FF2B5EF4-FFF2-40B4-BE49-F238E27FC236}">
                <a16:creationId xmlns:a16="http://schemas.microsoft.com/office/drawing/2014/main" id="{1A55183D-272D-EE9B-CBC6-636C9EA36025}"/>
              </a:ext>
            </a:extLst>
          </p:cNvPr>
          <p:cNvSpPr/>
          <p:nvPr/>
        </p:nvSpPr>
        <p:spPr>
          <a:xfrm>
            <a:off x="6479695" y="2331352"/>
            <a:ext cx="3892604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3-2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. 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sz="16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MainClassUseXML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의존성 주입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Google Shape;394;p32">
            <a:extLst>
              <a:ext uri="{FF2B5EF4-FFF2-40B4-BE49-F238E27FC236}">
                <a16:creationId xmlns:a16="http://schemas.microsoft.com/office/drawing/2014/main" id="{626AB73D-B1E9-47C8-2D8F-C58E1F3B84DB}"/>
              </a:ext>
            </a:extLst>
          </p:cNvPr>
          <p:cNvSpPr/>
          <p:nvPr/>
        </p:nvSpPr>
        <p:spPr>
          <a:xfrm rot="19872694">
            <a:off x="3614439" y="3185616"/>
            <a:ext cx="2124883" cy="72948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검색 </a:t>
            </a:r>
            <a:r>
              <a:rPr lang="en-US" altLang="ko-KR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실행방법</a:t>
            </a:r>
            <a:r>
              <a:rPr lang="en-US" altLang="ko-KR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Google Shape;410;p32">
            <a:extLst>
              <a:ext uri="{FF2B5EF4-FFF2-40B4-BE49-F238E27FC236}">
                <a16:creationId xmlns:a16="http://schemas.microsoft.com/office/drawing/2014/main" id="{EF2662ED-656E-F769-CCD8-4B2962DF3CDC}"/>
              </a:ext>
            </a:extLst>
          </p:cNvPr>
          <p:cNvSpPr txBox="1"/>
          <p:nvPr/>
        </p:nvSpPr>
        <p:spPr>
          <a:xfrm>
            <a:off x="6479695" y="2729543"/>
            <a:ext cx="3949176" cy="415458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참조</a:t>
            </a:r>
            <a:r>
              <a:rPr 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: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applicationContext.xml</a:t>
            </a:r>
            <a:endParaRPr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</p:txBody>
      </p:sp>
      <p:sp>
        <p:nvSpPr>
          <p:cNvPr id="19" name="Google Shape;394;p32">
            <a:extLst>
              <a:ext uri="{FF2B5EF4-FFF2-40B4-BE49-F238E27FC236}">
                <a16:creationId xmlns:a16="http://schemas.microsoft.com/office/drawing/2014/main" id="{9F433B39-F783-34FE-6182-A388A66BC544}"/>
              </a:ext>
            </a:extLst>
          </p:cNvPr>
          <p:cNvSpPr/>
          <p:nvPr/>
        </p:nvSpPr>
        <p:spPr>
          <a:xfrm>
            <a:off x="6479695" y="3676946"/>
            <a:ext cx="3892604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3-3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. 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sz="16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MainClassUseXMLs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Bean 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Google Shape;410;p32">
            <a:extLst>
              <a:ext uri="{FF2B5EF4-FFF2-40B4-BE49-F238E27FC236}">
                <a16:creationId xmlns:a16="http://schemas.microsoft.com/office/drawing/2014/main" id="{532B3948-04BC-B8BA-8F46-AF74D1E6A9B3}"/>
              </a:ext>
            </a:extLst>
          </p:cNvPr>
          <p:cNvSpPr txBox="1"/>
          <p:nvPr/>
        </p:nvSpPr>
        <p:spPr>
          <a:xfrm>
            <a:off x="6479694" y="4075137"/>
            <a:ext cx="4588639" cy="738623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참조</a:t>
            </a:r>
            <a:r>
              <a:rPr 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: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classpath:appCtx1.xml", "classpath:appCtx2.xml", "classpath:appCtx3.xml</a:t>
            </a:r>
            <a:endParaRPr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</p:txBody>
      </p:sp>
      <p:sp>
        <p:nvSpPr>
          <p:cNvPr id="21" name="Google Shape;394;p32">
            <a:extLst>
              <a:ext uri="{FF2B5EF4-FFF2-40B4-BE49-F238E27FC236}">
                <a16:creationId xmlns:a16="http://schemas.microsoft.com/office/drawing/2014/main" id="{21FA7B95-79B4-7921-4B3E-1714E38C9B6A}"/>
              </a:ext>
            </a:extLst>
          </p:cNvPr>
          <p:cNvSpPr/>
          <p:nvPr/>
        </p:nvSpPr>
        <p:spPr>
          <a:xfrm>
            <a:off x="6479694" y="5211951"/>
            <a:ext cx="4479457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3-4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. 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sz="16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MainClassUseXMLsimport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Bean 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Google Shape;410;p32">
            <a:extLst>
              <a:ext uri="{FF2B5EF4-FFF2-40B4-BE49-F238E27FC236}">
                <a16:creationId xmlns:a16="http://schemas.microsoft.com/office/drawing/2014/main" id="{9AB0FA9A-0A40-9994-56B5-BBC3941882F6}"/>
              </a:ext>
            </a:extLst>
          </p:cNvPr>
          <p:cNvSpPr txBox="1"/>
          <p:nvPr/>
        </p:nvSpPr>
        <p:spPr>
          <a:xfrm>
            <a:off x="6479694" y="5610142"/>
            <a:ext cx="4588639" cy="415458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참조</a:t>
            </a:r>
            <a:r>
              <a:rPr 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: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classpath:appCtxImport.xml</a:t>
            </a:r>
            <a:endParaRPr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</p:txBody>
      </p:sp>
      <p:sp>
        <p:nvSpPr>
          <p:cNvPr id="23" name="Google Shape;410;p32">
            <a:extLst>
              <a:ext uri="{FF2B5EF4-FFF2-40B4-BE49-F238E27FC236}">
                <a16:creationId xmlns:a16="http://schemas.microsoft.com/office/drawing/2014/main" id="{33AB3D0B-B046-5C11-39A1-AE606CFB4229}"/>
              </a:ext>
            </a:extLst>
          </p:cNvPr>
          <p:cNvSpPr txBox="1"/>
          <p:nvPr/>
        </p:nvSpPr>
        <p:spPr>
          <a:xfrm>
            <a:off x="6479694" y="871697"/>
            <a:ext cx="5374103" cy="1061789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참조</a:t>
            </a:r>
            <a:r>
              <a:rPr 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: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StudentAssembler.java, StudentRegisterService.java, StudentModifyService.java, StudentSelectService.java, StudentAllSelectService.java</a:t>
            </a:r>
            <a:endParaRPr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76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7;p17">
            <a:extLst>
              <a:ext uri="{FF2B5EF4-FFF2-40B4-BE49-F238E27FC236}">
                <a16:creationId xmlns:a16="http://schemas.microsoft.com/office/drawing/2014/main" id="{E36E6F05-11BA-633C-781D-E908FCAC9E59}"/>
              </a:ext>
            </a:extLst>
          </p:cNvPr>
          <p:cNvSpPr/>
          <p:nvPr/>
        </p:nvSpPr>
        <p:spPr>
          <a:xfrm>
            <a:off x="297257" y="218076"/>
            <a:ext cx="1387241" cy="501041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MainClass</a:t>
            </a:r>
            <a:endParaRPr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Google Shape;394;p32">
            <a:extLst>
              <a:ext uri="{FF2B5EF4-FFF2-40B4-BE49-F238E27FC236}">
                <a16:creationId xmlns:a16="http://schemas.microsoft.com/office/drawing/2014/main" id="{701CAC08-4B07-50FF-CB0D-4D03B6065C86}"/>
              </a:ext>
            </a:extLst>
          </p:cNvPr>
          <p:cNvSpPr/>
          <p:nvPr/>
        </p:nvSpPr>
        <p:spPr>
          <a:xfrm>
            <a:off x="297257" y="957833"/>
            <a:ext cx="2869022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1. </a:t>
            </a:r>
            <a:r>
              <a:rPr lang="en-US" sz="16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MainClass</a:t>
            </a: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 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Arial"/>
              </a:rPr>
              <a:t>회원정보 등록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Google Shape;402;p32">
            <a:extLst>
              <a:ext uri="{FF2B5EF4-FFF2-40B4-BE49-F238E27FC236}">
                <a16:creationId xmlns:a16="http://schemas.microsoft.com/office/drawing/2014/main" id="{84F40B24-4D74-D344-97B6-FF03682C4A53}"/>
              </a:ext>
            </a:extLst>
          </p:cNvPr>
          <p:cNvSpPr txBox="1"/>
          <p:nvPr/>
        </p:nvSpPr>
        <p:spPr>
          <a:xfrm>
            <a:off x="297257" y="1862956"/>
            <a:ext cx="3687888" cy="64629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altLang="ko-KR" sz="12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StudentAssembler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서비스 객체 생성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객체 생성시 해당 객체의 메소드를 불러옴</a:t>
            </a:r>
            <a:endParaRPr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</p:txBody>
      </p:sp>
      <p:sp>
        <p:nvSpPr>
          <p:cNvPr id="9" name="Google Shape;394;p32">
            <a:extLst>
              <a:ext uri="{FF2B5EF4-FFF2-40B4-BE49-F238E27FC236}">
                <a16:creationId xmlns:a16="http://schemas.microsoft.com/office/drawing/2014/main" id="{D6393FB3-A4CF-B5F3-4EAA-4C53B623884F}"/>
              </a:ext>
            </a:extLst>
          </p:cNvPr>
          <p:cNvSpPr/>
          <p:nvPr/>
        </p:nvSpPr>
        <p:spPr>
          <a:xfrm>
            <a:off x="297257" y="1464765"/>
            <a:ext cx="3169272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서비스를 불러오는 객체 생성</a:t>
            </a:r>
            <a:endParaRPr sz="1600" b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59AA33B-EC1D-E888-F5B4-5296D1BAE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08"/>
          <a:stretch/>
        </p:blipFill>
        <p:spPr>
          <a:xfrm>
            <a:off x="755267" y="2463447"/>
            <a:ext cx="2233592" cy="869394"/>
          </a:xfrm>
          <a:prstGeom prst="rect">
            <a:avLst/>
          </a:prstGeom>
        </p:spPr>
      </p:pic>
      <p:sp>
        <p:nvSpPr>
          <p:cNvPr id="27" name="Google Shape;402;p32">
            <a:extLst>
              <a:ext uri="{FF2B5EF4-FFF2-40B4-BE49-F238E27FC236}">
                <a16:creationId xmlns:a16="http://schemas.microsoft.com/office/drawing/2014/main" id="{4A7F1441-B662-3BE6-4EC1-0D0F4C4E4802}"/>
              </a:ext>
            </a:extLst>
          </p:cNvPr>
          <p:cNvSpPr txBox="1"/>
          <p:nvPr/>
        </p:nvSpPr>
        <p:spPr>
          <a:xfrm>
            <a:off x="297257" y="3808292"/>
            <a:ext cx="3865309" cy="36929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Main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에 등록된 학생 정보를 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</p:txBody>
      </p:sp>
      <p:sp>
        <p:nvSpPr>
          <p:cNvPr id="28" name="Google Shape;394;p32">
            <a:extLst>
              <a:ext uri="{FF2B5EF4-FFF2-40B4-BE49-F238E27FC236}">
                <a16:creationId xmlns:a16="http://schemas.microsoft.com/office/drawing/2014/main" id="{AC9CD338-C4AC-9259-0BBD-B7336CE3B6DA}"/>
              </a:ext>
            </a:extLst>
          </p:cNvPr>
          <p:cNvSpPr/>
          <p:nvPr/>
        </p:nvSpPr>
        <p:spPr>
          <a:xfrm>
            <a:off x="297257" y="3410101"/>
            <a:ext cx="3169272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학생 정보 저장</a:t>
            </a:r>
            <a:endParaRPr sz="1600" b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EE0BA30-CF1E-A5F2-CB35-5AE2D9786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98" y="4457737"/>
            <a:ext cx="3637847" cy="7065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611DDF1-3F86-75DE-016F-5FA1BA344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47" y="5484234"/>
            <a:ext cx="1544899" cy="1237286"/>
          </a:xfrm>
          <a:prstGeom prst="rect">
            <a:avLst/>
          </a:prstGeom>
        </p:spPr>
      </p:pic>
      <p:sp>
        <p:nvSpPr>
          <p:cNvPr id="35" name="Google Shape;449;p34">
            <a:extLst>
              <a:ext uri="{FF2B5EF4-FFF2-40B4-BE49-F238E27FC236}">
                <a16:creationId xmlns:a16="http://schemas.microsoft.com/office/drawing/2014/main" id="{7E766682-C2D6-E93A-A580-64EC95077FCF}"/>
              </a:ext>
            </a:extLst>
          </p:cNvPr>
          <p:cNvSpPr/>
          <p:nvPr/>
        </p:nvSpPr>
        <p:spPr>
          <a:xfrm>
            <a:off x="332300" y="4200380"/>
            <a:ext cx="1077395" cy="257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MainClass</a:t>
            </a:r>
            <a:endParaRPr sz="1050" dirty="0"/>
          </a:p>
        </p:txBody>
      </p:sp>
      <p:sp>
        <p:nvSpPr>
          <p:cNvPr id="36" name="Google Shape;449;p34">
            <a:extLst>
              <a:ext uri="{FF2B5EF4-FFF2-40B4-BE49-F238E27FC236}">
                <a16:creationId xmlns:a16="http://schemas.microsoft.com/office/drawing/2014/main" id="{20F67531-A934-17C3-7888-E3E7B5428827}"/>
              </a:ext>
            </a:extLst>
          </p:cNvPr>
          <p:cNvSpPr/>
          <p:nvPr/>
        </p:nvSpPr>
        <p:spPr>
          <a:xfrm>
            <a:off x="333647" y="5226877"/>
            <a:ext cx="1077395" cy="257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Student</a:t>
            </a:r>
            <a:endParaRPr sz="1050" dirty="0"/>
          </a:p>
        </p:txBody>
      </p:sp>
      <p:graphicFrame>
        <p:nvGraphicFramePr>
          <p:cNvPr id="37" name="Google Shape;148;p18">
            <a:extLst>
              <a:ext uri="{FF2B5EF4-FFF2-40B4-BE49-F238E27FC236}">
                <a16:creationId xmlns:a16="http://schemas.microsoft.com/office/drawing/2014/main" id="{A1D40355-7D77-A547-991F-8C32AE455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183372"/>
              </p:ext>
            </p:extLst>
          </p:nvPr>
        </p:nvGraphicFramePr>
        <p:xfrm>
          <a:off x="1922302" y="5274688"/>
          <a:ext cx="2133113" cy="1446832"/>
        </p:xfrm>
        <a:graphic>
          <a:graphicData uri="http://schemas.openxmlformats.org/drawingml/2006/table">
            <a:tbl>
              <a:tblPr firstRow="1" bandRow="1">
                <a:noFill/>
                <a:tableStyleId>{B364647E-BA58-4446-881F-8646467A7DFE}</a:tableStyleId>
              </a:tblPr>
              <a:tblGrid>
                <a:gridCol w="607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cs typeface="Arial"/>
                          <a:sym typeface="Arial"/>
                        </a:rPr>
                        <a:t>입력정보</a:t>
                      </a:r>
                      <a:endParaRPr sz="10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객체이름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번호</a:t>
                      </a:r>
                      <a:endParaRPr sz="10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맑은 고딕"/>
                          <a:cs typeface="Arial"/>
                          <a:sym typeface="Arial"/>
                        </a:rPr>
                        <a:t>String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sNum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아이디</a:t>
                      </a:r>
                      <a:endParaRPr sz="10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Arial"/>
                          <a:sym typeface="Arial"/>
                        </a:rPr>
                        <a:t>String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sId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비밀번호</a:t>
                      </a:r>
                      <a:endParaRPr sz="10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Arial"/>
                          <a:sym typeface="Arial"/>
                        </a:rPr>
                        <a:t>String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sPw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Arial"/>
                          <a:sym typeface="Arial"/>
                        </a:rPr>
                        <a:t>int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sName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나이</a:t>
                      </a:r>
                      <a:endParaRPr sz="10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Arial"/>
                          <a:sym typeface="Arial"/>
                        </a:rPr>
                        <a:t>String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sAge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성별</a:t>
                      </a:r>
                      <a:endParaRPr sz="10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Arial"/>
                          <a:sym typeface="Arial"/>
                        </a:rPr>
                        <a:t>String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sGender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과목</a:t>
                      </a:r>
                      <a:endParaRPr sz="1000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Arial"/>
                          <a:sym typeface="Arial"/>
                        </a:rPr>
                        <a:t>String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sMajor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197338"/>
                  </a:ext>
                </a:extLst>
              </a:tr>
            </a:tbl>
          </a:graphicData>
        </a:graphic>
      </p:graphicFrame>
      <p:sp>
        <p:nvSpPr>
          <p:cNvPr id="38" name="Google Shape;402;p32">
            <a:extLst>
              <a:ext uri="{FF2B5EF4-FFF2-40B4-BE49-F238E27FC236}">
                <a16:creationId xmlns:a16="http://schemas.microsoft.com/office/drawing/2014/main" id="{DAA43575-C500-5AF5-097B-FE835481DF3A}"/>
              </a:ext>
            </a:extLst>
          </p:cNvPr>
          <p:cNvSpPr txBox="1"/>
          <p:nvPr/>
        </p:nvSpPr>
        <p:spPr>
          <a:xfrm>
            <a:off x="4180763" y="752747"/>
            <a:ext cx="3985337" cy="369291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Main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에서 입력한 학생 정보 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Student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에 저장</a:t>
            </a:r>
            <a:endParaRPr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</p:txBody>
      </p:sp>
      <p:sp>
        <p:nvSpPr>
          <p:cNvPr id="39" name="Google Shape;394;p32">
            <a:extLst>
              <a:ext uri="{FF2B5EF4-FFF2-40B4-BE49-F238E27FC236}">
                <a16:creationId xmlns:a16="http://schemas.microsoft.com/office/drawing/2014/main" id="{523622E2-92C6-8A75-0B04-C570DEE128C1}"/>
              </a:ext>
            </a:extLst>
          </p:cNvPr>
          <p:cNvSpPr/>
          <p:nvPr/>
        </p:nvSpPr>
        <p:spPr>
          <a:xfrm>
            <a:off x="4180763" y="354556"/>
            <a:ext cx="3169272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16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입력받은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학생 번호 검색</a:t>
            </a:r>
            <a:endParaRPr sz="1600" b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33CAD70-6CA7-87FF-DB28-F896F5AA6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566" y="1371696"/>
            <a:ext cx="2733534" cy="1049585"/>
          </a:xfrm>
          <a:prstGeom prst="rect">
            <a:avLst/>
          </a:prstGeom>
        </p:spPr>
      </p:pic>
      <p:sp>
        <p:nvSpPr>
          <p:cNvPr id="42" name="Google Shape;402;p32">
            <a:extLst>
              <a:ext uri="{FF2B5EF4-FFF2-40B4-BE49-F238E27FC236}">
                <a16:creationId xmlns:a16="http://schemas.microsoft.com/office/drawing/2014/main" id="{073E2C8A-2F72-80F3-82D0-0EBE53F8F4DA}"/>
              </a:ext>
            </a:extLst>
          </p:cNvPr>
          <p:cNvSpPr txBox="1"/>
          <p:nvPr/>
        </p:nvSpPr>
        <p:spPr>
          <a:xfrm>
            <a:off x="4166069" y="3609196"/>
            <a:ext cx="4499785" cy="1061789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매개변수로 입력한 회원정보를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StudentModifyService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검증하여 존재하는 번호인 경우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Student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에 저장된 정보 수정</a:t>
            </a:r>
            <a:endParaRPr lang="en-US" altLang="ko-KR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</p:txBody>
      </p:sp>
      <p:sp>
        <p:nvSpPr>
          <p:cNvPr id="43" name="Google Shape;394;p32">
            <a:extLst>
              <a:ext uri="{FF2B5EF4-FFF2-40B4-BE49-F238E27FC236}">
                <a16:creationId xmlns:a16="http://schemas.microsoft.com/office/drawing/2014/main" id="{605C1B7E-3684-ADF9-6BD6-3379D21D2D01}"/>
              </a:ext>
            </a:extLst>
          </p:cNvPr>
          <p:cNvSpPr/>
          <p:nvPr/>
        </p:nvSpPr>
        <p:spPr>
          <a:xfrm>
            <a:off x="4166069" y="3211005"/>
            <a:ext cx="3169272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회원정보 수정</a:t>
            </a:r>
            <a:endParaRPr sz="1600" b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7847BD53-9C23-A159-239D-0F5B1929C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7564" y="4911157"/>
            <a:ext cx="4399914" cy="44154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FA8B3F3-A9DA-D04D-C69E-98992092A9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7564" y="5686812"/>
            <a:ext cx="2861452" cy="1060244"/>
          </a:xfrm>
          <a:prstGeom prst="rect">
            <a:avLst/>
          </a:prstGeom>
        </p:spPr>
      </p:pic>
      <p:sp>
        <p:nvSpPr>
          <p:cNvPr id="51" name="Google Shape;449;p34">
            <a:extLst>
              <a:ext uri="{FF2B5EF4-FFF2-40B4-BE49-F238E27FC236}">
                <a16:creationId xmlns:a16="http://schemas.microsoft.com/office/drawing/2014/main" id="{46589CCB-2225-F112-076E-F0E0C2763755}"/>
              </a:ext>
            </a:extLst>
          </p:cNvPr>
          <p:cNvSpPr/>
          <p:nvPr/>
        </p:nvSpPr>
        <p:spPr>
          <a:xfrm>
            <a:off x="4177565" y="4656713"/>
            <a:ext cx="3258286" cy="257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StudentModifyService</a:t>
            </a:r>
            <a:r>
              <a:rPr lang="en-US" altLang="ko-KR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register(Student student)</a:t>
            </a:r>
            <a:endParaRPr sz="1050" dirty="0"/>
          </a:p>
        </p:txBody>
      </p:sp>
      <p:sp>
        <p:nvSpPr>
          <p:cNvPr id="52" name="Google Shape;449;p34">
            <a:extLst>
              <a:ext uri="{FF2B5EF4-FFF2-40B4-BE49-F238E27FC236}">
                <a16:creationId xmlns:a16="http://schemas.microsoft.com/office/drawing/2014/main" id="{DEC0397C-57C4-0B80-9D39-57053967F39E}"/>
              </a:ext>
            </a:extLst>
          </p:cNvPr>
          <p:cNvSpPr/>
          <p:nvPr/>
        </p:nvSpPr>
        <p:spPr>
          <a:xfrm>
            <a:off x="4162567" y="1115360"/>
            <a:ext cx="3362184" cy="257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StudentRegisterService</a:t>
            </a:r>
            <a:r>
              <a:rPr lang="en-US" altLang="ko-KR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register(Student student)</a:t>
            </a:r>
            <a:endParaRPr sz="1050" dirty="0"/>
          </a:p>
        </p:txBody>
      </p:sp>
      <p:sp>
        <p:nvSpPr>
          <p:cNvPr id="53" name="Google Shape;449;p34">
            <a:extLst>
              <a:ext uri="{FF2B5EF4-FFF2-40B4-BE49-F238E27FC236}">
                <a16:creationId xmlns:a16="http://schemas.microsoft.com/office/drawing/2014/main" id="{965D6428-7FBB-4DED-406C-ED11A5209B0C}"/>
              </a:ext>
            </a:extLst>
          </p:cNvPr>
          <p:cNvSpPr/>
          <p:nvPr/>
        </p:nvSpPr>
        <p:spPr>
          <a:xfrm>
            <a:off x="4177564" y="5416868"/>
            <a:ext cx="4399914" cy="250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altLang="ko-KR" sz="105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 - public Student</a:t>
            </a:r>
            <a:r>
              <a:rPr lang="en-US" altLang="ko-KR" sz="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(String </a:t>
            </a:r>
            <a:r>
              <a:rPr lang="en-US" altLang="ko-KR" sz="5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sNum</a:t>
            </a:r>
            <a:r>
              <a:rPr lang="en-US" altLang="ko-KR" sz="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5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sId</a:t>
            </a:r>
            <a:r>
              <a:rPr lang="en-US" altLang="ko-KR" sz="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5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sPw</a:t>
            </a:r>
            <a:r>
              <a:rPr lang="en-US" altLang="ko-KR" sz="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5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sName</a:t>
            </a:r>
            <a:r>
              <a:rPr lang="en-US" altLang="ko-KR" sz="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int </a:t>
            </a:r>
            <a:r>
              <a:rPr lang="en-US" altLang="ko-KR" sz="5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sAge</a:t>
            </a:r>
            <a:r>
              <a:rPr lang="en-US" altLang="ko-KR" sz="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5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sGender</a:t>
            </a:r>
            <a:r>
              <a:rPr lang="en-US" altLang="ko-KR" sz="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String </a:t>
            </a:r>
            <a:r>
              <a:rPr lang="en-US" altLang="ko-KR" sz="5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sMajor</a:t>
            </a:r>
            <a:r>
              <a:rPr lang="en-US" altLang="ko-KR" sz="5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6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Google Shape;394;p32">
            <a:extLst>
              <a:ext uri="{FF2B5EF4-FFF2-40B4-BE49-F238E27FC236}">
                <a16:creationId xmlns:a16="http://schemas.microsoft.com/office/drawing/2014/main" id="{A7DA7B7B-5B98-EF1A-28D5-F2F2E86CBC6E}"/>
              </a:ext>
            </a:extLst>
          </p:cNvPr>
          <p:cNvSpPr/>
          <p:nvPr/>
        </p:nvSpPr>
        <p:spPr>
          <a:xfrm>
            <a:off x="8665854" y="354556"/>
            <a:ext cx="3169272" cy="39819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1600" b="1" dirty="0" err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입력받은</a:t>
            </a:r>
            <a:r>
              <a:rPr lang="ko-KR" altLang="en-US" sz="16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학생 정보 출력</a:t>
            </a:r>
            <a:endParaRPr sz="1600" b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Google Shape;402;p32">
            <a:extLst>
              <a:ext uri="{FF2B5EF4-FFF2-40B4-BE49-F238E27FC236}">
                <a16:creationId xmlns:a16="http://schemas.microsoft.com/office/drawing/2014/main" id="{FCCF63D2-0D58-0D05-1681-7D8A0BCA9896}"/>
              </a:ext>
            </a:extLst>
          </p:cNvPr>
          <p:cNvSpPr txBox="1"/>
          <p:nvPr/>
        </p:nvSpPr>
        <p:spPr>
          <a:xfrm>
            <a:off x="8665854" y="752747"/>
            <a:ext cx="3485583" cy="1200288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altLang="en-US" sz="12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입력받은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 학생 번호 검증 및 출력</a:t>
            </a:r>
            <a:endParaRPr lang="en-US" altLang="ko-KR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altLang="ko-KR" sz="12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StudentSelectService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에서 존재하는 번호인지 검증 후 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Map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에 번호 및 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Student 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객체 저장</a:t>
            </a:r>
            <a:endParaRPr lang="en-US" altLang="ko-KR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  <a:p>
            <a:pPr marL="11430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en-US" altLang="ko-KR" sz="12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modifiedStudent</a:t>
            </a:r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에서 번호에 맞는 정보 출력</a:t>
            </a:r>
            <a:endParaRPr lang="en-US" altLang="ko-KR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Malgun Gothic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A904174-0FBA-DFCB-5AE4-94E53B54B2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565" y="2696820"/>
            <a:ext cx="2876450" cy="468061"/>
          </a:xfrm>
          <a:prstGeom prst="rect">
            <a:avLst/>
          </a:prstGeom>
        </p:spPr>
      </p:pic>
      <p:sp>
        <p:nvSpPr>
          <p:cNvPr id="58" name="Google Shape;449;p34">
            <a:extLst>
              <a:ext uri="{FF2B5EF4-FFF2-40B4-BE49-F238E27FC236}">
                <a16:creationId xmlns:a16="http://schemas.microsoft.com/office/drawing/2014/main" id="{2C23F2F4-31B4-082E-CC2D-BA77E5859501}"/>
              </a:ext>
            </a:extLst>
          </p:cNvPr>
          <p:cNvSpPr/>
          <p:nvPr/>
        </p:nvSpPr>
        <p:spPr>
          <a:xfrm>
            <a:off x="4162567" y="2434688"/>
            <a:ext cx="2733533" cy="2621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StudentDao</a:t>
            </a:r>
            <a:r>
              <a:rPr 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insert(Student student)</a:t>
            </a:r>
            <a:endParaRPr sz="105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9B4B280-D68D-C2B3-A07E-76C5E3897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5854" y="2270424"/>
            <a:ext cx="3165322" cy="900852"/>
          </a:xfrm>
          <a:prstGeom prst="rect">
            <a:avLst/>
          </a:prstGeom>
        </p:spPr>
      </p:pic>
      <p:sp>
        <p:nvSpPr>
          <p:cNvPr id="61" name="Google Shape;449;p34">
            <a:extLst>
              <a:ext uri="{FF2B5EF4-FFF2-40B4-BE49-F238E27FC236}">
                <a16:creationId xmlns:a16="http://schemas.microsoft.com/office/drawing/2014/main" id="{52D74922-1E07-2DC4-71F3-EC2F4AECA452}"/>
              </a:ext>
            </a:extLst>
          </p:cNvPr>
          <p:cNvSpPr/>
          <p:nvPr/>
        </p:nvSpPr>
        <p:spPr>
          <a:xfrm>
            <a:off x="8661119" y="2029761"/>
            <a:ext cx="1905281" cy="240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– </a:t>
            </a:r>
            <a:r>
              <a:rPr lang="ko-KR" alt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번호저장 및 </a:t>
            </a:r>
            <a:r>
              <a:rPr lang="en-US" altLang="ko-KR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r>
              <a:rPr lang="en-US" sz="11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sz="1050" dirty="0"/>
          </a:p>
        </p:txBody>
      </p:sp>
      <p:sp>
        <p:nvSpPr>
          <p:cNvPr id="64" name="Google Shape;449;p34">
            <a:extLst>
              <a:ext uri="{FF2B5EF4-FFF2-40B4-BE49-F238E27FC236}">
                <a16:creationId xmlns:a16="http://schemas.microsoft.com/office/drawing/2014/main" id="{FECD3240-85B4-E34E-A923-3DF381835066}"/>
              </a:ext>
            </a:extLst>
          </p:cNvPr>
          <p:cNvSpPr/>
          <p:nvPr/>
        </p:nvSpPr>
        <p:spPr>
          <a:xfrm>
            <a:off x="8661119" y="3273572"/>
            <a:ext cx="3233624" cy="240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StudentSelectService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select(String </a:t>
            </a:r>
            <a:r>
              <a:rPr lang="en-US" altLang="ko-KR" sz="12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sNum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E56BD30-C93F-75AA-5F53-D7A30E94AC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1119" y="3518962"/>
            <a:ext cx="3053870" cy="868883"/>
          </a:xfrm>
          <a:prstGeom prst="rect">
            <a:avLst/>
          </a:prstGeom>
        </p:spPr>
      </p:pic>
      <p:sp>
        <p:nvSpPr>
          <p:cNvPr id="67" name="Google Shape;449;p34">
            <a:extLst>
              <a:ext uri="{FF2B5EF4-FFF2-40B4-BE49-F238E27FC236}">
                <a16:creationId xmlns:a16="http://schemas.microsoft.com/office/drawing/2014/main" id="{4F5E8D89-1452-911E-79B6-33F583FEFADE}"/>
              </a:ext>
            </a:extLst>
          </p:cNvPr>
          <p:cNvSpPr/>
          <p:nvPr/>
        </p:nvSpPr>
        <p:spPr>
          <a:xfrm>
            <a:off x="8661119" y="4459142"/>
            <a:ext cx="3321371" cy="366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StudentDao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select(String </a:t>
            </a:r>
            <a:r>
              <a:rPr lang="en-US" altLang="ko-KR" sz="12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sNum</a:t>
            </a:r>
            <a:r>
              <a:rPr lang="en-US" altLang="ko-KR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Map&lt;String, Student&gt;</a:t>
            </a:r>
            <a:endParaRPr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F87706F2-D852-D9C6-4780-E15C8D8A30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1119" y="4836924"/>
            <a:ext cx="3321371" cy="5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9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371</Words>
  <Application>Microsoft Office PowerPoint</Application>
  <PresentationFormat>와이드스크린</PresentationFormat>
  <Paragraphs>75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Nanum Gothic</vt:lpstr>
      <vt:lpstr>나눔고딕</vt:lpstr>
      <vt:lpstr>Arial</vt:lpstr>
      <vt:lpstr>나눔고딕 ExtraBold</vt:lpstr>
      <vt:lpstr>Malgun Gothic</vt:lpstr>
      <vt:lpstr>Archivo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지현 신</cp:lastModifiedBy>
  <cp:revision>28</cp:revision>
  <dcterms:modified xsi:type="dcterms:W3CDTF">2024-05-07T02:52:54Z</dcterms:modified>
</cp:coreProperties>
</file>