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6">
          <p15:clr>
            <a:srgbClr val="A4A3A4"/>
          </p15:clr>
        </p15:guide>
        <p15:guide id="2" pos="1392">
          <p15:clr>
            <a:srgbClr val="A4A3A4"/>
          </p15:clr>
        </p15:guide>
        <p15:guide id="3" orient="horz" pos="20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6762FC-E2D1-4507-B98B-F298E9F725B9}">
  <a:tblStyle styleId="{FC6762FC-E2D1-4507-B98B-F298E9F725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6" orient="horz"/>
        <p:guide pos="1392"/>
        <p:guide pos="20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12935db1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e12935db1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12935db1b_3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e12935db1b_3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12935db1b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e12935db1b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12935db1b_3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e12935db1b_3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12935db1b_3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e12935db1b_3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12935db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e12935db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12935db1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12935db1b_8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e12935db1b_8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B1E3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6687800" y="9486900"/>
            <a:ext cx="1295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600" y="977900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5600" y="977900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600" y="9779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1016000" y="990600"/>
            <a:ext cx="8001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9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100" y="2603500"/>
            <a:ext cx="7912100" cy="3086100"/>
          </a:xfrm>
          <a:prstGeom prst="rect">
            <a:avLst/>
          </a:prstGeom>
          <a:noFill/>
          <a:ln>
            <a:noFill/>
          </a:ln>
          <a:effectLst>
            <a:outerShdw blurRad="95022" dir="2700000" dist="47521">
              <a:srgbClr val="000000">
                <a:alpha val="44705"/>
              </a:srgbClr>
            </a:outerShdw>
          </a:effectLst>
        </p:spPr>
      </p:pic>
      <p:grpSp>
        <p:nvGrpSpPr>
          <p:cNvPr id="22" name="Google Shape;22;p4"/>
          <p:cNvGrpSpPr/>
          <p:nvPr/>
        </p:nvGrpSpPr>
        <p:grpSpPr>
          <a:xfrm>
            <a:off x="4394200" y="731156"/>
            <a:ext cx="1625600" cy="584200"/>
            <a:chOff x="4394200" y="731156"/>
            <a:chExt cx="1625600" cy="584200"/>
          </a:xfrm>
        </p:grpSpPr>
        <p:pic>
          <p:nvPicPr>
            <p:cNvPr id="23" name="Google Shape;2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94200" y="731156"/>
              <a:ext cx="1625600" cy="58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4"/>
            <p:cNvSpPr txBox="1"/>
            <p:nvPr/>
          </p:nvSpPr>
          <p:spPr>
            <a:xfrm>
              <a:off x="4743450" y="731156"/>
              <a:ext cx="9271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"/>
          <p:cNvSpPr txBox="1"/>
          <p:nvPr/>
        </p:nvSpPr>
        <p:spPr>
          <a:xfrm>
            <a:off x="1333500" y="3327400"/>
            <a:ext cx="1129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Code Analysis </a:t>
            </a:r>
            <a:r>
              <a:rPr b="0" i="0" lang="en-US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endParaRPr b="0" i="0" sz="7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6203950" y="731156"/>
            <a:ext cx="2038350" cy="584200"/>
            <a:chOff x="6292850" y="731156"/>
            <a:chExt cx="2038350" cy="584200"/>
          </a:xfrm>
        </p:grpSpPr>
        <p:pic>
          <p:nvPicPr>
            <p:cNvPr id="27" name="Google Shape;2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2850" y="731156"/>
              <a:ext cx="2038350" cy="58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4"/>
            <p:cNvSpPr txBox="1"/>
            <p:nvPr/>
          </p:nvSpPr>
          <p:spPr>
            <a:xfrm>
              <a:off x="6370011" y="731156"/>
              <a:ext cx="1884028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426450" y="731156"/>
            <a:ext cx="1752600" cy="584200"/>
            <a:chOff x="8382000" y="731156"/>
            <a:chExt cx="1752600" cy="584200"/>
          </a:xfrm>
        </p:grpSpPr>
        <p:pic>
          <p:nvPicPr>
            <p:cNvPr id="30" name="Google Shape;3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82000" y="731156"/>
              <a:ext cx="1752600" cy="58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31;p4"/>
            <p:cNvSpPr txBox="1"/>
            <p:nvPr/>
          </p:nvSpPr>
          <p:spPr>
            <a:xfrm>
              <a:off x="8655050" y="731156"/>
              <a:ext cx="12065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</p:grpSp>
      <p:pic>
        <p:nvPicPr>
          <p:cNvPr id="32" name="Google Shape;3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12300" y="2844800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93300" y="2844800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74300" y="2844800"/>
            <a:ext cx="203200" cy="20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"/>
          <p:cNvGrpSpPr/>
          <p:nvPr/>
        </p:nvGrpSpPr>
        <p:grpSpPr>
          <a:xfrm>
            <a:off x="10363200" y="731156"/>
            <a:ext cx="2019300" cy="584200"/>
            <a:chOff x="10363200" y="731156"/>
            <a:chExt cx="2019300" cy="584200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63200" y="731156"/>
              <a:ext cx="2019300" cy="58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 txBox="1"/>
            <p:nvPr/>
          </p:nvSpPr>
          <p:spPr>
            <a:xfrm>
              <a:off x="10655300" y="731156"/>
              <a:ext cx="14351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</a:t>
              </a:r>
              <a:endParaRPr/>
            </a:p>
          </p:txBody>
        </p:sp>
      </p:grpSp>
      <p:sp>
        <p:nvSpPr>
          <p:cNvPr id="38" name="Google Shape;38;p4"/>
          <p:cNvSpPr txBox="1"/>
          <p:nvPr/>
        </p:nvSpPr>
        <p:spPr>
          <a:xfrm>
            <a:off x="2146300" y="4991100"/>
            <a:ext cx="5689600" cy="2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&lt;p style="</a:t>
            </a:r>
            <a:r>
              <a:rPr b="0" i="0" lang="en-US" sz="18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text-align:left;"&gt;Left&lt;/p&gt;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&lt;p style="text-align:center;"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&gt;Center&lt;/p&gt;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&lt;p style="</a:t>
            </a:r>
            <a:r>
              <a:rPr b="0" i="0" lang="en-US" sz="18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text-align:right;"&gt;Right&lt;/p&gt;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2146300" y="7734300"/>
            <a:ext cx="43688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데브옵스 10기 2팀 </a:t>
            </a:r>
            <a:endParaRPr/>
          </a:p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엄지훈, 김태웅, 김수정, 홍화연, 신지현</a:t>
            </a:r>
            <a:endParaRPr b="0" i="0" sz="1800" u="none" cap="none" strike="noStrike">
              <a:solidFill>
                <a:srgbClr val="9DA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12242800" y="3962400"/>
            <a:ext cx="39624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Review team project__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25" y="2631889"/>
            <a:ext cx="5648199" cy="23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get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350" y="5765077"/>
            <a:ext cx="6766699" cy="320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5200" y="1480450"/>
            <a:ext cx="7838624" cy="811885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245" name="Google Shape;245;p13"/>
          <p:cNvSpPr txBox="1"/>
          <p:nvPr/>
        </p:nvSpPr>
        <p:spPr>
          <a:xfrm>
            <a:off x="9911611" y="3074135"/>
            <a:ext cx="3332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GET 방식으로 /get 으로 이동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쿼리스트링을 활용하여 페이지 정보와 게시글 번호를 가지고 이동한다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9953000" y="43115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13"/>
          <p:cNvSpPr/>
          <p:nvPr/>
        </p:nvSpPr>
        <p:spPr>
          <a:xfrm rot="-7950035">
            <a:off x="11369234" y="53414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9864200" y="4838225"/>
            <a:ext cx="3224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boardService.get(idx) 호출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9953000" y="59227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0" name="Google Shape;250;p13"/>
          <p:cNvSpPr/>
          <p:nvPr/>
        </p:nvSpPr>
        <p:spPr>
          <a:xfrm rot="-7950035">
            <a:off x="11369234" y="72574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9864200" y="6449400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Member 객체로 받는 get(idx)메소드 실행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9953000" y="76922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BoardServicelmpl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3" name="Google Shape;253;p13"/>
          <p:cNvSpPr/>
          <p:nvPr/>
        </p:nvSpPr>
        <p:spPr>
          <a:xfrm rot="-7950035">
            <a:off x="11369234" y="89507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9864200" y="82189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get(idx) 실행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boardMapper의 get(idx)실행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13717650" y="22395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p13"/>
          <p:cNvSpPr/>
          <p:nvPr/>
        </p:nvSpPr>
        <p:spPr>
          <a:xfrm rot="-7950035">
            <a:off x="15133884" y="34980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13628850" y="28424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게시글의 번호를 매개변수로 받는 get(idx)메소드 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13717650" y="39889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BoardMapper.xml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13"/>
          <p:cNvSpPr/>
          <p:nvPr/>
        </p:nvSpPr>
        <p:spPr>
          <a:xfrm rot="-7950035">
            <a:off x="15133884" y="60856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13628850" y="4515600"/>
            <a:ext cx="32241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입력받은 게시글 번호를 키 값으로 가지고 있는 Board 정보를 select 및 반환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" name="Google Shape;261;p13"/>
          <p:cNvSpPr/>
          <p:nvPr/>
        </p:nvSpPr>
        <p:spPr>
          <a:xfrm rot="-7950035">
            <a:off x="11369234" y="3775867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13717650" y="66028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13628850" y="7129525"/>
            <a:ext cx="32241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반환된 게시글의 정보를 리퀘스트 영역에 담아서 전달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13"/>
          <p:cNvSpPr/>
          <p:nvPr/>
        </p:nvSpPr>
        <p:spPr>
          <a:xfrm rot="-7950035">
            <a:off x="15133884" y="83690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13628850" y="8827400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get.jsp</a:t>
            </a:r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11820568" y="1694319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detail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9911600" y="2163125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5495200" y="5604500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get</a:t>
            </a:r>
            <a:r>
              <a:rPr lang="en-US" sz="1200">
                <a:solidFill>
                  <a:srgbClr val="FFFFFF"/>
                </a:solidFill>
              </a:rPr>
              <a:t>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3978750" y="2429175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list.jsp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3"/>
          <p:cNvCxnSpPr/>
          <p:nvPr/>
        </p:nvCxnSpPr>
        <p:spPr>
          <a:xfrm>
            <a:off x="3409475" y="3336300"/>
            <a:ext cx="518400" cy="24837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3"/>
          <p:cNvSpPr/>
          <p:nvPr/>
        </p:nvSpPr>
        <p:spPr>
          <a:xfrm>
            <a:off x="3727795" y="4612563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idx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3568500" y="4081750"/>
            <a:ext cx="14661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&lt;a&gt; →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“get” get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3012095" y="5806563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idx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3012095" y="6143863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2878976" y="6602850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✔️content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2878976" y="8295125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✔️writer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sp>
        <p:nvSpPr>
          <p:cNvPr id="282" name="Google Shape;282;p14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register</a:t>
            </a:r>
            <a:r>
              <a:rPr lang="en-US" sz="3600">
                <a:solidFill>
                  <a:schemeClr val="lt1"/>
                </a:solidFill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25" y="5935750"/>
            <a:ext cx="6472199" cy="257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5200" y="642250"/>
            <a:ext cx="7838624" cy="9151325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285" name="Google Shape;285;p14"/>
          <p:cNvSpPr txBox="1"/>
          <p:nvPr/>
        </p:nvSpPr>
        <p:spPr>
          <a:xfrm>
            <a:off x="9911611" y="2540735"/>
            <a:ext cx="3332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GET 방식으로 /register 으로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9953000" y="344866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/>
          <p:nvPr/>
        </p:nvSpPr>
        <p:spPr>
          <a:xfrm rot="-7950035">
            <a:off x="11369234" y="44270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9864200" y="3975338"/>
            <a:ext cx="3224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board/register.jsp으로 이동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 rot="-7950035">
            <a:off x="11369234" y="68002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9864200" y="5496925"/>
            <a:ext cx="32241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세션에 등록된 유저의 이름이 작성자 칸에 자동으로 입력됨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등록을 누를 경우 POST 방식으로 /register 으로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9953000" y="72350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14"/>
          <p:cNvSpPr/>
          <p:nvPr/>
        </p:nvSpPr>
        <p:spPr>
          <a:xfrm rot="-7950035">
            <a:off x="11369234" y="81887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9864200" y="7761725"/>
            <a:ext cx="3507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boardService.regiseter(vo) 호출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13717650" y="21633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5" name="Google Shape;295;p14"/>
          <p:cNvSpPr/>
          <p:nvPr/>
        </p:nvSpPr>
        <p:spPr>
          <a:xfrm rot="-7950035">
            <a:off x="15133884" y="38028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13371200" y="2612425"/>
            <a:ext cx="3764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게시글 엔티티를 매개변수로 받는 insertSelectKey(vo)메소드 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13717650" y="42937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BoardMapper.xml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14"/>
          <p:cNvSpPr/>
          <p:nvPr/>
        </p:nvSpPr>
        <p:spPr>
          <a:xfrm rot="-7950035">
            <a:off x="15133884" y="54760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 txBox="1"/>
          <p:nvPr/>
        </p:nvSpPr>
        <p:spPr>
          <a:xfrm>
            <a:off x="13628850" y="4820400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입력받은 게시글의 정보를 DB에 저장한다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0" name="Google Shape;300;p14"/>
          <p:cNvSpPr/>
          <p:nvPr/>
        </p:nvSpPr>
        <p:spPr>
          <a:xfrm rot="-7950035">
            <a:off x="11369234" y="30653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13717650" y="59932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3628850" y="65199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새로 등록된 게시글의 번호를 리퀘스트 영역에 담아서  전달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3" name="Google Shape;303;p14"/>
          <p:cNvSpPr/>
          <p:nvPr/>
        </p:nvSpPr>
        <p:spPr>
          <a:xfrm rot="-7950035">
            <a:off x="15133884" y="71498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13628850" y="7608200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305" name="Google Shape;305;p14"/>
          <p:cNvSpPr txBox="1"/>
          <p:nvPr/>
        </p:nvSpPr>
        <p:spPr>
          <a:xfrm>
            <a:off x="11820568" y="856119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register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9911600" y="1858325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9953000" y="4895713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register.jsp</a:t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9864200" y="86365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BoardServicelmpl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9919750" y="9094700"/>
            <a:ext cx="3596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boardMapper의 register(vo)실행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13717650" y="8243975"/>
            <a:ext cx="3507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전달된 게시글의 번호와 안내 메시지를 모달 창에 담아서 출력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1" name="Google Shape;311;p14"/>
          <p:cNvSpPr/>
          <p:nvPr/>
        </p:nvSpPr>
        <p:spPr>
          <a:xfrm rot="-7950035">
            <a:off x="15133884" y="17087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025" y="2631901"/>
            <a:ext cx="6147426" cy="25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4"/>
          <p:cNvSpPr/>
          <p:nvPr/>
        </p:nvSpPr>
        <p:spPr>
          <a:xfrm>
            <a:off x="3978750" y="2429175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list.jsp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4478575" y="5739075"/>
            <a:ext cx="13671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register</a:t>
            </a:r>
            <a:r>
              <a:rPr lang="en-US" sz="1200">
                <a:solidFill>
                  <a:srgbClr val="FFFFFF"/>
                </a:solidFill>
              </a:rPr>
              <a:t>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4"/>
          <p:cNvCxnSpPr/>
          <p:nvPr/>
        </p:nvCxnSpPr>
        <p:spPr>
          <a:xfrm flipH="1">
            <a:off x="6901925" y="4346400"/>
            <a:ext cx="747600" cy="17361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4"/>
          <p:cNvSpPr/>
          <p:nvPr/>
        </p:nvSpPr>
        <p:spPr>
          <a:xfrm>
            <a:off x="6435375" y="4616475"/>
            <a:ext cx="18189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&lt;button&gt; function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→ get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3159426" y="5935738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3092826" y="6307250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✔️content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3092826" y="7828775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✔️writer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4"/>
          <p:cNvCxnSpPr/>
          <p:nvPr/>
        </p:nvCxnSpPr>
        <p:spPr>
          <a:xfrm flipH="1" rot="10800000">
            <a:off x="2124625" y="4027000"/>
            <a:ext cx="1261200" cy="42333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4"/>
          <p:cNvSpPr/>
          <p:nvPr/>
        </p:nvSpPr>
        <p:spPr>
          <a:xfrm>
            <a:off x="2025675" y="5341013"/>
            <a:ext cx="18189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&lt;form&gt; action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→ post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sp>
        <p:nvSpPr>
          <p:cNvPr id="327" name="Google Shape;327;p15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reply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/>
          </a:p>
        </p:txBody>
      </p:sp>
      <p:pic>
        <p:nvPicPr>
          <p:cNvPr id="328" name="Google Shape;3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6581675"/>
            <a:ext cx="5826051" cy="2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1425" y="826300"/>
            <a:ext cx="7838600" cy="862380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330" name="Google Shape;330;p15"/>
          <p:cNvSpPr txBox="1"/>
          <p:nvPr/>
        </p:nvSpPr>
        <p:spPr>
          <a:xfrm>
            <a:off x="9987811" y="2540735"/>
            <a:ext cx="3332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GET 방식으로 /reply 으로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10029200" y="337246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2" name="Google Shape;332;p15"/>
          <p:cNvSpPr/>
          <p:nvPr/>
        </p:nvSpPr>
        <p:spPr>
          <a:xfrm rot="-7950035">
            <a:off x="11445434" y="50366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 txBox="1"/>
          <p:nvPr/>
        </p:nvSpPr>
        <p:spPr>
          <a:xfrm>
            <a:off x="9940400" y="4051562"/>
            <a:ext cx="3224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boardService.get(idx) 호출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호출한 결과를 리퀘스트 영역에 담는다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board/reply.jsp으로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4" name="Google Shape;334;p15"/>
          <p:cNvSpPr/>
          <p:nvPr/>
        </p:nvSpPr>
        <p:spPr>
          <a:xfrm rot="-7950035">
            <a:off x="11445434" y="74098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9940400" y="6449400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세션에 등록된 유저의 이름이 작성자 칸에 자동으로 입력됨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등록을 누를 경우 POST 방식으로 /reply 으로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10029200" y="78446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7" name="Google Shape;337;p15"/>
          <p:cNvSpPr/>
          <p:nvPr/>
        </p:nvSpPr>
        <p:spPr>
          <a:xfrm rot="-7950035">
            <a:off x="11445434" y="88745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 txBox="1"/>
          <p:nvPr/>
        </p:nvSpPr>
        <p:spPr>
          <a:xfrm>
            <a:off x="9940400" y="83713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boardService.replyPro(vo) 호출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15"/>
          <p:cNvSpPr/>
          <p:nvPr/>
        </p:nvSpPr>
        <p:spPr>
          <a:xfrm rot="-7950035">
            <a:off x="11445434" y="29891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 txBox="1"/>
          <p:nvPr/>
        </p:nvSpPr>
        <p:spPr>
          <a:xfrm>
            <a:off x="11896768" y="1160919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reply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9987800" y="2010725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get</a:t>
            </a:r>
            <a:r>
              <a:rPr lang="en-US" sz="2000">
                <a:solidFill>
                  <a:schemeClr val="dk1"/>
                </a:solidFill>
              </a:rPr>
              <a:t>.jsp</a:t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10029200" y="5581513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reply.jsp</a:t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13738300" y="238747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BoardServicelmpl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13738300" y="2718800"/>
            <a:ext cx="3224100" cy="54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boardMapper.read(vo.getIdx())를 실행해서 부모 글의 정보를 DB에서 가져온다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부모 글의 그룹 값을 가져와서 답글의 그룹 값으로 입력한다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부모 글의 답글 순서에 1을 더한 값을 답글의 답글 순서로 입력한다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부모 글의 답글 레벨에 1을 더한 값을 답글의 레벨로 입력한다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boardMapper.replyUpdate(pa)를 실행해서 같은 그룹의 게시글의 답글 순서를 1 증가시킨다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boardMapper.replyInsert(vo)를 실행해서 답글을 DB에 등록한다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5" name="Google Shape;345;p15"/>
          <p:cNvSpPr/>
          <p:nvPr/>
        </p:nvSpPr>
        <p:spPr>
          <a:xfrm rot="-7950035">
            <a:off x="15210084" y="77652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2841148"/>
            <a:ext cx="5201251" cy="2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5"/>
          <p:cNvSpPr/>
          <p:nvPr/>
        </p:nvSpPr>
        <p:spPr>
          <a:xfrm>
            <a:off x="4816950" y="2646363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get.jsp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5367775" y="6443838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reply</a:t>
            </a:r>
            <a:r>
              <a:rPr lang="en-US" sz="1200">
                <a:solidFill>
                  <a:srgbClr val="FFFFFF"/>
                </a:solidFill>
              </a:rPr>
              <a:t>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15"/>
          <p:cNvCxnSpPr/>
          <p:nvPr/>
        </p:nvCxnSpPr>
        <p:spPr>
          <a:xfrm flipH="1">
            <a:off x="4945600" y="5166125"/>
            <a:ext cx="357900" cy="14793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15"/>
          <p:cNvSpPr/>
          <p:nvPr/>
        </p:nvSpPr>
        <p:spPr>
          <a:xfrm>
            <a:off x="4089175" y="5712738"/>
            <a:ext cx="18189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&lt;button&gt; function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→ get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3804726" y="6680838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3738126" y="7319700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✔️content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3738126" y="8688225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✔️writer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4805595" y="5304288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idx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15"/>
          <p:cNvCxnSpPr/>
          <p:nvPr/>
        </p:nvCxnSpPr>
        <p:spPr>
          <a:xfrm flipH="1" rot="10800000">
            <a:off x="3221500" y="4535300"/>
            <a:ext cx="458100" cy="45696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15"/>
          <p:cNvSpPr/>
          <p:nvPr/>
        </p:nvSpPr>
        <p:spPr>
          <a:xfrm>
            <a:off x="2340925" y="9297688"/>
            <a:ext cx="18189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&lt;button&gt; function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→ get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2267525" y="5411525"/>
            <a:ext cx="1470600" cy="988500"/>
          </a:xfrm>
          <a:prstGeom prst="roundRect">
            <a:avLst>
              <a:gd fmla="val 18655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✔️ hidden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page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perPageNum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type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keykord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sp>
        <p:nvSpPr>
          <p:cNvPr id="363" name="Google Shape;363;p16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reply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/>
          </a:p>
        </p:txBody>
      </p:sp>
      <p:pic>
        <p:nvPicPr>
          <p:cNvPr id="364" name="Google Shape;3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800" y="1473650"/>
            <a:ext cx="7838624" cy="780525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365" name="Google Shape;365;p16"/>
          <p:cNvSpPr/>
          <p:nvPr/>
        </p:nvSpPr>
        <p:spPr>
          <a:xfrm>
            <a:off x="14022450" y="24649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BoardMapper.xml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6" name="Google Shape;366;p16"/>
          <p:cNvSpPr/>
          <p:nvPr/>
        </p:nvSpPr>
        <p:spPr>
          <a:xfrm rot="-7950035">
            <a:off x="15438684" y="53998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14022450" y="57646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13933650" y="63675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답글 등록 전에 있던 페이지의 정보</a:t>
            </a:r>
            <a:r>
              <a:rPr lang="en-US" sz="1800">
                <a:solidFill>
                  <a:srgbClr val="FFFFFF"/>
                </a:solidFill>
              </a:rPr>
              <a:t>를 리퀘스트 영역에 담아서  전달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" name="Google Shape;369;p16"/>
          <p:cNvSpPr/>
          <p:nvPr/>
        </p:nvSpPr>
        <p:spPr>
          <a:xfrm rot="-7950035">
            <a:off x="15438684" y="70736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14086050" y="7455800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371" name="Google Shape;371;p16"/>
          <p:cNvSpPr txBox="1"/>
          <p:nvPr/>
        </p:nvSpPr>
        <p:spPr>
          <a:xfrm>
            <a:off x="12125368" y="1770519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reply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13946250" y="8015375"/>
            <a:ext cx="3507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전달된 게시글의 정보를 이용해서 게시글 목록을 구성한다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10334000" y="245806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10190900" y="3010395"/>
            <a:ext cx="3332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게시글 번호를 매개변수로 받아서 게시글의 정보를 리턴하는 </a:t>
            </a:r>
            <a:r>
              <a:rPr lang="en-US" sz="1800">
                <a:solidFill>
                  <a:schemeClr val="lt1"/>
                </a:solidFill>
              </a:rPr>
              <a:t>boardMapper.read(vo.getIdx()) 실행</a:t>
            </a:r>
            <a:endParaRPr sz="1800">
              <a:solidFill>
                <a:schemeClr val="lt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같은 그룹의 게시글의 답글 순서를 1 증가시키는 boardMapper.replyUpdate(pa) 실행</a:t>
            </a:r>
            <a:endParaRPr sz="1800">
              <a:solidFill>
                <a:schemeClr val="lt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답글을 DB에 저장하는 boardMapper.replyInsert(vo) 실행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75" name="Google Shape;375;p16"/>
          <p:cNvSpPr/>
          <p:nvPr/>
        </p:nvSpPr>
        <p:spPr>
          <a:xfrm rot="-7950035">
            <a:off x="11536734" y="66166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6"/>
          <p:cNvSpPr txBox="1"/>
          <p:nvPr/>
        </p:nvSpPr>
        <p:spPr>
          <a:xfrm>
            <a:off x="13966900" y="3023600"/>
            <a:ext cx="32241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매개변수로 받은 id값으로 게시글을 select 한다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매개변수로 받은 게시글 정보를 이용해서 게시글들의 답글 순서를 1 증가시킨다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매개변수로 받은 게시글의 정보로 새로운 게시글을 insert한다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77" name="Google Shape;3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6581675"/>
            <a:ext cx="5826051" cy="2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2841148"/>
            <a:ext cx="5201251" cy="2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6"/>
          <p:cNvSpPr/>
          <p:nvPr/>
        </p:nvSpPr>
        <p:spPr>
          <a:xfrm>
            <a:off x="4816950" y="2646363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get.jsp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5367775" y="6443838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reply.jsp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16"/>
          <p:cNvCxnSpPr/>
          <p:nvPr/>
        </p:nvCxnSpPr>
        <p:spPr>
          <a:xfrm flipH="1">
            <a:off x="4945600" y="5166125"/>
            <a:ext cx="357900" cy="14793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16"/>
          <p:cNvSpPr/>
          <p:nvPr/>
        </p:nvSpPr>
        <p:spPr>
          <a:xfrm>
            <a:off x="4089175" y="5712738"/>
            <a:ext cx="18189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&lt;button&gt; function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→ get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3804726" y="6680838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title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3738126" y="7319700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✔️content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3738126" y="8688225"/>
            <a:ext cx="9774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✔️writer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4805595" y="5304288"/>
            <a:ext cx="8442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idx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16"/>
          <p:cNvCxnSpPr/>
          <p:nvPr/>
        </p:nvCxnSpPr>
        <p:spPr>
          <a:xfrm flipH="1" rot="10800000">
            <a:off x="3221500" y="4535300"/>
            <a:ext cx="458100" cy="4569600"/>
          </a:xfrm>
          <a:prstGeom prst="straightConnector1">
            <a:avLst/>
          </a:prstGeom>
          <a:noFill/>
          <a:ln cap="flat" cmpd="sng" w="381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16"/>
          <p:cNvSpPr/>
          <p:nvPr/>
        </p:nvSpPr>
        <p:spPr>
          <a:xfrm>
            <a:off x="2340925" y="9297688"/>
            <a:ext cx="18189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&lt;button&gt; function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→ get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2267525" y="5411525"/>
            <a:ext cx="1470600" cy="988500"/>
          </a:xfrm>
          <a:prstGeom prst="roundRect">
            <a:avLst>
              <a:gd fmla="val 18655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✔️ hidden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page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perPageNum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type</a:t>
            </a:r>
            <a:endParaRPr sz="1200">
              <a:solidFill>
                <a:schemeClr val="dk1"/>
              </a:solidFill>
            </a:endParaRPr>
          </a:p>
          <a:p>
            <a:pPr indent="-1333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keykord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sp>
        <p:nvSpPr>
          <p:cNvPr id="395" name="Google Shape;395;p17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modify</a:t>
            </a:r>
            <a:r>
              <a:rPr lang="en-US" sz="3600">
                <a:solidFill>
                  <a:schemeClr val="lt1"/>
                </a:solidFill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/>
          </a:p>
        </p:txBody>
      </p:sp>
      <p:pic>
        <p:nvPicPr>
          <p:cNvPr id="396" name="Google Shape;3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25" y="2431477"/>
            <a:ext cx="7659750" cy="37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3938" y="1042275"/>
            <a:ext cx="7838624" cy="865215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398" name="Google Shape;398;p17"/>
          <p:cNvSpPr txBox="1"/>
          <p:nvPr/>
        </p:nvSpPr>
        <p:spPr>
          <a:xfrm>
            <a:off x="12509293" y="1365594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modify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7"/>
          <p:cNvSpPr/>
          <p:nvPr/>
        </p:nvSpPr>
        <p:spPr>
          <a:xfrm>
            <a:off x="10600325" y="2156325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modify</a:t>
            </a:r>
            <a:r>
              <a:rPr lang="en-US" sz="2000">
                <a:solidFill>
                  <a:schemeClr val="dk1"/>
                </a:solidFill>
              </a:rPr>
              <a:t>.jsp</a:t>
            </a:r>
            <a:endParaRPr/>
          </a:p>
        </p:txBody>
      </p:sp>
      <p:sp>
        <p:nvSpPr>
          <p:cNvPr id="400" name="Google Shape;400;p17"/>
          <p:cNvSpPr txBox="1"/>
          <p:nvPr/>
        </p:nvSpPr>
        <p:spPr>
          <a:xfrm>
            <a:off x="10600336" y="2762535"/>
            <a:ext cx="3332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게시글 작성자만 수정,삭제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가능하도록 jsp에 조건문 작성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10641725" y="389991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2" name="Google Shape;402;p17"/>
          <p:cNvSpPr/>
          <p:nvPr/>
        </p:nvSpPr>
        <p:spPr>
          <a:xfrm rot="-7950035">
            <a:off x="12057959" y="52584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7"/>
          <p:cNvSpPr txBox="1"/>
          <p:nvPr/>
        </p:nvSpPr>
        <p:spPr>
          <a:xfrm>
            <a:off x="14406375" y="7745283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-  작업이 끝나면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목록 페이지로 리턴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/>
          <p:nvPr/>
        </p:nvSpPr>
        <p:spPr>
          <a:xfrm>
            <a:off x="10641725" y="56111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17"/>
          <p:cNvSpPr/>
          <p:nvPr/>
        </p:nvSpPr>
        <p:spPr>
          <a:xfrm rot="-7950035">
            <a:off x="12057959" y="74030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 txBox="1"/>
          <p:nvPr/>
        </p:nvSpPr>
        <p:spPr>
          <a:xfrm>
            <a:off x="10552925" y="6137800"/>
            <a:ext cx="32241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Member 객체를 매개변수 vo로 받는 update(vo)메소드 혹은 </a:t>
            </a:r>
            <a:r>
              <a:rPr lang="en-US" sz="1800">
                <a:solidFill>
                  <a:schemeClr val="lt1"/>
                </a:solidFill>
              </a:rPr>
              <a:t>로그인된 회원의 id를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매개변수로 받는 delete(idx)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10641725" y="77868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BoardServicelmpl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8" name="Google Shape;408;p17"/>
          <p:cNvSpPr/>
          <p:nvPr/>
        </p:nvSpPr>
        <p:spPr>
          <a:xfrm rot="-7950035">
            <a:off x="12057959" y="91725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"/>
          <p:cNvSpPr txBox="1"/>
          <p:nvPr/>
        </p:nvSpPr>
        <p:spPr>
          <a:xfrm>
            <a:off x="10654625" y="8353850"/>
            <a:ext cx="32241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수정 : update</a:t>
            </a:r>
            <a:r>
              <a:rPr lang="en-US" sz="1800">
                <a:solidFill>
                  <a:srgbClr val="FFFFFF"/>
                </a:solidFill>
              </a:rPr>
              <a:t>(vo) 실행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- 삭제 :  delete(idx)실행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14406375" y="22327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1" name="Google Shape;411;p17"/>
          <p:cNvSpPr/>
          <p:nvPr/>
        </p:nvSpPr>
        <p:spPr>
          <a:xfrm rot="-7950035">
            <a:off x="15822609" y="41008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"/>
          <p:cNvSpPr txBox="1"/>
          <p:nvPr/>
        </p:nvSpPr>
        <p:spPr>
          <a:xfrm>
            <a:off x="14317575" y="2759425"/>
            <a:ext cx="32241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수정 버튼을 클릭하면</a:t>
            </a:r>
            <a:br>
              <a:rPr lang="en-US" sz="1800">
                <a:solidFill>
                  <a:schemeClr val="lt1"/>
                </a:solidFill>
              </a:rPr>
            </a:br>
            <a:r>
              <a:rPr lang="en-US" sz="1800">
                <a:solidFill>
                  <a:schemeClr val="lt1"/>
                </a:solidFill>
              </a:rPr>
              <a:t>update메소드 실행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삭제 버튼을 클릭하면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delete 메소드 실행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14406375" y="447706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BoardMapper.xml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4" name="Google Shape;414;p17"/>
          <p:cNvSpPr/>
          <p:nvPr/>
        </p:nvSpPr>
        <p:spPr>
          <a:xfrm rot="-7950035">
            <a:off x="15822609" y="66884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 txBox="1"/>
          <p:nvPr/>
        </p:nvSpPr>
        <p:spPr>
          <a:xfrm>
            <a:off x="14317575" y="5194675"/>
            <a:ext cx="32241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spBoard 테이블에서 해당 게시글의 id찾아  update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혹은 spBoard 테이블에서 해당 게시글 update하여 목록 페이지에서 삭제된 게시물로 표시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6" name="Google Shape;416;p17"/>
          <p:cNvSpPr/>
          <p:nvPr/>
        </p:nvSpPr>
        <p:spPr>
          <a:xfrm rot="-7950035">
            <a:off x="12057959" y="3464267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"/>
          <p:cNvSpPr/>
          <p:nvPr/>
        </p:nvSpPr>
        <p:spPr>
          <a:xfrm rot="-7950035">
            <a:off x="15822609" y="83622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14317575" y="8820600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419" name="Google Shape;419;p17"/>
          <p:cNvSpPr/>
          <p:nvPr/>
        </p:nvSpPr>
        <p:spPr>
          <a:xfrm>
            <a:off x="14406375" y="702766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0" name="Google Shape;420;p17"/>
          <p:cNvSpPr txBox="1"/>
          <p:nvPr/>
        </p:nvSpPr>
        <p:spPr>
          <a:xfrm>
            <a:off x="10705325" y="4423125"/>
            <a:ext cx="32241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boardService.modify(vo)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혹은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boardService.remove(idx)호출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8" y="6902575"/>
            <a:ext cx="67341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/>
        </p:nvSpPr>
        <p:spPr>
          <a:xfrm>
            <a:off x="2959100" y="2870200"/>
            <a:ext cx="3124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FlowChart;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Details;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6261100" y="3543300"/>
            <a:ext cx="349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CodeList ___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Setting ___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Table ___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6261100" y="7467600"/>
            <a:ext cx="34925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Login ___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Board ___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9DA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6261100" y="5708650"/>
            <a:ext cx="3492500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rPr>
              <a:t>Circle ___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9DA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/>
        </p:nvSpPr>
        <p:spPr>
          <a:xfrm>
            <a:off x="2209800" y="1683008"/>
            <a:ext cx="6997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List ___</a:t>
            </a:r>
            <a:endParaRPr/>
          </a:p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6687800" y="9486900"/>
            <a:ext cx="1295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857500"/>
            <a:ext cx="4155926" cy="642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450" y="2854006"/>
            <a:ext cx="4552950" cy="64242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4422633" y="898862"/>
            <a:ext cx="2343151" cy="574633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List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/>
        </p:nvSpPr>
        <p:spPr>
          <a:xfrm>
            <a:off x="2209800" y="1683008"/>
            <a:ext cx="6997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Setting ___</a:t>
            </a:r>
            <a:endParaRPr/>
          </a:p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6687800" y="9486900"/>
            <a:ext cx="1295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4" name="Google Shape;64;p7"/>
          <p:cNvGrpSpPr/>
          <p:nvPr/>
        </p:nvGrpSpPr>
        <p:grpSpPr>
          <a:xfrm>
            <a:off x="8256521" y="4884875"/>
            <a:ext cx="2869509" cy="4481750"/>
            <a:chOff x="8547653" y="4768041"/>
            <a:chExt cx="2869509" cy="4481750"/>
          </a:xfrm>
        </p:grpSpPr>
        <p:pic>
          <p:nvPicPr>
            <p:cNvPr id="65" name="Google Shape;6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47653" y="4768041"/>
              <a:ext cx="2869509" cy="4481750"/>
            </a:xfrm>
            <a:prstGeom prst="rect">
              <a:avLst/>
            </a:prstGeom>
            <a:noFill/>
            <a:ln>
              <a:noFill/>
            </a:ln>
            <a:effectLst>
              <a:outerShdw blurRad="349665" dir="2700000" dist="91159">
                <a:srgbClr val="000000">
                  <a:alpha val="44705"/>
                </a:srgbClr>
              </a:outerShdw>
            </a:effectLst>
          </p:spPr>
        </p:pic>
        <p:sp>
          <p:nvSpPr>
            <p:cNvPr id="66" name="Google Shape;66;p7"/>
            <p:cNvSpPr txBox="1"/>
            <p:nvPr/>
          </p:nvSpPr>
          <p:spPr>
            <a:xfrm>
              <a:off x="8750162" y="6808250"/>
              <a:ext cx="23749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9DAEFF"/>
                  </a:solidFill>
                  <a:latin typeface="Arial"/>
                  <a:ea typeface="Arial"/>
                  <a:cs typeface="Arial"/>
                  <a:sym typeface="Arial"/>
                </a:rPr>
                <a:t>Repository 등록</a:t>
              </a:r>
              <a:endParaRPr/>
            </a:p>
          </p:txBody>
        </p:sp>
        <p:sp>
          <p:nvSpPr>
            <p:cNvPr id="67" name="Google Shape;67;p7"/>
            <p:cNvSpPr txBox="1"/>
            <p:nvPr/>
          </p:nvSpPr>
          <p:spPr>
            <a:xfrm>
              <a:off x="8813662" y="7808450"/>
              <a:ext cx="2603500" cy="123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Mybatis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Springframework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Apache</a:t>
              </a:r>
              <a:endParaRPr/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servlet</a:t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8856450" y="7223796"/>
              <a:ext cx="2162323" cy="440419"/>
            </a:xfrm>
            <a:prstGeom prst="roundRect">
              <a:avLst>
                <a:gd fmla="val 48810" name="adj"/>
              </a:avLst>
            </a:prstGeom>
            <a:solidFill>
              <a:srgbClr val="9DAEFF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Pom.xml</a:t>
              </a:r>
              <a:endParaRPr/>
            </a:p>
          </p:txBody>
        </p:sp>
        <p:sp>
          <p:nvSpPr>
            <p:cNvPr id="69" name="Google Shape;69;p7"/>
            <p:cNvSpPr txBox="1"/>
            <p:nvPr/>
          </p:nvSpPr>
          <p:spPr>
            <a:xfrm>
              <a:off x="8750162" y="5182750"/>
              <a:ext cx="23749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9DAEFF"/>
                  </a:solidFill>
                  <a:latin typeface="Arial"/>
                  <a:ea typeface="Arial"/>
                  <a:cs typeface="Arial"/>
                  <a:sym typeface="Arial"/>
                </a:rPr>
                <a:t>Encoding 및 appservlet 설정</a:t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8856450" y="5906935"/>
              <a:ext cx="2162323" cy="440419"/>
            </a:xfrm>
            <a:prstGeom prst="roundRect">
              <a:avLst>
                <a:gd fmla="val 48810" name="adj"/>
              </a:avLst>
            </a:prstGeom>
            <a:solidFill>
              <a:srgbClr val="9DAEFF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web.xml</a:t>
              </a:r>
              <a:endParaRPr/>
            </a:p>
          </p:txBody>
        </p:sp>
      </p:grpSp>
      <p:grpSp>
        <p:nvGrpSpPr>
          <p:cNvPr id="71" name="Google Shape;71;p7"/>
          <p:cNvGrpSpPr/>
          <p:nvPr/>
        </p:nvGrpSpPr>
        <p:grpSpPr>
          <a:xfrm>
            <a:off x="12353584" y="1528560"/>
            <a:ext cx="2932732" cy="4715418"/>
            <a:chOff x="10210800" y="3177026"/>
            <a:chExt cx="2932732" cy="4715418"/>
          </a:xfrm>
        </p:grpSpPr>
        <p:pic>
          <p:nvPicPr>
            <p:cNvPr id="72" name="Google Shape;7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10800" y="3177026"/>
              <a:ext cx="2932732" cy="4715418"/>
            </a:xfrm>
            <a:prstGeom prst="rect">
              <a:avLst/>
            </a:prstGeom>
            <a:noFill/>
            <a:ln>
              <a:noFill/>
            </a:ln>
            <a:effectLst>
              <a:outerShdw blurRad="204715" dir="2700000" dist="69751">
                <a:srgbClr val="000000">
                  <a:alpha val="44705"/>
                </a:srgbClr>
              </a:outerShdw>
            </a:effectLst>
          </p:spPr>
        </p:pic>
        <p:sp>
          <p:nvSpPr>
            <p:cNvPr id="73" name="Google Shape;73;p7"/>
            <p:cNvSpPr txBox="1"/>
            <p:nvPr/>
          </p:nvSpPr>
          <p:spPr>
            <a:xfrm>
              <a:off x="10502900" y="3390900"/>
              <a:ext cx="23749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CD4A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b="0" i="0" sz="2400" u="none" cap="none" strike="noStrike">
                <a:solidFill>
                  <a:srgbClr val="FFCD4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540032" y="3859717"/>
              <a:ext cx="2162323" cy="440419"/>
            </a:xfrm>
            <a:prstGeom prst="roundRect">
              <a:avLst>
                <a:gd fmla="val 48810" name="adj"/>
              </a:avLst>
            </a:prstGeom>
            <a:solidFill>
              <a:srgbClr val="E5B94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root-context</a:t>
              </a:r>
              <a:endParaRPr/>
            </a:p>
          </p:txBody>
        </p:sp>
        <p:sp>
          <p:nvSpPr>
            <p:cNvPr id="75" name="Google Shape;75;p7"/>
            <p:cNvSpPr txBox="1"/>
            <p:nvPr/>
          </p:nvSpPr>
          <p:spPr>
            <a:xfrm>
              <a:off x="10540032" y="4465691"/>
              <a:ext cx="2603500" cy="868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DB 연결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Hikari 사용 등록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mybatis등록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0540032" y="5775593"/>
              <a:ext cx="2268612" cy="462068"/>
            </a:xfrm>
            <a:prstGeom prst="roundRect">
              <a:avLst>
                <a:gd fmla="val 48810" name="adj"/>
              </a:avLst>
            </a:prstGeom>
            <a:solidFill>
              <a:srgbClr val="E5B94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servlet-context</a:t>
              </a:r>
              <a:endParaRPr/>
            </a:p>
          </p:txBody>
        </p:sp>
        <p:sp>
          <p:nvSpPr>
            <p:cNvPr id="77" name="Google Shape;77;p7"/>
            <p:cNvSpPr txBox="1"/>
            <p:nvPr/>
          </p:nvSpPr>
          <p:spPr>
            <a:xfrm>
              <a:off x="10540032" y="6591300"/>
              <a:ext cx="2603500" cy="868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어노테이션 사용 설정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Resources 매핑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페이지(view) 설정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Controller 사용 설정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" name="Google Shape;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6465" y="2900231"/>
            <a:ext cx="4552950" cy="64242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/>
          <p:nvPr/>
        </p:nvSpPr>
        <p:spPr>
          <a:xfrm>
            <a:off x="2514601" y="8789183"/>
            <a:ext cx="1524000" cy="443623"/>
          </a:xfrm>
          <a:prstGeom prst="roundRect">
            <a:avLst>
              <a:gd fmla="val 4185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733800" y="8083507"/>
            <a:ext cx="1524000" cy="443623"/>
          </a:xfrm>
          <a:prstGeom prst="roundRect">
            <a:avLst>
              <a:gd fmla="val 4185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7"/>
          <p:cNvCxnSpPr>
            <a:stCxn id="80" idx="3"/>
            <a:endCxn id="70" idx="1"/>
          </p:cNvCxnSpPr>
          <p:nvPr/>
        </p:nvCxnSpPr>
        <p:spPr>
          <a:xfrm flipH="1" rot="10800000">
            <a:off x="5257800" y="6244019"/>
            <a:ext cx="3307500" cy="2061300"/>
          </a:xfrm>
          <a:prstGeom prst="straightConnector1">
            <a:avLst/>
          </a:prstGeom>
          <a:noFill/>
          <a:ln cap="flat" cmpd="sng" w="9525">
            <a:solidFill>
              <a:srgbClr val="9DAE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7"/>
          <p:cNvCxnSpPr>
            <a:stCxn id="79" idx="3"/>
            <a:endCxn id="68" idx="1"/>
          </p:cNvCxnSpPr>
          <p:nvPr/>
        </p:nvCxnSpPr>
        <p:spPr>
          <a:xfrm flipH="1" rot="10800000">
            <a:off x="4038601" y="7560795"/>
            <a:ext cx="4526700" cy="1450200"/>
          </a:xfrm>
          <a:prstGeom prst="straightConnector1">
            <a:avLst/>
          </a:prstGeom>
          <a:noFill/>
          <a:ln cap="flat" cmpd="sng" w="9525">
            <a:solidFill>
              <a:srgbClr val="9DAE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7"/>
          <p:cNvSpPr/>
          <p:nvPr/>
        </p:nvSpPr>
        <p:spPr>
          <a:xfrm>
            <a:off x="4096235" y="4289826"/>
            <a:ext cx="2932732" cy="719074"/>
          </a:xfrm>
          <a:prstGeom prst="roundRect">
            <a:avLst>
              <a:gd fmla="val 41850" name="adj"/>
            </a:avLst>
          </a:prstGeom>
          <a:noFill/>
          <a:ln cap="flat" cmpd="sng" w="25400">
            <a:solidFill>
              <a:srgbClr val="E5B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7"/>
          <p:cNvCxnSpPr>
            <a:stCxn id="83" idx="3"/>
            <a:endCxn id="72" idx="1"/>
          </p:cNvCxnSpPr>
          <p:nvPr/>
        </p:nvCxnSpPr>
        <p:spPr>
          <a:xfrm flipH="1" rot="10800000">
            <a:off x="7028967" y="3886163"/>
            <a:ext cx="5324700" cy="763200"/>
          </a:xfrm>
          <a:prstGeom prst="straightConnector1">
            <a:avLst/>
          </a:prstGeom>
          <a:noFill/>
          <a:ln cap="flat" cmpd="sng" w="9525">
            <a:solidFill>
              <a:srgbClr val="E5B94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7"/>
          <p:cNvSpPr/>
          <p:nvPr/>
        </p:nvSpPr>
        <p:spPr>
          <a:xfrm>
            <a:off x="4422633" y="898862"/>
            <a:ext cx="2343151" cy="574633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List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119" y="2982794"/>
            <a:ext cx="4155926" cy="6420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2209800" y="1683008"/>
            <a:ext cx="6997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___</a:t>
            </a:r>
            <a:endParaRPr/>
          </a:p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16687800" y="9486900"/>
            <a:ext cx="1295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4" name="Google Shape;94;p8"/>
          <p:cNvGrpSpPr/>
          <p:nvPr/>
        </p:nvGrpSpPr>
        <p:grpSpPr>
          <a:xfrm>
            <a:off x="10440211" y="1519072"/>
            <a:ext cx="4343400" cy="1750733"/>
            <a:chOff x="10215463" y="1605759"/>
            <a:chExt cx="4343400" cy="1750733"/>
          </a:xfrm>
        </p:grpSpPr>
        <p:pic>
          <p:nvPicPr>
            <p:cNvPr id="95" name="Google Shape;9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15463" y="1605759"/>
              <a:ext cx="4343400" cy="1750733"/>
            </a:xfrm>
            <a:prstGeom prst="rect">
              <a:avLst/>
            </a:prstGeom>
            <a:noFill/>
            <a:ln>
              <a:noFill/>
            </a:ln>
            <a:effectLst>
              <a:outerShdw blurRad="204715" dir="2700000" dist="69751">
                <a:srgbClr val="000000">
                  <a:alpha val="44705"/>
                </a:srgbClr>
              </a:outerShdw>
            </a:effectLst>
          </p:spPr>
        </p:pic>
        <p:sp>
          <p:nvSpPr>
            <p:cNvPr id="96" name="Google Shape;96;p8"/>
            <p:cNvSpPr txBox="1"/>
            <p:nvPr/>
          </p:nvSpPr>
          <p:spPr>
            <a:xfrm>
              <a:off x="11211272" y="1782954"/>
              <a:ext cx="23749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CD4A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 b="0" i="0" sz="2400" u="none" cap="none" strike="noStrike">
                <a:solidFill>
                  <a:srgbClr val="FFCD4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0393616" y="2288450"/>
              <a:ext cx="1842888" cy="458994"/>
            </a:xfrm>
            <a:prstGeom prst="roundRect">
              <a:avLst>
                <a:gd fmla="val 48810" name="adj"/>
              </a:avLst>
            </a:prstGeom>
            <a:solidFill>
              <a:srgbClr val="E5B94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Board</a:t>
              </a:r>
              <a:endParaRPr/>
            </a:p>
          </p:txBody>
        </p:sp>
        <p:sp>
          <p:nvSpPr>
            <p:cNvPr id="98" name="Google Shape;98;p8"/>
            <p:cNvSpPr txBox="1"/>
            <p:nvPr/>
          </p:nvSpPr>
          <p:spPr>
            <a:xfrm>
              <a:off x="10434420" y="2800548"/>
              <a:ext cx="1842889" cy="462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11개 Data 등록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2497123" y="2292142"/>
              <a:ext cx="1842889" cy="462068"/>
            </a:xfrm>
            <a:prstGeom prst="roundRect">
              <a:avLst>
                <a:gd fmla="val 48810" name="adj"/>
              </a:avLst>
            </a:prstGeom>
            <a:solidFill>
              <a:srgbClr val="E5B94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</a:t>
              </a:r>
              <a:endParaRPr/>
            </a:p>
          </p:txBody>
        </p:sp>
        <p:sp>
          <p:nvSpPr>
            <p:cNvPr id="100" name="Google Shape;100;p8"/>
            <p:cNvSpPr txBox="1"/>
            <p:nvPr/>
          </p:nvSpPr>
          <p:spPr>
            <a:xfrm>
              <a:off x="12578323" y="2800548"/>
              <a:ext cx="1842889" cy="471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179388" lvl="0" marL="179388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Char char="-"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7개 Data 등록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2558214" y="5414800"/>
            <a:ext cx="2470986" cy="396412"/>
          </a:xfrm>
          <a:prstGeom prst="roundRect">
            <a:avLst>
              <a:gd fmla="val 41850" name="adj"/>
            </a:avLst>
          </a:prstGeom>
          <a:noFill/>
          <a:ln cap="flat" cmpd="sng" w="25400">
            <a:solidFill>
              <a:srgbClr val="E5B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8"/>
          <p:cNvCxnSpPr>
            <a:stCxn id="101" idx="3"/>
            <a:endCxn id="103" idx="1"/>
          </p:cNvCxnSpPr>
          <p:nvPr/>
        </p:nvCxnSpPr>
        <p:spPr>
          <a:xfrm flipH="1" rot="10800000">
            <a:off x="5029200" y="2814006"/>
            <a:ext cx="2198700" cy="2799000"/>
          </a:xfrm>
          <a:prstGeom prst="straightConnector1">
            <a:avLst/>
          </a:prstGeom>
          <a:noFill/>
          <a:ln cap="flat" cmpd="sng" w="9525">
            <a:solidFill>
              <a:srgbClr val="E5B94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4" name="Google Shape;104;p8"/>
          <p:cNvGrpSpPr/>
          <p:nvPr/>
        </p:nvGrpSpPr>
        <p:grpSpPr>
          <a:xfrm>
            <a:off x="7203302" y="1866900"/>
            <a:ext cx="1691623" cy="1367931"/>
            <a:chOff x="7444148" y="2690338"/>
            <a:chExt cx="1691623" cy="1367931"/>
          </a:xfrm>
        </p:grpSpPr>
        <p:grpSp>
          <p:nvGrpSpPr>
            <p:cNvPr id="105" name="Google Shape;105;p8"/>
            <p:cNvGrpSpPr/>
            <p:nvPr/>
          </p:nvGrpSpPr>
          <p:grpSpPr>
            <a:xfrm>
              <a:off x="7444148" y="2690338"/>
              <a:ext cx="1623618" cy="1367931"/>
              <a:chOff x="5816392" y="1226433"/>
              <a:chExt cx="1384699" cy="1384699"/>
            </a:xfrm>
          </p:grpSpPr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5">
                <a:alphaModFix amt="50000"/>
              </a:blip>
              <a:srcRect b="0" l="0" r="0" t="0"/>
              <a:stretch/>
            </p:blipFill>
            <p:spPr>
              <a:xfrm>
                <a:off x="5816392" y="1226433"/>
                <a:ext cx="1384699" cy="1384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07;p8"/>
              <p:cNvSpPr/>
              <p:nvPr/>
            </p:nvSpPr>
            <p:spPr>
              <a:xfrm>
                <a:off x="6137295" y="1257453"/>
                <a:ext cx="789657" cy="536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8"/>
            <p:cNvSpPr/>
            <p:nvPr/>
          </p:nvSpPr>
          <p:spPr>
            <a:xfrm>
              <a:off x="7468774" y="3372519"/>
              <a:ext cx="1666997" cy="53012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 작성</a:t>
              </a:r>
              <a:endParaRPr/>
            </a:p>
          </p:txBody>
        </p:sp>
      </p:grpSp>
      <p:sp>
        <p:nvSpPr>
          <p:cNvPr id="108" name="Google Shape;108;p8"/>
          <p:cNvSpPr/>
          <p:nvPr/>
        </p:nvSpPr>
        <p:spPr>
          <a:xfrm>
            <a:off x="2558214" y="6154535"/>
            <a:ext cx="2470986" cy="396412"/>
          </a:xfrm>
          <a:prstGeom prst="roundRect">
            <a:avLst>
              <a:gd fmla="val 41850" name="adj"/>
            </a:avLst>
          </a:prstGeom>
          <a:noFill/>
          <a:ln cap="flat" cmpd="sng" w="25400">
            <a:solidFill>
              <a:srgbClr val="E5B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8"/>
          <p:cNvCxnSpPr>
            <a:stCxn id="108" idx="3"/>
            <a:endCxn id="103" idx="1"/>
          </p:cNvCxnSpPr>
          <p:nvPr/>
        </p:nvCxnSpPr>
        <p:spPr>
          <a:xfrm flipH="1" rot="10800000">
            <a:off x="5029200" y="2814241"/>
            <a:ext cx="2198700" cy="3538500"/>
          </a:xfrm>
          <a:prstGeom prst="straightConnector1">
            <a:avLst/>
          </a:prstGeom>
          <a:noFill/>
          <a:ln cap="flat" cmpd="sng" w="9525">
            <a:solidFill>
              <a:srgbClr val="E5B94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8"/>
          <p:cNvCxnSpPr>
            <a:stCxn id="103" idx="3"/>
            <a:endCxn id="95" idx="1"/>
          </p:cNvCxnSpPr>
          <p:nvPr/>
        </p:nvCxnSpPr>
        <p:spPr>
          <a:xfrm flipH="1" rot="10800000">
            <a:off x="8894925" y="2394442"/>
            <a:ext cx="1545300" cy="419700"/>
          </a:xfrm>
          <a:prstGeom prst="straightConnector1">
            <a:avLst/>
          </a:prstGeom>
          <a:noFill/>
          <a:ln cap="flat" cmpd="sng" w="9525">
            <a:solidFill>
              <a:srgbClr val="E5B94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1" name="Google Shape;111;p8"/>
          <p:cNvPicPr preferRelativeResize="0"/>
          <p:nvPr/>
        </p:nvPicPr>
        <p:blipFill rotWithShape="1">
          <a:blip r:embed="rId6">
            <a:alphaModFix/>
          </a:blip>
          <a:srcRect b="61679" l="2320" r="44910" t="164"/>
          <a:stretch/>
        </p:blipFill>
        <p:spPr>
          <a:xfrm>
            <a:off x="6651208" y="4745655"/>
            <a:ext cx="5927578" cy="7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/>
          <p:nvPr/>
        </p:nvSpPr>
        <p:spPr>
          <a:xfrm>
            <a:off x="10587308" y="3858435"/>
            <a:ext cx="1905000" cy="518403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E5B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CD4A"/>
                </a:solidFill>
                <a:latin typeface="Arial"/>
                <a:ea typeface="Arial"/>
                <a:cs typeface="Arial"/>
                <a:sym typeface="Arial"/>
              </a:rPr>
              <a:t>spBoard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8"/>
          <p:cNvGraphicFramePr/>
          <p:nvPr/>
        </p:nvGraphicFramePr>
        <p:xfrm>
          <a:off x="12643244" y="3695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{FC6762FC-E2D1-4507-B98B-F298E9F725B9}</a:tableStyleId>
              </a:tblPr>
              <a:tblGrid>
                <a:gridCol w="1073850"/>
                <a:gridCol w="1260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데이터명</a:t>
                      </a:r>
                      <a:endParaRPr/>
                    </a:p>
                  </a:txBody>
                  <a:tcPr marT="45725" marB="45725" marR="45725" marL="457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용도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949"/>
                    </a:solidFill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idx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번호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memberID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 ID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제목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내용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writer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 이름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indate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작성일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p8"/>
          <p:cNvGraphicFramePr/>
          <p:nvPr/>
        </p:nvGraphicFramePr>
        <p:xfrm>
          <a:off x="15087600" y="3687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{FC6762FC-E2D1-4507-B98B-F298E9F725B9}</a:tableStyleId>
              </a:tblPr>
              <a:tblGrid>
                <a:gridCol w="1296000"/>
                <a:gridCol w="1646650"/>
              </a:tblGrid>
              <a:tr h="34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데이터명</a:t>
                      </a:r>
                      <a:endParaRPr/>
                    </a:p>
                  </a:txBody>
                  <a:tcPr marT="45725" marB="45725" marR="45725" marL="457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용도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949"/>
                    </a:solidFill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boGroup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부모글과 답글을 같은 번호로 묶음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boSequence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답글 순서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boLevel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답글 레벨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boUsable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삭제 여부 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5" name="Google Shape;115;p8"/>
          <p:cNvPicPr preferRelativeResize="0"/>
          <p:nvPr/>
        </p:nvPicPr>
        <p:blipFill rotWithShape="1">
          <a:blip r:embed="rId7">
            <a:alphaModFix/>
          </a:blip>
          <a:srcRect b="61447" l="1786" r="57917" t="1675"/>
          <a:stretch/>
        </p:blipFill>
        <p:spPr>
          <a:xfrm>
            <a:off x="9370800" y="8013995"/>
            <a:ext cx="8153400" cy="128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/>
          <p:nvPr/>
        </p:nvSpPr>
        <p:spPr>
          <a:xfrm>
            <a:off x="9571534" y="7145745"/>
            <a:ext cx="1905000" cy="518403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E5B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CD4A"/>
                </a:solidFill>
                <a:latin typeface="Arial"/>
                <a:ea typeface="Arial"/>
                <a:cs typeface="Arial"/>
                <a:sym typeface="Arial"/>
              </a:rPr>
              <a:t>spMember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6626178" y="6134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{FC6762FC-E2D1-4507-B98B-F298E9F725B9}</a:tableStyleId>
              </a:tblPr>
              <a:tblGrid>
                <a:gridCol w="1485075"/>
                <a:gridCol w="11880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데이터명</a:t>
                      </a:r>
                      <a:endParaRPr/>
                    </a:p>
                  </a:txBody>
                  <a:tcPr marT="45725" marB="45725" marR="45725" marL="457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용도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949"/>
                    </a:solidFill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memberID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memberPwd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memberName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memberPhone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memberAddr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주소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latitude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longitude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R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경도</a:t>
                      </a:r>
                      <a:endParaRPr/>
                    </a:p>
                  </a:txBody>
                  <a:tcPr marT="45725" marB="45725" marR="45725" marL="45725">
                    <a:lnL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B9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4422633" y="898862"/>
            <a:ext cx="2343151" cy="574633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List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6687800" y="9486900"/>
            <a:ext cx="1295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4422633" y="898862"/>
            <a:ext cx="2343151" cy="574633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0" i="0" sz="28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1809375" y="1587883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Figma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___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3475833"/>
            <a:ext cx="950595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1809375" y="2434800"/>
            <a:ext cx="1590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링크: https://www.figma.com/design/B3jwaF3jF4rNXoZXhXpy25/analyzation?node-id=42-2&amp;t=MOmOza1efI5xgTNz-1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___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16687800" y="9486900"/>
            <a:ext cx="1295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040" y="3845335"/>
            <a:ext cx="4317999" cy="4283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0"/>
          <p:cNvGrpSpPr/>
          <p:nvPr/>
        </p:nvGrpSpPr>
        <p:grpSpPr>
          <a:xfrm>
            <a:off x="8382000" y="2006858"/>
            <a:ext cx="2154943" cy="1479563"/>
            <a:chOff x="7192955" y="2122724"/>
            <a:chExt cx="2154943" cy="1479563"/>
          </a:xfrm>
        </p:grpSpPr>
        <p:sp>
          <p:nvSpPr>
            <p:cNvPr id="138" name="Google Shape;138;p10"/>
            <p:cNvSpPr/>
            <p:nvPr/>
          </p:nvSpPr>
          <p:spPr>
            <a:xfrm>
              <a:off x="7310298" y="2656087"/>
              <a:ext cx="2037600" cy="946200"/>
            </a:xfrm>
            <a:prstGeom prst="roundRect">
              <a:avLst>
                <a:gd fmla="val 48810" name="adj"/>
              </a:avLst>
            </a:prstGeom>
            <a:noFill/>
            <a:ln cap="flat" cmpd="sng" w="25400">
              <a:solidFill>
                <a:srgbClr val="F5C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7192955" y="2122724"/>
              <a:ext cx="137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00" u="none" cap="none" strike="noStrike">
                  <a:solidFill>
                    <a:srgbClr val="E5B949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600">
                <a:solidFill>
                  <a:srgbClr val="E5B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0"/>
          <p:cNvGrpSpPr/>
          <p:nvPr/>
        </p:nvGrpSpPr>
        <p:grpSpPr>
          <a:xfrm>
            <a:off x="11882040" y="3250383"/>
            <a:ext cx="4007700" cy="1689406"/>
            <a:chOff x="11332719" y="3484871"/>
            <a:chExt cx="4007700" cy="1689406"/>
          </a:xfrm>
        </p:grpSpPr>
        <p:sp>
          <p:nvSpPr>
            <p:cNvPr id="141" name="Google Shape;141;p10"/>
            <p:cNvSpPr/>
            <p:nvPr/>
          </p:nvSpPr>
          <p:spPr>
            <a:xfrm>
              <a:off x="11332719" y="4049277"/>
              <a:ext cx="4007700" cy="1125000"/>
            </a:xfrm>
            <a:prstGeom prst="roundRect">
              <a:avLst>
                <a:gd fmla="val 48810" name="adj"/>
              </a:avLst>
            </a:prstGeom>
            <a:noFill/>
            <a:ln cap="flat" cmpd="sng" w="25400">
              <a:solidFill>
                <a:srgbClr val="F5C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BoardController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 txBox="1"/>
            <p:nvPr/>
          </p:nvSpPr>
          <p:spPr>
            <a:xfrm>
              <a:off x="11332719" y="3484871"/>
              <a:ext cx="137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E5B949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6600">
                <a:solidFill>
                  <a:srgbClr val="E5B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0"/>
          <p:cNvGrpSpPr/>
          <p:nvPr/>
        </p:nvGrpSpPr>
        <p:grpSpPr>
          <a:xfrm>
            <a:off x="11882040" y="6123388"/>
            <a:ext cx="4007700" cy="1706359"/>
            <a:chOff x="10700533" y="6831269"/>
            <a:chExt cx="4007700" cy="1706359"/>
          </a:xfrm>
        </p:grpSpPr>
        <p:sp>
          <p:nvSpPr>
            <p:cNvPr id="144" name="Google Shape;144;p10"/>
            <p:cNvSpPr/>
            <p:nvPr/>
          </p:nvSpPr>
          <p:spPr>
            <a:xfrm>
              <a:off x="10700533" y="7412628"/>
              <a:ext cx="4007700" cy="1125000"/>
            </a:xfrm>
            <a:prstGeom prst="roundRect">
              <a:avLst>
                <a:gd fmla="val 48810" name="adj"/>
              </a:avLst>
            </a:prstGeom>
            <a:noFill/>
            <a:ln cap="flat" cmpd="sng" w="25400">
              <a:solidFill>
                <a:srgbClr val="9DA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BoardService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10700533" y="6831269"/>
              <a:ext cx="137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9DAE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6600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7664715" y="8128852"/>
            <a:ext cx="4007700" cy="1689406"/>
            <a:chOff x="11332719" y="3484871"/>
            <a:chExt cx="4007700" cy="1689406"/>
          </a:xfrm>
        </p:grpSpPr>
        <p:sp>
          <p:nvSpPr>
            <p:cNvPr id="147" name="Google Shape;147;p10"/>
            <p:cNvSpPr/>
            <p:nvPr/>
          </p:nvSpPr>
          <p:spPr>
            <a:xfrm>
              <a:off x="11332719" y="4049277"/>
              <a:ext cx="4007700" cy="1125000"/>
            </a:xfrm>
            <a:prstGeom prst="roundRect">
              <a:avLst>
                <a:gd fmla="val 48810" name="adj"/>
              </a:avLst>
            </a:prstGeom>
            <a:noFill/>
            <a:ln cap="flat" cmpd="sng" w="25400">
              <a:solidFill>
                <a:srgbClr val="F5C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BoardServiceImpl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 txBox="1"/>
            <p:nvPr/>
          </p:nvSpPr>
          <p:spPr>
            <a:xfrm>
              <a:off x="11332719" y="3484871"/>
              <a:ext cx="137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E5B949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6600">
                <a:solidFill>
                  <a:srgbClr val="E5B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3539262" y="6123388"/>
            <a:ext cx="4007700" cy="1706359"/>
            <a:chOff x="10700533" y="6831269"/>
            <a:chExt cx="4007700" cy="1706359"/>
          </a:xfrm>
        </p:grpSpPr>
        <p:sp>
          <p:nvSpPr>
            <p:cNvPr id="150" name="Google Shape;150;p10"/>
            <p:cNvSpPr/>
            <p:nvPr/>
          </p:nvSpPr>
          <p:spPr>
            <a:xfrm>
              <a:off x="10700533" y="7412628"/>
              <a:ext cx="4007700" cy="1125000"/>
            </a:xfrm>
            <a:prstGeom prst="roundRect">
              <a:avLst>
                <a:gd fmla="val 48810" name="adj"/>
              </a:avLst>
            </a:prstGeom>
            <a:noFill/>
            <a:ln cap="flat" cmpd="sng" w="25400">
              <a:solidFill>
                <a:srgbClr val="9DA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BoardMapper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10700533" y="6831269"/>
              <a:ext cx="137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9DAE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6600">
                <a:solidFill>
                  <a:srgbClr val="9DAE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0"/>
          <p:cNvGrpSpPr/>
          <p:nvPr/>
        </p:nvGrpSpPr>
        <p:grpSpPr>
          <a:xfrm>
            <a:off x="3098800" y="3250383"/>
            <a:ext cx="4317900" cy="1689406"/>
            <a:chOff x="11022291" y="3484871"/>
            <a:chExt cx="4317900" cy="1689406"/>
          </a:xfrm>
        </p:grpSpPr>
        <p:sp>
          <p:nvSpPr>
            <p:cNvPr id="153" name="Google Shape;153;p10"/>
            <p:cNvSpPr/>
            <p:nvPr/>
          </p:nvSpPr>
          <p:spPr>
            <a:xfrm>
              <a:off x="11022291" y="4049277"/>
              <a:ext cx="4317900" cy="1125000"/>
            </a:xfrm>
            <a:prstGeom prst="roundRect">
              <a:avLst>
                <a:gd fmla="val 48810" name="adj"/>
              </a:avLst>
            </a:prstGeom>
            <a:solidFill>
              <a:schemeClr val="lt1">
                <a:alpha val="18820"/>
              </a:schemeClr>
            </a:solidFill>
            <a:ln cap="flat" cmpd="sng" w="25400">
              <a:solidFill>
                <a:srgbClr val="F5C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173F"/>
                  </a:solidFill>
                  <a:latin typeface="Arial"/>
                  <a:ea typeface="Arial"/>
                  <a:cs typeface="Arial"/>
                  <a:sym typeface="Arial"/>
                </a:rPr>
                <a:t>BoardMapper.xml</a:t>
              </a:r>
              <a:endParaRPr/>
            </a:p>
          </p:txBody>
        </p:sp>
        <p:sp>
          <p:nvSpPr>
            <p:cNvPr id="154" name="Google Shape;154;p10"/>
            <p:cNvSpPr txBox="1"/>
            <p:nvPr/>
          </p:nvSpPr>
          <p:spPr>
            <a:xfrm>
              <a:off x="11096379" y="3484871"/>
              <a:ext cx="1371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E5B949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6600">
                <a:solidFill>
                  <a:srgbClr val="E5B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0"/>
          <p:cNvSpPr/>
          <p:nvPr/>
        </p:nvSpPr>
        <p:spPr>
          <a:xfrm>
            <a:off x="4422633" y="898862"/>
            <a:ext cx="2343300" cy="5745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0" i="0" sz="28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1526" t="0"/>
          <a:stretch/>
        </p:blipFill>
        <p:spPr>
          <a:xfrm>
            <a:off x="2209800" y="2504850"/>
            <a:ext cx="7433060" cy="3506400"/>
          </a:xfrm>
          <a:prstGeom prst="rect">
            <a:avLst/>
          </a:prstGeom>
          <a:noFill/>
          <a:ln cap="flat" cmpd="sng" w="76200">
            <a:solidFill>
              <a:srgbClr val="E5B94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Main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2425" y="1473650"/>
            <a:ext cx="7838600" cy="827125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164" name="Google Shape;164;p11"/>
          <p:cNvSpPr txBox="1"/>
          <p:nvPr/>
        </p:nvSpPr>
        <p:spPr>
          <a:xfrm>
            <a:off x="12277768" y="1694319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Main </a:t>
            </a:r>
            <a:r>
              <a:rPr lang="en-US" sz="2400">
                <a:solidFill>
                  <a:srgbClr val="FFCD4A"/>
                </a:solidFill>
              </a:rPr>
              <a:t>- List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10410200" y="22395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MainController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" name="Google Shape;166;p11"/>
          <p:cNvSpPr/>
          <p:nvPr/>
        </p:nvSpPr>
        <p:spPr>
          <a:xfrm rot="-7950035">
            <a:off x="11826434" y="33602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10321400" y="26900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i="1" lang="en-US" sz="1800">
                <a:solidFill>
                  <a:srgbClr val="FFFFFF"/>
                </a:solidFill>
              </a:rPr>
              <a:t>@RequestMapping</a:t>
            </a:r>
            <a:endParaRPr i="1"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첫 화면 지정 : /board/list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4820546" y="2618575"/>
            <a:ext cx="1355400" cy="3063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mapper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10410200" y="6088988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0" name="Google Shape;170;p11"/>
          <p:cNvSpPr/>
          <p:nvPr/>
        </p:nvSpPr>
        <p:spPr>
          <a:xfrm rot="-7950035">
            <a:off x="11826434" y="76384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10321400" y="6688800"/>
            <a:ext cx="3397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List&lt;Board&gt;</a:t>
            </a:r>
            <a:r>
              <a:rPr lang="en-US" sz="1800">
                <a:solidFill>
                  <a:srgbClr val="FFFFFF"/>
                </a:solidFill>
              </a:rPr>
              <a:t> 객체로 받는 getList(vo)메소드 실행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매개변수 cri(페이지 번호) 전달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0410200" y="80732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BoardServicelmpl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0321400" y="8523725"/>
            <a:ext cx="3224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lt1"/>
                </a:solidFill>
              </a:rPr>
              <a:t>boardMapper.</a:t>
            </a:r>
            <a:r>
              <a:rPr lang="en-US" sz="1800">
                <a:solidFill>
                  <a:srgbClr val="FFFFFF"/>
                </a:solidFill>
              </a:rPr>
              <a:t>getList(cri)</a:t>
            </a:r>
            <a:r>
              <a:rPr lang="en-US" sz="1800">
                <a:solidFill>
                  <a:srgbClr val="FFFFFF"/>
                </a:solidFill>
              </a:rPr>
              <a:t> 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14174850" y="22395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11"/>
          <p:cNvSpPr/>
          <p:nvPr/>
        </p:nvSpPr>
        <p:spPr>
          <a:xfrm rot="-7950035">
            <a:off x="15591084" y="34980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14086050" y="2766225"/>
            <a:ext cx="3510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페이지 번호(cri)를</a:t>
            </a:r>
            <a:r>
              <a:rPr lang="en-US" sz="1800">
                <a:solidFill>
                  <a:schemeClr val="lt1"/>
                </a:solidFill>
              </a:rPr>
              <a:t> 객체로 받는 getList(cri)메소드 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14174850" y="39889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BoardMapper.xml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1"/>
          <p:cNvSpPr/>
          <p:nvPr/>
        </p:nvSpPr>
        <p:spPr>
          <a:xfrm rot="-7950035">
            <a:off x="15591084" y="58570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14086050" y="4515600"/>
            <a:ext cx="32241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spBoard테이블에서 매개변수 cri로 받은 페이지 번호와 게시글 수 범위 안에 있는 게시물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4174850" y="62980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</a:t>
            </a:r>
            <a:r>
              <a:rPr lang="en-US" sz="1800">
                <a:solidFill>
                  <a:srgbClr val="FFFFFF"/>
                </a:solidFill>
              </a:rPr>
              <a:t>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4086050" y="6831900"/>
            <a:ext cx="33978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게시물 목록을 List&lt;Board&gt; 객체로 저장하여 list로 이동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페이지 번호 : PageCre 객체 생성 후 페이지 번호 저장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11"/>
          <p:cNvSpPr/>
          <p:nvPr/>
        </p:nvSpPr>
        <p:spPr>
          <a:xfrm rot="-7950035">
            <a:off x="15591084" y="82166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14174850" y="8686425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10410200" y="38078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10321400" y="4324025"/>
            <a:ext cx="36441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기본 경로 지정: /board/*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Mapping : /list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게시물 목록 생성 : boardService.getList(cri) 호출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Google Shape;186;p11"/>
          <p:cNvSpPr/>
          <p:nvPr/>
        </p:nvSpPr>
        <p:spPr>
          <a:xfrm rot="-7950035">
            <a:off x="11826434" y="5643492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 rot="-7950035">
            <a:off x="11826434" y="90059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4692575" y="3477825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list.jsp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7825498" y="3477825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right.jsp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2341475" y="3477825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left</a:t>
            </a:r>
            <a:r>
              <a:rPr lang="en-US" sz="1200">
                <a:solidFill>
                  <a:srgbClr val="FFFFFF"/>
                </a:solidFill>
              </a:rPr>
              <a:t>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400" y="6238500"/>
            <a:ext cx="7591301" cy="350640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192" name="Google Shape;192;p11"/>
          <p:cNvSpPr txBox="1"/>
          <p:nvPr/>
        </p:nvSpPr>
        <p:spPr>
          <a:xfrm>
            <a:off x="4134743" y="6383994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Main - Page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2341475" y="6855750"/>
            <a:ext cx="31479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2165825" y="7455300"/>
            <a:ext cx="3397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사용자가 &lt;Search&gt; 버튼을 누르면 컨트롤러에서 페이징(PageCre) 객체가 생성된다.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lt1"/>
                </a:solidFill>
              </a:rPr>
              <a:t>pageCre.setTotalCount(boardService.totalCount(cri)); 호출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5" name="Google Shape;195;p11"/>
          <p:cNvSpPr/>
          <p:nvPr/>
        </p:nvSpPr>
        <p:spPr>
          <a:xfrm rot="7956843">
            <a:off x="5477801" y="7881827"/>
            <a:ext cx="214015" cy="219746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5813100" y="7318175"/>
            <a:ext cx="36441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검색결과(=총 게시글 수)가 페이징 객체의 필드에 세팅되고,</a:t>
            </a:r>
            <a:endParaRPr sz="1800">
              <a:solidFill>
                <a:schemeClr val="lt1"/>
              </a:solidFill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createPage() 함수 실행.</a:t>
            </a:r>
            <a:endParaRPr sz="1800">
              <a:solidFill>
                <a:schemeClr val="lt1"/>
              </a:solidFill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startPage, endPage, prev, next 필드에 값이 세팅됨.</a:t>
            </a:r>
            <a:endParaRPr sz="1800">
              <a:solidFill>
                <a:schemeClr val="lt1"/>
              </a:solidFill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세팅 완료된 페이징 객체를 list.jsp로 전달하여 화면에 띄움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5813100" y="6855750"/>
            <a:ext cx="36441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PageCre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E3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/>
          <p:nvPr/>
        </p:nvSpPr>
        <p:spPr>
          <a:xfrm>
            <a:off x="4422623" y="898850"/>
            <a:ext cx="2795700" cy="5748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Details</a:t>
            </a: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19723" t="0"/>
          <a:stretch/>
        </p:blipFill>
        <p:spPr>
          <a:xfrm>
            <a:off x="2209800" y="2938775"/>
            <a:ext cx="6576875" cy="38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2209800" y="1683008"/>
            <a:ext cx="699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User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___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2209800" y="4152425"/>
            <a:ext cx="1382100" cy="2550900"/>
          </a:xfrm>
          <a:prstGeom prst="rect">
            <a:avLst/>
          </a:prstGeom>
          <a:noFill/>
          <a:ln cap="flat" cmpd="sng" w="76200">
            <a:solidFill>
              <a:srgbClr val="F5C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81763" t="33958"/>
          <a:stretch/>
        </p:blipFill>
        <p:spPr>
          <a:xfrm>
            <a:off x="4856750" y="3428994"/>
            <a:ext cx="3561324" cy="5991201"/>
          </a:xfrm>
          <a:prstGeom prst="rect">
            <a:avLst/>
          </a:prstGeom>
          <a:noFill/>
          <a:ln cap="flat" cmpd="sng" w="76200">
            <a:solidFill>
              <a:srgbClr val="F5C4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7" name="Google Shape;207;p12"/>
          <p:cNvCxnSpPr>
            <a:stCxn id="205" idx="3"/>
            <a:endCxn id="206" idx="1"/>
          </p:cNvCxnSpPr>
          <p:nvPr/>
        </p:nvCxnSpPr>
        <p:spPr>
          <a:xfrm>
            <a:off x="3591900" y="5427875"/>
            <a:ext cx="1264800" cy="996600"/>
          </a:xfrm>
          <a:prstGeom prst="straightConnector1">
            <a:avLst/>
          </a:prstGeom>
          <a:noFill/>
          <a:ln cap="flat" cmpd="sng" w="76200">
            <a:solidFill>
              <a:srgbClr val="E5B94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5200" y="1480450"/>
            <a:ext cx="7838624" cy="8118850"/>
          </a:xfrm>
          <a:prstGeom prst="rect">
            <a:avLst/>
          </a:prstGeom>
          <a:noFill/>
          <a:ln>
            <a:noFill/>
          </a:ln>
          <a:effectLst>
            <a:outerShdw blurRad="204715" dir="2700000" dist="69751">
              <a:srgbClr val="000000">
                <a:alpha val="44710"/>
              </a:srgbClr>
            </a:outerShdw>
          </a:effectLst>
        </p:spPr>
      </p:pic>
      <p:sp>
        <p:nvSpPr>
          <p:cNvPr id="209" name="Google Shape;209;p12"/>
          <p:cNvSpPr txBox="1"/>
          <p:nvPr/>
        </p:nvSpPr>
        <p:spPr>
          <a:xfrm>
            <a:off x="11820568" y="1694319"/>
            <a:ext cx="314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D4A"/>
                </a:solidFill>
              </a:rPr>
              <a:t>login</a:t>
            </a:r>
            <a:endParaRPr b="0" i="0" sz="2400" u="none" cap="none" strike="noStrike">
              <a:solidFill>
                <a:srgbClr val="FFC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9911600" y="2163125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left.jsp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9911611" y="2769335"/>
            <a:ext cx="3332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post 방식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login/loginPro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9953000" y="3890013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LoginController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12"/>
          <p:cNvSpPr/>
          <p:nvPr/>
        </p:nvSpPr>
        <p:spPr>
          <a:xfrm rot="-7950035">
            <a:off x="11369234" y="51128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9864200" y="4533425"/>
            <a:ext cx="3224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로그인: </a:t>
            </a:r>
            <a:r>
              <a:rPr lang="en-US" sz="1800">
                <a:solidFill>
                  <a:srgbClr val="FFFFFF"/>
                </a:solidFill>
              </a:rPr>
              <a:t>boardService.login(vo) 호출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5946363" y="4990350"/>
            <a:ext cx="13821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memberID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5946363" y="6271450"/>
            <a:ext cx="1382100" cy="306300"/>
          </a:xfrm>
          <a:prstGeom prst="roundRect">
            <a:avLst>
              <a:gd fmla="val 48810" name="adj"/>
            </a:avLst>
          </a:prstGeom>
          <a:solidFill>
            <a:srgbClr val="FFFFFF">
              <a:alpha val="50000"/>
            </a:srgbClr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</a:t>
            </a:r>
            <a:r>
              <a:rPr lang="en-US" sz="1200">
                <a:solidFill>
                  <a:schemeClr val="dk1"/>
                </a:solidFill>
              </a:rPr>
              <a:t>memberPw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6269775" y="7493750"/>
            <a:ext cx="2002200" cy="462000"/>
          </a:xfrm>
          <a:prstGeom prst="roundRect">
            <a:avLst>
              <a:gd fmla="val 48810" name="adj"/>
            </a:avLst>
          </a:prstGeom>
          <a:solidFill>
            <a:srgbClr val="FFCD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✔️ &lt;form&gt; </a:t>
            </a:r>
            <a:r>
              <a:rPr lang="en-US" sz="1200">
                <a:solidFill>
                  <a:schemeClr val="dk1"/>
                </a:solidFill>
              </a:rPr>
              <a:t>action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→ “loginPro” get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9953000" y="57703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9" name="Google Shape;219;p12"/>
          <p:cNvSpPr/>
          <p:nvPr/>
        </p:nvSpPr>
        <p:spPr>
          <a:xfrm rot="-7950035">
            <a:off x="11369234" y="71050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9864200" y="6297000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Member 객체로 받는 login(vo)메소드 실행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9953000" y="76160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BoardServicelmpl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12"/>
          <p:cNvSpPr/>
          <p:nvPr/>
        </p:nvSpPr>
        <p:spPr>
          <a:xfrm rot="-7950035">
            <a:off x="11369234" y="87221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9864200" y="80665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boardMapper.login(vo)실행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3717650" y="22395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12"/>
          <p:cNvSpPr/>
          <p:nvPr/>
        </p:nvSpPr>
        <p:spPr>
          <a:xfrm rot="-7950035">
            <a:off x="15133884" y="3498079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13628850" y="2766225"/>
            <a:ext cx="322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Member 객체로 받는 login(vo)메소드 실행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13717650" y="3988925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BoardMapper.xml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 rot="-7950035">
            <a:off x="15133884" y="608565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13628850" y="4515600"/>
            <a:ext cx="32241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spMember 테이블에서 Post방식으로 받은  memberID와 memberPW와 맞는 회원 정보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0" name="Google Shape;230;p12"/>
          <p:cNvSpPr/>
          <p:nvPr/>
        </p:nvSpPr>
        <p:spPr>
          <a:xfrm rot="-7950035">
            <a:off x="11369234" y="3471067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>
            <a:off x="13717650" y="6602850"/>
            <a:ext cx="3046500" cy="411300"/>
          </a:xfrm>
          <a:prstGeom prst="roundRect">
            <a:avLst>
              <a:gd fmla="val 48810" name="adj"/>
            </a:avLst>
          </a:prstGeom>
          <a:noFill/>
          <a:ln cap="flat" cmpd="sng" w="25400">
            <a:solidFill>
              <a:srgbClr val="FFC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LoginController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13628850" y="7129525"/>
            <a:ext cx="32241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FFFF"/>
                </a:solidFill>
              </a:rPr>
              <a:t>회원정보가 있는 경우 mem(session)으로 회원 정보 전달</a:t>
            </a:r>
            <a:endParaRPr sz="1800">
              <a:solidFill>
                <a:srgbClr val="FFFFFF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US" sz="1800">
                <a:solidFill>
                  <a:srgbClr val="FFFFFF"/>
                </a:solidFill>
              </a:rPr>
              <a:t>board/list로 이동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3" name="Google Shape;233;p12"/>
          <p:cNvSpPr/>
          <p:nvPr/>
        </p:nvSpPr>
        <p:spPr>
          <a:xfrm rot="-7950035">
            <a:off x="15133884" y="8369004"/>
            <a:ext cx="214033" cy="219764"/>
          </a:xfrm>
          <a:prstGeom prst="halfFrame">
            <a:avLst>
              <a:gd fmla="val 17224" name="adj1"/>
              <a:gd fmla="val 16597" name="adj2"/>
            </a:avLst>
          </a:prstGeom>
          <a:solidFill>
            <a:srgbClr val="FFC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>
            <a:off x="13628850" y="8827400"/>
            <a:ext cx="3046500" cy="440400"/>
          </a:xfrm>
          <a:prstGeom prst="roundRect">
            <a:avLst>
              <a:gd fmla="val 48810" name="adj"/>
            </a:avLst>
          </a:prstGeom>
          <a:solidFill>
            <a:srgbClr val="E5B94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list.jsp</a:t>
            </a:r>
            <a:endParaRPr/>
          </a:p>
        </p:txBody>
      </p:sp>
      <p:sp>
        <p:nvSpPr>
          <p:cNvPr id="235" name="Google Shape;235;p12"/>
          <p:cNvSpPr/>
          <p:nvPr/>
        </p:nvSpPr>
        <p:spPr>
          <a:xfrm>
            <a:off x="6044175" y="3275850"/>
            <a:ext cx="1186500" cy="306300"/>
          </a:xfrm>
          <a:prstGeom prst="roundRect">
            <a:avLst>
              <a:gd fmla="val 48810" name="adj"/>
            </a:avLst>
          </a:prstGeom>
          <a:solidFill>
            <a:srgbClr val="9DAEFF"/>
          </a:solidFill>
          <a:ln cap="flat" cmpd="sng" w="25400">
            <a:solidFill>
              <a:srgbClr val="9D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✔️ </a:t>
            </a:r>
            <a:r>
              <a:rPr lang="en-US" sz="1200">
                <a:solidFill>
                  <a:srgbClr val="FFFFFF"/>
                </a:solidFill>
              </a:rPr>
              <a:t>leftt.jsp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