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7" r:id="rId3"/>
    <p:sldId id="280" r:id="rId4"/>
    <p:sldId id="257" r:id="rId5"/>
    <p:sldId id="262" r:id="rId6"/>
    <p:sldId id="271" r:id="rId7"/>
    <p:sldId id="279" r:id="rId8"/>
    <p:sldId id="281" r:id="rId9"/>
    <p:sldId id="294" r:id="rId10"/>
    <p:sldId id="295" r:id="rId11"/>
    <p:sldId id="296" r:id="rId12"/>
    <p:sldId id="297" r:id="rId13"/>
    <p:sldId id="283" r:id="rId14"/>
    <p:sldId id="298" r:id="rId15"/>
    <p:sldId id="299" r:id="rId16"/>
    <p:sldId id="300" r:id="rId17"/>
    <p:sldId id="301" r:id="rId18"/>
    <p:sldId id="302" r:id="rId19"/>
    <p:sldId id="303" r:id="rId20"/>
    <p:sldId id="304" r:id="rId21"/>
    <p:sldId id="305" r:id="rId22"/>
    <p:sldId id="306"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1B62C8F-D5FD-47D6-8E23-59374475F61A}">
          <p14:sldIdLst>
            <p14:sldId id="256"/>
            <p14:sldId id="267"/>
            <p14:sldId id="280"/>
            <p14:sldId id="257"/>
            <p14:sldId id="262"/>
            <p14:sldId id="271"/>
            <p14:sldId id="279"/>
            <p14:sldId id="281"/>
            <p14:sldId id="294"/>
            <p14:sldId id="295"/>
            <p14:sldId id="296"/>
            <p14:sldId id="297"/>
            <p14:sldId id="283"/>
            <p14:sldId id="298"/>
            <p14:sldId id="299"/>
            <p14:sldId id="300"/>
            <p14:sldId id="301"/>
            <p14:sldId id="302"/>
            <p14:sldId id="303"/>
            <p14:sldId id="304"/>
            <p14:sldId id="305"/>
            <p14:sldId id="306"/>
          </p14:sldIdLst>
        </p14:section>
        <p14:section name="Delete" id="{7FE7A851-F33D-418B-89FF-D131D2519491}">
          <p14:sldIdLst/>
        </p14:section>
      </p14:sectionLst>
    </p:ext>
    <p:ext uri="{EFAFB233-063F-42B5-8137-9DF3F51BA10A}">
      <p15:sldGuideLst xmlns:p15="http://schemas.microsoft.com/office/powerpoint/2012/main">
        <p15:guide id="1" orient="horz" pos="935" userDrawn="1">
          <p15:clr>
            <a:srgbClr val="A4A3A4"/>
          </p15:clr>
        </p15:guide>
        <p15:guide id="2" pos="42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3" autoAdjust="0"/>
  </p:normalViewPr>
  <p:slideViewPr>
    <p:cSldViewPr snapToGrid="0">
      <p:cViewPr varScale="1">
        <p:scale>
          <a:sx n="114" d="100"/>
          <a:sy n="114" d="100"/>
        </p:scale>
        <p:origin x="414" y="96"/>
      </p:cViewPr>
      <p:guideLst>
        <p:guide orient="horz" pos="935"/>
        <p:guide pos="4294"/>
      </p:guideLst>
    </p:cSldViewPr>
  </p:slideViewPr>
  <p:notesTextViewPr>
    <p:cViewPr>
      <p:scale>
        <a:sx n="1" d="1"/>
        <a:sy n="1" d="1"/>
      </p:scale>
      <p:origin x="0" y="0"/>
    </p:cViewPr>
  </p:notesTextViewPr>
  <p:sorterViewPr>
    <p:cViewPr varScale="1">
      <p:scale>
        <a:sx n="100" d="100"/>
        <a:sy n="100" d="100"/>
      </p:scale>
      <p:origin x="0" y="-954"/>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F71F-CF65-4883-91CD-518BA2EFE08E}" type="datetimeFigureOut">
              <a:rPr lang="ko-KR" altLang="en-US" smtClean="0"/>
              <a:t>2023-01-22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12908-EF05-40B1-A967-816C1CB9F9BC}" type="slidenum">
              <a:rPr lang="ko-KR" altLang="en-US" smtClean="0"/>
              <a:t>‹#›</a:t>
            </a:fld>
            <a:endParaRPr lang="ko-KR" altLang="en-US"/>
          </a:p>
        </p:txBody>
      </p:sp>
    </p:spTree>
    <p:extLst>
      <p:ext uri="{BB962C8B-B14F-4D97-AF65-F5344CB8AC3E}">
        <p14:creationId xmlns:p14="http://schemas.microsoft.com/office/powerpoint/2010/main" val="6318802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8DBE66-5EBF-F5C6-595E-7171B9778A9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CD79C42-9520-FECF-DCC0-F8E68AAE3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2217A56-1831-1401-9005-CDB9A8884EA1}"/>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7CDA43C9-8B69-7E7B-6ED1-430634BB4B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853FC0-B29D-9E94-247A-E684F67A3A5A}"/>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91294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90FFD-8D95-24CF-8DE3-9A8C7D216C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3DEDC4-ABF3-7975-4CEA-9B31AD077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B8D23EF-AB04-AE47-0646-AA80FF794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347A08A-8D56-57FE-8FFC-BDFAC3FDA4A7}"/>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6" name="바닥글 개체 틀 5">
            <a:extLst>
              <a:ext uri="{FF2B5EF4-FFF2-40B4-BE49-F238E27FC236}">
                <a16:creationId xmlns:a16="http://schemas.microsoft.com/office/drawing/2014/main" id="{BE0093BB-E5FB-4F7D-7979-70A858D7D23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F888783-DB99-4901-5FC5-5A51878CE32F}"/>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401733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71CE82-80FD-FA09-052A-2A946BB860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A1884D8-8186-371C-F848-148853E39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CC7F2EC-C4C5-17BD-46F0-01156A381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0A79F30-95C1-C7F1-7237-6999A4789416}"/>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6" name="바닥글 개체 틀 5">
            <a:extLst>
              <a:ext uri="{FF2B5EF4-FFF2-40B4-BE49-F238E27FC236}">
                <a16:creationId xmlns:a16="http://schemas.microsoft.com/office/drawing/2014/main" id="{73680458-6087-9B26-1EB5-AA3DC52B97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009E7F-BE03-CDF3-57EB-85C064006EE4}"/>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343962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89DED4-10F9-BC79-AC35-8153DD7BFF6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5706181-2713-C5DD-A010-5A5CC810B2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E9F829-1123-E282-DD5C-5DDA4B94D6D2}"/>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635F4C94-8713-0E69-B388-D70EC807AE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1FC5013-FAD9-CA47-88BB-BD7C148E26B5}"/>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3541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FC5A614-F319-B62B-7617-37B17DDAED7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D516230-58F8-8492-FF9B-AF18CB15584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CC0638-4788-7208-3CA7-40D6BE64E462}"/>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552C9139-6556-D321-8070-62C6E837AC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87D9112-6B92-2378-42B4-6603B8190237}"/>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47135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2F60AF-4E3F-216F-E90E-96C03C1A2923}"/>
              </a:ext>
            </a:extLst>
          </p:cNvPr>
          <p:cNvSpPr>
            <a:spLocks noGrp="1"/>
          </p:cNvSpPr>
          <p:nvPr>
            <p:ph type="title"/>
          </p:nvPr>
        </p:nvSpPr>
        <p:spPr>
          <a:xfrm>
            <a:off x="838200" y="365126"/>
            <a:ext cx="10515600" cy="599150"/>
          </a:xfrm>
        </p:spPr>
        <p:txBody>
          <a:bodyPr/>
          <a:lstStyle/>
          <a:p>
            <a:r>
              <a:rPr lang="ko-KR" altLang="en-US" dirty="0"/>
              <a:t>마스터 제목 스타일 편집</a:t>
            </a:r>
          </a:p>
        </p:txBody>
      </p:sp>
      <p:sp>
        <p:nvSpPr>
          <p:cNvPr id="3" name="날짜 개체 틀 2">
            <a:extLst>
              <a:ext uri="{FF2B5EF4-FFF2-40B4-BE49-F238E27FC236}">
                <a16:creationId xmlns:a16="http://schemas.microsoft.com/office/drawing/2014/main" id="{B2EB0852-1483-3225-7AEE-366D6F2B4B2B}"/>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4" name="바닥글 개체 틀 3">
            <a:extLst>
              <a:ext uri="{FF2B5EF4-FFF2-40B4-BE49-F238E27FC236}">
                <a16:creationId xmlns:a16="http://schemas.microsoft.com/office/drawing/2014/main" id="{BBB05EF9-E576-87DA-90A5-B094F628879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9FD9092-9AA2-F771-DE56-EF9266F46FA9}"/>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
        <p:nvSpPr>
          <p:cNvPr id="7" name="텍스트 개체 틀 6">
            <a:extLst>
              <a:ext uri="{FF2B5EF4-FFF2-40B4-BE49-F238E27FC236}">
                <a16:creationId xmlns:a16="http://schemas.microsoft.com/office/drawing/2014/main" id="{BDEDCDA1-63E7-0291-8C6D-CA3CC6FD9901}"/>
              </a:ext>
            </a:extLst>
          </p:cNvPr>
          <p:cNvSpPr>
            <a:spLocks noGrp="1"/>
          </p:cNvSpPr>
          <p:nvPr>
            <p:ph type="body" sz="quarter" idx="13"/>
          </p:nvPr>
        </p:nvSpPr>
        <p:spPr>
          <a:xfrm>
            <a:off x="838200" y="1112376"/>
            <a:ext cx="10515600" cy="981075"/>
          </a:xfrm>
        </p:spPr>
        <p:txBody>
          <a:bodyPr/>
          <a:lstStyle/>
          <a:p>
            <a:pPr lvl="0"/>
            <a:r>
              <a:rPr lang="ko-KR" altLang="en-US" dirty="0"/>
              <a:t>마스터 텍스트 스타일을 편집하려면 클릭</a:t>
            </a:r>
          </a:p>
        </p:txBody>
      </p:sp>
      <p:sp>
        <p:nvSpPr>
          <p:cNvPr id="9" name="내용 개체 틀 8">
            <a:extLst>
              <a:ext uri="{FF2B5EF4-FFF2-40B4-BE49-F238E27FC236}">
                <a16:creationId xmlns:a16="http://schemas.microsoft.com/office/drawing/2014/main" id="{0F2C92B7-F1BC-E7C0-DB5F-62FFB0212984}"/>
              </a:ext>
            </a:extLst>
          </p:cNvPr>
          <p:cNvSpPr>
            <a:spLocks noGrp="1"/>
          </p:cNvSpPr>
          <p:nvPr>
            <p:ph sz="quarter" idx="14"/>
          </p:nvPr>
        </p:nvSpPr>
        <p:spPr>
          <a:xfrm>
            <a:off x="838200" y="2241550"/>
            <a:ext cx="10515600" cy="39512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237882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48CAC-1CA3-DB8F-39B1-3B181B6824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288F0AB-E87B-6FA3-BCEB-F0996900CE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5896D3-6D7C-B73A-A5C5-4E0E0ED17919}"/>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E01F1AE5-D594-0939-812B-F4C0E81BE8D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413701-4465-63F0-AB40-5BEF70CFBA95}"/>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74644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48CAC-1CA3-DB8F-39B1-3B181B682410}"/>
              </a:ext>
            </a:extLst>
          </p:cNvPr>
          <p:cNvSpPr>
            <a:spLocks noGrp="1"/>
          </p:cNvSpPr>
          <p:nvPr>
            <p:ph type="title"/>
          </p:nvPr>
        </p:nvSpPr>
        <p:spPr/>
        <p:txBody>
          <a:bodyPr/>
          <a:lstStyle>
            <a:lvl1pPr>
              <a:defRPr>
                <a:solidFill>
                  <a:schemeClr val="tx2"/>
                </a:solidFill>
                <a:latin typeface="+mn-lt"/>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5288F0AB-E87B-6FA3-BCEB-F0996900CEB3}"/>
              </a:ext>
            </a:extLst>
          </p:cNvPr>
          <p:cNvSpPr>
            <a:spLocks noGrp="1"/>
          </p:cNvSpPr>
          <p:nvPr>
            <p:ph idx="1"/>
          </p:nvPr>
        </p:nvSpPr>
        <p:spPr/>
        <p:txBody>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11" name="텍스트 개체 틀 10">
            <a:extLst>
              <a:ext uri="{FF2B5EF4-FFF2-40B4-BE49-F238E27FC236}">
                <a16:creationId xmlns:a16="http://schemas.microsoft.com/office/drawing/2014/main" id="{A5D5C27F-19F5-1341-5D0F-4942D91695F6}"/>
              </a:ext>
            </a:extLst>
          </p:cNvPr>
          <p:cNvSpPr>
            <a:spLocks noGrp="1"/>
          </p:cNvSpPr>
          <p:nvPr>
            <p:ph type="body" sz="quarter" idx="10"/>
          </p:nvPr>
        </p:nvSpPr>
        <p:spPr>
          <a:xfrm>
            <a:off x="838200" y="6384174"/>
            <a:ext cx="10515600" cy="378575"/>
          </a:xfrm>
        </p:spPr>
        <p:txBody>
          <a:bodyPr lIns="72000" bIns="0">
            <a:normAutofit/>
          </a:bodyPr>
          <a:lstStyle>
            <a:lvl1pPr marL="0" indent="0">
              <a:buNone/>
              <a:defRPr sz="1000">
                <a:solidFill>
                  <a:schemeClr val="tx2"/>
                </a:solidFill>
                <a:latin typeface="+mn-lt"/>
              </a:defRPr>
            </a:lvl1pPr>
          </a:lstStyle>
          <a:p>
            <a:pPr lvl="0"/>
            <a:endParaRPr lang="ko-KR" altLang="en-US" dirty="0"/>
          </a:p>
        </p:txBody>
      </p:sp>
    </p:spTree>
    <p:extLst>
      <p:ext uri="{BB962C8B-B14F-4D97-AF65-F5344CB8AC3E}">
        <p14:creationId xmlns:p14="http://schemas.microsoft.com/office/powerpoint/2010/main" val="14974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3C57B5-AED7-43B3-C03E-93FF2ECC20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F022F7E-5FC1-28C6-8880-E30F56429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CF7D55F-8F17-581A-A355-75A82BE13810}"/>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B92C5E48-E895-CB6B-6D1C-AAEB79118B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095093B-8544-A89E-BB11-2573D0D95AC1}"/>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138419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27A20E-2597-9686-1969-0EFE28A530E1}"/>
              </a:ext>
            </a:extLst>
          </p:cNvPr>
          <p:cNvSpPr>
            <a:spLocks noGrp="1"/>
          </p:cNvSpPr>
          <p:nvPr>
            <p:ph type="title"/>
          </p:nvPr>
        </p:nvSpPr>
        <p:spPr/>
        <p:txBody>
          <a:bodyPr/>
          <a:lstStyle/>
          <a:p>
            <a:r>
              <a:rPr lang="ko-KR" altLang="en-US" dirty="0"/>
              <a:t>마스터 제목 스타일 편집</a:t>
            </a:r>
          </a:p>
        </p:txBody>
      </p:sp>
      <p:sp>
        <p:nvSpPr>
          <p:cNvPr id="3" name="내용 개체 틀 2">
            <a:extLst>
              <a:ext uri="{FF2B5EF4-FFF2-40B4-BE49-F238E27FC236}">
                <a16:creationId xmlns:a16="http://schemas.microsoft.com/office/drawing/2014/main" id="{673D5E0E-B4B0-EA11-FC4A-38723707241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8EBDAAC-6311-4AA2-02E6-E1A8B088613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22FC55C-9A93-D533-22D5-FDB96F786D07}"/>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6" name="바닥글 개체 틀 5">
            <a:extLst>
              <a:ext uri="{FF2B5EF4-FFF2-40B4-BE49-F238E27FC236}">
                <a16:creationId xmlns:a16="http://schemas.microsoft.com/office/drawing/2014/main" id="{3C58DA88-C9FE-492D-998C-5C15C5030FC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2995BCB-43EB-1C73-348B-3F31429B34F3}"/>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16560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DB136-23FE-B32B-7F30-474D1745D9B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6116BFB-04A4-9EBB-7D46-A94A1A760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8CEFDBD-6595-E385-95D1-4D0AB82636F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9092D42-14B1-2A87-F292-37EA1EB04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D7C4F21-FAF9-59E8-3733-1D6E46E84A1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824A4E0-7EA2-540A-E415-2B2AD7F85176}"/>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8" name="바닥글 개체 틀 7">
            <a:extLst>
              <a:ext uri="{FF2B5EF4-FFF2-40B4-BE49-F238E27FC236}">
                <a16:creationId xmlns:a16="http://schemas.microsoft.com/office/drawing/2014/main" id="{177C5914-5726-07FD-1219-0B4E12CAF80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E71824D-EE0E-E946-F01E-9467A29D45D1}"/>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70484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8BAF6F-EBA6-DDF5-0CB7-9D1842C7F84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7256D90-6F69-609B-6207-3A81F9B3A0EC}"/>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4" name="바닥글 개체 틀 3">
            <a:extLst>
              <a:ext uri="{FF2B5EF4-FFF2-40B4-BE49-F238E27FC236}">
                <a16:creationId xmlns:a16="http://schemas.microsoft.com/office/drawing/2014/main" id="{6DCCAC0F-5517-C609-8245-EB6D0955EB4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9A2D45A-5C98-E0AC-72D4-D296859A4E68}"/>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46932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08EF71F-977A-96F3-8C07-36C3DF444A87}"/>
              </a:ext>
            </a:extLst>
          </p:cNvPr>
          <p:cNvSpPr>
            <a:spLocks noGrp="1"/>
          </p:cNvSpPr>
          <p:nvPr>
            <p:ph type="dt" sz="half" idx="10"/>
          </p:nvPr>
        </p:nvSpPr>
        <p:spPr/>
        <p:txBody>
          <a:bodyPr/>
          <a:lstStyle/>
          <a:p>
            <a:fld id="{8F241DFC-DE87-4BB4-8CF9-7D127BB56C45}" type="datetimeFigureOut">
              <a:rPr lang="ko-KR" altLang="en-US" smtClean="0"/>
              <a:t>2023-01-22</a:t>
            </a:fld>
            <a:endParaRPr lang="ko-KR" altLang="en-US"/>
          </a:p>
        </p:txBody>
      </p:sp>
      <p:sp>
        <p:nvSpPr>
          <p:cNvPr id="3" name="바닥글 개체 틀 2">
            <a:extLst>
              <a:ext uri="{FF2B5EF4-FFF2-40B4-BE49-F238E27FC236}">
                <a16:creationId xmlns:a16="http://schemas.microsoft.com/office/drawing/2014/main" id="{356D0656-7E4F-A379-97D2-DA7CA57A1CD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BD7127E-7A01-C6A3-EC05-D2DAA2DE0063}"/>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73058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29EEFD4-7911-B8EA-3450-F978CE626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E82F00A-0111-7E8D-A775-67DA066F6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950C436-1D3A-938A-4312-2F656CBF4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41DFC-DE87-4BB4-8CF9-7D127BB56C45}" type="datetimeFigureOut">
              <a:rPr lang="ko-KR" altLang="en-US" smtClean="0"/>
              <a:t>2023-01-22</a:t>
            </a:fld>
            <a:endParaRPr lang="ko-KR" altLang="en-US"/>
          </a:p>
        </p:txBody>
      </p:sp>
      <p:sp>
        <p:nvSpPr>
          <p:cNvPr id="5" name="바닥글 개체 틀 4">
            <a:extLst>
              <a:ext uri="{FF2B5EF4-FFF2-40B4-BE49-F238E27FC236}">
                <a16:creationId xmlns:a16="http://schemas.microsoft.com/office/drawing/2014/main" id="{8BC61164-7768-90CD-DFD8-20A189B6C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1F0419-8953-5530-113F-BE5FDD6E8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4877883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576AA1-E799-359E-55F6-BA1288F3A134}"/>
              </a:ext>
            </a:extLst>
          </p:cNvPr>
          <p:cNvSpPr>
            <a:spLocks noGrp="1"/>
          </p:cNvSpPr>
          <p:nvPr>
            <p:ph type="ctrTitle"/>
          </p:nvPr>
        </p:nvSpPr>
        <p:spPr/>
        <p:txBody>
          <a:bodyPr/>
          <a:lstStyle/>
          <a:p>
            <a:r>
              <a:rPr lang="en-US" altLang="ko-KR" dirty="0">
                <a:solidFill>
                  <a:schemeClr val="accent1"/>
                </a:solidFill>
              </a:rPr>
              <a:t>Reselling platform</a:t>
            </a:r>
            <a:endParaRPr lang="ko-KR" altLang="en-US" dirty="0">
              <a:solidFill>
                <a:schemeClr val="accent1"/>
              </a:solidFill>
            </a:endParaRPr>
          </a:p>
        </p:txBody>
      </p:sp>
      <p:sp>
        <p:nvSpPr>
          <p:cNvPr id="3" name="부제목 2">
            <a:extLst>
              <a:ext uri="{FF2B5EF4-FFF2-40B4-BE49-F238E27FC236}">
                <a16:creationId xmlns:a16="http://schemas.microsoft.com/office/drawing/2014/main" id="{2C486A1C-DBD6-EACA-17C7-4FE7884BD2EB}"/>
              </a:ext>
            </a:extLst>
          </p:cNvPr>
          <p:cNvSpPr>
            <a:spLocks noGrp="1"/>
          </p:cNvSpPr>
          <p:nvPr>
            <p:ph type="subTitle" idx="1"/>
          </p:nvPr>
        </p:nvSpPr>
        <p:spPr/>
        <p:txBody>
          <a:bodyPr>
            <a:normAutofit/>
          </a:bodyPr>
          <a:lstStyle/>
          <a:p>
            <a:r>
              <a:rPr lang="en-US" altLang="ko-KR" dirty="0">
                <a:solidFill>
                  <a:schemeClr val="tx2"/>
                </a:solidFill>
                <a:latin typeface="Garamond" panose="02020404030301010803" pitchFamily="18" charset="0"/>
              </a:rPr>
              <a:t> Who will buy the second-hand luxury article </a:t>
            </a:r>
            <a:br>
              <a:rPr lang="en-US" altLang="ko-KR" dirty="0">
                <a:solidFill>
                  <a:schemeClr val="tx2"/>
                </a:solidFill>
                <a:latin typeface="Garamond" panose="02020404030301010803" pitchFamily="18" charset="0"/>
              </a:rPr>
            </a:br>
            <a:r>
              <a:rPr lang="en-US" altLang="ko-KR" dirty="0">
                <a:solidFill>
                  <a:schemeClr val="tx2"/>
                </a:solidFill>
                <a:latin typeface="Garamond" panose="02020404030301010803" pitchFamily="18" charset="0"/>
              </a:rPr>
              <a:t>in the consumer-to-consumer(C2C) platform?</a:t>
            </a:r>
          </a:p>
          <a:p>
            <a:pPr algn="l"/>
            <a:endParaRPr lang="en-US" altLang="ko-KR" dirty="0">
              <a:solidFill>
                <a:schemeClr val="tx2"/>
              </a:solidFill>
              <a:latin typeface="Garamond" panose="02020404030301010803" pitchFamily="18" charset="0"/>
            </a:endParaRPr>
          </a:p>
        </p:txBody>
      </p:sp>
      <p:sp>
        <p:nvSpPr>
          <p:cNvPr id="4" name="직사각형 3">
            <a:extLst>
              <a:ext uri="{FF2B5EF4-FFF2-40B4-BE49-F238E27FC236}">
                <a16:creationId xmlns:a16="http://schemas.microsoft.com/office/drawing/2014/main" id="{BF1AAA5F-AEB6-F354-E0F8-CD44DB4E6F63}"/>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4402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Random Forest, recall is 0.3</a:t>
            </a:r>
            <a:endParaRPr lang="ko-KR" altLang="en-US" dirty="0">
              <a:solidFill>
                <a:schemeClr val="tx2"/>
              </a:solidFill>
            </a:endParaRPr>
          </a:p>
        </p:txBody>
      </p:sp>
      <p:sp>
        <p:nvSpPr>
          <p:cNvPr id="11" name="내용 개체 틀 10">
            <a:extLst>
              <a:ext uri="{FF2B5EF4-FFF2-40B4-BE49-F238E27FC236}">
                <a16:creationId xmlns:a16="http://schemas.microsoft.com/office/drawing/2014/main" id="{0C153EB8-DF9C-468E-76E5-1AC3341BB122}"/>
              </a:ext>
            </a:extLst>
          </p:cNvPr>
          <p:cNvSpPr>
            <a:spLocks noGrp="1"/>
          </p:cNvSpPr>
          <p:nvPr>
            <p:ph idx="1"/>
          </p:nvPr>
        </p:nvSpPr>
        <p:spPr/>
        <p:txBody>
          <a:bodyPr/>
          <a:lstStyle/>
          <a:p>
            <a:endParaRPr lang="ko-KR" altLang="en-US" dirty="0"/>
          </a:p>
        </p:txBody>
      </p:sp>
      <p:sp>
        <p:nvSpPr>
          <p:cNvPr id="12" name="텍스트 개체 틀 11">
            <a:extLst>
              <a:ext uri="{FF2B5EF4-FFF2-40B4-BE49-F238E27FC236}">
                <a16:creationId xmlns:a16="http://schemas.microsoft.com/office/drawing/2014/main" id="{0E7893A3-E97E-389D-A410-C8DB08B0B8AB}"/>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9" name="직사각형 8">
            <a:extLst>
              <a:ext uri="{FF2B5EF4-FFF2-40B4-BE49-F238E27FC236}">
                <a16:creationId xmlns:a16="http://schemas.microsoft.com/office/drawing/2014/main" id="{FF33D61C-AE53-9854-735B-B3D5E6D1BFBE}"/>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tx2"/>
                </a:solidFill>
              </a:rPr>
              <a:t>(Recall is 0.3)</a:t>
            </a:r>
          </a:p>
          <a:p>
            <a:pPr algn="ctr"/>
            <a:r>
              <a:rPr lang="en-US" altLang="ko-KR" dirty="0">
                <a:solidFill>
                  <a:schemeClr val="tx2"/>
                </a:solidFill>
              </a:rPr>
              <a:t>This model retrieved </a:t>
            </a:r>
            <a:r>
              <a:rPr lang="en-US" altLang="ko-KR" b="1" dirty="0">
                <a:solidFill>
                  <a:schemeClr val="accent2"/>
                </a:solidFill>
              </a:rPr>
              <a:t>30%</a:t>
            </a:r>
            <a:r>
              <a:rPr lang="en-US" altLang="ko-KR" dirty="0">
                <a:solidFill>
                  <a:schemeClr val="tx2"/>
                </a:solidFill>
              </a:rPr>
              <a:t> of buyers.</a:t>
            </a:r>
          </a:p>
          <a:p>
            <a:pPr algn="ctr"/>
            <a:r>
              <a:rPr lang="en-US" altLang="ko-KR" dirty="0">
                <a:solidFill>
                  <a:schemeClr val="tx2"/>
                </a:solidFill>
              </a:rPr>
              <a:t>(Fail in retrieving 70% of buyers.)</a:t>
            </a:r>
          </a:p>
        </p:txBody>
      </p:sp>
      <p:pic>
        <p:nvPicPr>
          <p:cNvPr id="13" name="Picture 2">
            <a:extLst>
              <a:ext uri="{FF2B5EF4-FFF2-40B4-BE49-F238E27FC236}">
                <a16:creationId xmlns:a16="http://schemas.microsoft.com/office/drawing/2014/main" id="{F4BDA96C-6181-F3CC-89E9-45F6FF11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83018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E323B14-8DAF-2646-F065-69131DCE2386}"/>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A2496A53-3AEA-A1A0-C3CC-D8C953576B46}"/>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rPr>
              <a:t>Random Forest creates multiple trees and classifies users as purchasers/non-buyers by majority vote. 
Sampling with restoration was used, and the features are randomly extracted to create a tree, thereby alleviating the overfitting problem of trees that fit only a specific data set.</a:t>
            </a:r>
            <a:endParaRPr lang="ko-KR" altLang="en-US" sz="1400" dirty="0">
              <a:solidFill>
                <a:schemeClr val="tx2"/>
              </a:solidFill>
            </a:endParaRPr>
          </a:p>
        </p:txBody>
      </p:sp>
      <p:pic>
        <p:nvPicPr>
          <p:cNvPr id="7" name="그림 6">
            <a:extLst>
              <a:ext uri="{FF2B5EF4-FFF2-40B4-BE49-F238E27FC236}">
                <a16:creationId xmlns:a16="http://schemas.microsoft.com/office/drawing/2014/main" id="{B78464B9-0DCA-C2B7-CE7E-6A1C451D3A10}"/>
              </a:ext>
            </a:extLst>
          </p:cNvPr>
          <p:cNvPicPr>
            <a:picLocks noChangeAspect="1"/>
          </p:cNvPicPr>
          <p:nvPr/>
        </p:nvPicPr>
        <p:blipFill>
          <a:blip r:embed="rId3"/>
          <a:stretch>
            <a:fillRect/>
          </a:stretch>
        </p:blipFill>
        <p:spPr>
          <a:xfrm>
            <a:off x="889233" y="2306973"/>
            <a:ext cx="5486302" cy="1999737"/>
          </a:xfrm>
          <a:prstGeom prst="rect">
            <a:avLst/>
          </a:prstGeom>
        </p:spPr>
      </p:pic>
      <p:sp>
        <p:nvSpPr>
          <p:cNvPr id="8" name="TextBox 7">
            <a:extLst>
              <a:ext uri="{FF2B5EF4-FFF2-40B4-BE49-F238E27FC236}">
                <a16:creationId xmlns:a16="http://schemas.microsoft.com/office/drawing/2014/main" id="{3D0D10AC-4AB7-BC4F-07F6-F8FCF48C8E7B}"/>
              </a:ext>
            </a:extLst>
          </p:cNvPr>
          <p:cNvSpPr txBox="1"/>
          <p:nvPr/>
        </p:nvSpPr>
        <p:spPr>
          <a:xfrm>
            <a:off x="2608976" y="1834036"/>
            <a:ext cx="2960178" cy="369332"/>
          </a:xfrm>
          <a:prstGeom prst="rect">
            <a:avLst/>
          </a:prstGeom>
          <a:noFill/>
        </p:spPr>
        <p:txBody>
          <a:bodyPr wrap="square" rtlCol="0">
            <a:spAutoFit/>
          </a:bodyPr>
          <a:lstStyle/>
          <a:p>
            <a:r>
              <a:rPr lang="en-US" dirty="0">
                <a:solidFill>
                  <a:schemeClr val="tx2"/>
                </a:solidFill>
              </a:rPr>
              <a:t>One</a:t>
            </a:r>
            <a:r>
              <a:rPr lang="ko-KR" altLang="en-US" dirty="0">
                <a:solidFill>
                  <a:schemeClr val="tx2"/>
                </a:solidFill>
              </a:rPr>
              <a:t> </a:t>
            </a:r>
            <a:r>
              <a:rPr lang="en-US" altLang="ko-KR" dirty="0">
                <a:solidFill>
                  <a:schemeClr val="tx2"/>
                </a:solidFill>
              </a:rPr>
              <a:t>of many trees</a:t>
            </a:r>
            <a:endParaRPr lang="en-US" dirty="0">
              <a:solidFill>
                <a:schemeClr val="tx2"/>
              </a:solidFill>
            </a:endParaRPr>
          </a:p>
        </p:txBody>
      </p:sp>
    </p:spTree>
    <p:extLst>
      <p:ext uri="{BB962C8B-B14F-4D97-AF65-F5344CB8AC3E}">
        <p14:creationId xmlns:p14="http://schemas.microsoft.com/office/powerpoint/2010/main" val="53664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Gradient boost</a:t>
            </a:r>
            <a:r>
              <a:rPr lang="en-US" altLang="ko-KR" dirty="0"/>
              <a:t>ing</a:t>
            </a:r>
            <a:r>
              <a:rPr lang="ko-KR" altLang="en-US" dirty="0"/>
              <a:t> </a:t>
            </a:r>
            <a:r>
              <a:rPr lang="en-US" altLang="ko-KR" dirty="0"/>
              <a:t>decision</a:t>
            </a:r>
            <a:r>
              <a:rPr lang="en-US" altLang="ko-KR" dirty="0">
                <a:solidFill>
                  <a:schemeClr val="tx2"/>
                </a:solidFill>
              </a:rPr>
              <a:t> tree, recall is 0.76</a:t>
            </a:r>
            <a:endParaRPr lang="ko-KR" altLang="en-US" dirty="0">
              <a:solidFill>
                <a:schemeClr val="tx2"/>
              </a:solidFill>
            </a:endParaRPr>
          </a:p>
        </p:txBody>
      </p:sp>
      <p:sp>
        <p:nvSpPr>
          <p:cNvPr id="5" name="내용 개체 틀 4">
            <a:extLst>
              <a:ext uri="{FF2B5EF4-FFF2-40B4-BE49-F238E27FC236}">
                <a16:creationId xmlns:a16="http://schemas.microsoft.com/office/drawing/2014/main" id="{4BC1254D-05C0-8DA0-0B0B-9B41D609D3E7}"/>
              </a:ext>
            </a:extLst>
          </p:cNvPr>
          <p:cNvSpPr>
            <a:spLocks noGrp="1"/>
          </p:cNvSpPr>
          <p:nvPr>
            <p:ph idx="1"/>
          </p:nvPr>
        </p:nvSpPr>
        <p:spPr>
          <a:ln>
            <a:noFill/>
          </a:ln>
        </p:spPr>
        <p:txBody>
          <a:bodyPr/>
          <a:lstStyle/>
          <a:p>
            <a:endParaRPr lang="ko-KR" altLang="en-US" dirty="0"/>
          </a:p>
        </p:txBody>
      </p:sp>
      <p:sp>
        <p:nvSpPr>
          <p:cNvPr id="9" name="텍스트 개체 틀 8">
            <a:extLst>
              <a:ext uri="{FF2B5EF4-FFF2-40B4-BE49-F238E27FC236}">
                <a16:creationId xmlns:a16="http://schemas.microsoft.com/office/drawing/2014/main" id="{09E3117C-A169-64C7-31CE-9F96CF023CFC}"/>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3" name="직사각형 2">
            <a:extLst>
              <a:ext uri="{FF2B5EF4-FFF2-40B4-BE49-F238E27FC236}">
                <a16:creationId xmlns:a16="http://schemas.microsoft.com/office/drawing/2014/main" id="{F3969DF7-50AD-A501-A756-810A78942B60}"/>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tx2"/>
                </a:solidFill>
              </a:rPr>
              <a:t>(Recall is 0.76)</a:t>
            </a:r>
          </a:p>
          <a:p>
            <a:pPr algn="ctr"/>
            <a:r>
              <a:rPr lang="en-US" altLang="ko-KR" dirty="0">
                <a:solidFill>
                  <a:schemeClr val="tx2"/>
                </a:solidFill>
              </a:rPr>
              <a:t>This model retrieved </a:t>
            </a:r>
            <a:r>
              <a:rPr lang="en-US" altLang="ko-KR" b="1" dirty="0">
                <a:solidFill>
                  <a:schemeClr val="accent2"/>
                </a:solidFill>
              </a:rPr>
              <a:t>76%</a:t>
            </a:r>
            <a:r>
              <a:rPr lang="en-US" altLang="ko-KR" dirty="0">
                <a:solidFill>
                  <a:schemeClr val="tx2"/>
                </a:solidFill>
              </a:rPr>
              <a:t> of buyers.</a:t>
            </a:r>
          </a:p>
          <a:p>
            <a:pPr algn="ctr"/>
            <a:r>
              <a:rPr lang="en-US" altLang="ko-KR" dirty="0">
                <a:solidFill>
                  <a:schemeClr val="tx2"/>
                </a:solidFill>
              </a:rPr>
              <a:t>(Fail in retrieving 24% of buyers.)</a:t>
            </a:r>
          </a:p>
        </p:txBody>
      </p:sp>
      <p:pic>
        <p:nvPicPr>
          <p:cNvPr id="11" name="Picture 4">
            <a:extLst>
              <a:ext uri="{FF2B5EF4-FFF2-40B4-BE49-F238E27FC236}">
                <a16:creationId xmlns:a16="http://schemas.microsoft.com/office/drawing/2014/main" id="{67CC0C04-0461-3052-AFC9-3FB16CA8A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83018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8D0B6A6A-655C-8426-F844-877EC6B0B1F9}"/>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6" name="직사각형 5">
            <a:extLst>
              <a:ext uri="{FF2B5EF4-FFF2-40B4-BE49-F238E27FC236}">
                <a16:creationId xmlns:a16="http://schemas.microsoft.com/office/drawing/2014/main" id="{EA68BCDF-6303-698F-55C1-8792A93637AF}"/>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rPr>
              <a:t>Gradient boosting decision tree is also an ensemble model that generates multiple trees to predict targets.
Alleviate the overfitting problem by limiting the number of leaves in the tree</a:t>
            </a:r>
          </a:p>
          <a:p>
            <a:pPr marL="285750" indent="-285750" latinLnBrk="0">
              <a:buFont typeface="Arial" panose="020B0604020202020204" pitchFamily="34" charset="0"/>
              <a:buChar char="•"/>
            </a:pPr>
            <a:r>
              <a:rPr lang="en-US" altLang="ko-KR" sz="1400" dirty="0">
                <a:solidFill>
                  <a:schemeClr val="tx2"/>
                </a:solidFill>
              </a:rPr>
              <a:t>Also alleviate the underfitting problem by continuing to create a tree that reduces the residual of the tree created previously.</a:t>
            </a:r>
          </a:p>
        </p:txBody>
      </p:sp>
      <p:pic>
        <p:nvPicPr>
          <p:cNvPr id="48" name="그림 47">
            <a:extLst>
              <a:ext uri="{FF2B5EF4-FFF2-40B4-BE49-F238E27FC236}">
                <a16:creationId xmlns:a16="http://schemas.microsoft.com/office/drawing/2014/main" id="{1A1268D0-2250-DBB4-C7CA-CF19D61ECCD6}"/>
              </a:ext>
            </a:extLst>
          </p:cNvPr>
          <p:cNvPicPr>
            <a:picLocks noChangeAspect="1"/>
          </p:cNvPicPr>
          <p:nvPr/>
        </p:nvPicPr>
        <p:blipFill>
          <a:blip r:embed="rId3"/>
          <a:stretch>
            <a:fillRect/>
          </a:stretch>
        </p:blipFill>
        <p:spPr>
          <a:xfrm>
            <a:off x="1480270" y="2152984"/>
            <a:ext cx="4320331" cy="2343565"/>
          </a:xfrm>
          <a:prstGeom prst="rect">
            <a:avLst/>
          </a:prstGeom>
        </p:spPr>
      </p:pic>
      <p:sp>
        <p:nvSpPr>
          <p:cNvPr id="49" name="화살표: 오른쪽 48">
            <a:extLst>
              <a:ext uri="{FF2B5EF4-FFF2-40B4-BE49-F238E27FC236}">
                <a16:creationId xmlns:a16="http://schemas.microsoft.com/office/drawing/2014/main" id="{F0026071-FC1B-9399-70AC-BD9DAFDC6BD3}"/>
              </a:ext>
            </a:extLst>
          </p:cNvPr>
          <p:cNvSpPr/>
          <p:nvPr/>
        </p:nvSpPr>
        <p:spPr>
          <a:xfrm rot="1456260">
            <a:off x="2434079" y="2807775"/>
            <a:ext cx="3125896" cy="400752"/>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C1A6AA3-076B-E11E-1325-3CD049A5CD6D}"/>
              </a:ext>
            </a:extLst>
          </p:cNvPr>
          <p:cNvSpPr txBox="1"/>
          <p:nvPr/>
        </p:nvSpPr>
        <p:spPr>
          <a:xfrm>
            <a:off x="3331913" y="2512795"/>
            <a:ext cx="2911601" cy="646331"/>
          </a:xfrm>
          <a:prstGeom prst="rect">
            <a:avLst/>
          </a:prstGeom>
          <a:noFill/>
        </p:spPr>
        <p:txBody>
          <a:bodyPr wrap="square" rtlCol="0">
            <a:spAutoFit/>
          </a:bodyPr>
          <a:lstStyle/>
          <a:p>
            <a:pPr latinLnBrk="0"/>
            <a:r>
              <a:rPr lang="en-US" dirty="0">
                <a:solidFill>
                  <a:schemeClr val="accent1"/>
                </a:solidFill>
              </a:rPr>
              <a:t>Reduce residuals to solve underfitting problem</a:t>
            </a:r>
          </a:p>
        </p:txBody>
      </p:sp>
    </p:spTree>
    <p:extLst>
      <p:ext uri="{BB962C8B-B14F-4D97-AF65-F5344CB8AC3E}">
        <p14:creationId xmlns:p14="http://schemas.microsoft.com/office/powerpoint/2010/main" val="261850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t>Performance of the gradient boosting decision tree model has slightly improved</a:t>
            </a:r>
            <a:endParaRPr lang="ko-KR" altLang="en-US" dirty="0">
              <a:solidFill>
                <a:schemeClr val="tx2"/>
              </a:solidFill>
            </a:endParaRPr>
          </a:p>
        </p:txBody>
      </p:sp>
      <p:sp>
        <p:nvSpPr>
          <p:cNvPr id="5" name="내용 개체 틀 4">
            <a:extLst>
              <a:ext uri="{FF2B5EF4-FFF2-40B4-BE49-F238E27FC236}">
                <a16:creationId xmlns:a16="http://schemas.microsoft.com/office/drawing/2014/main" id="{744FF4DF-232A-5F27-4F24-B19E3B1B3369}"/>
              </a:ext>
            </a:extLst>
          </p:cNvPr>
          <p:cNvSpPr>
            <a:spLocks noGrp="1"/>
          </p:cNvSpPr>
          <p:nvPr>
            <p:ph idx="1"/>
          </p:nvPr>
        </p:nvSpPr>
        <p:spPr>
          <a:xfrm>
            <a:off x="838200" y="1825625"/>
            <a:ext cx="10515600" cy="4351338"/>
          </a:xfrm>
        </p:spPr>
        <p:txBody>
          <a:bodyPr/>
          <a:lstStyle/>
          <a:p>
            <a:endParaRPr lang="ko-KR" altLang="en-US" dirty="0"/>
          </a:p>
        </p:txBody>
      </p:sp>
      <p:sp>
        <p:nvSpPr>
          <p:cNvPr id="6" name="텍스트 개체 틀 5">
            <a:extLst>
              <a:ext uri="{FF2B5EF4-FFF2-40B4-BE49-F238E27FC236}">
                <a16:creationId xmlns:a16="http://schemas.microsoft.com/office/drawing/2014/main" id="{192E48BC-5545-41F1-1419-E8BBED701B88}"/>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4" name="직사각형 3">
            <a:extLst>
              <a:ext uri="{FF2B5EF4-FFF2-40B4-BE49-F238E27FC236}">
                <a16:creationId xmlns:a16="http://schemas.microsoft.com/office/drawing/2014/main" id="{11B2805A-A25F-2EDE-E2FC-4841ED32BDEC}"/>
              </a:ext>
            </a:extLst>
          </p:cNvPr>
          <p:cNvSpPr/>
          <p:nvPr/>
        </p:nvSpPr>
        <p:spPr>
          <a:xfrm>
            <a:off x="7995286" y="5049504"/>
            <a:ext cx="3164205"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Gradient boosting decision tree recall </a:t>
            </a:r>
            <a:r>
              <a:rPr lang="en-US" altLang="ko-KR" b="1" dirty="0">
                <a:solidFill>
                  <a:schemeClr val="accent2"/>
                </a:solidFill>
              </a:rPr>
              <a:t>0.76</a:t>
            </a:r>
          </a:p>
        </p:txBody>
      </p:sp>
      <p:sp>
        <p:nvSpPr>
          <p:cNvPr id="7" name="직사각형 6">
            <a:extLst>
              <a:ext uri="{FF2B5EF4-FFF2-40B4-BE49-F238E27FC236}">
                <a16:creationId xmlns:a16="http://schemas.microsoft.com/office/drawing/2014/main" id="{71EB8E89-3E7A-B6A9-07E3-EEF764A9DA41}"/>
              </a:ext>
            </a:extLst>
          </p:cNvPr>
          <p:cNvSpPr/>
          <p:nvPr/>
        </p:nvSpPr>
        <p:spPr>
          <a:xfrm>
            <a:off x="4602955" y="5049504"/>
            <a:ext cx="2876550"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Random forest </a:t>
            </a:r>
          </a:p>
          <a:p>
            <a:pPr algn="ctr"/>
            <a:r>
              <a:rPr lang="en-US" altLang="ko-KR" dirty="0">
                <a:solidFill>
                  <a:schemeClr val="tx2"/>
                </a:solidFill>
              </a:rPr>
              <a:t>recall </a:t>
            </a:r>
            <a:r>
              <a:rPr lang="en-US" altLang="ko-KR" b="1" dirty="0">
                <a:solidFill>
                  <a:schemeClr val="tx2"/>
                </a:solidFill>
              </a:rPr>
              <a:t>0.3</a:t>
            </a:r>
          </a:p>
        </p:txBody>
      </p:sp>
      <p:sp>
        <p:nvSpPr>
          <p:cNvPr id="8" name="직사각형 7">
            <a:extLst>
              <a:ext uri="{FF2B5EF4-FFF2-40B4-BE49-F238E27FC236}">
                <a16:creationId xmlns:a16="http://schemas.microsoft.com/office/drawing/2014/main" id="{A4432556-97DE-BA08-689F-4AED087D1832}"/>
              </a:ext>
            </a:extLst>
          </p:cNvPr>
          <p:cNvSpPr/>
          <p:nvPr/>
        </p:nvSpPr>
        <p:spPr>
          <a:xfrm>
            <a:off x="1066798" y="5049504"/>
            <a:ext cx="2876550"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Logistic regression </a:t>
            </a:r>
          </a:p>
          <a:p>
            <a:pPr algn="ctr"/>
            <a:r>
              <a:rPr lang="en-US" altLang="ko-KR" dirty="0">
                <a:solidFill>
                  <a:schemeClr val="tx2"/>
                </a:solidFill>
              </a:rPr>
              <a:t>(baseline) recall </a:t>
            </a:r>
            <a:r>
              <a:rPr lang="en-US" altLang="ko-KR" b="1" dirty="0">
                <a:solidFill>
                  <a:schemeClr val="tx2"/>
                </a:solidFill>
              </a:rPr>
              <a:t>0.75</a:t>
            </a:r>
          </a:p>
        </p:txBody>
      </p:sp>
      <p:pic>
        <p:nvPicPr>
          <p:cNvPr id="9" name="Picture 4">
            <a:extLst>
              <a:ext uri="{FF2B5EF4-FFF2-40B4-BE49-F238E27FC236}">
                <a16:creationId xmlns:a16="http://schemas.microsoft.com/office/drawing/2014/main" id="{BBB793EC-1491-88C1-AA9E-D999616B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6" y="2227681"/>
            <a:ext cx="30956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0C2B217-CDF7-EE38-9AC3-0931C81FE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418" y="2227681"/>
            <a:ext cx="30956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B48DA5A1-A31E-C642-485C-44C97D86E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57261" y="2260887"/>
            <a:ext cx="3095625" cy="2600588"/>
          </a:xfrm>
          <a:prstGeom prst="rect">
            <a:avLst/>
          </a:prstGeom>
          <a:noFill/>
        </p:spPr>
      </p:pic>
      <p:sp>
        <p:nvSpPr>
          <p:cNvPr id="14" name="직사각형 13">
            <a:extLst>
              <a:ext uri="{FF2B5EF4-FFF2-40B4-BE49-F238E27FC236}">
                <a16:creationId xmlns:a16="http://schemas.microsoft.com/office/drawing/2014/main" id="{7E7966CB-7443-4C32-6C9B-DEE628A5F8DB}"/>
              </a:ext>
            </a:extLst>
          </p:cNvPr>
          <p:cNvSpPr/>
          <p:nvPr/>
        </p:nvSpPr>
        <p:spPr>
          <a:xfrm>
            <a:off x="7837075" y="1825625"/>
            <a:ext cx="3480626" cy="4351338"/>
          </a:xfrm>
          <a:prstGeom prst="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accent2"/>
                </a:solidFill>
              </a:rPr>
              <a:t>Final model</a:t>
            </a:r>
          </a:p>
        </p:txBody>
      </p:sp>
    </p:spTree>
    <p:extLst>
      <p:ext uri="{BB962C8B-B14F-4D97-AF65-F5344CB8AC3E}">
        <p14:creationId xmlns:p14="http://schemas.microsoft.com/office/powerpoint/2010/main" val="280779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3. Interpretation</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
        <p:nvSpPr>
          <p:cNvPr id="2" name="직사각형 1">
            <a:extLst>
              <a:ext uri="{FF2B5EF4-FFF2-40B4-BE49-F238E27FC236}">
                <a16:creationId xmlns:a16="http://schemas.microsoft.com/office/drawing/2014/main" id="{298E6080-D9DD-E625-FE1E-99D90F0E7419}"/>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1796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CAB60869-3A76-91B2-CA78-867ADCE15DF6}"/>
              </a:ext>
            </a:extLst>
          </p:cNvPr>
          <p:cNvSpPr>
            <a:spLocks noGrp="1"/>
          </p:cNvSpPr>
          <p:nvPr>
            <p:ph type="title"/>
          </p:nvPr>
        </p:nvSpPr>
        <p:spPr/>
        <p:txBody>
          <a:bodyPr>
            <a:normAutofit/>
          </a:bodyPr>
          <a:lstStyle/>
          <a:p>
            <a:r>
              <a:rPr lang="en-US" altLang="ko-KR" dirty="0"/>
              <a:t>4 characteristics that are highly relevant to the probability of purchase</a:t>
            </a:r>
            <a:endParaRPr lang="ko-KR" altLang="en-US" dirty="0"/>
          </a:p>
        </p:txBody>
      </p:sp>
      <p:sp>
        <p:nvSpPr>
          <p:cNvPr id="5" name="내용 개체 틀 4">
            <a:extLst>
              <a:ext uri="{FF2B5EF4-FFF2-40B4-BE49-F238E27FC236}">
                <a16:creationId xmlns:a16="http://schemas.microsoft.com/office/drawing/2014/main" id="{20D460BF-D078-1DB7-44D8-6649583C0774}"/>
              </a:ext>
            </a:extLst>
          </p:cNvPr>
          <p:cNvSpPr>
            <a:spLocks noGrp="1"/>
          </p:cNvSpPr>
          <p:nvPr>
            <p:ph idx="1"/>
          </p:nvPr>
        </p:nvSpPr>
        <p:spPr>
          <a:xfrm>
            <a:off x="838200" y="1825625"/>
            <a:ext cx="10515600" cy="4351338"/>
          </a:xfrm>
        </p:spPr>
        <p:txBody>
          <a:bodyPr/>
          <a:lstStyle/>
          <a:p>
            <a:endParaRPr lang="ko-KR" altLang="en-US" dirty="0"/>
          </a:p>
        </p:txBody>
      </p:sp>
      <p:sp>
        <p:nvSpPr>
          <p:cNvPr id="6" name="텍스트 개체 틀 5">
            <a:extLst>
              <a:ext uri="{FF2B5EF4-FFF2-40B4-BE49-F238E27FC236}">
                <a16:creationId xmlns:a16="http://schemas.microsoft.com/office/drawing/2014/main" id="{11C33877-D43D-84E8-934D-819020E7F6C8}"/>
              </a:ext>
            </a:extLst>
          </p:cNvPr>
          <p:cNvSpPr>
            <a:spLocks noGrp="1"/>
          </p:cNvSpPr>
          <p:nvPr>
            <p:ph type="body" sz="quarter" idx="10"/>
          </p:nvPr>
        </p:nvSpPr>
        <p:spPr/>
        <p:txBody>
          <a:bodyPr>
            <a:normAutofit fontScale="92500" lnSpcReduction="20000"/>
          </a:bodyPr>
          <a:lstStyle/>
          <a:p>
            <a:r>
              <a:rPr lang="en-US" altLang="ko-KR" dirty="0"/>
              <a:t>1) Feature importance is a criterion for checking how much the performance of the model changes when certain features are lost or differ from the original data, to determine how importantly the features are related.
</a:t>
            </a:r>
            <a:endParaRPr lang="en-US" altLang="ko-KR" sz="1000" dirty="0">
              <a:solidFill>
                <a:schemeClr val="tx2"/>
              </a:solidFill>
            </a:endParaRPr>
          </a:p>
        </p:txBody>
      </p:sp>
      <p:sp>
        <p:nvSpPr>
          <p:cNvPr id="10" name="화살표: 위쪽 9">
            <a:extLst>
              <a:ext uri="{FF2B5EF4-FFF2-40B4-BE49-F238E27FC236}">
                <a16:creationId xmlns:a16="http://schemas.microsoft.com/office/drawing/2014/main" id="{1DFC23FF-D28F-39C6-3CA0-A04AB5EC125F}"/>
              </a:ext>
            </a:extLst>
          </p:cNvPr>
          <p:cNvSpPr/>
          <p:nvPr/>
        </p:nvSpPr>
        <p:spPr>
          <a:xfrm>
            <a:off x="1348135" y="2628917"/>
            <a:ext cx="771524" cy="2753485"/>
          </a:xfrm>
          <a:prstGeom prst="upArrow">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415F205-6C18-8F0D-9D81-0670B3C59B6D}"/>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2"/>
                </a:solidFill>
              </a:rPr>
              <a:t>Among feature importance </a:t>
            </a:r>
            <a:r>
              <a:rPr lang="en-US" altLang="ko-KR" sz="1400" baseline="30000" dirty="0">
                <a:solidFill>
                  <a:schemeClr val="tx2"/>
                </a:solidFill>
              </a:rPr>
              <a:t>1)</a:t>
            </a:r>
            <a:r>
              <a:rPr lang="en-US" altLang="ko-KR" sz="1400" dirty="0">
                <a:solidFill>
                  <a:schemeClr val="tx2"/>
                </a:solidFill>
              </a:rPr>
              <a:t>, the difference between '</a:t>
            </a:r>
            <a:r>
              <a:rPr lang="en-US" altLang="ko-KR" sz="1400" dirty="0" err="1">
                <a:solidFill>
                  <a:schemeClr val="tx2"/>
                </a:solidFill>
              </a:rPr>
              <a:t>hasIosApp</a:t>
            </a:r>
            <a:r>
              <a:rPr lang="en-US" altLang="ko-KR" sz="1400" dirty="0">
                <a:solidFill>
                  <a:schemeClr val="tx2"/>
                </a:solidFill>
              </a:rPr>
              <a:t>' and '</a:t>
            </a:r>
            <a:r>
              <a:rPr lang="en-US" altLang="ko-KR" sz="1400" dirty="0" err="1">
                <a:solidFill>
                  <a:schemeClr val="tx2"/>
                </a:solidFill>
              </a:rPr>
              <a:t>socialProductsLiked</a:t>
            </a:r>
            <a:r>
              <a:rPr lang="en-US" altLang="ko-KR" sz="1400" dirty="0">
                <a:solidFill>
                  <a:schemeClr val="tx2"/>
                </a:solidFill>
              </a:rPr>
              <a:t>' is drastic as </a:t>
            </a:r>
            <a:r>
              <a:rPr lang="en-US" altLang="ko-KR" sz="1400" dirty="0" err="1">
                <a:solidFill>
                  <a:schemeClr val="tx2"/>
                </a:solidFill>
              </a:rPr>
              <a:t>twicse</a:t>
            </a:r>
            <a:r>
              <a:rPr lang="en-US" altLang="ko-KR" sz="1400" dirty="0">
                <a:solidFill>
                  <a:schemeClr val="tx2"/>
                </a:solidFill>
              </a:rPr>
              <a:t>.</a:t>
            </a:r>
          </a:p>
          <a:p>
            <a:endParaRPr lang="en-US" altLang="ko-KR" sz="1400" dirty="0">
              <a:solidFill>
                <a:schemeClr val="tx2"/>
              </a:solidFill>
            </a:endParaRPr>
          </a:p>
          <a:p>
            <a:r>
              <a:rPr lang="en-US" altLang="ko-KR" sz="1400" dirty="0">
                <a:solidFill>
                  <a:schemeClr val="tx2"/>
                </a:solidFill>
              </a:rPr>
              <a:t>Therefore, this time, the features that are highly related to the probability of purchase are determined as the following four points.</a:t>
            </a:r>
          </a:p>
          <a:p>
            <a:pPr marL="285750" indent="-285750">
              <a:buFont typeface="Wingdings" panose="05000000000000000000" pitchFamily="2" charset="2"/>
              <a:buChar char="ü"/>
            </a:pPr>
            <a:r>
              <a:rPr lang="en-US" altLang="ko-KR" sz="1400" dirty="0">
                <a:solidFill>
                  <a:schemeClr val="accent1"/>
                </a:solidFill>
              </a:rPr>
              <a:t>Number of users who follow this user's activity.
Number of days since the last login.
Number of products this user added to his/her wish list.
Number of products this user liked.</a:t>
            </a:r>
          </a:p>
          <a:p>
            <a:r>
              <a:rPr lang="en-US" altLang="ko-KR" sz="1400" dirty="0">
                <a:solidFill>
                  <a:schemeClr val="tx2"/>
                </a:solidFill>
              </a:rPr>
              <a:t>
Note: Positive or negative correlation is unknown, and causation is unknown
</a:t>
            </a:r>
          </a:p>
        </p:txBody>
      </p:sp>
      <p:sp>
        <p:nvSpPr>
          <p:cNvPr id="9" name="직사각형 8">
            <a:extLst>
              <a:ext uri="{FF2B5EF4-FFF2-40B4-BE49-F238E27FC236}">
                <a16:creationId xmlns:a16="http://schemas.microsoft.com/office/drawing/2014/main" id="{BD528977-E9CC-4BC9-461E-B77FB6239AED}"/>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pic>
        <p:nvPicPr>
          <p:cNvPr id="11" name="Picture 2">
            <a:extLst>
              <a:ext uri="{FF2B5EF4-FFF2-40B4-BE49-F238E27FC236}">
                <a16:creationId xmlns:a16="http://schemas.microsoft.com/office/drawing/2014/main" id="{6366B718-B793-7083-E0BC-8004D3E90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47" y="1825625"/>
            <a:ext cx="4193828" cy="435133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a:extLst>
              <a:ext uri="{FF2B5EF4-FFF2-40B4-BE49-F238E27FC236}">
                <a16:creationId xmlns:a16="http://schemas.microsoft.com/office/drawing/2014/main" id="{4BC8B47E-8292-F0D4-AA55-B29B8BC61614}"/>
              </a:ext>
            </a:extLst>
          </p:cNvPr>
          <p:cNvSpPr/>
          <p:nvPr/>
        </p:nvSpPr>
        <p:spPr>
          <a:xfrm>
            <a:off x="851247" y="1893094"/>
            <a:ext cx="1765300" cy="6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1"/>
                </a:solidFill>
              </a:rPr>
              <a:t>More relevant feature</a:t>
            </a:r>
            <a:endParaRPr lang="ko-KR" altLang="en-US" dirty="0">
              <a:solidFill>
                <a:schemeClr val="accent1"/>
              </a:solidFill>
            </a:endParaRPr>
          </a:p>
        </p:txBody>
      </p:sp>
      <p:sp>
        <p:nvSpPr>
          <p:cNvPr id="14" name="직사각형 13">
            <a:extLst>
              <a:ext uri="{FF2B5EF4-FFF2-40B4-BE49-F238E27FC236}">
                <a16:creationId xmlns:a16="http://schemas.microsoft.com/office/drawing/2014/main" id="{27A5DDE5-451D-9D9F-7E8A-FA9D855D6ACC}"/>
              </a:ext>
            </a:extLst>
          </p:cNvPr>
          <p:cNvSpPr/>
          <p:nvPr/>
        </p:nvSpPr>
        <p:spPr>
          <a:xfrm>
            <a:off x="851247" y="5468938"/>
            <a:ext cx="1765300" cy="6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1"/>
                </a:solidFill>
              </a:rPr>
              <a:t>Less relevant feature</a:t>
            </a:r>
            <a:endParaRPr lang="ko-KR" altLang="en-US" dirty="0">
              <a:solidFill>
                <a:schemeClr val="accent1"/>
              </a:solidFill>
            </a:endParaRPr>
          </a:p>
        </p:txBody>
      </p:sp>
    </p:spTree>
    <p:extLst>
      <p:ext uri="{BB962C8B-B14F-4D97-AF65-F5344CB8AC3E}">
        <p14:creationId xmlns:p14="http://schemas.microsoft.com/office/powerpoint/2010/main" val="248203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grpSp>
        <p:nvGrpSpPr>
          <p:cNvPr id="3" name="그룹 2">
            <a:extLst>
              <a:ext uri="{FF2B5EF4-FFF2-40B4-BE49-F238E27FC236}">
                <a16:creationId xmlns:a16="http://schemas.microsoft.com/office/drawing/2014/main" id="{DD60E675-4AB0-7886-CA07-F54E35D6A06C}"/>
              </a:ext>
            </a:extLst>
          </p:cNvPr>
          <p:cNvGrpSpPr/>
          <p:nvPr/>
        </p:nvGrpSpPr>
        <p:grpSpPr>
          <a:xfrm>
            <a:off x="1865972" y="1467548"/>
            <a:ext cx="3708000" cy="5352266"/>
            <a:chOff x="1827872" y="1467548"/>
            <a:chExt cx="3708000" cy="5352266"/>
          </a:xfrm>
        </p:grpSpPr>
        <p:pic>
          <p:nvPicPr>
            <p:cNvPr id="5122" name="Picture 2">
              <a:extLst>
                <a:ext uri="{FF2B5EF4-FFF2-40B4-BE49-F238E27FC236}">
                  <a16:creationId xmlns:a16="http://schemas.microsoft.com/office/drawing/2014/main" id="{225C3004-6464-0E54-7753-6BD41781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872" y="4196090"/>
              <a:ext cx="3708000" cy="26237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4D178C5-C2D6-5B4F-DE43-8F0C4D58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872" y="1467548"/>
              <a:ext cx="3708000" cy="27186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그룹 3">
            <a:extLst>
              <a:ext uri="{FF2B5EF4-FFF2-40B4-BE49-F238E27FC236}">
                <a16:creationId xmlns:a16="http://schemas.microsoft.com/office/drawing/2014/main" id="{EFA33D65-0000-4B5D-FC41-DFB385C9A321}"/>
              </a:ext>
            </a:extLst>
          </p:cNvPr>
          <p:cNvGrpSpPr/>
          <p:nvPr/>
        </p:nvGrpSpPr>
        <p:grpSpPr>
          <a:xfrm>
            <a:off x="6626225" y="1467548"/>
            <a:ext cx="3708000" cy="5352266"/>
            <a:chOff x="6550025" y="1467548"/>
            <a:chExt cx="3708000" cy="5352266"/>
          </a:xfrm>
        </p:grpSpPr>
        <p:pic>
          <p:nvPicPr>
            <p:cNvPr id="5124" name="Picture 4">
              <a:extLst>
                <a:ext uri="{FF2B5EF4-FFF2-40B4-BE49-F238E27FC236}">
                  <a16:creationId xmlns:a16="http://schemas.microsoft.com/office/drawing/2014/main" id="{7088170B-679C-5C1F-026F-90C6862DF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025" y="1467548"/>
              <a:ext cx="3708000" cy="267171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AEF7245-EB12-B282-BF21-9F1CAAFCE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025" y="4150807"/>
              <a:ext cx="3708000" cy="266900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rmAutofit/>
          </a:bodyPr>
          <a:lstStyle/>
          <a:p>
            <a:r>
              <a:rPr lang="en-US" altLang="ko-KR" dirty="0">
                <a:solidFill>
                  <a:schemeClr val="tx2"/>
                </a:solidFill>
              </a:rPr>
              <a:t>Partial dependence plot (PDP) and random 100 individual conditional expectation curves</a:t>
            </a:r>
            <a:endParaRPr lang="ko-KR" altLang="en-US" dirty="0">
              <a:solidFill>
                <a:schemeClr val="tx2"/>
              </a:solidFill>
            </a:endParaRPr>
          </a:p>
        </p:txBody>
      </p:sp>
      <p:sp>
        <p:nvSpPr>
          <p:cNvPr id="6" name="내용 개체 틀 5">
            <a:extLst>
              <a:ext uri="{FF2B5EF4-FFF2-40B4-BE49-F238E27FC236}">
                <a16:creationId xmlns:a16="http://schemas.microsoft.com/office/drawing/2014/main" id="{EA451022-7F7B-DF1A-E149-D30D615D8603}"/>
              </a:ext>
            </a:extLst>
          </p:cNvPr>
          <p:cNvSpPr>
            <a:spLocks noGrp="1"/>
          </p:cNvSpPr>
          <p:nvPr>
            <p:ph idx="1"/>
          </p:nvPr>
        </p:nvSpPr>
        <p:spPr/>
        <p:txBody>
          <a:bodyPr/>
          <a:lstStyle/>
          <a:p>
            <a:endParaRPr lang="ko-KR" altLang="en-US"/>
          </a:p>
        </p:txBody>
      </p:sp>
      <p:sp>
        <p:nvSpPr>
          <p:cNvPr id="8" name="텍스트 개체 틀 7">
            <a:extLst>
              <a:ext uri="{FF2B5EF4-FFF2-40B4-BE49-F238E27FC236}">
                <a16:creationId xmlns:a16="http://schemas.microsoft.com/office/drawing/2014/main" id="{7677A78A-8E18-079D-0DCB-5182A0BDE62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71664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vert="horz" lIns="91440" tIns="45720" rIns="91440" bIns="45720" rtlCol="0" anchor="ctr">
            <a:normAutofit/>
          </a:bodyPr>
          <a:lstStyle/>
          <a:p>
            <a:r>
              <a:rPr lang="en-US" altLang="ko-KR" dirty="0">
                <a:latin typeface="+mn-ea"/>
                <a:ea typeface="+mn-ea"/>
              </a:rPr>
              <a:t>Relationship between </a:t>
            </a:r>
            <a:r>
              <a:rPr lang="en-US" altLang="ko-KR" b="1" i="1" dirty="0">
                <a:latin typeface="+mn-ea"/>
                <a:ea typeface="+mn-ea"/>
              </a:rPr>
              <a:t>counts of social follower </a:t>
            </a:r>
            <a:r>
              <a:rPr lang="en-US" altLang="ko-KR" dirty="0">
                <a:latin typeface="+mn-ea"/>
                <a:ea typeface="+mn-ea"/>
              </a:rPr>
              <a:t>and </a:t>
            </a:r>
            <a:r>
              <a:rPr lang="en-US" altLang="ko-KR" b="1" i="1" dirty="0">
                <a:latin typeface="+mn-ea"/>
                <a:ea typeface="+mn-ea"/>
              </a:rPr>
              <a:t>purchase probability</a:t>
            </a:r>
          </a:p>
        </p:txBody>
      </p:sp>
      <p:sp>
        <p:nvSpPr>
          <p:cNvPr id="10" name="내용 개체 틀 9">
            <a:extLst>
              <a:ext uri="{FF2B5EF4-FFF2-40B4-BE49-F238E27FC236}">
                <a16:creationId xmlns:a16="http://schemas.microsoft.com/office/drawing/2014/main" id="{9DE29111-2FB5-B8D8-9EC6-89B8800BC6AD}"/>
              </a:ext>
            </a:extLst>
          </p:cNvPr>
          <p:cNvSpPr>
            <a:spLocks noGrp="1"/>
          </p:cNvSpPr>
          <p:nvPr>
            <p:ph idx="1"/>
          </p:nvPr>
        </p:nvSpPr>
        <p:spPr/>
        <p:txBody>
          <a:bodyPr/>
          <a:lstStyle/>
          <a:p>
            <a:endParaRPr lang="ko-KR" altLang="en-US" dirty="0">
              <a:latin typeface="+mn-ea"/>
            </a:endParaRPr>
          </a:p>
        </p:txBody>
      </p:sp>
      <p:sp>
        <p:nvSpPr>
          <p:cNvPr id="11" name="텍스트 개체 틀 10">
            <a:extLst>
              <a:ext uri="{FF2B5EF4-FFF2-40B4-BE49-F238E27FC236}">
                <a16:creationId xmlns:a16="http://schemas.microsoft.com/office/drawing/2014/main" id="{FC5F9530-6DE5-CB23-8EBF-B260FAA5A9F3}"/>
              </a:ext>
            </a:extLst>
          </p:cNvPr>
          <p:cNvSpPr>
            <a:spLocks noGrp="1"/>
          </p:cNvSpPr>
          <p:nvPr>
            <p:ph type="body" sz="quarter" idx="10"/>
          </p:nvPr>
        </p:nvSpPr>
        <p:spPr/>
        <p:txBody>
          <a:bodyPr/>
          <a:lstStyle/>
          <a:p>
            <a:endParaRPr lang="ko-KR" altLang="en-US">
              <a:latin typeface="+mn-ea"/>
            </a:endParaRPr>
          </a:p>
        </p:txBody>
      </p:sp>
      <p:pic>
        <p:nvPicPr>
          <p:cNvPr id="5" name="Picture 2">
            <a:extLst>
              <a:ext uri="{FF2B5EF4-FFF2-40B4-BE49-F238E27FC236}">
                <a16:creationId xmlns:a16="http://schemas.microsoft.com/office/drawing/2014/main" id="{3DDB900D-279A-FB41-A015-31558FC2C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3451"/>
            <a:ext cx="6105277" cy="43200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75FCD144-DBCB-A355-C7D3-9A98505EFC3C}"/>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rPr>
              <a:t>Only with 1~2  increase of social followers, the probability of being a buyer increases</a:t>
            </a:r>
          </a:p>
          <a:p>
            <a:pPr marL="285750" indent="-285750" latinLnBrk="0">
              <a:buFont typeface="Arial" panose="020B0604020202020204" pitchFamily="34" charset="0"/>
              <a:buChar char="•"/>
            </a:pPr>
            <a:r>
              <a:rPr lang="en-US" altLang="ko-KR" sz="1400" dirty="0">
                <a:solidFill>
                  <a:schemeClr val="tx2"/>
                </a:solidFill>
              </a:rPr>
              <a:t>However, with the more of social followers, the probability decreases</a:t>
            </a:r>
          </a:p>
        </p:txBody>
      </p:sp>
      <p:pic>
        <p:nvPicPr>
          <p:cNvPr id="3074" name="Picture 2">
            <a:extLst>
              <a:ext uri="{FF2B5EF4-FFF2-40B4-BE49-F238E27FC236}">
                <a16:creationId xmlns:a16="http://schemas.microsoft.com/office/drawing/2014/main" id="{C3F2881E-F6DF-E73F-3B5E-2B49A25AA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974" y="2771256"/>
            <a:ext cx="3781575" cy="1952377"/>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C1451C5D-F831-1E5A-E64C-E3C6829C1EF4}"/>
              </a:ext>
            </a:extLst>
          </p:cNvPr>
          <p:cNvSpPr/>
          <p:nvPr/>
        </p:nvSpPr>
        <p:spPr>
          <a:xfrm>
            <a:off x="6816725" y="4723634"/>
            <a:ext cx="4537075" cy="145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rPr>
              <a:t>Causal relationship between social follower and the purchase needs to be further investigated.
The current hypothesis is that sellers often follow buyers. Most buyers buy less than 5 pieces, so if the seller follows, the number makes sense.</a:t>
            </a:r>
          </a:p>
        </p:txBody>
      </p:sp>
    </p:spTree>
    <p:extLst>
      <p:ext uri="{BB962C8B-B14F-4D97-AF65-F5344CB8AC3E}">
        <p14:creationId xmlns:p14="http://schemas.microsoft.com/office/powerpoint/2010/main" val="317874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Autofit/>
          </a:bodyPr>
          <a:lstStyle/>
          <a:p>
            <a:r>
              <a:rPr lang="en-US" altLang="ko-KR" sz="3200" dirty="0">
                <a:latin typeface="+mn-ea"/>
                <a:ea typeface="+mn-ea"/>
              </a:rPr>
              <a:t>Reasonable relationship between both </a:t>
            </a:r>
            <a:r>
              <a:rPr lang="en-US" altLang="ko-KR" sz="3200" b="1" i="1" dirty="0">
                <a:latin typeface="+mn-ea"/>
                <a:ea typeface="+mn-ea"/>
              </a:rPr>
              <a:t>days past since log-in</a:t>
            </a:r>
            <a:r>
              <a:rPr lang="en-US" altLang="ko-KR" sz="3200" dirty="0">
                <a:latin typeface="+mn-ea"/>
                <a:ea typeface="+mn-ea"/>
              </a:rPr>
              <a:t> and </a:t>
            </a:r>
            <a:r>
              <a:rPr lang="en-US" altLang="ko-KR" sz="3200" b="1" i="1" dirty="0">
                <a:latin typeface="+mn-ea"/>
                <a:ea typeface="+mn-ea"/>
              </a:rPr>
              <a:t>wished product</a:t>
            </a:r>
            <a:r>
              <a:rPr lang="en-US" altLang="ko-KR" sz="3200" dirty="0">
                <a:latin typeface="+mn-ea"/>
                <a:ea typeface="+mn-ea"/>
              </a:rPr>
              <a:t> and </a:t>
            </a:r>
            <a:r>
              <a:rPr lang="en-US" altLang="ko-KR" sz="3200" b="1" i="1" dirty="0">
                <a:latin typeface="+mn-ea"/>
                <a:ea typeface="+mn-ea"/>
              </a:rPr>
              <a:t>purchase probability</a:t>
            </a:r>
            <a:endParaRPr lang="en-US" altLang="ko-KR" sz="3200" b="1" i="1" dirty="0">
              <a:solidFill>
                <a:schemeClr val="tx2"/>
              </a:solidFill>
              <a:latin typeface="+mn-ea"/>
              <a:ea typeface="+mn-ea"/>
            </a:endParaRPr>
          </a:p>
        </p:txBody>
      </p:sp>
      <p:sp>
        <p:nvSpPr>
          <p:cNvPr id="10" name="내용 개체 틀 9">
            <a:extLst>
              <a:ext uri="{FF2B5EF4-FFF2-40B4-BE49-F238E27FC236}">
                <a16:creationId xmlns:a16="http://schemas.microsoft.com/office/drawing/2014/main" id="{FD263177-BD8C-029F-C5FB-923C71C45892}"/>
              </a:ext>
            </a:extLst>
          </p:cNvPr>
          <p:cNvSpPr>
            <a:spLocks noGrp="1"/>
          </p:cNvSpPr>
          <p:nvPr>
            <p:ph idx="1"/>
          </p:nvPr>
        </p:nvSpPr>
        <p:spPr>
          <a:xfrm>
            <a:off x="838200" y="1825625"/>
            <a:ext cx="10515600" cy="4351338"/>
          </a:xfrm>
        </p:spPr>
        <p:txBody>
          <a:bodyPr/>
          <a:lstStyle/>
          <a:p>
            <a:endParaRPr lang="ko-KR" altLang="en-US" dirty="0"/>
          </a:p>
        </p:txBody>
      </p:sp>
      <p:sp>
        <p:nvSpPr>
          <p:cNvPr id="11" name="텍스트 개체 틀 10">
            <a:extLst>
              <a:ext uri="{FF2B5EF4-FFF2-40B4-BE49-F238E27FC236}">
                <a16:creationId xmlns:a16="http://schemas.microsoft.com/office/drawing/2014/main" id="{A02C3ACC-908B-EEFA-E2E7-B3590E35FBCA}"/>
              </a:ext>
            </a:extLst>
          </p:cNvPr>
          <p:cNvSpPr>
            <a:spLocks noGrp="1"/>
          </p:cNvSpPr>
          <p:nvPr>
            <p:ph type="body" sz="quarter" idx="10"/>
          </p:nvPr>
        </p:nvSpPr>
        <p:spPr/>
        <p:txBody>
          <a:bodyPr/>
          <a:lstStyle/>
          <a:p>
            <a:endParaRPr lang="ko-KR" altLang="en-US" dirty="0"/>
          </a:p>
        </p:txBody>
      </p:sp>
      <p:sp>
        <p:nvSpPr>
          <p:cNvPr id="6" name="직사각형 5">
            <a:extLst>
              <a:ext uri="{FF2B5EF4-FFF2-40B4-BE49-F238E27FC236}">
                <a16:creationId xmlns:a16="http://schemas.microsoft.com/office/drawing/2014/main" id="{75FCD144-DBCB-A355-C7D3-9A98505EFC3C}"/>
              </a:ext>
            </a:extLst>
          </p:cNvPr>
          <p:cNvSpPr/>
          <p:nvPr/>
        </p:nvSpPr>
        <p:spPr>
          <a:xfrm>
            <a:off x="838200" y="5520930"/>
            <a:ext cx="10515600" cy="656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2"/>
                </a:solidFill>
                <a:latin typeface="+mn-ea"/>
              </a:rPr>
              <a:t>It is common sense that active users who have recently logged in are more likely to make purchases, and users with a lot of interested products are more likely to make purchases.</a:t>
            </a:r>
          </a:p>
        </p:txBody>
      </p:sp>
      <p:pic>
        <p:nvPicPr>
          <p:cNvPr id="4" name="Picture 4">
            <a:extLst>
              <a:ext uri="{FF2B5EF4-FFF2-40B4-BE49-F238E27FC236}">
                <a16:creationId xmlns:a16="http://schemas.microsoft.com/office/drawing/2014/main" id="{265D0D15-2181-7618-6966-F6D554A4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040000" cy="36314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2CAC2B37-3B15-CB71-A1EA-5998799BD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800" y="1825625"/>
            <a:ext cx="5040000" cy="369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5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rmAutofit fontScale="90000"/>
          </a:bodyPr>
          <a:lstStyle/>
          <a:p>
            <a:r>
              <a:rPr lang="en-US" altLang="ko-KR" dirty="0">
                <a:solidFill>
                  <a:schemeClr val="tx2"/>
                </a:solidFill>
              </a:rPr>
              <a:t>Relationship between </a:t>
            </a:r>
            <a:r>
              <a:rPr lang="en-US" altLang="ko-KR" b="1" i="1" dirty="0">
                <a:solidFill>
                  <a:schemeClr val="tx2"/>
                </a:solidFill>
              </a:rPr>
              <a:t>the number of products that users 'liked</a:t>
            </a:r>
            <a:r>
              <a:rPr lang="en-US" altLang="ko-KR" dirty="0">
                <a:solidFill>
                  <a:schemeClr val="tx2"/>
                </a:solidFill>
              </a:rPr>
              <a:t>' and </a:t>
            </a:r>
            <a:r>
              <a:rPr lang="en-US" altLang="ko-KR" b="1" i="1" dirty="0">
                <a:solidFill>
                  <a:schemeClr val="tx2"/>
                </a:solidFill>
              </a:rPr>
              <a:t>the probability of purchase</a:t>
            </a:r>
          </a:p>
        </p:txBody>
      </p:sp>
      <p:sp>
        <p:nvSpPr>
          <p:cNvPr id="13" name="내용 개체 틀 12">
            <a:extLst>
              <a:ext uri="{FF2B5EF4-FFF2-40B4-BE49-F238E27FC236}">
                <a16:creationId xmlns:a16="http://schemas.microsoft.com/office/drawing/2014/main" id="{20669EFA-6517-1EE8-E24E-75704FCF2701}"/>
              </a:ext>
            </a:extLst>
          </p:cNvPr>
          <p:cNvSpPr>
            <a:spLocks noGrp="1"/>
          </p:cNvSpPr>
          <p:nvPr>
            <p:ph idx="1"/>
          </p:nvPr>
        </p:nvSpPr>
        <p:spPr>
          <a:xfrm>
            <a:off x="838200" y="1825625"/>
            <a:ext cx="10515600" cy="4351338"/>
          </a:xfrm>
        </p:spPr>
        <p:txBody>
          <a:bodyPr/>
          <a:lstStyle/>
          <a:p>
            <a:endParaRPr lang="ko-KR" altLang="en-US" dirty="0">
              <a:solidFill>
                <a:schemeClr val="tx2"/>
              </a:solidFill>
            </a:endParaRPr>
          </a:p>
        </p:txBody>
      </p:sp>
      <p:sp>
        <p:nvSpPr>
          <p:cNvPr id="6" name="직사각형 5">
            <a:extLst>
              <a:ext uri="{FF2B5EF4-FFF2-40B4-BE49-F238E27FC236}">
                <a16:creationId xmlns:a16="http://schemas.microsoft.com/office/drawing/2014/main" id="{75FCD144-DBCB-A355-C7D3-9A98505EFC3C}"/>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latinLnBrk="0">
              <a:buFont typeface="Arial" panose="020B0604020202020204" pitchFamily="34" charset="0"/>
              <a:buChar char="•"/>
            </a:pPr>
            <a:r>
              <a:rPr lang="en-US" altLang="ko-KR" sz="1400" dirty="0">
                <a:solidFill>
                  <a:schemeClr val="tx2"/>
                </a:solidFill>
              </a:rPr>
              <a:t>It is contrary to common sense that the more ‘likes’ you click, the lower the probability of making a purchase.
It is impossible to get too many likes, which seems to be the result of ICE making incorrect predictions.
Further research is required to make an accurate judgment</a:t>
            </a:r>
          </a:p>
        </p:txBody>
      </p:sp>
      <p:pic>
        <p:nvPicPr>
          <p:cNvPr id="8" name="Picture 8">
            <a:extLst>
              <a:ext uri="{FF2B5EF4-FFF2-40B4-BE49-F238E27FC236}">
                <a16:creationId xmlns:a16="http://schemas.microsoft.com/office/drawing/2014/main" id="{689869B3-9421-8D23-ECC2-0B780159E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1294"/>
            <a:ext cx="6001693"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23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a:normAutofit fontScale="90000"/>
          </a:bodyPr>
          <a:lstStyle/>
          <a:p>
            <a:pPr latinLnBrk="0"/>
            <a:r>
              <a:rPr lang="en-US" altLang="ko-KR" dirty="0">
                <a:solidFill>
                  <a:schemeClr val="tx2"/>
                </a:solidFill>
              </a:rPr>
              <a:t>Cases when the probability of purchase is greater than 80% in PDPs of both characteristics</a:t>
            </a:r>
            <a:endParaRPr lang="ko-KR" altLang="en-US" dirty="0">
              <a:solidFill>
                <a:schemeClr val="tx2"/>
              </a:solidFill>
            </a:endParaRP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3" name="직사각형 2">
            <a:extLst>
              <a:ext uri="{FF2B5EF4-FFF2-40B4-BE49-F238E27FC236}">
                <a16:creationId xmlns:a16="http://schemas.microsoft.com/office/drawing/2014/main" id="{C395DC09-D4CA-2A02-BA00-EA4AE3139EBA}"/>
              </a:ext>
            </a:extLst>
          </p:cNvPr>
          <p:cNvSpPr/>
          <p:nvPr/>
        </p:nvSpPr>
        <p:spPr>
          <a:xfrm>
            <a:off x="5522912" y="2336847"/>
            <a:ext cx="962025" cy="71840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5F575B65-A171-1CB0-8AAD-905407649D54}"/>
              </a:ext>
            </a:extLst>
          </p:cNvPr>
          <p:cNvSpPr/>
          <p:nvPr/>
        </p:nvSpPr>
        <p:spPr>
          <a:xfrm>
            <a:off x="4585262" y="5073115"/>
            <a:ext cx="1167250" cy="69797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81A85EE-09E0-CF7A-9A38-0BC673A31578}"/>
              </a:ext>
            </a:extLst>
          </p:cNvPr>
          <p:cNvSpPr/>
          <p:nvPr/>
        </p:nvSpPr>
        <p:spPr>
          <a:xfrm>
            <a:off x="1409700" y="3605213"/>
            <a:ext cx="962025" cy="17621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574AB42C-48FD-EE6E-397A-DDE109DE2F7E}"/>
              </a:ext>
            </a:extLst>
          </p:cNvPr>
          <p:cNvSpPr/>
          <p:nvPr/>
        </p:nvSpPr>
        <p:spPr>
          <a:xfrm>
            <a:off x="495272" y="5532990"/>
            <a:ext cx="279431" cy="4767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2425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B23FE79F-16BB-D71D-8767-76C3B1695C66}"/>
              </a:ext>
            </a:extLst>
          </p:cNvPr>
          <p:cNvSpPr>
            <a:spLocks noGrp="1"/>
          </p:cNvSpPr>
          <p:nvPr>
            <p:ph type="title"/>
          </p:nvPr>
        </p:nvSpPr>
        <p:spPr/>
        <p:txBody>
          <a:bodyPr vert="horz" lIns="91440" tIns="45720" rIns="91440" bIns="45720" rtlCol="0" anchor="ctr">
            <a:normAutofit/>
          </a:bodyPr>
          <a:lstStyle/>
          <a:p>
            <a:r>
              <a:rPr lang="en-US" altLang="ko-KR" dirty="0">
                <a:solidFill>
                  <a:schemeClr val="accent1"/>
                </a:solidFill>
              </a:rPr>
              <a:t>Contents</a:t>
            </a:r>
            <a:endParaRPr lang="ko-KR" altLang="en-US" dirty="0">
              <a:solidFill>
                <a:schemeClr val="accent1"/>
              </a:solidFill>
            </a:endParaRPr>
          </a:p>
        </p:txBody>
      </p:sp>
      <p:sp>
        <p:nvSpPr>
          <p:cNvPr id="6" name="내용 개체 틀 5">
            <a:extLst>
              <a:ext uri="{FF2B5EF4-FFF2-40B4-BE49-F238E27FC236}">
                <a16:creationId xmlns:a16="http://schemas.microsoft.com/office/drawing/2014/main" id="{4D5D72C5-A84C-083D-EE32-E180A7C3E9D1}"/>
              </a:ext>
            </a:extLst>
          </p:cNvPr>
          <p:cNvSpPr>
            <a:spLocks noGrp="1"/>
          </p:cNvSpPr>
          <p:nvPr>
            <p:ph idx="1"/>
          </p:nvPr>
        </p:nvSpPr>
        <p:spPr/>
        <p:txBody>
          <a:bodyPr>
            <a:normAutofit fontScale="92500" lnSpcReduction="10000"/>
          </a:bodyPr>
          <a:lstStyle/>
          <a:p>
            <a:pPr marL="457200" indent="-457200" algn="l">
              <a:buAutoNum type="arabicPeriod"/>
            </a:pPr>
            <a:r>
              <a:rPr lang="en-US" altLang="ko-KR" sz="2400" dirty="0">
                <a:solidFill>
                  <a:schemeClr val="accent1"/>
                </a:solidFill>
                <a:latin typeface="+mj-lt"/>
              </a:rPr>
              <a:t>Problem frame</a:t>
            </a:r>
          </a:p>
          <a:p>
            <a:pPr marL="457200" lvl="1" indent="0">
              <a:buNone/>
            </a:pPr>
            <a:r>
              <a:rPr lang="en-US" altLang="ko-KR" dirty="0">
                <a:solidFill>
                  <a:schemeClr val="tx2"/>
                </a:solidFill>
                <a:latin typeface="+mj-lt"/>
              </a:rPr>
              <a:t>1-1. Problem</a:t>
            </a:r>
          </a:p>
          <a:p>
            <a:pPr marL="457200" lvl="1" indent="0">
              <a:buNone/>
            </a:pPr>
            <a:r>
              <a:rPr lang="en-US" altLang="ko-KR" dirty="0">
                <a:solidFill>
                  <a:schemeClr val="tx2"/>
                </a:solidFill>
                <a:latin typeface="+mj-lt"/>
              </a:rPr>
              <a:t>1-2. Data set</a:t>
            </a:r>
          </a:p>
          <a:p>
            <a:pPr marL="457200" lvl="1" indent="0">
              <a:buNone/>
            </a:pPr>
            <a:r>
              <a:rPr lang="en-US" altLang="ko-KR" dirty="0">
                <a:solidFill>
                  <a:schemeClr val="tx2"/>
                </a:solidFill>
                <a:latin typeface="+mj-lt"/>
              </a:rPr>
              <a:t>1-3. Exploratory data analysis</a:t>
            </a:r>
          </a:p>
          <a:p>
            <a:pPr marL="457200" lvl="1" indent="0">
              <a:buNone/>
            </a:pPr>
            <a:endParaRPr lang="en-US" altLang="ko-KR" dirty="0">
              <a:solidFill>
                <a:schemeClr val="tx2"/>
              </a:solidFill>
              <a:latin typeface="+mj-lt"/>
            </a:endParaRPr>
          </a:p>
          <a:p>
            <a:pPr marL="457200" indent="-457200" algn="l">
              <a:buAutoNum type="arabicPeriod"/>
            </a:pPr>
            <a:r>
              <a:rPr lang="en-US" altLang="ko-KR" dirty="0">
                <a:solidFill>
                  <a:schemeClr val="accent1"/>
                </a:solidFill>
                <a:latin typeface="+mj-lt"/>
              </a:rPr>
              <a:t>Model</a:t>
            </a:r>
          </a:p>
          <a:p>
            <a:pPr marL="457200" lvl="1" indent="0">
              <a:buNone/>
            </a:pPr>
            <a:r>
              <a:rPr lang="en-US" altLang="ko-KR" dirty="0">
                <a:solidFill>
                  <a:schemeClr val="tx2"/>
                </a:solidFill>
                <a:latin typeface="+mj-lt"/>
              </a:rPr>
              <a:t>2-1. Baseline</a:t>
            </a:r>
          </a:p>
          <a:p>
            <a:pPr marL="457200" lvl="1" indent="0">
              <a:buNone/>
            </a:pPr>
            <a:r>
              <a:rPr lang="en-US" altLang="ko-KR" dirty="0">
                <a:solidFill>
                  <a:schemeClr val="tx2"/>
                </a:solidFill>
                <a:latin typeface="+mj-lt"/>
              </a:rPr>
              <a:t>2-1. Improved model</a:t>
            </a:r>
          </a:p>
          <a:p>
            <a:pPr marL="457200" lvl="1" indent="0">
              <a:buNone/>
            </a:pPr>
            <a:endParaRPr lang="en-US" altLang="ko-KR" dirty="0">
              <a:solidFill>
                <a:schemeClr val="tx2"/>
              </a:solidFill>
              <a:latin typeface="+mj-lt"/>
            </a:endParaRPr>
          </a:p>
          <a:p>
            <a:pPr marL="0" indent="0">
              <a:buNone/>
            </a:pPr>
            <a:r>
              <a:rPr lang="en-US" altLang="ko-KR" dirty="0">
                <a:solidFill>
                  <a:schemeClr val="accent1"/>
                </a:solidFill>
                <a:latin typeface="+mj-lt"/>
              </a:rPr>
              <a:t>3. Interpretation</a:t>
            </a:r>
            <a:br>
              <a:rPr lang="en-US" altLang="ko-KR" dirty="0">
                <a:solidFill>
                  <a:schemeClr val="tx2"/>
                </a:solidFill>
                <a:latin typeface="+mj-lt"/>
              </a:rPr>
            </a:br>
            <a:r>
              <a:rPr lang="en-US" altLang="ko-KR" dirty="0">
                <a:solidFill>
                  <a:schemeClr val="tx2"/>
                </a:solidFill>
                <a:latin typeface="+mj-lt"/>
              </a:rPr>
              <a:t>     </a:t>
            </a:r>
            <a:r>
              <a:rPr lang="en-US" altLang="ko-KR" sz="2400" dirty="0">
                <a:solidFill>
                  <a:schemeClr val="tx2"/>
                </a:solidFill>
                <a:latin typeface="+mj-lt"/>
              </a:rPr>
              <a:t>3-1 Interpretation of features</a:t>
            </a:r>
          </a:p>
          <a:p>
            <a:pPr marL="0" indent="0">
              <a:buNone/>
            </a:pPr>
            <a:r>
              <a:rPr lang="en-US" altLang="ko-KR" sz="2400" dirty="0">
                <a:solidFill>
                  <a:schemeClr val="tx2"/>
                </a:solidFill>
                <a:latin typeface="+mj-lt"/>
              </a:rPr>
              <a:t>      3-2 Action proposal</a:t>
            </a:r>
          </a:p>
        </p:txBody>
      </p:sp>
      <p:sp>
        <p:nvSpPr>
          <p:cNvPr id="2" name="직사각형 1">
            <a:extLst>
              <a:ext uri="{FF2B5EF4-FFF2-40B4-BE49-F238E27FC236}">
                <a16:creationId xmlns:a16="http://schemas.microsoft.com/office/drawing/2014/main" id="{17C94CFA-703B-A63F-14C1-A4BF9AE1D3A9}"/>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2592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vert="horz" lIns="91440" tIns="45720" rIns="91440" bIns="45720" rtlCol="0" anchor="ctr">
            <a:noAutofit/>
          </a:bodyPr>
          <a:lstStyle/>
          <a:p>
            <a:pPr latinLnBrk="0"/>
            <a:r>
              <a:rPr lang="en-US" altLang="ko-KR" sz="3200" dirty="0">
                <a:solidFill>
                  <a:schemeClr val="tx2"/>
                </a:solidFill>
              </a:rPr>
              <a:t>The more products customer wishes, the more likely customer is to buy, so you need to increase customer engagement</a:t>
            </a:r>
            <a:endParaRPr lang="ko-KR" altLang="en-US" sz="3200" dirty="0">
              <a:solidFill>
                <a:schemeClr val="tx2"/>
              </a:solidFill>
            </a:endParaRP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4" name="직사각형 3">
            <a:extLst>
              <a:ext uri="{FF2B5EF4-FFF2-40B4-BE49-F238E27FC236}">
                <a16:creationId xmlns:a16="http://schemas.microsoft.com/office/drawing/2014/main" id="{8FB4FE7C-E973-2AA9-6902-F8A9753A4CF8}"/>
              </a:ext>
            </a:extLst>
          </p:cNvPr>
          <p:cNvSpPr/>
          <p:nvPr/>
        </p:nvSpPr>
        <p:spPr>
          <a:xfrm>
            <a:off x="5522912" y="2336847"/>
            <a:ext cx="962025" cy="71840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576F2672-37AC-AB2A-EDE2-26FC8044F90E}"/>
              </a:ext>
            </a:extLst>
          </p:cNvPr>
          <p:cNvSpPr/>
          <p:nvPr/>
        </p:nvSpPr>
        <p:spPr>
          <a:xfrm>
            <a:off x="4585262" y="5073115"/>
            <a:ext cx="1167250" cy="69797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2478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vert="horz" lIns="91440" tIns="45720" rIns="91440" bIns="45720" rtlCol="0" anchor="ctr">
            <a:noAutofit/>
          </a:bodyPr>
          <a:lstStyle/>
          <a:p>
            <a:pPr latinLnBrk="0"/>
            <a:r>
              <a:rPr lang="en-US" altLang="ko-KR" sz="3200" dirty="0">
                <a:solidFill>
                  <a:schemeClr val="tx2"/>
                </a:solidFill>
              </a:rPr>
              <a:t>The more recently a customer logs in, the higher the probability of purchases is, so you need to increase the activity of your account.</a:t>
            </a:r>
            <a:endParaRPr lang="ko-KR" altLang="en-US" sz="3200" dirty="0">
              <a:solidFill>
                <a:schemeClr val="tx2"/>
              </a:solidFill>
            </a:endParaRP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3" name="직사각형 2">
            <a:extLst>
              <a:ext uri="{FF2B5EF4-FFF2-40B4-BE49-F238E27FC236}">
                <a16:creationId xmlns:a16="http://schemas.microsoft.com/office/drawing/2014/main" id="{5F767CBF-0B4F-8EE1-AC82-95C85A0A1D82}"/>
              </a:ext>
            </a:extLst>
          </p:cNvPr>
          <p:cNvSpPr/>
          <p:nvPr/>
        </p:nvSpPr>
        <p:spPr>
          <a:xfrm>
            <a:off x="1409700" y="3605213"/>
            <a:ext cx="962025" cy="17621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CFBD94AF-3F40-91CF-CC63-1E48B8853955}"/>
              </a:ext>
            </a:extLst>
          </p:cNvPr>
          <p:cNvSpPr/>
          <p:nvPr/>
        </p:nvSpPr>
        <p:spPr>
          <a:xfrm>
            <a:off x="495272" y="5532990"/>
            <a:ext cx="279431" cy="4767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52648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1989D-E5CD-D110-FDBF-31062EDE495F}"/>
              </a:ext>
            </a:extLst>
          </p:cNvPr>
          <p:cNvSpPr>
            <a:spLocks noGrp="1"/>
          </p:cNvSpPr>
          <p:nvPr>
            <p:ph type="title"/>
          </p:nvPr>
        </p:nvSpPr>
        <p:spPr/>
        <p:txBody>
          <a:bodyPr/>
          <a:lstStyle/>
          <a:p>
            <a:r>
              <a:rPr lang="en-US" altLang="ko-KR">
                <a:solidFill>
                  <a:schemeClr val="tx2"/>
                </a:solidFill>
              </a:rPr>
              <a:t>3 suggestions
</a:t>
            </a:r>
            <a:endParaRPr lang="ko-KR" altLang="en-US" dirty="0"/>
          </a:p>
        </p:txBody>
      </p:sp>
      <p:sp>
        <p:nvSpPr>
          <p:cNvPr id="7" name="내용 개체 틀 6">
            <a:extLst>
              <a:ext uri="{FF2B5EF4-FFF2-40B4-BE49-F238E27FC236}">
                <a16:creationId xmlns:a16="http://schemas.microsoft.com/office/drawing/2014/main" id="{44831830-EFFE-5A0F-9005-DD419DDA19D1}"/>
              </a:ext>
            </a:extLst>
          </p:cNvPr>
          <p:cNvSpPr>
            <a:spLocks noGrp="1"/>
          </p:cNvSpPr>
          <p:nvPr>
            <p:ph idx="1"/>
          </p:nvPr>
        </p:nvSpPr>
        <p:spPr/>
        <p:txBody>
          <a:bodyPr/>
          <a:lstStyle/>
          <a:p>
            <a:pPr marL="342900" indent="-342900" latinLnBrk="0">
              <a:buAutoNum type="arabicPeriod"/>
            </a:pPr>
            <a:r>
              <a:rPr lang="en-US" altLang="ko-KR" dirty="0">
                <a:solidFill>
                  <a:schemeClr val="tx2"/>
                </a:solidFill>
              </a:rPr>
              <a:t>Focus on efforts to bring customers to the intent phase in Marketing funnel.
Makes customers want to log in constantly in variable ways such as providing interesting content.
Since the probability of purchase does not increase with more social product likes, we should redesign the like so that it can be an indicator of purchase intent.</a:t>
            </a:r>
            <a:endParaRPr lang="ko-KR" altLang="en-US" dirty="0">
              <a:solidFill>
                <a:schemeClr val="tx2"/>
              </a:solidFill>
            </a:endParaRPr>
          </a:p>
        </p:txBody>
      </p:sp>
      <p:sp>
        <p:nvSpPr>
          <p:cNvPr id="6" name="직사각형 5">
            <a:extLst>
              <a:ext uri="{FF2B5EF4-FFF2-40B4-BE49-F238E27FC236}">
                <a16:creationId xmlns:a16="http://schemas.microsoft.com/office/drawing/2014/main" id="{469FDA7A-6434-58F2-884D-D58AC350C9A3}"/>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3-2. Action proposal</a:t>
            </a:r>
            <a:endParaRPr lang="ko-KR" altLang="en-US" dirty="0">
              <a:solidFill>
                <a:schemeClr val="tx2"/>
              </a:solidFill>
            </a:endParaRPr>
          </a:p>
        </p:txBody>
      </p:sp>
    </p:spTree>
    <p:extLst>
      <p:ext uri="{BB962C8B-B14F-4D97-AF65-F5344CB8AC3E}">
        <p14:creationId xmlns:p14="http://schemas.microsoft.com/office/powerpoint/2010/main" val="130323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1. Problem frame</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
        <p:nvSpPr>
          <p:cNvPr id="6" name="직사각형 5">
            <a:extLst>
              <a:ext uri="{FF2B5EF4-FFF2-40B4-BE49-F238E27FC236}">
                <a16:creationId xmlns:a16="http://schemas.microsoft.com/office/drawing/2014/main" id="{15A44A89-36CD-9D0A-6474-B22D9EDE40A0}"/>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06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54377FCA-B538-83D6-94A5-E632A974FA1C}"/>
              </a:ext>
            </a:extLst>
          </p:cNvPr>
          <p:cNvSpPr>
            <a:spLocks noGrp="1"/>
          </p:cNvSpPr>
          <p:nvPr>
            <p:ph type="title"/>
          </p:nvPr>
        </p:nvSpPr>
        <p:spPr/>
        <p:txBody>
          <a:bodyPr/>
          <a:lstStyle/>
          <a:p>
            <a:r>
              <a:rPr lang="en-US" altLang="ko-KR" dirty="0">
                <a:solidFill>
                  <a:schemeClr val="tx2"/>
                </a:solidFill>
              </a:rPr>
              <a:t>Which user purchase an article in this platform?</a:t>
            </a:r>
            <a:endParaRPr lang="ko-KR" altLang="en-US" dirty="0">
              <a:solidFill>
                <a:schemeClr val="tx2"/>
              </a:solidFill>
            </a:endParaRPr>
          </a:p>
        </p:txBody>
      </p:sp>
      <p:sp>
        <p:nvSpPr>
          <p:cNvPr id="20" name="내용 개체 틀 19">
            <a:extLst>
              <a:ext uri="{FF2B5EF4-FFF2-40B4-BE49-F238E27FC236}">
                <a16:creationId xmlns:a16="http://schemas.microsoft.com/office/drawing/2014/main" id="{6BC088C9-0936-172F-A98E-9F3FB5468C44}"/>
              </a:ext>
            </a:extLst>
          </p:cNvPr>
          <p:cNvSpPr>
            <a:spLocks noGrp="1"/>
          </p:cNvSpPr>
          <p:nvPr>
            <p:ph idx="1"/>
          </p:nvPr>
        </p:nvSpPr>
        <p:spPr/>
        <p:txBody>
          <a:bodyPr/>
          <a:lstStyle/>
          <a:p>
            <a:endParaRPr lang="ko-KR" altLang="en-US"/>
          </a:p>
        </p:txBody>
      </p:sp>
      <p:sp>
        <p:nvSpPr>
          <p:cNvPr id="21" name="텍스트 개체 틀 20">
            <a:extLst>
              <a:ext uri="{FF2B5EF4-FFF2-40B4-BE49-F238E27FC236}">
                <a16:creationId xmlns:a16="http://schemas.microsoft.com/office/drawing/2014/main" id="{72DB6610-31E3-F2B0-3878-6A3628350B1A}"/>
              </a:ext>
            </a:extLst>
          </p:cNvPr>
          <p:cNvSpPr>
            <a:spLocks noGrp="1"/>
          </p:cNvSpPr>
          <p:nvPr>
            <p:ph type="body" sz="quarter" idx="10"/>
          </p:nvPr>
        </p:nvSpPr>
        <p:spPr/>
        <p:txBody>
          <a:bodyPr/>
          <a:lstStyle/>
          <a:p>
            <a:endParaRPr lang="ko-KR" altLang="en-US"/>
          </a:p>
        </p:txBody>
      </p:sp>
      <p:sp>
        <p:nvSpPr>
          <p:cNvPr id="16" name="직사각형 15">
            <a:extLst>
              <a:ext uri="{FF2B5EF4-FFF2-40B4-BE49-F238E27FC236}">
                <a16:creationId xmlns:a16="http://schemas.microsoft.com/office/drawing/2014/main" id="{9F6EFE69-DD59-6927-8C9B-EF69D5F1D2AE}"/>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1-1. Problem</a:t>
            </a:r>
            <a:endParaRPr lang="ko-KR" altLang="en-US" dirty="0">
              <a:solidFill>
                <a:schemeClr val="tx2"/>
              </a:solidFill>
            </a:endParaRPr>
          </a:p>
        </p:txBody>
      </p:sp>
      <p:sp>
        <p:nvSpPr>
          <p:cNvPr id="2" name="직사각형 1">
            <a:extLst>
              <a:ext uri="{FF2B5EF4-FFF2-40B4-BE49-F238E27FC236}">
                <a16:creationId xmlns:a16="http://schemas.microsoft.com/office/drawing/2014/main" id="{57CD5D43-F973-A421-EADB-729E00133B1E}"/>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2"/>
                </a:solidFill>
              </a:rPr>
              <a:t>Vestiaire</a:t>
            </a:r>
            <a:r>
              <a:rPr lang="en-US" altLang="ko-KR" dirty="0">
                <a:solidFill>
                  <a:schemeClr val="tx2"/>
                </a:solidFill>
              </a:rPr>
              <a:t> Collective is an online vintage mall.</a:t>
            </a:r>
          </a:p>
          <a:p>
            <a:pPr algn="ctr"/>
            <a:endParaRPr lang="en-US" altLang="ko-KR" dirty="0">
              <a:solidFill>
                <a:schemeClr val="tx2"/>
              </a:solidFill>
            </a:endParaRPr>
          </a:p>
          <a:p>
            <a:pPr algn="ctr"/>
            <a:r>
              <a:rPr lang="en-US" altLang="ko-KR" dirty="0">
                <a:solidFill>
                  <a:schemeClr val="tx2"/>
                </a:solidFill>
              </a:rPr>
              <a:t>For this C2C platform to succeed, </a:t>
            </a:r>
            <a:br>
              <a:rPr lang="en-US" altLang="ko-KR" dirty="0">
                <a:solidFill>
                  <a:schemeClr val="tx2"/>
                </a:solidFill>
              </a:rPr>
            </a:br>
            <a:r>
              <a:rPr lang="en-US" altLang="ko-KR" dirty="0">
                <a:solidFill>
                  <a:schemeClr val="tx2"/>
                </a:solidFill>
              </a:rPr>
              <a:t>transaction volume should grow.</a:t>
            </a:r>
          </a:p>
          <a:p>
            <a:pPr algn="ctr"/>
            <a:endParaRPr lang="en-US" altLang="ko-KR" dirty="0">
              <a:solidFill>
                <a:schemeClr val="tx2"/>
              </a:solidFill>
            </a:endParaRPr>
          </a:p>
          <a:p>
            <a:pPr algn="ctr"/>
            <a:r>
              <a:rPr lang="en-US" altLang="ko-KR" dirty="0">
                <a:solidFill>
                  <a:schemeClr val="tx2"/>
                </a:solidFill>
              </a:rPr>
              <a:t>This time, let’s see </a:t>
            </a:r>
            <a:r>
              <a:rPr lang="en-US" altLang="ko-KR" b="1" dirty="0">
                <a:solidFill>
                  <a:schemeClr val="accent1"/>
                </a:solidFill>
              </a:rPr>
              <a:t>the characteristics of buyer</a:t>
            </a:r>
            <a:r>
              <a:rPr lang="en-US" altLang="ko-KR" dirty="0">
                <a:solidFill>
                  <a:schemeClr val="accent1"/>
                </a:solidFill>
              </a:rPr>
              <a:t> </a:t>
            </a:r>
            <a:r>
              <a:rPr lang="en-US" altLang="ko-KR" dirty="0">
                <a:solidFill>
                  <a:schemeClr val="tx2"/>
                </a:solidFill>
              </a:rPr>
              <a:t>in this platform.</a:t>
            </a:r>
            <a:endParaRPr lang="ko-KR" altLang="en-US" dirty="0">
              <a:solidFill>
                <a:schemeClr val="tx2"/>
              </a:solidFill>
            </a:endParaRPr>
          </a:p>
        </p:txBody>
      </p:sp>
      <p:grpSp>
        <p:nvGrpSpPr>
          <p:cNvPr id="19" name="그룹 18">
            <a:extLst>
              <a:ext uri="{FF2B5EF4-FFF2-40B4-BE49-F238E27FC236}">
                <a16:creationId xmlns:a16="http://schemas.microsoft.com/office/drawing/2014/main" id="{9955BFBE-B018-FDFF-C2E5-CBBD28C76EB9}"/>
              </a:ext>
            </a:extLst>
          </p:cNvPr>
          <p:cNvGrpSpPr/>
          <p:nvPr/>
        </p:nvGrpSpPr>
        <p:grpSpPr>
          <a:xfrm>
            <a:off x="1131364" y="2167804"/>
            <a:ext cx="5016617" cy="3666981"/>
            <a:chOff x="938417" y="2335255"/>
            <a:chExt cx="5016617" cy="3666981"/>
          </a:xfrm>
        </p:grpSpPr>
        <p:pic>
          <p:nvPicPr>
            <p:cNvPr id="1028" name="Picture 4" descr="Vestiaire Collective FR: Gift special: Only on Vestiaire | Milled">
              <a:extLst>
                <a:ext uri="{FF2B5EF4-FFF2-40B4-BE49-F238E27FC236}">
                  <a16:creationId xmlns:a16="http://schemas.microsoft.com/office/drawing/2014/main" id="{0974AC36-FE1E-3ACB-EE30-EC05B0ADD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17" y="2335255"/>
              <a:ext cx="5016617" cy="9229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uxury Daily">
              <a:extLst>
                <a:ext uri="{FF2B5EF4-FFF2-40B4-BE49-F238E27FC236}">
                  <a16:creationId xmlns:a16="http://schemas.microsoft.com/office/drawing/2014/main" id="{134A03FC-3F7F-8901-7917-99BE859C1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63" y="3506686"/>
              <a:ext cx="4429125" cy="2495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112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Scraped user data from </a:t>
            </a:r>
            <a:r>
              <a:rPr lang="en-US" altLang="ko-KR" dirty="0" err="1">
                <a:solidFill>
                  <a:schemeClr val="tx2"/>
                </a:solidFill>
              </a:rPr>
              <a:t>Vestiaire</a:t>
            </a:r>
            <a:r>
              <a:rPr lang="en-US" altLang="ko-KR" dirty="0">
                <a:solidFill>
                  <a:schemeClr val="tx2"/>
                </a:solidFill>
              </a:rPr>
              <a:t> Collective</a:t>
            </a:r>
            <a:endParaRPr lang="ko-KR" altLang="en-US" dirty="0">
              <a:solidFill>
                <a:schemeClr val="tx2"/>
              </a:solidFill>
            </a:endParaRPr>
          </a:p>
        </p:txBody>
      </p:sp>
      <p:sp>
        <p:nvSpPr>
          <p:cNvPr id="19" name="내용 개체 틀 18">
            <a:extLst>
              <a:ext uri="{FF2B5EF4-FFF2-40B4-BE49-F238E27FC236}">
                <a16:creationId xmlns:a16="http://schemas.microsoft.com/office/drawing/2014/main" id="{6E5EAE97-7BD6-96D6-6B9B-18E75F737C4C}"/>
              </a:ext>
            </a:extLst>
          </p:cNvPr>
          <p:cNvSpPr>
            <a:spLocks noGrp="1"/>
          </p:cNvSpPr>
          <p:nvPr>
            <p:ph idx="1"/>
          </p:nvPr>
        </p:nvSpPr>
        <p:spPr/>
        <p:txBody>
          <a:bodyPr/>
          <a:lstStyle/>
          <a:p>
            <a:endParaRPr lang="ko-KR" altLang="en-US" dirty="0"/>
          </a:p>
        </p:txBody>
      </p:sp>
      <p:sp>
        <p:nvSpPr>
          <p:cNvPr id="20" name="텍스트 개체 틀 19">
            <a:extLst>
              <a:ext uri="{FF2B5EF4-FFF2-40B4-BE49-F238E27FC236}">
                <a16:creationId xmlns:a16="http://schemas.microsoft.com/office/drawing/2014/main" id="{124AA72C-3C6F-B8B5-F23F-72420B257000}"/>
              </a:ext>
            </a:extLst>
          </p:cNvPr>
          <p:cNvSpPr>
            <a:spLocks noGrp="1"/>
          </p:cNvSpPr>
          <p:nvPr>
            <p:ph type="body" sz="quarter" idx="10"/>
          </p:nvPr>
        </p:nvSpPr>
        <p:spPr/>
        <p:txBody>
          <a:bodyPr>
            <a:normAutofit/>
          </a:bodyPr>
          <a:lstStyle/>
          <a:p>
            <a:r>
              <a:rPr lang="en-US" altLang="ko-KR" dirty="0"/>
              <a:t>1) E-commerce - Users of a French C2C fashion store (contributed by JEFFREY MVUTU MABILAMA)  </a:t>
            </a:r>
            <a:endParaRPr lang="ko-KR" altLang="en-US" dirty="0"/>
          </a:p>
        </p:txBody>
      </p:sp>
      <p:sp>
        <p:nvSpPr>
          <p:cNvPr id="18" name="직사각형 17">
            <a:extLst>
              <a:ext uri="{FF2B5EF4-FFF2-40B4-BE49-F238E27FC236}">
                <a16:creationId xmlns:a16="http://schemas.microsoft.com/office/drawing/2014/main" id="{6A4D8CC7-E4E1-A320-39C8-1A1BFB33197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1-2. Data set</a:t>
            </a:r>
            <a:endParaRPr lang="ko-KR" altLang="en-US" dirty="0">
              <a:solidFill>
                <a:schemeClr val="tx2"/>
              </a:solidFill>
            </a:endParaRPr>
          </a:p>
        </p:txBody>
      </p:sp>
      <p:sp>
        <p:nvSpPr>
          <p:cNvPr id="23" name="직사각형 22">
            <a:extLst>
              <a:ext uri="{FF2B5EF4-FFF2-40B4-BE49-F238E27FC236}">
                <a16:creationId xmlns:a16="http://schemas.microsoft.com/office/drawing/2014/main" id="{5A367BC7-6E49-1A37-7482-182D80E513DB}"/>
              </a:ext>
            </a:extLst>
          </p:cNvPr>
          <p:cNvSpPr/>
          <p:nvPr/>
        </p:nvSpPr>
        <p:spPr>
          <a:xfrm>
            <a:off x="838200" y="1825619"/>
            <a:ext cx="5978525" cy="4355029"/>
          </a:xfrm>
          <a:prstGeom prst="rect">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4">
            <a:extLst>
              <a:ext uri="{FF2B5EF4-FFF2-40B4-BE49-F238E27FC236}">
                <a16:creationId xmlns:a16="http://schemas.microsoft.com/office/drawing/2014/main" id="{FB7F46E4-BA45-20F6-359C-EF0EA69CCA67}"/>
              </a:ext>
            </a:extLst>
          </p:cNvPr>
          <p:cNvGraphicFramePr>
            <a:graphicFrameLocks/>
          </p:cNvGraphicFramePr>
          <p:nvPr>
            <p:extLst>
              <p:ext uri="{D42A27DB-BD31-4B8C-83A1-F6EECF244321}">
                <p14:modId xmlns:p14="http://schemas.microsoft.com/office/powerpoint/2010/main" val="3984845504"/>
              </p:ext>
            </p:extLst>
          </p:nvPr>
        </p:nvGraphicFramePr>
        <p:xfrm>
          <a:off x="830946" y="1825619"/>
          <a:ext cx="1607500" cy="4351344"/>
        </p:xfrm>
        <a:graphic>
          <a:graphicData uri="http://schemas.openxmlformats.org/drawingml/2006/table">
            <a:tbl>
              <a:tblPr>
                <a:tableStyleId>{2D5ABB26-0587-4C30-8999-92F81FD0307C}</a:tableStyleId>
              </a:tblPr>
              <a:tblGrid>
                <a:gridCol w="1607500">
                  <a:extLst>
                    <a:ext uri="{9D8B030D-6E8A-4147-A177-3AD203B41FA5}">
                      <a16:colId xmlns:a16="http://schemas.microsoft.com/office/drawing/2014/main" val="1503427647"/>
                    </a:ext>
                  </a:extLst>
                </a:gridCol>
              </a:tblGrid>
              <a:tr h="181306">
                <a:tc>
                  <a:txBody>
                    <a:bodyPr/>
                    <a:lstStyle/>
                    <a:p>
                      <a:pPr algn="ctr" fontAlgn="ctr"/>
                      <a:r>
                        <a:rPr lang="en-US" sz="1000" u="none" strike="noStrike" dirty="0" err="1">
                          <a:solidFill>
                            <a:schemeClr val="accent1"/>
                          </a:solidFill>
                          <a:effectLst/>
                        </a:rPr>
                        <a:t>identifierHash</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34103953"/>
                  </a:ext>
                </a:extLst>
              </a:tr>
              <a:tr h="181306">
                <a:tc>
                  <a:txBody>
                    <a:bodyPr/>
                    <a:lstStyle/>
                    <a:p>
                      <a:pPr algn="ctr" fontAlgn="ctr"/>
                      <a:r>
                        <a:rPr lang="en-US" sz="1000" u="none" strike="noStrike" dirty="0">
                          <a:solidFill>
                            <a:schemeClr val="accent1"/>
                          </a:solidFill>
                          <a:effectLst/>
                        </a:rPr>
                        <a:t>type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07531184"/>
                  </a:ext>
                </a:extLst>
              </a:tr>
              <a:tr h="181306">
                <a:tc>
                  <a:txBody>
                    <a:bodyPr/>
                    <a:lstStyle/>
                    <a:p>
                      <a:pPr algn="ctr" fontAlgn="ctr"/>
                      <a:r>
                        <a:rPr lang="en-US" sz="1000" u="none" strike="noStrike" dirty="0">
                          <a:solidFill>
                            <a:schemeClr val="accent1"/>
                          </a:solidFill>
                          <a:effectLst/>
                        </a:rPr>
                        <a:t>country</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877004683"/>
                  </a:ext>
                </a:extLst>
              </a:tr>
              <a:tr h="181306">
                <a:tc>
                  <a:txBody>
                    <a:bodyPr/>
                    <a:lstStyle/>
                    <a:p>
                      <a:pPr algn="ctr" fontAlgn="ctr"/>
                      <a:r>
                        <a:rPr lang="en-US" sz="1000" u="none" strike="noStrike">
                          <a:solidFill>
                            <a:schemeClr val="accent1"/>
                          </a:solidFill>
                          <a:effectLst/>
                        </a:rPr>
                        <a:t>language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070660607"/>
                  </a:ext>
                </a:extLst>
              </a:tr>
              <a:tr h="181306">
                <a:tc>
                  <a:txBody>
                    <a:bodyPr/>
                    <a:lstStyle/>
                    <a:p>
                      <a:pPr algn="ctr" fontAlgn="ctr"/>
                      <a:r>
                        <a:rPr lang="en-US" sz="1000" u="none" strike="noStrike">
                          <a:solidFill>
                            <a:schemeClr val="accent1"/>
                          </a:solidFill>
                          <a:effectLst/>
                        </a:rPr>
                        <a:t>socialNbFollowers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537494537"/>
                  </a:ext>
                </a:extLst>
              </a:tr>
              <a:tr h="181306">
                <a:tc>
                  <a:txBody>
                    <a:bodyPr/>
                    <a:lstStyle/>
                    <a:p>
                      <a:pPr algn="ctr" fontAlgn="ctr"/>
                      <a:r>
                        <a:rPr lang="en-US" sz="1000" u="none" strike="noStrike" dirty="0" err="1">
                          <a:solidFill>
                            <a:schemeClr val="accent1"/>
                          </a:solidFill>
                          <a:effectLst/>
                        </a:rPr>
                        <a:t>socialNbFollows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00226713"/>
                  </a:ext>
                </a:extLst>
              </a:tr>
              <a:tr h="181306">
                <a:tc>
                  <a:txBody>
                    <a:bodyPr/>
                    <a:lstStyle/>
                    <a:p>
                      <a:pPr algn="ctr" fontAlgn="ctr"/>
                      <a:r>
                        <a:rPr lang="en-US" sz="1000" u="none" strike="noStrike">
                          <a:solidFill>
                            <a:schemeClr val="accent1"/>
                          </a:solidFill>
                          <a:effectLst/>
                        </a:rPr>
                        <a:t>socialProductsLiked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128008852"/>
                  </a:ext>
                </a:extLst>
              </a:tr>
              <a:tr h="181306">
                <a:tc>
                  <a:txBody>
                    <a:bodyPr/>
                    <a:lstStyle/>
                    <a:p>
                      <a:pPr algn="ctr" fontAlgn="ctr"/>
                      <a:r>
                        <a:rPr lang="en-US" sz="1000" u="none" strike="noStrike">
                          <a:solidFill>
                            <a:schemeClr val="accent1"/>
                          </a:solidFill>
                          <a:effectLst/>
                        </a:rPr>
                        <a:t>productsListed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846747578"/>
                  </a:ext>
                </a:extLst>
              </a:tr>
              <a:tr h="181306">
                <a:tc>
                  <a:txBody>
                    <a:bodyPr/>
                    <a:lstStyle/>
                    <a:p>
                      <a:pPr algn="ctr" fontAlgn="ctr"/>
                      <a:r>
                        <a:rPr lang="en-US" sz="1000" u="none" strike="noStrike" dirty="0" err="1">
                          <a:solidFill>
                            <a:schemeClr val="accent1"/>
                          </a:solidFill>
                          <a:effectLst/>
                        </a:rPr>
                        <a:t>productsSold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315386914"/>
                  </a:ext>
                </a:extLst>
              </a:tr>
              <a:tr h="181306">
                <a:tc>
                  <a:txBody>
                    <a:bodyPr/>
                    <a:lstStyle/>
                    <a:p>
                      <a:pPr algn="ctr" fontAlgn="ctr"/>
                      <a:r>
                        <a:rPr lang="en-US" sz="1000" u="none" strike="noStrike">
                          <a:solidFill>
                            <a:schemeClr val="accent1"/>
                          </a:solidFill>
                          <a:effectLst/>
                        </a:rPr>
                        <a:t>productsPassRate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280467886"/>
                  </a:ext>
                </a:extLst>
              </a:tr>
              <a:tr h="181306">
                <a:tc>
                  <a:txBody>
                    <a:bodyPr/>
                    <a:lstStyle/>
                    <a:p>
                      <a:pPr algn="ctr" fontAlgn="ctr"/>
                      <a:r>
                        <a:rPr lang="en-US" sz="1000" u="none" strike="noStrike">
                          <a:solidFill>
                            <a:schemeClr val="accent1"/>
                          </a:solidFill>
                          <a:effectLst/>
                        </a:rPr>
                        <a:t>productsWished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82086218"/>
                  </a:ext>
                </a:extLst>
              </a:tr>
              <a:tr h="181306">
                <a:tc>
                  <a:txBody>
                    <a:bodyPr/>
                    <a:lstStyle/>
                    <a:p>
                      <a:pPr algn="ctr" fontAlgn="ctr"/>
                      <a:r>
                        <a:rPr lang="en-US" sz="1000" u="none" strike="noStrike">
                          <a:solidFill>
                            <a:schemeClr val="accent1"/>
                          </a:solidFill>
                          <a:effectLst/>
                        </a:rPr>
                        <a:t>productsBought</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381998346"/>
                  </a:ext>
                </a:extLst>
              </a:tr>
              <a:tr h="181306">
                <a:tc>
                  <a:txBody>
                    <a:bodyPr/>
                    <a:lstStyle/>
                    <a:p>
                      <a:pPr algn="ctr" fontAlgn="ctr"/>
                      <a:r>
                        <a:rPr lang="en-US" sz="1000" u="none" strike="noStrike" dirty="0">
                          <a:solidFill>
                            <a:schemeClr val="accent1"/>
                          </a:solidFill>
                          <a:effectLst/>
                        </a:rPr>
                        <a:t>gender</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583671076"/>
                  </a:ext>
                </a:extLst>
              </a:tr>
              <a:tr h="181306">
                <a:tc>
                  <a:txBody>
                    <a:bodyPr/>
                    <a:lstStyle/>
                    <a:p>
                      <a:pPr algn="ctr" fontAlgn="ctr"/>
                      <a:r>
                        <a:rPr lang="en-US" sz="1000" u="none" strike="noStrike">
                          <a:solidFill>
                            <a:schemeClr val="accent1"/>
                          </a:solidFill>
                          <a:effectLst/>
                        </a:rPr>
                        <a:t>civilityGenderId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960924459"/>
                  </a:ext>
                </a:extLst>
              </a:tr>
              <a:tr h="181306">
                <a:tc>
                  <a:txBody>
                    <a:bodyPr/>
                    <a:lstStyle/>
                    <a:p>
                      <a:pPr algn="ctr" fontAlgn="ctr"/>
                      <a:r>
                        <a:rPr lang="en-US" sz="1000" u="none" strike="noStrike">
                          <a:solidFill>
                            <a:schemeClr val="accent1"/>
                          </a:solidFill>
                          <a:effectLst/>
                        </a:rPr>
                        <a:t>civilityTitle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542255520"/>
                  </a:ext>
                </a:extLst>
              </a:tr>
              <a:tr h="181306">
                <a:tc>
                  <a:txBody>
                    <a:bodyPr/>
                    <a:lstStyle/>
                    <a:p>
                      <a:pPr algn="ctr" fontAlgn="ctr"/>
                      <a:r>
                        <a:rPr lang="en-US" sz="1000" u="none" strike="noStrike">
                          <a:solidFill>
                            <a:schemeClr val="accent1"/>
                          </a:solidFill>
                          <a:effectLst/>
                        </a:rPr>
                        <a:t>hasAnyApp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873557929"/>
                  </a:ext>
                </a:extLst>
              </a:tr>
              <a:tr h="181306">
                <a:tc>
                  <a:txBody>
                    <a:bodyPr/>
                    <a:lstStyle/>
                    <a:p>
                      <a:pPr algn="ctr" fontAlgn="ctr"/>
                      <a:r>
                        <a:rPr lang="en-US" sz="1000" u="none" strike="noStrike">
                          <a:solidFill>
                            <a:schemeClr val="accent1"/>
                          </a:solidFill>
                          <a:effectLst/>
                        </a:rPr>
                        <a:t>hasAndroidApp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986781270"/>
                  </a:ext>
                </a:extLst>
              </a:tr>
              <a:tr h="181306">
                <a:tc>
                  <a:txBody>
                    <a:bodyPr/>
                    <a:lstStyle/>
                    <a:p>
                      <a:pPr algn="ctr" fontAlgn="ctr"/>
                      <a:r>
                        <a:rPr lang="en-US" sz="1000" u="none" strike="noStrike">
                          <a:solidFill>
                            <a:schemeClr val="accent1"/>
                          </a:solidFill>
                          <a:effectLst/>
                        </a:rPr>
                        <a:t>hasIosApp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749067756"/>
                  </a:ext>
                </a:extLst>
              </a:tr>
              <a:tr h="181306">
                <a:tc>
                  <a:txBody>
                    <a:bodyPr/>
                    <a:lstStyle/>
                    <a:p>
                      <a:pPr algn="ctr" fontAlgn="ctr"/>
                      <a:r>
                        <a:rPr lang="en-US" sz="1000" u="none" strike="noStrike">
                          <a:solidFill>
                            <a:schemeClr val="accent1"/>
                          </a:solidFill>
                          <a:effectLst/>
                        </a:rPr>
                        <a:t>hasProfilePicture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85885931"/>
                  </a:ext>
                </a:extLst>
              </a:tr>
              <a:tr h="181306">
                <a:tc>
                  <a:txBody>
                    <a:bodyPr/>
                    <a:lstStyle/>
                    <a:p>
                      <a:pPr algn="ctr" fontAlgn="ctr"/>
                      <a:r>
                        <a:rPr lang="en-US" sz="1000" u="none" strike="noStrike">
                          <a:solidFill>
                            <a:schemeClr val="accent1"/>
                          </a:solidFill>
                          <a:effectLst/>
                        </a:rPr>
                        <a:t>daysSinceLastLogin</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438427521"/>
                  </a:ext>
                </a:extLst>
              </a:tr>
              <a:tr h="181306">
                <a:tc>
                  <a:txBody>
                    <a:bodyPr/>
                    <a:lstStyle/>
                    <a:p>
                      <a:pPr algn="ctr" fontAlgn="ctr"/>
                      <a:r>
                        <a:rPr lang="en-US" sz="1000" u="none" strike="noStrike">
                          <a:solidFill>
                            <a:schemeClr val="accent1"/>
                          </a:solidFill>
                          <a:effectLst/>
                        </a:rPr>
                        <a:t>seniority</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6325324"/>
                  </a:ext>
                </a:extLst>
              </a:tr>
              <a:tr h="181306">
                <a:tc>
                  <a:txBody>
                    <a:bodyPr/>
                    <a:lstStyle/>
                    <a:p>
                      <a:pPr algn="ctr" fontAlgn="ctr"/>
                      <a:r>
                        <a:rPr lang="en-US" sz="1000" u="none" strike="noStrike">
                          <a:solidFill>
                            <a:schemeClr val="accent1"/>
                          </a:solidFill>
                          <a:effectLst/>
                        </a:rPr>
                        <a:t>seniorityAsMonths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057730854"/>
                  </a:ext>
                </a:extLst>
              </a:tr>
              <a:tr h="181306">
                <a:tc>
                  <a:txBody>
                    <a:bodyPr/>
                    <a:lstStyle/>
                    <a:p>
                      <a:pPr algn="ctr" fontAlgn="ctr"/>
                      <a:r>
                        <a:rPr lang="en-US" sz="1000" u="none" strike="noStrike">
                          <a:solidFill>
                            <a:schemeClr val="accent1"/>
                          </a:solidFill>
                          <a:effectLst/>
                        </a:rPr>
                        <a:t>seniorityAsYears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970289163"/>
                  </a:ext>
                </a:extLst>
              </a:tr>
              <a:tr h="181306">
                <a:tc>
                  <a:txBody>
                    <a:bodyPr/>
                    <a:lstStyle/>
                    <a:p>
                      <a:pPr algn="ctr" fontAlgn="ctr"/>
                      <a:r>
                        <a:rPr lang="en-US" sz="1000" u="none" strike="noStrike" dirty="0" err="1">
                          <a:solidFill>
                            <a:schemeClr val="accent1"/>
                          </a:solidFill>
                          <a:effectLst/>
                        </a:rPr>
                        <a:t>countryCode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341084272"/>
                  </a:ext>
                </a:extLst>
              </a:tr>
            </a:tbl>
          </a:graphicData>
        </a:graphic>
      </p:graphicFrame>
      <p:graphicFrame>
        <p:nvGraphicFramePr>
          <p:cNvPr id="16" name="내용 개체 틀 4">
            <a:extLst>
              <a:ext uri="{FF2B5EF4-FFF2-40B4-BE49-F238E27FC236}">
                <a16:creationId xmlns:a16="http://schemas.microsoft.com/office/drawing/2014/main" id="{1B7A19AF-C706-75B6-0D47-ADD7C8A2822B}"/>
              </a:ext>
            </a:extLst>
          </p:cNvPr>
          <p:cNvGraphicFramePr>
            <a:graphicFrameLocks/>
          </p:cNvGraphicFramePr>
          <p:nvPr>
            <p:extLst>
              <p:ext uri="{D42A27DB-BD31-4B8C-83A1-F6EECF244321}">
                <p14:modId xmlns:p14="http://schemas.microsoft.com/office/powerpoint/2010/main" val="542200071"/>
              </p:ext>
            </p:extLst>
          </p:nvPr>
        </p:nvGraphicFramePr>
        <p:xfrm>
          <a:off x="3805149" y="1825619"/>
          <a:ext cx="1607500" cy="4351344"/>
        </p:xfrm>
        <a:graphic>
          <a:graphicData uri="http://schemas.openxmlformats.org/drawingml/2006/table">
            <a:tbl>
              <a:tblPr>
                <a:tableStyleId>{2D5ABB26-0587-4C30-8999-92F81FD0307C}</a:tableStyleId>
              </a:tblPr>
              <a:tblGrid>
                <a:gridCol w="1607500">
                  <a:extLst>
                    <a:ext uri="{9D8B030D-6E8A-4147-A177-3AD203B41FA5}">
                      <a16:colId xmlns:a16="http://schemas.microsoft.com/office/drawing/2014/main" val="1503427647"/>
                    </a:ext>
                  </a:extLst>
                </a:gridCol>
              </a:tblGrid>
              <a:tr h="181306">
                <a:tc>
                  <a:txBody>
                    <a:bodyPr/>
                    <a:lstStyle/>
                    <a:p>
                      <a:pPr algn="ctr" fontAlgn="ctr"/>
                      <a:r>
                        <a:rPr lang="en-US" sz="1000" u="none" strike="noStrike" dirty="0" err="1">
                          <a:solidFill>
                            <a:schemeClr val="accent1">
                              <a:lumMod val="20000"/>
                              <a:lumOff val="80000"/>
                            </a:schemeClr>
                          </a:solidFill>
                          <a:effectLst/>
                        </a:rPr>
                        <a:t>identifierHash</a:t>
                      </a:r>
                      <a:endParaRPr lang="en-US" sz="1000" b="0" i="0" u="none" strike="noStrike" dirty="0">
                        <a:solidFill>
                          <a:schemeClr val="accent1">
                            <a:lumMod val="20000"/>
                            <a:lumOff val="80000"/>
                          </a:schemeClr>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34103953"/>
                  </a:ext>
                </a:extLst>
              </a:tr>
              <a:tr h="181306">
                <a:tc>
                  <a:txBody>
                    <a:bodyPr/>
                    <a:lstStyle/>
                    <a:p>
                      <a:pPr algn="ctr" fontAlgn="ctr"/>
                      <a:r>
                        <a:rPr lang="en-US" sz="1000" u="none" strike="noStrike" dirty="0">
                          <a:solidFill>
                            <a:schemeClr val="accent1">
                              <a:lumMod val="20000"/>
                              <a:lumOff val="80000"/>
                            </a:schemeClr>
                          </a:solidFill>
                          <a:effectLst/>
                        </a:rPr>
                        <a:t>type</a:t>
                      </a:r>
                      <a:endParaRPr lang="en-US" sz="1000" b="0" i="0" u="none" strike="noStrike" dirty="0">
                        <a:solidFill>
                          <a:schemeClr val="accent1">
                            <a:lumMod val="20000"/>
                            <a:lumOff val="80000"/>
                          </a:schemeClr>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07531184"/>
                  </a:ext>
                </a:extLst>
              </a:tr>
              <a:tr h="181306">
                <a:tc>
                  <a:txBody>
                    <a:bodyPr/>
                    <a:lstStyle/>
                    <a:p>
                      <a:pPr marL="0" algn="ctr" defTabSz="914400" rtl="0" eaLnBrk="1" fontAlgn="ctr" latinLnBrk="1" hangingPunct="1"/>
                      <a:r>
                        <a:rPr lang="en-US" sz="1000" u="none" strike="noStrike" kern="1200" dirty="0">
                          <a:solidFill>
                            <a:schemeClr val="accent1">
                              <a:lumMod val="20000"/>
                              <a:lumOff val="80000"/>
                            </a:schemeClr>
                          </a:solidFill>
                          <a:effectLst/>
                        </a:rPr>
                        <a:t>country</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877004683"/>
                  </a:ext>
                </a:extLst>
              </a:tr>
              <a:tr h="181306">
                <a:tc>
                  <a:txBody>
                    <a:bodyPr/>
                    <a:lstStyle/>
                    <a:p>
                      <a:pPr algn="ctr" fontAlgn="ctr"/>
                      <a:r>
                        <a:rPr lang="en-US" sz="1000" u="none" strike="noStrike" dirty="0">
                          <a:solidFill>
                            <a:schemeClr val="accent1"/>
                          </a:solidFill>
                          <a:effectLst/>
                        </a:rPr>
                        <a:t>language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070660607"/>
                  </a:ext>
                </a:extLst>
              </a:tr>
              <a:tr h="181306">
                <a:tc>
                  <a:txBody>
                    <a:bodyPr/>
                    <a:lstStyle/>
                    <a:p>
                      <a:pPr algn="ctr" fontAlgn="ctr"/>
                      <a:r>
                        <a:rPr lang="en-US" sz="1000" u="none" strike="noStrike" dirty="0" err="1">
                          <a:solidFill>
                            <a:schemeClr val="accent1"/>
                          </a:solidFill>
                          <a:effectLst/>
                        </a:rPr>
                        <a:t>socialNbFollowers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537494537"/>
                  </a:ext>
                </a:extLst>
              </a:tr>
              <a:tr h="181306">
                <a:tc>
                  <a:txBody>
                    <a:bodyPr/>
                    <a:lstStyle/>
                    <a:p>
                      <a:pPr algn="ctr" fontAlgn="ctr"/>
                      <a:r>
                        <a:rPr lang="en-US" sz="1000" u="none" strike="noStrike" dirty="0" err="1">
                          <a:solidFill>
                            <a:schemeClr val="accent1"/>
                          </a:solidFill>
                          <a:effectLst/>
                        </a:rPr>
                        <a:t>socialNbFollows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00226713"/>
                  </a:ext>
                </a:extLst>
              </a:tr>
              <a:tr h="181306">
                <a:tc>
                  <a:txBody>
                    <a:bodyPr/>
                    <a:lstStyle/>
                    <a:p>
                      <a:pPr algn="ctr" fontAlgn="ctr"/>
                      <a:r>
                        <a:rPr lang="en-US" sz="1000" u="none" strike="noStrike" dirty="0" err="1">
                          <a:solidFill>
                            <a:schemeClr val="accent1"/>
                          </a:solidFill>
                          <a:effectLst/>
                        </a:rPr>
                        <a:t>socialProductsLiked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128008852"/>
                  </a:ext>
                </a:extLst>
              </a:tr>
              <a:tr h="181306">
                <a:tc>
                  <a:txBody>
                    <a:bodyPr/>
                    <a:lstStyle/>
                    <a:p>
                      <a:pPr algn="ctr" fontAlgn="ctr"/>
                      <a:r>
                        <a:rPr lang="en-US" sz="1000" u="none" strike="noStrike" dirty="0" err="1">
                          <a:solidFill>
                            <a:schemeClr val="accent1"/>
                          </a:solidFill>
                          <a:effectLst/>
                        </a:rPr>
                        <a:t>productsListed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846747578"/>
                  </a:ext>
                </a:extLst>
              </a:tr>
              <a:tr h="181306">
                <a:tc>
                  <a:txBody>
                    <a:bodyPr/>
                    <a:lstStyle/>
                    <a:p>
                      <a:pPr algn="ctr" fontAlgn="ctr"/>
                      <a:r>
                        <a:rPr lang="en-US" sz="1000" u="none" strike="noStrike" dirty="0" err="1">
                          <a:solidFill>
                            <a:schemeClr val="accent1"/>
                          </a:solidFill>
                          <a:effectLst/>
                        </a:rPr>
                        <a:t>productsSold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315386914"/>
                  </a:ext>
                </a:extLst>
              </a:tr>
              <a:tr h="181306">
                <a:tc>
                  <a:txBody>
                    <a:bodyPr/>
                    <a:lstStyle/>
                    <a:p>
                      <a:pPr algn="ctr" fontAlgn="ctr"/>
                      <a:r>
                        <a:rPr lang="en-US" sz="1000" u="none" strike="noStrike" dirty="0" err="1">
                          <a:solidFill>
                            <a:schemeClr val="accent1"/>
                          </a:solidFill>
                          <a:effectLst/>
                        </a:rPr>
                        <a:t>productsPassRate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280467886"/>
                  </a:ext>
                </a:extLst>
              </a:tr>
              <a:tr h="181306">
                <a:tc>
                  <a:txBody>
                    <a:bodyPr/>
                    <a:lstStyle/>
                    <a:p>
                      <a:pPr algn="ctr" fontAlgn="ctr"/>
                      <a:r>
                        <a:rPr lang="en-US" sz="1000" u="none" strike="noStrike" dirty="0" err="1">
                          <a:solidFill>
                            <a:schemeClr val="accent1"/>
                          </a:solidFill>
                          <a:effectLst/>
                        </a:rPr>
                        <a:t>productsWished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82086218"/>
                  </a:ext>
                </a:extLst>
              </a:tr>
              <a:tr h="181306">
                <a:tc>
                  <a:txBody>
                    <a:bodyPr/>
                    <a:lstStyle/>
                    <a:p>
                      <a:pPr algn="ctr" fontAlgn="ctr"/>
                      <a:r>
                        <a:rPr lang="en-US" sz="1000" u="none" strike="noStrike">
                          <a:solidFill>
                            <a:schemeClr val="accent1"/>
                          </a:solidFill>
                          <a:effectLst/>
                        </a:rPr>
                        <a:t>productsBought</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381998346"/>
                  </a:ext>
                </a:extLst>
              </a:tr>
              <a:tr h="181306">
                <a:tc>
                  <a:txBody>
                    <a:bodyPr/>
                    <a:lstStyle/>
                    <a:p>
                      <a:pPr marL="0" algn="ctr" defTabSz="914400" rtl="0" eaLnBrk="1" fontAlgn="ctr" latinLnBrk="1" hangingPunct="1"/>
                      <a:r>
                        <a:rPr lang="en-US" sz="1000" u="none" strike="noStrike" kern="1200" dirty="0">
                          <a:solidFill>
                            <a:schemeClr val="accent1">
                              <a:lumMod val="20000"/>
                              <a:lumOff val="80000"/>
                            </a:schemeClr>
                          </a:solidFill>
                          <a:effectLst/>
                        </a:rPr>
                        <a:t>gender</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583671076"/>
                  </a:ext>
                </a:extLst>
              </a:tr>
              <a:tr h="181306">
                <a:tc>
                  <a:txBody>
                    <a:bodyPr/>
                    <a:lstStyle/>
                    <a:p>
                      <a:pPr algn="ctr" fontAlgn="ctr"/>
                      <a:r>
                        <a:rPr lang="en-US" sz="1000" u="none" strike="noStrike" dirty="0" err="1">
                          <a:solidFill>
                            <a:schemeClr val="accent1"/>
                          </a:solidFill>
                          <a:effectLst/>
                        </a:rPr>
                        <a:t>civilityGenderId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960924459"/>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civilityTitle</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542255520"/>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hasAnyApp</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873557929"/>
                  </a:ext>
                </a:extLst>
              </a:tr>
              <a:tr h="181306">
                <a:tc>
                  <a:txBody>
                    <a:bodyPr/>
                    <a:lstStyle/>
                    <a:p>
                      <a:pPr algn="ctr" fontAlgn="ctr"/>
                      <a:r>
                        <a:rPr lang="en-US" sz="1000" u="none" strike="noStrike" dirty="0" err="1">
                          <a:solidFill>
                            <a:schemeClr val="accent1"/>
                          </a:solidFill>
                          <a:effectLst/>
                        </a:rPr>
                        <a:t>hasAndroidApp</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986781270"/>
                  </a:ext>
                </a:extLst>
              </a:tr>
              <a:tr h="181306">
                <a:tc>
                  <a:txBody>
                    <a:bodyPr/>
                    <a:lstStyle/>
                    <a:p>
                      <a:pPr algn="ctr" fontAlgn="ctr"/>
                      <a:r>
                        <a:rPr lang="en-US" sz="1000" u="none" strike="noStrike" dirty="0" err="1">
                          <a:solidFill>
                            <a:schemeClr val="accent1"/>
                          </a:solidFill>
                          <a:effectLst/>
                        </a:rPr>
                        <a:t>hasIosApp</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749067756"/>
                  </a:ext>
                </a:extLst>
              </a:tr>
              <a:tr h="181306">
                <a:tc>
                  <a:txBody>
                    <a:bodyPr/>
                    <a:lstStyle/>
                    <a:p>
                      <a:pPr algn="ctr" fontAlgn="ctr"/>
                      <a:r>
                        <a:rPr lang="en-US" sz="1000" u="none" strike="noStrike" dirty="0" err="1">
                          <a:solidFill>
                            <a:schemeClr val="accent1"/>
                          </a:solidFill>
                          <a:effectLst/>
                        </a:rPr>
                        <a:t>hasProfilePicture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85885931"/>
                  </a:ext>
                </a:extLst>
              </a:tr>
              <a:tr h="181306">
                <a:tc>
                  <a:txBody>
                    <a:bodyPr/>
                    <a:lstStyle/>
                    <a:p>
                      <a:pPr algn="ctr" fontAlgn="ctr"/>
                      <a:r>
                        <a:rPr lang="en-US" sz="1000" u="none" strike="noStrike" dirty="0" err="1">
                          <a:solidFill>
                            <a:schemeClr val="accent1"/>
                          </a:solidFill>
                          <a:effectLst/>
                        </a:rPr>
                        <a:t>daysSinceLastLogin</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438427521"/>
                  </a:ext>
                </a:extLst>
              </a:tr>
              <a:tr h="181306">
                <a:tc>
                  <a:txBody>
                    <a:bodyPr/>
                    <a:lstStyle/>
                    <a:p>
                      <a:pPr algn="ctr" fontAlgn="ctr"/>
                      <a:r>
                        <a:rPr lang="en-US" sz="1000" u="none" strike="noStrike" dirty="0">
                          <a:solidFill>
                            <a:schemeClr val="accent1"/>
                          </a:solidFill>
                          <a:effectLst/>
                        </a:rPr>
                        <a:t>seniority</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6325324"/>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seniorityAsMonths</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3057730854"/>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seniorityAsYears</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970289163"/>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countryCode</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341084272"/>
                  </a:ext>
                </a:extLst>
              </a:tr>
            </a:tbl>
          </a:graphicData>
        </a:graphic>
      </p:graphicFrame>
      <p:sp>
        <p:nvSpPr>
          <p:cNvPr id="17" name="직사각형 16">
            <a:extLst>
              <a:ext uri="{FF2B5EF4-FFF2-40B4-BE49-F238E27FC236}">
                <a16:creationId xmlns:a16="http://schemas.microsoft.com/office/drawing/2014/main" id="{7BE45241-65FE-9354-2989-E40595614214}"/>
              </a:ext>
            </a:extLst>
          </p:cNvPr>
          <p:cNvSpPr/>
          <p:nvPr/>
        </p:nvSpPr>
        <p:spPr>
          <a:xfrm>
            <a:off x="6816725" y="1829310"/>
            <a:ext cx="4537075" cy="4347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altLang="ko-KR" dirty="0">
                <a:solidFill>
                  <a:schemeClr val="bg1"/>
                </a:solidFill>
              </a:rPr>
              <a:t>Data set has been collected from Kaggle</a:t>
            </a:r>
            <a:r>
              <a:rPr lang="en-US" altLang="ko-KR" baseline="30000" dirty="0">
                <a:solidFill>
                  <a:schemeClr val="bg1"/>
                </a:solidFill>
              </a:rPr>
              <a:t>1)</a:t>
            </a:r>
          </a:p>
          <a:p>
            <a:pPr marL="742950" lvl="1" indent="-285750">
              <a:spcAft>
                <a:spcPts val="600"/>
              </a:spcAft>
              <a:buFont typeface="Garamond" panose="02020404030301010803" pitchFamily="18" charset="0"/>
              <a:buChar char="–"/>
            </a:pPr>
            <a:r>
              <a:rPr lang="en-US" altLang="ko-KR" dirty="0">
                <a:solidFill>
                  <a:schemeClr val="bg1"/>
                </a:solidFill>
              </a:rPr>
              <a:t>User data of </a:t>
            </a:r>
            <a:r>
              <a:rPr lang="en-US" altLang="ko-KR" dirty="0" err="1">
                <a:solidFill>
                  <a:schemeClr val="bg1"/>
                </a:solidFill>
              </a:rPr>
              <a:t>Vestiaier</a:t>
            </a:r>
            <a:r>
              <a:rPr lang="en-US" altLang="ko-KR" dirty="0">
                <a:solidFill>
                  <a:schemeClr val="bg1"/>
                </a:solidFill>
              </a:rPr>
              <a:t> Collective</a:t>
            </a:r>
          </a:p>
          <a:p>
            <a:pPr marL="285750" indent="-285750">
              <a:buFont typeface="Arial" panose="020B0604020202020204" pitchFamily="34" charset="0"/>
              <a:buChar char="•"/>
            </a:pPr>
            <a:r>
              <a:rPr lang="en-US" altLang="ko-KR" dirty="0">
                <a:solidFill>
                  <a:schemeClr val="bg1"/>
                </a:solidFill>
              </a:rPr>
              <a:t>Before preprocessing</a:t>
            </a:r>
          </a:p>
          <a:p>
            <a:pPr marL="742950" lvl="1" indent="-285750">
              <a:buFont typeface="Garamond" panose="02020404030301010803" pitchFamily="18" charset="0"/>
              <a:buChar char="–"/>
            </a:pPr>
            <a:r>
              <a:rPr lang="en-US" altLang="ko-KR" dirty="0">
                <a:solidFill>
                  <a:schemeClr val="bg1"/>
                </a:solidFill>
              </a:rPr>
              <a:t>98,913 users, 24 features</a:t>
            </a:r>
          </a:p>
          <a:p>
            <a:pPr marL="742950" lvl="1" indent="-285750">
              <a:buFont typeface="Garamond" panose="02020404030301010803" pitchFamily="18" charset="0"/>
              <a:buChar char="–"/>
            </a:pPr>
            <a:r>
              <a:rPr lang="en-US" altLang="ko-KR" dirty="0">
                <a:solidFill>
                  <a:schemeClr val="bg1"/>
                </a:solidFill>
              </a:rPr>
              <a:t>No missing values</a:t>
            </a:r>
          </a:p>
          <a:p>
            <a:pPr marL="742950" lvl="1" indent="-285750">
              <a:spcAft>
                <a:spcPts val="600"/>
              </a:spcAft>
              <a:buFont typeface="Garamond" panose="02020404030301010803" pitchFamily="18" charset="0"/>
              <a:buChar char="–"/>
            </a:pPr>
            <a:r>
              <a:rPr lang="en-US" altLang="ko-KR" dirty="0">
                <a:solidFill>
                  <a:schemeClr val="bg1"/>
                </a:solidFill>
              </a:rPr>
              <a:t>No duplicate data</a:t>
            </a:r>
          </a:p>
          <a:p>
            <a:pPr marL="285750" indent="-285750">
              <a:buFont typeface="Arial" panose="020B0604020202020204" pitchFamily="34" charset="0"/>
              <a:buChar char="•"/>
            </a:pPr>
            <a:r>
              <a:rPr lang="en-US" altLang="ko-KR" dirty="0">
                <a:solidFill>
                  <a:schemeClr val="bg1"/>
                </a:solidFill>
              </a:rPr>
              <a:t>Dropped 9 features</a:t>
            </a:r>
          </a:p>
          <a:p>
            <a:pPr marL="742950" lvl="1" indent="-285750">
              <a:buFont typeface="Garamond" panose="02020404030301010803" pitchFamily="18" charset="0"/>
              <a:buChar char="–"/>
            </a:pPr>
            <a:r>
              <a:rPr lang="en-US" altLang="ko-KR" dirty="0">
                <a:solidFill>
                  <a:schemeClr val="bg1"/>
                </a:solidFill>
              </a:rPr>
              <a:t>Redundant features: type, gender, </a:t>
            </a:r>
            <a:r>
              <a:rPr lang="en-US" altLang="ko-KR" dirty="0" err="1">
                <a:solidFill>
                  <a:schemeClr val="bg1"/>
                </a:solidFill>
              </a:rPr>
              <a:t>civilityTitle</a:t>
            </a:r>
            <a:r>
              <a:rPr lang="en-US" altLang="ko-KR" dirty="0">
                <a:solidFill>
                  <a:schemeClr val="bg1"/>
                </a:solidFill>
              </a:rPr>
              <a:t>, </a:t>
            </a:r>
            <a:r>
              <a:rPr lang="en-US" altLang="ko-KR" dirty="0" err="1">
                <a:solidFill>
                  <a:schemeClr val="bg1"/>
                </a:solidFill>
              </a:rPr>
              <a:t>hasAnyApp</a:t>
            </a:r>
            <a:r>
              <a:rPr lang="en-US" altLang="ko-KR" dirty="0">
                <a:solidFill>
                  <a:schemeClr val="bg1"/>
                </a:solidFill>
              </a:rPr>
              <a:t>,  </a:t>
            </a:r>
            <a:r>
              <a:rPr lang="en-US" altLang="ko-KR" dirty="0" err="1">
                <a:solidFill>
                  <a:schemeClr val="bg1"/>
                </a:solidFill>
              </a:rPr>
              <a:t>seniorityAsMonths</a:t>
            </a:r>
            <a:r>
              <a:rPr lang="en-US" altLang="ko-KR" dirty="0">
                <a:solidFill>
                  <a:schemeClr val="bg1"/>
                </a:solidFill>
              </a:rPr>
              <a:t>, </a:t>
            </a:r>
            <a:r>
              <a:rPr lang="en-US" altLang="ko-KR" dirty="0" err="1">
                <a:solidFill>
                  <a:schemeClr val="bg1"/>
                </a:solidFill>
              </a:rPr>
              <a:t>seniorityAsYears</a:t>
            </a:r>
            <a:endParaRPr lang="en-US" altLang="ko-KR" dirty="0">
              <a:solidFill>
                <a:schemeClr val="bg1"/>
              </a:solidFill>
            </a:endParaRPr>
          </a:p>
          <a:p>
            <a:pPr marL="742950" lvl="1" indent="-285750">
              <a:spcAft>
                <a:spcPts val="600"/>
              </a:spcAft>
              <a:buFont typeface="Garamond" panose="02020404030301010803" pitchFamily="18" charset="0"/>
              <a:buChar char="–"/>
            </a:pPr>
            <a:r>
              <a:rPr lang="en-US" altLang="ko-KR" dirty="0">
                <a:solidFill>
                  <a:schemeClr val="bg1"/>
                </a:solidFill>
              </a:rPr>
              <a:t>Features of high cardinality: </a:t>
            </a:r>
            <a:r>
              <a:rPr lang="en-US" altLang="ko-KR" dirty="0" err="1">
                <a:solidFill>
                  <a:schemeClr val="bg1"/>
                </a:solidFill>
              </a:rPr>
              <a:t>identifierHash</a:t>
            </a:r>
            <a:r>
              <a:rPr lang="en-US" altLang="ko-KR" dirty="0">
                <a:solidFill>
                  <a:schemeClr val="bg1"/>
                </a:solidFill>
              </a:rPr>
              <a:t>, country, </a:t>
            </a:r>
            <a:r>
              <a:rPr lang="en-US" altLang="ko-KR" dirty="0" err="1">
                <a:solidFill>
                  <a:schemeClr val="bg1"/>
                </a:solidFill>
              </a:rPr>
              <a:t>countryCode</a:t>
            </a:r>
            <a:endParaRPr lang="en-US" altLang="ko-KR" dirty="0">
              <a:solidFill>
                <a:schemeClr val="bg1"/>
              </a:solidFill>
            </a:endParaRPr>
          </a:p>
          <a:p>
            <a:pPr marL="285750" indent="-285750">
              <a:buFont typeface="Arial" panose="020B0604020202020204" pitchFamily="34" charset="0"/>
              <a:buChar char="•"/>
            </a:pPr>
            <a:r>
              <a:rPr lang="en-US" altLang="ko-KR" dirty="0">
                <a:solidFill>
                  <a:schemeClr val="bg1"/>
                </a:solidFill>
              </a:rPr>
              <a:t>After preprocessing</a:t>
            </a:r>
          </a:p>
          <a:p>
            <a:pPr marL="742950" lvl="1" indent="-285750">
              <a:buFont typeface="Garamond" panose="02020404030301010803" pitchFamily="18" charset="0"/>
              <a:buChar char="–"/>
            </a:pPr>
            <a:r>
              <a:rPr lang="en-US" altLang="ko-KR" b="1" dirty="0">
                <a:solidFill>
                  <a:schemeClr val="accent2">
                    <a:lumMod val="60000"/>
                    <a:lumOff val="40000"/>
                  </a:schemeClr>
                </a:solidFill>
              </a:rPr>
              <a:t>98,913 users, 15 features</a:t>
            </a:r>
            <a:endParaRPr lang="ko-KR" altLang="en-US" b="1" dirty="0">
              <a:solidFill>
                <a:schemeClr val="accent2">
                  <a:lumMod val="60000"/>
                  <a:lumOff val="40000"/>
                </a:schemeClr>
              </a:solidFill>
            </a:endParaRPr>
          </a:p>
        </p:txBody>
      </p:sp>
      <p:sp>
        <p:nvSpPr>
          <p:cNvPr id="21" name="TextBox 20">
            <a:extLst>
              <a:ext uri="{FF2B5EF4-FFF2-40B4-BE49-F238E27FC236}">
                <a16:creationId xmlns:a16="http://schemas.microsoft.com/office/drawing/2014/main" id="{208D9146-C1C4-3CD5-958F-B36CF77C5C06}"/>
              </a:ext>
            </a:extLst>
          </p:cNvPr>
          <p:cNvSpPr txBox="1"/>
          <p:nvPr/>
        </p:nvSpPr>
        <p:spPr>
          <a:xfrm>
            <a:off x="5190659" y="3678126"/>
            <a:ext cx="1461811" cy="646331"/>
          </a:xfrm>
          <a:prstGeom prst="rect">
            <a:avLst/>
          </a:prstGeom>
          <a:noFill/>
        </p:spPr>
        <p:txBody>
          <a:bodyPr wrap="square" rtlCol="0">
            <a:spAutoFit/>
          </a:bodyPr>
          <a:lstStyle/>
          <a:p>
            <a:pPr marL="0" lvl="1"/>
            <a:r>
              <a:rPr lang="en-US" altLang="ko-KR" b="1" dirty="0">
                <a:solidFill>
                  <a:schemeClr val="accent2"/>
                </a:solidFill>
              </a:rPr>
              <a:t>98,913 users </a:t>
            </a:r>
          </a:p>
          <a:p>
            <a:pPr marL="0" lvl="1"/>
            <a:r>
              <a:rPr lang="en-US" altLang="ko-KR" b="1" dirty="0">
                <a:solidFill>
                  <a:schemeClr val="accent2"/>
                </a:solidFill>
              </a:rPr>
              <a:t>15 features</a:t>
            </a:r>
            <a:endParaRPr lang="ko-KR" altLang="en-US" b="1" dirty="0">
              <a:solidFill>
                <a:schemeClr val="accent2"/>
              </a:solidFill>
            </a:endParaRPr>
          </a:p>
        </p:txBody>
      </p:sp>
      <p:sp>
        <p:nvSpPr>
          <p:cNvPr id="22" name="TextBox 21">
            <a:extLst>
              <a:ext uri="{FF2B5EF4-FFF2-40B4-BE49-F238E27FC236}">
                <a16:creationId xmlns:a16="http://schemas.microsoft.com/office/drawing/2014/main" id="{F87151A0-6284-2BB7-8DA9-25C1AAB1ECE7}"/>
              </a:ext>
            </a:extLst>
          </p:cNvPr>
          <p:cNvSpPr txBox="1"/>
          <p:nvPr/>
        </p:nvSpPr>
        <p:spPr>
          <a:xfrm>
            <a:off x="2216457" y="3678126"/>
            <a:ext cx="1461811" cy="646331"/>
          </a:xfrm>
          <a:prstGeom prst="rect">
            <a:avLst/>
          </a:prstGeom>
          <a:noFill/>
        </p:spPr>
        <p:txBody>
          <a:bodyPr wrap="square" rtlCol="0">
            <a:spAutoFit/>
          </a:bodyPr>
          <a:lstStyle/>
          <a:p>
            <a:pPr marL="0" lvl="1"/>
            <a:r>
              <a:rPr lang="en-US" altLang="ko-KR" b="1" dirty="0">
                <a:solidFill>
                  <a:schemeClr val="accent1"/>
                </a:solidFill>
              </a:rPr>
              <a:t>98,913 users </a:t>
            </a:r>
          </a:p>
          <a:p>
            <a:pPr marL="0" lvl="1"/>
            <a:r>
              <a:rPr lang="en-US" altLang="ko-KR" b="1" dirty="0">
                <a:solidFill>
                  <a:schemeClr val="accent1"/>
                </a:solidFill>
              </a:rPr>
              <a:t>24 features</a:t>
            </a:r>
            <a:endParaRPr lang="ko-KR" altLang="en-US" b="1" dirty="0">
              <a:solidFill>
                <a:schemeClr val="accent1"/>
              </a:solidFill>
            </a:endParaRPr>
          </a:p>
        </p:txBody>
      </p:sp>
    </p:spTree>
    <p:extLst>
      <p:ext uri="{BB962C8B-B14F-4D97-AF65-F5344CB8AC3E}">
        <p14:creationId xmlns:p14="http://schemas.microsoft.com/office/powerpoint/2010/main" val="170957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Scraped user data from </a:t>
            </a:r>
            <a:r>
              <a:rPr lang="en-US" altLang="ko-KR" dirty="0" err="1">
                <a:solidFill>
                  <a:schemeClr val="tx2"/>
                </a:solidFill>
              </a:rPr>
              <a:t>Vestiaire</a:t>
            </a:r>
            <a:r>
              <a:rPr lang="en-US" altLang="ko-KR" dirty="0">
                <a:solidFill>
                  <a:schemeClr val="tx2"/>
                </a:solidFill>
              </a:rPr>
              <a:t> Collective</a:t>
            </a:r>
            <a:endParaRPr lang="ko-KR" altLang="en-US" dirty="0">
              <a:solidFill>
                <a:schemeClr val="tx2"/>
              </a:solidFill>
            </a:endParaRPr>
          </a:p>
        </p:txBody>
      </p:sp>
      <p:sp>
        <p:nvSpPr>
          <p:cNvPr id="3" name="내용 개체 틀 2">
            <a:extLst>
              <a:ext uri="{FF2B5EF4-FFF2-40B4-BE49-F238E27FC236}">
                <a16:creationId xmlns:a16="http://schemas.microsoft.com/office/drawing/2014/main" id="{79C57259-93E1-0D06-55BF-18772C9D6B0A}"/>
              </a:ext>
            </a:extLst>
          </p:cNvPr>
          <p:cNvSpPr>
            <a:spLocks noGrp="1"/>
          </p:cNvSpPr>
          <p:nvPr>
            <p:ph idx="1"/>
          </p:nvPr>
        </p:nvSpPr>
        <p:spPr/>
        <p:txBody>
          <a:bodyPr/>
          <a:lstStyle/>
          <a:p>
            <a:endParaRPr lang="ko-KR" altLang="en-US"/>
          </a:p>
        </p:txBody>
      </p:sp>
      <p:sp>
        <p:nvSpPr>
          <p:cNvPr id="7" name="텍스트 개체 틀 6">
            <a:extLst>
              <a:ext uri="{FF2B5EF4-FFF2-40B4-BE49-F238E27FC236}">
                <a16:creationId xmlns:a16="http://schemas.microsoft.com/office/drawing/2014/main" id="{89A6924D-D819-7872-DC56-A727CD9DE73C}"/>
              </a:ext>
            </a:extLst>
          </p:cNvPr>
          <p:cNvSpPr>
            <a:spLocks noGrp="1"/>
          </p:cNvSpPr>
          <p:nvPr>
            <p:ph type="body" sz="quarter" idx="10"/>
          </p:nvPr>
        </p:nvSpPr>
        <p:spPr/>
        <p:txBody>
          <a:bodyPr>
            <a:normAutofit/>
          </a:bodyPr>
          <a:lstStyle/>
          <a:p>
            <a:pPr marL="228600" indent="-228600">
              <a:buAutoNum type="arabicParenR"/>
            </a:pPr>
            <a:r>
              <a:rPr lang="en-US" altLang="ko-KR" dirty="0"/>
              <a:t>EDA: Online C2C fashion store - user </a:t>
            </a:r>
            <a:r>
              <a:rPr lang="en-US" altLang="ko-KR" dirty="0" err="1"/>
              <a:t>behaviour</a:t>
            </a:r>
            <a:r>
              <a:rPr lang="en-US" altLang="ko-KR" dirty="0"/>
              <a:t> (Kaggle, JEFFREY MVUTU MABILAMA)</a:t>
            </a:r>
            <a:endParaRPr lang="ko-KR" altLang="en-US" dirty="0"/>
          </a:p>
        </p:txBody>
      </p:sp>
      <p:sp>
        <p:nvSpPr>
          <p:cNvPr id="18" name="직사각형 17">
            <a:extLst>
              <a:ext uri="{FF2B5EF4-FFF2-40B4-BE49-F238E27FC236}">
                <a16:creationId xmlns:a16="http://schemas.microsoft.com/office/drawing/2014/main" id="{6A4D8CC7-E4E1-A320-39C8-1A1BFB33197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1-2. Data set</a:t>
            </a:r>
            <a:endParaRPr lang="ko-KR" altLang="en-US" dirty="0">
              <a:solidFill>
                <a:schemeClr val="tx2"/>
              </a:solidFill>
            </a:endParaRPr>
          </a:p>
        </p:txBody>
      </p:sp>
      <p:graphicFrame>
        <p:nvGraphicFramePr>
          <p:cNvPr id="8" name="표 7">
            <a:extLst>
              <a:ext uri="{FF2B5EF4-FFF2-40B4-BE49-F238E27FC236}">
                <a16:creationId xmlns:a16="http://schemas.microsoft.com/office/drawing/2014/main" id="{24005147-72FF-4026-E70A-2410CF80C134}"/>
              </a:ext>
            </a:extLst>
          </p:cNvPr>
          <p:cNvGraphicFramePr>
            <a:graphicFrameLocks/>
          </p:cNvGraphicFramePr>
          <p:nvPr>
            <p:extLst>
              <p:ext uri="{D42A27DB-BD31-4B8C-83A1-F6EECF244321}">
                <p14:modId xmlns:p14="http://schemas.microsoft.com/office/powerpoint/2010/main" val="3142057564"/>
              </p:ext>
            </p:extLst>
          </p:nvPr>
        </p:nvGraphicFramePr>
        <p:xfrm>
          <a:off x="838200" y="1825625"/>
          <a:ext cx="10515600" cy="4419600"/>
        </p:xfrm>
        <a:graphic>
          <a:graphicData uri="http://schemas.openxmlformats.org/drawingml/2006/table">
            <a:tbl>
              <a:tblPr firstRow="1" bandRow="1">
                <a:tableStyleId>{5C22544A-7EE6-4342-B048-85BDC9FD1C3A}</a:tableStyleId>
              </a:tblPr>
              <a:tblGrid>
                <a:gridCol w="2295525">
                  <a:extLst>
                    <a:ext uri="{9D8B030D-6E8A-4147-A177-3AD203B41FA5}">
                      <a16:colId xmlns:a16="http://schemas.microsoft.com/office/drawing/2014/main" val="969425902"/>
                    </a:ext>
                  </a:extLst>
                </a:gridCol>
                <a:gridCol w="8220075">
                  <a:extLst>
                    <a:ext uri="{9D8B030D-6E8A-4147-A177-3AD203B41FA5}">
                      <a16:colId xmlns:a16="http://schemas.microsoft.com/office/drawing/2014/main" val="2714207773"/>
                    </a:ext>
                  </a:extLst>
                </a:gridCol>
              </a:tblGrid>
              <a:tr h="271959">
                <a:tc>
                  <a:txBody>
                    <a:bodyPr/>
                    <a:lstStyle/>
                    <a:p>
                      <a:pPr algn="ctr" latinLnBrk="1"/>
                      <a:r>
                        <a:rPr lang="en-US" altLang="ko-KR" sz="1400" dirty="0"/>
                        <a:t>Variable</a:t>
                      </a:r>
                      <a:endParaRPr lang="ko-KR" altLang="en-US" sz="1400" dirty="0"/>
                    </a:p>
                  </a:txBody>
                  <a:tcPr/>
                </a:tc>
                <a:tc>
                  <a:txBody>
                    <a:bodyPr/>
                    <a:lstStyle/>
                    <a:p>
                      <a:pPr algn="ctr" latinLnBrk="1"/>
                      <a:r>
                        <a:rPr lang="en-US" altLang="ko-KR" sz="1400" dirty="0"/>
                        <a:t>Description</a:t>
                      </a:r>
                      <a:r>
                        <a:rPr lang="en-US" altLang="ko-KR" sz="1400" baseline="30000" dirty="0"/>
                        <a:t>1)</a:t>
                      </a:r>
                      <a:endParaRPr lang="ko-KR" altLang="en-US" sz="1400" baseline="30000" dirty="0"/>
                    </a:p>
                  </a:txBody>
                  <a:tcPr/>
                </a:tc>
                <a:extLst>
                  <a:ext uri="{0D108BD9-81ED-4DB2-BD59-A6C34878D82A}">
                    <a16:rowId xmlns:a16="http://schemas.microsoft.com/office/drawing/2014/main" val="4105158809"/>
                  </a:ext>
                </a:extLst>
              </a:tr>
              <a:tr h="271959">
                <a:tc>
                  <a:txBody>
                    <a:bodyPr/>
                    <a:lstStyle/>
                    <a:p>
                      <a:pPr algn="ctr" fontAlgn="ctr"/>
                      <a:r>
                        <a:rPr lang="en-US" sz="1400" u="none" strike="noStrike" dirty="0">
                          <a:solidFill>
                            <a:schemeClr val="accent1"/>
                          </a:solidFill>
                          <a:effectLst/>
                        </a:rPr>
                        <a:t>language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The user's preferred language</a:t>
                      </a:r>
                      <a:endParaRPr lang="ko-KR" altLang="en-US" sz="1200" dirty="0">
                        <a:solidFill>
                          <a:schemeClr val="accent1"/>
                        </a:solidFill>
                      </a:endParaRPr>
                    </a:p>
                  </a:txBody>
                  <a:tcPr/>
                </a:tc>
                <a:extLst>
                  <a:ext uri="{0D108BD9-81ED-4DB2-BD59-A6C34878D82A}">
                    <a16:rowId xmlns:a16="http://schemas.microsoft.com/office/drawing/2014/main" val="4289693068"/>
                  </a:ext>
                </a:extLst>
              </a:tr>
              <a:tr h="271959">
                <a:tc>
                  <a:txBody>
                    <a:bodyPr/>
                    <a:lstStyle/>
                    <a:p>
                      <a:pPr algn="ctr" fontAlgn="ctr"/>
                      <a:r>
                        <a:rPr lang="en-US" sz="1400" u="none" strike="noStrike" dirty="0" err="1">
                          <a:solidFill>
                            <a:schemeClr val="accent1"/>
                          </a:solidFill>
                          <a:effectLst/>
                        </a:rPr>
                        <a:t>socialNbFollowers</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users who follow this user's activity. New accounts are automatically followed by the store's official</a:t>
                      </a:r>
                      <a:endParaRPr lang="ko-KR" altLang="en-US" sz="1200" dirty="0">
                        <a:solidFill>
                          <a:schemeClr val="accent1"/>
                        </a:solidFill>
                      </a:endParaRPr>
                    </a:p>
                  </a:txBody>
                  <a:tcPr/>
                </a:tc>
                <a:extLst>
                  <a:ext uri="{0D108BD9-81ED-4DB2-BD59-A6C34878D82A}">
                    <a16:rowId xmlns:a16="http://schemas.microsoft.com/office/drawing/2014/main" val="2001548477"/>
                  </a:ext>
                </a:extLst>
              </a:tr>
              <a:tr h="271959">
                <a:tc>
                  <a:txBody>
                    <a:bodyPr/>
                    <a:lstStyle/>
                    <a:p>
                      <a:pPr algn="ctr" fontAlgn="ctr"/>
                      <a:r>
                        <a:rPr lang="en-US" sz="1400" u="none" strike="noStrike" dirty="0" err="1">
                          <a:solidFill>
                            <a:schemeClr val="accent1"/>
                          </a:solidFill>
                          <a:effectLst/>
                        </a:rPr>
                        <a:t>socialNbFollows</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user account this user follows. New accounts are automatically assigned to follow the official partners</a:t>
                      </a:r>
                      <a:endParaRPr lang="ko-KR" altLang="en-US" sz="1200" dirty="0">
                        <a:solidFill>
                          <a:schemeClr val="accent1"/>
                        </a:solidFill>
                      </a:endParaRPr>
                    </a:p>
                  </a:txBody>
                  <a:tcPr/>
                </a:tc>
                <a:extLst>
                  <a:ext uri="{0D108BD9-81ED-4DB2-BD59-A6C34878D82A}">
                    <a16:rowId xmlns:a16="http://schemas.microsoft.com/office/drawing/2014/main" val="1793749359"/>
                  </a:ext>
                </a:extLst>
              </a:tr>
              <a:tr h="271959">
                <a:tc>
                  <a:txBody>
                    <a:bodyPr/>
                    <a:lstStyle/>
                    <a:p>
                      <a:pPr algn="ctr" fontAlgn="ctr"/>
                      <a:r>
                        <a:rPr lang="en-US" sz="1400" u="none" strike="noStrike" dirty="0" err="1">
                          <a:solidFill>
                            <a:schemeClr val="accent1"/>
                          </a:solidFill>
                          <a:effectLst/>
                        </a:rPr>
                        <a:t>socialProductsLiked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products this user liked</a:t>
                      </a:r>
                      <a:endParaRPr lang="ko-KR" altLang="en-US" sz="1200" dirty="0">
                        <a:solidFill>
                          <a:schemeClr val="accent1"/>
                        </a:solidFill>
                        <a:highlight>
                          <a:srgbClr val="FFFF00"/>
                        </a:highlight>
                      </a:endParaRPr>
                    </a:p>
                  </a:txBody>
                  <a:tcPr/>
                </a:tc>
                <a:extLst>
                  <a:ext uri="{0D108BD9-81ED-4DB2-BD59-A6C34878D82A}">
                    <a16:rowId xmlns:a16="http://schemas.microsoft.com/office/drawing/2014/main" val="2968097726"/>
                  </a:ext>
                </a:extLst>
              </a:tr>
              <a:tr h="271959">
                <a:tc>
                  <a:txBody>
                    <a:bodyPr/>
                    <a:lstStyle/>
                    <a:p>
                      <a:pPr algn="ctr" fontAlgn="ctr"/>
                      <a:r>
                        <a:rPr lang="en-US" sz="1400" u="none" strike="noStrike" dirty="0" err="1">
                          <a:solidFill>
                            <a:schemeClr val="accent1"/>
                          </a:solidFill>
                          <a:effectLst/>
                        </a:rPr>
                        <a:t>productsListed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currently unsold products that this user has uploaded.</a:t>
                      </a:r>
                      <a:endParaRPr lang="ko-KR" altLang="en-US" sz="1200" dirty="0">
                        <a:solidFill>
                          <a:schemeClr val="accent1"/>
                        </a:solidFill>
                      </a:endParaRPr>
                    </a:p>
                  </a:txBody>
                  <a:tcPr/>
                </a:tc>
                <a:extLst>
                  <a:ext uri="{0D108BD9-81ED-4DB2-BD59-A6C34878D82A}">
                    <a16:rowId xmlns:a16="http://schemas.microsoft.com/office/drawing/2014/main" val="4102903409"/>
                  </a:ext>
                </a:extLst>
              </a:tr>
              <a:tr h="271959">
                <a:tc>
                  <a:txBody>
                    <a:bodyPr/>
                    <a:lstStyle/>
                    <a:p>
                      <a:pPr algn="ctr" fontAlgn="ctr"/>
                      <a:r>
                        <a:rPr lang="en-US" sz="1400" u="none" strike="noStrike" dirty="0" err="1">
                          <a:solidFill>
                            <a:schemeClr val="accent1"/>
                          </a:solidFill>
                          <a:effectLst/>
                        </a:rPr>
                        <a:t>productsSold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products this user has sold</a:t>
                      </a:r>
                      <a:endParaRPr lang="ko-KR" altLang="en-US" sz="1200" dirty="0">
                        <a:solidFill>
                          <a:schemeClr val="accent1"/>
                        </a:solidFill>
                      </a:endParaRPr>
                    </a:p>
                  </a:txBody>
                  <a:tcPr/>
                </a:tc>
                <a:extLst>
                  <a:ext uri="{0D108BD9-81ED-4DB2-BD59-A6C34878D82A}">
                    <a16:rowId xmlns:a16="http://schemas.microsoft.com/office/drawing/2014/main" val="2807900176"/>
                  </a:ext>
                </a:extLst>
              </a:tr>
              <a:tr h="271959">
                <a:tc>
                  <a:txBody>
                    <a:bodyPr/>
                    <a:lstStyle/>
                    <a:p>
                      <a:pPr algn="ctr" fontAlgn="ctr"/>
                      <a:r>
                        <a:rPr lang="en-US" sz="1400" u="none" strike="noStrike" dirty="0" err="1">
                          <a:solidFill>
                            <a:schemeClr val="accent1"/>
                          </a:solidFill>
                          <a:effectLst/>
                        </a:rPr>
                        <a:t>productsPassRate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 of products meeting the product description. (Sold products are reviewed by the store's team before being shipped to the buyer)</a:t>
                      </a:r>
                      <a:endParaRPr lang="ko-KR" altLang="en-US" sz="1200" baseline="30000" dirty="0">
                        <a:solidFill>
                          <a:schemeClr val="accent1"/>
                        </a:solidFill>
                      </a:endParaRPr>
                    </a:p>
                  </a:txBody>
                  <a:tcPr/>
                </a:tc>
                <a:extLst>
                  <a:ext uri="{0D108BD9-81ED-4DB2-BD59-A6C34878D82A}">
                    <a16:rowId xmlns:a16="http://schemas.microsoft.com/office/drawing/2014/main" val="1517005567"/>
                  </a:ext>
                </a:extLst>
              </a:tr>
              <a:tr h="271959">
                <a:tc>
                  <a:txBody>
                    <a:bodyPr/>
                    <a:lstStyle/>
                    <a:p>
                      <a:pPr algn="ctr" fontAlgn="ctr"/>
                      <a:r>
                        <a:rPr lang="en-US" sz="1400" u="none" strike="noStrike" dirty="0" err="1">
                          <a:solidFill>
                            <a:schemeClr val="accent1"/>
                          </a:solidFill>
                          <a:effectLst/>
                        </a:rPr>
                        <a:t>productsWished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baseline="0" dirty="0">
                          <a:solidFill>
                            <a:schemeClr val="accent1"/>
                          </a:solidFill>
                        </a:rPr>
                        <a:t>Number of products this user added to his/her wish list.</a:t>
                      </a:r>
                      <a:endParaRPr lang="ko-KR" altLang="en-US" sz="1200" baseline="0" dirty="0">
                        <a:solidFill>
                          <a:schemeClr val="accent1"/>
                        </a:solidFill>
                      </a:endParaRPr>
                    </a:p>
                  </a:txBody>
                  <a:tcPr/>
                </a:tc>
                <a:extLst>
                  <a:ext uri="{0D108BD9-81ED-4DB2-BD59-A6C34878D82A}">
                    <a16:rowId xmlns:a16="http://schemas.microsoft.com/office/drawing/2014/main" val="2869548106"/>
                  </a:ext>
                </a:extLst>
              </a:tr>
              <a:tr h="271959">
                <a:tc>
                  <a:txBody>
                    <a:bodyPr/>
                    <a:lstStyle/>
                    <a:p>
                      <a:pPr algn="ctr" fontAlgn="ctr"/>
                      <a:r>
                        <a:rPr lang="en-US" sz="1400" b="1" u="none" strike="noStrike" dirty="0" err="1">
                          <a:solidFill>
                            <a:schemeClr val="tx1"/>
                          </a:solidFill>
                          <a:effectLst/>
                        </a:rPr>
                        <a:t>productsBought</a:t>
                      </a:r>
                      <a:endParaRPr lang="en-US" sz="14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b="1" dirty="0">
                          <a:solidFill>
                            <a:schemeClr val="tx1"/>
                          </a:solidFill>
                        </a:rPr>
                        <a:t>Number of products this user bought (Target of this analysis)</a:t>
                      </a:r>
                      <a:endParaRPr lang="ko-KR" altLang="en-US" sz="1200" b="1" dirty="0">
                        <a:solidFill>
                          <a:schemeClr val="tx1"/>
                        </a:solidFill>
                      </a:endParaRPr>
                    </a:p>
                  </a:txBody>
                  <a:tcPr/>
                </a:tc>
                <a:extLst>
                  <a:ext uri="{0D108BD9-81ED-4DB2-BD59-A6C34878D82A}">
                    <a16:rowId xmlns:a16="http://schemas.microsoft.com/office/drawing/2014/main" val="411563066"/>
                  </a:ext>
                </a:extLst>
              </a:tr>
              <a:tr h="271959">
                <a:tc>
                  <a:txBody>
                    <a:bodyPr/>
                    <a:lstStyle/>
                    <a:p>
                      <a:pPr algn="ctr" fontAlgn="ctr"/>
                      <a:r>
                        <a:rPr lang="en-US" sz="1400" u="none" strike="noStrike" dirty="0" err="1">
                          <a:solidFill>
                            <a:schemeClr val="accent1"/>
                          </a:solidFill>
                          <a:effectLst/>
                        </a:rPr>
                        <a:t>civilityGenderId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1, 2, 3 (1 is Mr., 2 is </a:t>
                      </a:r>
                      <a:r>
                        <a:rPr lang="en-US" altLang="ko-KR" sz="1200" dirty="0" err="1">
                          <a:solidFill>
                            <a:schemeClr val="accent1"/>
                          </a:solidFill>
                        </a:rPr>
                        <a:t>Mrs</a:t>
                      </a:r>
                      <a:r>
                        <a:rPr lang="en-US" altLang="ko-KR" sz="1200" dirty="0">
                          <a:solidFill>
                            <a:schemeClr val="accent1"/>
                          </a:solidFill>
                        </a:rPr>
                        <a:t>, 3 is Miss)</a:t>
                      </a:r>
                      <a:endParaRPr lang="ko-KR" altLang="en-US" sz="1200" dirty="0">
                        <a:solidFill>
                          <a:schemeClr val="accent1"/>
                        </a:solidFill>
                      </a:endParaRPr>
                    </a:p>
                  </a:txBody>
                  <a:tcPr/>
                </a:tc>
                <a:extLst>
                  <a:ext uri="{0D108BD9-81ED-4DB2-BD59-A6C34878D82A}">
                    <a16:rowId xmlns:a16="http://schemas.microsoft.com/office/drawing/2014/main" val="2288529585"/>
                  </a:ext>
                </a:extLst>
              </a:tr>
              <a:tr h="271959">
                <a:tc>
                  <a:txBody>
                    <a:bodyPr/>
                    <a:lstStyle/>
                    <a:p>
                      <a:pPr algn="ctr" fontAlgn="ctr"/>
                      <a:r>
                        <a:rPr lang="en-US" sz="1400" u="none" strike="noStrike" dirty="0" err="1">
                          <a:solidFill>
                            <a:schemeClr val="accent1"/>
                          </a:solidFill>
                          <a:effectLst/>
                        </a:rPr>
                        <a:t>hasAndroidApp</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ever used the official Android app</a:t>
                      </a:r>
                      <a:endParaRPr lang="ko-KR" altLang="en-US" sz="1200" dirty="0">
                        <a:solidFill>
                          <a:schemeClr val="accent1"/>
                        </a:solidFill>
                      </a:endParaRPr>
                    </a:p>
                  </a:txBody>
                  <a:tcPr/>
                </a:tc>
                <a:extLst>
                  <a:ext uri="{0D108BD9-81ED-4DB2-BD59-A6C34878D82A}">
                    <a16:rowId xmlns:a16="http://schemas.microsoft.com/office/drawing/2014/main" val="3485827717"/>
                  </a:ext>
                </a:extLst>
              </a:tr>
              <a:tr h="271959">
                <a:tc>
                  <a:txBody>
                    <a:bodyPr/>
                    <a:lstStyle/>
                    <a:p>
                      <a:pPr algn="ctr" fontAlgn="ctr"/>
                      <a:r>
                        <a:rPr lang="en-US" sz="1400" u="none" strike="noStrike" dirty="0" err="1">
                          <a:solidFill>
                            <a:schemeClr val="accent1"/>
                          </a:solidFill>
                          <a:effectLst/>
                        </a:rPr>
                        <a:t>hasIosApp</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ever used the official iOS app</a:t>
                      </a:r>
                      <a:endParaRPr lang="ko-KR" altLang="en-US" sz="1200" dirty="0">
                        <a:solidFill>
                          <a:schemeClr val="accent1"/>
                        </a:solidFill>
                      </a:endParaRPr>
                    </a:p>
                  </a:txBody>
                  <a:tcPr/>
                </a:tc>
                <a:extLst>
                  <a:ext uri="{0D108BD9-81ED-4DB2-BD59-A6C34878D82A}">
                    <a16:rowId xmlns:a16="http://schemas.microsoft.com/office/drawing/2014/main" val="2140543262"/>
                  </a:ext>
                </a:extLst>
              </a:tr>
              <a:tr h="271959">
                <a:tc>
                  <a:txBody>
                    <a:bodyPr/>
                    <a:lstStyle/>
                    <a:p>
                      <a:pPr algn="ctr" fontAlgn="ctr"/>
                      <a:r>
                        <a:rPr lang="en-US" sz="1400" u="none" strike="noStrike" dirty="0" err="1">
                          <a:solidFill>
                            <a:schemeClr val="accent1"/>
                          </a:solidFill>
                          <a:effectLst/>
                        </a:rPr>
                        <a:t>hasProfilePicture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a custom profile picture</a:t>
                      </a:r>
                      <a:endParaRPr lang="ko-KR" altLang="en-US" sz="1200" dirty="0">
                        <a:solidFill>
                          <a:schemeClr val="accent1"/>
                        </a:solidFill>
                      </a:endParaRPr>
                    </a:p>
                  </a:txBody>
                  <a:tcPr/>
                </a:tc>
                <a:extLst>
                  <a:ext uri="{0D108BD9-81ED-4DB2-BD59-A6C34878D82A}">
                    <a16:rowId xmlns:a16="http://schemas.microsoft.com/office/drawing/2014/main" val="10332348"/>
                  </a:ext>
                </a:extLst>
              </a:tr>
              <a:tr h="271959">
                <a:tc>
                  <a:txBody>
                    <a:bodyPr/>
                    <a:lstStyle/>
                    <a:p>
                      <a:pPr algn="ctr" fontAlgn="ctr"/>
                      <a:r>
                        <a:rPr lang="en-US" sz="1400" u="none" strike="noStrike" dirty="0" err="1">
                          <a:solidFill>
                            <a:schemeClr val="accent1"/>
                          </a:solidFill>
                          <a:effectLst/>
                        </a:rPr>
                        <a:t>daysSinceLastLogin</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days since the last login</a:t>
                      </a:r>
                      <a:endParaRPr lang="ko-KR" altLang="en-US" sz="1200" dirty="0">
                        <a:solidFill>
                          <a:schemeClr val="accent1"/>
                        </a:solidFill>
                      </a:endParaRPr>
                    </a:p>
                  </a:txBody>
                  <a:tcPr/>
                </a:tc>
                <a:extLst>
                  <a:ext uri="{0D108BD9-81ED-4DB2-BD59-A6C34878D82A}">
                    <a16:rowId xmlns:a16="http://schemas.microsoft.com/office/drawing/2014/main" val="2016705100"/>
                  </a:ext>
                </a:extLst>
              </a:tr>
              <a:tr h="271959">
                <a:tc>
                  <a:txBody>
                    <a:bodyPr/>
                    <a:lstStyle/>
                    <a:p>
                      <a:pPr algn="ctr" fontAlgn="ctr"/>
                      <a:r>
                        <a:rPr lang="en-US" sz="1400" u="none" strike="noStrike" dirty="0">
                          <a:solidFill>
                            <a:schemeClr val="accent1"/>
                          </a:solidFill>
                          <a:effectLst/>
                        </a:rPr>
                        <a:t>seniority</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days since the user registered</a:t>
                      </a:r>
                      <a:endParaRPr lang="ko-KR" altLang="en-US" sz="1200" dirty="0">
                        <a:solidFill>
                          <a:schemeClr val="accent1"/>
                        </a:solidFill>
                      </a:endParaRPr>
                    </a:p>
                  </a:txBody>
                  <a:tcPr/>
                </a:tc>
                <a:extLst>
                  <a:ext uri="{0D108BD9-81ED-4DB2-BD59-A6C34878D82A}">
                    <a16:rowId xmlns:a16="http://schemas.microsoft.com/office/drawing/2014/main" val="3354403728"/>
                  </a:ext>
                </a:extLst>
              </a:tr>
            </a:tbl>
          </a:graphicData>
        </a:graphic>
      </p:graphicFrame>
    </p:spTree>
    <p:extLst>
      <p:ext uri="{BB962C8B-B14F-4D97-AF65-F5344CB8AC3E}">
        <p14:creationId xmlns:p14="http://schemas.microsoft.com/office/powerpoint/2010/main" val="268521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normAutofit/>
          </a:bodyPr>
          <a:lstStyle/>
          <a:p>
            <a:r>
              <a:rPr lang="en-US" altLang="ko-KR" dirty="0">
                <a:solidFill>
                  <a:schemeClr val="tx2"/>
                </a:solidFill>
              </a:rPr>
              <a:t>Target is imbalanced and right skewed</a:t>
            </a:r>
            <a:endParaRPr lang="ko-KR" altLang="en-US" dirty="0">
              <a:solidFill>
                <a:schemeClr val="tx2"/>
              </a:solidFill>
            </a:endParaRPr>
          </a:p>
        </p:txBody>
      </p:sp>
      <p:graphicFrame>
        <p:nvGraphicFramePr>
          <p:cNvPr id="34" name="표 34">
            <a:extLst>
              <a:ext uri="{FF2B5EF4-FFF2-40B4-BE49-F238E27FC236}">
                <a16:creationId xmlns:a16="http://schemas.microsoft.com/office/drawing/2014/main" id="{7E392A80-686A-3D3A-890C-35435ED1CAB9}"/>
              </a:ext>
            </a:extLst>
          </p:cNvPr>
          <p:cNvGraphicFramePr>
            <a:graphicFrameLocks noGrp="1"/>
          </p:cNvGraphicFramePr>
          <p:nvPr>
            <p:ph idx="1"/>
            <p:extLst>
              <p:ext uri="{D42A27DB-BD31-4B8C-83A1-F6EECF244321}">
                <p14:modId xmlns:p14="http://schemas.microsoft.com/office/powerpoint/2010/main" val="1765285414"/>
              </p:ext>
            </p:extLst>
          </p:nvPr>
        </p:nvGraphicFramePr>
        <p:xfrm>
          <a:off x="1496899" y="5399161"/>
          <a:ext cx="2319338" cy="640080"/>
        </p:xfrm>
        <a:graphic>
          <a:graphicData uri="http://schemas.openxmlformats.org/drawingml/2006/table">
            <a:tbl>
              <a:tblPr firstRow="1" bandRow="1">
                <a:tableStyleId>{2D5ABB26-0587-4C30-8999-92F81FD0307C}</a:tableStyleId>
              </a:tblPr>
              <a:tblGrid>
                <a:gridCol w="1298528">
                  <a:extLst>
                    <a:ext uri="{9D8B030D-6E8A-4147-A177-3AD203B41FA5}">
                      <a16:colId xmlns:a16="http://schemas.microsoft.com/office/drawing/2014/main" val="2952461575"/>
                    </a:ext>
                  </a:extLst>
                </a:gridCol>
                <a:gridCol w="1020810">
                  <a:extLst>
                    <a:ext uri="{9D8B030D-6E8A-4147-A177-3AD203B41FA5}">
                      <a16:colId xmlns:a16="http://schemas.microsoft.com/office/drawing/2014/main" val="3241809733"/>
                    </a:ext>
                  </a:extLst>
                </a:gridCol>
              </a:tblGrid>
              <a:tr h="167323">
                <a:tc>
                  <a:txBody>
                    <a:bodyPr/>
                    <a:lstStyle/>
                    <a:p>
                      <a:pPr algn="ctr" latinLnBrk="1"/>
                      <a:r>
                        <a:rPr lang="en-US" altLang="ko-KR" sz="1400" dirty="0">
                          <a:solidFill>
                            <a:schemeClr val="tx2"/>
                          </a:solidFill>
                        </a:rPr>
                        <a:t>Total</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98,913</a:t>
                      </a:r>
                      <a:endParaRPr lang="ko-KR" altLang="en-US" sz="1400" dirty="0">
                        <a:solidFill>
                          <a:schemeClr val="tx2"/>
                        </a:solidFill>
                      </a:endParaRPr>
                    </a:p>
                  </a:txBody>
                  <a:tcPr marL="0" marR="0" marT="0" marB="0"/>
                </a:tc>
                <a:extLst>
                  <a:ext uri="{0D108BD9-81ED-4DB2-BD59-A6C34878D82A}">
                    <a16:rowId xmlns:a16="http://schemas.microsoft.com/office/drawing/2014/main" val="3561008291"/>
                  </a:ext>
                </a:extLst>
              </a:tr>
              <a:tr h="167323">
                <a:tc>
                  <a:txBody>
                    <a:bodyPr/>
                    <a:lstStyle/>
                    <a:p>
                      <a:pPr algn="ctr" latinLnBrk="1"/>
                      <a:r>
                        <a:rPr lang="en-US" altLang="ko-KR" sz="1400" dirty="0">
                          <a:solidFill>
                            <a:schemeClr val="tx2"/>
                          </a:solidFill>
                        </a:rPr>
                        <a:t>Do not buy</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93,494</a:t>
                      </a:r>
                      <a:endParaRPr lang="ko-KR" altLang="en-US" sz="1400" dirty="0">
                        <a:solidFill>
                          <a:schemeClr val="tx2"/>
                        </a:solidFill>
                      </a:endParaRPr>
                    </a:p>
                  </a:txBody>
                  <a:tcPr marL="0" marR="0" marT="0" marB="0"/>
                </a:tc>
                <a:extLst>
                  <a:ext uri="{0D108BD9-81ED-4DB2-BD59-A6C34878D82A}">
                    <a16:rowId xmlns:a16="http://schemas.microsoft.com/office/drawing/2014/main" val="1805471737"/>
                  </a:ext>
                </a:extLst>
              </a:tr>
              <a:tr h="167323">
                <a:tc>
                  <a:txBody>
                    <a:bodyPr/>
                    <a:lstStyle/>
                    <a:p>
                      <a:pPr algn="ctr" latinLnBrk="1"/>
                      <a:r>
                        <a:rPr lang="en-US" altLang="ko-KR" sz="1400" dirty="0">
                          <a:solidFill>
                            <a:schemeClr val="tx2"/>
                          </a:solidFill>
                        </a:rPr>
                        <a:t>Buy</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5,419</a:t>
                      </a:r>
                      <a:endParaRPr lang="ko-KR" altLang="en-US" sz="1400" dirty="0">
                        <a:solidFill>
                          <a:schemeClr val="tx2"/>
                        </a:solidFill>
                      </a:endParaRPr>
                    </a:p>
                  </a:txBody>
                  <a:tcPr marL="0" marR="0" marT="0" marB="0"/>
                </a:tc>
                <a:extLst>
                  <a:ext uri="{0D108BD9-81ED-4DB2-BD59-A6C34878D82A}">
                    <a16:rowId xmlns:a16="http://schemas.microsoft.com/office/drawing/2014/main" val="3898564958"/>
                  </a:ext>
                </a:extLst>
              </a:tr>
            </a:tbl>
          </a:graphicData>
        </a:graphic>
      </p:graphicFrame>
      <p:sp>
        <p:nvSpPr>
          <p:cNvPr id="37" name="텍스트 개체 틀 36">
            <a:extLst>
              <a:ext uri="{FF2B5EF4-FFF2-40B4-BE49-F238E27FC236}">
                <a16:creationId xmlns:a16="http://schemas.microsoft.com/office/drawing/2014/main" id="{FF5B49AE-31F3-339A-CD4C-D527627CA8EB}"/>
              </a:ext>
            </a:extLst>
          </p:cNvPr>
          <p:cNvSpPr>
            <a:spLocks noGrp="1"/>
          </p:cNvSpPr>
          <p:nvPr>
            <p:ph type="body" sz="quarter" idx="10"/>
          </p:nvPr>
        </p:nvSpPr>
        <p:spPr/>
        <p:txBody>
          <a:bodyPr/>
          <a:lstStyle/>
          <a:p>
            <a:endParaRPr lang="ko-KR" altLang="en-US"/>
          </a:p>
        </p:txBody>
      </p:sp>
      <p:sp>
        <p:nvSpPr>
          <p:cNvPr id="7" name="직사각형 6">
            <a:extLst>
              <a:ext uri="{FF2B5EF4-FFF2-40B4-BE49-F238E27FC236}">
                <a16:creationId xmlns:a16="http://schemas.microsoft.com/office/drawing/2014/main" id="{69B2B3B2-2066-87C6-FA15-81C697FDC6EA}"/>
              </a:ext>
            </a:extLst>
          </p:cNvPr>
          <p:cNvSpPr/>
          <p:nvPr/>
        </p:nvSpPr>
        <p:spPr>
          <a:xfrm>
            <a:off x="100668" y="92279"/>
            <a:ext cx="325614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1-3. Exploratory data analysis</a:t>
            </a:r>
            <a:endParaRPr lang="ko-KR" altLang="en-US" dirty="0">
              <a:solidFill>
                <a:schemeClr val="tx2"/>
              </a:solidFill>
            </a:endParaRPr>
          </a:p>
        </p:txBody>
      </p:sp>
      <p:pic>
        <p:nvPicPr>
          <p:cNvPr id="3094" name="Picture 22">
            <a:extLst>
              <a:ext uri="{FF2B5EF4-FFF2-40B4-BE49-F238E27FC236}">
                <a16:creationId xmlns:a16="http://schemas.microsoft.com/office/drawing/2014/main" id="{7BA55694-DD54-22E8-9F65-825A308EF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87" y="2400908"/>
            <a:ext cx="3319563" cy="300037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그룹 29">
            <a:extLst>
              <a:ext uri="{FF2B5EF4-FFF2-40B4-BE49-F238E27FC236}">
                <a16:creationId xmlns:a16="http://schemas.microsoft.com/office/drawing/2014/main" id="{8EB7C5E6-B4EE-8E3D-955B-367BF2227B13}"/>
              </a:ext>
            </a:extLst>
          </p:cNvPr>
          <p:cNvGrpSpPr/>
          <p:nvPr/>
        </p:nvGrpSpPr>
        <p:grpSpPr>
          <a:xfrm>
            <a:off x="5010150" y="2458058"/>
            <a:ext cx="6343650" cy="3718904"/>
            <a:chOff x="5010150" y="1825625"/>
            <a:chExt cx="6343650" cy="4351338"/>
          </a:xfrm>
          <a:noFill/>
        </p:grpSpPr>
        <p:sp>
          <p:nvSpPr>
            <p:cNvPr id="25" name="직사각형 24">
              <a:extLst>
                <a:ext uri="{FF2B5EF4-FFF2-40B4-BE49-F238E27FC236}">
                  <a16:creationId xmlns:a16="http://schemas.microsoft.com/office/drawing/2014/main" id="{A5A7E37A-77D5-BC34-1C07-D74F70078337}"/>
                </a:ext>
              </a:extLst>
            </p:cNvPr>
            <p:cNvSpPr/>
            <p:nvPr/>
          </p:nvSpPr>
          <p:spPr>
            <a:xfrm>
              <a:off x="5010150" y="1825625"/>
              <a:ext cx="6343650" cy="435133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3" name="그룹 22">
              <a:extLst>
                <a:ext uri="{FF2B5EF4-FFF2-40B4-BE49-F238E27FC236}">
                  <a16:creationId xmlns:a16="http://schemas.microsoft.com/office/drawing/2014/main" id="{2645136D-AA54-EAD1-14FE-DF82F5FA60D4}"/>
                </a:ext>
              </a:extLst>
            </p:cNvPr>
            <p:cNvGrpSpPr/>
            <p:nvPr/>
          </p:nvGrpSpPr>
          <p:grpSpPr>
            <a:xfrm>
              <a:off x="5157585" y="1919299"/>
              <a:ext cx="2880000" cy="4184519"/>
              <a:chOff x="5157585" y="1919299"/>
              <a:chExt cx="2880000" cy="4184519"/>
            </a:xfrm>
            <a:grpFill/>
          </p:grpSpPr>
          <p:pic>
            <p:nvPicPr>
              <p:cNvPr id="5" name="Picture 2">
                <a:extLst>
                  <a:ext uri="{FF2B5EF4-FFF2-40B4-BE49-F238E27FC236}">
                    <a16:creationId xmlns:a16="http://schemas.microsoft.com/office/drawing/2014/main" id="{5611E4C0-E50D-3C48-AA65-19277C822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585" y="2190691"/>
                <a:ext cx="2880000" cy="1800000"/>
              </a:xfrm>
              <a:prstGeom prst="rect">
                <a:avLst/>
              </a:prstGeom>
              <a:grpFill/>
            </p:spPr>
          </p:pic>
          <p:sp>
            <p:nvSpPr>
              <p:cNvPr id="6" name="직사각형 5">
                <a:extLst>
                  <a:ext uri="{FF2B5EF4-FFF2-40B4-BE49-F238E27FC236}">
                    <a16:creationId xmlns:a16="http://schemas.microsoft.com/office/drawing/2014/main" id="{E23E62AA-DBB7-48EA-44E0-26ADB123657B}"/>
                  </a:ext>
                </a:extLst>
              </p:cNvPr>
              <p:cNvSpPr/>
              <p:nvPr/>
            </p:nvSpPr>
            <p:spPr>
              <a:xfrm>
                <a:off x="5687628" y="1919299"/>
                <a:ext cx="1915164"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0 ~ Below 50</a:t>
                </a:r>
                <a:endParaRPr lang="ko-KR" altLang="en-US" dirty="0">
                  <a:solidFill>
                    <a:schemeClr val="tx2"/>
                  </a:solidFill>
                </a:endParaRPr>
              </a:p>
            </p:txBody>
          </p:sp>
          <p:pic>
            <p:nvPicPr>
              <p:cNvPr id="10" name="Picture 4">
                <a:extLst>
                  <a:ext uri="{FF2B5EF4-FFF2-40B4-BE49-F238E27FC236}">
                    <a16:creationId xmlns:a16="http://schemas.microsoft.com/office/drawing/2014/main" id="{0424B695-78E3-D5E8-4D25-EC582239B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585" y="4303818"/>
                <a:ext cx="2880000" cy="1800000"/>
              </a:xfrm>
              <a:prstGeom prst="rect">
                <a:avLst/>
              </a:prstGeom>
              <a:grpFill/>
            </p:spPr>
          </p:pic>
          <p:sp>
            <p:nvSpPr>
              <p:cNvPr id="18" name="직사각형 17">
                <a:extLst>
                  <a:ext uri="{FF2B5EF4-FFF2-40B4-BE49-F238E27FC236}">
                    <a16:creationId xmlns:a16="http://schemas.microsoft.com/office/drawing/2014/main" id="{F00F8DE2-878A-2E99-C467-E8392816ED75}"/>
                  </a:ext>
                </a:extLst>
              </p:cNvPr>
              <p:cNvSpPr/>
              <p:nvPr/>
            </p:nvSpPr>
            <p:spPr>
              <a:xfrm>
                <a:off x="5591870" y="4074315"/>
                <a:ext cx="2106680"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10 ~ Below 50</a:t>
                </a:r>
                <a:endParaRPr lang="ko-KR" altLang="en-US" dirty="0">
                  <a:solidFill>
                    <a:schemeClr val="tx2"/>
                  </a:solidFill>
                </a:endParaRPr>
              </a:p>
            </p:txBody>
          </p:sp>
        </p:grpSp>
        <p:grpSp>
          <p:nvGrpSpPr>
            <p:cNvPr id="24" name="그룹 23">
              <a:extLst>
                <a:ext uri="{FF2B5EF4-FFF2-40B4-BE49-F238E27FC236}">
                  <a16:creationId xmlns:a16="http://schemas.microsoft.com/office/drawing/2014/main" id="{4B05F29F-33A0-0973-EAE7-8A22CDBE9709}"/>
                </a:ext>
              </a:extLst>
            </p:cNvPr>
            <p:cNvGrpSpPr/>
            <p:nvPr/>
          </p:nvGrpSpPr>
          <p:grpSpPr>
            <a:xfrm>
              <a:off x="8393148" y="1919299"/>
              <a:ext cx="2880000" cy="4184519"/>
              <a:chOff x="8393148" y="1919299"/>
              <a:chExt cx="2880000" cy="4184519"/>
            </a:xfrm>
            <a:grpFill/>
          </p:grpSpPr>
          <p:pic>
            <p:nvPicPr>
              <p:cNvPr id="13" name="Picture 6">
                <a:extLst>
                  <a:ext uri="{FF2B5EF4-FFF2-40B4-BE49-F238E27FC236}">
                    <a16:creationId xmlns:a16="http://schemas.microsoft.com/office/drawing/2014/main" id="{F0ED530A-7010-1B78-1B54-DCF1CD50B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3148" y="2190691"/>
                <a:ext cx="2880000" cy="1800000"/>
              </a:xfrm>
              <a:prstGeom prst="rect">
                <a:avLst/>
              </a:prstGeom>
              <a:grpFill/>
            </p:spPr>
          </p:pic>
          <p:pic>
            <p:nvPicPr>
              <p:cNvPr id="16" name="Picture 8">
                <a:extLst>
                  <a:ext uri="{FF2B5EF4-FFF2-40B4-BE49-F238E27FC236}">
                    <a16:creationId xmlns:a16="http://schemas.microsoft.com/office/drawing/2014/main" id="{4E2423E6-C38C-8AE6-C2B4-82C2D079EB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3148" y="4303818"/>
                <a:ext cx="2880000" cy="1800000"/>
              </a:xfrm>
              <a:prstGeom prst="rect">
                <a:avLst/>
              </a:prstGeom>
              <a:grpFill/>
            </p:spPr>
          </p:pic>
          <p:sp>
            <p:nvSpPr>
              <p:cNvPr id="19" name="직사각형 18">
                <a:extLst>
                  <a:ext uri="{FF2B5EF4-FFF2-40B4-BE49-F238E27FC236}">
                    <a16:creationId xmlns:a16="http://schemas.microsoft.com/office/drawing/2014/main" id="{A7509744-F7EB-A784-2191-2BF7187C6E60}"/>
                  </a:ext>
                </a:extLst>
              </p:cNvPr>
              <p:cNvSpPr/>
              <p:nvPr/>
            </p:nvSpPr>
            <p:spPr>
              <a:xfrm>
                <a:off x="9036836" y="1919299"/>
                <a:ext cx="1915164"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50</a:t>
                </a:r>
                <a:endParaRPr lang="ko-KR" altLang="en-US" dirty="0">
                  <a:solidFill>
                    <a:schemeClr val="tx2"/>
                  </a:solidFill>
                </a:endParaRPr>
              </a:p>
            </p:txBody>
          </p:sp>
          <p:sp>
            <p:nvSpPr>
              <p:cNvPr id="20" name="직사각형 19">
                <a:extLst>
                  <a:ext uri="{FF2B5EF4-FFF2-40B4-BE49-F238E27FC236}">
                    <a16:creationId xmlns:a16="http://schemas.microsoft.com/office/drawing/2014/main" id="{55CE8E4E-8E45-FE38-FD91-87BBE659454F}"/>
                  </a:ext>
                </a:extLst>
              </p:cNvPr>
              <p:cNvSpPr/>
              <p:nvPr/>
            </p:nvSpPr>
            <p:spPr>
              <a:xfrm>
                <a:off x="8835744" y="4074315"/>
                <a:ext cx="2317348"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100</a:t>
                </a:r>
                <a:endParaRPr lang="ko-KR" altLang="en-US" dirty="0">
                  <a:solidFill>
                    <a:schemeClr val="tx2"/>
                  </a:solidFill>
                </a:endParaRPr>
              </a:p>
            </p:txBody>
          </p:sp>
        </p:grpSp>
        <p:cxnSp>
          <p:nvCxnSpPr>
            <p:cNvPr id="22" name="직선 연결선 21">
              <a:extLst>
                <a:ext uri="{FF2B5EF4-FFF2-40B4-BE49-F238E27FC236}">
                  <a16:creationId xmlns:a16="http://schemas.microsoft.com/office/drawing/2014/main" id="{D865B491-687B-6A15-D369-40EDFE36DBBA}"/>
                </a:ext>
              </a:extLst>
            </p:cNvPr>
            <p:cNvCxnSpPr/>
            <p:nvPr/>
          </p:nvCxnSpPr>
          <p:spPr>
            <a:xfrm>
              <a:off x="8215366" y="2056769"/>
              <a:ext cx="0" cy="3909579"/>
            </a:xfrm>
            <a:prstGeom prst="line">
              <a:avLst/>
            </a:prstGeom>
            <a:grpFill/>
            <a:ln>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6" name="이등변 삼각형 25">
            <a:extLst>
              <a:ext uri="{FF2B5EF4-FFF2-40B4-BE49-F238E27FC236}">
                <a16:creationId xmlns:a16="http://schemas.microsoft.com/office/drawing/2014/main" id="{17C48DA9-2130-9292-ECC9-536D8DABB777}"/>
              </a:ext>
            </a:extLst>
          </p:cNvPr>
          <p:cNvSpPr/>
          <p:nvPr/>
        </p:nvSpPr>
        <p:spPr>
          <a:xfrm rot="16200000">
            <a:off x="4493289" y="3954778"/>
            <a:ext cx="510509" cy="479342"/>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F8498E68-CB67-A852-C000-2512C42B4CFA}"/>
              </a:ext>
            </a:extLst>
          </p:cNvPr>
          <p:cNvSpPr/>
          <p:nvPr/>
        </p:nvSpPr>
        <p:spPr>
          <a:xfrm>
            <a:off x="5010150" y="1993148"/>
            <a:ext cx="6343650" cy="434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Distribution of buyers by the number of purchased item</a:t>
            </a:r>
            <a:endParaRPr lang="ko-KR" altLang="en-US" b="1" dirty="0">
              <a:solidFill>
                <a:schemeClr val="accent1"/>
              </a:solidFill>
            </a:endParaRPr>
          </a:p>
        </p:txBody>
      </p:sp>
      <p:sp>
        <p:nvSpPr>
          <p:cNvPr id="35" name="직사각형 34">
            <a:extLst>
              <a:ext uri="{FF2B5EF4-FFF2-40B4-BE49-F238E27FC236}">
                <a16:creationId xmlns:a16="http://schemas.microsoft.com/office/drawing/2014/main" id="{D28C9447-BF2F-A782-F034-8609DA7DFEF8}"/>
              </a:ext>
            </a:extLst>
          </p:cNvPr>
          <p:cNvSpPr/>
          <p:nvPr/>
        </p:nvSpPr>
        <p:spPr>
          <a:xfrm>
            <a:off x="666750" y="1993148"/>
            <a:ext cx="4010025" cy="434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5.5% of total users ever bought an item</a:t>
            </a:r>
            <a:endParaRPr lang="ko-KR" altLang="en-US" b="1" dirty="0">
              <a:solidFill>
                <a:schemeClr val="accent1"/>
              </a:solidFill>
            </a:endParaRPr>
          </a:p>
        </p:txBody>
      </p:sp>
      <p:sp>
        <p:nvSpPr>
          <p:cNvPr id="38" name="직사각형 37">
            <a:extLst>
              <a:ext uri="{FF2B5EF4-FFF2-40B4-BE49-F238E27FC236}">
                <a16:creationId xmlns:a16="http://schemas.microsoft.com/office/drawing/2014/main" id="{5BF18886-9800-3CE3-2F9B-D35ABC0CF91D}"/>
              </a:ext>
            </a:extLst>
          </p:cNvPr>
          <p:cNvSpPr/>
          <p:nvPr/>
        </p:nvSpPr>
        <p:spPr>
          <a:xfrm>
            <a:off x="6096001" y="2900199"/>
            <a:ext cx="1804966" cy="1038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Most buyers</a:t>
            </a:r>
          </a:p>
          <a:p>
            <a:pPr algn="ctr"/>
            <a:r>
              <a:rPr lang="en-US" altLang="ko-KR" b="1" dirty="0">
                <a:solidFill>
                  <a:schemeClr val="accent1"/>
                </a:solidFill>
              </a:rPr>
              <a:t>bought less than 10 items</a:t>
            </a:r>
            <a:endParaRPr lang="ko-KR" altLang="en-US" b="1" dirty="0">
              <a:solidFill>
                <a:schemeClr val="accent1"/>
              </a:solidFill>
            </a:endParaRPr>
          </a:p>
        </p:txBody>
      </p:sp>
    </p:spTree>
    <p:extLst>
      <p:ext uri="{BB962C8B-B14F-4D97-AF65-F5344CB8AC3E}">
        <p14:creationId xmlns:p14="http://schemas.microsoft.com/office/powerpoint/2010/main" val="105855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2. Model</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
        <p:nvSpPr>
          <p:cNvPr id="2" name="직사각형 1">
            <a:extLst>
              <a:ext uri="{FF2B5EF4-FFF2-40B4-BE49-F238E27FC236}">
                <a16:creationId xmlns:a16="http://schemas.microsoft.com/office/drawing/2014/main" id="{E008DE41-4643-3EC5-D548-20ACBEB1B7F1}"/>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8988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lstStyle/>
          <a:p>
            <a:r>
              <a:rPr lang="en-US" altLang="ko-KR" dirty="0">
                <a:solidFill>
                  <a:schemeClr val="tx2"/>
                </a:solidFill>
              </a:rPr>
              <a:t>Logistic</a:t>
            </a:r>
            <a:r>
              <a:rPr lang="ko-KR" altLang="en-US" dirty="0">
                <a:solidFill>
                  <a:schemeClr val="tx2"/>
                </a:solidFill>
              </a:rPr>
              <a:t> </a:t>
            </a:r>
            <a:r>
              <a:rPr lang="en-US" altLang="ko-KR" dirty="0">
                <a:solidFill>
                  <a:schemeClr val="tx2"/>
                </a:solidFill>
              </a:rPr>
              <a:t>regression, recall is 0.75</a:t>
            </a:r>
            <a:endParaRPr lang="ko-KR" altLang="en-US" dirty="0">
              <a:solidFill>
                <a:schemeClr val="tx2"/>
              </a:solidFill>
            </a:endParaRPr>
          </a:p>
        </p:txBody>
      </p:sp>
      <p:sp>
        <p:nvSpPr>
          <p:cNvPr id="27" name="내용 개체 틀 26">
            <a:extLst>
              <a:ext uri="{FF2B5EF4-FFF2-40B4-BE49-F238E27FC236}">
                <a16:creationId xmlns:a16="http://schemas.microsoft.com/office/drawing/2014/main" id="{BF2BC645-9D63-0112-C126-75A5081B2841}"/>
              </a:ext>
            </a:extLst>
          </p:cNvPr>
          <p:cNvSpPr>
            <a:spLocks noGrp="1"/>
          </p:cNvSpPr>
          <p:nvPr>
            <p:ph idx="1"/>
          </p:nvPr>
        </p:nvSpPr>
        <p:spPr/>
        <p:txBody>
          <a:bodyPr/>
          <a:lstStyle/>
          <a:p>
            <a:endParaRPr lang="en-US" dirty="0"/>
          </a:p>
        </p:txBody>
      </p:sp>
      <p:sp>
        <p:nvSpPr>
          <p:cNvPr id="28" name="텍스트 개체 틀 27">
            <a:extLst>
              <a:ext uri="{FF2B5EF4-FFF2-40B4-BE49-F238E27FC236}">
                <a16:creationId xmlns:a16="http://schemas.microsoft.com/office/drawing/2014/main" id="{5E44FED9-FD0D-E25E-BC03-8E06EA35E607}"/>
              </a:ext>
            </a:extLst>
          </p:cNvPr>
          <p:cNvSpPr>
            <a:spLocks noGrp="1"/>
          </p:cNvSpPr>
          <p:nvPr>
            <p:ph type="body" sz="quarter" idx="10"/>
          </p:nvPr>
        </p:nvSpPr>
        <p:spPr/>
        <p:txBody>
          <a:bodyPr>
            <a:normAutofit fontScale="92500" lnSpcReduction="20000"/>
          </a:bodyPr>
          <a:lstStyle/>
          <a:p>
            <a:r>
              <a:rPr lang="en-US" dirty="0"/>
              <a:t>1) Use Area Under Curve (AUC) as the optimal threshold criterion
</a:t>
            </a:r>
          </a:p>
        </p:txBody>
      </p:sp>
      <p:sp>
        <p:nvSpPr>
          <p:cNvPr id="8" name="직사각형 7">
            <a:extLst>
              <a:ext uri="{FF2B5EF4-FFF2-40B4-BE49-F238E27FC236}">
                <a16:creationId xmlns:a16="http://schemas.microsoft.com/office/drawing/2014/main" id="{B324D77B-9DB8-94C5-0F0A-4BC7387E729C}"/>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r>
              <a:rPr lang="en-US" altLang="ko-KR" dirty="0">
                <a:solidFill>
                  <a:schemeClr val="tx2"/>
                </a:solidFill>
              </a:rPr>
              <a:t>2-1. Baseline</a:t>
            </a:r>
            <a:endParaRPr lang="ko-KR" altLang="en-US" dirty="0">
              <a:solidFill>
                <a:schemeClr val="tx2"/>
              </a:solidFill>
            </a:endParaRPr>
          </a:p>
        </p:txBody>
      </p:sp>
      <p:sp>
        <p:nvSpPr>
          <p:cNvPr id="30" name="직사각형 29">
            <a:extLst>
              <a:ext uri="{FF2B5EF4-FFF2-40B4-BE49-F238E27FC236}">
                <a16:creationId xmlns:a16="http://schemas.microsoft.com/office/drawing/2014/main" id="{D7C89102-6F6B-3596-FDE7-05926A4FA7BE}"/>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schemeClr val="tx1"/>
              </a:solidFill>
            </a:endParaRPr>
          </a:p>
        </p:txBody>
      </p:sp>
      <p:sp>
        <p:nvSpPr>
          <p:cNvPr id="36" name="직사각형 35">
            <a:extLst>
              <a:ext uri="{FF2B5EF4-FFF2-40B4-BE49-F238E27FC236}">
                <a16:creationId xmlns:a16="http://schemas.microsoft.com/office/drawing/2014/main" id="{932866CA-E819-781B-C9C8-8671052A1271}"/>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rPr>
              <a:t>Logistic regression is a model that determines probabilities by putting a function called sigmoid on the linearity of a feature and a target.
Binary classification based on the threshold
Optimal threshold</a:t>
            </a:r>
            <a:r>
              <a:rPr lang="en-US" altLang="ko-KR" sz="1400" baseline="30000" dirty="0">
                <a:solidFill>
                  <a:schemeClr val="tx2"/>
                </a:solidFill>
              </a:rPr>
              <a:t> 1)</a:t>
            </a:r>
            <a:r>
              <a:rPr lang="en-US" altLang="ko-KR" sz="1400" dirty="0">
                <a:solidFill>
                  <a:schemeClr val="tx2"/>
                </a:solidFill>
              </a:rPr>
              <a:t> is calculated as 0.39, and users with a purchase probability of 39% or more are classified as buyers.</a:t>
            </a:r>
            <a:endParaRPr lang="ko-KR" altLang="en-US" sz="1400" dirty="0">
              <a:solidFill>
                <a:schemeClr val="tx2"/>
              </a:solidFill>
            </a:endParaRPr>
          </a:p>
        </p:txBody>
      </p:sp>
      <p:sp>
        <p:nvSpPr>
          <p:cNvPr id="3" name="직사각형 2">
            <a:extLst>
              <a:ext uri="{FF2B5EF4-FFF2-40B4-BE49-F238E27FC236}">
                <a16:creationId xmlns:a16="http://schemas.microsoft.com/office/drawing/2014/main" id="{1D2B2AF7-DF43-39BC-B168-FE0B88FE3E39}"/>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latinLnBrk="0"/>
            <a:r>
              <a:rPr lang="en-US" altLang="ko-KR" dirty="0">
                <a:solidFill>
                  <a:schemeClr val="tx2"/>
                </a:solidFill>
              </a:rPr>
              <a:t>(Recall is 0.75)</a:t>
            </a:r>
          </a:p>
          <a:p>
            <a:pPr algn="ctr" latinLnBrk="0"/>
            <a:r>
              <a:rPr lang="en-US" altLang="ko-KR" dirty="0">
                <a:solidFill>
                  <a:schemeClr val="tx2"/>
                </a:solidFill>
              </a:rPr>
              <a:t>This model retrieved </a:t>
            </a:r>
            <a:r>
              <a:rPr lang="en-US" altLang="ko-KR" b="1" dirty="0">
                <a:solidFill>
                  <a:schemeClr val="accent2"/>
                </a:solidFill>
              </a:rPr>
              <a:t>75%</a:t>
            </a:r>
            <a:r>
              <a:rPr lang="en-US" altLang="ko-KR" dirty="0">
                <a:solidFill>
                  <a:schemeClr val="tx2"/>
                </a:solidFill>
              </a:rPr>
              <a:t> of buyers.</a:t>
            </a:r>
          </a:p>
          <a:p>
            <a:pPr algn="ctr" latinLnBrk="0"/>
            <a:r>
              <a:rPr lang="en-US" altLang="ko-KR" dirty="0">
                <a:solidFill>
                  <a:schemeClr val="tx2"/>
                </a:solidFill>
              </a:rPr>
              <a:t>(Fail in retrieving 25% of buyers.)</a:t>
            </a:r>
          </a:p>
        </p:txBody>
      </p:sp>
      <p:pic>
        <p:nvPicPr>
          <p:cNvPr id="1026" name="Picture 2">
            <a:extLst>
              <a:ext uri="{FF2B5EF4-FFF2-40B4-BE49-F238E27FC236}">
                <a16:creationId xmlns:a16="http://schemas.microsoft.com/office/drawing/2014/main" id="{09742018-1C49-DCE5-E097-EDC2C7A7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50" y="2367993"/>
            <a:ext cx="2601427" cy="16333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그림 34">
            <a:extLst>
              <a:ext uri="{FF2B5EF4-FFF2-40B4-BE49-F238E27FC236}">
                <a16:creationId xmlns:a16="http://schemas.microsoft.com/office/drawing/2014/main" id="{C54E248F-28B5-0973-6927-9F0412554CB2}"/>
              </a:ext>
            </a:extLst>
          </p:cNvPr>
          <p:cNvPicPr>
            <a:picLocks noChangeAspect="1"/>
          </p:cNvPicPr>
          <p:nvPr/>
        </p:nvPicPr>
        <p:blipFill>
          <a:blip r:embed="rId3"/>
          <a:stretch>
            <a:fillRect/>
          </a:stretch>
        </p:blipFill>
        <p:spPr>
          <a:xfrm>
            <a:off x="3640435" y="2382756"/>
            <a:ext cx="2672888" cy="1633301"/>
          </a:xfrm>
          <a:prstGeom prst="rect">
            <a:avLst/>
          </a:prstGeom>
          <a:ln>
            <a:noFill/>
          </a:ln>
        </p:spPr>
      </p:pic>
      <p:cxnSp>
        <p:nvCxnSpPr>
          <p:cNvPr id="40" name="직선 연결선 39">
            <a:extLst>
              <a:ext uri="{FF2B5EF4-FFF2-40B4-BE49-F238E27FC236}">
                <a16:creationId xmlns:a16="http://schemas.microsoft.com/office/drawing/2014/main" id="{856694A2-4FB6-C858-876D-14132AB713C3}"/>
              </a:ext>
            </a:extLst>
          </p:cNvPr>
          <p:cNvCxnSpPr/>
          <p:nvPr/>
        </p:nvCxnSpPr>
        <p:spPr>
          <a:xfrm>
            <a:off x="3881052" y="3305262"/>
            <a:ext cx="2120126" cy="0"/>
          </a:xfrm>
          <a:prstGeom prst="line">
            <a:avLst/>
          </a:prstGeom>
          <a:ln w="12700">
            <a:solidFill>
              <a:srgbClr val="C00000"/>
            </a:solidFill>
          </a:ln>
        </p:spPr>
        <p:style>
          <a:lnRef idx="1">
            <a:schemeClr val="accent4"/>
          </a:lnRef>
          <a:fillRef idx="0">
            <a:schemeClr val="accent4"/>
          </a:fillRef>
          <a:effectRef idx="0">
            <a:schemeClr val="accent4"/>
          </a:effectRef>
          <a:fontRef idx="minor">
            <a:schemeClr val="tx1"/>
          </a:fontRef>
        </p:style>
      </p:cxnSp>
      <p:pic>
        <p:nvPicPr>
          <p:cNvPr id="41" name="Picture 4">
            <a:extLst>
              <a:ext uri="{FF2B5EF4-FFF2-40B4-BE49-F238E27FC236}">
                <a16:creationId xmlns:a16="http://schemas.microsoft.com/office/drawing/2014/main" id="{505CA1CD-0674-CBA4-E9FE-1A2BC9D3C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699" y="1850273"/>
            <a:ext cx="2858885" cy="240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83281"/>
      </p:ext>
    </p:extLst>
  </p:cSld>
  <p:clrMapOvr>
    <a:masterClrMapping/>
  </p:clrMapOvr>
</p:sld>
</file>

<file path=ppt/theme/theme1.xml><?xml version="1.0" encoding="utf-8"?>
<a:theme xmlns:a="http://schemas.openxmlformats.org/drawingml/2006/main" name="Office 테마">
  <a:themeElements>
    <a:clrScheme name="Codestates_project">
      <a:dk1>
        <a:srgbClr val="44546A"/>
      </a:dk1>
      <a:lt1>
        <a:srgbClr val="FFFFFF"/>
      </a:lt1>
      <a:dk2>
        <a:srgbClr val="000000"/>
      </a:dk2>
      <a:lt2>
        <a:srgbClr val="FFFFFF"/>
      </a:lt2>
      <a:accent1>
        <a:srgbClr val="616B3A"/>
      </a:accent1>
      <a:accent2>
        <a:srgbClr val="6386B8"/>
      </a:accent2>
      <a:accent3>
        <a:srgbClr val="6B524F"/>
      </a:accent3>
      <a:accent4>
        <a:srgbClr val="C00000"/>
      </a:accent4>
      <a:accent5>
        <a:srgbClr val="A7B86C"/>
      </a:accent5>
      <a:accent6>
        <a:srgbClr val="7691B8"/>
      </a:accent6>
      <a:hlink>
        <a:srgbClr val="0563C1"/>
      </a:hlink>
      <a:folHlink>
        <a:srgbClr val="954F72"/>
      </a:folHlink>
    </a:clrScheme>
    <a:fontScheme name="Codestates_project">
      <a:majorFont>
        <a:latin typeface="Garamond"/>
        <a:ea typeface="돋움"/>
        <a:cs typeface=""/>
      </a:majorFont>
      <a:minorFont>
        <a:latin typeface="Garamond"/>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1371</Words>
  <Application>Microsoft Office PowerPoint</Application>
  <PresentationFormat>와이드스크린</PresentationFormat>
  <Paragraphs>203</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돋움</vt:lpstr>
      <vt:lpstr>맑은 고딕</vt:lpstr>
      <vt:lpstr>Arial</vt:lpstr>
      <vt:lpstr>Garamond</vt:lpstr>
      <vt:lpstr>Wingdings</vt:lpstr>
      <vt:lpstr>Office 테마</vt:lpstr>
      <vt:lpstr>Reselling platform</vt:lpstr>
      <vt:lpstr>Contents</vt:lpstr>
      <vt:lpstr>1. Problem frame</vt:lpstr>
      <vt:lpstr>Which user purchase an article in this platform?</vt:lpstr>
      <vt:lpstr>Scraped user data from Vestiaire Collective</vt:lpstr>
      <vt:lpstr>Scraped user data from Vestiaire Collective</vt:lpstr>
      <vt:lpstr>Target is imbalanced and right skewed</vt:lpstr>
      <vt:lpstr>2. Model</vt:lpstr>
      <vt:lpstr>Logistic regression, recall is 0.75</vt:lpstr>
      <vt:lpstr>Random Forest, recall is 0.3</vt:lpstr>
      <vt:lpstr>Gradient boosting decision tree, recall is 0.76</vt:lpstr>
      <vt:lpstr>Performance of the gradient boosting decision tree model has slightly improved</vt:lpstr>
      <vt:lpstr>3. Interpretation</vt:lpstr>
      <vt:lpstr>4 characteristics that are highly relevant to the probability of purchase</vt:lpstr>
      <vt:lpstr>Partial dependence plot (PDP) and random 100 individual conditional expectation curves</vt:lpstr>
      <vt:lpstr>Relationship between counts of social follower and purchase probability</vt:lpstr>
      <vt:lpstr>Reasonable relationship between both days past since log-in and wished product and purchase probability</vt:lpstr>
      <vt:lpstr>Relationship between the number of products that users 'liked' and the probability of purchase</vt:lpstr>
      <vt:lpstr>Cases when the probability of purchase is greater than 80% in PDPs of both characteristics</vt:lpstr>
      <vt:lpstr>The more products customer wishes, the more likely customer is to buy, so you need to increase customer engagement</vt:lpstr>
      <vt:lpstr>The more recently a customer logs in, the higher the probability of purchases is, so you need to increase the activity of your account.</vt:lpstr>
      <vt:lpstr>3 suggestions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Jihye</dc:creator>
  <cp:lastModifiedBy>Hong Jihye</cp:lastModifiedBy>
  <cp:revision>157</cp:revision>
  <dcterms:created xsi:type="dcterms:W3CDTF">2022-08-27T13:24:50Z</dcterms:created>
  <dcterms:modified xsi:type="dcterms:W3CDTF">2023-01-22T10:54:53Z</dcterms:modified>
</cp:coreProperties>
</file>