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0" r:id="rId5"/>
    <p:sldId id="264" r:id="rId6"/>
    <p:sldId id="266" r:id="rId7"/>
    <p:sldId id="265" r:id="rId8"/>
    <p:sldId id="272"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3BD960AA-4F7F-436B-BB37-22F4D8332D09}">
          <p14:sldIdLst>
            <p14:sldId id="256"/>
            <p14:sldId id="257"/>
            <p14:sldId id="258"/>
            <p14:sldId id="260"/>
            <p14:sldId id="264"/>
            <p14:sldId id="266"/>
            <p14:sldId id="265"/>
            <p14:sldId id="272"/>
            <p14:sldId id="269"/>
            <p14:sldId id="270"/>
            <p14:sldId id="271"/>
          </p14:sldIdLst>
        </p14:section>
      </p14:sectionLst>
    </p:ext>
    <p:ext uri="{EFAFB233-063F-42B5-8137-9DF3F51BA10A}">
      <p15:sldGuideLst xmlns:p15="http://schemas.microsoft.com/office/powerpoint/2012/main">
        <p15:guide id="1" orient="horz" pos="2115" userDrawn="1">
          <p15:clr>
            <a:srgbClr val="A4A3A4"/>
          </p15:clr>
        </p15:guide>
        <p15:guide id="2" pos="665" userDrawn="1">
          <p15:clr>
            <a:srgbClr val="F26B43"/>
          </p15:clr>
        </p15:guide>
        <p15:guide id="3" pos="7015" userDrawn="1">
          <p15:clr>
            <a:srgbClr val="F26B43"/>
          </p15:clr>
        </p15:guide>
        <p15:guide id="4"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2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6353" autoAdjust="0"/>
  </p:normalViewPr>
  <p:slideViewPr>
    <p:cSldViewPr snapToGrid="0" showGuides="1">
      <p:cViewPr varScale="1">
        <p:scale>
          <a:sx n="110" d="100"/>
          <a:sy n="110" d="100"/>
        </p:scale>
        <p:origin x="312" y="96"/>
      </p:cViewPr>
      <p:guideLst>
        <p:guide orient="horz" pos="2115"/>
        <p:guide pos="665"/>
        <p:guide pos="7015"/>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event</c:v>
                </c:pt>
              </c:strCache>
            </c:strRef>
          </c:tx>
          <c:spPr>
            <a:ln w="28575" cap="rnd">
              <a:solidFill>
                <a:schemeClr val="accent1"/>
              </a:solidFill>
              <a:round/>
            </a:ln>
            <a:effectLst/>
          </c:spPr>
          <c:marker>
            <c:symbol val="none"/>
          </c:marker>
          <c:cat>
            <c:strRef>
              <c:f>Sheet1!$A$2:$A$62</c:f>
              <c:strCache>
                <c:ptCount val="61"/>
                <c:pt idx="0">
                  <c:v>Oct-1</c:v>
                </c:pt>
                <c:pt idx="1">
                  <c:v>Oct-2</c:v>
                </c:pt>
                <c:pt idx="2">
                  <c:v>Oct-3</c:v>
                </c:pt>
                <c:pt idx="3">
                  <c:v>Oct-4</c:v>
                </c:pt>
                <c:pt idx="4">
                  <c:v>Oct-5</c:v>
                </c:pt>
                <c:pt idx="5">
                  <c:v>Oct-6</c:v>
                </c:pt>
                <c:pt idx="6">
                  <c:v>Oct-7</c:v>
                </c:pt>
                <c:pt idx="7">
                  <c:v>Oct-8</c:v>
                </c:pt>
                <c:pt idx="8">
                  <c:v>Oct-9</c:v>
                </c:pt>
                <c:pt idx="9">
                  <c:v>Oct-10</c:v>
                </c:pt>
                <c:pt idx="10">
                  <c:v>Oct-11</c:v>
                </c:pt>
                <c:pt idx="11">
                  <c:v>Oct-12</c:v>
                </c:pt>
                <c:pt idx="12">
                  <c:v>Oct-13</c:v>
                </c:pt>
                <c:pt idx="13">
                  <c:v>Oct-14</c:v>
                </c:pt>
                <c:pt idx="14">
                  <c:v>Oct-15</c:v>
                </c:pt>
                <c:pt idx="15">
                  <c:v>Oct-16</c:v>
                </c:pt>
                <c:pt idx="16">
                  <c:v>Oct-17</c:v>
                </c:pt>
                <c:pt idx="17">
                  <c:v>Oct-18</c:v>
                </c:pt>
                <c:pt idx="18">
                  <c:v>Oct-19</c:v>
                </c:pt>
                <c:pt idx="19">
                  <c:v>Oct-20</c:v>
                </c:pt>
                <c:pt idx="20">
                  <c:v>Oct-21</c:v>
                </c:pt>
                <c:pt idx="21">
                  <c:v>Oct-22</c:v>
                </c:pt>
                <c:pt idx="22">
                  <c:v>Oct-23</c:v>
                </c:pt>
                <c:pt idx="23">
                  <c:v>Oct-24</c:v>
                </c:pt>
                <c:pt idx="24">
                  <c:v>Oct-25</c:v>
                </c:pt>
                <c:pt idx="25">
                  <c:v>Oct-26</c:v>
                </c:pt>
                <c:pt idx="26">
                  <c:v>Oct-27</c:v>
                </c:pt>
                <c:pt idx="27">
                  <c:v>Oct-28</c:v>
                </c:pt>
                <c:pt idx="28">
                  <c:v>Oct-29</c:v>
                </c:pt>
                <c:pt idx="29">
                  <c:v>Oct-30</c:v>
                </c:pt>
                <c:pt idx="30">
                  <c:v>Oct-31</c:v>
                </c:pt>
                <c:pt idx="31">
                  <c:v>Nov-1</c:v>
                </c:pt>
                <c:pt idx="32">
                  <c:v>Nov-2</c:v>
                </c:pt>
                <c:pt idx="33">
                  <c:v>Nov-3</c:v>
                </c:pt>
                <c:pt idx="34">
                  <c:v>Nov-4</c:v>
                </c:pt>
                <c:pt idx="35">
                  <c:v>Nov-5</c:v>
                </c:pt>
                <c:pt idx="36">
                  <c:v>Nov-6</c:v>
                </c:pt>
                <c:pt idx="37">
                  <c:v>Nov-7</c:v>
                </c:pt>
                <c:pt idx="38">
                  <c:v>Nov-8</c:v>
                </c:pt>
                <c:pt idx="39">
                  <c:v>Nov-9</c:v>
                </c:pt>
                <c:pt idx="40">
                  <c:v>Nov-10</c:v>
                </c:pt>
                <c:pt idx="41">
                  <c:v>Nov-11</c:v>
                </c:pt>
                <c:pt idx="42">
                  <c:v>Nov-12</c:v>
                </c:pt>
                <c:pt idx="43">
                  <c:v>Nov-13</c:v>
                </c:pt>
                <c:pt idx="44">
                  <c:v>Nov-14</c:v>
                </c:pt>
                <c:pt idx="45">
                  <c:v>Nov-15</c:v>
                </c:pt>
                <c:pt idx="46">
                  <c:v>Nov-16</c:v>
                </c:pt>
                <c:pt idx="47">
                  <c:v>Nov-17</c:v>
                </c:pt>
                <c:pt idx="48">
                  <c:v>Nov-18</c:v>
                </c:pt>
                <c:pt idx="49">
                  <c:v>Nov-19</c:v>
                </c:pt>
                <c:pt idx="50">
                  <c:v>Nov-20</c:v>
                </c:pt>
                <c:pt idx="51">
                  <c:v>Nov-21</c:v>
                </c:pt>
                <c:pt idx="52">
                  <c:v>Nov-22</c:v>
                </c:pt>
                <c:pt idx="53">
                  <c:v>Nov-23</c:v>
                </c:pt>
                <c:pt idx="54">
                  <c:v>Nov-24</c:v>
                </c:pt>
                <c:pt idx="55">
                  <c:v>Nov-25</c:v>
                </c:pt>
                <c:pt idx="56">
                  <c:v>Nov-26</c:v>
                </c:pt>
                <c:pt idx="57">
                  <c:v>Nov-27</c:v>
                </c:pt>
                <c:pt idx="58">
                  <c:v>Nov-28</c:v>
                </c:pt>
                <c:pt idx="59">
                  <c:v>Nov-29</c:v>
                </c:pt>
                <c:pt idx="60">
                  <c:v>Nov-30</c:v>
                </c:pt>
              </c:strCache>
            </c:strRef>
          </c:cat>
          <c:val>
            <c:numRef>
              <c:f>Sheet1!$B$2:$B$62</c:f>
              <c:numCache>
                <c:formatCode>General</c:formatCode>
                <c:ptCount val="61"/>
                <c:pt idx="0">
                  <c:v>18496</c:v>
                </c:pt>
                <c:pt idx="1">
                  <c:v>19798</c:v>
                </c:pt>
                <c:pt idx="2">
                  <c:v>21071</c:v>
                </c:pt>
                <c:pt idx="3">
                  <c:v>24943</c:v>
                </c:pt>
                <c:pt idx="4">
                  <c:v>25144</c:v>
                </c:pt>
                <c:pt idx="5">
                  <c:v>27078</c:v>
                </c:pt>
                <c:pt idx="6">
                  <c:v>28187</c:v>
                </c:pt>
                <c:pt idx="7">
                  <c:v>23305</c:v>
                </c:pt>
                <c:pt idx="8">
                  <c:v>25782</c:v>
                </c:pt>
                <c:pt idx="9">
                  <c:v>21939</c:v>
                </c:pt>
                <c:pt idx="10">
                  <c:v>35361</c:v>
                </c:pt>
                <c:pt idx="11">
                  <c:v>33354</c:v>
                </c:pt>
                <c:pt idx="12">
                  <c:v>35138</c:v>
                </c:pt>
                <c:pt idx="13">
                  <c:v>28006</c:v>
                </c:pt>
                <c:pt idx="14">
                  <c:v>30643</c:v>
                </c:pt>
                <c:pt idx="15">
                  <c:v>29639</c:v>
                </c:pt>
                <c:pt idx="16">
                  <c:v>28583</c:v>
                </c:pt>
                <c:pt idx="17">
                  <c:v>29600</c:v>
                </c:pt>
                <c:pt idx="18">
                  <c:v>24660</c:v>
                </c:pt>
                <c:pt idx="19">
                  <c:v>29603</c:v>
                </c:pt>
                <c:pt idx="20">
                  <c:v>30567</c:v>
                </c:pt>
                <c:pt idx="21">
                  <c:v>31911</c:v>
                </c:pt>
                <c:pt idx="22">
                  <c:v>31869</c:v>
                </c:pt>
                <c:pt idx="23">
                  <c:v>33343</c:v>
                </c:pt>
                <c:pt idx="24">
                  <c:v>32396</c:v>
                </c:pt>
                <c:pt idx="25">
                  <c:v>28716</c:v>
                </c:pt>
                <c:pt idx="26">
                  <c:v>23025</c:v>
                </c:pt>
                <c:pt idx="27">
                  <c:v>24267</c:v>
                </c:pt>
                <c:pt idx="28">
                  <c:v>27259</c:v>
                </c:pt>
                <c:pt idx="29">
                  <c:v>21081</c:v>
                </c:pt>
                <c:pt idx="30">
                  <c:v>24216</c:v>
                </c:pt>
                <c:pt idx="31">
                  <c:v>3496</c:v>
                </c:pt>
                <c:pt idx="32">
                  <c:v>3725</c:v>
                </c:pt>
                <c:pt idx="33">
                  <c:v>3944</c:v>
                </c:pt>
                <c:pt idx="34">
                  <c:v>4580</c:v>
                </c:pt>
                <c:pt idx="35">
                  <c:v>4579</c:v>
                </c:pt>
                <c:pt idx="36">
                  <c:v>4037</c:v>
                </c:pt>
                <c:pt idx="37">
                  <c:v>4760</c:v>
                </c:pt>
                <c:pt idx="38">
                  <c:v>5077</c:v>
                </c:pt>
                <c:pt idx="39">
                  <c:v>5106</c:v>
                </c:pt>
                <c:pt idx="40">
                  <c:v>5047</c:v>
                </c:pt>
                <c:pt idx="41">
                  <c:v>5303</c:v>
                </c:pt>
                <c:pt idx="42">
                  <c:v>5165</c:v>
                </c:pt>
                <c:pt idx="43">
                  <c:v>5142</c:v>
                </c:pt>
                <c:pt idx="44">
                  <c:v>8358</c:v>
                </c:pt>
                <c:pt idx="45">
                  <c:v>15340</c:v>
                </c:pt>
                <c:pt idx="46">
                  <c:v>16742</c:v>
                </c:pt>
                <c:pt idx="47">
                  <c:v>15616</c:v>
                </c:pt>
                <c:pt idx="48">
                  <c:v>5103</c:v>
                </c:pt>
                <c:pt idx="49">
                  <c:v>4362</c:v>
                </c:pt>
                <c:pt idx="50">
                  <c:v>4236</c:v>
                </c:pt>
                <c:pt idx="51">
                  <c:v>4549</c:v>
                </c:pt>
                <c:pt idx="52">
                  <c:v>3780</c:v>
                </c:pt>
                <c:pt idx="53">
                  <c:v>4591</c:v>
                </c:pt>
                <c:pt idx="54">
                  <c:v>4317</c:v>
                </c:pt>
                <c:pt idx="55">
                  <c:v>3988</c:v>
                </c:pt>
                <c:pt idx="56">
                  <c:v>4128</c:v>
                </c:pt>
                <c:pt idx="57">
                  <c:v>4459</c:v>
                </c:pt>
                <c:pt idx="58">
                  <c:v>4283</c:v>
                </c:pt>
                <c:pt idx="59">
                  <c:v>4698</c:v>
                </c:pt>
                <c:pt idx="60">
                  <c:v>4299</c:v>
                </c:pt>
              </c:numCache>
            </c:numRef>
          </c:val>
          <c:smooth val="0"/>
          <c:extLst>
            <c:ext xmlns:c16="http://schemas.microsoft.com/office/drawing/2014/chart" uri="{C3380CC4-5D6E-409C-BE32-E72D297353CC}">
              <c16:uniqueId val="{00000000-D399-484E-9C73-2706D5E0E4C9}"/>
            </c:ext>
          </c:extLst>
        </c:ser>
        <c:dLbls>
          <c:showLegendKey val="0"/>
          <c:showVal val="0"/>
          <c:showCatName val="0"/>
          <c:showSerName val="0"/>
          <c:showPercent val="0"/>
          <c:showBubbleSize val="0"/>
        </c:dLbls>
        <c:smooth val="0"/>
        <c:axId val="141192207"/>
        <c:axId val="141197199"/>
      </c:lineChart>
      <c:catAx>
        <c:axId val="141192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75000"/>
                  </a:schemeClr>
                </a:solidFill>
                <a:latin typeface="+mn-lt"/>
                <a:ea typeface="+mn-ea"/>
                <a:cs typeface="+mn-cs"/>
              </a:defRPr>
            </a:pPr>
            <a:endParaRPr lang="en-US"/>
          </a:p>
        </c:txPr>
        <c:crossAx val="141197199"/>
        <c:crosses val="autoZero"/>
        <c:auto val="1"/>
        <c:lblAlgn val="ctr"/>
        <c:lblOffset val="100"/>
        <c:noMultiLvlLbl val="0"/>
      </c:catAx>
      <c:valAx>
        <c:axId val="1411971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schemeClr>
                </a:solidFill>
                <a:latin typeface="+mn-lt"/>
                <a:ea typeface="+mn-ea"/>
                <a:cs typeface="+mn-cs"/>
              </a:defRPr>
            </a:pPr>
            <a:endParaRPr lang="en-US"/>
          </a:p>
        </c:txPr>
        <c:crossAx val="1411922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altLang="ko-KR" dirty="0"/>
              <a:t>Pearson correlation between #</a:t>
            </a:r>
            <a:r>
              <a:rPr lang="en-US" altLang="ko-KR" baseline="0" dirty="0"/>
              <a:t> of purchase and other features</a:t>
            </a:r>
            <a:endParaRPr lang="ko-KR" dirty="0"/>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G1</c:v>
                </c:pt>
              </c:strCache>
            </c:strRef>
          </c:tx>
          <c:spPr>
            <a:solidFill>
              <a:schemeClr val="accent1"/>
            </a:solidFill>
            <a:ln>
              <a:noFill/>
            </a:ln>
            <a:effectLst/>
          </c:spPr>
          <c:invertIfNegative val="0"/>
          <c:dLbls>
            <c:dLbl>
              <c:idx val="8"/>
              <c:layout>
                <c:manualLayout>
                  <c:x val="-3.3816425120772944E-2"/>
                  <c:y val="2.3299975555736624E-2"/>
                </c:manualLayout>
              </c:layout>
              <c:numFmt formatCode="#,##0.00" sourceLinked="0"/>
              <c:spPr>
                <a:solidFill>
                  <a:schemeClr val="accent1">
                    <a:lumMod val="20000"/>
                    <a:lumOff val="80000"/>
                  </a:schemeClr>
                </a:solid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7A8-4A4B-98E0-9B504CD0EB93}"/>
                </c:ext>
              </c:extLst>
            </c:dLbl>
            <c:spPr>
              <a:solidFill>
                <a:schemeClr val="accent1">
                  <a:lumMod val="20000"/>
                  <a:lumOff val="80000"/>
                </a:schemeClr>
              </a:solid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n_purchase</c:v>
                </c:pt>
                <c:pt idx="1">
                  <c:v>n_cart</c:v>
                </c:pt>
                <c:pt idx="2">
                  <c:v>n_view</c:v>
                </c:pt>
                <c:pt idx="3">
                  <c:v>n_user_session</c:v>
                </c:pt>
                <c:pt idx="4">
                  <c:v>n_category_id</c:v>
                </c:pt>
                <c:pt idx="5">
                  <c:v>n_product_id</c:v>
                </c:pt>
                <c:pt idx="6">
                  <c:v>logged_seconds</c:v>
                </c:pt>
                <c:pt idx="7">
                  <c:v>recency_seconds</c:v>
                </c:pt>
                <c:pt idx="8">
                  <c:v>ratio_purchase</c:v>
                </c:pt>
                <c:pt idx="9">
                  <c:v>ratio_cart</c:v>
                </c:pt>
                <c:pt idx="10">
                  <c:v>ratio_view</c:v>
                </c:pt>
                <c:pt idx="11">
                  <c:v>visit_cycle</c:v>
                </c:pt>
                <c:pt idx="12">
                  <c:v>n_sum_purchase</c:v>
                </c:pt>
              </c:strCache>
            </c:strRef>
          </c:cat>
          <c:val>
            <c:numRef>
              <c:f>Sheet1!$B$2:$B$14</c:f>
              <c:numCache>
                <c:formatCode>General</c:formatCode>
                <c:ptCount val="13"/>
                <c:pt idx="0">
                  <c:v>0.81637281758063696</c:v>
                </c:pt>
                <c:pt idx="1">
                  <c:v>0.53587434996198802</c:v>
                </c:pt>
                <c:pt idx="2">
                  <c:v>0.100829022721159</c:v>
                </c:pt>
                <c:pt idx="3">
                  <c:v>4.64123888785462E-2</c:v>
                </c:pt>
                <c:pt idx="4">
                  <c:v>4.2400168394838803E-2</c:v>
                </c:pt>
                <c:pt idx="5">
                  <c:v>5.4127945168818803E-2</c:v>
                </c:pt>
                <c:pt idx="6">
                  <c:v>0.101850764857097</c:v>
                </c:pt>
                <c:pt idx="7">
                  <c:v>-6.4387177906660001E-2</c:v>
                </c:pt>
                <c:pt idx="8">
                  <c:v>0.371255828762387</c:v>
                </c:pt>
                <c:pt idx="9">
                  <c:v>0.15754275065087001</c:v>
                </c:pt>
                <c:pt idx="10">
                  <c:v>-3.2986496989454599E-2</c:v>
                </c:pt>
                <c:pt idx="11">
                  <c:v>-5.66750894754307E-2</c:v>
                </c:pt>
                <c:pt idx="12">
                  <c:v>1</c:v>
                </c:pt>
              </c:numCache>
            </c:numRef>
          </c:val>
          <c:extLst>
            <c:ext xmlns:c16="http://schemas.microsoft.com/office/drawing/2014/chart" uri="{C3380CC4-5D6E-409C-BE32-E72D297353CC}">
              <c16:uniqueId val="{00000001-B7A8-4A4B-98E0-9B504CD0EB93}"/>
            </c:ext>
          </c:extLst>
        </c:ser>
        <c:ser>
          <c:idx val="1"/>
          <c:order val="1"/>
          <c:tx>
            <c:strRef>
              <c:f>Sheet1!$C$1</c:f>
              <c:strCache>
                <c:ptCount val="1"/>
                <c:pt idx="0">
                  <c:v>G2</c:v>
                </c:pt>
              </c:strCache>
            </c:strRef>
          </c:tx>
          <c:spPr>
            <a:solidFill>
              <a:schemeClr val="accent2"/>
            </a:solidFill>
            <a:ln>
              <a:noFill/>
            </a:ln>
            <a:effectLst/>
          </c:spPr>
          <c:invertIfNegative val="0"/>
          <c:dLbls>
            <c:dLbl>
              <c:idx val="8"/>
              <c:layout>
                <c:manualLayout>
                  <c:x val="-1.2077294685990338E-2"/>
                  <c:y val="-2.1284680082160359E-2"/>
                </c:manualLayout>
              </c:layout>
              <c:numFmt formatCode="#,##0.00" sourceLinked="0"/>
              <c:spPr>
                <a:solidFill>
                  <a:schemeClr val="accent1">
                    <a:lumMod val="20000"/>
                    <a:lumOff val="80000"/>
                  </a:schemeClr>
                </a:solidFill>
                <a:ln>
                  <a:noFill/>
                </a:ln>
                <a:effectLst/>
              </c:spPr>
              <c:txPr>
                <a:bodyPr rot="0" spcFirstLastPara="1" vertOverflow="ellipsis" vert="horz" wrap="square" anchor="ctr" anchorCtr="1"/>
                <a:lstStyle/>
                <a:p>
                  <a:pPr algn="ctr" rtl="0">
                    <a:defRPr sz="1400"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7A8-4A4B-98E0-9B504CD0EB93}"/>
                </c:ext>
              </c:extLst>
            </c:dLbl>
            <c:spPr>
              <a:solidFill>
                <a:schemeClr val="accent1">
                  <a:lumMod val="20000"/>
                  <a:lumOff val="80000"/>
                </a:schemeClr>
              </a:solidFill>
              <a:ln>
                <a:noFill/>
              </a:ln>
              <a:effectLst/>
            </c:spPr>
            <c:txPr>
              <a:bodyPr rot="0" spcFirstLastPara="1" vertOverflow="ellipsis" vert="horz" wrap="square" anchor="ctr" anchorCtr="1"/>
              <a:lstStyle/>
              <a:p>
                <a:pPr>
                  <a:defRPr sz="1400" b="0" i="0" u="none" strike="noStrike" kern="1200" baseline="0">
                    <a:solidFill>
                      <a:srgbClr val="FF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n_purchase</c:v>
                </c:pt>
                <c:pt idx="1">
                  <c:v>n_cart</c:v>
                </c:pt>
                <c:pt idx="2">
                  <c:v>n_view</c:v>
                </c:pt>
                <c:pt idx="3">
                  <c:v>n_user_session</c:v>
                </c:pt>
                <c:pt idx="4">
                  <c:v>n_category_id</c:v>
                </c:pt>
                <c:pt idx="5">
                  <c:v>n_product_id</c:v>
                </c:pt>
                <c:pt idx="6">
                  <c:v>logged_seconds</c:v>
                </c:pt>
                <c:pt idx="7">
                  <c:v>recency_seconds</c:v>
                </c:pt>
                <c:pt idx="8">
                  <c:v>ratio_purchase</c:v>
                </c:pt>
                <c:pt idx="9">
                  <c:v>ratio_cart</c:v>
                </c:pt>
                <c:pt idx="10">
                  <c:v>ratio_view</c:v>
                </c:pt>
                <c:pt idx="11">
                  <c:v>visit_cycle</c:v>
                </c:pt>
                <c:pt idx="12">
                  <c:v>n_sum_purchase</c:v>
                </c:pt>
              </c:strCache>
            </c:strRef>
          </c:cat>
          <c:val>
            <c:numRef>
              <c:f>Sheet1!$C$2:$C$14</c:f>
              <c:numCache>
                <c:formatCode>General</c:formatCode>
                <c:ptCount val="13"/>
                <c:pt idx="0">
                  <c:v>0.82178948714319899</c:v>
                </c:pt>
                <c:pt idx="1">
                  <c:v>0.54420443822775599</c:v>
                </c:pt>
                <c:pt idx="2">
                  <c:v>6.34154241463777E-2</c:v>
                </c:pt>
                <c:pt idx="3">
                  <c:v>4.85742758530502E-2</c:v>
                </c:pt>
                <c:pt idx="4">
                  <c:v>1.73063415552966E-2</c:v>
                </c:pt>
                <c:pt idx="5">
                  <c:v>2.01852768308542E-2</c:v>
                </c:pt>
                <c:pt idx="6">
                  <c:v>0.13369954139844201</c:v>
                </c:pt>
                <c:pt idx="7">
                  <c:v>-6.6283627652073698E-2</c:v>
                </c:pt>
                <c:pt idx="8">
                  <c:v>0.477528725627404</c:v>
                </c:pt>
                <c:pt idx="9">
                  <c:v>0.209524194051354</c:v>
                </c:pt>
                <c:pt idx="10">
                  <c:v>-3.63056522766355E-2</c:v>
                </c:pt>
                <c:pt idx="11">
                  <c:v>-7.5934487205882198E-4</c:v>
                </c:pt>
                <c:pt idx="12">
                  <c:v>1</c:v>
                </c:pt>
              </c:numCache>
            </c:numRef>
          </c:val>
          <c:extLst>
            <c:ext xmlns:c16="http://schemas.microsoft.com/office/drawing/2014/chart" uri="{C3380CC4-5D6E-409C-BE32-E72D297353CC}">
              <c16:uniqueId val="{00000003-B7A8-4A4B-98E0-9B504CD0EB93}"/>
            </c:ext>
          </c:extLst>
        </c:ser>
        <c:ser>
          <c:idx val="2"/>
          <c:order val="2"/>
          <c:tx>
            <c:strRef>
              <c:f>Sheet1!$D$1</c:f>
              <c:strCache>
                <c:ptCount val="1"/>
                <c:pt idx="0">
                  <c:v>G3</c:v>
                </c:pt>
              </c:strCache>
            </c:strRef>
          </c:tx>
          <c:spPr>
            <a:solidFill>
              <a:schemeClr val="accent3"/>
            </a:solidFill>
            <a:ln>
              <a:noFill/>
            </a:ln>
            <a:effectLst/>
          </c:spPr>
          <c:invertIfNegative val="0"/>
          <c:dLbls>
            <c:dLbl>
              <c:idx val="3"/>
              <c:numFmt formatCode="#,##0.00" sourceLinked="0"/>
              <c:spPr>
                <a:solidFill>
                  <a:schemeClr val="accent3">
                    <a:lumMod val="20000"/>
                    <a:lumOff val="80000"/>
                  </a:schemeClr>
                </a:solid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7A8-4A4B-98E0-9B504CD0EB93}"/>
                </c:ext>
              </c:extLst>
            </c:dLbl>
            <c:dLbl>
              <c:idx val="8"/>
              <c:layout>
                <c:manualLayout>
                  <c:x val="1.3285024154589284E-2"/>
                  <c:y val="-2.1284680082160303E-2"/>
                </c:manualLayout>
              </c:layout>
              <c:numFmt formatCode="#,##0.00" sourceLinked="0"/>
              <c:spPr>
                <a:noFill/>
                <a:ln>
                  <a:noFill/>
                </a:ln>
                <a:effectLst/>
              </c:spPr>
              <c:txPr>
                <a:bodyPr rot="0" spcFirstLastPara="1" vertOverflow="ellipsis" vert="horz" wrap="square" anchor="ctr" anchorCtr="1"/>
                <a:lstStyle/>
                <a:p>
                  <a:pPr>
                    <a:defRPr sz="1400" b="0" i="0" u="none" strike="noStrike" kern="1200" baseline="0">
                      <a:solidFill>
                        <a:schemeClr val="bg1">
                          <a:lumMod val="6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7A8-4A4B-98E0-9B504CD0EB93}"/>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n_purchase</c:v>
                </c:pt>
                <c:pt idx="1">
                  <c:v>n_cart</c:v>
                </c:pt>
                <c:pt idx="2">
                  <c:v>n_view</c:v>
                </c:pt>
                <c:pt idx="3">
                  <c:v>n_user_session</c:v>
                </c:pt>
                <c:pt idx="4">
                  <c:v>n_category_id</c:v>
                </c:pt>
                <c:pt idx="5">
                  <c:v>n_product_id</c:v>
                </c:pt>
                <c:pt idx="6">
                  <c:v>logged_seconds</c:v>
                </c:pt>
                <c:pt idx="7">
                  <c:v>recency_seconds</c:v>
                </c:pt>
                <c:pt idx="8">
                  <c:v>ratio_purchase</c:v>
                </c:pt>
                <c:pt idx="9">
                  <c:v>ratio_cart</c:v>
                </c:pt>
                <c:pt idx="10">
                  <c:v>ratio_view</c:v>
                </c:pt>
                <c:pt idx="11">
                  <c:v>visit_cycle</c:v>
                </c:pt>
                <c:pt idx="12">
                  <c:v>n_sum_purchase</c:v>
                </c:pt>
              </c:strCache>
            </c:strRef>
          </c:cat>
          <c:val>
            <c:numRef>
              <c:f>Sheet1!$D$2:$D$14</c:f>
              <c:numCache>
                <c:formatCode>General</c:formatCode>
                <c:ptCount val="13"/>
                <c:pt idx="0">
                  <c:v>0.73895501399999997</c:v>
                </c:pt>
                <c:pt idx="1">
                  <c:v>0.39117797599999998</c:v>
                </c:pt>
                <c:pt idx="2">
                  <c:v>0.160023157</c:v>
                </c:pt>
                <c:pt idx="3">
                  <c:v>0.34531614700000002</c:v>
                </c:pt>
                <c:pt idx="4">
                  <c:v>0.11438603</c:v>
                </c:pt>
                <c:pt idx="5">
                  <c:v>0.117458229</c:v>
                </c:pt>
                <c:pt idx="6">
                  <c:v>0.16313894900000001</c:v>
                </c:pt>
                <c:pt idx="7">
                  <c:v>-0.151575661</c:v>
                </c:pt>
                <c:pt idx="8">
                  <c:v>0.47990152899999999</c:v>
                </c:pt>
                <c:pt idx="9">
                  <c:v>0.118285638</c:v>
                </c:pt>
                <c:pt idx="10">
                  <c:v>-3.9572849999999996E-3</c:v>
                </c:pt>
                <c:pt idx="11">
                  <c:v>2.7931206E-2</c:v>
                </c:pt>
                <c:pt idx="12">
                  <c:v>1</c:v>
                </c:pt>
              </c:numCache>
            </c:numRef>
          </c:val>
          <c:extLst>
            <c:ext xmlns:c16="http://schemas.microsoft.com/office/drawing/2014/chart" uri="{C3380CC4-5D6E-409C-BE32-E72D297353CC}">
              <c16:uniqueId val="{00000006-B7A8-4A4B-98E0-9B504CD0EB93}"/>
            </c:ext>
          </c:extLst>
        </c:ser>
        <c:ser>
          <c:idx val="3"/>
          <c:order val="3"/>
          <c:tx>
            <c:strRef>
              <c:f>Sheet1!$E$1</c:f>
              <c:strCache>
                <c:ptCount val="1"/>
                <c:pt idx="0">
                  <c:v>G4</c:v>
                </c:pt>
              </c:strCache>
            </c:strRef>
          </c:tx>
          <c:spPr>
            <a:solidFill>
              <a:schemeClr val="accent4"/>
            </a:solidFill>
            <a:ln>
              <a:noFill/>
            </a:ln>
            <a:effectLst/>
          </c:spPr>
          <c:invertIfNegative val="0"/>
          <c:dLbls>
            <c:dLbl>
              <c:idx val="8"/>
              <c:layout>
                <c:manualLayout>
                  <c:x val="3.6231884057971016E-2"/>
                  <c:y val="1.8244011498994545E-2"/>
                </c:manualLayout>
              </c:layout>
              <c:numFmt formatCode="#,##0.00" sourceLinked="0"/>
              <c:spPr>
                <a:solidFill>
                  <a:schemeClr val="accent1">
                    <a:lumMod val="20000"/>
                    <a:lumOff val="80000"/>
                  </a:schemeClr>
                </a:solidFill>
                <a:ln>
                  <a:noFill/>
                </a:ln>
                <a:effectLst/>
              </c:spPr>
              <c:txPr>
                <a:bodyPr rot="0" spcFirstLastPara="1" vertOverflow="ellipsis" vert="horz" wrap="square" anchor="ctr" anchorCtr="1"/>
                <a:lstStyle/>
                <a:p>
                  <a:pPr>
                    <a:defRPr sz="1400"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7A8-4A4B-98E0-9B504CD0EB93}"/>
                </c:ext>
              </c:extLst>
            </c:dLbl>
            <c:spPr>
              <a:solidFill>
                <a:schemeClr val="accent1">
                  <a:lumMod val="20000"/>
                  <a:lumOff val="80000"/>
                </a:schemeClr>
              </a:solidFill>
              <a:ln>
                <a:noFill/>
              </a:ln>
              <a:effectLst/>
            </c:spPr>
            <c:txPr>
              <a:bodyPr rot="0" spcFirstLastPara="1" vertOverflow="ellipsis" vert="horz" wrap="square" anchor="ctr" anchorCtr="1"/>
              <a:lstStyle/>
              <a:p>
                <a:pPr>
                  <a:defRPr sz="1400" b="0" i="0" u="none" strike="noStrike" kern="1200" baseline="0">
                    <a:solidFill>
                      <a:srgbClr val="FF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n_purchase</c:v>
                </c:pt>
                <c:pt idx="1">
                  <c:v>n_cart</c:v>
                </c:pt>
                <c:pt idx="2">
                  <c:v>n_view</c:v>
                </c:pt>
                <c:pt idx="3">
                  <c:v>n_user_session</c:v>
                </c:pt>
                <c:pt idx="4">
                  <c:v>n_category_id</c:v>
                </c:pt>
                <c:pt idx="5">
                  <c:v>n_product_id</c:v>
                </c:pt>
                <c:pt idx="6">
                  <c:v>logged_seconds</c:v>
                </c:pt>
                <c:pt idx="7">
                  <c:v>recency_seconds</c:v>
                </c:pt>
                <c:pt idx="8">
                  <c:v>ratio_purchase</c:v>
                </c:pt>
                <c:pt idx="9">
                  <c:v>ratio_cart</c:v>
                </c:pt>
                <c:pt idx="10">
                  <c:v>ratio_view</c:v>
                </c:pt>
                <c:pt idx="11">
                  <c:v>visit_cycle</c:v>
                </c:pt>
                <c:pt idx="12">
                  <c:v>n_sum_purchase</c:v>
                </c:pt>
              </c:strCache>
            </c:strRef>
          </c:cat>
          <c:val>
            <c:numRef>
              <c:f>Sheet1!$E$2:$E$14</c:f>
              <c:numCache>
                <c:formatCode>General</c:formatCode>
                <c:ptCount val="13"/>
                <c:pt idx="0">
                  <c:v>0.80132347034703799</c:v>
                </c:pt>
                <c:pt idx="1">
                  <c:v>0.52688719554287</c:v>
                </c:pt>
                <c:pt idx="2">
                  <c:v>0.157492915872916</c:v>
                </c:pt>
                <c:pt idx="3">
                  <c:v>0.15922804158311701</c:v>
                </c:pt>
                <c:pt idx="4">
                  <c:v>8.4383489959161007E-2</c:v>
                </c:pt>
                <c:pt idx="5">
                  <c:v>0.11089589363843</c:v>
                </c:pt>
                <c:pt idx="6">
                  <c:v>0.147658602756542</c:v>
                </c:pt>
                <c:pt idx="7">
                  <c:v>-7.7223477201152496E-2</c:v>
                </c:pt>
                <c:pt idx="8">
                  <c:v>0.46226940245217601</c:v>
                </c:pt>
                <c:pt idx="9">
                  <c:v>0.24276633329563199</c:v>
                </c:pt>
                <c:pt idx="10">
                  <c:v>2.0210808223290199E-2</c:v>
                </c:pt>
                <c:pt idx="11">
                  <c:v>2.56279082456379E-2</c:v>
                </c:pt>
                <c:pt idx="12">
                  <c:v>1</c:v>
                </c:pt>
              </c:numCache>
            </c:numRef>
          </c:val>
          <c:extLst>
            <c:ext xmlns:c16="http://schemas.microsoft.com/office/drawing/2014/chart" uri="{C3380CC4-5D6E-409C-BE32-E72D297353CC}">
              <c16:uniqueId val="{00000008-B7A8-4A4B-98E0-9B504CD0EB93}"/>
            </c:ext>
          </c:extLst>
        </c:ser>
        <c:dLbls>
          <c:showLegendKey val="0"/>
          <c:showVal val="0"/>
          <c:showCatName val="0"/>
          <c:showSerName val="0"/>
          <c:showPercent val="0"/>
          <c:showBubbleSize val="0"/>
        </c:dLbls>
        <c:gapWidth val="219"/>
        <c:overlap val="-27"/>
        <c:axId val="1991999391"/>
        <c:axId val="1992001471"/>
      </c:barChart>
      <c:catAx>
        <c:axId val="1991999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992001471"/>
        <c:crosses val="autoZero"/>
        <c:auto val="1"/>
        <c:lblAlgn val="ctr"/>
        <c:lblOffset val="100"/>
        <c:noMultiLvlLbl val="0"/>
      </c:catAx>
      <c:valAx>
        <c:axId val="199200147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991999391"/>
        <c:crosses val="autoZero"/>
        <c:crossBetween val="between"/>
      </c:valAx>
      <c:spPr>
        <a:noFill/>
        <a:ln>
          <a:noFill/>
        </a:ln>
        <a:effectLst/>
      </c:spPr>
    </c:plotArea>
    <c:legend>
      <c:legendPos val="r"/>
      <c:layout>
        <c:manualLayout>
          <c:xMode val="edge"/>
          <c:yMode val="edge"/>
          <c:x val="0.94231389554566536"/>
          <c:y val="0.17972530073289686"/>
          <c:w val="5.0439727642740309E-2"/>
          <c:h val="0.5073530309599917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sz="1800" b="0" i="0" baseline="0" dirty="0">
                <a:effectLst/>
              </a:rPr>
              <a:t>Pearson correlation </a:t>
            </a:r>
            <a:br>
              <a:rPr lang="en-US" sz="1800" b="0" i="0" baseline="0" dirty="0">
                <a:effectLst/>
              </a:rPr>
            </a:br>
            <a:r>
              <a:rPr lang="en-US" sz="1800" b="0" i="0" baseline="0" dirty="0">
                <a:effectLst/>
              </a:rPr>
              <a:t>between # of purchase and other features</a:t>
            </a:r>
            <a:endParaRPr lang="en-US" dirty="0">
              <a:effectLst/>
            </a:endParaRP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3"/>
          <c:order val="3"/>
          <c:tx>
            <c:strRef>
              <c:f>Sheet1!$E$1</c:f>
              <c:strCache>
                <c:ptCount val="1"/>
                <c:pt idx="0">
                  <c:v>G4</c:v>
                </c:pt>
              </c:strCache>
            </c:strRef>
          </c:tx>
          <c:spPr>
            <a:solidFill>
              <a:schemeClr val="bg1">
                <a:lumMod val="50000"/>
              </a:schemeClr>
            </a:solidFill>
            <a:ln>
              <a:noFill/>
            </a:ln>
            <a:effectLst/>
          </c:spPr>
          <c:invertIfNegative val="0"/>
          <c:dPt>
            <c:idx val="4"/>
            <c:invertIfNegative val="0"/>
            <c:bubble3D val="0"/>
            <c:spPr>
              <a:solidFill>
                <a:schemeClr val="accent4"/>
              </a:solidFill>
              <a:ln>
                <a:noFill/>
              </a:ln>
              <a:effectLst/>
            </c:spPr>
            <c:extLst>
              <c:ext xmlns:c16="http://schemas.microsoft.com/office/drawing/2014/chart" uri="{C3380CC4-5D6E-409C-BE32-E72D297353CC}">
                <c16:uniqueId val="{00000009-206D-47FD-A9EF-1D3F1C8CE468}"/>
              </c:ext>
            </c:extLst>
          </c:dPt>
          <c:cat>
            <c:strRef>
              <c:f>Sheet1!$A$2:$A$14</c:f>
              <c:strCache>
                <c:ptCount val="13"/>
                <c:pt idx="0">
                  <c:v>n_purchase</c:v>
                </c:pt>
                <c:pt idx="1">
                  <c:v>n_cart</c:v>
                </c:pt>
                <c:pt idx="2">
                  <c:v>n_view</c:v>
                </c:pt>
                <c:pt idx="3">
                  <c:v>n_user_session</c:v>
                </c:pt>
                <c:pt idx="4">
                  <c:v>n_category_id</c:v>
                </c:pt>
                <c:pt idx="5">
                  <c:v>n_product_id</c:v>
                </c:pt>
                <c:pt idx="6">
                  <c:v>logged_seconds</c:v>
                </c:pt>
                <c:pt idx="7">
                  <c:v>recency_seconds</c:v>
                </c:pt>
                <c:pt idx="8">
                  <c:v>ratio_purchase</c:v>
                </c:pt>
                <c:pt idx="9">
                  <c:v>ratio_cart</c:v>
                </c:pt>
                <c:pt idx="10">
                  <c:v>ratio_view</c:v>
                </c:pt>
                <c:pt idx="11">
                  <c:v>visit_cycle</c:v>
                </c:pt>
                <c:pt idx="12">
                  <c:v>n_sum_purchase</c:v>
                </c:pt>
              </c:strCache>
            </c:strRef>
          </c:cat>
          <c:val>
            <c:numRef>
              <c:f>Sheet1!$E$2:$E$14</c:f>
              <c:numCache>
                <c:formatCode>General</c:formatCode>
                <c:ptCount val="13"/>
                <c:pt idx="0">
                  <c:v>0.80132347034703799</c:v>
                </c:pt>
                <c:pt idx="1">
                  <c:v>0.52688719554287</c:v>
                </c:pt>
                <c:pt idx="2">
                  <c:v>0.157492915872916</c:v>
                </c:pt>
                <c:pt idx="3">
                  <c:v>0.15922804158311701</c:v>
                </c:pt>
                <c:pt idx="4">
                  <c:v>8.4383489959161007E-2</c:v>
                </c:pt>
                <c:pt idx="5">
                  <c:v>0.11089589363843</c:v>
                </c:pt>
                <c:pt idx="6">
                  <c:v>0.147658602756542</c:v>
                </c:pt>
                <c:pt idx="7">
                  <c:v>-7.7223477201152496E-2</c:v>
                </c:pt>
                <c:pt idx="8">
                  <c:v>0.46226940245217601</c:v>
                </c:pt>
                <c:pt idx="9">
                  <c:v>0.24276633329563199</c:v>
                </c:pt>
                <c:pt idx="10">
                  <c:v>2.0210808223290199E-2</c:v>
                </c:pt>
                <c:pt idx="11">
                  <c:v>2.56279082456379E-2</c:v>
                </c:pt>
                <c:pt idx="12">
                  <c:v>1</c:v>
                </c:pt>
              </c:numCache>
            </c:numRef>
          </c:val>
          <c:extLst>
            <c:ext xmlns:c16="http://schemas.microsoft.com/office/drawing/2014/chart" uri="{C3380CC4-5D6E-409C-BE32-E72D297353CC}">
              <c16:uniqueId val="{00000008-206D-47FD-A9EF-1D3F1C8CE468}"/>
            </c:ext>
          </c:extLst>
        </c:ser>
        <c:dLbls>
          <c:showLegendKey val="0"/>
          <c:showVal val="0"/>
          <c:showCatName val="0"/>
          <c:showSerName val="0"/>
          <c:showPercent val="0"/>
          <c:showBubbleSize val="0"/>
        </c:dLbls>
        <c:gapWidth val="219"/>
        <c:overlap val="-27"/>
        <c:axId val="1991999391"/>
        <c:axId val="1992001471"/>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G1</c:v>
                      </c:pt>
                    </c:strCache>
                  </c:strRef>
                </c:tx>
                <c:spPr>
                  <a:solidFill>
                    <a:schemeClr val="accent1"/>
                  </a:solidFill>
                  <a:ln>
                    <a:noFill/>
                  </a:ln>
                  <a:effectLst/>
                </c:spPr>
                <c:invertIfNegative val="0"/>
                <c:dLbls>
                  <c:dLbl>
                    <c:idx val="8"/>
                    <c:layout>
                      <c:manualLayout>
                        <c:x val="-2.4154589371980766E-2"/>
                        <c:y val="-3.0406685831658132E-3"/>
                      </c:manualLayout>
                    </c:layout>
                    <c:numFmt formatCode="#,##0.00" sourceLinked="0"/>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uri="{CE6537A1-D6FC-4f65-9D91-7224C49458BB}"/>
                      <c:ext xmlns:c16="http://schemas.microsoft.com/office/drawing/2014/chart" uri="{C3380CC4-5D6E-409C-BE32-E72D297353CC}">
                        <c16:uniqueId val="{00000000-206D-47FD-A9EF-1D3F1C8CE468}"/>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Sheet1!$A$2:$A$14</c15:sqref>
                        </c15:formulaRef>
                      </c:ext>
                    </c:extLst>
                    <c:strCache>
                      <c:ptCount val="13"/>
                      <c:pt idx="0">
                        <c:v>n_purchase</c:v>
                      </c:pt>
                      <c:pt idx="1">
                        <c:v>n_cart</c:v>
                      </c:pt>
                      <c:pt idx="2">
                        <c:v>n_view</c:v>
                      </c:pt>
                      <c:pt idx="3">
                        <c:v>n_user_session</c:v>
                      </c:pt>
                      <c:pt idx="4">
                        <c:v>n_category_id</c:v>
                      </c:pt>
                      <c:pt idx="5">
                        <c:v>n_product_id</c:v>
                      </c:pt>
                      <c:pt idx="6">
                        <c:v>logged_seconds</c:v>
                      </c:pt>
                      <c:pt idx="7">
                        <c:v>recency_seconds</c:v>
                      </c:pt>
                      <c:pt idx="8">
                        <c:v>ratio_purchase</c:v>
                      </c:pt>
                      <c:pt idx="9">
                        <c:v>ratio_cart</c:v>
                      </c:pt>
                      <c:pt idx="10">
                        <c:v>ratio_view</c:v>
                      </c:pt>
                      <c:pt idx="11">
                        <c:v>visit_cycle</c:v>
                      </c:pt>
                      <c:pt idx="12">
                        <c:v>n_sum_purchase</c:v>
                      </c:pt>
                    </c:strCache>
                  </c:strRef>
                </c:cat>
                <c:val>
                  <c:numRef>
                    <c:extLst>
                      <c:ext uri="{02D57815-91ED-43cb-92C2-25804820EDAC}">
                        <c15:formulaRef>
                          <c15:sqref>Sheet1!$B$2:$B$14</c15:sqref>
                        </c15:formulaRef>
                      </c:ext>
                    </c:extLst>
                    <c:numCache>
                      <c:formatCode>General</c:formatCode>
                      <c:ptCount val="13"/>
                      <c:pt idx="0">
                        <c:v>0.81637281758063696</c:v>
                      </c:pt>
                      <c:pt idx="1">
                        <c:v>0.53587434996198802</c:v>
                      </c:pt>
                      <c:pt idx="2">
                        <c:v>0.100829022721159</c:v>
                      </c:pt>
                      <c:pt idx="3">
                        <c:v>4.64123888785462E-2</c:v>
                      </c:pt>
                      <c:pt idx="4">
                        <c:v>4.2400168394838803E-2</c:v>
                      </c:pt>
                      <c:pt idx="5">
                        <c:v>5.4127945168818803E-2</c:v>
                      </c:pt>
                      <c:pt idx="6">
                        <c:v>0.101850764857097</c:v>
                      </c:pt>
                      <c:pt idx="7">
                        <c:v>-6.4387177906660001E-2</c:v>
                      </c:pt>
                      <c:pt idx="8">
                        <c:v>0.371255828762387</c:v>
                      </c:pt>
                      <c:pt idx="9">
                        <c:v>0.15754275065087001</c:v>
                      </c:pt>
                      <c:pt idx="10">
                        <c:v>-3.2986496989454599E-2</c:v>
                      </c:pt>
                      <c:pt idx="11">
                        <c:v>-5.66750894754307E-2</c:v>
                      </c:pt>
                      <c:pt idx="12">
                        <c:v>1</c:v>
                      </c:pt>
                    </c:numCache>
                  </c:numRef>
                </c:val>
                <c:extLst>
                  <c:ext xmlns:c16="http://schemas.microsoft.com/office/drawing/2014/chart" uri="{C3380CC4-5D6E-409C-BE32-E72D297353CC}">
                    <c16:uniqueId val="{00000001-206D-47FD-A9EF-1D3F1C8CE468}"/>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Sheet1!$C$1</c15:sqref>
                        </c15:formulaRef>
                      </c:ext>
                    </c:extLst>
                    <c:strCache>
                      <c:ptCount val="1"/>
                      <c:pt idx="0">
                        <c:v>G2</c:v>
                      </c:pt>
                    </c:strCache>
                  </c:strRef>
                </c:tx>
                <c:spPr>
                  <a:solidFill>
                    <a:schemeClr val="accent2"/>
                  </a:solidFill>
                  <a:ln>
                    <a:noFill/>
                  </a:ln>
                  <a:effectLst/>
                </c:spPr>
                <c:invertIfNegative val="0"/>
                <c:dLbls>
                  <c:dLbl>
                    <c:idx val="8"/>
                    <c:layout>
                      <c:manualLayout>
                        <c:x val="-1.2077294685990338E-2"/>
                        <c:y val="-2.1284680082160359E-2"/>
                      </c:manualLayout>
                    </c:layout>
                    <c:numFmt formatCode="#,##0.00" sourceLinked="0"/>
                    <c:spPr>
                      <a:noFill/>
                      <a:ln>
                        <a:noFill/>
                      </a:ln>
                      <a:effectLst/>
                    </c:spPr>
                    <c:txPr>
                      <a:bodyPr rot="0" spcFirstLastPara="1" vertOverflow="ellipsis" vert="horz" wrap="square" anchor="ctr" anchorCtr="1"/>
                      <a:lstStyle/>
                      <a:p>
                        <a:pPr algn="ctr" rtl="0">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2-206D-47FD-A9EF-1D3F1C8CE468}"/>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Sheet1!$A$2:$A$14</c15:sqref>
                        </c15:formulaRef>
                      </c:ext>
                    </c:extLst>
                    <c:strCache>
                      <c:ptCount val="13"/>
                      <c:pt idx="0">
                        <c:v>n_purchase</c:v>
                      </c:pt>
                      <c:pt idx="1">
                        <c:v>n_cart</c:v>
                      </c:pt>
                      <c:pt idx="2">
                        <c:v>n_view</c:v>
                      </c:pt>
                      <c:pt idx="3">
                        <c:v>n_user_session</c:v>
                      </c:pt>
                      <c:pt idx="4">
                        <c:v>n_category_id</c:v>
                      </c:pt>
                      <c:pt idx="5">
                        <c:v>n_product_id</c:v>
                      </c:pt>
                      <c:pt idx="6">
                        <c:v>logged_seconds</c:v>
                      </c:pt>
                      <c:pt idx="7">
                        <c:v>recency_seconds</c:v>
                      </c:pt>
                      <c:pt idx="8">
                        <c:v>ratio_purchase</c:v>
                      </c:pt>
                      <c:pt idx="9">
                        <c:v>ratio_cart</c:v>
                      </c:pt>
                      <c:pt idx="10">
                        <c:v>ratio_view</c:v>
                      </c:pt>
                      <c:pt idx="11">
                        <c:v>visit_cycle</c:v>
                      </c:pt>
                      <c:pt idx="12">
                        <c:v>n_sum_purchase</c:v>
                      </c:pt>
                    </c:strCache>
                  </c:strRef>
                </c:cat>
                <c:val>
                  <c:numRef>
                    <c:extLst xmlns:c15="http://schemas.microsoft.com/office/drawing/2012/chart">
                      <c:ext xmlns:c15="http://schemas.microsoft.com/office/drawing/2012/chart" uri="{02D57815-91ED-43cb-92C2-25804820EDAC}">
                        <c15:formulaRef>
                          <c15:sqref>Sheet1!$C$2:$C$14</c15:sqref>
                        </c15:formulaRef>
                      </c:ext>
                    </c:extLst>
                    <c:numCache>
                      <c:formatCode>General</c:formatCode>
                      <c:ptCount val="13"/>
                      <c:pt idx="0">
                        <c:v>0.82178948714319899</c:v>
                      </c:pt>
                      <c:pt idx="1">
                        <c:v>0.54420443822775599</c:v>
                      </c:pt>
                      <c:pt idx="2">
                        <c:v>6.34154241463777E-2</c:v>
                      </c:pt>
                      <c:pt idx="3">
                        <c:v>4.85742758530502E-2</c:v>
                      </c:pt>
                      <c:pt idx="4">
                        <c:v>1.73063415552966E-2</c:v>
                      </c:pt>
                      <c:pt idx="5">
                        <c:v>2.01852768308542E-2</c:v>
                      </c:pt>
                      <c:pt idx="6">
                        <c:v>0.13369954139844201</c:v>
                      </c:pt>
                      <c:pt idx="7">
                        <c:v>-6.6283627652073698E-2</c:v>
                      </c:pt>
                      <c:pt idx="8">
                        <c:v>0.477528725627404</c:v>
                      </c:pt>
                      <c:pt idx="9">
                        <c:v>0.209524194051354</c:v>
                      </c:pt>
                      <c:pt idx="10">
                        <c:v>-3.63056522766355E-2</c:v>
                      </c:pt>
                      <c:pt idx="11">
                        <c:v>-7.5934487205882198E-4</c:v>
                      </c:pt>
                      <c:pt idx="12">
                        <c:v>1</c:v>
                      </c:pt>
                    </c:numCache>
                  </c:numRef>
                </c:val>
                <c:extLst xmlns:c15="http://schemas.microsoft.com/office/drawing/2012/chart">
                  <c:ext xmlns:c16="http://schemas.microsoft.com/office/drawing/2014/chart" uri="{C3380CC4-5D6E-409C-BE32-E72D297353CC}">
                    <c16:uniqueId val="{00000003-206D-47FD-A9EF-1D3F1C8CE468}"/>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G3</c:v>
                      </c:pt>
                    </c:strCache>
                  </c:strRef>
                </c:tx>
                <c:spPr>
                  <a:solidFill>
                    <a:schemeClr val="accent3"/>
                  </a:solidFill>
                  <a:ln>
                    <a:noFill/>
                  </a:ln>
                  <a:effectLst/>
                </c:spPr>
                <c:invertIfNegative val="0"/>
                <c:dLbls>
                  <c:dLbl>
                    <c:idx val="3"/>
                    <c:numFmt formatCode="#,##0.00" sourceLinked="0"/>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4-206D-47FD-A9EF-1D3F1C8CE468}"/>
                      </c:ext>
                    </c:extLst>
                  </c:dLbl>
                  <c:dLbl>
                    <c:idx val="8"/>
                    <c:layout>
                      <c:manualLayout>
                        <c:x val="1.3285024154589284E-2"/>
                        <c:y val="-2.1284680082160303E-2"/>
                      </c:manualLayout>
                    </c:layout>
                    <c:numFmt formatCode="#,##0.00" sourceLinked="0"/>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5-206D-47FD-A9EF-1D3F1C8CE468}"/>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Sheet1!$A$2:$A$14</c15:sqref>
                        </c15:formulaRef>
                      </c:ext>
                    </c:extLst>
                    <c:strCache>
                      <c:ptCount val="13"/>
                      <c:pt idx="0">
                        <c:v>n_purchase</c:v>
                      </c:pt>
                      <c:pt idx="1">
                        <c:v>n_cart</c:v>
                      </c:pt>
                      <c:pt idx="2">
                        <c:v>n_view</c:v>
                      </c:pt>
                      <c:pt idx="3">
                        <c:v>n_user_session</c:v>
                      </c:pt>
                      <c:pt idx="4">
                        <c:v>n_category_id</c:v>
                      </c:pt>
                      <c:pt idx="5">
                        <c:v>n_product_id</c:v>
                      </c:pt>
                      <c:pt idx="6">
                        <c:v>logged_seconds</c:v>
                      </c:pt>
                      <c:pt idx="7">
                        <c:v>recency_seconds</c:v>
                      </c:pt>
                      <c:pt idx="8">
                        <c:v>ratio_purchase</c:v>
                      </c:pt>
                      <c:pt idx="9">
                        <c:v>ratio_cart</c:v>
                      </c:pt>
                      <c:pt idx="10">
                        <c:v>ratio_view</c:v>
                      </c:pt>
                      <c:pt idx="11">
                        <c:v>visit_cycle</c:v>
                      </c:pt>
                      <c:pt idx="12">
                        <c:v>n_sum_purchase</c:v>
                      </c:pt>
                    </c:strCache>
                  </c:strRef>
                </c:cat>
                <c:val>
                  <c:numRef>
                    <c:extLst xmlns:c15="http://schemas.microsoft.com/office/drawing/2012/chart">
                      <c:ext xmlns:c15="http://schemas.microsoft.com/office/drawing/2012/chart" uri="{02D57815-91ED-43cb-92C2-25804820EDAC}">
                        <c15:formulaRef>
                          <c15:sqref>Sheet1!$D$2:$D$14</c15:sqref>
                        </c15:formulaRef>
                      </c:ext>
                    </c:extLst>
                    <c:numCache>
                      <c:formatCode>General</c:formatCode>
                      <c:ptCount val="13"/>
                      <c:pt idx="0">
                        <c:v>0.73895501399999997</c:v>
                      </c:pt>
                      <c:pt idx="1">
                        <c:v>0.39117797599999998</c:v>
                      </c:pt>
                      <c:pt idx="2">
                        <c:v>0.160023157</c:v>
                      </c:pt>
                      <c:pt idx="3">
                        <c:v>0.34531614700000002</c:v>
                      </c:pt>
                      <c:pt idx="4">
                        <c:v>0.11438603</c:v>
                      </c:pt>
                      <c:pt idx="5">
                        <c:v>0.117458229</c:v>
                      </c:pt>
                      <c:pt idx="6">
                        <c:v>0.16313894900000001</c:v>
                      </c:pt>
                      <c:pt idx="7">
                        <c:v>-0.151575661</c:v>
                      </c:pt>
                      <c:pt idx="8">
                        <c:v>0.47990152899999999</c:v>
                      </c:pt>
                      <c:pt idx="9">
                        <c:v>0.118285638</c:v>
                      </c:pt>
                      <c:pt idx="10">
                        <c:v>-3.9572849999999996E-3</c:v>
                      </c:pt>
                      <c:pt idx="11">
                        <c:v>2.7931206E-2</c:v>
                      </c:pt>
                      <c:pt idx="12">
                        <c:v>1</c:v>
                      </c:pt>
                    </c:numCache>
                  </c:numRef>
                </c:val>
                <c:extLst xmlns:c15="http://schemas.microsoft.com/office/drawing/2012/chart">
                  <c:ext xmlns:c16="http://schemas.microsoft.com/office/drawing/2014/chart" uri="{C3380CC4-5D6E-409C-BE32-E72D297353CC}">
                    <c16:uniqueId val="{00000006-206D-47FD-A9EF-1D3F1C8CE468}"/>
                  </c:ext>
                </c:extLst>
              </c15:ser>
            </c15:filteredBarSeries>
          </c:ext>
        </c:extLst>
      </c:barChart>
      <c:catAx>
        <c:axId val="1991999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992001471"/>
        <c:crosses val="autoZero"/>
        <c:auto val="1"/>
        <c:lblAlgn val="ctr"/>
        <c:lblOffset val="100"/>
        <c:noMultiLvlLbl val="0"/>
      </c:catAx>
      <c:valAx>
        <c:axId val="199200147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9919993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Sheet1!$A$2:$A$17</cx:f>
        <cx:lvl ptCount="16">
          <cx:pt idx="0">Cluster 0</cx:pt>
          <cx:pt idx="1">Cluster 1</cx:pt>
          <cx:pt idx="2">Cluster 2</cx:pt>
        </cx:lvl>
        <cx:lvl ptCount="0"/>
        <cx:lvl ptCount="0"/>
      </cx:strDim>
      <cx:numDim type="size">
        <cx:f>Sheet1!$B$2:$B$17</cx:f>
        <cx:lvl ptCount="16" formatCode="G/표준">
          <cx:pt idx="0">3401</cx:pt>
          <cx:pt idx="1">875</cx:pt>
          <cx:pt idx="2">4907</cx:pt>
        </cx:lvl>
      </cx:numDim>
    </cx:data>
  </cx:chartData>
  <cx:chart>
    <cx:title pos="t" align="ctr" overlay="0">
      <cx:tx>
        <cx:rich>
          <a:bodyPr spcFirstLastPara="1" vertOverflow="ellipsis" horzOverflow="overflow" wrap="square" lIns="0" tIns="0" rIns="0" bIns="0" anchor="ctr" anchorCtr="1"/>
          <a:lstStyle/>
          <a:p>
            <a:pPr algn="ctr" rtl="0">
              <a:defRPr/>
            </a:pPr>
            <a:r>
              <a:rPr lang="en-US" altLang="ko-KR" sz="1862" b="0" i="0" u="none" strike="noStrike" baseline="0" dirty="0">
                <a:solidFill>
                  <a:srgbClr val="44546A">
                    <a:lumMod val="65000"/>
                    <a:lumOff val="35000"/>
                  </a:srgbClr>
                </a:solidFill>
                <a:latin typeface="Calibri" panose="020F0502020204030204"/>
                <a:ea typeface="맑은 고딕" panose="020B0503020000020004" pitchFamily="50" charset="-127"/>
              </a:rPr>
              <a:t>K-means(k=3) Clustering</a:t>
            </a:r>
            <a:endParaRPr lang="ko-KR" altLang="en-US" sz="1862" b="0" i="0" u="none" strike="noStrike" baseline="0" dirty="0">
              <a:solidFill>
                <a:srgbClr val="44546A">
                  <a:lumMod val="65000"/>
                  <a:lumOff val="35000"/>
                </a:srgbClr>
              </a:solidFill>
              <a:latin typeface="Calibri" panose="020F0502020204030204"/>
              <a:ea typeface="맑은 고딕" panose="020B0503020000020004" pitchFamily="50" charset="-127"/>
            </a:endParaRPr>
          </a:p>
        </cx:rich>
      </cx:tx>
    </cx:title>
    <cx:plotArea>
      <cx:plotAreaRegion>
        <cx:series layoutId="sunburst" uniqueId="{0C224F79-166F-4398-95AB-E58CE73DE838}">
          <cx:tx>
            <cx:txData>
              <cx:f>Sheet1!$B$1</cx:f>
              <cx:v>계열1</cx:v>
            </cx:txData>
          </cx:tx>
          <cx:dataPt idx="1">
            <cx:spPr>
              <a:solidFill>
                <a:srgbClr val="C00000"/>
              </a:solidFill>
            </cx:spPr>
          </cx:dataPt>
          <cx:dataPt idx="2">
            <cx:spPr>
              <a:solidFill>
                <a:srgbClr val="616B3A">
                  <a:lumMod val="75000"/>
                </a:srgbClr>
              </a:solidFill>
            </cx:spPr>
          </cx:dataPt>
          <cx:dataLabels pos="ctr">
            <cx:visibility seriesName="0" categoryName="1" value="1"/>
            <cx:separator>, </cx:separator>
            <cx:dataLabel idx="1">
              <cx:numFmt formatCode="G/표준" sourceLinked="0"/>
              <cx:visibility seriesName="0" categoryName="1" value="1"/>
              <cx:separator>, </cx:separator>
            </cx:dataLabel>
          </cx:dataLabels>
          <cx:dataId val="0"/>
        </cx:series>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Sheet1!$A$2:$A$17</cx:f>
        <cx:lvl ptCount="16">
          <cx:pt idx="0">Discrete
loyal</cx:pt>
          <cx:pt idx="1">Hunter 
for dscnt</cx:pt>
          <cx:pt idx="2">Discrete
general</cx:pt>
        </cx:lvl>
        <cx:lvl ptCount="0"/>
        <cx:lvl ptCount="0"/>
      </cx:strDim>
      <cx:numDim type="size">
        <cx:f>Sheet1!$B$2:$B$17</cx:f>
        <cx:lvl ptCount="16" formatCode="G/표준">
          <cx:pt idx="0">213</cx:pt>
          <cx:pt idx="1">326</cx:pt>
          <cx:pt idx="2">279</cx:pt>
        </cx:lvl>
      </cx:numDim>
    </cx:data>
  </cx:chartData>
  <cx:chart>
    <cx:title pos="t" align="ctr" overlay="0">
      <cx:tx>
        <cx:rich>
          <a:bodyPr spcFirstLastPara="1" vertOverflow="ellipsis" horzOverflow="overflow" wrap="square" lIns="0" tIns="0" rIns="0" bIns="0" anchor="ctr" anchorCtr="1"/>
          <a:lstStyle/>
          <a:p>
            <a:pPr algn="ctr" rtl="0">
              <a:defRPr/>
            </a:pPr>
            <a:r>
              <a:rPr lang="en-US" altLang="ko-KR" sz="1862" b="0" i="0" u="none" strike="noStrike" baseline="0" dirty="0">
                <a:solidFill>
                  <a:srgbClr val="44546A">
                    <a:lumMod val="65000"/>
                    <a:lumOff val="35000"/>
                  </a:srgbClr>
                </a:solidFill>
                <a:latin typeface="Calibri" panose="020F0502020204030204"/>
                <a:ea typeface="맑은 고딕" panose="020B0503020000020004" pitchFamily="50" charset="-127"/>
              </a:rPr>
              <a:t>K-means(k=3) clustering</a:t>
            </a:r>
            <a:endParaRPr lang="ko-KR" altLang="en-US" sz="1862" b="0" i="0" u="none" strike="noStrike" baseline="0" dirty="0">
              <a:solidFill>
                <a:srgbClr val="44546A">
                  <a:lumMod val="65000"/>
                  <a:lumOff val="35000"/>
                </a:srgbClr>
              </a:solidFill>
              <a:latin typeface="Calibri" panose="020F0502020204030204"/>
              <a:ea typeface="맑은 고딕" panose="020B0503020000020004" pitchFamily="50" charset="-127"/>
            </a:endParaRPr>
          </a:p>
        </cx:rich>
      </cx:tx>
    </cx:title>
    <cx:plotArea>
      <cx:plotAreaRegion>
        <cx:series layoutId="sunburst" uniqueId="{0C224F79-166F-4398-95AB-E58CE73DE838}">
          <cx:tx>
            <cx:txData>
              <cx:f>Sheet1!$B$1</cx:f>
              <cx:v>계열1</cx:v>
            </cx:txData>
          </cx:tx>
          <cx:spPr>
            <a:solidFill>
              <a:schemeClr val="accent4"/>
            </a:solidFill>
          </cx:spPr>
          <cx:dataPt idx="0">
            <cx:spPr>
              <a:solidFill>
                <a:srgbClr val="44546A"/>
              </a:solidFill>
            </cx:spPr>
          </cx:dataPt>
          <cx:dataPt idx="1">
            <cx:spPr>
              <a:solidFill>
                <a:srgbClr val="616B3A"/>
              </a:solidFill>
            </cx:spPr>
          </cx:dataPt>
          <cx:dataPt idx="2">
            <cx:spPr>
              <a:solidFill>
                <a:srgbClr val="6B524F"/>
              </a:solidFill>
            </cx:spPr>
          </cx:dataPt>
          <cx:dataLabels pos="ctr">
            <cx:visibility seriesName="0" categoryName="1" value="1"/>
            <cx:separator>, </cx:separator>
            <cx:dataLabel idx="1">
              <cx:numFmt formatCode="G/표준" sourceLinked="0"/>
              <cx:visibility seriesName="0" categoryName="1" value="1"/>
              <cx:separator>, </cx:separator>
            </cx:dataLabel>
          </cx:dataLabels>
          <cx:dataId val="0"/>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4F0F5-80F7-4351-B558-C9AC35B33F39}" type="datetimeFigureOut">
              <a:rPr lang="en-US" smtClean="0"/>
              <a:t>1/22/2023</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B1942-F97C-4E3D-9ECF-8061744B7CA5}" type="slidenum">
              <a:rPr lang="en-US" smtClean="0"/>
              <a:t>‹#›</a:t>
            </a:fld>
            <a:endParaRPr lang="en-US"/>
          </a:p>
        </p:txBody>
      </p:sp>
    </p:spTree>
    <p:extLst>
      <p:ext uri="{BB962C8B-B14F-4D97-AF65-F5344CB8AC3E}">
        <p14:creationId xmlns:p14="http://schemas.microsoft.com/office/powerpoint/2010/main" val="2602528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012511-BCB8-6156-C3B7-2831112A0E8D}"/>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2C80703F-D710-CD9C-8797-1ABD585421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0D5FE58C-2249-B3DD-D4B7-E49B4030B164}"/>
              </a:ext>
            </a:extLst>
          </p:cNvPr>
          <p:cNvSpPr>
            <a:spLocks noGrp="1"/>
          </p:cNvSpPr>
          <p:nvPr>
            <p:ph type="dt" sz="half" idx="10"/>
          </p:nvPr>
        </p:nvSpPr>
        <p:spPr/>
        <p:txBody>
          <a:bodyPr/>
          <a:lstStyle/>
          <a:p>
            <a:fld id="{B803E3E4-AEA5-4511-B064-F4B9E7D065FF}" type="datetimeFigureOut">
              <a:rPr lang="en-US" smtClean="0"/>
              <a:t>1/22/2023</a:t>
            </a:fld>
            <a:endParaRPr lang="en-US"/>
          </a:p>
        </p:txBody>
      </p:sp>
      <p:sp>
        <p:nvSpPr>
          <p:cNvPr id="5" name="바닥글 개체 틀 4">
            <a:extLst>
              <a:ext uri="{FF2B5EF4-FFF2-40B4-BE49-F238E27FC236}">
                <a16:creationId xmlns:a16="http://schemas.microsoft.com/office/drawing/2014/main" id="{292B3ADB-4215-83E6-63F9-A232E83EEF68}"/>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5B6BB99D-D937-DA79-0851-5EA5B5672AD0}"/>
              </a:ext>
            </a:extLst>
          </p:cNvPr>
          <p:cNvSpPr>
            <a:spLocks noGrp="1"/>
          </p:cNvSpPr>
          <p:nvPr>
            <p:ph type="sldNum" sz="quarter" idx="12"/>
          </p:nvPr>
        </p:nvSpPr>
        <p:spPr/>
        <p:txBody>
          <a:bodyPr/>
          <a:lstStyle/>
          <a:p>
            <a:fld id="{7FB5187E-3FDA-4592-825F-09F6FE709834}" type="slidenum">
              <a:rPr lang="en-US" smtClean="0"/>
              <a:t>‹#›</a:t>
            </a:fld>
            <a:endParaRPr lang="en-US"/>
          </a:p>
        </p:txBody>
      </p:sp>
    </p:spTree>
    <p:extLst>
      <p:ext uri="{BB962C8B-B14F-4D97-AF65-F5344CB8AC3E}">
        <p14:creationId xmlns:p14="http://schemas.microsoft.com/office/powerpoint/2010/main" val="33477855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6A4934-1AAD-0134-D6EA-AA44B5AB3617}"/>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83649C24-A369-3D00-B3A6-223F461B48B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84E35333-47F2-2D1D-3370-A1AEECF77FE5}"/>
              </a:ext>
            </a:extLst>
          </p:cNvPr>
          <p:cNvSpPr>
            <a:spLocks noGrp="1"/>
          </p:cNvSpPr>
          <p:nvPr>
            <p:ph type="dt" sz="half" idx="10"/>
          </p:nvPr>
        </p:nvSpPr>
        <p:spPr/>
        <p:txBody>
          <a:bodyPr/>
          <a:lstStyle/>
          <a:p>
            <a:fld id="{B803E3E4-AEA5-4511-B064-F4B9E7D065FF}" type="datetimeFigureOut">
              <a:rPr lang="en-US" smtClean="0"/>
              <a:t>1/22/2023</a:t>
            </a:fld>
            <a:endParaRPr lang="en-US"/>
          </a:p>
        </p:txBody>
      </p:sp>
      <p:sp>
        <p:nvSpPr>
          <p:cNvPr id="5" name="바닥글 개체 틀 4">
            <a:extLst>
              <a:ext uri="{FF2B5EF4-FFF2-40B4-BE49-F238E27FC236}">
                <a16:creationId xmlns:a16="http://schemas.microsoft.com/office/drawing/2014/main" id="{C7661B72-1BCA-24F2-76A4-3029324E889E}"/>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D5F5CA41-77EE-B724-76FC-69313B28E83D}"/>
              </a:ext>
            </a:extLst>
          </p:cNvPr>
          <p:cNvSpPr>
            <a:spLocks noGrp="1"/>
          </p:cNvSpPr>
          <p:nvPr>
            <p:ph type="sldNum" sz="quarter" idx="12"/>
          </p:nvPr>
        </p:nvSpPr>
        <p:spPr/>
        <p:txBody>
          <a:bodyPr/>
          <a:lstStyle/>
          <a:p>
            <a:fld id="{7FB5187E-3FDA-4592-825F-09F6FE709834}" type="slidenum">
              <a:rPr lang="en-US" smtClean="0"/>
              <a:t>‹#›</a:t>
            </a:fld>
            <a:endParaRPr lang="en-US"/>
          </a:p>
        </p:txBody>
      </p:sp>
    </p:spTree>
    <p:extLst>
      <p:ext uri="{BB962C8B-B14F-4D97-AF65-F5344CB8AC3E}">
        <p14:creationId xmlns:p14="http://schemas.microsoft.com/office/powerpoint/2010/main" val="208978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6A4DC06-5A3C-6CC3-7F82-664B5FC4B918}"/>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B85BD65E-CA52-5E75-1083-E5A6EE5428C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026D785B-E4C9-543C-B650-3FC786C88B7A}"/>
              </a:ext>
            </a:extLst>
          </p:cNvPr>
          <p:cNvSpPr>
            <a:spLocks noGrp="1"/>
          </p:cNvSpPr>
          <p:nvPr>
            <p:ph type="dt" sz="half" idx="10"/>
          </p:nvPr>
        </p:nvSpPr>
        <p:spPr/>
        <p:txBody>
          <a:bodyPr/>
          <a:lstStyle/>
          <a:p>
            <a:fld id="{B803E3E4-AEA5-4511-B064-F4B9E7D065FF}" type="datetimeFigureOut">
              <a:rPr lang="en-US" smtClean="0"/>
              <a:t>1/22/2023</a:t>
            </a:fld>
            <a:endParaRPr lang="en-US"/>
          </a:p>
        </p:txBody>
      </p:sp>
      <p:sp>
        <p:nvSpPr>
          <p:cNvPr id="5" name="바닥글 개체 틀 4">
            <a:extLst>
              <a:ext uri="{FF2B5EF4-FFF2-40B4-BE49-F238E27FC236}">
                <a16:creationId xmlns:a16="http://schemas.microsoft.com/office/drawing/2014/main" id="{0F81DAA2-0296-4C48-2FAE-93D65428654C}"/>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79D513D6-8E18-3015-3283-8FCC4DBE992C}"/>
              </a:ext>
            </a:extLst>
          </p:cNvPr>
          <p:cNvSpPr>
            <a:spLocks noGrp="1"/>
          </p:cNvSpPr>
          <p:nvPr>
            <p:ph type="sldNum" sz="quarter" idx="12"/>
          </p:nvPr>
        </p:nvSpPr>
        <p:spPr/>
        <p:txBody>
          <a:bodyPr/>
          <a:lstStyle/>
          <a:p>
            <a:fld id="{7FB5187E-3FDA-4592-825F-09F6FE709834}" type="slidenum">
              <a:rPr lang="en-US" smtClean="0"/>
              <a:t>‹#›</a:t>
            </a:fld>
            <a:endParaRPr lang="en-US"/>
          </a:p>
        </p:txBody>
      </p:sp>
    </p:spTree>
    <p:extLst>
      <p:ext uri="{BB962C8B-B14F-4D97-AF65-F5344CB8AC3E}">
        <p14:creationId xmlns:p14="http://schemas.microsoft.com/office/powerpoint/2010/main" val="2766869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40AB91-CA0C-18F4-C449-7275506C55DC}"/>
              </a:ext>
            </a:extLst>
          </p:cNvPr>
          <p:cNvSpPr>
            <a:spLocks noGrp="1"/>
          </p:cNvSpPr>
          <p:nvPr>
            <p:ph type="title"/>
          </p:nvPr>
        </p:nvSpPr>
        <p:spPr>
          <a:xfrm>
            <a:off x="838200" y="756458"/>
            <a:ext cx="10515600" cy="934230"/>
          </a:xfrm>
        </p:spPr>
        <p:txBody>
          <a:bodyPr>
            <a:normAutofit/>
          </a:bodyPr>
          <a:lstStyle>
            <a:lvl1pPr>
              <a:defRPr sz="3200"/>
            </a:lvl1pPr>
          </a:lstStyle>
          <a:p>
            <a:r>
              <a:rPr lang="ko-KR" altLang="en-US" dirty="0"/>
              <a:t>마스터 제목 스타일 편집</a:t>
            </a:r>
            <a:endParaRPr lang="en-US" dirty="0"/>
          </a:p>
        </p:txBody>
      </p:sp>
      <p:sp>
        <p:nvSpPr>
          <p:cNvPr id="3" name="내용 개체 틀 2">
            <a:extLst>
              <a:ext uri="{FF2B5EF4-FFF2-40B4-BE49-F238E27FC236}">
                <a16:creationId xmlns:a16="http://schemas.microsoft.com/office/drawing/2014/main" id="{D0098FB0-736B-D279-BE60-B11AA9D440A6}"/>
              </a:ext>
            </a:extLst>
          </p:cNvPr>
          <p:cNvSpPr>
            <a:spLocks noGrp="1"/>
          </p:cNvSpPr>
          <p:nvPr>
            <p:ph idx="1"/>
          </p:nvPr>
        </p:nvSpPr>
        <p:spPr>
          <a:xfrm>
            <a:off x="838200" y="1825625"/>
            <a:ext cx="10515600" cy="4176164"/>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9" name="텍스트 개체 틀 8">
            <a:extLst>
              <a:ext uri="{FF2B5EF4-FFF2-40B4-BE49-F238E27FC236}">
                <a16:creationId xmlns:a16="http://schemas.microsoft.com/office/drawing/2014/main" id="{C613F5DC-A9DD-6A82-4A39-02CD46B1FDBA}"/>
              </a:ext>
            </a:extLst>
          </p:cNvPr>
          <p:cNvSpPr>
            <a:spLocks noGrp="1"/>
          </p:cNvSpPr>
          <p:nvPr>
            <p:ph type="body" sz="quarter" idx="13" hasCustomPrompt="1"/>
          </p:nvPr>
        </p:nvSpPr>
        <p:spPr>
          <a:xfrm>
            <a:off x="838200" y="133350"/>
            <a:ext cx="3200400" cy="444500"/>
          </a:xfrm>
        </p:spPr>
        <p:txBody>
          <a:bodyPr anchor="b">
            <a:normAutofit/>
          </a:bodyPr>
          <a:lstStyle>
            <a:lvl1pPr marL="0" indent="0">
              <a:buNone/>
              <a:defRPr sz="2400" b="1"/>
            </a:lvl1pPr>
            <a:lvl2pPr marL="457200" indent="0">
              <a:buNone/>
              <a:defRPr/>
            </a:lvl2pPr>
            <a:lvl3pPr marL="914400" indent="0">
              <a:buNone/>
              <a:defRPr/>
            </a:lvl3pPr>
            <a:lvl4pPr marL="1371600" indent="0">
              <a:buNone/>
              <a:defRPr/>
            </a:lvl4pPr>
            <a:lvl5pPr marL="1828800" indent="0">
              <a:buNone/>
              <a:defRPr/>
            </a:lvl5pPr>
          </a:lstStyle>
          <a:p>
            <a:pPr lvl="0"/>
            <a:r>
              <a:rPr lang="ko-KR" altLang="en-US" dirty="0"/>
              <a:t>소제목</a:t>
            </a:r>
            <a:endParaRPr lang="en-US" dirty="0"/>
          </a:p>
        </p:txBody>
      </p:sp>
      <p:sp>
        <p:nvSpPr>
          <p:cNvPr id="11" name="텍스트 개체 틀 10">
            <a:extLst>
              <a:ext uri="{FF2B5EF4-FFF2-40B4-BE49-F238E27FC236}">
                <a16:creationId xmlns:a16="http://schemas.microsoft.com/office/drawing/2014/main" id="{E0F0377E-F6BC-323B-E35F-64D30462161A}"/>
              </a:ext>
            </a:extLst>
          </p:cNvPr>
          <p:cNvSpPr>
            <a:spLocks noGrp="1"/>
          </p:cNvSpPr>
          <p:nvPr>
            <p:ph type="body" sz="quarter" idx="14" hasCustomPrompt="1"/>
          </p:nvPr>
        </p:nvSpPr>
        <p:spPr>
          <a:xfrm>
            <a:off x="838200" y="6136726"/>
            <a:ext cx="10515600" cy="587924"/>
          </a:xfrm>
        </p:spPr>
        <p:txBody>
          <a:bodyPr>
            <a:normAutofit/>
          </a:bodyPr>
          <a:lstStyle>
            <a:lvl1pPr marL="0" indent="0">
              <a:buNone/>
              <a:defRPr sz="1000"/>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(Note)</a:t>
            </a:r>
            <a:endParaRPr lang="en-US" dirty="0"/>
          </a:p>
        </p:txBody>
      </p:sp>
    </p:spTree>
    <p:extLst>
      <p:ext uri="{BB962C8B-B14F-4D97-AF65-F5344CB8AC3E}">
        <p14:creationId xmlns:p14="http://schemas.microsoft.com/office/powerpoint/2010/main" val="2481554116"/>
      </p:ext>
    </p:extLst>
  </p:cSld>
  <p:clrMapOvr>
    <a:masterClrMapping/>
  </p:clrMapOvr>
  <p:extLst>
    <p:ext uri="{DCECCB84-F9BA-43D5-87BE-67443E8EF086}">
      <p15:sldGuideLst xmlns:p15="http://schemas.microsoft.com/office/powerpoint/2012/main">
        <p15:guide id="1" orient="horz" pos="1548" userDrawn="1">
          <p15:clr>
            <a:srgbClr val="FBAE40"/>
          </p15:clr>
        </p15:guide>
        <p15:guide id="2" pos="3840" userDrawn="1">
          <p15:clr>
            <a:srgbClr val="FBAE40"/>
          </p15:clr>
        </p15:guide>
        <p15:guide id="3" pos="665" userDrawn="1">
          <p15:clr>
            <a:srgbClr val="FBAE40"/>
          </p15:clr>
        </p15:guide>
        <p15:guide id="4" pos="7015" userDrawn="1">
          <p15:clr>
            <a:srgbClr val="FBAE40"/>
          </p15:clr>
        </p15:guide>
        <p15:guide id="5" pos="3613" userDrawn="1">
          <p15:clr>
            <a:srgbClr val="A4A3A4"/>
          </p15:clr>
        </p15:guide>
        <p15:guide id="6" pos="4067" userDrawn="1">
          <p15:clr>
            <a:srgbClr val="A4A3A4"/>
          </p15:clr>
        </p15:guide>
        <p15:guide id="7" orient="horz" pos="2260" userDrawn="1">
          <p15:clr>
            <a:srgbClr val="FBAE40"/>
          </p15:clr>
        </p15:guide>
        <p15:guide id="8" orient="horz" pos="14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0AF453-94C4-881A-8D06-071D3806FCC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49C15F73-1FF4-97E7-4799-19D7EA16C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6592DDE3-CACE-0913-BAE9-73511C29B551}"/>
              </a:ext>
            </a:extLst>
          </p:cNvPr>
          <p:cNvSpPr>
            <a:spLocks noGrp="1"/>
          </p:cNvSpPr>
          <p:nvPr>
            <p:ph type="dt" sz="half" idx="10"/>
          </p:nvPr>
        </p:nvSpPr>
        <p:spPr/>
        <p:txBody>
          <a:bodyPr/>
          <a:lstStyle/>
          <a:p>
            <a:fld id="{B803E3E4-AEA5-4511-B064-F4B9E7D065FF}" type="datetimeFigureOut">
              <a:rPr lang="en-US" smtClean="0"/>
              <a:t>1/22/2023</a:t>
            </a:fld>
            <a:endParaRPr lang="en-US"/>
          </a:p>
        </p:txBody>
      </p:sp>
      <p:sp>
        <p:nvSpPr>
          <p:cNvPr id="5" name="바닥글 개체 틀 4">
            <a:extLst>
              <a:ext uri="{FF2B5EF4-FFF2-40B4-BE49-F238E27FC236}">
                <a16:creationId xmlns:a16="http://schemas.microsoft.com/office/drawing/2014/main" id="{18F4C3F3-DB37-CD62-91DD-C473977F6D28}"/>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31D6BFF1-41D9-D15B-D58E-0DE2A817A8BD}"/>
              </a:ext>
            </a:extLst>
          </p:cNvPr>
          <p:cNvSpPr>
            <a:spLocks noGrp="1"/>
          </p:cNvSpPr>
          <p:nvPr>
            <p:ph type="sldNum" sz="quarter" idx="12"/>
          </p:nvPr>
        </p:nvSpPr>
        <p:spPr/>
        <p:txBody>
          <a:bodyPr/>
          <a:lstStyle/>
          <a:p>
            <a:fld id="{7FB5187E-3FDA-4592-825F-09F6FE709834}" type="slidenum">
              <a:rPr lang="en-US" smtClean="0"/>
              <a:t>‹#›</a:t>
            </a:fld>
            <a:endParaRPr lang="en-US"/>
          </a:p>
        </p:txBody>
      </p:sp>
    </p:spTree>
    <p:extLst>
      <p:ext uri="{BB962C8B-B14F-4D97-AF65-F5344CB8AC3E}">
        <p14:creationId xmlns:p14="http://schemas.microsoft.com/office/powerpoint/2010/main" val="27685182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F08234-759C-0AFE-72CF-0902A538DE9E}"/>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566C6560-E4DF-8550-A8A0-D76E25BEF81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E0697528-7CCC-2CEF-1662-4B44CDD31861}"/>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CEC13EB0-0498-914F-8A4B-D1E669076C73}"/>
              </a:ext>
            </a:extLst>
          </p:cNvPr>
          <p:cNvSpPr>
            <a:spLocks noGrp="1"/>
          </p:cNvSpPr>
          <p:nvPr>
            <p:ph type="dt" sz="half" idx="10"/>
          </p:nvPr>
        </p:nvSpPr>
        <p:spPr/>
        <p:txBody>
          <a:bodyPr/>
          <a:lstStyle/>
          <a:p>
            <a:fld id="{B803E3E4-AEA5-4511-B064-F4B9E7D065FF}" type="datetimeFigureOut">
              <a:rPr lang="en-US" smtClean="0"/>
              <a:t>1/22/2023</a:t>
            </a:fld>
            <a:endParaRPr lang="en-US"/>
          </a:p>
        </p:txBody>
      </p:sp>
      <p:sp>
        <p:nvSpPr>
          <p:cNvPr id="6" name="바닥글 개체 틀 5">
            <a:extLst>
              <a:ext uri="{FF2B5EF4-FFF2-40B4-BE49-F238E27FC236}">
                <a16:creationId xmlns:a16="http://schemas.microsoft.com/office/drawing/2014/main" id="{32B2F5CE-7BF4-ACE4-8A1F-4D44D28101E2}"/>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360D907F-AEBF-B253-C6E7-1B57100EE003}"/>
              </a:ext>
            </a:extLst>
          </p:cNvPr>
          <p:cNvSpPr>
            <a:spLocks noGrp="1"/>
          </p:cNvSpPr>
          <p:nvPr>
            <p:ph type="sldNum" sz="quarter" idx="12"/>
          </p:nvPr>
        </p:nvSpPr>
        <p:spPr/>
        <p:txBody>
          <a:bodyPr/>
          <a:lstStyle/>
          <a:p>
            <a:fld id="{7FB5187E-3FDA-4592-825F-09F6FE709834}" type="slidenum">
              <a:rPr lang="en-US" smtClean="0"/>
              <a:t>‹#›</a:t>
            </a:fld>
            <a:endParaRPr lang="en-US"/>
          </a:p>
        </p:txBody>
      </p:sp>
    </p:spTree>
    <p:extLst>
      <p:ext uri="{BB962C8B-B14F-4D97-AF65-F5344CB8AC3E}">
        <p14:creationId xmlns:p14="http://schemas.microsoft.com/office/powerpoint/2010/main" val="17727746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0C3056-05FC-3F4B-2645-35CAE301538B}"/>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E3440C2C-B4E8-13DC-C876-FBC1C5E130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7BEF57B7-B0D4-4ECE-60F4-BCA33672062B}"/>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43332771-9BB6-00F8-D768-81678B8099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DF90564-7366-F9E4-BF36-3EE111A659C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FDB1D441-C3D1-DED1-841A-05A1D4DC19C8}"/>
              </a:ext>
            </a:extLst>
          </p:cNvPr>
          <p:cNvSpPr>
            <a:spLocks noGrp="1"/>
          </p:cNvSpPr>
          <p:nvPr>
            <p:ph type="dt" sz="half" idx="10"/>
          </p:nvPr>
        </p:nvSpPr>
        <p:spPr/>
        <p:txBody>
          <a:bodyPr/>
          <a:lstStyle/>
          <a:p>
            <a:fld id="{B803E3E4-AEA5-4511-B064-F4B9E7D065FF}" type="datetimeFigureOut">
              <a:rPr lang="en-US" smtClean="0"/>
              <a:t>1/22/2023</a:t>
            </a:fld>
            <a:endParaRPr lang="en-US"/>
          </a:p>
        </p:txBody>
      </p:sp>
      <p:sp>
        <p:nvSpPr>
          <p:cNvPr id="8" name="바닥글 개체 틀 7">
            <a:extLst>
              <a:ext uri="{FF2B5EF4-FFF2-40B4-BE49-F238E27FC236}">
                <a16:creationId xmlns:a16="http://schemas.microsoft.com/office/drawing/2014/main" id="{CB1567F3-E078-6673-F14F-7A76CB2F3379}"/>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4FC53E41-9BC8-FF2B-C70B-D7060264E60B}"/>
              </a:ext>
            </a:extLst>
          </p:cNvPr>
          <p:cNvSpPr>
            <a:spLocks noGrp="1"/>
          </p:cNvSpPr>
          <p:nvPr>
            <p:ph type="sldNum" sz="quarter" idx="12"/>
          </p:nvPr>
        </p:nvSpPr>
        <p:spPr/>
        <p:txBody>
          <a:bodyPr/>
          <a:lstStyle/>
          <a:p>
            <a:fld id="{7FB5187E-3FDA-4592-825F-09F6FE709834}" type="slidenum">
              <a:rPr lang="en-US" smtClean="0"/>
              <a:t>‹#›</a:t>
            </a:fld>
            <a:endParaRPr lang="en-US"/>
          </a:p>
        </p:txBody>
      </p:sp>
    </p:spTree>
    <p:extLst>
      <p:ext uri="{BB962C8B-B14F-4D97-AF65-F5344CB8AC3E}">
        <p14:creationId xmlns:p14="http://schemas.microsoft.com/office/powerpoint/2010/main" val="29659721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6B6A9A-E4AA-7E6D-C556-AAE2E213967E}"/>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5F8D1D10-41D7-CCEE-D6ED-EA7ADC53DF57}"/>
              </a:ext>
            </a:extLst>
          </p:cNvPr>
          <p:cNvSpPr>
            <a:spLocks noGrp="1"/>
          </p:cNvSpPr>
          <p:nvPr>
            <p:ph type="dt" sz="half" idx="10"/>
          </p:nvPr>
        </p:nvSpPr>
        <p:spPr/>
        <p:txBody>
          <a:bodyPr/>
          <a:lstStyle/>
          <a:p>
            <a:fld id="{B803E3E4-AEA5-4511-B064-F4B9E7D065FF}" type="datetimeFigureOut">
              <a:rPr lang="en-US" smtClean="0"/>
              <a:t>1/22/2023</a:t>
            </a:fld>
            <a:endParaRPr lang="en-US"/>
          </a:p>
        </p:txBody>
      </p:sp>
      <p:sp>
        <p:nvSpPr>
          <p:cNvPr id="4" name="바닥글 개체 틀 3">
            <a:extLst>
              <a:ext uri="{FF2B5EF4-FFF2-40B4-BE49-F238E27FC236}">
                <a16:creationId xmlns:a16="http://schemas.microsoft.com/office/drawing/2014/main" id="{55753A91-71C0-6469-0A9E-073A22795CE6}"/>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FF7D020F-37B9-3878-E999-A1A469137015}"/>
              </a:ext>
            </a:extLst>
          </p:cNvPr>
          <p:cNvSpPr>
            <a:spLocks noGrp="1"/>
          </p:cNvSpPr>
          <p:nvPr>
            <p:ph type="sldNum" sz="quarter" idx="12"/>
          </p:nvPr>
        </p:nvSpPr>
        <p:spPr/>
        <p:txBody>
          <a:bodyPr/>
          <a:lstStyle/>
          <a:p>
            <a:fld id="{7FB5187E-3FDA-4592-825F-09F6FE709834}" type="slidenum">
              <a:rPr lang="en-US" smtClean="0"/>
              <a:t>‹#›</a:t>
            </a:fld>
            <a:endParaRPr lang="en-US"/>
          </a:p>
        </p:txBody>
      </p:sp>
    </p:spTree>
    <p:extLst>
      <p:ext uri="{BB962C8B-B14F-4D97-AF65-F5344CB8AC3E}">
        <p14:creationId xmlns:p14="http://schemas.microsoft.com/office/powerpoint/2010/main" val="16030920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C9D1A4D-2892-0E42-94A2-0F458F4E5D5F}"/>
              </a:ext>
            </a:extLst>
          </p:cNvPr>
          <p:cNvSpPr>
            <a:spLocks noGrp="1"/>
          </p:cNvSpPr>
          <p:nvPr>
            <p:ph type="dt" sz="half" idx="10"/>
          </p:nvPr>
        </p:nvSpPr>
        <p:spPr/>
        <p:txBody>
          <a:bodyPr/>
          <a:lstStyle/>
          <a:p>
            <a:fld id="{B803E3E4-AEA5-4511-B064-F4B9E7D065FF}" type="datetimeFigureOut">
              <a:rPr lang="en-US" smtClean="0"/>
              <a:t>1/22/2023</a:t>
            </a:fld>
            <a:endParaRPr lang="en-US"/>
          </a:p>
        </p:txBody>
      </p:sp>
      <p:sp>
        <p:nvSpPr>
          <p:cNvPr id="3" name="바닥글 개체 틀 2">
            <a:extLst>
              <a:ext uri="{FF2B5EF4-FFF2-40B4-BE49-F238E27FC236}">
                <a16:creationId xmlns:a16="http://schemas.microsoft.com/office/drawing/2014/main" id="{77502E83-9D5E-7F78-8270-B60152ADCB68}"/>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D9A111F4-60ED-D841-ED7E-27A4B1C9B33E}"/>
              </a:ext>
            </a:extLst>
          </p:cNvPr>
          <p:cNvSpPr>
            <a:spLocks noGrp="1"/>
          </p:cNvSpPr>
          <p:nvPr>
            <p:ph type="sldNum" sz="quarter" idx="12"/>
          </p:nvPr>
        </p:nvSpPr>
        <p:spPr/>
        <p:txBody>
          <a:bodyPr/>
          <a:lstStyle/>
          <a:p>
            <a:fld id="{7FB5187E-3FDA-4592-825F-09F6FE709834}" type="slidenum">
              <a:rPr lang="en-US" smtClean="0"/>
              <a:t>‹#›</a:t>
            </a:fld>
            <a:endParaRPr lang="en-US"/>
          </a:p>
        </p:txBody>
      </p:sp>
    </p:spTree>
    <p:extLst>
      <p:ext uri="{BB962C8B-B14F-4D97-AF65-F5344CB8AC3E}">
        <p14:creationId xmlns:p14="http://schemas.microsoft.com/office/powerpoint/2010/main" val="3335100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CF57CE-8E5B-56A9-7745-58CF953E767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8BBD5584-ABBE-1FB7-AD05-39DA7159CC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1C7A5FCF-E29B-EA53-C550-A36E600B6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6D0552B-7AF7-0A20-50D3-7EE81A5E3166}"/>
              </a:ext>
            </a:extLst>
          </p:cNvPr>
          <p:cNvSpPr>
            <a:spLocks noGrp="1"/>
          </p:cNvSpPr>
          <p:nvPr>
            <p:ph type="dt" sz="half" idx="10"/>
          </p:nvPr>
        </p:nvSpPr>
        <p:spPr/>
        <p:txBody>
          <a:bodyPr/>
          <a:lstStyle/>
          <a:p>
            <a:fld id="{B803E3E4-AEA5-4511-B064-F4B9E7D065FF}" type="datetimeFigureOut">
              <a:rPr lang="en-US" smtClean="0"/>
              <a:t>1/22/2023</a:t>
            </a:fld>
            <a:endParaRPr lang="en-US"/>
          </a:p>
        </p:txBody>
      </p:sp>
      <p:sp>
        <p:nvSpPr>
          <p:cNvPr id="6" name="바닥글 개체 틀 5">
            <a:extLst>
              <a:ext uri="{FF2B5EF4-FFF2-40B4-BE49-F238E27FC236}">
                <a16:creationId xmlns:a16="http://schemas.microsoft.com/office/drawing/2014/main" id="{B9BD132B-DEC4-32D7-6D85-AD29C62C816D}"/>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84175312-94CF-24C9-C843-B11332BD2E36}"/>
              </a:ext>
            </a:extLst>
          </p:cNvPr>
          <p:cNvSpPr>
            <a:spLocks noGrp="1"/>
          </p:cNvSpPr>
          <p:nvPr>
            <p:ph type="sldNum" sz="quarter" idx="12"/>
          </p:nvPr>
        </p:nvSpPr>
        <p:spPr/>
        <p:txBody>
          <a:bodyPr/>
          <a:lstStyle/>
          <a:p>
            <a:fld id="{7FB5187E-3FDA-4592-825F-09F6FE709834}" type="slidenum">
              <a:rPr lang="en-US" smtClean="0"/>
              <a:t>‹#›</a:t>
            </a:fld>
            <a:endParaRPr lang="en-US"/>
          </a:p>
        </p:txBody>
      </p:sp>
    </p:spTree>
    <p:extLst>
      <p:ext uri="{BB962C8B-B14F-4D97-AF65-F5344CB8AC3E}">
        <p14:creationId xmlns:p14="http://schemas.microsoft.com/office/powerpoint/2010/main" val="1625447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9E978E-D86A-AC7F-C722-2458C5C20E3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510884A1-41C9-AA81-EAA6-258C060CB8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AA568682-4442-19A1-95CA-FF26EA8D5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2620412-6A2A-7AE8-E8DA-58ED3D6D03FA}"/>
              </a:ext>
            </a:extLst>
          </p:cNvPr>
          <p:cNvSpPr>
            <a:spLocks noGrp="1"/>
          </p:cNvSpPr>
          <p:nvPr>
            <p:ph type="dt" sz="half" idx="10"/>
          </p:nvPr>
        </p:nvSpPr>
        <p:spPr/>
        <p:txBody>
          <a:bodyPr/>
          <a:lstStyle/>
          <a:p>
            <a:fld id="{B803E3E4-AEA5-4511-B064-F4B9E7D065FF}" type="datetimeFigureOut">
              <a:rPr lang="en-US" smtClean="0"/>
              <a:t>1/22/2023</a:t>
            </a:fld>
            <a:endParaRPr lang="en-US"/>
          </a:p>
        </p:txBody>
      </p:sp>
      <p:sp>
        <p:nvSpPr>
          <p:cNvPr id="6" name="바닥글 개체 틀 5">
            <a:extLst>
              <a:ext uri="{FF2B5EF4-FFF2-40B4-BE49-F238E27FC236}">
                <a16:creationId xmlns:a16="http://schemas.microsoft.com/office/drawing/2014/main" id="{C7CE94CA-64ED-1752-4F80-3D8B5E87B865}"/>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6B25AF87-2340-4E66-9E64-A722D36DB4CE}"/>
              </a:ext>
            </a:extLst>
          </p:cNvPr>
          <p:cNvSpPr>
            <a:spLocks noGrp="1"/>
          </p:cNvSpPr>
          <p:nvPr>
            <p:ph type="sldNum" sz="quarter" idx="12"/>
          </p:nvPr>
        </p:nvSpPr>
        <p:spPr/>
        <p:txBody>
          <a:bodyPr/>
          <a:lstStyle/>
          <a:p>
            <a:fld id="{7FB5187E-3FDA-4592-825F-09F6FE709834}" type="slidenum">
              <a:rPr lang="en-US" smtClean="0"/>
              <a:t>‹#›</a:t>
            </a:fld>
            <a:endParaRPr lang="en-US"/>
          </a:p>
        </p:txBody>
      </p:sp>
    </p:spTree>
    <p:extLst>
      <p:ext uri="{BB962C8B-B14F-4D97-AF65-F5344CB8AC3E}">
        <p14:creationId xmlns:p14="http://schemas.microsoft.com/office/powerpoint/2010/main" val="2214899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3816E48-675F-1282-1111-336485A47F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8DB1BFCB-53DA-3AC4-6E9D-89F036BF94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AF518BA7-D147-AD32-3057-558A097D24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03E3E4-AEA5-4511-B064-F4B9E7D065FF}" type="datetimeFigureOut">
              <a:rPr lang="en-US" smtClean="0"/>
              <a:t>1/22/2023</a:t>
            </a:fld>
            <a:endParaRPr lang="en-US"/>
          </a:p>
        </p:txBody>
      </p:sp>
      <p:sp>
        <p:nvSpPr>
          <p:cNvPr id="5" name="바닥글 개체 틀 4">
            <a:extLst>
              <a:ext uri="{FF2B5EF4-FFF2-40B4-BE49-F238E27FC236}">
                <a16:creationId xmlns:a16="http://schemas.microsoft.com/office/drawing/2014/main" id="{044AB727-FD26-05CC-BB3B-75C552A9CA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a:extLst>
              <a:ext uri="{FF2B5EF4-FFF2-40B4-BE49-F238E27FC236}">
                <a16:creationId xmlns:a16="http://schemas.microsoft.com/office/drawing/2014/main" id="{BAF5E41A-7427-8FEE-AA77-350224FDE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5187E-3FDA-4592-825F-09F6FE709834}" type="slidenum">
              <a:rPr lang="en-US" smtClean="0"/>
              <a:t>‹#›</a:t>
            </a:fld>
            <a:endParaRPr lang="en-US"/>
          </a:p>
        </p:txBody>
      </p:sp>
    </p:spTree>
    <p:extLst>
      <p:ext uri="{BB962C8B-B14F-4D97-AF65-F5344CB8AC3E}">
        <p14:creationId xmlns:p14="http://schemas.microsoft.com/office/powerpoint/2010/main" val="3585855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100D32-F5DD-B12E-69F6-1B405A08AFE9}"/>
              </a:ext>
            </a:extLst>
          </p:cNvPr>
          <p:cNvSpPr>
            <a:spLocks noGrp="1"/>
          </p:cNvSpPr>
          <p:nvPr>
            <p:ph type="ctrTitle"/>
          </p:nvPr>
        </p:nvSpPr>
        <p:spPr/>
        <p:txBody>
          <a:bodyPr>
            <a:normAutofit fontScale="90000"/>
          </a:bodyPr>
          <a:lstStyle/>
          <a:p>
            <a:r>
              <a:rPr lang="en-US" altLang="ko-KR" dirty="0"/>
              <a:t>Analysis of multicategory online shopping mall and its users</a:t>
            </a:r>
            <a:endParaRPr lang="en-US" dirty="0"/>
          </a:p>
        </p:txBody>
      </p:sp>
      <p:sp>
        <p:nvSpPr>
          <p:cNvPr id="3" name="부제목 2">
            <a:extLst>
              <a:ext uri="{FF2B5EF4-FFF2-40B4-BE49-F238E27FC236}">
                <a16:creationId xmlns:a16="http://schemas.microsoft.com/office/drawing/2014/main" id="{37142834-31A2-642D-5A5C-E5CAD938803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26989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461AE946-C81E-07D0-694B-65B5D58A93D4}"/>
              </a:ext>
            </a:extLst>
          </p:cNvPr>
          <p:cNvSpPr>
            <a:spLocks noGrp="1"/>
          </p:cNvSpPr>
          <p:nvPr>
            <p:ph type="title"/>
          </p:nvPr>
        </p:nvSpPr>
        <p:spPr/>
        <p:txBody>
          <a:bodyPr>
            <a:normAutofit fontScale="90000"/>
          </a:bodyPr>
          <a:lstStyle/>
          <a:p>
            <a:r>
              <a:rPr lang="en-US" altLang="ko-KR" dirty="0"/>
              <a:t>It is necessary to understand the customers who purchase high-involvement products and to devise a marketing strategy</a:t>
            </a:r>
            <a:endParaRPr lang="en-US" dirty="0"/>
          </a:p>
        </p:txBody>
      </p:sp>
      <p:sp>
        <p:nvSpPr>
          <p:cNvPr id="9" name="내용 개체 틀 8">
            <a:extLst>
              <a:ext uri="{FF2B5EF4-FFF2-40B4-BE49-F238E27FC236}">
                <a16:creationId xmlns:a16="http://schemas.microsoft.com/office/drawing/2014/main" id="{30BDFD10-BA22-AA79-0C9A-94C5B270BC8C}"/>
              </a:ext>
            </a:extLst>
          </p:cNvPr>
          <p:cNvSpPr>
            <a:spLocks noGrp="1"/>
          </p:cNvSpPr>
          <p:nvPr>
            <p:ph idx="1"/>
          </p:nvPr>
        </p:nvSpPr>
        <p:spPr/>
        <p:txBody>
          <a:bodyPr>
            <a:normAutofit fontScale="92500" lnSpcReduction="10000"/>
          </a:bodyPr>
          <a:lstStyle/>
          <a:p>
            <a:r>
              <a:rPr lang="en-US" altLang="ko-KR" sz="2000" dirty="0"/>
              <a:t>Although it is a shopping mall that sells multi-categories, the categories that customers actually purchase are high-involvement products such as electronic products and electronic furniture</a:t>
            </a:r>
          </a:p>
          <a:p>
            <a:r>
              <a:rPr lang="en-US" altLang="ko-KR" sz="2000" dirty="0"/>
              <a:t>Need to cluster with RFM + I (involvement), and develop marketing strategy according to customer tendency</a:t>
            </a:r>
          </a:p>
          <a:p>
            <a:pPr lvl="1"/>
            <a:r>
              <a:rPr lang="en-US" altLang="ko-KR" sz="1800" dirty="0">
                <a:sym typeface="Wingdings" panose="05000000000000000000" pitchFamily="2" charset="2"/>
              </a:rPr>
              <a:t>For customers with a long navigation process  cautious customers: need to provide a lot of information</a:t>
            </a:r>
          </a:p>
          <a:p>
            <a:pPr lvl="1"/>
            <a:r>
              <a:rPr lang="en-US" altLang="ko-KR" sz="1800" dirty="0">
                <a:sym typeface="Wingdings" panose="05000000000000000000" pitchFamily="2" charset="2"/>
              </a:rPr>
              <a:t>For customers with a short navigation process  customers with quick decisions: only key information needs to be prominently provided</a:t>
            </a:r>
          </a:p>
          <a:p>
            <a:r>
              <a:rPr lang="en-US" altLang="ko-KR" sz="2100" dirty="0"/>
              <a:t>Since users have already recognized that it is a good platform for purchasing electronic products, a strategy to further specialize the UI by providing convenient functions for purchasing electronic products is effective</a:t>
            </a:r>
          </a:p>
          <a:p>
            <a:r>
              <a:rPr lang="en-US" altLang="ko-KR" sz="2100" dirty="0"/>
              <a:t>When competitors who sell multicategories, such as Amazon, already have an edge in the market, focusing on a specific category is a way to attract new users</a:t>
            </a:r>
          </a:p>
          <a:p>
            <a:r>
              <a:rPr lang="en-US" altLang="ko-KR" sz="2100" dirty="0"/>
              <a:t>Since high-involvement products do not have a high frequency of purchase, it is important to not only increase the number of users, but also to continuously update the shopping mall so that it can be used for a long time to secure LTV</a:t>
            </a:r>
          </a:p>
        </p:txBody>
      </p:sp>
      <p:sp>
        <p:nvSpPr>
          <p:cNvPr id="10" name="텍스트 개체 틀 9">
            <a:extLst>
              <a:ext uri="{FF2B5EF4-FFF2-40B4-BE49-F238E27FC236}">
                <a16:creationId xmlns:a16="http://schemas.microsoft.com/office/drawing/2014/main" id="{2CF52191-BCA8-7500-46A5-1FDDA155C52E}"/>
              </a:ext>
            </a:extLst>
          </p:cNvPr>
          <p:cNvSpPr>
            <a:spLocks noGrp="1"/>
          </p:cNvSpPr>
          <p:nvPr>
            <p:ph type="body" sz="quarter" idx="13"/>
          </p:nvPr>
        </p:nvSpPr>
        <p:spPr/>
        <p:txBody>
          <a:bodyPr>
            <a:normAutofit fontScale="85000" lnSpcReduction="10000"/>
          </a:bodyPr>
          <a:lstStyle/>
          <a:p>
            <a:r>
              <a:rPr lang="en-US" altLang="ko-KR" dirty="0"/>
              <a:t>Consequence of the project</a:t>
            </a:r>
            <a:endParaRPr lang="en-US" dirty="0"/>
          </a:p>
        </p:txBody>
      </p:sp>
      <p:sp>
        <p:nvSpPr>
          <p:cNvPr id="11" name="텍스트 개체 틀 10">
            <a:extLst>
              <a:ext uri="{FF2B5EF4-FFF2-40B4-BE49-F238E27FC236}">
                <a16:creationId xmlns:a16="http://schemas.microsoft.com/office/drawing/2014/main" id="{38DC9126-88B1-651D-3F6A-59443C52B3E6}"/>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828646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AF91FEBE-DB60-101B-11FC-24C276AAECCB}"/>
              </a:ext>
            </a:extLst>
          </p:cNvPr>
          <p:cNvSpPr>
            <a:spLocks noGrp="1"/>
          </p:cNvSpPr>
          <p:nvPr>
            <p:ph type="title"/>
          </p:nvPr>
        </p:nvSpPr>
        <p:spPr/>
        <p:txBody>
          <a:bodyPr>
            <a:normAutofit/>
          </a:bodyPr>
          <a:lstStyle/>
          <a:p>
            <a:r>
              <a:rPr lang="en-US" altLang="ko-KR" dirty="0"/>
              <a:t>Regrets, learnings and achievements</a:t>
            </a:r>
            <a:endParaRPr lang="en-US" dirty="0"/>
          </a:p>
        </p:txBody>
      </p:sp>
      <p:sp>
        <p:nvSpPr>
          <p:cNvPr id="9" name="내용 개체 틀 8">
            <a:extLst>
              <a:ext uri="{FF2B5EF4-FFF2-40B4-BE49-F238E27FC236}">
                <a16:creationId xmlns:a16="http://schemas.microsoft.com/office/drawing/2014/main" id="{62BE1326-D16C-25A2-CE46-918A4EE533B0}"/>
              </a:ext>
            </a:extLst>
          </p:cNvPr>
          <p:cNvSpPr>
            <a:spLocks noGrp="1"/>
          </p:cNvSpPr>
          <p:nvPr>
            <p:ph idx="1"/>
          </p:nvPr>
        </p:nvSpPr>
        <p:spPr/>
        <p:txBody>
          <a:bodyPr>
            <a:normAutofit/>
          </a:bodyPr>
          <a:lstStyle/>
          <a:p>
            <a:pPr marL="285750" indent="-285750">
              <a:buFontTx/>
              <a:buChar char="-"/>
            </a:pPr>
            <a:r>
              <a:rPr lang="en-US" altLang="ko-KR" sz="1600" dirty="0"/>
              <a:t>In the case of multi-category sales, it would be possible to determine at the EDA level whether a particular category was selling the most.
If I had used Tablo from the beginning, the EDA process would have been faster.
I don't use statistics much, so I concluded what anyone with a lot of domain knowledge would have already known.
If we had targeted users with at least one purchase history from the beginning, the clustering steps would have been reduced
The increase in data size from October (5GB) to November (9GB) can be expected to indicate an increase in users, but it would be a mistake to judge that the number of events decreased in November. It would have been nice to include not only the number of users, but also a certain percentage of the total data collected and compare them
When visualizing in PowerPoint, using Excel and PowerPoint charts is easier and faster than Matthew and Seaborn.
Succeeded in sampling
Persona setting logic is appropriate
I discovered the possibility of wasting inventory costs and suggested the strategic direction of the shopping mall.</a:t>
            </a:r>
            <a:endParaRPr lang="en-US" sz="1600" dirty="0"/>
          </a:p>
        </p:txBody>
      </p:sp>
      <p:sp>
        <p:nvSpPr>
          <p:cNvPr id="10" name="텍스트 개체 틀 9">
            <a:extLst>
              <a:ext uri="{FF2B5EF4-FFF2-40B4-BE49-F238E27FC236}">
                <a16:creationId xmlns:a16="http://schemas.microsoft.com/office/drawing/2014/main" id="{8791CF64-F703-197D-AA5E-AA71F1A34A08}"/>
              </a:ext>
            </a:extLst>
          </p:cNvPr>
          <p:cNvSpPr>
            <a:spLocks noGrp="1"/>
          </p:cNvSpPr>
          <p:nvPr>
            <p:ph type="body" sz="quarter" idx="13"/>
          </p:nvPr>
        </p:nvSpPr>
        <p:spPr/>
        <p:txBody>
          <a:bodyPr/>
          <a:lstStyle/>
          <a:p>
            <a:r>
              <a:rPr lang="en-US" altLang="ko-KR" dirty="0"/>
              <a:t>Self-assessment</a:t>
            </a:r>
            <a:endParaRPr lang="en-US" dirty="0"/>
          </a:p>
        </p:txBody>
      </p:sp>
      <p:sp>
        <p:nvSpPr>
          <p:cNvPr id="11" name="텍스트 개체 틀 10">
            <a:extLst>
              <a:ext uri="{FF2B5EF4-FFF2-40B4-BE49-F238E27FC236}">
                <a16:creationId xmlns:a16="http://schemas.microsoft.com/office/drawing/2014/main" id="{3E8BE9D3-355E-7A59-2F5C-065EF25D7DC3}"/>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161631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E1E5D9-0AC3-4F5B-D8B3-A243B63D33FA}"/>
              </a:ext>
            </a:extLst>
          </p:cNvPr>
          <p:cNvSpPr>
            <a:spLocks noGrp="1"/>
          </p:cNvSpPr>
          <p:nvPr>
            <p:ph type="title"/>
          </p:nvPr>
        </p:nvSpPr>
        <p:spPr/>
        <p:txBody>
          <a:bodyPr/>
          <a:lstStyle/>
          <a:p>
            <a:endParaRPr lang="en-US" dirty="0"/>
          </a:p>
        </p:txBody>
      </p:sp>
      <p:sp>
        <p:nvSpPr>
          <p:cNvPr id="3" name="내용 개체 틀 2">
            <a:extLst>
              <a:ext uri="{FF2B5EF4-FFF2-40B4-BE49-F238E27FC236}">
                <a16:creationId xmlns:a16="http://schemas.microsoft.com/office/drawing/2014/main" id="{19B30D7C-EB16-781A-287F-E950DB30FF60}"/>
              </a:ext>
            </a:extLst>
          </p:cNvPr>
          <p:cNvSpPr>
            <a:spLocks noGrp="1"/>
          </p:cNvSpPr>
          <p:nvPr>
            <p:ph idx="1"/>
          </p:nvPr>
        </p:nvSpPr>
        <p:spPr/>
        <p:txBody>
          <a:bodyPr/>
          <a:lstStyle/>
          <a:p>
            <a:r>
              <a:rPr lang="en-US" altLang="ko-KR" dirty="0"/>
              <a:t>Project overview and organization</a:t>
            </a:r>
          </a:p>
          <a:p>
            <a:r>
              <a:rPr lang="en-US" altLang="ko-KR" dirty="0"/>
              <a:t>Procedures and methods of project implementation </a:t>
            </a:r>
          </a:p>
          <a:p>
            <a:pPr lvl="1"/>
            <a:r>
              <a:rPr lang="en-US" altLang="ko-KR" dirty="0"/>
              <a:t>Hypothesis about the problem</a:t>
            </a:r>
          </a:p>
          <a:p>
            <a:pPr lvl="1"/>
            <a:r>
              <a:rPr lang="en-US" altLang="ko-KR" dirty="0"/>
              <a:t>Hypothesis test and problem definition</a:t>
            </a:r>
          </a:p>
          <a:p>
            <a:pPr lvl="1"/>
            <a:r>
              <a:rPr lang="en-US" altLang="ko-KR" dirty="0"/>
              <a:t>Behavior analysis of customers</a:t>
            </a:r>
          </a:p>
          <a:p>
            <a:r>
              <a:rPr lang="en-US" altLang="ko-KR" dirty="0"/>
              <a:t>Consequence of the project</a:t>
            </a:r>
          </a:p>
          <a:p>
            <a:r>
              <a:rPr lang="en-US" altLang="ko-KR" dirty="0"/>
              <a:t>Self-assessment</a:t>
            </a:r>
            <a:endParaRPr lang="en-US" dirty="0"/>
          </a:p>
        </p:txBody>
      </p:sp>
      <p:sp>
        <p:nvSpPr>
          <p:cNvPr id="5" name="텍스트 개체 틀 4">
            <a:extLst>
              <a:ext uri="{FF2B5EF4-FFF2-40B4-BE49-F238E27FC236}">
                <a16:creationId xmlns:a16="http://schemas.microsoft.com/office/drawing/2014/main" id="{35B52817-C3E7-69C3-67BA-81C06CE9EAF5}"/>
              </a:ext>
            </a:extLst>
          </p:cNvPr>
          <p:cNvSpPr>
            <a:spLocks noGrp="1"/>
          </p:cNvSpPr>
          <p:nvPr>
            <p:ph type="body" sz="quarter" idx="13"/>
          </p:nvPr>
        </p:nvSpPr>
        <p:spPr/>
        <p:txBody>
          <a:bodyPr/>
          <a:lstStyle/>
          <a:p>
            <a:r>
              <a:rPr lang="en-US" dirty="0"/>
              <a:t>Category</a:t>
            </a:r>
          </a:p>
        </p:txBody>
      </p:sp>
      <p:sp>
        <p:nvSpPr>
          <p:cNvPr id="6" name="텍스트 개체 틀 5">
            <a:extLst>
              <a:ext uri="{FF2B5EF4-FFF2-40B4-BE49-F238E27FC236}">
                <a16:creationId xmlns:a16="http://schemas.microsoft.com/office/drawing/2014/main" id="{DC1B4FB9-84FD-1656-F042-9DA837F6C0CF}"/>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22808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제목 37">
            <a:extLst>
              <a:ext uri="{FF2B5EF4-FFF2-40B4-BE49-F238E27FC236}">
                <a16:creationId xmlns:a16="http://schemas.microsoft.com/office/drawing/2014/main" id="{4167B4B2-5DE7-CEC6-1ED4-065A91E40297}"/>
              </a:ext>
            </a:extLst>
          </p:cNvPr>
          <p:cNvSpPr>
            <a:spLocks noGrp="1"/>
          </p:cNvSpPr>
          <p:nvPr>
            <p:ph type="title"/>
          </p:nvPr>
        </p:nvSpPr>
        <p:spPr/>
        <p:txBody>
          <a:bodyPr/>
          <a:lstStyle/>
          <a:p>
            <a:endParaRPr lang="en-US" dirty="0"/>
          </a:p>
        </p:txBody>
      </p:sp>
      <p:sp>
        <p:nvSpPr>
          <p:cNvPr id="39" name="내용 개체 틀 38">
            <a:extLst>
              <a:ext uri="{FF2B5EF4-FFF2-40B4-BE49-F238E27FC236}">
                <a16:creationId xmlns:a16="http://schemas.microsoft.com/office/drawing/2014/main" id="{56E8F06B-7D37-7664-D2EC-D9D1F4B907BD}"/>
              </a:ext>
            </a:extLst>
          </p:cNvPr>
          <p:cNvSpPr>
            <a:spLocks noGrp="1"/>
          </p:cNvSpPr>
          <p:nvPr>
            <p:ph idx="1"/>
          </p:nvPr>
        </p:nvSpPr>
        <p:spPr>
          <a:ln>
            <a:noFill/>
          </a:ln>
        </p:spPr>
        <p:txBody>
          <a:bodyPr/>
          <a:lstStyle/>
          <a:p>
            <a:endParaRPr lang="en-US" dirty="0"/>
          </a:p>
        </p:txBody>
      </p:sp>
      <p:sp>
        <p:nvSpPr>
          <p:cNvPr id="40" name="텍스트 개체 틀 39">
            <a:extLst>
              <a:ext uri="{FF2B5EF4-FFF2-40B4-BE49-F238E27FC236}">
                <a16:creationId xmlns:a16="http://schemas.microsoft.com/office/drawing/2014/main" id="{C6D88FB9-F18E-6BA9-7719-86FBFC363880}"/>
              </a:ext>
            </a:extLst>
          </p:cNvPr>
          <p:cNvSpPr>
            <a:spLocks noGrp="1"/>
          </p:cNvSpPr>
          <p:nvPr>
            <p:ph type="body" sz="quarter" idx="13"/>
          </p:nvPr>
        </p:nvSpPr>
        <p:spPr/>
        <p:txBody>
          <a:bodyPr>
            <a:normAutofit fontScale="62500" lnSpcReduction="20000"/>
          </a:bodyPr>
          <a:lstStyle/>
          <a:p>
            <a:r>
              <a:rPr lang="en-US" altLang="ko-KR" dirty="0"/>
              <a:t>Project overview and organization</a:t>
            </a:r>
            <a:endParaRPr lang="en-US" dirty="0"/>
          </a:p>
        </p:txBody>
      </p:sp>
      <p:sp>
        <p:nvSpPr>
          <p:cNvPr id="41" name="텍스트 개체 틀 40">
            <a:extLst>
              <a:ext uri="{FF2B5EF4-FFF2-40B4-BE49-F238E27FC236}">
                <a16:creationId xmlns:a16="http://schemas.microsoft.com/office/drawing/2014/main" id="{9AD69C4A-705E-8EAE-264B-E09405A23ADA}"/>
              </a:ext>
            </a:extLst>
          </p:cNvPr>
          <p:cNvSpPr>
            <a:spLocks noGrp="1"/>
          </p:cNvSpPr>
          <p:nvPr>
            <p:ph type="body" sz="quarter" idx="14"/>
          </p:nvPr>
        </p:nvSpPr>
        <p:spPr/>
        <p:txBody>
          <a:bodyPr/>
          <a:lstStyle/>
          <a:p>
            <a:endParaRPr lang="en-US" dirty="0"/>
          </a:p>
        </p:txBody>
      </p:sp>
      <p:sp>
        <p:nvSpPr>
          <p:cNvPr id="2" name="화살표: 오각형 1">
            <a:extLst>
              <a:ext uri="{FF2B5EF4-FFF2-40B4-BE49-F238E27FC236}">
                <a16:creationId xmlns:a16="http://schemas.microsoft.com/office/drawing/2014/main" id="{0E67862A-6DF4-1C77-3A94-9E153B8C6CF0}"/>
              </a:ext>
            </a:extLst>
          </p:cNvPr>
          <p:cNvSpPr/>
          <p:nvPr/>
        </p:nvSpPr>
        <p:spPr>
          <a:xfrm>
            <a:off x="7988364" y="1817236"/>
            <a:ext cx="3160605" cy="548050"/>
          </a:xfrm>
          <a:prstGeom prst="homePlate">
            <a:avLst/>
          </a:prstGeom>
          <a:solidFill>
            <a:schemeClr val="accent1"/>
          </a:solidFill>
          <a:ln w="9525" cap="flat">
            <a:solidFill>
              <a:schemeClr val="bg1"/>
            </a:solidFill>
            <a:prstDash val="solid"/>
            <a:miter/>
          </a:ln>
        </p:spPr>
        <p:txBody>
          <a:bodyPr rtlCol="0" anchor="ctr"/>
          <a:lstStyle/>
          <a:p>
            <a:pPr algn="ctr"/>
            <a:r>
              <a:rPr lang="en-US" altLang="ko-KR" dirty="0">
                <a:solidFill>
                  <a:schemeClr val="bg1"/>
                </a:solidFill>
              </a:rPr>
              <a:t>Behavior analysis of customers</a:t>
            </a:r>
            <a:endParaRPr lang="ko-KR" altLang="en-US" dirty="0">
              <a:solidFill>
                <a:schemeClr val="bg1"/>
              </a:solidFill>
            </a:endParaRPr>
          </a:p>
        </p:txBody>
      </p:sp>
      <p:sp>
        <p:nvSpPr>
          <p:cNvPr id="29" name="직사각형 28">
            <a:extLst>
              <a:ext uri="{FF2B5EF4-FFF2-40B4-BE49-F238E27FC236}">
                <a16:creationId xmlns:a16="http://schemas.microsoft.com/office/drawing/2014/main" id="{402CF6E2-2565-FE5D-DE94-7A5106E8478D}"/>
              </a:ext>
            </a:extLst>
          </p:cNvPr>
          <p:cNvSpPr/>
          <p:nvPr/>
        </p:nvSpPr>
        <p:spPr>
          <a:xfrm>
            <a:off x="1055688" y="3095538"/>
            <a:ext cx="3960928" cy="9767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2"/>
                </a:solidFill>
              </a:rPr>
              <a:t>Sampling </a:t>
            </a:r>
          </a:p>
          <a:p>
            <a:pPr algn="ctr"/>
            <a:r>
              <a:rPr lang="en-US" dirty="0">
                <a:solidFill>
                  <a:schemeClr val="tx2"/>
                </a:solidFill>
              </a:rPr>
              <a:t>EDA</a:t>
            </a:r>
          </a:p>
        </p:txBody>
      </p:sp>
      <p:sp>
        <p:nvSpPr>
          <p:cNvPr id="30" name="직사각형 29">
            <a:extLst>
              <a:ext uri="{FF2B5EF4-FFF2-40B4-BE49-F238E27FC236}">
                <a16:creationId xmlns:a16="http://schemas.microsoft.com/office/drawing/2014/main" id="{CC0B4454-7705-091B-E28A-A37C064E0489}"/>
              </a:ext>
            </a:extLst>
          </p:cNvPr>
          <p:cNvSpPr/>
          <p:nvPr/>
        </p:nvSpPr>
        <p:spPr>
          <a:xfrm>
            <a:off x="4772878" y="3095538"/>
            <a:ext cx="3234429" cy="9767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2"/>
                </a:solidFill>
              </a:rPr>
              <a:t>Feature Engineering</a:t>
            </a:r>
          </a:p>
          <a:p>
            <a:pPr algn="ctr"/>
            <a:r>
              <a:rPr lang="en-US" altLang="ko-KR" dirty="0">
                <a:solidFill>
                  <a:schemeClr val="tx2"/>
                </a:solidFill>
              </a:rPr>
              <a:t>Pearson Correlation Analysis</a:t>
            </a:r>
            <a:endParaRPr lang="en-US" dirty="0">
              <a:solidFill>
                <a:schemeClr val="tx2"/>
              </a:solidFill>
            </a:endParaRPr>
          </a:p>
        </p:txBody>
      </p:sp>
      <p:sp>
        <p:nvSpPr>
          <p:cNvPr id="31" name="직사각형 30">
            <a:extLst>
              <a:ext uri="{FF2B5EF4-FFF2-40B4-BE49-F238E27FC236}">
                <a16:creationId xmlns:a16="http://schemas.microsoft.com/office/drawing/2014/main" id="{7CF45859-7C49-55BE-F0ED-0EFE640BEE44}"/>
              </a:ext>
            </a:extLst>
          </p:cNvPr>
          <p:cNvSpPr/>
          <p:nvPr/>
        </p:nvSpPr>
        <p:spPr>
          <a:xfrm>
            <a:off x="8007307" y="3095538"/>
            <a:ext cx="3129006" cy="9767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Clustering </a:t>
            </a:r>
          </a:p>
          <a:p>
            <a:pPr algn="ctr"/>
            <a:r>
              <a:rPr lang="en-US" altLang="ko-KR" dirty="0">
                <a:solidFill>
                  <a:schemeClr val="tx2"/>
                </a:solidFill>
              </a:rPr>
              <a:t>Pearson Correlation Analysis</a:t>
            </a:r>
            <a:endParaRPr lang="en-US" dirty="0">
              <a:solidFill>
                <a:schemeClr val="tx2"/>
              </a:solidFill>
            </a:endParaRPr>
          </a:p>
          <a:p>
            <a:pPr algn="ctr"/>
            <a:r>
              <a:rPr lang="en-US" altLang="ko-KR" dirty="0">
                <a:solidFill>
                  <a:schemeClr val="tx2"/>
                </a:solidFill>
              </a:rPr>
              <a:t>Visualization</a:t>
            </a:r>
            <a:endParaRPr lang="en-US" dirty="0">
              <a:solidFill>
                <a:schemeClr val="tx2"/>
              </a:solidFill>
            </a:endParaRPr>
          </a:p>
        </p:txBody>
      </p:sp>
      <p:sp>
        <p:nvSpPr>
          <p:cNvPr id="32" name="직사각형 31">
            <a:extLst>
              <a:ext uri="{FF2B5EF4-FFF2-40B4-BE49-F238E27FC236}">
                <a16:creationId xmlns:a16="http://schemas.microsoft.com/office/drawing/2014/main" id="{40671E31-5DA9-C440-6641-4174BB587573}"/>
              </a:ext>
            </a:extLst>
          </p:cNvPr>
          <p:cNvSpPr/>
          <p:nvPr/>
        </p:nvSpPr>
        <p:spPr>
          <a:xfrm>
            <a:off x="1055688" y="4163423"/>
            <a:ext cx="3960928" cy="601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SQL (SSMS), Python, </a:t>
            </a:r>
            <a:br>
              <a:rPr lang="en-US" dirty="0">
                <a:solidFill>
                  <a:schemeClr val="tx2"/>
                </a:solidFill>
              </a:rPr>
            </a:br>
            <a:r>
              <a:rPr lang="en-US" dirty="0">
                <a:solidFill>
                  <a:schemeClr val="tx2"/>
                </a:solidFill>
              </a:rPr>
              <a:t>Visual Studio, </a:t>
            </a:r>
            <a:r>
              <a:rPr lang="en-US" dirty="0" err="1">
                <a:solidFill>
                  <a:schemeClr val="tx2"/>
                </a:solidFill>
              </a:rPr>
              <a:t>Colab</a:t>
            </a:r>
            <a:endParaRPr lang="en-US" dirty="0">
              <a:solidFill>
                <a:schemeClr val="tx2"/>
              </a:solidFill>
            </a:endParaRPr>
          </a:p>
        </p:txBody>
      </p:sp>
      <p:sp>
        <p:nvSpPr>
          <p:cNvPr id="33" name="직사각형 32">
            <a:extLst>
              <a:ext uri="{FF2B5EF4-FFF2-40B4-BE49-F238E27FC236}">
                <a16:creationId xmlns:a16="http://schemas.microsoft.com/office/drawing/2014/main" id="{22CD5F29-17AB-5F2B-EF44-A4AE99C8D53A}"/>
              </a:ext>
            </a:extLst>
          </p:cNvPr>
          <p:cNvSpPr/>
          <p:nvPr/>
        </p:nvSpPr>
        <p:spPr>
          <a:xfrm>
            <a:off x="4772878" y="4163423"/>
            <a:ext cx="3234429" cy="601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Python, </a:t>
            </a:r>
            <a:r>
              <a:rPr lang="en-US" dirty="0" err="1">
                <a:solidFill>
                  <a:schemeClr val="tx2"/>
                </a:solidFill>
              </a:rPr>
              <a:t>Colab</a:t>
            </a:r>
            <a:endParaRPr lang="en-US" dirty="0">
              <a:solidFill>
                <a:schemeClr val="tx2"/>
              </a:solidFill>
            </a:endParaRPr>
          </a:p>
        </p:txBody>
      </p:sp>
      <p:sp>
        <p:nvSpPr>
          <p:cNvPr id="34" name="직사각형 33">
            <a:extLst>
              <a:ext uri="{FF2B5EF4-FFF2-40B4-BE49-F238E27FC236}">
                <a16:creationId xmlns:a16="http://schemas.microsoft.com/office/drawing/2014/main" id="{ADB4C503-EBAF-F1C6-47F9-39D3EC04D502}"/>
              </a:ext>
            </a:extLst>
          </p:cNvPr>
          <p:cNvSpPr/>
          <p:nvPr/>
        </p:nvSpPr>
        <p:spPr>
          <a:xfrm>
            <a:off x="8007307" y="4163423"/>
            <a:ext cx="3129006" cy="601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Python, Tableau, </a:t>
            </a:r>
            <a:r>
              <a:rPr lang="en-US" dirty="0" err="1">
                <a:solidFill>
                  <a:schemeClr val="tx2"/>
                </a:solidFill>
              </a:rPr>
              <a:t>Colab</a:t>
            </a:r>
            <a:endParaRPr lang="en-US" dirty="0">
              <a:solidFill>
                <a:schemeClr val="tx2"/>
              </a:solidFill>
            </a:endParaRPr>
          </a:p>
        </p:txBody>
      </p:sp>
      <p:sp>
        <p:nvSpPr>
          <p:cNvPr id="35" name="직사각형 34">
            <a:extLst>
              <a:ext uri="{FF2B5EF4-FFF2-40B4-BE49-F238E27FC236}">
                <a16:creationId xmlns:a16="http://schemas.microsoft.com/office/drawing/2014/main" id="{946DEC9F-9BD0-5C57-D34A-416D059A3B09}"/>
              </a:ext>
            </a:extLst>
          </p:cNvPr>
          <p:cNvSpPr/>
          <p:nvPr/>
        </p:nvSpPr>
        <p:spPr>
          <a:xfrm>
            <a:off x="1055688" y="2456387"/>
            <a:ext cx="3960928" cy="548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2"/>
                </a:solidFill>
              </a:rPr>
              <a:t>05-Jan ~ 06-Jan </a:t>
            </a:r>
            <a:endParaRPr lang="en-US" dirty="0">
              <a:solidFill>
                <a:schemeClr val="tx2"/>
              </a:solidFill>
            </a:endParaRPr>
          </a:p>
        </p:txBody>
      </p:sp>
      <p:sp>
        <p:nvSpPr>
          <p:cNvPr id="36" name="직사각형 35">
            <a:extLst>
              <a:ext uri="{FF2B5EF4-FFF2-40B4-BE49-F238E27FC236}">
                <a16:creationId xmlns:a16="http://schemas.microsoft.com/office/drawing/2014/main" id="{D3FD81BD-0FB5-461E-EE11-F6844326A395}"/>
              </a:ext>
            </a:extLst>
          </p:cNvPr>
          <p:cNvSpPr/>
          <p:nvPr/>
        </p:nvSpPr>
        <p:spPr>
          <a:xfrm>
            <a:off x="4772878" y="2456387"/>
            <a:ext cx="3234429" cy="548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2"/>
                </a:solidFill>
              </a:rPr>
              <a:t>07-Jan</a:t>
            </a:r>
            <a:r>
              <a:rPr lang="ko-KR" altLang="en-US" dirty="0">
                <a:solidFill>
                  <a:schemeClr val="tx2"/>
                </a:solidFill>
              </a:rPr>
              <a:t> </a:t>
            </a:r>
            <a:r>
              <a:rPr lang="en-US" altLang="ko-KR" dirty="0">
                <a:solidFill>
                  <a:schemeClr val="tx2"/>
                </a:solidFill>
              </a:rPr>
              <a:t>~ 08-Jan</a:t>
            </a:r>
            <a:endParaRPr lang="en-US" dirty="0">
              <a:solidFill>
                <a:schemeClr val="tx2"/>
              </a:solidFill>
            </a:endParaRPr>
          </a:p>
        </p:txBody>
      </p:sp>
      <p:sp>
        <p:nvSpPr>
          <p:cNvPr id="37" name="직사각형 36">
            <a:extLst>
              <a:ext uri="{FF2B5EF4-FFF2-40B4-BE49-F238E27FC236}">
                <a16:creationId xmlns:a16="http://schemas.microsoft.com/office/drawing/2014/main" id="{57E6BFE4-6860-363E-9BBA-6FDE568647F3}"/>
              </a:ext>
            </a:extLst>
          </p:cNvPr>
          <p:cNvSpPr/>
          <p:nvPr/>
        </p:nvSpPr>
        <p:spPr>
          <a:xfrm>
            <a:off x="8007307" y="2456387"/>
            <a:ext cx="3129006" cy="548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09-Jan</a:t>
            </a:r>
            <a:r>
              <a:rPr lang="ko-KR" altLang="en-US" dirty="0">
                <a:solidFill>
                  <a:schemeClr val="tx2"/>
                </a:solidFill>
              </a:rPr>
              <a:t> </a:t>
            </a:r>
            <a:r>
              <a:rPr lang="en-US" altLang="ko-KR" dirty="0">
                <a:solidFill>
                  <a:schemeClr val="tx2"/>
                </a:solidFill>
              </a:rPr>
              <a:t>~</a:t>
            </a:r>
            <a:r>
              <a:rPr lang="ko-KR" altLang="en-US" dirty="0">
                <a:solidFill>
                  <a:schemeClr val="tx2"/>
                </a:solidFill>
              </a:rPr>
              <a:t> </a:t>
            </a:r>
            <a:r>
              <a:rPr lang="en-US" altLang="ko-KR" dirty="0">
                <a:solidFill>
                  <a:schemeClr val="tx2"/>
                </a:solidFill>
              </a:rPr>
              <a:t>12-Jan</a:t>
            </a:r>
            <a:endParaRPr lang="en-US" dirty="0">
              <a:solidFill>
                <a:schemeClr val="tx2"/>
              </a:solidFill>
            </a:endParaRPr>
          </a:p>
        </p:txBody>
      </p:sp>
      <p:sp>
        <p:nvSpPr>
          <p:cNvPr id="46" name="직사각형 45">
            <a:extLst>
              <a:ext uri="{FF2B5EF4-FFF2-40B4-BE49-F238E27FC236}">
                <a16:creationId xmlns:a16="http://schemas.microsoft.com/office/drawing/2014/main" id="{FDDAB73B-06F6-7BAC-852F-C141D55DD676}"/>
              </a:ext>
            </a:extLst>
          </p:cNvPr>
          <p:cNvSpPr/>
          <p:nvPr/>
        </p:nvSpPr>
        <p:spPr>
          <a:xfrm>
            <a:off x="1055688" y="4856048"/>
            <a:ext cx="3960928" cy="1154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Does this mall fail to retain users?</a:t>
            </a:r>
          </a:p>
        </p:txBody>
      </p:sp>
      <p:sp>
        <p:nvSpPr>
          <p:cNvPr id="47" name="직사각형 46">
            <a:extLst>
              <a:ext uri="{FF2B5EF4-FFF2-40B4-BE49-F238E27FC236}">
                <a16:creationId xmlns:a16="http://schemas.microsoft.com/office/drawing/2014/main" id="{B85A058B-FDAA-63A3-2EA5-CB90D848C98B}"/>
              </a:ext>
            </a:extLst>
          </p:cNvPr>
          <p:cNvSpPr/>
          <p:nvPr/>
        </p:nvSpPr>
        <p:spPr>
          <a:xfrm>
            <a:off x="4772878" y="4856048"/>
            <a:ext cx="3234429" cy="1154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a:solidFill>
                  <a:schemeClr val="tx2"/>
                </a:solidFill>
              </a:rPr>
              <a:t>Failure of retention</a:t>
            </a:r>
          </a:p>
          <a:p>
            <a:pPr marL="285750" indent="-285750">
              <a:buFont typeface="Wingdings" panose="05000000000000000000" pitchFamily="2" charset="2"/>
              <a:buChar char="§"/>
            </a:pPr>
            <a:r>
              <a:rPr lang="en-US" altLang="ko-KR" dirty="0">
                <a:solidFill>
                  <a:schemeClr val="tx2"/>
                </a:solidFill>
              </a:rPr>
              <a:t>Failure to sell multi-category</a:t>
            </a:r>
          </a:p>
        </p:txBody>
      </p:sp>
      <p:sp>
        <p:nvSpPr>
          <p:cNvPr id="48" name="직사각형 47">
            <a:extLst>
              <a:ext uri="{FF2B5EF4-FFF2-40B4-BE49-F238E27FC236}">
                <a16:creationId xmlns:a16="http://schemas.microsoft.com/office/drawing/2014/main" id="{A5608A71-1461-53AC-1283-14FC0D2FF996}"/>
              </a:ext>
            </a:extLst>
          </p:cNvPr>
          <p:cNvSpPr/>
          <p:nvPr/>
        </p:nvSpPr>
        <p:spPr>
          <a:xfrm>
            <a:off x="8007307" y="4856048"/>
            <a:ext cx="3129006" cy="1154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altLang="ko-KR" dirty="0">
                <a:solidFill>
                  <a:schemeClr val="tx2"/>
                </a:solidFill>
              </a:rPr>
              <a:t>Focus on high-involvement products</a:t>
            </a:r>
          </a:p>
          <a:p>
            <a:pPr marL="285750" indent="-285750">
              <a:buFont typeface="Wingdings" panose="05000000000000000000" pitchFamily="2" charset="2"/>
              <a:buChar char="§"/>
            </a:pPr>
            <a:r>
              <a:rPr lang="en-US" altLang="ko-KR" dirty="0">
                <a:solidFill>
                  <a:schemeClr val="tx2"/>
                </a:solidFill>
              </a:rPr>
              <a:t>Suggestion of relevant marketing strategy</a:t>
            </a:r>
            <a:endParaRPr lang="en-US" dirty="0">
              <a:solidFill>
                <a:schemeClr val="tx1"/>
              </a:solidFill>
            </a:endParaRPr>
          </a:p>
        </p:txBody>
      </p:sp>
      <p:sp>
        <p:nvSpPr>
          <p:cNvPr id="50" name="화살표: 오각형 49">
            <a:extLst>
              <a:ext uri="{FF2B5EF4-FFF2-40B4-BE49-F238E27FC236}">
                <a16:creationId xmlns:a16="http://schemas.microsoft.com/office/drawing/2014/main" id="{D0308AC7-AA1F-C590-123D-22F49FE1FCD4}"/>
              </a:ext>
            </a:extLst>
          </p:cNvPr>
          <p:cNvSpPr/>
          <p:nvPr/>
        </p:nvSpPr>
        <p:spPr>
          <a:xfrm>
            <a:off x="4772879" y="1817236"/>
            <a:ext cx="3475772" cy="548050"/>
          </a:xfrm>
          <a:prstGeom prst="homePlate">
            <a:avLst/>
          </a:prstGeom>
          <a:solidFill>
            <a:schemeClr val="accent1"/>
          </a:solidFill>
          <a:ln w="9525" cap="flat">
            <a:solidFill>
              <a:schemeClr val="bg1"/>
            </a:solidFill>
            <a:prstDash val="solid"/>
            <a:miter/>
          </a:ln>
        </p:spPr>
        <p:txBody>
          <a:bodyPr rtlCol="0" anchor="ctr"/>
          <a:lstStyle/>
          <a:p>
            <a:pPr algn="ctr"/>
            <a:r>
              <a:rPr lang="en-US" altLang="ko-KR" dirty="0">
                <a:solidFill>
                  <a:schemeClr val="bg1"/>
                </a:solidFill>
              </a:rPr>
              <a:t>Hypothesis test </a:t>
            </a:r>
            <a:br>
              <a:rPr lang="en-US" altLang="ko-KR" dirty="0">
                <a:solidFill>
                  <a:schemeClr val="bg1"/>
                </a:solidFill>
              </a:rPr>
            </a:br>
            <a:r>
              <a:rPr lang="en-US" altLang="ko-KR" dirty="0">
                <a:solidFill>
                  <a:schemeClr val="bg1"/>
                </a:solidFill>
              </a:rPr>
              <a:t>and problem definition</a:t>
            </a:r>
            <a:endParaRPr lang="ko-KR" altLang="en-US" dirty="0">
              <a:solidFill>
                <a:schemeClr val="bg1"/>
              </a:solidFill>
            </a:endParaRPr>
          </a:p>
        </p:txBody>
      </p:sp>
      <p:sp>
        <p:nvSpPr>
          <p:cNvPr id="51" name="화살표: 오각형 50">
            <a:extLst>
              <a:ext uri="{FF2B5EF4-FFF2-40B4-BE49-F238E27FC236}">
                <a16:creationId xmlns:a16="http://schemas.microsoft.com/office/drawing/2014/main" id="{E32E4C85-4C07-959A-9F43-306C3D758D8A}"/>
              </a:ext>
            </a:extLst>
          </p:cNvPr>
          <p:cNvSpPr/>
          <p:nvPr/>
        </p:nvSpPr>
        <p:spPr>
          <a:xfrm>
            <a:off x="1055687" y="1817236"/>
            <a:ext cx="4032358" cy="548050"/>
          </a:xfrm>
          <a:prstGeom prst="homePlate">
            <a:avLst/>
          </a:prstGeom>
          <a:solidFill>
            <a:schemeClr val="accent1"/>
          </a:solidFill>
          <a:ln w="9525" cap="flat">
            <a:solidFill>
              <a:schemeClr val="bg1"/>
            </a:solidFill>
            <a:prstDash val="solid"/>
            <a:miter/>
          </a:ln>
        </p:spPr>
        <p:txBody>
          <a:bodyPr rtlCol="0" anchor="ctr"/>
          <a:lstStyle/>
          <a:p>
            <a:pPr algn="ctr"/>
            <a:r>
              <a:rPr lang="en-US" altLang="ko-KR" dirty="0">
                <a:solidFill>
                  <a:schemeClr val="bg1"/>
                </a:solidFill>
              </a:rPr>
              <a:t>Exploration of data</a:t>
            </a:r>
          </a:p>
          <a:p>
            <a:pPr algn="ctr"/>
            <a:r>
              <a:rPr lang="en-US" altLang="ko-KR" dirty="0">
                <a:solidFill>
                  <a:schemeClr val="bg1"/>
                </a:solidFill>
              </a:rPr>
              <a:t>and set hypothesis</a:t>
            </a:r>
            <a:endParaRPr lang="ko-KR" altLang="en-US" dirty="0">
              <a:solidFill>
                <a:schemeClr val="bg1"/>
              </a:solidFill>
            </a:endParaRPr>
          </a:p>
        </p:txBody>
      </p:sp>
      <p:cxnSp>
        <p:nvCxnSpPr>
          <p:cNvPr id="5" name="직선 연결선 4">
            <a:extLst>
              <a:ext uri="{FF2B5EF4-FFF2-40B4-BE49-F238E27FC236}">
                <a16:creationId xmlns:a16="http://schemas.microsoft.com/office/drawing/2014/main" id="{35C62681-C966-D35F-01B5-44A6D2428AA1}"/>
              </a:ext>
            </a:extLst>
          </p:cNvPr>
          <p:cNvCxnSpPr/>
          <p:nvPr/>
        </p:nvCxnSpPr>
        <p:spPr>
          <a:xfrm>
            <a:off x="4772878" y="2457450"/>
            <a:ext cx="0" cy="3389435"/>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B3899123-2388-B511-A541-C9455330B911}"/>
              </a:ext>
            </a:extLst>
          </p:cNvPr>
          <p:cNvCxnSpPr/>
          <p:nvPr/>
        </p:nvCxnSpPr>
        <p:spPr>
          <a:xfrm>
            <a:off x="8032339" y="2457450"/>
            <a:ext cx="0" cy="3389435"/>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9090CD19-BC82-D9CA-F868-5C9561B0EB96}"/>
              </a:ext>
            </a:extLst>
          </p:cNvPr>
          <p:cNvCxnSpPr/>
          <p:nvPr/>
        </p:nvCxnSpPr>
        <p:spPr>
          <a:xfrm>
            <a:off x="1055688" y="3048397"/>
            <a:ext cx="1009328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B6108E50-CB90-F32E-A563-B84DB5D3E080}"/>
              </a:ext>
            </a:extLst>
          </p:cNvPr>
          <p:cNvCxnSpPr/>
          <p:nvPr/>
        </p:nvCxnSpPr>
        <p:spPr>
          <a:xfrm>
            <a:off x="1055688" y="4123257"/>
            <a:ext cx="1009328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9D9EA53B-E453-0FAC-3EB1-BD600E01D62D}"/>
              </a:ext>
            </a:extLst>
          </p:cNvPr>
          <p:cNvCxnSpPr/>
          <p:nvPr/>
        </p:nvCxnSpPr>
        <p:spPr>
          <a:xfrm>
            <a:off x="1055688" y="4808907"/>
            <a:ext cx="1009328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315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화살표: 오른쪽 50">
            <a:extLst>
              <a:ext uri="{FF2B5EF4-FFF2-40B4-BE49-F238E27FC236}">
                <a16:creationId xmlns:a16="http://schemas.microsoft.com/office/drawing/2014/main" id="{4CAC5236-C4B2-6468-54B3-33E90AC65AA2}"/>
              </a:ext>
            </a:extLst>
          </p:cNvPr>
          <p:cNvSpPr/>
          <p:nvPr/>
        </p:nvSpPr>
        <p:spPr>
          <a:xfrm>
            <a:off x="1069316" y="1851026"/>
            <a:ext cx="4643932" cy="4086946"/>
          </a:xfrm>
          <a:prstGeom prst="rightArrow">
            <a:avLst>
              <a:gd name="adj1" fmla="val 100000"/>
              <a:gd name="adj2" fmla="val 72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  </a:t>
            </a:r>
          </a:p>
        </p:txBody>
      </p:sp>
      <p:sp>
        <p:nvSpPr>
          <p:cNvPr id="8" name="제목 7">
            <a:extLst>
              <a:ext uri="{FF2B5EF4-FFF2-40B4-BE49-F238E27FC236}">
                <a16:creationId xmlns:a16="http://schemas.microsoft.com/office/drawing/2014/main" id="{0F34D4E1-E24E-11EC-F070-AC51BFD190A9}"/>
              </a:ext>
            </a:extLst>
          </p:cNvPr>
          <p:cNvSpPr>
            <a:spLocks noGrp="1"/>
          </p:cNvSpPr>
          <p:nvPr>
            <p:ph type="title"/>
          </p:nvPr>
        </p:nvSpPr>
        <p:spPr/>
        <p:txBody>
          <a:bodyPr>
            <a:normAutofit/>
          </a:bodyPr>
          <a:lstStyle/>
          <a:p>
            <a:r>
              <a:rPr lang="en-US" altLang="ko-KR" dirty="0"/>
              <a:t>Failure to retention of customers is assumed</a:t>
            </a:r>
            <a:endParaRPr lang="en-US" dirty="0"/>
          </a:p>
        </p:txBody>
      </p:sp>
      <p:sp>
        <p:nvSpPr>
          <p:cNvPr id="10" name="텍스트 개체 틀 9">
            <a:extLst>
              <a:ext uri="{FF2B5EF4-FFF2-40B4-BE49-F238E27FC236}">
                <a16:creationId xmlns:a16="http://schemas.microsoft.com/office/drawing/2014/main" id="{68613ED9-809C-B5A2-551C-D5A579ECB972}"/>
              </a:ext>
            </a:extLst>
          </p:cNvPr>
          <p:cNvSpPr>
            <a:spLocks noGrp="1"/>
          </p:cNvSpPr>
          <p:nvPr>
            <p:ph type="body" sz="quarter" idx="13"/>
          </p:nvPr>
        </p:nvSpPr>
        <p:spPr/>
        <p:txBody>
          <a:bodyPr>
            <a:normAutofit fontScale="70000" lnSpcReduction="20000"/>
          </a:bodyPr>
          <a:lstStyle/>
          <a:p>
            <a:r>
              <a:rPr lang="en-US" altLang="ko-KR" dirty="0"/>
              <a:t>Hypothesis about the problem</a:t>
            </a:r>
            <a:endParaRPr lang="en-US" dirty="0"/>
          </a:p>
        </p:txBody>
      </p:sp>
      <p:sp>
        <p:nvSpPr>
          <p:cNvPr id="11" name="텍스트 개체 틀 10">
            <a:extLst>
              <a:ext uri="{FF2B5EF4-FFF2-40B4-BE49-F238E27FC236}">
                <a16:creationId xmlns:a16="http://schemas.microsoft.com/office/drawing/2014/main" id="{C7979791-8C68-0486-AC6C-468985A217C9}"/>
              </a:ext>
            </a:extLst>
          </p:cNvPr>
          <p:cNvSpPr>
            <a:spLocks noGrp="1"/>
          </p:cNvSpPr>
          <p:nvPr>
            <p:ph type="body" sz="quarter" idx="14"/>
          </p:nvPr>
        </p:nvSpPr>
        <p:spPr/>
        <p:txBody>
          <a:bodyPr>
            <a:normAutofit/>
          </a:bodyPr>
          <a:lstStyle/>
          <a:p>
            <a:r>
              <a:rPr lang="en-US" altLang="ko-KR" dirty="0"/>
              <a:t>Since it was impossible to load 5GB and 9GB data with the memory provided by </a:t>
            </a:r>
            <a:r>
              <a:rPr lang="en-US" altLang="ko-KR" dirty="0" err="1"/>
              <a:t>Colab</a:t>
            </a:r>
            <a:r>
              <a:rPr lang="en-US" altLang="ko-KR" dirty="0"/>
              <a:t>, a sample was extracted and analyzed. I wanted to extract 10,000 users, but when I set the user base in SSMS and extracted it with the TABLESAMPLE (ROWS = 10000) command, 9,780 users came out. November was also extracted according to the same number of people as in October.</a:t>
            </a:r>
          </a:p>
          <a:p>
            <a:endParaRPr lang="en-US" dirty="0"/>
          </a:p>
        </p:txBody>
      </p:sp>
      <p:graphicFrame>
        <p:nvGraphicFramePr>
          <p:cNvPr id="13" name="표 12">
            <a:extLst>
              <a:ext uri="{FF2B5EF4-FFF2-40B4-BE49-F238E27FC236}">
                <a16:creationId xmlns:a16="http://schemas.microsoft.com/office/drawing/2014/main" id="{B8843487-F1B5-1189-8529-94D12ECDFAE3}"/>
              </a:ext>
            </a:extLst>
          </p:cNvPr>
          <p:cNvGraphicFramePr>
            <a:graphicFrameLocks noGrp="1"/>
          </p:cNvGraphicFramePr>
          <p:nvPr>
            <p:extLst>
              <p:ext uri="{D42A27DB-BD31-4B8C-83A1-F6EECF244321}">
                <p14:modId xmlns:p14="http://schemas.microsoft.com/office/powerpoint/2010/main" val="3635064201"/>
              </p:ext>
            </p:extLst>
          </p:nvPr>
        </p:nvGraphicFramePr>
        <p:xfrm>
          <a:off x="1177635" y="2497098"/>
          <a:ext cx="3994204" cy="3238500"/>
        </p:xfrm>
        <a:graphic>
          <a:graphicData uri="http://schemas.openxmlformats.org/drawingml/2006/table">
            <a:tbl>
              <a:tblPr>
                <a:tableStyleId>{5C22544A-7EE6-4342-B048-85BDC9FD1C3A}</a:tableStyleId>
              </a:tblPr>
              <a:tblGrid>
                <a:gridCol w="645877">
                  <a:extLst>
                    <a:ext uri="{9D8B030D-6E8A-4147-A177-3AD203B41FA5}">
                      <a16:colId xmlns:a16="http://schemas.microsoft.com/office/drawing/2014/main" val="3277980946"/>
                    </a:ext>
                  </a:extLst>
                </a:gridCol>
                <a:gridCol w="592028">
                  <a:extLst>
                    <a:ext uri="{9D8B030D-6E8A-4147-A177-3AD203B41FA5}">
                      <a16:colId xmlns:a16="http://schemas.microsoft.com/office/drawing/2014/main" val="1165535385"/>
                    </a:ext>
                  </a:extLst>
                </a:gridCol>
                <a:gridCol w="725019">
                  <a:extLst>
                    <a:ext uri="{9D8B030D-6E8A-4147-A177-3AD203B41FA5}">
                      <a16:colId xmlns:a16="http://schemas.microsoft.com/office/drawing/2014/main" val="3698459149"/>
                    </a:ext>
                  </a:extLst>
                </a:gridCol>
                <a:gridCol w="278249">
                  <a:extLst>
                    <a:ext uri="{9D8B030D-6E8A-4147-A177-3AD203B41FA5}">
                      <a16:colId xmlns:a16="http://schemas.microsoft.com/office/drawing/2014/main" val="4054767518"/>
                    </a:ext>
                  </a:extLst>
                </a:gridCol>
                <a:gridCol w="494666">
                  <a:extLst>
                    <a:ext uri="{9D8B030D-6E8A-4147-A177-3AD203B41FA5}">
                      <a16:colId xmlns:a16="http://schemas.microsoft.com/office/drawing/2014/main" val="3008132113"/>
                    </a:ext>
                  </a:extLst>
                </a:gridCol>
                <a:gridCol w="754365">
                  <a:extLst>
                    <a:ext uri="{9D8B030D-6E8A-4147-A177-3AD203B41FA5}">
                      <a16:colId xmlns:a16="http://schemas.microsoft.com/office/drawing/2014/main" val="891860394"/>
                    </a:ext>
                  </a:extLst>
                </a:gridCol>
                <a:gridCol w="504000">
                  <a:extLst>
                    <a:ext uri="{9D8B030D-6E8A-4147-A177-3AD203B41FA5}">
                      <a16:colId xmlns:a16="http://schemas.microsoft.com/office/drawing/2014/main" val="3261382065"/>
                    </a:ext>
                  </a:extLst>
                </a:gridCol>
              </a:tblGrid>
              <a:tr h="190500">
                <a:tc>
                  <a:txBody>
                    <a:bodyPr/>
                    <a:lstStyle/>
                    <a:p>
                      <a:pPr algn="ctr" fontAlgn="b"/>
                      <a:endParaRPr lang="en-US" sz="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800" b="1" u="none" strike="noStrike" dirty="0">
                          <a:effectLst/>
                        </a:rPr>
                        <a:t>2019-Oct</a:t>
                      </a:r>
                      <a:endParaRPr lang="en-US" sz="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800" b="1" i="0" u="none" strike="noStrike" dirty="0">
                          <a:solidFill>
                            <a:srgbClr val="000000"/>
                          </a:solidFill>
                          <a:effectLst/>
                          <a:latin typeface="Calibri" panose="020F0502020204030204" pitchFamily="34" charset="0"/>
                        </a:rPr>
                        <a:t># events</a:t>
                      </a:r>
                    </a:p>
                  </a:txBody>
                  <a:tcPr marL="9525" marR="9525" marT="9525" marB="0" anchor="b"/>
                </a:tc>
                <a:tc>
                  <a:txBody>
                    <a:bodyPr/>
                    <a:lstStyle/>
                    <a:p>
                      <a:pPr algn="ctr" fontAlgn="b"/>
                      <a:endParaRPr lang="en-US" sz="800" b="1"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1" u="none" strike="noStrike" dirty="0">
                          <a:effectLst/>
                        </a:rPr>
                        <a:t>2019-Nov</a:t>
                      </a:r>
                      <a:endParaRPr lang="en-US" sz="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800" b="1" i="0" u="none" strike="noStrike" dirty="0">
                          <a:solidFill>
                            <a:srgbClr val="000000"/>
                          </a:solidFill>
                          <a:effectLst/>
                          <a:latin typeface="Calibri" panose="020F0502020204030204" pitchFamily="34" charset="0"/>
                        </a:rPr>
                        <a:t># events</a:t>
                      </a:r>
                    </a:p>
                  </a:txBody>
                  <a:tcPr marL="9525" marR="9525" marT="9525" marB="0" anchor="b"/>
                </a:tc>
                <a:tc>
                  <a:txBody>
                    <a:bodyPr/>
                    <a:lstStyle/>
                    <a:p>
                      <a:pPr algn="ctr" fontAlgn="b"/>
                      <a:endParaRPr lang="en-US" sz="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1732263"/>
                  </a:ext>
                </a:extLst>
              </a:tr>
              <a:tr h="190500">
                <a:tc>
                  <a:txBody>
                    <a:bodyPr/>
                    <a:lstStyle/>
                    <a:p>
                      <a:pPr algn="ctr" fontAlgn="b"/>
                      <a:r>
                        <a:rPr lang="en-US" sz="800" b="1" u="none" strike="noStrike" dirty="0">
                          <a:effectLst/>
                        </a:rPr>
                        <a:t>Total</a:t>
                      </a:r>
                      <a:endParaRPr lang="en-US" sz="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800" u="none" strike="noStrike" dirty="0">
                          <a:effectLst/>
                        </a:rPr>
                        <a:t>100%</a:t>
                      </a:r>
                      <a:endParaRPr lang="en-US" sz="800" b="0" i="0" u="none" strike="noStrike" dirty="0">
                        <a:solidFill>
                          <a:srgbClr val="202124"/>
                        </a:solidFill>
                        <a:effectLst/>
                        <a:latin typeface="Arial" panose="020B0604020202020204" pitchFamily="34" charset="0"/>
                      </a:endParaRPr>
                    </a:p>
                  </a:txBody>
                  <a:tcPr marL="9525" marR="9525" marT="9525" marB="0" anchor="ctr"/>
                </a:tc>
                <a:tc>
                  <a:txBody>
                    <a:bodyPr/>
                    <a:lstStyle/>
                    <a:p>
                      <a:pPr algn="ctr" fontAlgn="ctr"/>
                      <a:r>
                        <a:rPr lang="en-US" sz="800" u="none" strike="noStrike">
                          <a:effectLst/>
                        </a:rPr>
                        <a:t>  42,448,764 </a:t>
                      </a:r>
                      <a:endParaRPr lang="en-US" sz="800" b="0" i="0" u="none" strike="noStrike">
                        <a:solidFill>
                          <a:srgbClr val="202124"/>
                        </a:solidFill>
                        <a:effectLst/>
                        <a:latin typeface="Arial" panose="020B0604020202020204" pitchFamily="34" charset="0"/>
                      </a:endParaRPr>
                    </a:p>
                  </a:txBody>
                  <a:tcPr marL="9525" marR="9525" marT="9525" marB="0" anchor="ctr"/>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100%</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      67,501,979 </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47431421"/>
                  </a:ext>
                </a:extLst>
              </a:tr>
              <a:tr h="190500">
                <a:tc>
                  <a:txBody>
                    <a:bodyPr/>
                    <a:lstStyle/>
                    <a:p>
                      <a:pPr algn="ctr" fontAlgn="b"/>
                      <a:r>
                        <a:rPr lang="en-US" sz="800" b="1" u="none" strike="noStrike">
                          <a:effectLst/>
                        </a:rPr>
                        <a:t>view</a:t>
                      </a:r>
                      <a:endParaRPr lang="en-US" sz="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800" u="none" strike="noStrike" dirty="0">
                          <a:effectLst/>
                        </a:rPr>
                        <a:t>100%</a:t>
                      </a:r>
                      <a:endParaRPr lang="en-US" sz="800" b="0" i="0" u="none" strike="noStrike" dirty="0">
                        <a:solidFill>
                          <a:srgbClr val="202124"/>
                        </a:solidFill>
                        <a:effectLst/>
                        <a:latin typeface="Arial" panose="020B0604020202020204" pitchFamily="34" charset="0"/>
                      </a:endParaRPr>
                    </a:p>
                  </a:txBody>
                  <a:tcPr marL="9525" marR="9525" marT="9525" marB="0" anchor="ctr"/>
                </a:tc>
                <a:tc>
                  <a:txBody>
                    <a:bodyPr/>
                    <a:lstStyle/>
                    <a:p>
                      <a:pPr algn="ctr" fontAlgn="b"/>
                      <a:r>
                        <a:rPr lang="en-US" sz="800" u="none" strike="noStrike">
                          <a:effectLst/>
                        </a:rPr>
                        <a:t>      40,750,813 </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96%</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100%</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      63,451,860 </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dirty="0">
                          <a:effectLst/>
                        </a:rPr>
                        <a:t>94%</a:t>
                      </a:r>
                      <a:endParaRPr lang="en-US" sz="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1861339"/>
                  </a:ext>
                </a:extLst>
              </a:tr>
              <a:tr h="190500">
                <a:tc>
                  <a:txBody>
                    <a:bodyPr/>
                    <a:lstStyle/>
                    <a:p>
                      <a:pPr algn="ctr" fontAlgn="b"/>
                      <a:r>
                        <a:rPr lang="en-US" sz="800" b="1" u="none" strike="noStrike" dirty="0">
                          <a:effectLst/>
                        </a:rPr>
                        <a:t>cart</a:t>
                      </a:r>
                      <a:endParaRPr lang="en-US" sz="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800" u="none" strike="noStrike">
                          <a:effectLst/>
                        </a:rPr>
                        <a:t>100%</a:t>
                      </a:r>
                      <a:endParaRPr lang="en-US" sz="800" b="0" i="0" u="none" strike="noStrike">
                        <a:solidFill>
                          <a:srgbClr val="202124"/>
                        </a:solidFill>
                        <a:effectLst/>
                        <a:latin typeface="Arial" panose="020B0604020202020204" pitchFamily="34" charset="0"/>
                      </a:endParaRPr>
                    </a:p>
                  </a:txBody>
                  <a:tcPr marL="9525" marR="9525" marT="9525" marB="0" anchor="ctr"/>
                </a:tc>
                <a:tc>
                  <a:txBody>
                    <a:bodyPr/>
                    <a:lstStyle/>
                    <a:p>
                      <a:pPr algn="ctr" fontAlgn="b"/>
                      <a:r>
                        <a:rPr lang="en-US" sz="800" u="none" strike="noStrike">
                          <a:effectLst/>
                        </a:rPr>
                        <a:t>            848,975 </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dirty="0">
                          <a:effectLst/>
                        </a:rPr>
                        <a:t>100%</a:t>
                      </a:r>
                      <a:endParaRPr lang="en-US" sz="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        2,700,079 </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4017641"/>
                  </a:ext>
                </a:extLst>
              </a:tr>
              <a:tr h="381000">
                <a:tc>
                  <a:txBody>
                    <a:bodyPr/>
                    <a:lstStyle/>
                    <a:p>
                      <a:pPr algn="ctr" fontAlgn="b"/>
                      <a:r>
                        <a:rPr lang="en-US" sz="800" b="1" u="none" strike="noStrike" dirty="0">
                          <a:effectLst/>
                        </a:rPr>
                        <a:t>Other </a:t>
                      </a:r>
                      <a:endParaRPr lang="en-US" sz="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800" u="none" strike="noStrike">
                          <a:effectLst/>
                        </a:rPr>
                        <a:t>100%</a:t>
                      </a:r>
                      <a:endParaRPr lang="en-US" sz="800" b="0" i="0" u="none" strike="noStrike">
                        <a:solidFill>
                          <a:srgbClr val="202124"/>
                        </a:solidFill>
                        <a:effectLst/>
                        <a:latin typeface="Arial" panose="020B0604020202020204" pitchFamily="34" charset="0"/>
                      </a:endParaRPr>
                    </a:p>
                  </a:txBody>
                  <a:tcPr marL="9525" marR="9525" marT="9525" marB="0" anchor="ctr"/>
                </a:tc>
                <a:tc>
                  <a:txBody>
                    <a:bodyPr/>
                    <a:lstStyle/>
                    <a:p>
                      <a:pPr algn="ctr" fontAlgn="b"/>
                      <a:r>
                        <a:rPr lang="en-US" sz="800" u="none" strike="noStrike" dirty="0">
                          <a:effectLst/>
                        </a:rPr>
                        <a:t>            848,975 </a:t>
                      </a:r>
                      <a:endParaRPr lang="en-US" sz="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100%</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            675,020 </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dirty="0">
                          <a:effectLst/>
                        </a:rPr>
                        <a:t>1%</a:t>
                      </a:r>
                      <a:endParaRPr lang="en-US" sz="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13309"/>
                  </a:ext>
                </a:extLst>
              </a:tr>
              <a:tr h="190500">
                <a:tc>
                  <a:txBody>
                    <a:bodyPr/>
                    <a:lstStyle/>
                    <a:p>
                      <a:pPr algn="ctr" fontAlgn="b"/>
                      <a:endParaRPr lang="en-US" sz="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88222377"/>
                  </a:ext>
                </a:extLst>
              </a:tr>
              <a:tr h="190500">
                <a:tc>
                  <a:txBody>
                    <a:bodyPr/>
                    <a:lstStyle/>
                    <a:p>
                      <a:pPr algn="ctr" fontAlgn="b"/>
                      <a:r>
                        <a:rPr lang="en-US" sz="800" b="1" u="none" strike="noStrike" dirty="0">
                          <a:effectLst/>
                        </a:rPr>
                        <a:t>Sample</a:t>
                      </a:r>
                      <a:endParaRPr lang="en-US" sz="800" b="1"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en-US" sz="800" b="1" u="none" strike="noStrike" dirty="0">
                          <a:effectLst/>
                        </a:rPr>
                        <a:t>2.0%</a:t>
                      </a:r>
                      <a:endParaRPr lang="en-US" sz="800" b="1" i="0" u="none" strike="noStrike" dirty="0">
                        <a:solidFill>
                          <a:srgbClr val="212121"/>
                        </a:solidFill>
                        <a:effectLst/>
                        <a:latin typeface="Courier New" panose="02070309020205020404" pitchFamily="49" charset="0"/>
                      </a:endParaRPr>
                    </a:p>
                  </a:txBody>
                  <a:tcPr marL="9525" marR="9525" marT="9525" marB="0" anchor="b">
                    <a:solidFill>
                      <a:schemeClr val="accent1">
                        <a:lumMod val="60000"/>
                        <a:lumOff val="40000"/>
                      </a:schemeClr>
                    </a:solidFill>
                  </a:tcPr>
                </a:tc>
                <a:tc>
                  <a:txBody>
                    <a:bodyPr/>
                    <a:lstStyle/>
                    <a:p>
                      <a:pPr algn="ctr" fontAlgn="b"/>
                      <a:r>
                        <a:rPr lang="en-US" sz="800" u="none" strike="noStrike" dirty="0">
                          <a:effectLst/>
                        </a:rPr>
                        <a:t> 848,980 </a:t>
                      </a:r>
                      <a:endParaRPr lang="en-US" sz="800" b="0" i="0" u="none" strike="noStrike" dirty="0">
                        <a:solidFill>
                          <a:srgbClr val="212121"/>
                        </a:solidFill>
                        <a:effectLst/>
                        <a:latin typeface="Courier New" panose="02070309020205020404" pitchFamily="49" charset="0"/>
                      </a:endParaRPr>
                    </a:p>
                  </a:txBody>
                  <a:tcPr marL="9525" marR="9525" marT="9525" marB="0" anchor="b">
                    <a:solidFill>
                      <a:schemeClr val="accent1">
                        <a:lumMod val="60000"/>
                        <a:lumOff val="40000"/>
                      </a:schemeClr>
                    </a:solidFill>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en-US" sz="800" b="1" u="none" strike="noStrike" dirty="0">
                          <a:effectLst/>
                        </a:rPr>
                        <a:t>0.3%</a:t>
                      </a:r>
                      <a:endParaRPr lang="en-US" sz="800" b="1"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en-US" sz="800" u="none" strike="noStrike">
                          <a:effectLst/>
                        </a:rPr>
                        <a:t>172810</a:t>
                      </a:r>
                      <a:endParaRPr lang="en-US" sz="800" b="0" i="0" u="none" strike="noStrike">
                        <a:solidFill>
                          <a:srgbClr val="212121"/>
                        </a:solidFill>
                        <a:effectLst/>
                        <a:latin typeface="Courier New" panose="02070309020205020404" pitchFamily="49" charset="0"/>
                      </a:endParaRPr>
                    </a:p>
                  </a:txBody>
                  <a:tcPr marL="9525" marR="9525" marT="9525" marB="0" anchor="b">
                    <a:solidFill>
                      <a:schemeClr val="accent1">
                        <a:lumMod val="60000"/>
                        <a:lumOff val="40000"/>
                      </a:schemeClr>
                    </a:solidFill>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2905235376"/>
                  </a:ext>
                </a:extLst>
              </a:tr>
              <a:tr h="190500">
                <a:tc>
                  <a:txBody>
                    <a:bodyPr/>
                    <a:lstStyle/>
                    <a:p>
                      <a:pPr algn="ctr" fontAlgn="b"/>
                      <a:r>
                        <a:rPr lang="en-US" sz="800" b="1" u="none" strike="noStrike" dirty="0">
                          <a:effectLst/>
                        </a:rPr>
                        <a:t>view</a:t>
                      </a:r>
                      <a:endParaRPr lang="en-US" sz="800" b="1"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en-US" sz="800" b="1" u="none" strike="noStrike" dirty="0">
                          <a:effectLst/>
                        </a:rPr>
                        <a:t>2.0%</a:t>
                      </a:r>
                      <a:endParaRPr lang="en-US" sz="800" b="1" i="0" u="none" strike="noStrike" dirty="0">
                        <a:solidFill>
                          <a:srgbClr val="212121"/>
                        </a:solidFill>
                        <a:effectLst/>
                        <a:latin typeface="Courier New" panose="02070309020205020404" pitchFamily="49" charset="0"/>
                      </a:endParaRPr>
                    </a:p>
                  </a:txBody>
                  <a:tcPr marL="9525" marR="9525" marT="9525" marB="0" anchor="b">
                    <a:solidFill>
                      <a:schemeClr val="accent1">
                        <a:lumMod val="60000"/>
                        <a:lumOff val="40000"/>
                      </a:schemeClr>
                    </a:solidFill>
                  </a:tcPr>
                </a:tc>
                <a:tc>
                  <a:txBody>
                    <a:bodyPr/>
                    <a:lstStyle/>
                    <a:p>
                      <a:pPr algn="ctr" fontAlgn="b"/>
                      <a:r>
                        <a:rPr lang="en-US" sz="800" u="none" strike="noStrike" dirty="0">
                          <a:effectLst/>
                        </a:rPr>
                        <a:t>       820,656 </a:t>
                      </a:r>
                      <a:endParaRPr lang="en-US" sz="800" b="0" i="0" u="none" strike="noStrike" dirty="0">
                        <a:solidFill>
                          <a:srgbClr val="212121"/>
                        </a:solidFill>
                        <a:effectLst/>
                        <a:latin typeface="Roboto" panose="02000000000000000000" pitchFamily="2" charset="0"/>
                      </a:endParaRPr>
                    </a:p>
                  </a:txBody>
                  <a:tcPr marL="9525" marR="9525" marT="9525" marB="0" anchor="b">
                    <a:solidFill>
                      <a:schemeClr val="accent1">
                        <a:lumMod val="60000"/>
                        <a:lumOff val="40000"/>
                      </a:schemeClr>
                    </a:solidFill>
                  </a:tcPr>
                </a:tc>
                <a:tc>
                  <a:txBody>
                    <a:bodyPr/>
                    <a:lstStyle/>
                    <a:p>
                      <a:pPr algn="ctr" fontAlgn="b"/>
                      <a:r>
                        <a:rPr lang="en-US" sz="800" u="none" strike="noStrike">
                          <a:effectLst/>
                        </a:rPr>
                        <a:t>97%</a:t>
                      </a:r>
                      <a:endParaRPr lang="en-US" sz="800" b="0" i="0" u="none" strike="noStrike">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en-US" sz="800" b="1" u="none" strike="noStrike" dirty="0">
                          <a:effectLst/>
                        </a:rPr>
                        <a:t>0.3%</a:t>
                      </a:r>
                      <a:endParaRPr lang="en-US" sz="800" b="1"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en-US" sz="800" u="none" strike="noStrike">
                          <a:effectLst/>
                        </a:rPr>
                        <a:t>       162,140 </a:t>
                      </a:r>
                      <a:endParaRPr lang="en-US" sz="800" b="0" i="0" u="none" strike="noStrike">
                        <a:solidFill>
                          <a:srgbClr val="212121"/>
                        </a:solidFill>
                        <a:effectLst/>
                        <a:latin typeface="Roboto" panose="02000000000000000000" pitchFamily="2" charset="0"/>
                      </a:endParaRPr>
                    </a:p>
                  </a:txBody>
                  <a:tcPr marL="9525" marR="9525" marT="9525" marB="0" anchor="b">
                    <a:solidFill>
                      <a:schemeClr val="accent1">
                        <a:lumMod val="60000"/>
                        <a:lumOff val="40000"/>
                      </a:schemeClr>
                    </a:solidFill>
                  </a:tcPr>
                </a:tc>
                <a:tc>
                  <a:txBody>
                    <a:bodyPr/>
                    <a:lstStyle/>
                    <a:p>
                      <a:pPr algn="ctr" fontAlgn="b"/>
                      <a:r>
                        <a:rPr lang="en-US" sz="800" u="none" strike="noStrike">
                          <a:effectLst/>
                        </a:rPr>
                        <a:t>94%</a:t>
                      </a:r>
                      <a:endParaRPr lang="en-US" sz="800" b="0" i="0" u="none" strike="noStrike">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2970938217"/>
                  </a:ext>
                </a:extLst>
              </a:tr>
              <a:tr h="190500">
                <a:tc>
                  <a:txBody>
                    <a:bodyPr/>
                    <a:lstStyle/>
                    <a:p>
                      <a:pPr algn="ctr" fontAlgn="b"/>
                      <a:r>
                        <a:rPr lang="en-US" sz="800" b="1" u="none" strike="noStrike" dirty="0">
                          <a:effectLst/>
                        </a:rPr>
                        <a:t>cart</a:t>
                      </a:r>
                      <a:endParaRPr lang="en-US" sz="800" b="1"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en-US" sz="800" b="1" u="none" strike="noStrike" dirty="0">
                          <a:effectLst/>
                        </a:rPr>
                        <a:t>1.8%</a:t>
                      </a:r>
                      <a:endParaRPr lang="en-US" sz="800" b="1" i="0" u="none" strike="noStrike" dirty="0">
                        <a:solidFill>
                          <a:srgbClr val="212121"/>
                        </a:solidFill>
                        <a:effectLst/>
                        <a:latin typeface="Courier New" panose="02070309020205020404" pitchFamily="49" charset="0"/>
                      </a:endParaRPr>
                    </a:p>
                  </a:txBody>
                  <a:tcPr marL="9525" marR="9525" marT="9525" marB="0" anchor="b">
                    <a:solidFill>
                      <a:schemeClr val="accent1">
                        <a:lumMod val="60000"/>
                        <a:lumOff val="40000"/>
                      </a:schemeClr>
                    </a:solidFill>
                  </a:tcPr>
                </a:tc>
                <a:tc>
                  <a:txBody>
                    <a:bodyPr/>
                    <a:lstStyle/>
                    <a:p>
                      <a:pPr algn="ctr" fontAlgn="b"/>
                      <a:r>
                        <a:rPr lang="en-US" sz="800" u="none" strike="noStrike" dirty="0">
                          <a:effectLst/>
                        </a:rPr>
                        <a:t>              15,093 </a:t>
                      </a:r>
                      <a:endParaRPr lang="en-US" sz="8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en-US" sz="800" b="1" u="none" strike="noStrike" dirty="0">
                          <a:effectLst/>
                        </a:rPr>
                        <a:t>0.3%</a:t>
                      </a:r>
                      <a:endParaRPr lang="en-US" sz="800" b="1"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en-US" sz="800" u="none" strike="noStrike" dirty="0">
                          <a:effectLst/>
                        </a:rPr>
                        <a:t>                8,210 </a:t>
                      </a:r>
                      <a:endParaRPr lang="en-US" sz="8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en-US" sz="800" u="none" strike="noStrike" dirty="0">
                          <a:effectLst/>
                        </a:rPr>
                        <a:t>5%</a:t>
                      </a:r>
                      <a:endParaRPr lang="en-US" sz="8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1790336740"/>
                  </a:ext>
                </a:extLst>
              </a:tr>
              <a:tr h="190500">
                <a:tc>
                  <a:txBody>
                    <a:bodyPr/>
                    <a:lstStyle/>
                    <a:p>
                      <a:pPr algn="ctr" fontAlgn="b"/>
                      <a:r>
                        <a:rPr lang="en-US" sz="800" b="1" u="none" strike="noStrike" dirty="0">
                          <a:effectLst/>
                        </a:rPr>
                        <a:t>purchase</a:t>
                      </a:r>
                      <a:endParaRPr lang="en-US" sz="800" b="1"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en-US" sz="800" b="1" u="none" strike="noStrike" dirty="0">
                          <a:effectLst/>
                        </a:rPr>
                        <a:t>1.6%</a:t>
                      </a:r>
                      <a:endParaRPr lang="en-US" sz="800" b="1" i="0" u="none" strike="noStrike" dirty="0">
                        <a:solidFill>
                          <a:srgbClr val="212121"/>
                        </a:solidFill>
                        <a:effectLst/>
                        <a:latin typeface="Courier New" panose="02070309020205020404" pitchFamily="49" charset="0"/>
                      </a:endParaRPr>
                    </a:p>
                  </a:txBody>
                  <a:tcPr marL="9525" marR="9525" marT="9525" marB="0" anchor="b">
                    <a:solidFill>
                      <a:schemeClr val="accent1">
                        <a:lumMod val="60000"/>
                        <a:lumOff val="40000"/>
                      </a:schemeClr>
                    </a:solidFill>
                  </a:tcPr>
                </a:tc>
                <a:tc>
                  <a:txBody>
                    <a:bodyPr/>
                    <a:lstStyle/>
                    <a:p>
                      <a:pPr algn="ctr" fontAlgn="b"/>
                      <a:r>
                        <a:rPr lang="en-US" sz="800" u="none" strike="noStrike" dirty="0">
                          <a:effectLst/>
                        </a:rPr>
                        <a:t>              13,231 </a:t>
                      </a:r>
                      <a:endParaRPr lang="en-US" sz="8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en-US" sz="800" u="none" strike="noStrike" dirty="0">
                          <a:effectLst/>
                        </a:rPr>
                        <a:t>2%</a:t>
                      </a:r>
                      <a:endParaRPr lang="en-US" sz="8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en-US" sz="800" b="1" u="none" strike="noStrike" dirty="0">
                          <a:effectLst/>
                        </a:rPr>
                        <a:t>0.4%</a:t>
                      </a:r>
                      <a:endParaRPr lang="en-US" sz="800" b="1"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en-US" sz="800" u="none" strike="noStrike" dirty="0">
                          <a:effectLst/>
                        </a:rPr>
                        <a:t>                2,460 </a:t>
                      </a:r>
                      <a:endParaRPr lang="en-US" sz="8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en-US" sz="800" u="none" strike="noStrike" dirty="0">
                          <a:effectLst/>
                        </a:rPr>
                        <a:t>1%</a:t>
                      </a:r>
                      <a:endParaRPr lang="en-US" sz="8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1513422061"/>
                  </a:ext>
                </a:extLst>
              </a:tr>
              <a:tr h="190500">
                <a:tc>
                  <a:txBody>
                    <a:bodyPr/>
                    <a:lstStyle/>
                    <a:p>
                      <a:pPr algn="ctr" fontAlgn="b"/>
                      <a:endParaRPr lang="en-US" sz="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7356278"/>
                  </a:ext>
                </a:extLst>
              </a:tr>
              <a:tr h="190500">
                <a:tc>
                  <a:txBody>
                    <a:bodyPr/>
                    <a:lstStyle/>
                    <a:p>
                      <a:pPr algn="ctr" fontAlgn="b"/>
                      <a:r>
                        <a:rPr lang="en-US" sz="800" b="1" u="none" strike="noStrike" dirty="0">
                          <a:effectLst/>
                        </a:rPr>
                        <a:t>Non-Sample</a:t>
                      </a:r>
                      <a:endParaRPr lang="en-US" sz="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98.0%</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      41,599,784 </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dirty="0">
                          <a:effectLst/>
                        </a:rPr>
                        <a:t>99.7%</a:t>
                      </a:r>
                      <a:endParaRPr lang="en-US" sz="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dirty="0">
                          <a:effectLst/>
                        </a:rPr>
                        <a:t>      67,329,169 </a:t>
                      </a:r>
                      <a:endParaRPr lang="en-US" sz="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855183"/>
                  </a:ext>
                </a:extLst>
              </a:tr>
              <a:tr h="190500">
                <a:tc>
                  <a:txBody>
                    <a:bodyPr/>
                    <a:lstStyle/>
                    <a:p>
                      <a:pPr algn="ctr" fontAlgn="b"/>
                      <a:r>
                        <a:rPr lang="en-US" sz="800" b="1" u="none" strike="noStrike" dirty="0">
                          <a:effectLst/>
                        </a:rPr>
                        <a:t>view</a:t>
                      </a:r>
                      <a:endParaRPr lang="en-US" sz="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98.0%</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      39,930,157 </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96%</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99.7%</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dirty="0">
                          <a:effectLst/>
                        </a:rPr>
                        <a:t>      63,289,720 </a:t>
                      </a:r>
                      <a:endParaRPr lang="en-US" sz="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dirty="0">
                          <a:effectLst/>
                        </a:rPr>
                        <a:t>94%</a:t>
                      </a:r>
                      <a:endParaRPr lang="en-US" sz="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5100251"/>
                  </a:ext>
                </a:extLst>
              </a:tr>
              <a:tr h="190500">
                <a:tc>
                  <a:txBody>
                    <a:bodyPr/>
                    <a:lstStyle/>
                    <a:p>
                      <a:pPr algn="ctr" fontAlgn="b"/>
                      <a:r>
                        <a:rPr lang="en-US" sz="800" b="1" u="none" strike="noStrike" dirty="0">
                          <a:effectLst/>
                        </a:rPr>
                        <a:t>cart</a:t>
                      </a:r>
                      <a:endParaRPr lang="en-US" sz="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98.2%</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            833,882 </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99.7%</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dirty="0">
                          <a:effectLst/>
                        </a:rPr>
                        <a:t>        2,691,869 </a:t>
                      </a:r>
                      <a:endParaRPr lang="en-US" sz="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dirty="0">
                          <a:effectLst/>
                        </a:rPr>
                        <a:t>4%</a:t>
                      </a:r>
                      <a:endParaRPr lang="en-US" sz="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89193222"/>
                  </a:ext>
                </a:extLst>
              </a:tr>
              <a:tr h="381000">
                <a:tc>
                  <a:txBody>
                    <a:bodyPr/>
                    <a:lstStyle/>
                    <a:p>
                      <a:pPr algn="ctr" fontAlgn="b"/>
                      <a:r>
                        <a:rPr lang="en-US" sz="800" b="1" u="none" strike="noStrike" dirty="0">
                          <a:effectLst/>
                        </a:rPr>
                        <a:t>Other </a:t>
                      </a:r>
                      <a:br>
                        <a:rPr lang="en-US" sz="800" b="1" u="none" strike="noStrike" dirty="0">
                          <a:effectLst/>
                        </a:rPr>
                      </a:br>
                      <a:endParaRPr lang="en-US" sz="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98.4%</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dirty="0">
                          <a:effectLst/>
                        </a:rPr>
                        <a:t>            835,744 </a:t>
                      </a:r>
                      <a:endParaRPr lang="en-US" sz="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dirty="0">
                          <a:effectLst/>
                        </a:rPr>
                        <a:t>99.6%</a:t>
                      </a:r>
                      <a:endParaRPr lang="en-US" sz="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dirty="0">
                          <a:effectLst/>
                        </a:rPr>
                        <a:t>            672,560 </a:t>
                      </a:r>
                      <a:endParaRPr lang="en-US" sz="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800" u="none" strike="noStrike" dirty="0">
                          <a:effectLst/>
                        </a:rPr>
                        <a:t>1%</a:t>
                      </a:r>
                      <a:endParaRPr lang="en-US" sz="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2459734"/>
                  </a:ext>
                </a:extLst>
              </a:tr>
            </a:tbl>
          </a:graphicData>
        </a:graphic>
      </p:graphicFrame>
      <p:sp>
        <p:nvSpPr>
          <p:cNvPr id="4" name="직사각형 3">
            <a:extLst>
              <a:ext uri="{FF2B5EF4-FFF2-40B4-BE49-F238E27FC236}">
                <a16:creationId xmlns:a16="http://schemas.microsoft.com/office/drawing/2014/main" id="{DE9AAA88-95A3-DBC7-9BA6-E9D4D6E677FF}"/>
              </a:ext>
            </a:extLst>
          </p:cNvPr>
          <p:cNvSpPr/>
          <p:nvPr/>
        </p:nvSpPr>
        <p:spPr>
          <a:xfrm>
            <a:off x="8762157" y="1837419"/>
            <a:ext cx="1035893" cy="4041159"/>
          </a:xfrm>
          <a:prstGeom prst="rect">
            <a:avLst/>
          </a:prstGeom>
          <a:solidFill>
            <a:schemeClr val="accent4">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직사각형 4">
            <a:extLst>
              <a:ext uri="{FF2B5EF4-FFF2-40B4-BE49-F238E27FC236}">
                <a16:creationId xmlns:a16="http://schemas.microsoft.com/office/drawing/2014/main" id="{36CC2AAF-6FBE-DDD6-0C64-23ED43B9CDE3}"/>
              </a:ext>
            </a:extLst>
          </p:cNvPr>
          <p:cNvSpPr/>
          <p:nvPr/>
        </p:nvSpPr>
        <p:spPr>
          <a:xfrm>
            <a:off x="9985078" y="1837419"/>
            <a:ext cx="1137606" cy="4041159"/>
          </a:xfrm>
          <a:prstGeom prst="rect">
            <a:avLst/>
          </a:prstGeom>
          <a:solidFill>
            <a:schemeClr val="accent4">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a:extLst>
              <a:ext uri="{FF2B5EF4-FFF2-40B4-BE49-F238E27FC236}">
                <a16:creationId xmlns:a16="http://schemas.microsoft.com/office/drawing/2014/main" id="{396ACF69-63FF-38DD-8090-A1B41B62F2BD}"/>
              </a:ext>
            </a:extLst>
          </p:cNvPr>
          <p:cNvSpPr/>
          <p:nvPr/>
        </p:nvSpPr>
        <p:spPr>
          <a:xfrm>
            <a:off x="9798050" y="1837419"/>
            <a:ext cx="187028" cy="4041159"/>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직사각형 6">
            <a:extLst>
              <a:ext uri="{FF2B5EF4-FFF2-40B4-BE49-F238E27FC236}">
                <a16:creationId xmlns:a16="http://schemas.microsoft.com/office/drawing/2014/main" id="{EBED2622-EAF1-0B99-F907-D2998D470817}"/>
              </a:ext>
            </a:extLst>
          </p:cNvPr>
          <p:cNvSpPr/>
          <p:nvPr/>
        </p:nvSpPr>
        <p:spPr>
          <a:xfrm>
            <a:off x="8214701" y="1837419"/>
            <a:ext cx="547904" cy="4041159"/>
          </a:xfrm>
          <a:prstGeom prst="rect">
            <a:avLst/>
          </a:prstGeom>
          <a:solidFill>
            <a:schemeClr val="tx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직사각형 8">
            <a:extLst>
              <a:ext uri="{FF2B5EF4-FFF2-40B4-BE49-F238E27FC236}">
                <a16:creationId xmlns:a16="http://schemas.microsoft.com/office/drawing/2014/main" id="{EED8F9CE-9F12-42CE-46EB-D667F8425D5D}"/>
              </a:ext>
            </a:extLst>
          </p:cNvPr>
          <p:cNvSpPr/>
          <p:nvPr/>
        </p:nvSpPr>
        <p:spPr>
          <a:xfrm>
            <a:off x="5735638" y="1837419"/>
            <a:ext cx="2478713" cy="4041159"/>
          </a:xfrm>
          <a:prstGeom prst="rect">
            <a:avLst/>
          </a:pr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차트 11">
            <a:extLst>
              <a:ext uri="{FF2B5EF4-FFF2-40B4-BE49-F238E27FC236}">
                <a16:creationId xmlns:a16="http://schemas.microsoft.com/office/drawing/2014/main" id="{D7D979E3-2114-BDAC-1508-7DBB78270FC0}"/>
              </a:ext>
            </a:extLst>
          </p:cNvPr>
          <p:cNvGraphicFramePr/>
          <p:nvPr>
            <p:extLst>
              <p:ext uri="{D42A27DB-BD31-4B8C-83A1-F6EECF244321}">
                <p14:modId xmlns:p14="http://schemas.microsoft.com/office/powerpoint/2010/main" val="3393573981"/>
              </p:ext>
            </p:extLst>
          </p:nvPr>
        </p:nvGraphicFramePr>
        <p:xfrm>
          <a:off x="5754577" y="2439192"/>
          <a:ext cx="5381736" cy="2078375"/>
        </p:xfrm>
        <a:graphic>
          <a:graphicData uri="http://schemas.openxmlformats.org/drawingml/2006/chart">
            <c:chart xmlns:c="http://schemas.openxmlformats.org/drawingml/2006/chart" xmlns:r="http://schemas.openxmlformats.org/officeDocument/2006/relationships" r:id="rId2"/>
          </a:graphicData>
        </a:graphic>
      </p:graphicFrame>
      <p:sp>
        <p:nvSpPr>
          <p:cNvPr id="14" name="직사각형 13">
            <a:extLst>
              <a:ext uri="{FF2B5EF4-FFF2-40B4-BE49-F238E27FC236}">
                <a16:creationId xmlns:a16="http://schemas.microsoft.com/office/drawing/2014/main" id="{3D5FD2DB-1D9C-5291-A714-D076EC75FA5E}"/>
              </a:ext>
            </a:extLst>
          </p:cNvPr>
          <p:cNvSpPr/>
          <p:nvPr/>
        </p:nvSpPr>
        <p:spPr>
          <a:xfrm>
            <a:off x="5735250" y="1825625"/>
            <a:ext cx="5401064" cy="5238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Trend of number of events from Oct. to Nov.</a:t>
            </a:r>
          </a:p>
        </p:txBody>
      </p:sp>
      <p:sp>
        <p:nvSpPr>
          <p:cNvPr id="15" name="직사각형 14">
            <a:extLst>
              <a:ext uri="{FF2B5EF4-FFF2-40B4-BE49-F238E27FC236}">
                <a16:creationId xmlns:a16="http://schemas.microsoft.com/office/drawing/2014/main" id="{367295AC-78EE-C281-EF14-52059D0DA8B1}"/>
              </a:ext>
            </a:extLst>
          </p:cNvPr>
          <p:cNvSpPr/>
          <p:nvPr/>
        </p:nvSpPr>
        <p:spPr>
          <a:xfrm>
            <a:off x="5740950" y="4629478"/>
            <a:ext cx="5395363" cy="12426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altLang="ko-KR" sz="1400" dirty="0"/>
              <a:t>Declined in # of events of users in Oct</a:t>
            </a:r>
          </a:p>
          <a:p>
            <a:pPr marL="742950" lvl="1" indent="-285750">
              <a:buFont typeface="Arial" panose="020B0604020202020204" pitchFamily="34" charset="0"/>
              <a:buChar char="•"/>
            </a:pPr>
            <a:r>
              <a:rPr lang="en-US" altLang="ko-KR" sz="1200" dirty="0"/>
              <a:t>With high fluctuation, the number of events increased until 25</a:t>
            </a:r>
            <a:r>
              <a:rPr lang="en-US" altLang="ko-KR" sz="1200" baseline="30000" dirty="0"/>
              <a:t>th</a:t>
            </a:r>
            <a:r>
              <a:rPr lang="en-US" altLang="ko-KR" sz="1200" dirty="0"/>
              <a:t> Oct</a:t>
            </a:r>
          </a:p>
          <a:p>
            <a:pPr marL="742950" lvl="1" indent="-285750">
              <a:buFont typeface="Arial" panose="020B0604020202020204" pitchFamily="34" charset="0"/>
              <a:buChar char="•"/>
            </a:pPr>
            <a:r>
              <a:rPr lang="en-US" altLang="ko-KR" sz="1200" dirty="0"/>
              <a:t>The number of events plunged since 25</a:t>
            </a:r>
            <a:r>
              <a:rPr lang="en-US" altLang="ko-KR" sz="1200" baseline="30000" dirty="0"/>
              <a:t>th</a:t>
            </a:r>
            <a:r>
              <a:rPr lang="en-US" altLang="ko-KR" sz="1200" dirty="0"/>
              <a:t> Oct</a:t>
            </a:r>
          </a:p>
          <a:p>
            <a:pPr marL="285750" indent="-285750">
              <a:buFont typeface="Wingdings" panose="05000000000000000000" pitchFamily="2" charset="2"/>
              <a:buChar char="§"/>
            </a:pPr>
            <a:r>
              <a:rPr lang="en-US" sz="1400" dirty="0"/>
              <a:t>Settled in about 5000 in Nov</a:t>
            </a:r>
            <a:endParaRPr lang="en-US" altLang="ko-KR" sz="1400" dirty="0"/>
          </a:p>
          <a:p>
            <a:pPr marL="742950" lvl="1" indent="-285750">
              <a:buFont typeface="Arial" panose="020B0604020202020204" pitchFamily="34" charset="0"/>
              <a:buChar char="•"/>
            </a:pPr>
            <a:r>
              <a:rPr lang="en-US" altLang="ko-KR" sz="1200" dirty="0"/>
              <a:t>Temporal spike from 15</a:t>
            </a:r>
            <a:r>
              <a:rPr lang="en-US" altLang="ko-KR" sz="1200" baseline="30000" dirty="0"/>
              <a:t>th</a:t>
            </a:r>
            <a:r>
              <a:rPr lang="en-US" altLang="ko-KR" sz="1200" dirty="0"/>
              <a:t> to 17</a:t>
            </a:r>
            <a:r>
              <a:rPr lang="en-US" altLang="ko-KR" sz="1200" baseline="30000" dirty="0"/>
              <a:t>th</a:t>
            </a:r>
            <a:r>
              <a:rPr lang="en-US" altLang="ko-KR" sz="1200" dirty="0"/>
              <a:t> in Nov</a:t>
            </a:r>
          </a:p>
          <a:p>
            <a:pPr marL="742950" lvl="1" indent="-285750">
              <a:buFont typeface="Arial" panose="020B0604020202020204" pitchFamily="34" charset="0"/>
              <a:buChar char="•"/>
            </a:pPr>
            <a:r>
              <a:rPr lang="en-US" sz="1200" dirty="0">
                <a:sym typeface="Wingdings" panose="05000000000000000000" pitchFamily="2" charset="2"/>
              </a:rPr>
              <a:t>This spike seems to be due to promotion and fail to retain customers</a:t>
            </a:r>
            <a:endParaRPr lang="en-US" sz="1200" dirty="0"/>
          </a:p>
        </p:txBody>
      </p:sp>
      <p:cxnSp>
        <p:nvCxnSpPr>
          <p:cNvPr id="18" name="직선 연결선 17">
            <a:extLst>
              <a:ext uri="{FF2B5EF4-FFF2-40B4-BE49-F238E27FC236}">
                <a16:creationId xmlns:a16="http://schemas.microsoft.com/office/drawing/2014/main" id="{1BF8AC63-DC62-081D-0DE0-5FDC2D43A1ED}"/>
              </a:ext>
            </a:extLst>
          </p:cNvPr>
          <p:cNvCxnSpPr/>
          <p:nvPr/>
        </p:nvCxnSpPr>
        <p:spPr>
          <a:xfrm>
            <a:off x="1177635" y="2349500"/>
            <a:ext cx="3308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8794CA7-6230-8165-102F-EFA210C007B8}"/>
              </a:ext>
            </a:extLst>
          </p:cNvPr>
          <p:cNvSpPr txBox="1"/>
          <p:nvPr/>
        </p:nvSpPr>
        <p:spPr>
          <a:xfrm>
            <a:off x="1177635" y="1971675"/>
            <a:ext cx="3420009" cy="369332"/>
          </a:xfrm>
          <a:prstGeom prst="rect">
            <a:avLst/>
          </a:prstGeom>
          <a:noFill/>
        </p:spPr>
        <p:txBody>
          <a:bodyPr wrap="square" rtlCol="0">
            <a:spAutoFit/>
          </a:bodyPr>
          <a:lstStyle/>
          <a:p>
            <a:r>
              <a:rPr lang="en-US" dirty="0">
                <a:solidFill>
                  <a:schemeClr val="bg1"/>
                </a:solidFill>
              </a:rPr>
              <a:t>Analysis on 9,780 </a:t>
            </a:r>
            <a:r>
              <a:rPr lang="en-US" altLang="ko-KR" dirty="0">
                <a:solidFill>
                  <a:schemeClr val="bg1"/>
                </a:solidFill>
              </a:rPr>
              <a:t>users</a:t>
            </a:r>
            <a:endParaRPr lang="en-US" dirty="0">
              <a:solidFill>
                <a:schemeClr val="bg1"/>
              </a:solidFill>
            </a:endParaRPr>
          </a:p>
        </p:txBody>
      </p:sp>
      <p:sp>
        <p:nvSpPr>
          <p:cNvPr id="21" name="직사각형 20">
            <a:extLst>
              <a:ext uri="{FF2B5EF4-FFF2-40B4-BE49-F238E27FC236}">
                <a16:creationId xmlns:a16="http://schemas.microsoft.com/office/drawing/2014/main" id="{5FA71ADE-2341-9278-F576-1559ED0DEA68}"/>
              </a:ext>
            </a:extLst>
          </p:cNvPr>
          <p:cNvSpPr/>
          <p:nvPr/>
        </p:nvSpPr>
        <p:spPr>
          <a:xfrm>
            <a:off x="6698936" y="2432752"/>
            <a:ext cx="1014201" cy="224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accent1"/>
                </a:solidFill>
              </a:rPr>
              <a:t>Increase</a:t>
            </a:r>
            <a:endParaRPr lang="en-US" sz="1200" dirty="0">
              <a:solidFill>
                <a:schemeClr val="accent1"/>
              </a:solidFill>
            </a:endParaRPr>
          </a:p>
        </p:txBody>
      </p:sp>
      <p:sp>
        <p:nvSpPr>
          <p:cNvPr id="24" name="직사각형 23">
            <a:extLst>
              <a:ext uri="{FF2B5EF4-FFF2-40B4-BE49-F238E27FC236}">
                <a16:creationId xmlns:a16="http://schemas.microsoft.com/office/drawing/2014/main" id="{4AEBA251-CC64-38AF-160A-041CB8F4138D}"/>
              </a:ext>
            </a:extLst>
          </p:cNvPr>
          <p:cNvSpPr/>
          <p:nvPr/>
        </p:nvSpPr>
        <p:spPr>
          <a:xfrm>
            <a:off x="7973223" y="2432752"/>
            <a:ext cx="1014201" cy="224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Plunge</a:t>
            </a:r>
            <a:endParaRPr lang="en-US" sz="1200" dirty="0">
              <a:solidFill>
                <a:schemeClr val="tx1"/>
              </a:solidFill>
            </a:endParaRPr>
          </a:p>
        </p:txBody>
      </p:sp>
      <p:sp>
        <p:nvSpPr>
          <p:cNvPr id="25" name="직사각형 24">
            <a:extLst>
              <a:ext uri="{FF2B5EF4-FFF2-40B4-BE49-F238E27FC236}">
                <a16:creationId xmlns:a16="http://schemas.microsoft.com/office/drawing/2014/main" id="{63B760E2-CC2B-3123-F866-1F1D2084489C}"/>
              </a:ext>
            </a:extLst>
          </p:cNvPr>
          <p:cNvSpPr/>
          <p:nvPr/>
        </p:nvSpPr>
        <p:spPr>
          <a:xfrm>
            <a:off x="8739635" y="2432752"/>
            <a:ext cx="1014201" cy="224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accent4"/>
                </a:solidFill>
              </a:rPr>
              <a:t>Stagnation</a:t>
            </a:r>
            <a:endParaRPr lang="en-US" sz="1200" dirty="0">
              <a:solidFill>
                <a:schemeClr val="accent4"/>
              </a:solidFill>
            </a:endParaRPr>
          </a:p>
        </p:txBody>
      </p:sp>
      <p:sp>
        <p:nvSpPr>
          <p:cNvPr id="26" name="직사각형 25">
            <a:extLst>
              <a:ext uri="{FF2B5EF4-FFF2-40B4-BE49-F238E27FC236}">
                <a16:creationId xmlns:a16="http://schemas.microsoft.com/office/drawing/2014/main" id="{E911EB64-3E3C-A6AE-32BC-270FDBBA1BA6}"/>
              </a:ext>
            </a:extLst>
          </p:cNvPr>
          <p:cNvSpPr/>
          <p:nvPr/>
        </p:nvSpPr>
        <p:spPr>
          <a:xfrm>
            <a:off x="9384463" y="2432752"/>
            <a:ext cx="1014201" cy="3675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accent3"/>
                </a:solidFill>
              </a:rPr>
              <a:t>Temporal</a:t>
            </a:r>
            <a:br>
              <a:rPr lang="en-US" altLang="ko-KR" sz="1200" dirty="0">
                <a:solidFill>
                  <a:schemeClr val="accent3"/>
                </a:solidFill>
              </a:rPr>
            </a:br>
            <a:r>
              <a:rPr lang="en-US" altLang="ko-KR" sz="1200" dirty="0">
                <a:solidFill>
                  <a:schemeClr val="accent3"/>
                </a:solidFill>
              </a:rPr>
              <a:t>spike</a:t>
            </a:r>
            <a:endParaRPr lang="en-US" sz="1200" dirty="0">
              <a:solidFill>
                <a:schemeClr val="accent3"/>
              </a:solidFill>
            </a:endParaRPr>
          </a:p>
        </p:txBody>
      </p:sp>
      <p:sp>
        <p:nvSpPr>
          <p:cNvPr id="27" name="직사각형 26">
            <a:extLst>
              <a:ext uri="{FF2B5EF4-FFF2-40B4-BE49-F238E27FC236}">
                <a16:creationId xmlns:a16="http://schemas.microsoft.com/office/drawing/2014/main" id="{24835887-0F56-EA01-D172-55D6D5821E06}"/>
              </a:ext>
            </a:extLst>
          </p:cNvPr>
          <p:cNvSpPr/>
          <p:nvPr/>
        </p:nvSpPr>
        <p:spPr>
          <a:xfrm>
            <a:off x="10046780" y="2432752"/>
            <a:ext cx="1014201" cy="224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accent4"/>
                </a:solidFill>
              </a:rPr>
              <a:t>Stagnation</a:t>
            </a:r>
            <a:endParaRPr lang="en-US" sz="1200" dirty="0">
              <a:solidFill>
                <a:schemeClr val="accent4"/>
              </a:solidFill>
            </a:endParaRPr>
          </a:p>
        </p:txBody>
      </p:sp>
    </p:spTree>
    <p:extLst>
      <p:ext uri="{BB962C8B-B14F-4D97-AF65-F5344CB8AC3E}">
        <p14:creationId xmlns:p14="http://schemas.microsoft.com/office/powerpoint/2010/main" val="3299327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제목 32">
            <a:extLst>
              <a:ext uri="{FF2B5EF4-FFF2-40B4-BE49-F238E27FC236}">
                <a16:creationId xmlns:a16="http://schemas.microsoft.com/office/drawing/2014/main" id="{5EFF9A37-D6B6-3AB8-EA25-A0AF77FBF963}"/>
              </a:ext>
            </a:extLst>
          </p:cNvPr>
          <p:cNvSpPr>
            <a:spLocks noGrp="1"/>
          </p:cNvSpPr>
          <p:nvPr>
            <p:ph type="title"/>
          </p:nvPr>
        </p:nvSpPr>
        <p:spPr/>
        <p:txBody>
          <a:bodyPr>
            <a:normAutofit fontScale="90000"/>
          </a:bodyPr>
          <a:lstStyle/>
          <a:p>
            <a:r>
              <a:rPr lang="en-US" altLang="ko-KR" dirty="0"/>
              <a:t>In order to analyze the characteristics of customers who maintain use, they are processed into characteristics aggregated by user</a:t>
            </a:r>
            <a:endParaRPr lang="en-US" dirty="0"/>
          </a:p>
        </p:txBody>
      </p:sp>
      <p:sp>
        <p:nvSpPr>
          <p:cNvPr id="34" name="내용 개체 틀 33">
            <a:extLst>
              <a:ext uri="{FF2B5EF4-FFF2-40B4-BE49-F238E27FC236}">
                <a16:creationId xmlns:a16="http://schemas.microsoft.com/office/drawing/2014/main" id="{C1FD2640-D369-0A6D-7C92-E430F7BF77B5}"/>
              </a:ext>
            </a:extLst>
          </p:cNvPr>
          <p:cNvSpPr>
            <a:spLocks noGrp="1"/>
          </p:cNvSpPr>
          <p:nvPr>
            <p:ph idx="1"/>
          </p:nvPr>
        </p:nvSpPr>
        <p:spPr/>
        <p:txBody>
          <a:bodyPr/>
          <a:lstStyle/>
          <a:p>
            <a:endParaRPr lang="en-US" dirty="0"/>
          </a:p>
        </p:txBody>
      </p:sp>
      <p:sp>
        <p:nvSpPr>
          <p:cNvPr id="10" name="텍스트 개체 틀 9">
            <a:extLst>
              <a:ext uri="{FF2B5EF4-FFF2-40B4-BE49-F238E27FC236}">
                <a16:creationId xmlns:a16="http://schemas.microsoft.com/office/drawing/2014/main" id="{68613ED9-809C-B5A2-551C-D5A579ECB972}"/>
              </a:ext>
            </a:extLst>
          </p:cNvPr>
          <p:cNvSpPr>
            <a:spLocks noGrp="1"/>
          </p:cNvSpPr>
          <p:nvPr>
            <p:ph type="body" sz="quarter" idx="13"/>
          </p:nvPr>
        </p:nvSpPr>
        <p:spPr/>
        <p:txBody>
          <a:bodyPr>
            <a:normAutofit fontScale="62500" lnSpcReduction="20000"/>
          </a:bodyPr>
          <a:lstStyle/>
          <a:p>
            <a:r>
              <a:rPr lang="en-US" altLang="ko-KR" dirty="0"/>
              <a:t>Hypothesis test </a:t>
            </a:r>
            <a:br>
              <a:rPr lang="en-US" altLang="ko-KR" dirty="0"/>
            </a:br>
            <a:r>
              <a:rPr lang="en-US" altLang="ko-KR" dirty="0"/>
              <a:t>and problem definition</a:t>
            </a:r>
            <a:endParaRPr lang="en-US" dirty="0"/>
          </a:p>
        </p:txBody>
      </p:sp>
      <p:sp>
        <p:nvSpPr>
          <p:cNvPr id="35" name="텍스트 개체 틀 34">
            <a:extLst>
              <a:ext uri="{FF2B5EF4-FFF2-40B4-BE49-F238E27FC236}">
                <a16:creationId xmlns:a16="http://schemas.microsoft.com/office/drawing/2014/main" id="{FE63DF10-D271-DED4-68A1-8E21CF677A6B}"/>
              </a:ext>
            </a:extLst>
          </p:cNvPr>
          <p:cNvSpPr>
            <a:spLocks noGrp="1"/>
          </p:cNvSpPr>
          <p:nvPr>
            <p:ph type="body" sz="quarter" idx="14"/>
          </p:nvPr>
        </p:nvSpPr>
        <p:spPr/>
        <p:txBody>
          <a:bodyPr/>
          <a:lstStyle/>
          <a:p>
            <a:endParaRPr lang="en-US"/>
          </a:p>
        </p:txBody>
      </p:sp>
      <p:pic>
        <p:nvPicPr>
          <p:cNvPr id="51" name="Picture 4" descr="9 Uses for Smartphones in the Classroom">
            <a:extLst>
              <a:ext uri="{FF2B5EF4-FFF2-40B4-BE49-F238E27FC236}">
                <a16:creationId xmlns:a16="http://schemas.microsoft.com/office/drawing/2014/main" id="{61CFF285-78A0-EDF1-925B-3F8C66555132}"/>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4868201" y="1825625"/>
            <a:ext cx="6268112" cy="4176164"/>
          </a:xfrm>
          <a:prstGeom prst="rect">
            <a:avLst/>
          </a:prstGeom>
          <a:extLst>
            <a:ext uri="{909E8E84-426E-40DD-AFC4-6F175D3DCCD1}">
              <a14:hiddenFill xmlns:a14="http://schemas.microsoft.com/office/drawing/2010/main">
                <a:solidFill>
                  <a:srgbClr val="FFFFFF"/>
                </a:solidFill>
              </a14:hiddenFill>
            </a:ext>
          </a:extLst>
        </p:spPr>
      </p:pic>
      <p:sp>
        <p:nvSpPr>
          <p:cNvPr id="53" name="직사각형 52">
            <a:extLst>
              <a:ext uri="{FF2B5EF4-FFF2-40B4-BE49-F238E27FC236}">
                <a16:creationId xmlns:a16="http://schemas.microsoft.com/office/drawing/2014/main" id="{7C2C9956-4C2D-43AD-489C-9E05E5A27B66}"/>
              </a:ext>
            </a:extLst>
          </p:cNvPr>
          <p:cNvSpPr/>
          <p:nvPr/>
        </p:nvSpPr>
        <p:spPr>
          <a:xfrm>
            <a:off x="4888941" y="1820004"/>
            <a:ext cx="6247371" cy="4187406"/>
          </a:xfrm>
          <a:prstGeom prst="rect">
            <a:avLst/>
          </a:prstGeom>
          <a:solidFill>
            <a:schemeClr val="accent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5" name="표 13">
            <a:extLst>
              <a:ext uri="{FF2B5EF4-FFF2-40B4-BE49-F238E27FC236}">
                <a16:creationId xmlns:a16="http://schemas.microsoft.com/office/drawing/2014/main" id="{56A76D18-E386-3098-0224-A9FA94AF4869}"/>
              </a:ext>
            </a:extLst>
          </p:cNvPr>
          <p:cNvGraphicFramePr>
            <a:graphicFrameLocks noGrp="1"/>
          </p:cNvGraphicFramePr>
          <p:nvPr>
            <p:extLst>
              <p:ext uri="{D42A27DB-BD31-4B8C-83A1-F6EECF244321}">
                <p14:modId xmlns:p14="http://schemas.microsoft.com/office/powerpoint/2010/main" val="928243106"/>
              </p:ext>
            </p:extLst>
          </p:nvPr>
        </p:nvGraphicFramePr>
        <p:xfrm>
          <a:off x="4868199" y="1814383"/>
          <a:ext cx="6268112" cy="4355773"/>
        </p:xfrm>
        <a:graphic>
          <a:graphicData uri="http://schemas.openxmlformats.org/drawingml/2006/table">
            <a:tbl>
              <a:tblPr firstRow="1" bandRow="1">
                <a:tableStyleId>{2D5ABB26-0587-4C30-8999-92F81FD0307C}</a:tableStyleId>
              </a:tblPr>
              <a:tblGrid>
                <a:gridCol w="1362696">
                  <a:extLst>
                    <a:ext uri="{9D8B030D-6E8A-4147-A177-3AD203B41FA5}">
                      <a16:colId xmlns:a16="http://schemas.microsoft.com/office/drawing/2014/main" val="1702435236"/>
                    </a:ext>
                  </a:extLst>
                </a:gridCol>
                <a:gridCol w="4905416">
                  <a:extLst>
                    <a:ext uri="{9D8B030D-6E8A-4147-A177-3AD203B41FA5}">
                      <a16:colId xmlns:a16="http://schemas.microsoft.com/office/drawing/2014/main" val="4216333951"/>
                    </a:ext>
                  </a:extLst>
                </a:gridCol>
              </a:tblGrid>
              <a:tr h="526906">
                <a:tc>
                  <a:txBody>
                    <a:bodyPr/>
                    <a:lstStyle/>
                    <a:p>
                      <a:pPr marL="0" algn="l" defTabSz="914400" rtl="0" eaLnBrk="1" fontAlgn="ctr" latinLnBrk="0" hangingPunct="1"/>
                      <a:r>
                        <a:rPr lang="en-US" altLang="ko-KR" sz="1400" b="1" u="none" strike="noStrike" kern="1200" dirty="0">
                          <a:solidFill>
                            <a:schemeClr val="tx1"/>
                          </a:solidFill>
                          <a:effectLst/>
                        </a:rPr>
                        <a:t>Feature</a:t>
                      </a:r>
                      <a:endParaRPr lang="en-US" sz="1400" b="1" u="none" strike="noStrike" kern="1200" dirty="0">
                        <a:solidFill>
                          <a:schemeClr val="tx1"/>
                        </a:solidFill>
                        <a:effectLst/>
                        <a:latin typeface="맑은 고딕" panose="020B0503020000020004" pitchFamily="50" charset="-127"/>
                        <a:ea typeface="맑은 고딕" panose="020B0503020000020004" pitchFamily="50" charset="-127"/>
                        <a:cs typeface="+mn-cs"/>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algn="l" defTabSz="914400" rtl="0" eaLnBrk="1" fontAlgn="ctr" latinLnBrk="0" hangingPunct="1"/>
                      <a:r>
                        <a:rPr lang="en-US" altLang="ko-KR" sz="1400" b="1" u="none" strike="noStrike" kern="1200" dirty="0">
                          <a:solidFill>
                            <a:schemeClr val="tx1"/>
                          </a:solidFill>
                          <a:effectLst/>
                        </a:rPr>
                        <a:t>Description</a:t>
                      </a:r>
                      <a:endParaRPr lang="en-US" sz="1400" b="1" u="none" strike="noStrike" kern="1200" dirty="0">
                        <a:solidFill>
                          <a:schemeClr val="tx1"/>
                        </a:solidFill>
                        <a:effectLst/>
                        <a:latin typeface="맑은 고딕" panose="020B0503020000020004" pitchFamily="50" charset="-127"/>
                        <a:ea typeface="맑은 고딕" panose="020B0503020000020004" pitchFamily="50" charset="-127"/>
                        <a:cs typeface="+mn-cs"/>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165839539"/>
                  </a:ext>
                </a:extLst>
              </a:tr>
              <a:tr h="281577">
                <a:tc>
                  <a:txBody>
                    <a:bodyPr/>
                    <a:lstStyle/>
                    <a:p>
                      <a:pPr algn="r" fontAlgn="ctr"/>
                      <a:r>
                        <a:rPr lang="en-US" sz="1200" u="none" strike="noStrike" dirty="0" err="1">
                          <a:effectLst/>
                        </a:rPr>
                        <a:t>n_purchase</a:t>
                      </a:r>
                      <a:endParaRPr lang="en-US" sz="1200" b="1" i="0" u="none" strike="noStrike" dirty="0">
                        <a:solidFill>
                          <a:srgbClr val="21212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ysDot"/>
                      <a:round/>
                      <a:headEnd type="none" w="med" len="med"/>
                      <a:tailEnd type="none" w="med" len="med"/>
                    </a:lnB>
                  </a:tcPr>
                </a:tc>
                <a:tc>
                  <a:txBody>
                    <a:bodyPr/>
                    <a:lstStyle/>
                    <a:p>
                      <a:pPr algn="l" fontAlgn="ctr"/>
                      <a:r>
                        <a:rPr lang="en-US" altLang="ko-KR" sz="1200" b="0" u="none" strike="noStrike" dirty="0">
                          <a:solidFill>
                            <a:schemeClr val="tx1"/>
                          </a:solidFill>
                          <a:effectLst/>
                        </a:rPr>
                        <a:t>The number of purchase of a user</a:t>
                      </a:r>
                      <a:endParaRPr lang="en-US" sz="1200" b="0" i="0" u="none" strike="noStrike" dirty="0">
                        <a:solidFill>
                          <a:schemeClr val="tx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ysDot"/>
                      <a:round/>
                      <a:headEnd type="none" w="med" len="med"/>
                      <a:tailEnd type="none" w="med" len="med"/>
                    </a:lnB>
                  </a:tcPr>
                </a:tc>
                <a:extLst>
                  <a:ext uri="{0D108BD9-81ED-4DB2-BD59-A6C34878D82A}">
                    <a16:rowId xmlns:a16="http://schemas.microsoft.com/office/drawing/2014/main" val="830633461"/>
                  </a:ext>
                </a:extLst>
              </a:tr>
              <a:tr h="281577">
                <a:tc>
                  <a:txBody>
                    <a:bodyPr/>
                    <a:lstStyle/>
                    <a:p>
                      <a:pPr algn="r" fontAlgn="ctr"/>
                      <a:r>
                        <a:rPr lang="en-US" sz="1200" u="none" strike="noStrike" dirty="0" err="1">
                          <a:effectLst/>
                        </a:rPr>
                        <a:t>n_cart</a:t>
                      </a:r>
                      <a:endParaRPr lang="en-US" sz="1200" b="1" i="0" u="none" strike="noStrike" dirty="0">
                        <a:solidFill>
                          <a:srgbClr val="21212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c>
                  <a:txBody>
                    <a:bodyPr/>
                    <a:lstStyle/>
                    <a:p>
                      <a:pPr algn="l" fontAlgn="ctr"/>
                      <a:r>
                        <a:rPr lang="en-US" altLang="ko-KR" sz="1200" b="0" u="none" strike="noStrike" dirty="0">
                          <a:solidFill>
                            <a:schemeClr val="tx1"/>
                          </a:solidFill>
                          <a:effectLst/>
                        </a:rPr>
                        <a:t>The number of cart of a user</a:t>
                      </a:r>
                      <a:endParaRPr lang="en-US" sz="1200" b="0" i="0" u="none" strike="noStrike" dirty="0">
                        <a:solidFill>
                          <a:schemeClr val="tx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extLst>
                  <a:ext uri="{0D108BD9-81ED-4DB2-BD59-A6C34878D82A}">
                    <a16:rowId xmlns:a16="http://schemas.microsoft.com/office/drawing/2014/main" val="302316327"/>
                  </a:ext>
                </a:extLst>
              </a:tr>
              <a:tr h="281577">
                <a:tc>
                  <a:txBody>
                    <a:bodyPr/>
                    <a:lstStyle/>
                    <a:p>
                      <a:pPr algn="r" fontAlgn="ctr"/>
                      <a:r>
                        <a:rPr lang="en-US" sz="1200" u="none" strike="noStrike" dirty="0" err="1">
                          <a:effectLst/>
                        </a:rPr>
                        <a:t>n_view</a:t>
                      </a:r>
                      <a:endParaRPr lang="en-US" sz="1200" b="1" i="0" u="none" strike="noStrike" dirty="0">
                        <a:solidFill>
                          <a:srgbClr val="21212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c>
                  <a:txBody>
                    <a:bodyPr/>
                    <a:lstStyle/>
                    <a:p>
                      <a:pPr algn="l" fontAlgn="ctr"/>
                      <a:r>
                        <a:rPr lang="en-US" altLang="ko-KR" sz="1200" b="0" u="none" strike="noStrike" dirty="0">
                          <a:solidFill>
                            <a:schemeClr val="tx1"/>
                          </a:solidFill>
                          <a:effectLst/>
                        </a:rPr>
                        <a:t>The number of view of a user</a:t>
                      </a:r>
                      <a:endParaRPr lang="en-US" sz="1200" b="0" i="0" u="none" strike="noStrike" dirty="0">
                        <a:solidFill>
                          <a:schemeClr val="tx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extLst>
                  <a:ext uri="{0D108BD9-81ED-4DB2-BD59-A6C34878D82A}">
                    <a16:rowId xmlns:a16="http://schemas.microsoft.com/office/drawing/2014/main" val="1317374233"/>
                  </a:ext>
                </a:extLst>
              </a:tr>
              <a:tr h="281577">
                <a:tc>
                  <a:txBody>
                    <a:bodyPr/>
                    <a:lstStyle/>
                    <a:p>
                      <a:pPr algn="r" fontAlgn="ctr"/>
                      <a:r>
                        <a:rPr lang="en-US" sz="1200" u="none" strike="noStrike" dirty="0" err="1">
                          <a:effectLst/>
                        </a:rPr>
                        <a:t>n_user_session</a:t>
                      </a:r>
                      <a:endParaRPr lang="en-US" sz="1200" b="1" i="0" u="none" strike="noStrike" dirty="0">
                        <a:solidFill>
                          <a:srgbClr val="21212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c>
                  <a:txBody>
                    <a:bodyPr/>
                    <a:lstStyle/>
                    <a:p>
                      <a:pPr algn="l" fontAlgn="ctr"/>
                      <a:r>
                        <a:rPr lang="en-US" altLang="ko-KR" sz="1200" b="0" u="none" strike="noStrike" dirty="0">
                          <a:solidFill>
                            <a:schemeClr val="tx1"/>
                          </a:solidFill>
                          <a:effectLst/>
                        </a:rPr>
                        <a:t>The number of log-in of a user</a:t>
                      </a:r>
                      <a:endParaRPr lang="en-US" sz="1200" b="0" i="0" u="none" strike="noStrike" dirty="0">
                        <a:solidFill>
                          <a:schemeClr val="tx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extLst>
                  <a:ext uri="{0D108BD9-81ED-4DB2-BD59-A6C34878D82A}">
                    <a16:rowId xmlns:a16="http://schemas.microsoft.com/office/drawing/2014/main" val="70971570"/>
                  </a:ext>
                </a:extLst>
              </a:tr>
              <a:tr h="281577">
                <a:tc>
                  <a:txBody>
                    <a:bodyPr/>
                    <a:lstStyle/>
                    <a:p>
                      <a:pPr algn="r" fontAlgn="ctr"/>
                      <a:r>
                        <a:rPr lang="en-US" sz="1200" u="none" strike="noStrike" dirty="0" err="1">
                          <a:effectLst/>
                        </a:rPr>
                        <a:t>n_category_id</a:t>
                      </a:r>
                      <a:endParaRPr lang="en-US" sz="1200" b="1" i="0" u="none" strike="noStrike" dirty="0">
                        <a:solidFill>
                          <a:srgbClr val="21212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c>
                  <a:txBody>
                    <a:bodyPr/>
                    <a:lstStyle/>
                    <a:p>
                      <a:pPr algn="l" fontAlgn="ctr"/>
                      <a:r>
                        <a:rPr lang="en-US" altLang="ko-KR" sz="1200" b="0" u="none" strike="noStrike" dirty="0">
                          <a:solidFill>
                            <a:schemeClr val="tx1"/>
                          </a:solidFill>
                          <a:effectLst/>
                        </a:rPr>
                        <a:t>The number of categories a user viewed or put in cart or purchased</a:t>
                      </a:r>
                      <a:endParaRPr lang="en-US" sz="1200" b="0" i="0" u="none" strike="noStrike" dirty="0">
                        <a:solidFill>
                          <a:schemeClr val="tx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extLst>
                  <a:ext uri="{0D108BD9-81ED-4DB2-BD59-A6C34878D82A}">
                    <a16:rowId xmlns:a16="http://schemas.microsoft.com/office/drawing/2014/main" val="2635768112"/>
                  </a:ext>
                </a:extLst>
              </a:tr>
              <a:tr h="281577">
                <a:tc>
                  <a:txBody>
                    <a:bodyPr/>
                    <a:lstStyle/>
                    <a:p>
                      <a:pPr algn="r" fontAlgn="ctr"/>
                      <a:r>
                        <a:rPr lang="en-US" sz="1200" u="none" strike="noStrike" dirty="0" err="1">
                          <a:effectLst/>
                        </a:rPr>
                        <a:t>n_product_id</a:t>
                      </a:r>
                      <a:endParaRPr lang="en-US" sz="1200" b="1" i="0" u="none" strike="noStrike" dirty="0">
                        <a:solidFill>
                          <a:srgbClr val="21212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c>
                  <a:txBody>
                    <a:bodyPr/>
                    <a:lstStyle/>
                    <a:p>
                      <a:pPr algn="l" fontAlgn="ctr"/>
                      <a:r>
                        <a:rPr lang="en-US" altLang="ko-KR" sz="1200" b="0" u="none" strike="noStrike" dirty="0">
                          <a:solidFill>
                            <a:schemeClr val="tx1"/>
                          </a:solidFill>
                          <a:effectLst/>
                        </a:rPr>
                        <a:t>The number of products a user viewed or put in cart or purchased</a:t>
                      </a:r>
                      <a:endParaRPr lang="en-US" sz="1200" b="0" i="0" u="none" strike="noStrike" kern="1200" dirty="0">
                        <a:solidFill>
                          <a:schemeClr val="tx1"/>
                        </a:solidFill>
                        <a:effectLst/>
                        <a:latin typeface="+mj-ea"/>
                        <a:ea typeface="+mn-ea"/>
                        <a:cs typeface="+mn-cs"/>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extLst>
                  <a:ext uri="{0D108BD9-81ED-4DB2-BD59-A6C34878D82A}">
                    <a16:rowId xmlns:a16="http://schemas.microsoft.com/office/drawing/2014/main" val="2350886097"/>
                  </a:ext>
                </a:extLst>
              </a:tr>
              <a:tr h="281577">
                <a:tc>
                  <a:txBody>
                    <a:bodyPr/>
                    <a:lstStyle/>
                    <a:p>
                      <a:pPr algn="r" fontAlgn="ctr"/>
                      <a:r>
                        <a:rPr lang="en-US" sz="1200" u="none" strike="noStrike" dirty="0" err="1">
                          <a:effectLst/>
                        </a:rPr>
                        <a:t>logged_seconds</a:t>
                      </a:r>
                      <a:endParaRPr lang="en-US" sz="1200" b="1" i="0" u="none" strike="noStrike" dirty="0">
                        <a:solidFill>
                          <a:srgbClr val="21212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c>
                  <a:txBody>
                    <a:bodyPr/>
                    <a:lstStyle/>
                    <a:p>
                      <a:pPr algn="l" fontAlgn="ctr"/>
                      <a:r>
                        <a:rPr lang="en-US" altLang="ko-KR" sz="1200" b="0" u="none" strike="noStrike" dirty="0">
                          <a:solidFill>
                            <a:schemeClr val="tx1"/>
                          </a:solidFill>
                          <a:effectLst/>
                        </a:rPr>
                        <a:t>Difference between the first logged-in time and the last logged-in time (seconds)</a:t>
                      </a:r>
                      <a:endParaRPr lang="en-US" sz="1200" b="0" i="0" u="none" strike="noStrike" dirty="0">
                        <a:solidFill>
                          <a:schemeClr val="tx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extLst>
                  <a:ext uri="{0D108BD9-81ED-4DB2-BD59-A6C34878D82A}">
                    <a16:rowId xmlns:a16="http://schemas.microsoft.com/office/drawing/2014/main" val="3146646034"/>
                  </a:ext>
                </a:extLst>
              </a:tr>
              <a:tr h="281577">
                <a:tc>
                  <a:txBody>
                    <a:bodyPr/>
                    <a:lstStyle/>
                    <a:p>
                      <a:pPr algn="r" fontAlgn="ctr"/>
                      <a:r>
                        <a:rPr lang="en-US" sz="1200" u="none" strike="noStrike" dirty="0" err="1">
                          <a:effectLst/>
                        </a:rPr>
                        <a:t>recency_seconds</a:t>
                      </a:r>
                      <a:endParaRPr lang="en-US" sz="1200" b="1" i="0" u="none" strike="noStrike" dirty="0">
                        <a:solidFill>
                          <a:srgbClr val="21212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c>
                  <a:txBody>
                    <a:bodyPr/>
                    <a:lstStyle/>
                    <a:p>
                      <a:pPr algn="l" fontAlgn="ctr"/>
                      <a:r>
                        <a:rPr lang="en-US" altLang="ko-KR" sz="1200" b="0" u="none" strike="noStrike" dirty="0">
                          <a:solidFill>
                            <a:schemeClr val="tx1"/>
                          </a:solidFill>
                          <a:effectLst/>
                        </a:rPr>
                        <a:t>Difference between the last time of the analysis and the last time the user logged in (seconds)</a:t>
                      </a:r>
                      <a:endParaRPr lang="en-US" sz="1200" b="0" i="0" u="none" strike="noStrike" dirty="0">
                        <a:solidFill>
                          <a:schemeClr val="tx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extLst>
                  <a:ext uri="{0D108BD9-81ED-4DB2-BD59-A6C34878D82A}">
                    <a16:rowId xmlns:a16="http://schemas.microsoft.com/office/drawing/2014/main" val="599657820"/>
                  </a:ext>
                </a:extLst>
              </a:tr>
              <a:tr h="281577">
                <a:tc>
                  <a:txBody>
                    <a:bodyPr/>
                    <a:lstStyle/>
                    <a:p>
                      <a:pPr algn="r" fontAlgn="ctr"/>
                      <a:r>
                        <a:rPr lang="en-US" sz="1200" u="none" strike="noStrike" dirty="0" err="1">
                          <a:effectLst/>
                        </a:rPr>
                        <a:t>ratio_purchase</a:t>
                      </a:r>
                      <a:endParaRPr lang="en-US" sz="1200" b="1" i="0" u="none" strike="noStrike" dirty="0">
                        <a:solidFill>
                          <a:srgbClr val="21212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c>
                  <a:txBody>
                    <a:bodyPr/>
                    <a:lstStyle/>
                    <a:p>
                      <a:pPr algn="l" fontAlgn="ctr"/>
                      <a:r>
                        <a:rPr lang="en-US" altLang="ko-KR" sz="1200" b="0" u="none" strike="noStrike" dirty="0">
                          <a:solidFill>
                            <a:schemeClr val="tx1"/>
                          </a:solidFill>
                          <a:effectLst/>
                        </a:rPr>
                        <a:t>Ratio of the purchase event (</a:t>
                      </a:r>
                      <a:r>
                        <a:rPr lang="en-US" altLang="ko-KR" sz="1200" b="0" u="none" strike="noStrike" dirty="0" err="1">
                          <a:solidFill>
                            <a:schemeClr val="tx1"/>
                          </a:solidFill>
                          <a:effectLst/>
                        </a:rPr>
                        <a:t>n_purchase</a:t>
                      </a:r>
                      <a:r>
                        <a:rPr lang="en-US" altLang="ko-KR" sz="1200" b="0" u="none" strike="noStrike" dirty="0">
                          <a:solidFill>
                            <a:schemeClr val="tx1"/>
                          </a:solidFill>
                          <a:effectLst/>
                        </a:rPr>
                        <a:t> / </a:t>
                      </a:r>
                      <a:r>
                        <a:rPr lang="en-US" altLang="ko-KR" sz="1200" b="0" u="none" strike="noStrike" dirty="0" err="1">
                          <a:solidFill>
                            <a:schemeClr val="tx1"/>
                          </a:solidFill>
                          <a:effectLst/>
                        </a:rPr>
                        <a:t>n_user_session</a:t>
                      </a:r>
                      <a:r>
                        <a:rPr lang="en-US" altLang="ko-KR" sz="1200" b="0" u="none" strike="noStrike" dirty="0">
                          <a:solidFill>
                            <a:schemeClr val="tx1"/>
                          </a:solidFill>
                          <a:effectLst/>
                        </a:rPr>
                        <a:t>)</a:t>
                      </a:r>
                      <a:endParaRPr lang="en-US" sz="1200" b="0" i="0" u="none" strike="noStrike" dirty="0">
                        <a:solidFill>
                          <a:schemeClr val="tx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extLst>
                  <a:ext uri="{0D108BD9-81ED-4DB2-BD59-A6C34878D82A}">
                    <a16:rowId xmlns:a16="http://schemas.microsoft.com/office/drawing/2014/main" val="1662001793"/>
                  </a:ext>
                </a:extLst>
              </a:tr>
              <a:tr h="281577">
                <a:tc>
                  <a:txBody>
                    <a:bodyPr/>
                    <a:lstStyle/>
                    <a:p>
                      <a:pPr algn="r" fontAlgn="ctr"/>
                      <a:r>
                        <a:rPr lang="en-US" sz="1200" u="none" strike="noStrike" dirty="0" err="1">
                          <a:effectLst/>
                        </a:rPr>
                        <a:t>ratio_cart</a:t>
                      </a:r>
                      <a:endParaRPr lang="en-US" sz="1200" b="1" i="0" u="none" strike="noStrike" dirty="0">
                        <a:solidFill>
                          <a:srgbClr val="21212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c>
                  <a:txBody>
                    <a:bodyPr/>
                    <a:lstStyle/>
                    <a:p>
                      <a:pPr algn="l" fontAlgn="ctr"/>
                      <a:r>
                        <a:rPr lang="en-US" altLang="ko-KR" sz="1200" b="0" u="none" strike="noStrike" dirty="0">
                          <a:solidFill>
                            <a:schemeClr val="tx1"/>
                          </a:solidFill>
                          <a:effectLst/>
                        </a:rPr>
                        <a:t>Ratio of the cart event (</a:t>
                      </a:r>
                      <a:r>
                        <a:rPr lang="en-US" altLang="ko-KR" sz="1200" b="0" u="none" strike="noStrike" dirty="0" err="1">
                          <a:solidFill>
                            <a:schemeClr val="tx1"/>
                          </a:solidFill>
                          <a:effectLst/>
                        </a:rPr>
                        <a:t>n_cart</a:t>
                      </a:r>
                      <a:r>
                        <a:rPr lang="en-US" altLang="ko-KR" sz="1200" b="0" u="none" strike="noStrike" dirty="0">
                          <a:solidFill>
                            <a:schemeClr val="tx1"/>
                          </a:solidFill>
                          <a:effectLst/>
                        </a:rPr>
                        <a:t>/ </a:t>
                      </a:r>
                      <a:r>
                        <a:rPr lang="en-US" altLang="ko-KR" sz="1200" b="0" u="none" strike="noStrike" dirty="0" err="1">
                          <a:solidFill>
                            <a:schemeClr val="tx1"/>
                          </a:solidFill>
                          <a:effectLst/>
                        </a:rPr>
                        <a:t>n_user_session</a:t>
                      </a:r>
                      <a:r>
                        <a:rPr lang="en-US" altLang="ko-KR" sz="1200" b="0" u="none" strike="noStrike" dirty="0">
                          <a:solidFill>
                            <a:schemeClr val="tx1"/>
                          </a:solidFill>
                          <a:effectLst/>
                        </a:rPr>
                        <a:t>)</a:t>
                      </a:r>
                      <a:endParaRPr lang="en-US" sz="1200" b="0" i="0" u="none" strike="noStrike" dirty="0">
                        <a:solidFill>
                          <a:schemeClr val="tx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extLst>
                  <a:ext uri="{0D108BD9-81ED-4DB2-BD59-A6C34878D82A}">
                    <a16:rowId xmlns:a16="http://schemas.microsoft.com/office/drawing/2014/main" val="1116989323"/>
                  </a:ext>
                </a:extLst>
              </a:tr>
              <a:tr h="281577">
                <a:tc>
                  <a:txBody>
                    <a:bodyPr/>
                    <a:lstStyle/>
                    <a:p>
                      <a:pPr algn="r" fontAlgn="ctr"/>
                      <a:r>
                        <a:rPr lang="en-US" sz="1200" u="none" strike="noStrike" dirty="0" err="1">
                          <a:effectLst/>
                        </a:rPr>
                        <a:t>ratio_view</a:t>
                      </a:r>
                      <a:endParaRPr lang="en-US" sz="1200" b="1" i="0" u="none" strike="noStrike" dirty="0">
                        <a:solidFill>
                          <a:srgbClr val="21212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c>
                  <a:txBody>
                    <a:bodyPr/>
                    <a:lstStyle/>
                    <a:p>
                      <a:pPr algn="l" fontAlgn="ctr"/>
                      <a:r>
                        <a:rPr lang="en-US" altLang="ko-KR" sz="1200" b="0" u="none" strike="noStrike" dirty="0">
                          <a:solidFill>
                            <a:schemeClr val="tx1"/>
                          </a:solidFill>
                          <a:effectLst/>
                        </a:rPr>
                        <a:t>Ratio of view events</a:t>
                      </a:r>
                      <a:r>
                        <a:rPr lang="ko-KR" altLang="en-US" sz="1200" b="0" u="none" strike="noStrike" dirty="0">
                          <a:solidFill>
                            <a:schemeClr val="tx1"/>
                          </a:solidFill>
                          <a:effectLst/>
                        </a:rPr>
                        <a:t> </a:t>
                      </a:r>
                      <a:r>
                        <a:rPr lang="en-US" altLang="ko-KR" sz="1200" b="0" u="none" strike="noStrike" dirty="0">
                          <a:solidFill>
                            <a:schemeClr val="tx1"/>
                          </a:solidFill>
                          <a:effectLst/>
                        </a:rPr>
                        <a:t>(</a:t>
                      </a:r>
                      <a:r>
                        <a:rPr lang="en-US" altLang="ko-KR" sz="1200" b="0" u="none" strike="noStrike" dirty="0" err="1">
                          <a:solidFill>
                            <a:schemeClr val="tx1"/>
                          </a:solidFill>
                          <a:effectLst/>
                        </a:rPr>
                        <a:t>n_view</a:t>
                      </a:r>
                      <a:r>
                        <a:rPr lang="en-US" altLang="ko-KR" sz="1200" b="0" u="none" strike="noStrike" dirty="0">
                          <a:solidFill>
                            <a:schemeClr val="tx1"/>
                          </a:solidFill>
                          <a:effectLst/>
                        </a:rPr>
                        <a:t> / </a:t>
                      </a:r>
                      <a:r>
                        <a:rPr lang="en-US" altLang="ko-KR" sz="1200" b="0" u="none" strike="noStrike" dirty="0" err="1">
                          <a:solidFill>
                            <a:schemeClr val="tx1"/>
                          </a:solidFill>
                          <a:effectLst/>
                        </a:rPr>
                        <a:t>n_user_session</a:t>
                      </a:r>
                      <a:r>
                        <a:rPr lang="en-US" altLang="ko-KR" sz="1200" b="0" u="none" strike="noStrike" dirty="0">
                          <a:solidFill>
                            <a:schemeClr val="tx1"/>
                          </a:solidFill>
                          <a:effectLst/>
                        </a:rPr>
                        <a:t>)</a:t>
                      </a:r>
                      <a:endParaRPr lang="en-US" sz="1200" b="0" i="0" u="none" strike="noStrike" dirty="0">
                        <a:solidFill>
                          <a:schemeClr val="tx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extLst>
                  <a:ext uri="{0D108BD9-81ED-4DB2-BD59-A6C34878D82A}">
                    <a16:rowId xmlns:a16="http://schemas.microsoft.com/office/drawing/2014/main" val="3393501228"/>
                  </a:ext>
                </a:extLst>
              </a:tr>
              <a:tr h="281577">
                <a:tc>
                  <a:txBody>
                    <a:bodyPr/>
                    <a:lstStyle/>
                    <a:p>
                      <a:pPr algn="r" fontAlgn="ctr"/>
                      <a:r>
                        <a:rPr lang="en-US" sz="1200" u="none" strike="noStrike" dirty="0" err="1">
                          <a:effectLst/>
                        </a:rPr>
                        <a:t>visit_cycle</a:t>
                      </a:r>
                      <a:endParaRPr lang="en-US" sz="1200" b="1" i="0" u="none" strike="noStrike" dirty="0">
                        <a:solidFill>
                          <a:srgbClr val="21212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tc>
                  <a:txBody>
                    <a:bodyPr/>
                    <a:lstStyle/>
                    <a:p>
                      <a:pPr algn="l" fontAlgn="ctr"/>
                      <a:r>
                        <a:rPr lang="en-US" altLang="ko-KR" sz="1200" b="0" u="none" strike="noStrike" dirty="0">
                          <a:solidFill>
                            <a:schemeClr val="tx1"/>
                          </a:solidFill>
                          <a:effectLst/>
                        </a:rPr>
                        <a:t>Visit</a:t>
                      </a:r>
                      <a:r>
                        <a:rPr lang="ko-KR" altLang="en-US" sz="1200" b="0" u="none" strike="noStrike" dirty="0">
                          <a:solidFill>
                            <a:schemeClr val="tx1"/>
                          </a:solidFill>
                          <a:effectLst/>
                        </a:rPr>
                        <a:t> </a:t>
                      </a:r>
                      <a:r>
                        <a:rPr lang="en-US" altLang="ko-KR" sz="1200" b="0" u="none" strike="noStrike" dirty="0">
                          <a:solidFill>
                            <a:schemeClr val="tx1"/>
                          </a:solidFill>
                          <a:effectLst/>
                        </a:rPr>
                        <a:t>cycle</a:t>
                      </a:r>
                      <a:r>
                        <a:rPr lang="ko-KR" altLang="en-US" sz="1200" b="0" u="none" strike="noStrike" dirty="0">
                          <a:solidFill>
                            <a:schemeClr val="tx1"/>
                          </a:solidFill>
                          <a:effectLst/>
                        </a:rPr>
                        <a:t> </a:t>
                      </a:r>
                      <a:r>
                        <a:rPr lang="en-US" altLang="ko-KR" sz="1200" b="0" u="none" strike="noStrike" dirty="0">
                          <a:solidFill>
                            <a:schemeClr val="tx1"/>
                          </a:solidFill>
                          <a:effectLst/>
                        </a:rPr>
                        <a:t>(</a:t>
                      </a:r>
                      <a:r>
                        <a:rPr lang="en-US" altLang="ko-KR" sz="1200" b="0" u="none" strike="noStrike" dirty="0" err="1">
                          <a:solidFill>
                            <a:schemeClr val="tx1"/>
                          </a:solidFill>
                          <a:effectLst/>
                        </a:rPr>
                        <a:t>logged_seconds</a:t>
                      </a:r>
                      <a:r>
                        <a:rPr lang="ko-KR" altLang="en-US" sz="1200" b="0" u="none" strike="noStrike" dirty="0">
                          <a:solidFill>
                            <a:schemeClr val="tx1"/>
                          </a:solidFill>
                          <a:effectLst/>
                        </a:rPr>
                        <a:t> </a:t>
                      </a:r>
                      <a:r>
                        <a:rPr lang="en-US" altLang="ko-KR" sz="1200" b="0" u="none" strike="noStrike" dirty="0">
                          <a:solidFill>
                            <a:schemeClr val="tx1"/>
                          </a:solidFill>
                          <a:effectLst/>
                        </a:rPr>
                        <a:t>/</a:t>
                      </a:r>
                      <a:r>
                        <a:rPr lang="ko-KR" altLang="en-US" sz="1200" b="0" u="none" strike="noStrike" dirty="0">
                          <a:solidFill>
                            <a:schemeClr val="tx1"/>
                          </a:solidFill>
                          <a:effectLst/>
                        </a:rPr>
                        <a:t> </a:t>
                      </a:r>
                      <a:r>
                        <a:rPr lang="en-US" altLang="ko-KR" sz="1200" b="0" u="none" strike="noStrike" dirty="0" err="1">
                          <a:solidFill>
                            <a:schemeClr val="tx1"/>
                          </a:solidFill>
                          <a:effectLst/>
                        </a:rPr>
                        <a:t>n_user_session</a:t>
                      </a:r>
                      <a:r>
                        <a:rPr lang="en-US" altLang="ko-KR" sz="1200" b="0" u="none" strike="noStrike" dirty="0">
                          <a:solidFill>
                            <a:schemeClr val="tx1"/>
                          </a:solidFill>
                          <a:effectLst/>
                        </a:rPr>
                        <a:t>)</a:t>
                      </a:r>
                      <a:endParaRPr lang="en-US" sz="1200" b="0" i="0" u="none" strike="noStrike" dirty="0">
                        <a:solidFill>
                          <a:schemeClr val="tx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tcPr>
                </a:tc>
                <a:extLst>
                  <a:ext uri="{0D108BD9-81ED-4DB2-BD59-A6C34878D82A}">
                    <a16:rowId xmlns:a16="http://schemas.microsoft.com/office/drawing/2014/main" val="453091229"/>
                  </a:ext>
                </a:extLst>
              </a:tr>
              <a:tr h="281577">
                <a:tc>
                  <a:txBody>
                    <a:bodyPr/>
                    <a:lstStyle/>
                    <a:p>
                      <a:pPr algn="r" fontAlgn="ctr"/>
                      <a:r>
                        <a:rPr lang="en-US" sz="1200" u="none" strike="noStrike" dirty="0" err="1">
                          <a:effectLst/>
                        </a:rPr>
                        <a:t>n_sum_purchase</a:t>
                      </a:r>
                      <a:endParaRPr lang="en-US" sz="1200" b="1" i="0" u="none" strike="noStrike" dirty="0">
                        <a:solidFill>
                          <a:srgbClr val="21212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fontAlgn="ctr"/>
                      <a:r>
                        <a:rPr lang="en-US" altLang="ko-KR" sz="1200" b="0" u="none" strike="noStrike" dirty="0">
                          <a:solidFill>
                            <a:schemeClr val="tx1"/>
                          </a:solidFill>
                          <a:effectLst/>
                        </a:rPr>
                        <a:t>Total value of a user’s purchase</a:t>
                      </a:r>
                      <a:endParaRPr lang="en-US" sz="1200" b="0" i="0" u="none" strike="noStrike" dirty="0">
                        <a:solidFill>
                          <a:schemeClr val="tx1"/>
                        </a:solidFill>
                        <a:effectLst/>
                        <a:latin typeface="+mj-ea"/>
                        <a:ea typeface="+mj-ea"/>
                      </a:endParaRPr>
                    </a:p>
                  </a:txBody>
                  <a:tcPr marL="108000" marR="10800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446875037"/>
                  </a:ext>
                </a:extLst>
              </a:tr>
            </a:tbl>
          </a:graphicData>
        </a:graphic>
      </p:graphicFrame>
      <p:sp>
        <p:nvSpPr>
          <p:cNvPr id="3073" name="직사각형 3072">
            <a:extLst>
              <a:ext uri="{FF2B5EF4-FFF2-40B4-BE49-F238E27FC236}">
                <a16:creationId xmlns:a16="http://schemas.microsoft.com/office/drawing/2014/main" id="{41BEC3F3-659B-E000-3792-B044D9F65704}"/>
              </a:ext>
            </a:extLst>
          </p:cNvPr>
          <p:cNvSpPr/>
          <p:nvPr/>
        </p:nvSpPr>
        <p:spPr>
          <a:xfrm>
            <a:off x="1073548" y="3286316"/>
            <a:ext cx="541340" cy="5903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G1</a:t>
            </a:r>
          </a:p>
        </p:txBody>
      </p:sp>
      <p:sp>
        <p:nvSpPr>
          <p:cNvPr id="3075" name="직사각형 3074">
            <a:extLst>
              <a:ext uri="{FF2B5EF4-FFF2-40B4-BE49-F238E27FC236}">
                <a16:creationId xmlns:a16="http://schemas.microsoft.com/office/drawing/2014/main" id="{223D3DBA-9307-A4BA-2293-4B781A12824E}"/>
              </a:ext>
            </a:extLst>
          </p:cNvPr>
          <p:cNvSpPr/>
          <p:nvPr/>
        </p:nvSpPr>
        <p:spPr>
          <a:xfrm>
            <a:off x="1711423" y="3286316"/>
            <a:ext cx="1483327" cy="5903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10/1 ~ 10/25</a:t>
            </a:r>
          </a:p>
        </p:txBody>
      </p:sp>
      <p:sp>
        <p:nvSpPr>
          <p:cNvPr id="3077" name="직사각형 3076">
            <a:extLst>
              <a:ext uri="{FF2B5EF4-FFF2-40B4-BE49-F238E27FC236}">
                <a16:creationId xmlns:a16="http://schemas.microsoft.com/office/drawing/2014/main" id="{356454C4-4386-A7CA-DBA1-CC7648183E79}"/>
              </a:ext>
            </a:extLst>
          </p:cNvPr>
          <p:cNvSpPr/>
          <p:nvPr/>
        </p:nvSpPr>
        <p:spPr>
          <a:xfrm>
            <a:off x="3290814" y="3286316"/>
            <a:ext cx="1409767" cy="5903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Increase</a:t>
            </a:r>
            <a:endParaRPr lang="en-US" dirty="0"/>
          </a:p>
        </p:txBody>
      </p:sp>
      <p:sp>
        <p:nvSpPr>
          <p:cNvPr id="3078" name="직사각형 3077">
            <a:extLst>
              <a:ext uri="{FF2B5EF4-FFF2-40B4-BE49-F238E27FC236}">
                <a16:creationId xmlns:a16="http://schemas.microsoft.com/office/drawing/2014/main" id="{F54FF44B-CBE5-F30D-DAD2-6D3FE6A125BD}"/>
              </a:ext>
            </a:extLst>
          </p:cNvPr>
          <p:cNvSpPr/>
          <p:nvPr/>
        </p:nvSpPr>
        <p:spPr>
          <a:xfrm>
            <a:off x="1073548" y="3998064"/>
            <a:ext cx="541340" cy="5903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G2</a:t>
            </a:r>
          </a:p>
        </p:txBody>
      </p:sp>
      <p:sp>
        <p:nvSpPr>
          <p:cNvPr id="3079" name="직사각형 3078">
            <a:extLst>
              <a:ext uri="{FF2B5EF4-FFF2-40B4-BE49-F238E27FC236}">
                <a16:creationId xmlns:a16="http://schemas.microsoft.com/office/drawing/2014/main" id="{080A08BD-0AB8-FE0D-AFCD-7CF769B08EDA}"/>
              </a:ext>
            </a:extLst>
          </p:cNvPr>
          <p:cNvSpPr/>
          <p:nvPr/>
        </p:nvSpPr>
        <p:spPr>
          <a:xfrm>
            <a:off x="1711423" y="3998064"/>
            <a:ext cx="1483327" cy="5903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10/25 ~ 10/30</a:t>
            </a:r>
          </a:p>
        </p:txBody>
      </p:sp>
      <p:sp>
        <p:nvSpPr>
          <p:cNvPr id="3080" name="직사각형 3079">
            <a:extLst>
              <a:ext uri="{FF2B5EF4-FFF2-40B4-BE49-F238E27FC236}">
                <a16:creationId xmlns:a16="http://schemas.microsoft.com/office/drawing/2014/main" id="{00132771-2F32-3710-CA41-AF12A6483DE9}"/>
              </a:ext>
            </a:extLst>
          </p:cNvPr>
          <p:cNvSpPr/>
          <p:nvPr/>
        </p:nvSpPr>
        <p:spPr>
          <a:xfrm>
            <a:off x="3290814" y="3998064"/>
            <a:ext cx="1409767" cy="5903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Plunge</a:t>
            </a:r>
            <a:endParaRPr lang="en-US" dirty="0"/>
          </a:p>
        </p:txBody>
      </p:sp>
      <p:sp>
        <p:nvSpPr>
          <p:cNvPr id="3081" name="직사각형 3080">
            <a:extLst>
              <a:ext uri="{FF2B5EF4-FFF2-40B4-BE49-F238E27FC236}">
                <a16:creationId xmlns:a16="http://schemas.microsoft.com/office/drawing/2014/main" id="{545F3B8B-D85E-4A5C-70BD-FEB1FA0E26CE}"/>
              </a:ext>
            </a:extLst>
          </p:cNvPr>
          <p:cNvSpPr/>
          <p:nvPr/>
        </p:nvSpPr>
        <p:spPr>
          <a:xfrm>
            <a:off x="1073548" y="4709812"/>
            <a:ext cx="541340" cy="5903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G3</a:t>
            </a:r>
          </a:p>
        </p:txBody>
      </p:sp>
      <p:sp>
        <p:nvSpPr>
          <p:cNvPr id="3082" name="직사각형 3081">
            <a:extLst>
              <a:ext uri="{FF2B5EF4-FFF2-40B4-BE49-F238E27FC236}">
                <a16:creationId xmlns:a16="http://schemas.microsoft.com/office/drawing/2014/main" id="{E5834158-6A09-2254-D8D8-E917371C1305}"/>
              </a:ext>
            </a:extLst>
          </p:cNvPr>
          <p:cNvSpPr/>
          <p:nvPr/>
        </p:nvSpPr>
        <p:spPr>
          <a:xfrm>
            <a:off x="1711423" y="4709812"/>
            <a:ext cx="1483327" cy="5903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11/15 ~ 11/17</a:t>
            </a:r>
          </a:p>
        </p:txBody>
      </p:sp>
      <p:sp>
        <p:nvSpPr>
          <p:cNvPr id="3083" name="직사각형 3082">
            <a:extLst>
              <a:ext uri="{FF2B5EF4-FFF2-40B4-BE49-F238E27FC236}">
                <a16:creationId xmlns:a16="http://schemas.microsoft.com/office/drawing/2014/main" id="{3150EE5B-53E8-004E-6D52-ABFBC2D4231A}"/>
              </a:ext>
            </a:extLst>
          </p:cNvPr>
          <p:cNvSpPr/>
          <p:nvPr/>
        </p:nvSpPr>
        <p:spPr>
          <a:xfrm>
            <a:off x="3290814" y="4709812"/>
            <a:ext cx="1409767" cy="5903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Temporal Spike</a:t>
            </a:r>
            <a:endParaRPr lang="en-US" dirty="0"/>
          </a:p>
        </p:txBody>
      </p:sp>
      <p:sp>
        <p:nvSpPr>
          <p:cNvPr id="3084" name="직사각형 3083">
            <a:extLst>
              <a:ext uri="{FF2B5EF4-FFF2-40B4-BE49-F238E27FC236}">
                <a16:creationId xmlns:a16="http://schemas.microsoft.com/office/drawing/2014/main" id="{FB74608D-5274-CC96-4E1A-035C78FD216F}"/>
              </a:ext>
            </a:extLst>
          </p:cNvPr>
          <p:cNvSpPr/>
          <p:nvPr/>
        </p:nvSpPr>
        <p:spPr>
          <a:xfrm>
            <a:off x="1073548" y="5407069"/>
            <a:ext cx="541340" cy="5903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G4</a:t>
            </a:r>
          </a:p>
        </p:txBody>
      </p:sp>
      <p:sp>
        <p:nvSpPr>
          <p:cNvPr id="3085" name="직사각형 3084">
            <a:extLst>
              <a:ext uri="{FF2B5EF4-FFF2-40B4-BE49-F238E27FC236}">
                <a16:creationId xmlns:a16="http://schemas.microsoft.com/office/drawing/2014/main" id="{3CFED431-7CD8-4055-3D00-9DA359730E80}"/>
              </a:ext>
            </a:extLst>
          </p:cNvPr>
          <p:cNvSpPr/>
          <p:nvPr/>
        </p:nvSpPr>
        <p:spPr>
          <a:xfrm>
            <a:off x="1711423" y="5407069"/>
            <a:ext cx="1483327" cy="5903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11/1 ~ 11/15</a:t>
            </a:r>
          </a:p>
          <a:p>
            <a:pPr algn="ctr"/>
            <a:r>
              <a:rPr lang="en-US" sz="1600" dirty="0"/>
              <a:t>11/18~11/31</a:t>
            </a:r>
          </a:p>
        </p:txBody>
      </p:sp>
      <p:sp>
        <p:nvSpPr>
          <p:cNvPr id="3086" name="직사각형 3085">
            <a:extLst>
              <a:ext uri="{FF2B5EF4-FFF2-40B4-BE49-F238E27FC236}">
                <a16:creationId xmlns:a16="http://schemas.microsoft.com/office/drawing/2014/main" id="{E65A2F30-8F6A-B135-F6A7-BAF73D31F2CD}"/>
              </a:ext>
            </a:extLst>
          </p:cNvPr>
          <p:cNvSpPr/>
          <p:nvPr/>
        </p:nvSpPr>
        <p:spPr>
          <a:xfrm>
            <a:off x="3290814" y="5407069"/>
            <a:ext cx="1409767" cy="5903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Stagnation</a:t>
            </a:r>
            <a:endParaRPr lang="en-US" dirty="0"/>
          </a:p>
        </p:txBody>
      </p:sp>
      <p:sp>
        <p:nvSpPr>
          <p:cNvPr id="3088" name="직사각형 3087">
            <a:extLst>
              <a:ext uri="{FF2B5EF4-FFF2-40B4-BE49-F238E27FC236}">
                <a16:creationId xmlns:a16="http://schemas.microsoft.com/office/drawing/2014/main" id="{84C16755-FBCF-DEC0-79E2-83650D7F64D8}"/>
              </a:ext>
            </a:extLst>
          </p:cNvPr>
          <p:cNvSpPr/>
          <p:nvPr/>
        </p:nvSpPr>
        <p:spPr>
          <a:xfrm>
            <a:off x="1085956" y="1829433"/>
            <a:ext cx="3614625" cy="51054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7" name="직사각형 3096">
            <a:extLst>
              <a:ext uri="{FF2B5EF4-FFF2-40B4-BE49-F238E27FC236}">
                <a16:creationId xmlns:a16="http://schemas.microsoft.com/office/drawing/2014/main" id="{4672C47B-AD66-DFD8-D686-15952AAB99BB}"/>
              </a:ext>
            </a:extLst>
          </p:cNvPr>
          <p:cNvSpPr/>
          <p:nvPr/>
        </p:nvSpPr>
        <p:spPr>
          <a:xfrm>
            <a:off x="1859737" y="1829433"/>
            <a:ext cx="2750161" cy="51054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Segmentation in four types of time period</a:t>
            </a:r>
            <a:endParaRPr lang="en-US" dirty="0"/>
          </a:p>
        </p:txBody>
      </p:sp>
      <p:sp>
        <p:nvSpPr>
          <p:cNvPr id="3098" name="직사각형 3097">
            <a:extLst>
              <a:ext uri="{FF2B5EF4-FFF2-40B4-BE49-F238E27FC236}">
                <a16:creationId xmlns:a16="http://schemas.microsoft.com/office/drawing/2014/main" id="{4AFB1BBB-3852-9D3E-B4FA-DD0DA27A1DE1}"/>
              </a:ext>
            </a:extLst>
          </p:cNvPr>
          <p:cNvSpPr/>
          <p:nvPr/>
        </p:nvSpPr>
        <p:spPr>
          <a:xfrm>
            <a:off x="1073548" y="2456440"/>
            <a:ext cx="541340" cy="7084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Gr-</a:t>
            </a:r>
            <a:r>
              <a:rPr lang="en-US" altLang="ko-KR" sz="1400" dirty="0" err="1"/>
              <a:t>oup</a:t>
            </a:r>
            <a:endParaRPr lang="en-US" sz="1400" dirty="0"/>
          </a:p>
        </p:txBody>
      </p:sp>
      <p:sp>
        <p:nvSpPr>
          <p:cNvPr id="3099" name="직사각형 3098">
            <a:extLst>
              <a:ext uri="{FF2B5EF4-FFF2-40B4-BE49-F238E27FC236}">
                <a16:creationId xmlns:a16="http://schemas.microsoft.com/office/drawing/2014/main" id="{48019F24-1BF2-76DF-9F1B-12B640A57A0F}"/>
              </a:ext>
            </a:extLst>
          </p:cNvPr>
          <p:cNvSpPr/>
          <p:nvPr/>
        </p:nvSpPr>
        <p:spPr>
          <a:xfrm>
            <a:off x="1711423" y="2456440"/>
            <a:ext cx="1483327" cy="7084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Period in 2019</a:t>
            </a:r>
          </a:p>
        </p:txBody>
      </p:sp>
      <p:sp>
        <p:nvSpPr>
          <p:cNvPr id="3100" name="직사각형 3099">
            <a:extLst>
              <a:ext uri="{FF2B5EF4-FFF2-40B4-BE49-F238E27FC236}">
                <a16:creationId xmlns:a16="http://schemas.microsoft.com/office/drawing/2014/main" id="{86F8606B-21D1-B916-3E37-64419A4EBC2F}"/>
              </a:ext>
            </a:extLst>
          </p:cNvPr>
          <p:cNvSpPr/>
          <p:nvPr/>
        </p:nvSpPr>
        <p:spPr>
          <a:xfrm>
            <a:off x="3290814" y="2456440"/>
            <a:ext cx="1409767" cy="7084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Trend in the size of event</a:t>
            </a:r>
            <a:endParaRPr lang="en-US" dirty="0"/>
          </a:p>
        </p:txBody>
      </p:sp>
      <p:grpSp>
        <p:nvGrpSpPr>
          <p:cNvPr id="2" name="Google Shape;12887;p110">
            <a:extLst>
              <a:ext uri="{FF2B5EF4-FFF2-40B4-BE49-F238E27FC236}">
                <a16:creationId xmlns:a16="http://schemas.microsoft.com/office/drawing/2014/main" id="{A53C3EE9-8362-BD2E-E162-22E44BA4BDEB}"/>
              </a:ext>
            </a:extLst>
          </p:cNvPr>
          <p:cNvGrpSpPr/>
          <p:nvPr/>
        </p:nvGrpSpPr>
        <p:grpSpPr>
          <a:xfrm>
            <a:off x="1154143" y="1869908"/>
            <a:ext cx="621061" cy="452271"/>
            <a:chOff x="1781317" y="3391400"/>
            <a:chExt cx="367255" cy="282364"/>
          </a:xfrm>
          <a:solidFill>
            <a:schemeClr val="bg2"/>
          </a:solidFill>
        </p:grpSpPr>
        <p:sp>
          <p:nvSpPr>
            <p:cNvPr id="3" name="Google Shape;12888;p110">
              <a:extLst>
                <a:ext uri="{FF2B5EF4-FFF2-40B4-BE49-F238E27FC236}">
                  <a16:creationId xmlns:a16="http://schemas.microsoft.com/office/drawing/2014/main" id="{F30BCA12-73C3-1434-7C3B-FEFEFE7ECACA}"/>
                </a:ext>
              </a:extLst>
            </p:cNvPr>
            <p:cNvSpPr/>
            <p:nvPr/>
          </p:nvSpPr>
          <p:spPr>
            <a:xfrm>
              <a:off x="1901061" y="3639610"/>
              <a:ext cx="11013" cy="33772"/>
            </a:xfrm>
            <a:custGeom>
              <a:avLst/>
              <a:gdLst/>
              <a:ahLst/>
              <a:cxnLst/>
              <a:rect l="l" t="t" r="r" b="b"/>
              <a:pathLst>
                <a:path w="346" h="1061" extrusionOk="0">
                  <a:moveTo>
                    <a:pt x="167" y="1"/>
                  </a:moveTo>
                  <a:cubicBezTo>
                    <a:pt x="72" y="1"/>
                    <a:pt x="1" y="72"/>
                    <a:pt x="1" y="167"/>
                  </a:cubicBezTo>
                  <a:lnTo>
                    <a:pt x="1" y="894"/>
                  </a:lnTo>
                  <a:cubicBezTo>
                    <a:pt x="1" y="977"/>
                    <a:pt x="72" y="1060"/>
                    <a:pt x="167" y="1060"/>
                  </a:cubicBezTo>
                  <a:cubicBezTo>
                    <a:pt x="251" y="1060"/>
                    <a:pt x="334" y="977"/>
                    <a:pt x="334" y="894"/>
                  </a:cubicBezTo>
                  <a:lnTo>
                    <a:pt x="334" y="167"/>
                  </a:lnTo>
                  <a:cubicBezTo>
                    <a:pt x="346" y="72"/>
                    <a:pt x="274"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889;p110">
              <a:extLst>
                <a:ext uri="{FF2B5EF4-FFF2-40B4-BE49-F238E27FC236}">
                  <a16:creationId xmlns:a16="http://schemas.microsoft.com/office/drawing/2014/main" id="{6C0AF2CB-C685-AD70-21B3-2CF8E588A566}"/>
                </a:ext>
              </a:extLst>
            </p:cNvPr>
            <p:cNvSpPr/>
            <p:nvPr/>
          </p:nvSpPr>
          <p:spPr>
            <a:xfrm>
              <a:off x="2016668" y="3639610"/>
              <a:ext cx="10631" cy="33772"/>
            </a:xfrm>
            <a:custGeom>
              <a:avLst/>
              <a:gdLst/>
              <a:ahLst/>
              <a:cxnLst/>
              <a:rect l="l" t="t" r="r" b="b"/>
              <a:pathLst>
                <a:path w="334" h="1061" extrusionOk="0">
                  <a:moveTo>
                    <a:pt x="167" y="1"/>
                  </a:moveTo>
                  <a:cubicBezTo>
                    <a:pt x="71" y="1"/>
                    <a:pt x="0" y="72"/>
                    <a:pt x="0" y="167"/>
                  </a:cubicBezTo>
                  <a:lnTo>
                    <a:pt x="0" y="894"/>
                  </a:lnTo>
                  <a:cubicBezTo>
                    <a:pt x="0" y="977"/>
                    <a:pt x="71" y="1060"/>
                    <a:pt x="167" y="1060"/>
                  </a:cubicBezTo>
                  <a:cubicBezTo>
                    <a:pt x="250" y="1060"/>
                    <a:pt x="333" y="977"/>
                    <a:pt x="333" y="894"/>
                  </a:cubicBezTo>
                  <a:lnTo>
                    <a:pt x="333" y="167"/>
                  </a:lnTo>
                  <a:cubicBezTo>
                    <a:pt x="333" y="72"/>
                    <a:pt x="250"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90;p110">
              <a:extLst>
                <a:ext uri="{FF2B5EF4-FFF2-40B4-BE49-F238E27FC236}">
                  <a16:creationId xmlns:a16="http://schemas.microsoft.com/office/drawing/2014/main" id="{E6760924-A21B-8082-5ECB-77520C8CDD13}"/>
                </a:ext>
              </a:extLst>
            </p:cNvPr>
            <p:cNvSpPr/>
            <p:nvPr/>
          </p:nvSpPr>
          <p:spPr>
            <a:xfrm>
              <a:off x="1820340" y="3518720"/>
              <a:ext cx="46281" cy="16329"/>
            </a:xfrm>
            <a:custGeom>
              <a:avLst/>
              <a:gdLst/>
              <a:ahLst/>
              <a:cxnLst/>
              <a:rect l="l" t="t" r="r" b="b"/>
              <a:pathLst>
                <a:path w="1454" h="513" extrusionOk="0">
                  <a:moveTo>
                    <a:pt x="167" y="1"/>
                  </a:moveTo>
                  <a:cubicBezTo>
                    <a:pt x="84" y="1"/>
                    <a:pt x="1" y="72"/>
                    <a:pt x="1" y="167"/>
                  </a:cubicBezTo>
                  <a:cubicBezTo>
                    <a:pt x="1" y="251"/>
                    <a:pt x="84" y="334"/>
                    <a:pt x="167" y="334"/>
                  </a:cubicBezTo>
                  <a:cubicBezTo>
                    <a:pt x="370" y="334"/>
                    <a:pt x="917" y="358"/>
                    <a:pt x="1179" y="489"/>
                  </a:cubicBezTo>
                  <a:cubicBezTo>
                    <a:pt x="1215" y="513"/>
                    <a:pt x="1227" y="513"/>
                    <a:pt x="1263" y="513"/>
                  </a:cubicBezTo>
                  <a:cubicBezTo>
                    <a:pt x="1310" y="513"/>
                    <a:pt x="1382" y="477"/>
                    <a:pt x="1406" y="417"/>
                  </a:cubicBezTo>
                  <a:cubicBezTo>
                    <a:pt x="1453" y="346"/>
                    <a:pt x="1417" y="239"/>
                    <a:pt x="1334" y="191"/>
                  </a:cubicBezTo>
                  <a:cubicBezTo>
                    <a:pt x="941" y="1"/>
                    <a:pt x="203"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891;p110">
              <a:extLst>
                <a:ext uri="{FF2B5EF4-FFF2-40B4-BE49-F238E27FC236}">
                  <a16:creationId xmlns:a16="http://schemas.microsoft.com/office/drawing/2014/main" id="{E337320D-820A-328A-3E97-7AF9B59A8A68}"/>
                </a:ext>
              </a:extLst>
            </p:cNvPr>
            <p:cNvSpPr/>
            <p:nvPr/>
          </p:nvSpPr>
          <p:spPr>
            <a:xfrm>
              <a:off x="1802898" y="3628247"/>
              <a:ext cx="11045" cy="45135"/>
            </a:xfrm>
            <a:custGeom>
              <a:avLst/>
              <a:gdLst/>
              <a:ahLst/>
              <a:cxnLst/>
              <a:rect l="l" t="t" r="r" b="b"/>
              <a:pathLst>
                <a:path w="347" h="1418" extrusionOk="0">
                  <a:moveTo>
                    <a:pt x="168" y="1"/>
                  </a:moveTo>
                  <a:cubicBezTo>
                    <a:pt x="72" y="1"/>
                    <a:pt x="1" y="72"/>
                    <a:pt x="1" y="167"/>
                  </a:cubicBezTo>
                  <a:lnTo>
                    <a:pt x="1" y="1251"/>
                  </a:lnTo>
                  <a:cubicBezTo>
                    <a:pt x="1" y="1334"/>
                    <a:pt x="72" y="1417"/>
                    <a:pt x="168" y="1417"/>
                  </a:cubicBezTo>
                  <a:cubicBezTo>
                    <a:pt x="263" y="1417"/>
                    <a:pt x="334" y="1334"/>
                    <a:pt x="334" y="1251"/>
                  </a:cubicBezTo>
                  <a:lnTo>
                    <a:pt x="334" y="167"/>
                  </a:lnTo>
                  <a:cubicBezTo>
                    <a:pt x="346" y="72"/>
                    <a:pt x="275" y="1"/>
                    <a:pt x="1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92;p110">
              <a:extLst>
                <a:ext uri="{FF2B5EF4-FFF2-40B4-BE49-F238E27FC236}">
                  <a16:creationId xmlns:a16="http://schemas.microsoft.com/office/drawing/2014/main" id="{ABC021DA-1219-71D1-A14E-A4760085D91D}"/>
                </a:ext>
              </a:extLst>
            </p:cNvPr>
            <p:cNvSpPr/>
            <p:nvPr/>
          </p:nvSpPr>
          <p:spPr>
            <a:xfrm>
              <a:off x="1781317" y="3391400"/>
              <a:ext cx="367255" cy="282364"/>
            </a:xfrm>
            <a:custGeom>
              <a:avLst/>
              <a:gdLst/>
              <a:ahLst/>
              <a:cxnLst/>
              <a:rect l="l" t="t" r="r" b="b"/>
              <a:pathLst>
                <a:path w="11538" h="8871" extrusionOk="0">
                  <a:moveTo>
                    <a:pt x="9728" y="2703"/>
                  </a:moveTo>
                  <a:cubicBezTo>
                    <a:pt x="10049" y="2703"/>
                    <a:pt x="10287" y="2917"/>
                    <a:pt x="10287" y="3167"/>
                  </a:cubicBezTo>
                  <a:lnTo>
                    <a:pt x="10287" y="3203"/>
                  </a:lnTo>
                  <a:cubicBezTo>
                    <a:pt x="10121" y="3120"/>
                    <a:pt x="9930" y="3096"/>
                    <a:pt x="9728" y="3096"/>
                  </a:cubicBezTo>
                  <a:cubicBezTo>
                    <a:pt x="9537" y="3096"/>
                    <a:pt x="9347" y="3143"/>
                    <a:pt x="9180" y="3203"/>
                  </a:cubicBezTo>
                  <a:lnTo>
                    <a:pt x="9180" y="3167"/>
                  </a:lnTo>
                  <a:cubicBezTo>
                    <a:pt x="9180" y="2917"/>
                    <a:pt x="9430" y="2703"/>
                    <a:pt x="9728" y="2703"/>
                  </a:cubicBezTo>
                  <a:close/>
                  <a:moveTo>
                    <a:pt x="9728" y="3405"/>
                  </a:moveTo>
                  <a:cubicBezTo>
                    <a:pt x="10347" y="3405"/>
                    <a:pt x="10835" y="3893"/>
                    <a:pt x="10835" y="4513"/>
                  </a:cubicBezTo>
                  <a:cubicBezTo>
                    <a:pt x="10835" y="4632"/>
                    <a:pt x="10811" y="4751"/>
                    <a:pt x="10775" y="4846"/>
                  </a:cubicBezTo>
                  <a:cubicBezTo>
                    <a:pt x="10299" y="4358"/>
                    <a:pt x="9454" y="4167"/>
                    <a:pt x="9406" y="4167"/>
                  </a:cubicBezTo>
                  <a:cubicBezTo>
                    <a:pt x="9392" y="4160"/>
                    <a:pt x="9377" y="4157"/>
                    <a:pt x="9362" y="4157"/>
                  </a:cubicBezTo>
                  <a:cubicBezTo>
                    <a:pt x="9325" y="4157"/>
                    <a:pt x="9285" y="4174"/>
                    <a:pt x="9251" y="4191"/>
                  </a:cubicBezTo>
                  <a:cubicBezTo>
                    <a:pt x="9216" y="4227"/>
                    <a:pt x="9192" y="4274"/>
                    <a:pt x="9192" y="4334"/>
                  </a:cubicBezTo>
                  <a:cubicBezTo>
                    <a:pt x="9192" y="4334"/>
                    <a:pt x="9180" y="4441"/>
                    <a:pt x="9061" y="4572"/>
                  </a:cubicBezTo>
                  <a:cubicBezTo>
                    <a:pt x="9001" y="4632"/>
                    <a:pt x="9001" y="4751"/>
                    <a:pt x="9061" y="4810"/>
                  </a:cubicBezTo>
                  <a:cubicBezTo>
                    <a:pt x="9091" y="4840"/>
                    <a:pt x="9135" y="4855"/>
                    <a:pt x="9180" y="4855"/>
                  </a:cubicBezTo>
                  <a:cubicBezTo>
                    <a:pt x="9225" y="4855"/>
                    <a:pt x="9269" y="4840"/>
                    <a:pt x="9299" y="4810"/>
                  </a:cubicBezTo>
                  <a:cubicBezTo>
                    <a:pt x="9394" y="4715"/>
                    <a:pt x="9454" y="4608"/>
                    <a:pt x="9478" y="4536"/>
                  </a:cubicBezTo>
                  <a:cubicBezTo>
                    <a:pt x="9763" y="4632"/>
                    <a:pt x="10359" y="4834"/>
                    <a:pt x="10621" y="5203"/>
                  </a:cubicBezTo>
                  <a:cubicBezTo>
                    <a:pt x="10561" y="5668"/>
                    <a:pt x="10192" y="5977"/>
                    <a:pt x="9728" y="5977"/>
                  </a:cubicBezTo>
                  <a:cubicBezTo>
                    <a:pt x="9251" y="5977"/>
                    <a:pt x="8870" y="5620"/>
                    <a:pt x="8823" y="5167"/>
                  </a:cubicBezTo>
                  <a:cubicBezTo>
                    <a:pt x="8823" y="5132"/>
                    <a:pt x="8811" y="5120"/>
                    <a:pt x="8799" y="5084"/>
                  </a:cubicBezTo>
                  <a:cubicBezTo>
                    <a:pt x="8692" y="4906"/>
                    <a:pt x="8632" y="4715"/>
                    <a:pt x="8632" y="4513"/>
                  </a:cubicBezTo>
                  <a:cubicBezTo>
                    <a:pt x="8632" y="3893"/>
                    <a:pt x="9120" y="3405"/>
                    <a:pt x="9728" y="3405"/>
                  </a:cubicBezTo>
                  <a:close/>
                  <a:moveTo>
                    <a:pt x="3048" y="3405"/>
                  </a:moveTo>
                  <a:lnTo>
                    <a:pt x="3048" y="4108"/>
                  </a:lnTo>
                  <a:cubicBezTo>
                    <a:pt x="3048" y="4227"/>
                    <a:pt x="3024" y="4334"/>
                    <a:pt x="2977" y="4429"/>
                  </a:cubicBezTo>
                  <a:lnTo>
                    <a:pt x="2882" y="4608"/>
                  </a:lnTo>
                  <a:cubicBezTo>
                    <a:pt x="2870" y="4644"/>
                    <a:pt x="2870" y="4655"/>
                    <a:pt x="2870" y="4691"/>
                  </a:cubicBezTo>
                  <a:lnTo>
                    <a:pt x="2870" y="5048"/>
                  </a:lnTo>
                  <a:cubicBezTo>
                    <a:pt x="2870" y="5298"/>
                    <a:pt x="2763" y="5537"/>
                    <a:pt x="2584" y="5703"/>
                  </a:cubicBezTo>
                  <a:cubicBezTo>
                    <a:pt x="2413" y="5885"/>
                    <a:pt x="2203" y="5981"/>
                    <a:pt x="1989" y="5981"/>
                  </a:cubicBezTo>
                  <a:cubicBezTo>
                    <a:pt x="1965" y="5981"/>
                    <a:pt x="1941" y="5979"/>
                    <a:pt x="1917" y="5977"/>
                  </a:cubicBezTo>
                  <a:cubicBezTo>
                    <a:pt x="1429" y="5965"/>
                    <a:pt x="1024" y="5537"/>
                    <a:pt x="1024" y="5013"/>
                  </a:cubicBezTo>
                  <a:lnTo>
                    <a:pt x="1024" y="4703"/>
                  </a:lnTo>
                  <a:cubicBezTo>
                    <a:pt x="1024" y="4667"/>
                    <a:pt x="1024" y="4644"/>
                    <a:pt x="1012" y="4632"/>
                  </a:cubicBezTo>
                  <a:lnTo>
                    <a:pt x="905" y="4417"/>
                  </a:lnTo>
                  <a:cubicBezTo>
                    <a:pt x="858" y="4346"/>
                    <a:pt x="846" y="4251"/>
                    <a:pt x="846" y="4167"/>
                  </a:cubicBezTo>
                  <a:lnTo>
                    <a:pt x="846" y="4144"/>
                  </a:lnTo>
                  <a:cubicBezTo>
                    <a:pt x="846" y="3751"/>
                    <a:pt x="1179" y="3405"/>
                    <a:pt x="1596" y="3405"/>
                  </a:cubicBezTo>
                  <a:close/>
                  <a:moveTo>
                    <a:pt x="5763" y="322"/>
                  </a:moveTo>
                  <a:cubicBezTo>
                    <a:pt x="6358" y="322"/>
                    <a:pt x="6870" y="536"/>
                    <a:pt x="7263" y="905"/>
                  </a:cubicBezTo>
                  <a:cubicBezTo>
                    <a:pt x="7668" y="1298"/>
                    <a:pt x="7882" y="1858"/>
                    <a:pt x="7942" y="2524"/>
                  </a:cubicBezTo>
                  <a:cubicBezTo>
                    <a:pt x="8085" y="4346"/>
                    <a:pt x="8227" y="5346"/>
                    <a:pt x="8287" y="5703"/>
                  </a:cubicBezTo>
                  <a:lnTo>
                    <a:pt x="8287" y="5715"/>
                  </a:lnTo>
                  <a:cubicBezTo>
                    <a:pt x="8108" y="5834"/>
                    <a:pt x="7763" y="6025"/>
                    <a:pt x="7215" y="6179"/>
                  </a:cubicBezTo>
                  <a:lnTo>
                    <a:pt x="6930" y="6060"/>
                  </a:lnTo>
                  <a:cubicBezTo>
                    <a:pt x="6858" y="6025"/>
                    <a:pt x="6811" y="5953"/>
                    <a:pt x="6811" y="5882"/>
                  </a:cubicBezTo>
                  <a:lnTo>
                    <a:pt x="6811" y="5298"/>
                  </a:lnTo>
                  <a:cubicBezTo>
                    <a:pt x="7370" y="4941"/>
                    <a:pt x="7727" y="4334"/>
                    <a:pt x="7727" y="3632"/>
                  </a:cubicBezTo>
                  <a:lnTo>
                    <a:pt x="7727" y="3322"/>
                  </a:lnTo>
                  <a:cubicBezTo>
                    <a:pt x="7727" y="3108"/>
                    <a:pt x="7632" y="2917"/>
                    <a:pt x="7489" y="2786"/>
                  </a:cubicBezTo>
                  <a:cubicBezTo>
                    <a:pt x="7144" y="2489"/>
                    <a:pt x="6370" y="1965"/>
                    <a:pt x="5025" y="1834"/>
                  </a:cubicBezTo>
                  <a:cubicBezTo>
                    <a:pt x="5015" y="1831"/>
                    <a:pt x="5005" y="1830"/>
                    <a:pt x="4995" y="1830"/>
                  </a:cubicBezTo>
                  <a:cubicBezTo>
                    <a:pt x="4920" y="1830"/>
                    <a:pt x="4846" y="1903"/>
                    <a:pt x="4846" y="1977"/>
                  </a:cubicBezTo>
                  <a:cubicBezTo>
                    <a:pt x="4834" y="2072"/>
                    <a:pt x="4906" y="2155"/>
                    <a:pt x="5001" y="2155"/>
                  </a:cubicBezTo>
                  <a:cubicBezTo>
                    <a:pt x="6251" y="2274"/>
                    <a:pt x="6954" y="2750"/>
                    <a:pt x="7263" y="3024"/>
                  </a:cubicBezTo>
                  <a:cubicBezTo>
                    <a:pt x="7335" y="3096"/>
                    <a:pt x="7382" y="3179"/>
                    <a:pt x="7382" y="3298"/>
                  </a:cubicBezTo>
                  <a:lnTo>
                    <a:pt x="7382" y="3620"/>
                  </a:lnTo>
                  <a:cubicBezTo>
                    <a:pt x="7382" y="4525"/>
                    <a:pt x="6632" y="5251"/>
                    <a:pt x="5739" y="5251"/>
                  </a:cubicBezTo>
                  <a:cubicBezTo>
                    <a:pt x="4846" y="5251"/>
                    <a:pt x="4108" y="4513"/>
                    <a:pt x="4108" y="3620"/>
                  </a:cubicBezTo>
                  <a:lnTo>
                    <a:pt x="4108" y="3465"/>
                  </a:lnTo>
                  <a:cubicBezTo>
                    <a:pt x="4108" y="3405"/>
                    <a:pt x="4132" y="3346"/>
                    <a:pt x="4191" y="3298"/>
                  </a:cubicBezTo>
                  <a:cubicBezTo>
                    <a:pt x="4406" y="3179"/>
                    <a:pt x="4691" y="2965"/>
                    <a:pt x="4822" y="2572"/>
                  </a:cubicBezTo>
                  <a:cubicBezTo>
                    <a:pt x="4846" y="2489"/>
                    <a:pt x="4810" y="2393"/>
                    <a:pt x="4715" y="2369"/>
                  </a:cubicBezTo>
                  <a:cubicBezTo>
                    <a:pt x="4696" y="2361"/>
                    <a:pt x="4676" y="2357"/>
                    <a:pt x="4657" y="2357"/>
                  </a:cubicBezTo>
                  <a:cubicBezTo>
                    <a:pt x="4592" y="2357"/>
                    <a:pt x="4531" y="2401"/>
                    <a:pt x="4513" y="2465"/>
                  </a:cubicBezTo>
                  <a:cubicBezTo>
                    <a:pt x="4417" y="2750"/>
                    <a:pt x="4191" y="2917"/>
                    <a:pt x="4048" y="3024"/>
                  </a:cubicBezTo>
                  <a:cubicBezTo>
                    <a:pt x="3882" y="3108"/>
                    <a:pt x="3775" y="3286"/>
                    <a:pt x="3775" y="3465"/>
                  </a:cubicBezTo>
                  <a:lnTo>
                    <a:pt x="3775" y="3620"/>
                  </a:lnTo>
                  <a:cubicBezTo>
                    <a:pt x="3775" y="4310"/>
                    <a:pt x="4132" y="4929"/>
                    <a:pt x="4691" y="5287"/>
                  </a:cubicBezTo>
                  <a:lnTo>
                    <a:pt x="4691" y="5858"/>
                  </a:lnTo>
                  <a:cubicBezTo>
                    <a:pt x="4691" y="5941"/>
                    <a:pt x="4644" y="6013"/>
                    <a:pt x="4572" y="6037"/>
                  </a:cubicBezTo>
                  <a:lnTo>
                    <a:pt x="4287" y="6156"/>
                  </a:lnTo>
                  <a:cubicBezTo>
                    <a:pt x="3739" y="6013"/>
                    <a:pt x="3394" y="5822"/>
                    <a:pt x="3227" y="5715"/>
                  </a:cubicBezTo>
                  <a:lnTo>
                    <a:pt x="3227" y="5703"/>
                  </a:lnTo>
                  <a:cubicBezTo>
                    <a:pt x="3286" y="5346"/>
                    <a:pt x="3441" y="4346"/>
                    <a:pt x="3572" y="2524"/>
                  </a:cubicBezTo>
                  <a:cubicBezTo>
                    <a:pt x="3620" y="1858"/>
                    <a:pt x="3858" y="1310"/>
                    <a:pt x="4251" y="905"/>
                  </a:cubicBezTo>
                  <a:cubicBezTo>
                    <a:pt x="4644" y="524"/>
                    <a:pt x="5168" y="322"/>
                    <a:pt x="5763" y="322"/>
                  </a:cubicBezTo>
                  <a:close/>
                  <a:moveTo>
                    <a:pt x="2917" y="5870"/>
                  </a:moveTo>
                  <a:cubicBezTo>
                    <a:pt x="2941" y="5929"/>
                    <a:pt x="2989" y="5977"/>
                    <a:pt x="3036" y="6013"/>
                  </a:cubicBezTo>
                  <a:cubicBezTo>
                    <a:pt x="3167" y="6096"/>
                    <a:pt x="3417" y="6251"/>
                    <a:pt x="3810" y="6382"/>
                  </a:cubicBezTo>
                  <a:lnTo>
                    <a:pt x="3334" y="6596"/>
                  </a:lnTo>
                  <a:lnTo>
                    <a:pt x="2798" y="6441"/>
                  </a:lnTo>
                  <a:cubicBezTo>
                    <a:pt x="2667" y="6394"/>
                    <a:pt x="2667" y="6382"/>
                    <a:pt x="2667" y="6358"/>
                  </a:cubicBezTo>
                  <a:lnTo>
                    <a:pt x="2667" y="6120"/>
                  </a:lnTo>
                  <a:cubicBezTo>
                    <a:pt x="2727" y="6072"/>
                    <a:pt x="2763" y="6025"/>
                    <a:pt x="2822" y="5977"/>
                  </a:cubicBezTo>
                  <a:cubicBezTo>
                    <a:pt x="2858" y="5953"/>
                    <a:pt x="2882" y="5906"/>
                    <a:pt x="2917" y="5870"/>
                  </a:cubicBezTo>
                  <a:close/>
                  <a:moveTo>
                    <a:pt x="8620" y="5620"/>
                  </a:moveTo>
                  <a:cubicBezTo>
                    <a:pt x="8704" y="5822"/>
                    <a:pt x="8859" y="5977"/>
                    <a:pt x="9037" y="6096"/>
                  </a:cubicBezTo>
                  <a:lnTo>
                    <a:pt x="9037" y="6453"/>
                  </a:lnTo>
                  <a:lnTo>
                    <a:pt x="9013" y="6453"/>
                  </a:lnTo>
                  <a:lnTo>
                    <a:pt x="8478" y="6739"/>
                  </a:lnTo>
                  <a:cubicBezTo>
                    <a:pt x="8478" y="6739"/>
                    <a:pt x="8466" y="6739"/>
                    <a:pt x="8466" y="6727"/>
                  </a:cubicBezTo>
                  <a:lnTo>
                    <a:pt x="7692" y="6382"/>
                  </a:lnTo>
                  <a:cubicBezTo>
                    <a:pt x="8061" y="6251"/>
                    <a:pt x="8335" y="6096"/>
                    <a:pt x="8466" y="6013"/>
                  </a:cubicBezTo>
                  <a:cubicBezTo>
                    <a:pt x="8585" y="5941"/>
                    <a:pt x="8644" y="5798"/>
                    <a:pt x="8620" y="5656"/>
                  </a:cubicBezTo>
                  <a:lnTo>
                    <a:pt x="8620" y="5620"/>
                  </a:lnTo>
                  <a:close/>
                  <a:moveTo>
                    <a:pt x="2322" y="6263"/>
                  </a:moveTo>
                  <a:lnTo>
                    <a:pt x="2322" y="6334"/>
                  </a:lnTo>
                  <a:cubicBezTo>
                    <a:pt x="2322" y="6370"/>
                    <a:pt x="2322" y="6418"/>
                    <a:pt x="2334" y="6441"/>
                  </a:cubicBezTo>
                  <a:lnTo>
                    <a:pt x="1929" y="6834"/>
                  </a:lnTo>
                  <a:lnTo>
                    <a:pt x="1548" y="6441"/>
                  </a:lnTo>
                  <a:cubicBezTo>
                    <a:pt x="1560" y="6418"/>
                    <a:pt x="1560" y="6382"/>
                    <a:pt x="1560" y="6334"/>
                  </a:cubicBezTo>
                  <a:lnTo>
                    <a:pt x="1560" y="6263"/>
                  </a:lnTo>
                  <a:cubicBezTo>
                    <a:pt x="1667" y="6299"/>
                    <a:pt x="1786" y="6322"/>
                    <a:pt x="1905" y="6322"/>
                  </a:cubicBezTo>
                  <a:lnTo>
                    <a:pt x="1953" y="6322"/>
                  </a:lnTo>
                  <a:cubicBezTo>
                    <a:pt x="2084" y="6322"/>
                    <a:pt x="2203" y="6310"/>
                    <a:pt x="2322" y="6263"/>
                  </a:cubicBezTo>
                  <a:close/>
                  <a:moveTo>
                    <a:pt x="10109" y="6275"/>
                  </a:moveTo>
                  <a:lnTo>
                    <a:pt x="10109" y="6453"/>
                  </a:lnTo>
                  <a:cubicBezTo>
                    <a:pt x="10109" y="6513"/>
                    <a:pt x="10121" y="6572"/>
                    <a:pt x="10144" y="6620"/>
                  </a:cubicBezTo>
                  <a:lnTo>
                    <a:pt x="10002" y="6775"/>
                  </a:lnTo>
                  <a:cubicBezTo>
                    <a:pt x="9924" y="6840"/>
                    <a:pt x="9832" y="6873"/>
                    <a:pt x="9740" y="6873"/>
                  </a:cubicBezTo>
                  <a:cubicBezTo>
                    <a:pt x="9647" y="6873"/>
                    <a:pt x="9555" y="6840"/>
                    <a:pt x="9478" y="6775"/>
                  </a:cubicBezTo>
                  <a:lnTo>
                    <a:pt x="9311" y="6620"/>
                  </a:lnTo>
                  <a:cubicBezTo>
                    <a:pt x="9347" y="6572"/>
                    <a:pt x="9359" y="6513"/>
                    <a:pt x="9359" y="6453"/>
                  </a:cubicBezTo>
                  <a:lnTo>
                    <a:pt x="9359" y="6275"/>
                  </a:lnTo>
                  <a:cubicBezTo>
                    <a:pt x="9478" y="6310"/>
                    <a:pt x="9597" y="6334"/>
                    <a:pt x="9728" y="6334"/>
                  </a:cubicBezTo>
                  <a:cubicBezTo>
                    <a:pt x="9859" y="6334"/>
                    <a:pt x="9978" y="6322"/>
                    <a:pt x="10109" y="6275"/>
                  </a:cubicBezTo>
                  <a:close/>
                  <a:moveTo>
                    <a:pt x="6501" y="5477"/>
                  </a:moveTo>
                  <a:lnTo>
                    <a:pt x="6501" y="5882"/>
                  </a:lnTo>
                  <a:cubicBezTo>
                    <a:pt x="6501" y="6084"/>
                    <a:pt x="6620" y="6275"/>
                    <a:pt x="6811" y="6370"/>
                  </a:cubicBezTo>
                  <a:lnTo>
                    <a:pt x="7073" y="6477"/>
                  </a:lnTo>
                  <a:cubicBezTo>
                    <a:pt x="6799" y="6953"/>
                    <a:pt x="6299" y="7263"/>
                    <a:pt x="5739" y="7263"/>
                  </a:cubicBezTo>
                  <a:cubicBezTo>
                    <a:pt x="5191" y="7263"/>
                    <a:pt x="4691" y="6953"/>
                    <a:pt x="4453" y="6477"/>
                  </a:cubicBezTo>
                  <a:lnTo>
                    <a:pt x="4703" y="6370"/>
                  </a:lnTo>
                  <a:cubicBezTo>
                    <a:pt x="4894" y="6275"/>
                    <a:pt x="5013" y="6084"/>
                    <a:pt x="5013" y="5882"/>
                  </a:cubicBezTo>
                  <a:lnTo>
                    <a:pt x="5013" y="5477"/>
                  </a:lnTo>
                  <a:cubicBezTo>
                    <a:pt x="5239" y="5560"/>
                    <a:pt x="5489" y="5620"/>
                    <a:pt x="5763" y="5620"/>
                  </a:cubicBezTo>
                  <a:cubicBezTo>
                    <a:pt x="6025" y="5620"/>
                    <a:pt x="6263" y="5584"/>
                    <a:pt x="6501" y="5477"/>
                  </a:cubicBezTo>
                  <a:close/>
                  <a:moveTo>
                    <a:pt x="5763" y="0"/>
                  </a:moveTo>
                  <a:cubicBezTo>
                    <a:pt x="5072" y="0"/>
                    <a:pt x="4465" y="238"/>
                    <a:pt x="4013" y="679"/>
                  </a:cubicBezTo>
                  <a:cubicBezTo>
                    <a:pt x="3560" y="1131"/>
                    <a:pt x="3286" y="1774"/>
                    <a:pt x="3239" y="2512"/>
                  </a:cubicBezTo>
                  <a:cubicBezTo>
                    <a:pt x="3227" y="2703"/>
                    <a:pt x="3215" y="2905"/>
                    <a:pt x="3203" y="3084"/>
                  </a:cubicBezTo>
                  <a:lnTo>
                    <a:pt x="1608" y="3084"/>
                  </a:lnTo>
                  <a:cubicBezTo>
                    <a:pt x="1012" y="3084"/>
                    <a:pt x="536" y="3560"/>
                    <a:pt x="536" y="4155"/>
                  </a:cubicBezTo>
                  <a:lnTo>
                    <a:pt x="536" y="4167"/>
                  </a:lnTo>
                  <a:cubicBezTo>
                    <a:pt x="536" y="4298"/>
                    <a:pt x="560" y="4453"/>
                    <a:pt x="619" y="4572"/>
                  </a:cubicBezTo>
                  <a:lnTo>
                    <a:pt x="715" y="4751"/>
                  </a:lnTo>
                  <a:lnTo>
                    <a:pt x="715" y="5025"/>
                  </a:lnTo>
                  <a:cubicBezTo>
                    <a:pt x="715" y="5465"/>
                    <a:pt x="941" y="5858"/>
                    <a:pt x="1262" y="6096"/>
                  </a:cubicBezTo>
                  <a:lnTo>
                    <a:pt x="1262" y="6334"/>
                  </a:lnTo>
                  <a:cubicBezTo>
                    <a:pt x="1262" y="6370"/>
                    <a:pt x="1250" y="6394"/>
                    <a:pt x="1215" y="6418"/>
                  </a:cubicBezTo>
                  <a:lnTo>
                    <a:pt x="524" y="6608"/>
                  </a:lnTo>
                  <a:cubicBezTo>
                    <a:pt x="226" y="6691"/>
                    <a:pt x="0" y="6977"/>
                    <a:pt x="0" y="7287"/>
                  </a:cubicBezTo>
                  <a:lnTo>
                    <a:pt x="0" y="8692"/>
                  </a:lnTo>
                  <a:cubicBezTo>
                    <a:pt x="0" y="8775"/>
                    <a:pt x="72" y="8858"/>
                    <a:pt x="167" y="8858"/>
                  </a:cubicBezTo>
                  <a:cubicBezTo>
                    <a:pt x="250" y="8858"/>
                    <a:pt x="322" y="8775"/>
                    <a:pt x="322" y="8692"/>
                  </a:cubicBezTo>
                  <a:lnTo>
                    <a:pt x="322" y="7287"/>
                  </a:lnTo>
                  <a:cubicBezTo>
                    <a:pt x="322" y="7132"/>
                    <a:pt x="441" y="6977"/>
                    <a:pt x="596" y="6930"/>
                  </a:cubicBezTo>
                  <a:lnTo>
                    <a:pt x="1298" y="6739"/>
                  </a:lnTo>
                  <a:cubicBezTo>
                    <a:pt x="1322" y="6739"/>
                    <a:pt x="1334" y="6727"/>
                    <a:pt x="1369" y="6715"/>
                  </a:cubicBezTo>
                  <a:lnTo>
                    <a:pt x="1798" y="7144"/>
                  </a:lnTo>
                  <a:lnTo>
                    <a:pt x="1798" y="8704"/>
                  </a:lnTo>
                  <a:cubicBezTo>
                    <a:pt x="1798" y="8799"/>
                    <a:pt x="1870" y="8870"/>
                    <a:pt x="1965" y="8870"/>
                  </a:cubicBezTo>
                  <a:cubicBezTo>
                    <a:pt x="2048" y="8870"/>
                    <a:pt x="2131" y="8799"/>
                    <a:pt x="2131" y="8704"/>
                  </a:cubicBezTo>
                  <a:lnTo>
                    <a:pt x="2131" y="7144"/>
                  </a:lnTo>
                  <a:lnTo>
                    <a:pt x="2560" y="6715"/>
                  </a:lnTo>
                  <a:cubicBezTo>
                    <a:pt x="2620" y="6739"/>
                    <a:pt x="2679" y="6751"/>
                    <a:pt x="2727" y="6775"/>
                  </a:cubicBezTo>
                  <a:lnTo>
                    <a:pt x="2905" y="6811"/>
                  </a:lnTo>
                  <a:cubicBezTo>
                    <a:pt x="2667" y="6977"/>
                    <a:pt x="2524" y="7251"/>
                    <a:pt x="2524" y="7549"/>
                  </a:cubicBezTo>
                  <a:lnTo>
                    <a:pt x="2524" y="8704"/>
                  </a:lnTo>
                  <a:cubicBezTo>
                    <a:pt x="2524" y="8799"/>
                    <a:pt x="2608" y="8870"/>
                    <a:pt x="2691" y="8870"/>
                  </a:cubicBezTo>
                  <a:cubicBezTo>
                    <a:pt x="2786" y="8870"/>
                    <a:pt x="2858" y="8799"/>
                    <a:pt x="2858" y="8704"/>
                  </a:cubicBezTo>
                  <a:lnTo>
                    <a:pt x="2858" y="7549"/>
                  </a:lnTo>
                  <a:cubicBezTo>
                    <a:pt x="2858" y="7322"/>
                    <a:pt x="2989" y="7132"/>
                    <a:pt x="3179" y="7037"/>
                  </a:cubicBezTo>
                  <a:lnTo>
                    <a:pt x="4156" y="6608"/>
                  </a:lnTo>
                  <a:cubicBezTo>
                    <a:pt x="4453" y="7215"/>
                    <a:pt x="5072" y="7608"/>
                    <a:pt x="5763" y="7608"/>
                  </a:cubicBezTo>
                  <a:cubicBezTo>
                    <a:pt x="6442" y="7608"/>
                    <a:pt x="7073" y="7215"/>
                    <a:pt x="7370" y="6608"/>
                  </a:cubicBezTo>
                  <a:lnTo>
                    <a:pt x="8335" y="7037"/>
                  </a:lnTo>
                  <a:cubicBezTo>
                    <a:pt x="8537" y="7132"/>
                    <a:pt x="8656" y="7322"/>
                    <a:pt x="8656" y="7549"/>
                  </a:cubicBezTo>
                  <a:lnTo>
                    <a:pt x="8656" y="8704"/>
                  </a:lnTo>
                  <a:cubicBezTo>
                    <a:pt x="8656" y="8799"/>
                    <a:pt x="8739" y="8870"/>
                    <a:pt x="8823" y="8870"/>
                  </a:cubicBezTo>
                  <a:cubicBezTo>
                    <a:pt x="8918" y="8870"/>
                    <a:pt x="8989" y="8799"/>
                    <a:pt x="8989" y="8704"/>
                  </a:cubicBezTo>
                  <a:lnTo>
                    <a:pt x="8989" y="7549"/>
                  </a:lnTo>
                  <a:cubicBezTo>
                    <a:pt x="8989" y="7322"/>
                    <a:pt x="8918" y="7132"/>
                    <a:pt x="8775" y="6965"/>
                  </a:cubicBezTo>
                  <a:lnTo>
                    <a:pt x="9049" y="6834"/>
                  </a:lnTo>
                  <a:lnTo>
                    <a:pt x="9240" y="7025"/>
                  </a:lnTo>
                  <a:cubicBezTo>
                    <a:pt x="9370" y="7156"/>
                    <a:pt x="9549" y="7215"/>
                    <a:pt x="9728" y="7215"/>
                  </a:cubicBezTo>
                  <a:cubicBezTo>
                    <a:pt x="9906" y="7215"/>
                    <a:pt x="10085" y="7156"/>
                    <a:pt x="10228" y="7025"/>
                  </a:cubicBezTo>
                  <a:lnTo>
                    <a:pt x="10418" y="6834"/>
                  </a:lnTo>
                  <a:lnTo>
                    <a:pt x="10978" y="7108"/>
                  </a:lnTo>
                  <a:cubicBezTo>
                    <a:pt x="11121" y="7168"/>
                    <a:pt x="11192" y="7311"/>
                    <a:pt x="11192" y="7442"/>
                  </a:cubicBezTo>
                  <a:lnTo>
                    <a:pt x="11192" y="8692"/>
                  </a:lnTo>
                  <a:cubicBezTo>
                    <a:pt x="11192" y="8775"/>
                    <a:pt x="11264" y="8858"/>
                    <a:pt x="11359" y="8858"/>
                  </a:cubicBezTo>
                  <a:cubicBezTo>
                    <a:pt x="11442" y="8858"/>
                    <a:pt x="11514" y="8775"/>
                    <a:pt x="11514" y="8692"/>
                  </a:cubicBezTo>
                  <a:lnTo>
                    <a:pt x="11514" y="7442"/>
                  </a:lnTo>
                  <a:cubicBezTo>
                    <a:pt x="11537" y="7168"/>
                    <a:pt x="11383" y="6930"/>
                    <a:pt x="11145" y="6799"/>
                  </a:cubicBezTo>
                  <a:lnTo>
                    <a:pt x="10466" y="6453"/>
                  </a:lnTo>
                  <a:lnTo>
                    <a:pt x="10466" y="6441"/>
                  </a:lnTo>
                  <a:lnTo>
                    <a:pt x="10466" y="6096"/>
                  </a:lnTo>
                  <a:cubicBezTo>
                    <a:pt x="10740" y="5906"/>
                    <a:pt x="10942" y="5596"/>
                    <a:pt x="11002" y="5239"/>
                  </a:cubicBezTo>
                  <a:cubicBezTo>
                    <a:pt x="11133" y="5013"/>
                    <a:pt x="11192" y="4775"/>
                    <a:pt x="11192" y="4525"/>
                  </a:cubicBezTo>
                  <a:cubicBezTo>
                    <a:pt x="11192" y="4048"/>
                    <a:pt x="10966" y="3632"/>
                    <a:pt x="10609" y="3382"/>
                  </a:cubicBezTo>
                  <a:cubicBezTo>
                    <a:pt x="10621" y="3298"/>
                    <a:pt x="10644" y="3239"/>
                    <a:pt x="10644" y="3167"/>
                  </a:cubicBezTo>
                  <a:cubicBezTo>
                    <a:pt x="10644" y="2727"/>
                    <a:pt x="10240" y="2369"/>
                    <a:pt x="9751" y="2369"/>
                  </a:cubicBezTo>
                  <a:cubicBezTo>
                    <a:pt x="9251" y="2369"/>
                    <a:pt x="8859" y="2727"/>
                    <a:pt x="8859" y="3167"/>
                  </a:cubicBezTo>
                  <a:cubicBezTo>
                    <a:pt x="8859" y="3239"/>
                    <a:pt x="8870" y="3322"/>
                    <a:pt x="8882" y="3382"/>
                  </a:cubicBezTo>
                  <a:cubicBezTo>
                    <a:pt x="8680" y="3536"/>
                    <a:pt x="8513" y="3751"/>
                    <a:pt x="8406" y="3989"/>
                  </a:cubicBezTo>
                  <a:cubicBezTo>
                    <a:pt x="8358" y="3572"/>
                    <a:pt x="8323" y="3084"/>
                    <a:pt x="8275" y="2512"/>
                  </a:cubicBezTo>
                  <a:cubicBezTo>
                    <a:pt x="8216" y="1774"/>
                    <a:pt x="7942" y="1131"/>
                    <a:pt x="7501" y="679"/>
                  </a:cubicBezTo>
                  <a:cubicBezTo>
                    <a:pt x="7049" y="238"/>
                    <a:pt x="6442" y="0"/>
                    <a:pt x="57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893;p110">
              <a:extLst>
                <a:ext uri="{FF2B5EF4-FFF2-40B4-BE49-F238E27FC236}">
                  <a16:creationId xmlns:a16="http://schemas.microsoft.com/office/drawing/2014/main" id="{27CD0729-4D3C-EF22-2980-989BB21D85D7}"/>
                </a:ext>
              </a:extLst>
            </p:cNvPr>
            <p:cNvSpPr/>
            <p:nvPr/>
          </p:nvSpPr>
          <p:spPr>
            <a:xfrm>
              <a:off x="2114800" y="3635440"/>
              <a:ext cx="11045" cy="37941"/>
            </a:xfrm>
            <a:custGeom>
              <a:avLst/>
              <a:gdLst/>
              <a:ahLst/>
              <a:cxnLst/>
              <a:rect l="l" t="t" r="r" b="b"/>
              <a:pathLst>
                <a:path w="347" h="1192" extrusionOk="0">
                  <a:moveTo>
                    <a:pt x="167" y="1"/>
                  </a:moveTo>
                  <a:cubicBezTo>
                    <a:pt x="72" y="1"/>
                    <a:pt x="1" y="72"/>
                    <a:pt x="1" y="156"/>
                  </a:cubicBezTo>
                  <a:lnTo>
                    <a:pt x="1" y="1025"/>
                  </a:lnTo>
                  <a:cubicBezTo>
                    <a:pt x="1" y="1108"/>
                    <a:pt x="72" y="1191"/>
                    <a:pt x="167" y="1191"/>
                  </a:cubicBezTo>
                  <a:cubicBezTo>
                    <a:pt x="251" y="1191"/>
                    <a:pt x="322" y="1108"/>
                    <a:pt x="322" y="1025"/>
                  </a:cubicBezTo>
                  <a:lnTo>
                    <a:pt x="322" y="156"/>
                  </a:lnTo>
                  <a:cubicBezTo>
                    <a:pt x="346" y="72"/>
                    <a:pt x="251"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01220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0F34D4E1-E24E-11EC-F070-AC51BFD190A9}"/>
              </a:ext>
            </a:extLst>
          </p:cNvPr>
          <p:cNvSpPr>
            <a:spLocks noGrp="1"/>
          </p:cNvSpPr>
          <p:nvPr>
            <p:ph type="title"/>
          </p:nvPr>
        </p:nvSpPr>
        <p:spPr/>
        <p:txBody>
          <a:bodyPr>
            <a:normAutofit fontScale="90000"/>
          </a:bodyPr>
          <a:lstStyle/>
          <a:p>
            <a:r>
              <a:rPr lang="en-US" altLang="ko-KR" dirty="0"/>
              <a:t>Users who used mall in stagnation (G4) are target persona to analyze</a:t>
            </a:r>
            <a:endParaRPr lang="en-US" dirty="0"/>
          </a:p>
        </p:txBody>
      </p:sp>
      <p:sp>
        <p:nvSpPr>
          <p:cNvPr id="10" name="텍스트 개체 틀 9">
            <a:extLst>
              <a:ext uri="{FF2B5EF4-FFF2-40B4-BE49-F238E27FC236}">
                <a16:creationId xmlns:a16="http://schemas.microsoft.com/office/drawing/2014/main" id="{68613ED9-809C-B5A2-551C-D5A579ECB972}"/>
              </a:ext>
            </a:extLst>
          </p:cNvPr>
          <p:cNvSpPr>
            <a:spLocks noGrp="1"/>
          </p:cNvSpPr>
          <p:nvPr>
            <p:ph type="body" sz="quarter" idx="13"/>
          </p:nvPr>
        </p:nvSpPr>
        <p:spPr/>
        <p:txBody>
          <a:bodyPr>
            <a:normAutofit fontScale="62500" lnSpcReduction="20000"/>
          </a:bodyPr>
          <a:lstStyle/>
          <a:p>
            <a:r>
              <a:rPr lang="en-US" altLang="ko-KR" dirty="0"/>
              <a:t>Hypothesis test </a:t>
            </a:r>
            <a:br>
              <a:rPr lang="en-US" altLang="ko-KR" dirty="0"/>
            </a:br>
            <a:r>
              <a:rPr lang="en-US" altLang="ko-KR" dirty="0"/>
              <a:t>and problem definition</a:t>
            </a:r>
            <a:endParaRPr lang="en-US" dirty="0"/>
          </a:p>
        </p:txBody>
      </p:sp>
      <p:sp>
        <p:nvSpPr>
          <p:cNvPr id="5" name="텍스트 개체 틀 4">
            <a:extLst>
              <a:ext uri="{FF2B5EF4-FFF2-40B4-BE49-F238E27FC236}">
                <a16:creationId xmlns:a16="http://schemas.microsoft.com/office/drawing/2014/main" id="{F8D9BAFF-15A1-54E8-A0C5-AA7A98C49CFA}"/>
              </a:ext>
            </a:extLst>
          </p:cNvPr>
          <p:cNvSpPr>
            <a:spLocks noGrp="1"/>
          </p:cNvSpPr>
          <p:nvPr>
            <p:ph type="body" sz="quarter" idx="14"/>
          </p:nvPr>
        </p:nvSpPr>
        <p:spPr/>
        <p:txBody>
          <a:bodyPr/>
          <a:lstStyle/>
          <a:p>
            <a:endParaRPr lang="en-US"/>
          </a:p>
        </p:txBody>
      </p:sp>
      <p:sp>
        <p:nvSpPr>
          <p:cNvPr id="12" name="내용 개체 틀 11">
            <a:extLst>
              <a:ext uri="{FF2B5EF4-FFF2-40B4-BE49-F238E27FC236}">
                <a16:creationId xmlns:a16="http://schemas.microsoft.com/office/drawing/2014/main" id="{21D4E770-5EA7-3B0C-30C9-569A937652EC}"/>
              </a:ext>
            </a:extLst>
          </p:cNvPr>
          <p:cNvSpPr>
            <a:spLocks noGrp="1"/>
          </p:cNvSpPr>
          <p:nvPr>
            <p:ph idx="1"/>
          </p:nvPr>
        </p:nvSpPr>
        <p:spPr/>
        <p:txBody>
          <a:bodyPr/>
          <a:lstStyle/>
          <a:p>
            <a:endParaRPr lang="en-US" dirty="0"/>
          </a:p>
        </p:txBody>
      </p:sp>
      <p:graphicFrame>
        <p:nvGraphicFramePr>
          <p:cNvPr id="13" name="내용 개체 틀 3">
            <a:extLst>
              <a:ext uri="{FF2B5EF4-FFF2-40B4-BE49-F238E27FC236}">
                <a16:creationId xmlns:a16="http://schemas.microsoft.com/office/drawing/2014/main" id="{19296A98-5411-8B63-42C9-4784B7B480B7}"/>
              </a:ext>
            </a:extLst>
          </p:cNvPr>
          <p:cNvGraphicFramePr>
            <a:graphicFrameLocks/>
          </p:cNvGraphicFramePr>
          <p:nvPr>
            <p:extLst>
              <p:ext uri="{D42A27DB-BD31-4B8C-83A1-F6EECF244321}">
                <p14:modId xmlns:p14="http://schemas.microsoft.com/office/powerpoint/2010/main" val="1850997275"/>
              </p:ext>
            </p:extLst>
          </p:nvPr>
        </p:nvGraphicFramePr>
        <p:xfrm>
          <a:off x="838200" y="1825625"/>
          <a:ext cx="10515600" cy="3051175"/>
        </p:xfrm>
        <a:graphic>
          <a:graphicData uri="http://schemas.openxmlformats.org/drawingml/2006/chart">
            <c:chart xmlns:c="http://schemas.openxmlformats.org/drawingml/2006/chart" xmlns:r="http://schemas.openxmlformats.org/officeDocument/2006/relationships" r:id="rId2"/>
          </a:graphicData>
        </a:graphic>
      </p:graphicFrame>
      <p:sp>
        <p:nvSpPr>
          <p:cNvPr id="14" name="직사각형 13">
            <a:extLst>
              <a:ext uri="{FF2B5EF4-FFF2-40B4-BE49-F238E27FC236}">
                <a16:creationId xmlns:a16="http://schemas.microsoft.com/office/drawing/2014/main" id="{A84035FE-C94B-4732-75F3-938D535B1BE6}"/>
              </a:ext>
            </a:extLst>
          </p:cNvPr>
          <p:cNvSpPr/>
          <p:nvPr/>
        </p:nvSpPr>
        <p:spPr>
          <a:xfrm>
            <a:off x="838200" y="4801153"/>
            <a:ext cx="10515600" cy="672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buFont typeface="Wingdings" panose="05000000000000000000" pitchFamily="2" charset="2"/>
              <a:buChar char="§"/>
            </a:pPr>
            <a:r>
              <a:rPr lang="en-US" altLang="ko-KR" sz="1200" dirty="0">
                <a:solidFill>
                  <a:schemeClr val="accent1"/>
                </a:solidFill>
              </a:rPr>
              <a:t>Since the number of the events decreased in Oct, the correlation of "purchase ratio" and "sum of the purchase" increased. This means users who had intends to purchase increased more than those who just look around and don't purchase </a:t>
            </a:r>
          </a:p>
          <a:p>
            <a:pPr indent="-285750">
              <a:buFont typeface="Wingdings" panose="05000000000000000000" pitchFamily="2" charset="2"/>
              <a:buChar char="§"/>
            </a:pPr>
            <a:r>
              <a:rPr lang="en-US" altLang="ko-KR" sz="1200" dirty="0">
                <a:solidFill>
                  <a:schemeClr val="accent3"/>
                </a:solidFill>
              </a:rPr>
              <a:t>In the mid of November, the high correlation of the sum of purchase and the number of user session is presumed to be due to promotion</a:t>
            </a:r>
          </a:p>
        </p:txBody>
      </p:sp>
      <p:sp>
        <p:nvSpPr>
          <p:cNvPr id="2" name="직사각형 1">
            <a:extLst>
              <a:ext uri="{FF2B5EF4-FFF2-40B4-BE49-F238E27FC236}">
                <a16:creationId xmlns:a16="http://schemas.microsoft.com/office/drawing/2014/main" id="{6E0EA40D-F2CD-FFE0-D390-D37C3E63B20E}"/>
              </a:ext>
            </a:extLst>
          </p:cNvPr>
          <p:cNvSpPr/>
          <p:nvPr/>
        </p:nvSpPr>
        <p:spPr>
          <a:xfrm>
            <a:off x="838200" y="5381897"/>
            <a:ext cx="10515600" cy="619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i="1" dirty="0">
                <a:solidFill>
                  <a:schemeClr val="tx1"/>
                </a:solidFill>
              </a:rPr>
              <a:t>The users of stagnation in November are plausible to continue to use this mall onward </a:t>
            </a:r>
            <a:br>
              <a:rPr lang="en-US" altLang="ko-KR" sz="1600" b="1" i="1" dirty="0">
                <a:solidFill>
                  <a:schemeClr val="tx1"/>
                </a:solidFill>
              </a:rPr>
            </a:br>
            <a:r>
              <a:rPr lang="en-US" altLang="ko-KR" sz="1600" b="1" i="1" dirty="0">
                <a:solidFill>
                  <a:schemeClr val="tx1"/>
                </a:solidFill>
              </a:rPr>
              <a:t>because of the high correlation between the 'ratio of purchase' and the 'sum of purchase value'</a:t>
            </a:r>
          </a:p>
        </p:txBody>
      </p:sp>
    </p:spTree>
    <p:extLst>
      <p:ext uri="{BB962C8B-B14F-4D97-AF65-F5344CB8AC3E}">
        <p14:creationId xmlns:p14="http://schemas.microsoft.com/office/powerpoint/2010/main" val="1216454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0F34D4E1-E24E-11EC-F070-AC51BFD190A9}"/>
              </a:ext>
            </a:extLst>
          </p:cNvPr>
          <p:cNvSpPr>
            <a:spLocks noGrp="1"/>
          </p:cNvSpPr>
          <p:nvPr>
            <p:ph type="title"/>
          </p:nvPr>
        </p:nvSpPr>
        <p:spPr/>
        <p:txBody>
          <a:bodyPr>
            <a:normAutofit fontScale="90000"/>
          </a:bodyPr>
          <a:lstStyle/>
          <a:p>
            <a:r>
              <a:rPr lang="en-US" altLang="ko-KR" dirty="0"/>
              <a:t>Little correlation between the diversity of categories and purchases, …it is necessary to find the main categories that customers purchase</a:t>
            </a:r>
            <a:endParaRPr lang="en-US" dirty="0"/>
          </a:p>
        </p:txBody>
      </p:sp>
      <p:sp>
        <p:nvSpPr>
          <p:cNvPr id="10" name="텍스트 개체 틀 9">
            <a:extLst>
              <a:ext uri="{FF2B5EF4-FFF2-40B4-BE49-F238E27FC236}">
                <a16:creationId xmlns:a16="http://schemas.microsoft.com/office/drawing/2014/main" id="{68613ED9-809C-B5A2-551C-D5A579ECB972}"/>
              </a:ext>
            </a:extLst>
          </p:cNvPr>
          <p:cNvSpPr>
            <a:spLocks noGrp="1"/>
          </p:cNvSpPr>
          <p:nvPr>
            <p:ph type="body" sz="quarter" idx="13"/>
          </p:nvPr>
        </p:nvSpPr>
        <p:spPr/>
        <p:txBody>
          <a:bodyPr>
            <a:normAutofit fontScale="70000" lnSpcReduction="20000"/>
          </a:bodyPr>
          <a:lstStyle/>
          <a:p>
            <a:r>
              <a:rPr lang="en-US" altLang="ko-KR" dirty="0"/>
              <a:t>Behavior analysis of customers</a:t>
            </a:r>
            <a:endParaRPr lang="en-US" dirty="0"/>
          </a:p>
        </p:txBody>
      </p:sp>
      <p:sp>
        <p:nvSpPr>
          <p:cNvPr id="11" name="텍스트 개체 틀 10">
            <a:extLst>
              <a:ext uri="{FF2B5EF4-FFF2-40B4-BE49-F238E27FC236}">
                <a16:creationId xmlns:a16="http://schemas.microsoft.com/office/drawing/2014/main" id="{C7979791-8C68-0486-AC6C-468985A217C9}"/>
              </a:ext>
            </a:extLst>
          </p:cNvPr>
          <p:cNvSpPr>
            <a:spLocks noGrp="1"/>
          </p:cNvSpPr>
          <p:nvPr>
            <p:ph type="body" sz="quarter" idx="14"/>
          </p:nvPr>
        </p:nvSpPr>
        <p:spPr/>
        <p:txBody>
          <a:bodyPr/>
          <a:lstStyle/>
          <a:p>
            <a:endParaRPr lang="en-US" dirty="0"/>
          </a:p>
        </p:txBody>
      </p:sp>
      <p:sp>
        <p:nvSpPr>
          <p:cNvPr id="19" name="직사각형 18">
            <a:extLst>
              <a:ext uri="{FF2B5EF4-FFF2-40B4-BE49-F238E27FC236}">
                <a16:creationId xmlns:a16="http://schemas.microsoft.com/office/drawing/2014/main" id="{854D3A64-07CE-410C-789B-250535D84A61}"/>
              </a:ext>
            </a:extLst>
          </p:cNvPr>
          <p:cNvSpPr/>
          <p:nvPr/>
        </p:nvSpPr>
        <p:spPr>
          <a:xfrm>
            <a:off x="838200" y="4995468"/>
            <a:ext cx="4897438" cy="100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Clusters 0 and 2 have no purchase history, </a:t>
            </a:r>
            <a:br>
              <a:rPr lang="en-US" altLang="ko-KR" dirty="0">
                <a:solidFill>
                  <a:schemeClr val="tx1"/>
                </a:solidFill>
              </a:rPr>
            </a:br>
            <a:r>
              <a:rPr lang="en-US" altLang="ko-KR" dirty="0">
                <a:solidFill>
                  <a:schemeClr val="tx1"/>
                </a:solidFill>
              </a:rPr>
              <a:t>so the analysis target is reduced to Cluster 1</a:t>
            </a:r>
          </a:p>
        </p:txBody>
      </p:sp>
      <mc:AlternateContent xmlns:mc="http://schemas.openxmlformats.org/markup-compatibility/2006">
        <mc:Choice xmlns:cx1="http://schemas.microsoft.com/office/drawing/2015/9/8/chartex" Requires="cx1">
          <p:graphicFrame>
            <p:nvGraphicFramePr>
              <p:cNvPr id="13" name="내용 개체 틀 5">
                <a:extLst>
                  <a:ext uri="{FF2B5EF4-FFF2-40B4-BE49-F238E27FC236}">
                    <a16:creationId xmlns:a16="http://schemas.microsoft.com/office/drawing/2014/main" id="{7D3AC820-D93A-06A2-CA85-42E479A2EB9C}"/>
                  </a:ext>
                </a:extLst>
              </p:cNvPr>
              <p:cNvGraphicFramePr>
                <a:graphicFrameLocks/>
              </p:cNvGraphicFramePr>
              <p:nvPr>
                <p:extLst>
                  <p:ext uri="{D42A27DB-BD31-4B8C-83A1-F6EECF244321}">
                    <p14:modId xmlns:p14="http://schemas.microsoft.com/office/powerpoint/2010/main" val="1322043518"/>
                  </p:ext>
                </p:extLst>
              </p:nvPr>
            </p:nvGraphicFramePr>
            <p:xfrm>
              <a:off x="1521531" y="1901825"/>
              <a:ext cx="3530777" cy="3090244"/>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13" name="내용 개체 틀 5">
                <a:extLst>
                  <a:ext uri="{FF2B5EF4-FFF2-40B4-BE49-F238E27FC236}">
                    <a16:creationId xmlns:a16="http://schemas.microsoft.com/office/drawing/2014/main" id="{7D3AC820-D93A-06A2-CA85-42E479A2EB9C}"/>
                  </a:ext>
                </a:extLst>
              </p:cNvPr>
              <p:cNvPicPr>
                <a:picLocks noGrp="1" noRot="1" noChangeAspect="1" noMove="1" noResize="1" noEditPoints="1" noAdjustHandles="1" noChangeArrowheads="1" noChangeShapeType="1"/>
              </p:cNvPicPr>
              <p:nvPr/>
            </p:nvPicPr>
            <p:blipFill>
              <a:blip r:embed="rId3"/>
              <a:stretch>
                <a:fillRect/>
              </a:stretch>
            </p:blipFill>
            <p:spPr>
              <a:xfrm>
                <a:off x="1521531" y="1901825"/>
                <a:ext cx="3530777" cy="3090244"/>
              </a:xfrm>
              <a:prstGeom prst="rect">
                <a:avLst/>
              </a:prstGeom>
            </p:spPr>
          </p:pic>
        </mc:Fallback>
      </mc:AlternateContent>
      <p:sp>
        <p:nvSpPr>
          <p:cNvPr id="14" name="타원 13">
            <a:extLst>
              <a:ext uri="{FF2B5EF4-FFF2-40B4-BE49-F238E27FC236}">
                <a16:creationId xmlns:a16="http://schemas.microsoft.com/office/drawing/2014/main" id="{B87C01D9-E083-53B8-336F-0C75CEA4E068}"/>
              </a:ext>
            </a:extLst>
          </p:cNvPr>
          <p:cNvSpPr/>
          <p:nvPr/>
        </p:nvSpPr>
        <p:spPr>
          <a:xfrm>
            <a:off x="2636198" y="2981324"/>
            <a:ext cx="1282042" cy="122872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G4 users</a:t>
            </a:r>
            <a:r>
              <a:rPr lang="ko-KR" altLang="en-US" sz="1200" dirty="0">
                <a:solidFill>
                  <a:schemeClr val="tx1"/>
                </a:solidFill>
              </a:rPr>
              <a:t> </a:t>
            </a:r>
            <a:r>
              <a:rPr lang="en-US" altLang="ko-KR" sz="1200" dirty="0">
                <a:solidFill>
                  <a:schemeClr val="tx1"/>
                </a:solidFill>
              </a:rPr>
              <a:t>(Stagnation) </a:t>
            </a:r>
            <a:br>
              <a:rPr lang="en-US" altLang="ko-KR" sz="1200" dirty="0">
                <a:solidFill>
                  <a:schemeClr val="tx1"/>
                </a:solidFill>
              </a:rPr>
            </a:br>
            <a:r>
              <a:rPr lang="en-US" sz="1200" b="1" dirty="0">
                <a:solidFill>
                  <a:schemeClr val="tx1"/>
                </a:solidFill>
              </a:rPr>
              <a:t>9,183</a:t>
            </a:r>
          </a:p>
        </p:txBody>
      </p:sp>
      <p:graphicFrame>
        <p:nvGraphicFramePr>
          <p:cNvPr id="16" name="내용 개체 틀 3">
            <a:extLst>
              <a:ext uri="{FF2B5EF4-FFF2-40B4-BE49-F238E27FC236}">
                <a16:creationId xmlns:a16="http://schemas.microsoft.com/office/drawing/2014/main" id="{FDE09B63-0B64-FBA0-01C4-857A1817B36C}"/>
              </a:ext>
            </a:extLst>
          </p:cNvPr>
          <p:cNvGraphicFramePr>
            <a:graphicFrameLocks/>
          </p:cNvGraphicFramePr>
          <p:nvPr>
            <p:extLst>
              <p:ext uri="{D42A27DB-BD31-4B8C-83A1-F6EECF244321}">
                <p14:modId xmlns:p14="http://schemas.microsoft.com/office/powerpoint/2010/main" val="4214727550"/>
              </p:ext>
            </p:extLst>
          </p:nvPr>
        </p:nvGraphicFramePr>
        <p:xfrm>
          <a:off x="6096000" y="1812147"/>
          <a:ext cx="5257800" cy="3090244"/>
        </p:xfrm>
        <a:graphic>
          <a:graphicData uri="http://schemas.openxmlformats.org/drawingml/2006/chart">
            <c:chart xmlns:c="http://schemas.openxmlformats.org/drawingml/2006/chart" xmlns:r="http://schemas.openxmlformats.org/officeDocument/2006/relationships" r:id="rId4"/>
          </a:graphicData>
        </a:graphic>
      </p:graphicFrame>
      <p:sp>
        <p:nvSpPr>
          <p:cNvPr id="17" name="직사각형 16">
            <a:extLst>
              <a:ext uri="{FF2B5EF4-FFF2-40B4-BE49-F238E27FC236}">
                <a16:creationId xmlns:a16="http://schemas.microsoft.com/office/drawing/2014/main" id="{CEC234C6-2F3F-76C6-C650-D09FD405DD46}"/>
              </a:ext>
            </a:extLst>
          </p:cNvPr>
          <p:cNvSpPr/>
          <p:nvPr/>
        </p:nvSpPr>
        <p:spPr>
          <a:xfrm>
            <a:off x="6238875" y="4995468"/>
            <a:ext cx="4897438" cy="100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Maintaining multi-category inventory may be disadvantage</a:t>
            </a:r>
            <a:r>
              <a:rPr lang="en-US" altLang="ko-KR" dirty="0">
                <a:solidFill>
                  <a:schemeClr val="tx1"/>
                </a:solidFill>
              </a:rPr>
              <a:t> because viewing multiple categories does not increase the purchased value</a:t>
            </a:r>
          </a:p>
        </p:txBody>
      </p:sp>
    </p:spTree>
    <p:extLst>
      <p:ext uri="{BB962C8B-B14F-4D97-AF65-F5344CB8AC3E}">
        <p14:creationId xmlns:p14="http://schemas.microsoft.com/office/powerpoint/2010/main" val="3307909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AE837F-AE37-49D6-2AB7-1C37B2861956}"/>
              </a:ext>
            </a:extLst>
          </p:cNvPr>
          <p:cNvSpPr>
            <a:spLocks noGrp="1"/>
          </p:cNvSpPr>
          <p:nvPr>
            <p:ph type="title"/>
          </p:nvPr>
        </p:nvSpPr>
        <p:spPr/>
        <p:txBody>
          <a:bodyPr/>
          <a:lstStyle/>
          <a:p>
            <a:r>
              <a:rPr lang="en-US" altLang="ko-KR" sz="3200" dirty="0"/>
              <a:t>Consumers primarily buy high-involvement products</a:t>
            </a:r>
            <a:endParaRPr lang="en-US" dirty="0"/>
          </a:p>
        </p:txBody>
      </p:sp>
      <p:sp>
        <p:nvSpPr>
          <p:cNvPr id="4" name="텍스트 개체 틀 3">
            <a:extLst>
              <a:ext uri="{FF2B5EF4-FFF2-40B4-BE49-F238E27FC236}">
                <a16:creationId xmlns:a16="http://schemas.microsoft.com/office/drawing/2014/main" id="{6F294708-1C6D-AA0E-A8D9-497C8E377B9D}"/>
              </a:ext>
            </a:extLst>
          </p:cNvPr>
          <p:cNvSpPr>
            <a:spLocks noGrp="1"/>
          </p:cNvSpPr>
          <p:nvPr>
            <p:ph type="body" sz="quarter" idx="13"/>
          </p:nvPr>
        </p:nvSpPr>
        <p:spPr/>
        <p:txBody>
          <a:bodyPr>
            <a:normAutofit fontScale="70000" lnSpcReduction="20000"/>
          </a:bodyPr>
          <a:lstStyle/>
          <a:p>
            <a:r>
              <a:rPr lang="en-US" altLang="ko-KR" dirty="0"/>
              <a:t>Behavior analysis of customers</a:t>
            </a:r>
            <a:endParaRPr lang="en-US" dirty="0"/>
          </a:p>
        </p:txBody>
      </p:sp>
      <p:sp>
        <p:nvSpPr>
          <p:cNvPr id="5" name="텍스트 개체 틀 4">
            <a:extLst>
              <a:ext uri="{FF2B5EF4-FFF2-40B4-BE49-F238E27FC236}">
                <a16:creationId xmlns:a16="http://schemas.microsoft.com/office/drawing/2014/main" id="{F7E17AC2-B527-454E-3DD1-8AF501FB93E2}"/>
              </a:ext>
            </a:extLst>
          </p:cNvPr>
          <p:cNvSpPr>
            <a:spLocks noGrp="1"/>
          </p:cNvSpPr>
          <p:nvPr>
            <p:ph type="body" sz="quarter" idx="14"/>
          </p:nvPr>
        </p:nvSpPr>
        <p:spPr/>
        <p:txBody>
          <a:bodyPr/>
          <a:lstStyle/>
          <a:p>
            <a:r>
              <a:rPr lang="en-US" dirty="0"/>
              <a:t>Mode of purchased category means most frequently purchased category</a:t>
            </a:r>
          </a:p>
        </p:txBody>
      </p:sp>
      <p:pic>
        <p:nvPicPr>
          <p:cNvPr id="23" name="그림 22">
            <a:extLst>
              <a:ext uri="{FF2B5EF4-FFF2-40B4-BE49-F238E27FC236}">
                <a16:creationId xmlns:a16="http://schemas.microsoft.com/office/drawing/2014/main" id="{B613E1A7-6309-B9DE-D691-595A92B39AE8}"/>
              </a:ext>
            </a:extLst>
          </p:cNvPr>
          <p:cNvPicPr>
            <a:picLocks noChangeAspect="1"/>
          </p:cNvPicPr>
          <p:nvPr/>
        </p:nvPicPr>
        <p:blipFill rotWithShape="1">
          <a:blip r:embed="rId2"/>
          <a:srcRect l="4286" t="4938" r="4286" b="2231"/>
          <a:stretch/>
        </p:blipFill>
        <p:spPr>
          <a:xfrm>
            <a:off x="4389124" y="2420729"/>
            <a:ext cx="3622767" cy="3581060"/>
          </a:xfrm>
          <a:prstGeom prst="rect">
            <a:avLst/>
          </a:prstGeom>
        </p:spPr>
      </p:pic>
      <p:sp>
        <p:nvSpPr>
          <p:cNvPr id="24" name="직사각형 23">
            <a:extLst>
              <a:ext uri="{FF2B5EF4-FFF2-40B4-BE49-F238E27FC236}">
                <a16:creationId xmlns:a16="http://schemas.microsoft.com/office/drawing/2014/main" id="{A28404C7-117F-71BB-EC9C-7EAD70A00FA2}"/>
              </a:ext>
            </a:extLst>
          </p:cNvPr>
          <p:cNvSpPr/>
          <p:nvPr/>
        </p:nvSpPr>
        <p:spPr>
          <a:xfrm>
            <a:off x="1088295" y="5406685"/>
            <a:ext cx="3078632" cy="441715"/>
          </a:xfrm>
          <a:prstGeom prst="rect">
            <a:avLst/>
          </a:prstGeom>
          <a:solidFill>
            <a:schemeClr val="bg1"/>
          </a:solid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chemeClr val="accent1"/>
                </a:solidFill>
              </a:rPr>
              <a:t>Mode</a:t>
            </a:r>
            <a:r>
              <a:rPr lang="en-US" altLang="ko-KR" sz="1200" b="1" baseline="30000" dirty="0">
                <a:solidFill>
                  <a:schemeClr val="accent1"/>
                </a:solidFill>
              </a:rPr>
              <a:t>1)</a:t>
            </a:r>
            <a:r>
              <a:rPr lang="en-US" altLang="ko-KR" sz="1200" b="1" dirty="0">
                <a:solidFill>
                  <a:schemeClr val="accent1"/>
                </a:solidFill>
              </a:rPr>
              <a:t> of purchased category</a:t>
            </a:r>
            <a:br>
              <a:rPr lang="en-US" altLang="ko-KR" sz="1200" b="1" dirty="0">
                <a:solidFill>
                  <a:schemeClr val="accent1"/>
                </a:solidFill>
              </a:rPr>
            </a:br>
            <a:r>
              <a:rPr lang="en-US" sz="1200" dirty="0" err="1">
                <a:solidFill>
                  <a:schemeClr val="accent1"/>
                </a:solidFill>
              </a:rPr>
              <a:t>Category</a:t>
            </a:r>
            <a:r>
              <a:rPr lang="en-US" sz="1200" dirty="0">
                <a:solidFill>
                  <a:schemeClr val="accent1"/>
                </a:solidFill>
              </a:rPr>
              <a:t> Code : </a:t>
            </a:r>
            <a:r>
              <a:rPr lang="en-US" sz="1200" dirty="0" err="1">
                <a:solidFill>
                  <a:schemeClr val="accent1"/>
                </a:solidFill>
              </a:rPr>
              <a:t>electronics.smartphone</a:t>
            </a:r>
            <a:r>
              <a:rPr lang="en-US" sz="1200" dirty="0">
                <a:solidFill>
                  <a:schemeClr val="accent1"/>
                </a:solidFill>
              </a:rPr>
              <a:t> (570)</a:t>
            </a:r>
          </a:p>
        </p:txBody>
      </p:sp>
      <p:cxnSp>
        <p:nvCxnSpPr>
          <p:cNvPr id="25" name="직선 연결선 24">
            <a:extLst>
              <a:ext uri="{FF2B5EF4-FFF2-40B4-BE49-F238E27FC236}">
                <a16:creationId xmlns:a16="http://schemas.microsoft.com/office/drawing/2014/main" id="{EF95C817-4DFF-54D9-DFB2-68E4C9F6B930}"/>
              </a:ext>
            </a:extLst>
          </p:cNvPr>
          <p:cNvCxnSpPr>
            <a:cxnSpLocks/>
          </p:cNvCxnSpPr>
          <p:nvPr/>
        </p:nvCxnSpPr>
        <p:spPr>
          <a:xfrm>
            <a:off x="4166927" y="5627542"/>
            <a:ext cx="988547"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63902C4-44AB-FE1F-1ABC-8FBDFF60BD9F}"/>
              </a:ext>
            </a:extLst>
          </p:cNvPr>
          <p:cNvSpPr txBox="1"/>
          <p:nvPr/>
        </p:nvSpPr>
        <p:spPr>
          <a:xfrm>
            <a:off x="5431135" y="3732950"/>
            <a:ext cx="1410789" cy="1015663"/>
          </a:xfrm>
          <a:prstGeom prst="rect">
            <a:avLst/>
          </a:prstGeom>
          <a:noFill/>
        </p:spPr>
        <p:txBody>
          <a:bodyPr wrap="square" rtlCol="0">
            <a:spAutoFit/>
          </a:bodyPr>
          <a:lstStyle/>
          <a:p>
            <a:pPr algn="ctr"/>
            <a:r>
              <a:rPr lang="en-US" altLang="ko-KR" sz="2000" b="1" dirty="0"/>
              <a:t>Total # of purchase</a:t>
            </a:r>
            <a:endParaRPr lang="en-US" sz="2000" b="1" dirty="0"/>
          </a:p>
          <a:p>
            <a:pPr algn="ctr"/>
            <a:r>
              <a:rPr lang="en-US" sz="2000" b="1" dirty="0"/>
              <a:t>1,486</a:t>
            </a:r>
          </a:p>
        </p:txBody>
      </p:sp>
      <p:sp>
        <p:nvSpPr>
          <p:cNvPr id="27" name="직사각형 26">
            <a:extLst>
              <a:ext uri="{FF2B5EF4-FFF2-40B4-BE49-F238E27FC236}">
                <a16:creationId xmlns:a16="http://schemas.microsoft.com/office/drawing/2014/main" id="{4F747E7B-A44F-F070-DAC0-AA3F7AE45A9E}"/>
              </a:ext>
            </a:extLst>
          </p:cNvPr>
          <p:cNvSpPr/>
          <p:nvPr/>
        </p:nvSpPr>
        <p:spPr>
          <a:xfrm>
            <a:off x="1088295" y="4538732"/>
            <a:ext cx="3308445" cy="352661"/>
          </a:xfrm>
          <a:prstGeom prst="rect">
            <a:avLst/>
          </a:prstGeom>
          <a:solidFill>
            <a:schemeClr val="bg1"/>
          </a:solid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1"/>
                </a:solidFill>
              </a:rPr>
              <a:t>Category Code : </a:t>
            </a:r>
            <a:r>
              <a:rPr lang="en-US" sz="1200" dirty="0" err="1">
                <a:solidFill>
                  <a:schemeClr val="accent1"/>
                </a:solidFill>
              </a:rPr>
              <a:t>electronics.audio.headphone</a:t>
            </a:r>
            <a:r>
              <a:rPr lang="en-US" sz="1200" dirty="0">
                <a:solidFill>
                  <a:schemeClr val="accent1"/>
                </a:solidFill>
              </a:rPr>
              <a:t> (61)</a:t>
            </a:r>
          </a:p>
        </p:txBody>
      </p:sp>
      <p:cxnSp>
        <p:nvCxnSpPr>
          <p:cNvPr id="28" name="직선 연결선 27">
            <a:extLst>
              <a:ext uri="{FF2B5EF4-FFF2-40B4-BE49-F238E27FC236}">
                <a16:creationId xmlns:a16="http://schemas.microsoft.com/office/drawing/2014/main" id="{78EEE0C1-2F64-B64D-798A-543BDDFD79B9}"/>
              </a:ext>
            </a:extLst>
          </p:cNvPr>
          <p:cNvCxnSpPr>
            <a:cxnSpLocks/>
            <a:stCxn id="27" idx="0"/>
          </p:cNvCxnSpPr>
          <p:nvPr/>
        </p:nvCxnSpPr>
        <p:spPr>
          <a:xfrm flipV="1">
            <a:off x="2742518" y="4395925"/>
            <a:ext cx="1709471" cy="142807"/>
          </a:xfrm>
          <a:prstGeom prst="line">
            <a:avLst/>
          </a:prstGeom>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id="{A4D732D0-C47D-AD0B-7C6E-D447EB490ADE}"/>
              </a:ext>
            </a:extLst>
          </p:cNvPr>
          <p:cNvSpPr/>
          <p:nvPr/>
        </p:nvSpPr>
        <p:spPr>
          <a:xfrm>
            <a:off x="1088295" y="3522245"/>
            <a:ext cx="2688617" cy="324714"/>
          </a:xfrm>
          <a:prstGeom prst="rect">
            <a:avLst/>
          </a:prstGeom>
          <a:solidFill>
            <a:schemeClr val="bg1"/>
          </a:solid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1"/>
                </a:solidFill>
              </a:rPr>
              <a:t>Category Code : electronics.video.tv (53)</a:t>
            </a:r>
          </a:p>
        </p:txBody>
      </p:sp>
      <p:cxnSp>
        <p:nvCxnSpPr>
          <p:cNvPr id="38" name="직선 연결선 37">
            <a:extLst>
              <a:ext uri="{FF2B5EF4-FFF2-40B4-BE49-F238E27FC236}">
                <a16:creationId xmlns:a16="http://schemas.microsoft.com/office/drawing/2014/main" id="{EEAC8140-0986-B917-C284-14B78BA634EB}"/>
              </a:ext>
            </a:extLst>
          </p:cNvPr>
          <p:cNvCxnSpPr>
            <a:cxnSpLocks/>
            <a:stCxn id="37" idx="3"/>
          </p:cNvCxnSpPr>
          <p:nvPr/>
        </p:nvCxnSpPr>
        <p:spPr>
          <a:xfrm>
            <a:off x="3776912" y="3684602"/>
            <a:ext cx="675077" cy="196031"/>
          </a:xfrm>
          <a:prstGeom prst="line">
            <a:avLst/>
          </a:prstGeom>
        </p:spPr>
        <p:style>
          <a:lnRef idx="1">
            <a:schemeClr val="accent1"/>
          </a:lnRef>
          <a:fillRef idx="0">
            <a:schemeClr val="accent1"/>
          </a:fillRef>
          <a:effectRef idx="0">
            <a:schemeClr val="accent1"/>
          </a:effectRef>
          <a:fontRef idx="minor">
            <a:schemeClr val="tx1"/>
          </a:fontRef>
        </p:style>
      </p:cxnSp>
      <p:sp>
        <p:nvSpPr>
          <p:cNvPr id="43" name="직사각형 42">
            <a:extLst>
              <a:ext uri="{FF2B5EF4-FFF2-40B4-BE49-F238E27FC236}">
                <a16:creationId xmlns:a16="http://schemas.microsoft.com/office/drawing/2014/main" id="{FC323B72-5EC5-DDC0-4AF9-4CB0927A4993}"/>
              </a:ext>
            </a:extLst>
          </p:cNvPr>
          <p:cNvSpPr/>
          <p:nvPr/>
        </p:nvSpPr>
        <p:spPr>
          <a:xfrm>
            <a:off x="1099111" y="2480960"/>
            <a:ext cx="2688617" cy="295195"/>
          </a:xfrm>
          <a:prstGeom prst="rect">
            <a:avLst/>
          </a:prstGeom>
          <a:solidFill>
            <a:schemeClr val="bg1"/>
          </a:solid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1"/>
                </a:solidFill>
              </a:rPr>
              <a:t>Category Code : Null (149)</a:t>
            </a:r>
          </a:p>
        </p:txBody>
      </p:sp>
      <p:cxnSp>
        <p:nvCxnSpPr>
          <p:cNvPr id="45" name="직선 연결선 44">
            <a:extLst>
              <a:ext uri="{FF2B5EF4-FFF2-40B4-BE49-F238E27FC236}">
                <a16:creationId xmlns:a16="http://schemas.microsoft.com/office/drawing/2014/main" id="{3470B124-8718-92E4-DAA9-75BE2EC0D502}"/>
              </a:ext>
            </a:extLst>
          </p:cNvPr>
          <p:cNvCxnSpPr>
            <a:cxnSpLocks/>
            <a:stCxn id="43" idx="3"/>
          </p:cNvCxnSpPr>
          <p:nvPr/>
        </p:nvCxnSpPr>
        <p:spPr>
          <a:xfrm>
            <a:off x="3787728" y="2628558"/>
            <a:ext cx="975861" cy="540752"/>
          </a:xfrm>
          <a:prstGeom prst="line">
            <a:avLst/>
          </a:prstGeom>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AFB3B052-AC46-55E6-5DE0-341D2C9D0939}"/>
              </a:ext>
            </a:extLst>
          </p:cNvPr>
          <p:cNvSpPr/>
          <p:nvPr/>
        </p:nvSpPr>
        <p:spPr>
          <a:xfrm>
            <a:off x="8290561" y="3912799"/>
            <a:ext cx="2851391" cy="352661"/>
          </a:xfrm>
          <a:prstGeom prst="rect">
            <a:avLst/>
          </a:prstGeom>
          <a:solidFill>
            <a:schemeClr val="bg1"/>
          </a:solid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1"/>
                </a:solidFill>
              </a:rPr>
              <a:t>Category Code : </a:t>
            </a:r>
            <a:r>
              <a:rPr lang="en-US" sz="1200" dirty="0" err="1">
                <a:solidFill>
                  <a:schemeClr val="accent1"/>
                </a:solidFill>
              </a:rPr>
              <a:t>computers.notebook</a:t>
            </a:r>
            <a:r>
              <a:rPr lang="en-US" sz="1200" dirty="0">
                <a:solidFill>
                  <a:schemeClr val="accent1"/>
                </a:solidFill>
              </a:rPr>
              <a:t> (19)</a:t>
            </a:r>
          </a:p>
        </p:txBody>
      </p:sp>
      <p:sp>
        <p:nvSpPr>
          <p:cNvPr id="51" name="직사각형 50">
            <a:extLst>
              <a:ext uri="{FF2B5EF4-FFF2-40B4-BE49-F238E27FC236}">
                <a16:creationId xmlns:a16="http://schemas.microsoft.com/office/drawing/2014/main" id="{8CE0681E-F171-F95A-8A7C-1E8227D9947D}"/>
              </a:ext>
            </a:extLst>
          </p:cNvPr>
          <p:cNvSpPr/>
          <p:nvPr/>
        </p:nvSpPr>
        <p:spPr>
          <a:xfrm>
            <a:off x="8006125" y="2731258"/>
            <a:ext cx="3130188" cy="324714"/>
          </a:xfrm>
          <a:prstGeom prst="rect">
            <a:avLst/>
          </a:prstGeom>
          <a:solidFill>
            <a:schemeClr val="bg1"/>
          </a:solid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1"/>
                </a:solidFill>
              </a:rPr>
              <a:t>Category Code : </a:t>
            </a:r>
            <a:r>
              <a:rPr lang="en-US" sz="1200" dirty="0" err="1">
                <a:solidFill>
                  <a:schemeClr val="accent1"/>
                </a:solidFill>
              </a:rPr>
              <a:t>appliances.kitchen.washer</a:t>
            </a:r>
            <a:r>
              <a:rPr lang="en-US" sz="1200" dirty="0">
                <a:solidFill>
                  <a:schemeClr val="accent1"/>
                </a:solidFill>
              </a:rPr>
              <a:t> (22)</a:t>
            </a:r>
          </a:p>
        </p:txBody>
      </p:sp>
      <p:sp>
        <p:nvSpPr>
          <p:cNvPr id="52" name="직사각형 51">
            <a:extLst>
              <a:ext uri="{FF2B5EF4-FFF2-40B4-BE49-F238E27FC236}">
                <a16:creationId xmlns:a16="http://schemas.microsoft.com/office/drawing/2014/main" id="{71141500-18C6-96D0-C6BA-FD6F5C441956}"/>
              </a:ext>
            </a:extLst>
          </p:cNvPr>
          <p:cNvSpPr/>
          <p:nvPr/>
        </p:nvSpPr>
        <p:spPr>
          <a:xfrm>
            <a:off x="7734301" y="2201902"/>
            <a:ext cx="3402012" cy="295195"/>
          </a:xfrm>
          <a:prstGeom prst="rect">
            <a:avLst/>
          </a:prstGeom>
          <a:solidFill>
            <a:schemeClr val="bg1"/>
          </a:solid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1"/>
                </a:solidFill>
              </a:rPr>
              <a:t>Category Code : </a:t>
            </a:r>
            <a:r>
              <a:rPr lang="en-US" sz="1200" dirty="0" err="1">
                <a:solidFill>
                  <a:schemeClr val="accent1"/>
                </a:solidFill>
              </a:rPr>
              <a:t>appliance.environment.vacuum</a:t>
            </a:r>
            <a:r>
              <a:rPr lang="en-US" sz="1200" dirty="0">
                <a:solidFill>
                  <a:schemeClr val="accent1"/>
                </a:solidFill>
              </a:rPr>
              <a:t>(24)</a:t>
            </a:r>
          </a:p>
        </p:txBody>
      </p:sp>
      <p:cxnSp>
        <p:nvCxnSpPr>
          <p:cNvPr id="54" name="직선 연결선 53">
            <a:extLst>
              <a:ext uri="{FF2B5EF4-FFF2-40B4-BE49-F238E27FC236}">
                <a16:creationId xmlns:a16="http://schemas.microsoft.com/office/drawing/2014/main" id="{F3AAECCB-09F9-5880-DCD2-913959DD046E}"/>
              </a:ext>
            </a:extLst>
          </p:cNvPr>
          <p:cNvCxnSpPr>
            <a:cxnSpLocks/>
          </p:cNvCxnSpPr>
          <p:nvPr/>
        </p:nvCxnSpPr>
        <p:spPr>
          <a:xfrm flipH="1">
            <a:off x="6818811" y="2349500"/>
            <a:ext cx="915490" cy="205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직선 연결선 55">
            <a:extLst>
              <a:ext uri="{FF2B5EF4-FFF2-40B4-BE49-F238E27FC236}">
                <a16:creationId xmlns:a16="http://schemas.microsoft.com/office/drawing/2014/main" id="{53DE074C-88DD-6F56-EB8E-7BA9CFA6413A}"/>
              </a:ext>
            </a:extLst>
          </p:cNvPr>
          <p:cNvCxnSpPr>
            <a:cxnSpLocks/>
          </p:cNvCxnSpPr>
          <p:nvPr/>
        </p:nvCxnSpPr>
        <p:spPr>
          <a:xfrm flipH="1" flipV="1">
            <a:off x="7276556" y="2788724"/>
            <a:ext cx="729569" cy="1048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직선 연결선 59">
            <a:extLst>
              <a:ext uri="{FF2B5EF4-FFF2-40B4-BE49-F238E27FC236}">
                <a16:creationId xmlns:a16="http://schemas.microsoft.com/office/drawing/2014/main" id="{0F95C282-169D-E586-2840-95C2C2288F89}"/>
              </a:ext>
            </a:extLst>
          </p:cNvPr>
          <p:cNvCxnSpPr>
            <a:cxnSpLocks/>
          </p:cNvCxnSpPr>
          <p:nvPr/>
        </p:nvCxnSpPr>
        <p:spPr>
          <a:xfrm flipH="1">
            <a:off x="7842250" y="4099782"/>
            <a:ext cx="4483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73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제목 72">
            <a:extLst>
              <a:ext uri="{FF2B5EF4-FFF2-40B4-BE49-F238E27FC236}">
                <a16:creationId xmlns:a16="http://schemas.microsoft.com/office/drawing/2014/main" id="{7088731B-C179-E352-3AF0-351E28BBAB8C}"/>
              </a:ext>
            </a:extLst>
          </p:cNvPr>
          <p:cNvSpPr>
            <a:spLocks noGrp="1"/>
          </p:cNvSpPr>
          <p:nvPr>
            <p:ph type="title"/>
          </p:nvPr>
        </p:nvSpPr>
        <p:spPr/>
        <p:txBody>
          <a:bodyPr>
            <a:noAutofit/>
          </a:bodyPr>
          <a:lstStyle/>
          <a:p>
            <a:r>
              <a:rPr lang="en-US" dirty="0"/>
              <a:t>Users are segmented into three parts, of which discrete loyal group spends 1 hour and 10 minutes per session</a:t>
            </a:r>
            <a:endParaRPr lang="en-US" sz="3200" dirty="0"/>
          </a:p>
        </p:txBody>
      </p:sp>
      <p:sp>
        <p:nvSpPr>
          <p:cNvPr id="74" name="내용 개체 틀 73">
            <a:extLst>
              <a:ext uri="{FF2B5EF4-FFF2-40B4-BE49-F238E27FC236}">
                <a16:creationId xmlns:a16="http://schemas.microsoft.com/office/drawing/2014/main" id="{0F7A1A50-5F19-2796-5157-88143BE11290}"/>
              </a:ext>
            </a:extLst>
          </p:cNvPr>
          <p:cNvSpPr>
            <a:spLocks noGrp="1"/>
          </p:cNvSpPr>
          <p:nvPr>
            <p:ph idx="1"/>
          </p:nvPr>
        </p:nvSpPr>
        <p:spPr/>
        <p:txBody>
          <a:bodyPr/>
          <a:lstStyle/>
          <a:p>
            <a:endParaRPr lang="en-US"/>
          </a:p>
        </p:txBody>
      </p:sp>
      <p:sp>
        <p:nvSpPr>
          <p:cNvPr id="10" name="텍스트 개체 틀 9">
            <a:extLst>
              <a:ext uri="{FF2B5EF4-FFF2-40B4-BE49-F238E27FC236}">
                <a16:creationId xmlns:a16="http://schemas.microsoft.com/office/drawing/2014/main" id="{68613ED9-809C-B5A2-551C-D5A579ECB972}"/>
              </a:ext>
            </a:extLst>
          </p:cNvPr>
          <p:cNvSpPr>
            <a:spLocks noGrp="1"/>
          </p:cNvSpPr>
          <p:nvPr>
            <p:ph type="body" sz="quarter" idx="13"/>
          </p:nvPr>
        </p:nvSpPr>
        <p:spPr/>
        <p:txBody>
          <a:bodyPr>
            <a:normAutofit fontScale="70000" lnSpcReduction="20000"/>
          </a:bodyPr>
          <a:lstStyle/>
          <a:p>
            <a:r>
              <a:rPr lang="en-US" altLang="ko-KR" dirty="0"/>
              <a:t>Behavior analysis of customers</a:t>
            </a:r>
            <a:endParaRPr lang="en-US" dirty="0"/>
          </a:p>
        </p:txBody>
      </p:sp>
      <p:sp>
        <p:nvSpPr>
          <p:cNvPr id="7" name="텍스트 개체 틀 6">
            <a:extLst>
              <a:ext uri="{FF2B5EF4-FFF2-40B4-BE49-F238E27FC236}">
                <a16:creationId xmlns:a16="http://schemas.microsoft.com/office/drawing/2014/main" id="{F3D99E94-3881-C620-0DFF-54AD1AC0D0C7}"/>
              </a:ext>
            </a:extLst>
          </p:cNvPr>
          <p:cNvSpPr>
            <a:spLocks noGrp="1"/>
          </p:cNvSpPr>
          <p:nvPr>
            <p:ph type="body" sz="quarter" idx="14"/>
          </p:nvPr>
        </p:nvSpPr>
        <p:spPr/>
        <p:txBody>
          <a:bodyPr/>
          <a:lstStyle/>
          <a:p>
            <a:r>
              <a:rPr lang="en-US" dirty="0"/>
              <a:t>1) Of the 875 users in Cluster 0, 56 users who did not purchase at all were excluded</a:t>
            </a:r>
            <a:br>
              <a:rPr lang="en-US" altLang="ko-KR" dirty="0"/>
            </a:br>
            <a:r>
              <a:rPr lang="en-US" altLang="ko-KR" dirty="0"/>
              <a:t>2) The units of Monetary and Contribution to revenue are not indicated because they are not precise. (However, the same units are used)</a:t>
            </a:r>
            <a:br>
              <a:rPr lang="en-US" altLang="ko-KR" dirty="0"/>
            </a:br>
            <a:r>
              <a:rPr lang="en-US" altLang="ko-KR" dirty="0"/>
              <a:t>3) Sales refers to the percentage of customer groups in total sales, not per customer</a:t>
            </a:r>
          </a:p>
        </p:txBody>
      </p:sp>
      <p:sp>
        <p:nvSpPr>
          <p:cNvPr id="3" name="직사각형 2">
            <a:extLst>
              <a:ext uri="{FF2B5EF4-FFF2-40B4-BE49-F238E27FC236}">
                <a16:creationId xmlns:a16="http://schemas.microsoft.com/office/drawing/2014/main" id="{005D0452-9FAE-3280-89E5-6E139D5CE698}"/>
              </a:ext>
            </a:extLst>
          </p:cNvPr>
          <p:cNvSpPr/>
          <p:nvPr/>
        </p:nvSpPr>
        <p:spPr>
          <a:xfrm>
            <a:off x="7568919" y="1825626"/>
            <a:ext cx="1737518" cy="3090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600" b="1" dirty="0"/>
              <a:t>Hunter for discount</a:t>
            </a:r>
            <a:endParaRPr lang="en-US" sz="1600" b="1" dirty="0"/>
          </a:p>
        </p:txBody>
      </p:sp>
      <p:sp>
        <p:nvSpPr>
          <p:cNvPr id="33" name="직사각형 32">
            <a:extLst>
              <a:ext uri="{FF2B5EF4-FFF2-40B4-BE49-F238E27FC236}">
                <a16:creationId xmlns:a16="http://schemas.microsoft.com/office/drawing/2014/main" id="{639A4694-3E22-AB14-8085-8C5336F08AA9}"/>
              </a:ext>
            </a:extLst>
          </p:cNvPr>
          <p:cNvSpPr/>
          <p:nvPr/>
        </p:nvSpPr>
        <p:spPr>
          <a:xfrm>
            <a:off x="7568919" y="2462421"/>
            <a:ext cx="1737518" cy="476693"/>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2</a:t>
            </a:r>
            <a:r>
              <a:rPr lang="ko-KR" altLang="en-US" dirty="0">
                <a:solidFill>
                  <a:schemeClr val="accent1"/>
                </a:solidFill>
              </a:rPr>
              <a:t> </a:t>
            </a:r>
            <a:r>
              <a:rPr lang="en-US" altLang="ko-KR" dirty="0">
                <a:solidFill>
                  <a:schemeClr val="accent1"/>
                </a:solidFill>
              </a:rPr>
              <a:t>weeks</a:t>
            </a:r>
            <a:endParaRPr lang="en-US" dirty="0">
              <a:solidFill>
                <a:schemeClr val="accent1"/>
              </a:solidFill>
            </a:endParaRPr>
          </a:p>
        </p:txBody>
      </p:sp>
      <p:sp>
        <p:nvSpPr>
          <p:cNvPr id="37" name="직사각형 36">
            <a:extLst>
              <a:ext uri="{FF2B5EF4-FFF2-40B4-BE49-F238E27FC236}">
                <a16:creationId xmlns:a16="http://schemas.microsoft.com/office/drawing/2014/main" id="{F2810203-4584-78BF-54FD-DF73F3055F31}"/>
              </a:ext>
            </a:extLst>
          </p:cNvPr>
          <p:cNvSpPr/>
          <p:nvPr/>
        </p:nvSpPr>
        <p:spPr>
          <a:xfrm>
            <a:off x="7568919" y="3074051"/>
            <a:ext cx="1737518" cy="476693"/>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Purchased</a:t>
            </a:r>
            <a:br>
              <a:rPr lang="en-US" dirty="0">
                <a:solidFill>
                  <a:schemeClr val="accent1"/>
                </a:solidFill>
              </a:rPr>
            </a:br>
            <a:r>
              <a:rPr lang="en-US" dirty="0">
                <a:solidFill>
                  <a:schemeClr val="accent1"/>
                </a:solidFill>
              </a:rPr>
              <a:t>1 time</a:t>
            </a:r>
          </a:p>
        </p:txBody>
      </p:sp>
      <p:sp>
        <p:nvSpPr>
          <p:cNvPr id="41" name="직사각형 40">
            <a:extLst>
              <a:ext uri="{FF2B5EF4-FFF2-40B4-BE49-F238E27FC236}">
                <a16:creationId xmlns:a16="http://schemas.microsoft.com/office/drawing/2014/main" id="{2251718B-67D0-EF74-06DB-545B80895F71}"/>
              </a:ext>
            </a:extLst>
          </p:cNvPr>
          <p:cNvSpPr/>
          <p:nvPr/>
        </p:nvSpPr>
        <p:spPr>
          <a:xfrm>
            <a:off x="7568919" y="3685681"/>
            <a:ext cx="1737518" cy="476693"/>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372.71</a:t>
            </a:r>
          </a:p>
        </p:txBody>
      </p:sp>
      <p:sp>
        <p:nvSpPr>
          <p:cNvPr id="45" name="직사각형 44">
            <a:extLst>
              <a:ext uri="{FF2B5EF4-FFF2-40B4-BE49-F238E27FC236}">
                <a16:creationId xmlns:a16="http://schemas.microsoft.com/office/drawing/2014/main" id="{F0AD0A22-4C87-A3C9-8C29-36C68D91BA48}"/>
              </a:ext>
            </a:extLst>
          </p:cNvPr>
          <p:cNvSpPr/>
          <p:nvPr/>
        </p:nvSpPr>
        <p:spPr>
          <a:xfrm>
            <a:off x="7568919" y="4297311"/>
            <a:ext cx="1737518" cy="476693"/>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9</a:t>
            </a:r>
            <a:r>
              <a:rPr lang="ko-KR" altLang="en-US" dirty="0">
                <a:solidFill>
                  <a:schemeClr val="accent1"/>
                </a:solidFill>
              </a:rPr>
              <a:t> </a:t>
            </a:r>
            <a:r>
              <a:rPr lang="en-US" altLang="ko-KR" dirty="0">
                <a:solidFill>
                  <a:schemeClr val="accent1"/>
                </a:solidFill>
              </a:rPr>
              <a:t>minutes</a:t>
            </a:r>
            <a:endParaRPr lang="en-US" dirty="0">
              <a:solidFill>
                <a:schemeClr val="accent1"/>
              </a:solidFill>
            </a:endParaRPr>
          </a:p>
        </p:txBody>
      </p:sp>
      <p:sp>
        <p:nvSpPr>
          <p:cNvPr id="8" name="직사각형 7">
            <a:extLst>
              <a:ext uri="{FF2B5EF4-FFF2-40B4-BE49-F238E27FC236}">
                <a16:creationId xmlns:a16="http://schemas.microsoft.com/office/drawing/2014/main" id="{68A97CA8-C83F-4E38-1DC4-45EEF451F8DB}"/>
              </a:ext>
            </a:extLst>
          </p:cNvPr>
          <p:cNvSpPr/>
          <p:nvPr/>
        </p:nvSpPr>
        <p:spPr>
          <a:xfrm>
            <a:off x="9391009" y="1825626"/>
            <a:ext cx="1737518" cy="309024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600" b="1" dirty="0"/>
              <a:t>Discrete general customer</a:t>
            </a:r>
            <a:endParaRPr lang="en-US" sz="1600" b="1" dirty="0"/>
          </a:p>
        </p:txBody>
      </p:sp>
      <p:sp>
        <p:nvSpPr>
          <p:cNvPr id="34" name="직사각형 33">
            <a:extLst>
              <a:ext uri="{FF2B5EF4-FFF2-40B4-BE49-F238E27FC236}">
                <a16:creationId xmlns:a16="http://schemas.microsoft.com/office/drawing/2014/main" id="{BA0D60F7-4F89-B4F2-3FBA-A96D979D2F9C}"/>
              </a:ext>
            </a:extLst>
          </p:cNvPr>
          <p:cNvSpPr/>
          <p:nvPr/>
        </p:nvSpPr>
        <p:spPr>
          <a:xfrm>
            <a:off x="9391009" y="2462421"/>
            <a:ext cx="1737518" cy="476693"/>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1</a:t>
            </a:r>
            <a:r>
              <a:rPr lang="ko-KR" altLang="en-US" dirty="0">
                <a:solidFill>
                  <a:schemeClr val="accent3"/>
                </a:solidFill>
              </a:rPr>
              <a:t> </a:t>
            </a:r>
            <a:r>
              <a:rPr lang="en-US" altLang="ko-KR" dirty="0">
                <a:solidFill>
                  <a:schemeClr val="accent3"/>
                </a:solidFill>
              </a:rPr>
              <a:t>week</a:t>
            </a:r>
            <a:endParaRPr lang="en-US" dirty="0">
              <a:solidFill>
                <a:schemeClr val="accent3"/>
              </a:solidFill>
            </a:endParaRPr>
          </a:p>
        </p:txBody>
      </p:sp>
      <p:sp>
        <p:nvSpPr>
          <p:cNvPr id="38" name="직사각형 37">
            <a:extLst>
              <a:ext uri="{FF2B5EF4-FFF2-40B4-BE49-F238E27FC236}">
                <a16:creationId xmlns:a16="http://schemas.microsoft.com/office/drawing/2014/main" id="{44E3CFB7-CC47-80B5-6681-E0B748701E04}"/>
              </a:ext>
            </a:extLst>
          </p:cNvPr>
          <p:cNvSpPr/>
          <p:nvPr/>
        </p:nvSpPr>
        <p:spPr>
          <a:xfrm>
            <a:off x="9391009" y="3074051"/>
            <a:ext cx="1737518" cy="476693"/>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Purchased</a:t>
            </a:r>
            <a:br>
              <a:rPr lang="en-US" dirty="0">
                <a:solidFill>
                  <a:schemeClr val="accent3"/>
                </a:solidFill>
              </a:rPr>
            </a:br>
            <a:r>
              <a:rPr lang="en-US" dirty="0">
                <a:solidFill>
                  <a:schemeClr val="accent3"/>
                </a:solidFill>
              </a:rPr>
              <a:t>1 time</a:t>
            </a:r>
          </a:p>
        </p:txBody>
      </p:sp>
      <p:sp>
        <p:nvSpPr>
          <p:cNvPr id="42" name="직사각형 41">
            <a:extLst>
              <a:ext uri="{FF2B5EF4-FFF2-40B4-BE49-F238E27FC236}">
                <a16:creationId xmlns:a16="http://schemas.microsoft.com/office/drawing/2014/main" id="{CFC666F2-3C6C-71D3-48EF-DC17ACE8D8B4}"/>
              </a:ext>
            </a:extLst>
          </p:cNvPr>
          <p:cNvSpPr/>
          <p:nvPr/>
        </p:nvSpPr>
        <p:spPr>
          <a:xfrm>
            <a:off x="9391009" y="3685681"/>
            <a:ext cx="1737518" cy="476693"/>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125.14</a:t>
            </a:r>
          </a:p>
        </p:txBody>
      </p:sp>
      <p:sp>
        <p:nvSpPr>
          <p:cNvPr id="46" name="직사각형 45">
            <a:extLst>
              <a:ext uri="{FF2B5EF4-FFF2-40B4-BE49-F238E27FC236}">
                <a16:creationId xmlns:a16="http://schemas.microsoft.com/office/drawing/2014/main" id="{EC61C235-D8EA-FFE3-DC06-DAED72EB8295}"/>
              </a:ext>
            </a:extLst>
          </p:cNvPr>
          <p:cNvSpPr/>
          <p:nvPr/>
        </p:nvSpPr>
        <p:spPr>
          <a:xfrm>
            <a:off x="9391009" y="4297311"/>
            <a:ext cx="1737518" cy="476693"/>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1</a:t>
            </a:r>
            <a:r>
              <a:rPr lang="ko-KR" altLang="en-US" dirty="0">
                <a:solidFill>
                  <a:schemeClr val="accent3"/>
                </a:solidFill>
              </a:rPr>
              <a:t> </a:t>
            </a:r>
            <a:r>
              <a:rPr lang="en-US" altLang="ko-KR" dirty="0">
                <a:solidFill>
                  <a:schemeClr val="accent3"/>
                </a:solidFill>
              </a:rPr>
              <a:t>hour</a:t>
            </a:r>
            <a:endParaRPr lang="en-US" dirty="0">
              <a:solidFill>
                <a:schemeClr val="accent3"/>
              </a:solidFill>
            </a:endParaRPr>
          </a:p>
        </p:txBody>
      </p:sp>
      <p:sp>
        <p:nvSpPr>
          <p:cNvPr id="51" name="직사각형 50">
            <a:extLst>
              <a:ext uri="{FF2B5EF4-FFF2-40B4-BE49-F238E27FC236}">
                <a16:creationId xmlns:a16="http://schemas.microsoft.com/office/drawing/2014/main" id="{B2F842C2-B195-D15C-403C-0DFDFD0B0C08}"/>
              </a:ext>
            </a:extLst>
          </p:cNvPr>
          <p:cNvSpPr/>
          <p:nvPr/>
        </p:nvSpPr>
        <p:spPr>
          <a:xfrm>
            <a:off x="5746828" y="1825626"/>
            <a:ext cx="1737518" cy="30902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600" b="1" dirty="0"/>
              <a:t>Discrete</a:t>
            </a:r>
            <a:br>
              <a:rPr lang="en-US" altLang="ko-KR" sz="1600" b="1" dirty="0"/>
            </a:br>
            <a:r>
              <a:rPr lang="en-US" altLang="ko-KR" sz="1600" b="1" dirty="0"/>
              <a:t>loyal customer</a:t>
            </a:r>
            <a:endParaRPr lang="en-US" sz="1600" b="1" dirty="0"/>
          </a:p>
        </p:txBody>
      </p:sp>
      <p:sp>
        <p:nvSpPr>
          <p:cNvPr id="53" name="직사각형 52">
            <a:extLst>
              <a:ext uri="{FF2B5EF4-FFF2-40B4-BE49-F238E27FC236}">
                <a16:creationId xmlns:a16="http://schemas.microsoft.com/office/drawing/2014/main" id="{28D8C34C-7D8F-AE8B-8AB1-ECE4B8044048}"/>
              </a:ext>
            </a:extLst>
          </p:cNvPr>
          <p:cNvSpPr/>
          <p:nvPr/>
        </p:nvSpPr>
        <p:spPr>
          <a:xfrm>
            <a:off x="5746828" y="2462421"/>
            <a:ext cx="1737518" cy="476693"/>
          </a:xfrm>
          <a:prstGeom prst="rect">
            <a:avLst/>
          </a:prstGeom>
          <a:solidFill>
            <a:schemeClr val="tx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 days</a:t>
            </a:r>
          </a:p>
        </p:txBody>
      </p:sp>
      <p:sp>
        <p:nvSpPr>
          <p:cNvPr id="54" name="직사각형 53">
            <a:extLst>
              <a:ext uri="{FF2B5EF4-FFF2-40B4-BE49-F238E27FC236}">
                <a16:creationId xmlns:a16="http://schemas.microsoft.com/office/drawing/2014/main" id="{7499CB2A-F708-19C9-2BAC-5B8C3A6B1DD8}"/>
              </a:ext>
            </a:extLst>
          </p:cNvPr>
          <p:cNvSpPr/>
          <p:nvPr/>
        </p:nvSpPr>
        <p:spPr>
          <a:xfrm>
            <a:off x="5746828" y="3074051"/>
            <a:ext cx="1737518" cy="476693"/>
          </a:xfrm>
          <a:prstGeom prst="rect">
            <a:avLst/>
          </a:prstGeom>
          <a:solidFill>
            <a:schemeClr val="tx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Purchased </a:t>
            </a:r>
          </a:p>
          <a:p>
            <a:pPr algn="ctr"/>
            <a:r>
              <a:rPr lang="en-US" dirty="0">
                <a:solidFill>
                  <a:schemeClr val="tx1"/>
                </a:solidFill>
              </a:rPr>
              <a:t>3 times</a:t>
            </a:r>
          </a:p>
        </p:txBody>
      </p:sp>
      <p:sp>
        <p:nvSpPr>
          <p:cNvPr id="55" name="직사각형 54">
            <a:extLst>
              <a:ext uri="{FF2B5EF4-FFF2-40B4-BE49-F238E27FC236}">
                <a16:creationId xmlns:a16="http://schemas.microsoft.com/office/drawing/2014/main" id="{BD649FAD-7F8E-6F87-ABAD-089C3A3D8D93}"/>
              </a:ext>
            </a:extLst>
          </p:cNvPr>
          <p:cNvSpPr/>
          <p:nvPr/>
        </p:nvSpPr>
        <p:spPr>
          <a:xfrm>
            <a:off x="5746828" y="3685681"/>
            <a:ext cx="1737518" cy="476693"/>
          </a:xfrm>
          <a:prstGeom prst="rect">
            <a:avLst/>
          </a:prstGeom>
          <a:solidFill>
            <a:schemeClr val="tx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857.04</a:t>
            </a:r>
          </a:p>
        </p:txBody>
      </p:sp>
      <p:sp>
        <p:nvSpPr>
          <p:cNvPr id="56" name="직사각형 55">
            <a:extLst>
              <a:ext uri="{FF2B5EF4-FFF2-40B4-BE49-F238E27FC236}">
                <a16:creationId xmlns:a16="http://schemas.microsoft.com/office/drawing/2014/main" id="{50895D1F-E8B2-52D2-B073-C45BF5F88250}"/>
              </a:ext>
            </a:extLst>
          </p:cNvPr>
          <p:cNvSpPr/>
          <p:nvPr/>
        </p:nvSpPr>
        <p:spPr>
          <a:xfrm>
            <a:off x="5746828" y="4297311"/>
            <a:ext cx="1737518" cy="476693"/>
          </a:xfrm>
          <a:prstGeom prst="rect">
            <a:avLst/>
          </a:prstGeom>
          <a:solidFill>
            <a:schemeClr val="tx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1 hour</a:t>
            </a:r>
            <a:r>
              <a:rPr lang="ko-KR" altLang="en-US" b="1" dirty="0">
                <a:solidFill>
                  <a:srgbClr val="C00000"/>
                </a:solidFill>
              </a:rPr>
              <a:t> </a:t>
            </a:r>
            <a:br>
              <a:rPr lang="en-US" altLang="ko-KR" b="1" dirty="0">
                <a:solidFill>
                  <a:srgbClr val="C00000"/>
                </a:solidFill>
              </a:rPr>
            </a:br>
            <a:r>
              <a:rPr lang="en-US" altLang="ko-KR" b="1" dirty="0">
                <a:solidFill>
                  <a:srgbClr val="C00000"/>
                </a:solidFill>
              </a:rPr>
              <a:t>10</a:t>
            </a:r>
            <a:r>
              <a:rPr lang="ko-KR" altLang="en-US" b="1" dirty="0">
                <a:solidFill>
                  <a:srgbClr val="C00000"/>
                </a:solidFill>
              </a:rPr>
              <a:t> </a:t>
            </a:r>
            <a:r>
              <a:rPr lang="en-US" altLang="ko-KR" b="1" dirty="0">
                <a:solidFill>
                  <a:srgbClr val="C00000"/>
                </a:solidFill>
              </a:rPr>
              <a:t>minutes</a:t>
            </a:r>
            <a:endParaRPr lang="en-US" b="1" dirty="0">
              <a:solidFill>
                <a:srgbClr val="C00000"/>
              </a:solidFill>
            </a:endParaRPr>
          </a:p>
        </p:txBody>
      </p:sp>
      <p:sp>
        <p:nvSpPr>
          <p:cNvPr id="62" name="직사각형 61">
            <a:extLst>
              <a:ext uri="{FF2B5EF4-FFF2-40B4-BE49-F238E27FC236}">
                <a16:creationId xmlns:a16="http://schemas.microsoft.com/office/drawing/2014/main" id="{78E9D97E-5F5E-AE22-3D46-77A98083E2E0}"/>
              </a:ext>
            </a:extLst>
          </p:cNvPr>
          <p:cNvSpPr/>
          <p:nvPr/>
        </p:nvSpPr>
        <p:spPr>
          <a:xfrm>
            <a:off x="4383829" y="2462421"/>
            <a:ext cx="1341925" cy="476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Recency</a:t>
            </a:r>
          </a:p>
        </p:txBody>
      </p:sp>
      <p:sp>
        <p:nvSpPr>
          <p:cNvPr id="63" name="직사각형 62">
            <a:extLst>
              <a:ext uri="{FF2B5EF4-FFF2-40B4-BE49-F238E27FC236}">
                <a16:creationId xmlns:a16="http://schemas.microsoft.com/office/drawing/2014/main" id="{6344260E-4BDD-DC4B-2051-1BF4BC60CE6B}"/>
              </a:ext>
            </a:extLst>
          </p:cNvPr>
          <p:cNvSpPr/>
          <p:nvPr/>
        </p:nvSpPr>
        <p:spPr>
          <a:xfrm>
            <a:off x="4383829" y="3074051"/>
            <a:ext cx="1341925" cy="476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Frequency</a:t>
            </a:r>
          </a:p>
        </p:txBody>
      </p:sp>
      <p:sp>
        <p:nvSpPr>
          <p:cNvPr id="64" name="직사각형 63">
            <a:extLst>
              <a:ext uri="{FF2B5EF4-FFF2-40B4-BE49-F238E27FC236}">
                <a16:creationId xmlns:a16="http://schemas.microsoft.com/office/drawing/2014/main" id="{635A42C7-C87C-DF55-461B-F530F87DC9ED}"/>
              </a:ext>
            </a:extLst>
          </p:cNvPr>
          <p:cNvSpPr/>
          <p:nvPr/>
        </p:nvSpPr>
        <p:spPr>
          <a:xfrm>
            <a:off x="4383829" y="3685681"/>
            <a:ext cx="1341925" cy="476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Monetary</a:t>
            </a:r>
            <a:r>
              <a:rPr lang="en-US" sz="1600" b="1" baseline="30000" dirty="0">
                <a:solidFill>
                  <a:schemeClr val="tx1"/>
                </a:solidFill>
              </a:rPr>
              <a:t>2)</a:t>
            </a:r>
          </a:p>
        </p:txBody>
      </p:sp>
      <p:sp>
        <p:nvSpPr>
          <p:cNvPr id="65" name="직사각형 64">
            <a:extLst>
              <a:ext uri="{FF2B5EF4-FFF2-40B4-BE49-F238E27FC236}">
                <a16:creationId xmlns:a16="http://schemas.microsoft.com/office/drawing/2014/main" id="{9F1AA347-A9EE-82EB-B00E-A03632D1E4B8}"/>
              </a:ext>
            </a:extLst>
          </p:cNvPr>
          <p:cNvSpPr/>
          <p:nvPr/>
        </p:nvSpPr>
        <p:spPr>
          <a:xfrm>
            <a:off x="4383829" y="4297311"/>
            <a:ext cx="1341925" cy="476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Involvement</a:t>
            </a:r>
          </a:p>
        </p:txBody>
      </p:sp>
      <p:sp>
        <p:nvSpPr>
          <p:cNvPr id="66" name="직사각형 65">
            <a:extLst>
              <a:ext uri="{FF2B5EF4-FFF2-40B4-BE49-F238E27FC236}">
                <a16:creationId xmlns:a16="http://schemas.microsoft.com/office/drawing/2014/main" id="{A3C11039-7300-EAFF-4987-3FF00278988D}"/>
              </a:ext>
            </a:extLst>
          </p:cNvPr>
          <p:cNvSpPr/>
          <p:nvPr/>
        </p:nvSpPr>
        <p:spPr>
          <a:xfrm>
            <a:off x="7568919" y="5525096"/>
            <a:ext cx="1737518" cy="476693"/>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36%</a:t>
            </a:r>
            <a:br>
              <a:rPr lang="en-US" dirty="0">
                <a:solidFill>
                  <a:schemeClr val="accent1"/>
                </a:solidFill>
              </a:rPr>
            </a:br>
            <a:r>
              <a:rPr lang="en-US" sz="1200" dirty="0">
                <a:solidFill>
                  <a:schemeClr val="accent1"/>
                </a:solidFill>
              </a:rPr>
              <a:t>(121,503)</a:t>
            </a:r>
          </a:p>
        </p:txBody>
      </p:sp>
      <p:sp>
        <p:nvSpPr>
          <p:cNvPr id="67" name="직사각형 66">
            <a:extLst>
              <a:ext uri="{FF2B5EF4-FFF2-40B4-BE49-F238E27FC236}">
                <a16:creationId xmlns:a16="http://schemas.microsoft.com/office/drawing/2014/main" id="{2D882CF6-18DA-5143-B4D0-F86535C56D91}"/>
              </a:ext>
            </a:extLst>
          </p:cNvPr>
          <p:cNvSpPr/>
          <p:nvPr/>
        </p:nvSpPr>
        <p:spPr>
          <a:xfrm>
            <a:off x="9391009" y="5525096"/>
            <a:ext cx="1737518" cy="476693"/>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10%</a:t>
            </a:r>
            <a:br>
              <a:rPr lang="en-US" dirty="0">
                <a:solidFill>
                  <a:schemeClr val="accent3"/>
                </a:solidFill>
              </a:rPr>
            </a:br>
            <a:r>
              <a:rPr lang="en-US" sz="1200" dirty="0">
                <a:solidFill>
                  <a:schemeClr val="accent3"/>
                </a:solidFill>
              </a:rPr>
              <a:t>(34,914)</a:t>
            </a:r>
          </a:p>
        </p:txBody>
      </p:sp>
      <p:sp>
        <p:nvSpPr>
          <p:cNvPr id="68" name="직사각형 67">
            <a:extLst>
              <a:ext uri="{FF2B5EF4-FFF2-40B4-BE49-F238E27FC236}">
                <a16:creationId xmlns:a16="http://schemas.microsoft.com/office/drawing/2014/main" id="{27D8B552-322D-5597-8B83-F17B03983DD2}"/>
              </a:ext>
            </a:extLst>
          </p:cNvPr>
          <p:cNvSpPr/>
          <p:nvPr/>
        </p:nvSpPr>
        <p:spPr>
          <a:xfrm>
            <a:off x="5746828" y="5525096"/>
            <a:ext cx="1737518" cy="476693"/>
          </a:xfrm>
          <a:prstGeom prst="rect">
            <a:avLst/>
          </a:prstGeom>
          <a:solidFill>
            <a:schemeClr val="tx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54%</a:t>
            </a:r>
            <a:br>
              <a:rPr lang="en-US" dirty="0">
                <a:solidFill>
                  <a:schemeClr val="tx1"/>
                </a:solidFill>
              </a:rPr>
            </a:br>
            <a:r>
              <a:rPr lang="en-US" sz="1200" dirty="0">
                <a:solidFill>
                  <a:schemeClr val="tx1"/>
                </a:solidFill>
              </a:rPr>
              <a:t>(182,550)</a:t>
            </a:r>
          </a:p>
        </p:txBody>
      </p:sp>
      <p:sp>
        <p:nvSpPr>
          <p:cNvPr id="69" name="직사각형 68">
            <a:extLst>
              <a:ext uri="{FF2B5EF4-FFF2-40B4-BE49-F238E27FC236}">
                <a16:creationId xmlns:a16="http://schemas.microsoft.com/office/drawing/2014/main" id="{199D12DA-8680-0F03-1B0F-17E94CF0B2A3}"/>
              </a:ext>
            </a:extLst>
          </p:cNvPr>
          <p:cNvSpPr/>
          <p:nvPr/>
        </p:nvSpPr>
        <p:spPr>
          <a:xfrm>
            <a:off x="4383829" y="5525096"/>
            <a:ext cx="1341925" cy="4766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Contribution to revenue</a:t>
            </a:r>
            <a:r>
              <a:rPr lang="en-US" sz="1600" b="1" baseline="30000" dirty="0">
                <a:solidFill>
                  <a:schemeClr val="tx1"/>
                </a:solidFill>
              </a:rPr>
              <a:t>2)3)</a:t>
            </a:r>
          </a:p>
        </p:txBody>
      </p:sp>
      <p:sp>
        <p:nvSpPr>
          <p:cNvPr id="71" name="타원 70">
            <a:extLst>
              <a:ext uri="{FF2B5EF4-FFF2-40B4-BE49-F238E27FC236}">
                <a16:creationId xmlns:a16="http://schemas.microsoft.com/office/drawing/2014/main" id="{D4F2155D-B848-FE3F-F531-F291068F4765}"/>
              </a:ext>
            </a:extLst>
          </p:cNvPr>
          <p:cNvSpPr/>
          <p:nvPr/>
        </p:nvSpPr>
        <p:spPr>
          <a:xfrm>
            <a:off x="1593668" y="2991893"/>
            <a:ext cx="1968137" cy="1988175"/>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Cluster 1</a:t>
            </a:r>
            <a:r>
              <a:rPr lang="en-US" altLang="ko-KR" sz="1200" dirty="0">
                <a:solidFill>
                  <a:schemeClr val="bg1"/>
                </a:solidFill>
              </a:rPr>
              <a:t> </a:t>
            </a:r>
          </a:p>
          <a:p>
            <a:pPr algn="ctr"/>
            <a:r>
              <a:rPr lang="en-US" sz="1200" b="1" dirty="0">
                <a:solidFill>
                  <a:schemeClr val="bg1"/>
                </a:solidFill>
              </a:rPr>
              <a:t>users: 818</a:t>
            </a:r>
            <a:r>
              <a:rPr lang="en-US" altLang="ko-KR" sz="1200" b="1" baseline="30000" dirty="0">
                <a:solidFill>
                  <a:schemeClr val="bg1"/>
                </a:solidFill>
              </a:rPr>
              <a:t>1)</a:t>
            </a:r>
            <a:endParaRPr lang="en-US" sz="1200" b="1" baseline="30000" dirty="0">
              <a:solidFill>
                <a:schemeClr val="bg1"/>
              </a:solidFill>
            </a:endParaRPr>
          </a:p>
        </p:txBody>
      </p:sp>
      <p:cxnSp>
        <p:nvCxnSpPr>
          <p:cNvPr id="77" name="직선 화살표 연결선 76">
            <a:extLst>
              <a:ext uri="{FF2B5EF4-FFF2-40B4-BE49-F238E27FC236}">
                <a16:creationId xmlns:a16="http://schemas.microsoft.com/office/drawing/2014/main" id="{2BCD5655-496B-B6EC-4BEE-040774397843}"/>
              </a:ext>
            </a:extLst>
          </p:cNvPr>
          <p:cNvCxnSpPr>
            <a:cxnSpLocks/>
            <a:stCxn id="51" idx="2"/>
            <a:endCxn id="68" idx="0"/>
          </p:cNvCxnSpPr>
          <p:nvPr/>
        </p:nvCxnSpPr>
        <p:spPr>
          <a:xfrm>
            <a:off x="6615587" y="4915870"/>
            <a:ext cx="0" cy="6092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직선 화살표 연결선 77">
            <a:extLst>
              <a:ext uri="{FF2B5EF4-FFF2-40B4-BE49-F238E27FC236}">
                <a16:creationId xmlns:a16="http://schemas.microsoft.com/office/drawing/2014/main" id="{701855AA-E147-F2A3-F4B2-90574990E17E}"/>
              </a:ext>
            </a:extLst>
          </p:cNvPr>
          <p:cNvCxnSpPr>
            <a:cxnSpLocks/>
            <a:stCxn id="3" idx="2"/>
            <a:endCxn id="66" idx="0"/>
          </p:cNvCxnSpPr>
          <p:nvPr/>
        </p:nvCxnSpPr>
        <p:spPr>
          <a:xfrm>
            <a:off x="8437678" y="4915870"/>
            <a:ext cx="0" cy="60922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직선 화살표 연결선 78">
            <a:extLst>
              <a:ext uri="{FF2B5EF4-FFF2-40B4-BE49-F238E27FC236}">
                <a16:creationId xmlns:a16="http://schemas.microsoft.com/office/drawing/2014/main" id="{CFDAC9DB-BAC4-3F56-A304-4BAEEA927B4D}"/>
              </a:ext>
            </a:extLst>
          </p:cNvPr>
          <p:cNvCxnSpPr>
            <a:cxnSpLocks/>
            <a:stCxn id="8" idx="2"/>
            <a:endCxn id="67" idx="0"/>
          </p:cNvCxnSpPr>
          <p:nvPr/>
        </p:nvCxnSpPr>
        <p:spPr>
          <a:xfrm>
            <a:off x="10259768" y="4915870"/>
            <a:ext cx="0" cy="60922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87" name="타원 86">
            <a:extLst>
              <a:ext uri="{FF2B5EF4-FFF2-40B4-BE49-F238E27FC236}">
                <a16:creationId xmlns:a16="http://schemas.microsoft.com/office/drawing/2014/main" id="{BBF7471B-0B09-A1AD-2319-47FCCFC6F3B4}"/>
              </a:ext>
            </a:extLst>
          </p:cNvPr>
          <p:cNvSpPr/>
          <p:nvPr/>
        </p:nvSpPr>
        <p:spPr>
          <a:xfrm>
            <a:off x="6234819" y="5090048"/>
            <a:ext cx="765859" cy="2328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x 213</a:t>
            </a:r>
          </a:p>
        </p:txBody>
      </p:sp>
      <p:sp>
        <p:nvSpPr>
          <p:cNvPr id="88" name="타원 87">
            <a:extLst>
              <a:ext uri="{FF2B5EF4-FFF2-40B4-BE49-F238E27FC236}">
                <a16:creationId xmlns:a16="http://schemas.microsoft.com/office/drawing/2014/main" id="{C2E07194-AF92-A251-9B78-1A93813D265B}"/>
              </a:ext>
            </a:extLst>
          </p:cNvPr>
          <p:cNvSpPr/>
          <p:nvPr/>
        </p:nvSpPr>
        <p:spPr>
          <a:xfrm>
            <a:off x="8054747" y="5090048"/>
            <a:ext cx="765859" cy="23282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x 326</a:t>
            </a:r>
          </a:p>
        </p:txBody>
      </p:sp>
      <p:sp>
        <p:nvSpPr>
          <p:cNvPr id="89" name="타원 88">
            <a:extLst>
              <a:ext uri="{FF2B5EF4-FFF2-40B4-BE49-F238E27FC236}">
                <a16:creationId xmlns:a16="http://schemas.microsoft.com/office/drawing/2014/main" id="{6EB2303F-D318-100E-65E6-EEAA3C84DDDD}"/>
              </a:ext>
            </a:extLst>
          </p:cNvPr>
          <p:cNvSpPr/>
          <p:nvPr/>
        </p:nvSpPr>
        <p:spPr>
          <a:xfrm>
            <a:off x="9874675" y="5090048"/>
            <a:ext cx="765859" cy="23282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x 279</a:t>
            </a:r>
          </a:p>
        </p:txBody>
      </p:sp>
      <mc:AlternateContent xmlns:mc="http://schemas.openxmlformats.org/markup-compatibility/2006">
        <mc:Choice xmlns:cx1="http://schemas.microsoft.com/office/drawing/2015/9/8/chartex" Requires="cx1">
          <p:graphicFrame>
            <p:nvGraphicFramePr>
              <p:cNvPr id="6" name="내용 개체 틀 5">
                <a:extLst>
                  <a:ext uri="{FF2B5EF4-FFF2-40B4-BE49-F238E27FC236}">
                    <a16:creationId xmlns:a16="http://schemas.microsoft.com/office/drawing/2014/main" id="{37580F90-BD69-EA63-DE9A-E37EFEBCFA46}"/>
                  </a:ext>
                </a:extLst>
              </p:cNvPr>
              <p:cNvGraphicFramePr>
                <a:graphicFrameLocks/>
              </p:cNvGraphicFramePr>
              <p:nvPr>
                <p:extLst>
                  <p:ext uri="{D42A27DB-BD31-4B8C-83A1-F6EECF244321}">
                    <p14:modId xmlns:p14="http://schemas.microsoft.com/office/powerpoint/2010/main" val="4234891707"/>
                  </p:ext>
                </p:extLst>
              </p:nvPr>
            </p:nvGraphicFramePr>
            <p:xfrm>
              <a:off x="838200" y="2255232"/>
              <a:ext cx="3530777" cy="3090244"/>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6" name="내용 개체 틀 5">
                <a:extLst>
                  <a:ext uri="{FF2B5EF4-FFF2-40B4-BE49-F238E27FC236}">
                    <a16:creationId xmlns:a16="http://schemas.microsoft.com/office/drawing/2014/main" id="{37580F90-BD69-EA63-DE9A-E37EFEBCFA46}"/>
                  </a:ext>
                </a:extLst>
              </p:cNvPr>
              <p:cNvPicPr>
                <a:picLocks noGrp="1" noRot="1" noChangeAspect="1" noMove="1" noResize="1" noEditPoints="1" noAdjustHandles="1" noChangeArrowheads="1" noChangeShapeType="1"/>
              </p:cNvPicPr>
              <p:nvPr/>
            </p:nvPicPr>
            <p:blipFill>
              <a:blip r:embed="rId3"/>
              <a:stretch>
                <a:fillRect/>
              </a:stretch>
            </p:blipFill>
            <p:spPr>
              <a:xfrm>
                <a:off x="838200" y="2255232"/>
                <a:ext cx="3530777" cy="3090244"/>
              </a:xfrm>
              <a:prstGeom prst="rect">
                <a:avLst/>
              </a:prstGeom>
            </p:spPr>
          </p:pic>
        </mc:Fallback>
      </mc:AlternateContent>
    </p:spTree>
    <p:extLst>
      <p:ext uri="{BB962C8B-B14F-4D97-AF65-F5344CB8AC3E}">
        <p14:creationId xmlns:p14="http://schemas.microsoft.com/office/powerpoint/2010/main" val="3731520986"/>
      </p:ext>
    </p:extLst>
  </p:cSld>
  <p:clrMapOvr>
    <a:masterClrMapping/>
  </p:clrMapOvr>
</p:sld>
</file>

<file path=ppt/theme/theme1.xml><?xml version="1.0" encoding="utf-8"?>
<a:theme xmlns:a="http://schemas.openxmlformats.org/drawingml/2006/main" name="Office 테마">
  <a:themeElements>
    <a:clrScheme name="Codestates_project">
      <a:dk1>
        <a:srgbClr val="44546A"/>
      </a:dk1>
      <a:lt1>
        <a:srgbClr val="FFFFFF"/>
      </a:lt1>
      <a:dk2>
        <a:srgbClr val="000000"/>
      </a:dk2>
      <a:lt2>
        <a:srgbClr val="FFFFFF"/>
      </a:lt2>
      <a:accent1>
        <a:srgbClr val="616B3A"/>
      </a:accent1>
      <a:accent2>
        <a:srgbClr val="6386B8"/>
      </a:accent2>
      <a:accent3>
        <a:srgbClr val="6B524F"/>
      </a:accent3>
      <a:accent4>
        <a:srgbClr val="C00000"/>
      </a:accent4>
      <a:accent5>
        <a:srgbClr val="A7B86C"/>
      </a:accent5>
      <a:accent6>
        <a:srgbClr val="7691B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1474</TotalTime>
  <Words>1629</Words>
  <Application>Microsoft Office PowerPoint</Application>
  <PresentationFormat>와이드스크린</PresentationFormat>
  <Paragraphs>253</Paragraphs>
  <Slides>11</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11</vt:i4>
      </vt:variant>
    </vt:vector>
  </HeadingPairs>
  <TitlesOfParts>
    <vt:vector size="19" baseType="lpstr">
      <vt:lpstr>맑은 고딕</vt:lpstr>
      <vt:lpstr>Arial</vt:lpstr>
      <vt:lpstr>Calibri</vt:lpstr>
      <vt:lpstr>Calibri Light</vt:lpstr>
      <vt:lpstr>Courier New</vt:lpstr>
      <vt:lpstr>Roboto</vt:lpstr>
      <vt:lpstr>Wingdings</vt:lpstr>
      <vt:lpstr>Office 테마</vt:lpstr>
      <vt:lpstr>Analysis of multicategory online shopping mall and its users</vt:lpstr>
      <vt:lpstr>PowerPoint 프레젠테이션</vt:lpstr>
      <vt:lpstr>PowerPoint 프레젠테이션</vt:lpstr>
      <vt:lpstr>Failure to retention of customers is assumed</vt:lpstr>
      <vt:lpstr>In order to analyze the characteristics of customers who maintain use, they are processed into characteristics aggregated by user</vt:lpstr>
      <vt:lpstr>Users who used mall in stagnation (G4) are target persona to analyze</vt:lpstr>
      <vt:lpstr>Little correlation between the diversity of categories and purchases, …it is necessary to find the main categories that customers purchase</vt:lpstr>
      <vt:lpstr>Consumers primarily buy high-involvement products</vt:lpstr>
      <vt:lpstr>Users are segmented into three parts, of which discrete loyal group spends 1 hour and 10 minutes per session</vt:lpstr>
      <vt:lpstr>It is necessary to understand the customers who purchase high-involvement products and to devise a marketing strategy</vt:lpstr>
      <vt:lpstr>Regrets, learnings and achievements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Hong Jihye</dc:creator>
  <cp:lastModifiedBy>Hong Jihye</cp:lastModifiedBy>
  <cp:revision>4</cp:revision>
  <dcterms:created xsi:type="dcterms:W3CDTF">2023-01-11T04:20:44Z</dcterms:created>
  <dcterms:modified xsi:type="dcterms:W3CDTF">2023-01-22T08:52:10Z</dcterms:modified>
</cp:coreProperties>
</file>