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2" r:id="rId5"/>
    <p:sldId id="259" r:id="rId6"/>
    <p:sldId id="260" r:id="rId7"/>
    <p:sldId id="264" r:id="rId8"/>
    <p:sldId id="266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958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DBE66-5EBF-F5C6-595E-7171B9778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79C42-9520-FECF-DCC0-F8E68AAE3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17A56-1831-1401-9005-CDB9A888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A43C9-8B69-7E7B-6ED1-430634BB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53FC0-B29D-9E94-247A-E684F67A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4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1CE82-80FD-FA09-052A-2A946BB8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1884D8-8186-371C-F848-148853E39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7F2EC-C4C5-17BD-46F0-01156A381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79F30-95C1-C7F1-7237-6999A478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80458-6087-9B26-1EB5-AA3DC52B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09E7F-BE03-CDF3-57EB-85C06400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9DED4-10F9-BC79-AC35-8153DD7B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706181-2713-C5DD-A010-5A5CC810B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9F829-1123-E282-DD5C-5DDA4B94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F4C94-8713-0E69-B388-D70EC807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C5013-FAD9-CA47-88BB-BD7C148E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C5A614-F319-B62B-7617-37B17DDAE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16230-58F8-8492-FF9B-AF18CB15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C0638-4788-7208-3CA7-40D6BE64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C9139-6556-D321-8070-62C6E83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D9112-6B92-2378-42B4-6603B819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5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F60AF-4E3F-216F-E90E-96C03C1A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B0852-1483-3225-7AEE-366D6F2B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B05EF9-E576-87DA-90A5-B094F628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D9092-9AA2-F771-DE56-EF9266F4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DEDCDA1-63E7-0291-8C6D-CA3CC6FD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12376"/>
            <a:ext cx="10515600" cy="9810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2C92B7-F1BC-E7C0-DB5F-62FFB02129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41550"/>
            <a:ext cx="10515600" cy="3951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882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48CAC-1CA3-DB8F-39B1-3B181B68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8F0AB-E87B-6FA3-BCEB-F0996900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896D3-6D7C-B73A-A5C5-4E0E0ED1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F1AE5-D594-0939-812B-F4C0E81B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13701-4465-63F0-AB40-5BEF70CF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4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C57B5-AED7-43B3-C03E-93FF2ECC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22F7E-5FC1-28C6-8880-E30F56429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7D55F-8F17-581A-A355-75A82BE1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C5E48-E895-CB6B-6D1C-AAEB7911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5093B-8544-A89E-BB11-2573D0D9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9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7A20E-2597-9686-1969-0EFE28A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5E0E-B4B0-EA11-FC4A-38723707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EBDAAC-6311-4AA2-02E6-E1A8B088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FC55C-9A93-D533-22D5-FDB96F78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8DA88-C9FE-492D-998C-5C15C503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95BCB-43EB-1C73-348B-3F31429B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0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DB136-23FE-B32B-7F30-474D1745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16BFB-04A4-9EBB-7D46-A94A1A76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EFDBD-6595-E385-95D1-4D0AB826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92D42-14B1-2A87-F292-37EA1EB04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C4F21-FAF9-59E8-3733-1D6E46E84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4A4E0-7EA2-540A-E415-2B2AD7F8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7C5914-5726-07FD-1219-0B4E12CA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71824D-EE0E-E946-F01E-9467A29D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AF6F-EBA6-DDF5-0CB7-9D1842C7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56D90-6F69-609B-6207-3A81F9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CCAC0F-5517-C609-8245-EB6D0955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A2D45A-5C98-E0AC-72D4-D296859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8EF71F-977A-96F3-8C07-36C3DF44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6D0656-7E4F-A379-97D2-DA7CA57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7127E-7A01-C6A3-EC05-D2DAA2DE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8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90FFD-8D95-24CF-8DE3-9A8C7D21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DEDC4-ABF3-7975-4CEA-9B31AD077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D23EF-AB04-AE47-0646-AA80FF794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7A08A-8D56-57FE-8FFC-BDFAC3FD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093BB-E5FB-4F7D-7979-70A858D7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88783-DB99-4901-5FC5-5A51878C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9EEFD4-7911-B8EA-3450-F978CE62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2F00A-0111-7E8D-A775-67DA066F6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0C436-1D3A-938A-4312-2F656CBF4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61164-7768-90CD-DFD8-20A189B6C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F0419-8953-5530-113F-BE5FDD6E8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76AA1-E799-359E-55F6-BA1288F3A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게임 장르 트렌드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86A1C-DBD6-EACA-17C7-4FE7884BD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Shooter </a:t>
            </a:r>
            <a:r>
              <a:rPr lang="ko-KR" altLang="en-US" dirty="0">
                <a:solidFill>
                  <a:schemeClr val="tx2"/>
                </a:solidFill>
              </a:rPr>
              <a:t>장르 설계 제안</a:t>
            </a:r>
            <a:endParaRPr lang="en-US" altLang="ko-KR" dirty="0">
              <a:solidFill>
                <a:schemeClr val="tx2"/>
              </a:solidFill>
            </a:endParaRPr>
          </a:p>
          <a:p>
            <a:pPr algn="l"/>
            <a:endParaRPr lang="en-US" altLang="ko-K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2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96ECF-41FC-B640-9B06-5DCD8C28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</a:rPr>
              <a:t>Tom Clancy’s The Division </a:t>
            </a:r>
            <a:r>
              <a:rPr lang="ko-KR" altLang="en-US" dirty="0">
                <a:solidFill>
                  <a:schemeClr val="tx2"/>
                </a:solidFill>
              </a:rPr>
              <a:t>판매가 가장 성공적이며</a:t>
            </a:r>
            <a:r>
              <a:rPr lang="en-US" altLang="ko-KR" dirty="0">
                <a:solidFill>
                  <a:schemeClr val="tx2"/>
                </a:solidFill>
              </a:rPr>
              <a:t>, PS4 </a:t>
            </a:r>
            <a:r>
              <a:rPr lang="ko-KR" altLang="en-US" dirty="0">
                <a:solidFill>
                  <a:schemeClr val="tx2"/>
                </a:solidFill>
              </a:rPr>
              <a:t>를 통한 출고가 대부분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C85AF-BCF4-080D-161F-F29DDCB7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4DB6A-4913-DBDC-FE37-3E85F665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1" y="1961427"/>
            <a:ext cx="10075178" cy="34821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7A6DBA-4E98-740D-DA42-021DC4A5517B}"/>
              </a:ext>
            </a:extLst>
          </p:cNvPr>
          <p:cNvSpPr/>
          <p:nvPr/>
        </p:nvSpPr>
        <p:spPr>
          <a:xfrm>
            <a:off x="75502" y="83890"/>
            <a:ext cx="2827090" cy="419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3. 2016 Shooter </a:t>
            </a:r>
            <a:r>
              <a:rPr lang="ko-KR" altLang="en-US" dirty="0">
                <a:solidFill>
                  <a:schemeClr val="tx2"/>
                </a:solidFill>
              </a:rPr>
              <a:t>게임</a:t>
            </a:r>
          </a:p>
        </p:txBody>
      </p:sp>
      <p:pic>
        <p:nvPicPr>
          <p:cNvPr id="8" name="Picture 2" descr="Tom Clancy's The Division | Ubisoft (KR)">
            <a:extLst>
              <a:ext uri="{FF2B5EF4-FFF2-40B4-BE49-F238E27FC236}">
                <a16:creationId xmlns:a16="http://schemas.microsoft.com/office/drawing/2014/main" id="{B57719CE-83EA-6758-CD53-4FF0410C6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87" y="5443041"/>
            <a:ext cx="886009" cy="49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CHARTED 4: A Thief's End &amp; UNCHARTED: The Lost Legacy Digital Bundle">
            <a:extLst>
              <a:ext uri="{FF2B5EF4-FFF2-40B4-BE49-F238E27FC236}">
                <a16:creationId xmlns:a16="http://schemas.microsoft.com/office/drawing/2014/main" id="{80C073C8-3F12-8937-8DBD-D81CEDE3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60" y="5443041"/>
            <a:ext cx="513016" cy="51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Overwatch 2 going free-to-play was a necessity for success - Jaxon">
            <a:extLst>
              <a:ext uri="{FF2B5EF4-FFF2-40B4-BE49-F238E27FC236}">
                <a16:creationId xmlns:a16="http://schemas.microsoft.com/office/drawing/2014/main" id="{EE4C3A88-6D94-7500-F663-0AEAD446A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13" y="5443041"/>
            <a:ext cx="938420" cy="52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team의 DOOM">
            <a:extLst>
              <a:ext uri="{FF2B5EF4-FFF2-40B4-BE49-F238E27FC236}">
                <a16:creationId xmlns:a16="http://schemas.microsoft.com/office/drawing/2014/main" id="{1057A419-D02F-A156-2E4D-488E55244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36" y="5443041"/>
            <a:ext cx="893801" cy="51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Steam의 Plants vs. Zombies™ Garden Warfare 2: Deluxe Edition">
            <a:extLst>
              <a:ext uri="{FF2B5EF4-FFF2-40B4-BE49-F238E27FC236}">
                <a16:creationId xmlns:a16="http://schemas.microsoft.com/office/drawing/2014/main" id="{7F089930-8AF7-081E-73D6-8E12D035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440" y="5443041"/>
            <a:ext cx="883755" cy="5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ave 80% on Homefront®: The Revolution on Steam">
            <a:extLst>
              <a:ext uri="{FF2B5EF4-FFF2-40B4-BE49-F238E27FC236}">
                <a16:creationId xmlns:a16="http://schemas.microsoft.com/office/drawing/2014/main" id="{128B8BB0-7002-82EE-07C6-9A59A82BE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98" y="5443041"/>
            <a:ext cx="798867" cy="4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Get the 'BioShock: The Collection' for free on PC • AIPT">
            <a:extLst>
              <a:ext uri="{FF2B5EF4-FFF2-40B4-BE49-F238E27FC236}">
                <a16:creationId xmlns:a16="http://schemas.microsoft.com/office/drawing/2014/main" id="{3688554C-65C2-8561-652D-05BC4304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868" y="5443041"/>
            <a:ext cx="903309" cy="5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Star Fox Zero | Wii U games | Games | Nintendo">
            <a:extLst>
              <a:ext uri="{FF2B5EF4-FFF2-40B4-BE49-F238E27FC236}">
                <a16:creationId xmlns:a16="http://schemas.microsoft.com/office/drawing/2014/main" id="{0ED3AB66-4B3B-4F2D-3BA0-88A7404EE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580" y="5443041"/>
            <a:ext cx="1011706" cy="50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Steam의 Battleborn">
            <a:extLst>
              <a:ext uri="{FF2B5EF4-FFF2-40B4-BE49-F238E27FC236}">
                <a16:creationId xmlns:a16="http://schemas.microsoft.com/office/drawing/2014/main" id="{F7B3F8C4-8A98-40A2-392B-6D34D4C06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686" y="5443041"/>
            <a:ext cx="897861" cy="51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C555E3-C1EF-D612-C516-E8E14766B5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8348" y="2187696"/>
            <a:ext cx="2609513" cy="248260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390E61-3666-89B5-FFD7-90BC05983AB3}"/>
              </a:ext>
            </a:extLst>
          </p:cNvPr>
          <p:cNvSpPr/>
          <p:nvPr/>
        </p:nvSpPr>
        <p:spPr>
          <a:xfrm>
            <a:off x="8984609" y="2676088"/>
            <a:ext cx="1677798" cy="20133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5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23FE79F-16BB-D71D-8767-76C3B169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5D72C5-A84C-083D-EE32-E180A7C3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>
                <a:solidFill>
                  <a:schemeClr val="tx2"/>
                </a:solidFill>
              </a:rPr>
              <a:t>게임 시장</a:t>
            </a:r>
            <a:endParaRPr lang="en-US" altLang="ko-KR" dirty="0">
              <a:solidFill>
                <a:schemeClr val="tx2"/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dirty="0">
                <a:solidFill>
                  <a:schemeClr val="tx2"/>
                </a:solidFill>
              </a:rPr>
              <a:t>지역별 게임 장르 선호</a:t>
            </a:r>
            <a:endParaRPr lang="en-US" altLang="ko-KR" dirty="0">
              <a:solidFill>
                <a:schemeClr val="tx2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dirty="0">
                <a:solidFill>
                  <a:schemeClr val="tx2"/>
                </a:solidFill>
              </a:rPr>
              <a:t>2016</a:t>
            </a:r>
            <a:r>
              <a:rPr lang="ko-KR" altLang="en-US" dirty="0">
                <a:solidFill>
                  <a:schemeClr val="tx2"/>
                </a:solidFill>
              </a:rPr>
              <a:t>년 </a:t>
            </a:r>
            <a:r>
              <a:rPr lang="en-US" altLang="ko-KR" dirty="0">
                <a:solidFill>
                  <a:schemeClr val="tx2"/>
                </a:solidFill>
              </a:rPr>
              <a:t>Shooter </a:t>
            </a:r>
            <a:r>
              <a:rPr lang="ko-KR" altLang="en-US" dirty="0">
                <a:solidFill>
                  <a:schemeClr val="tx2"/>
                </a:solidFill>
              </a:rPr>
              <a:t>게임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92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4377FCA-B538-83D6-94A5-E632A974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1991</a:t>
            </a:r>
            <a:r>
              <a:rPr lang="ko-KR" altLang="en-US" dirty="0">
                <a:solidFill>
                  <a:schemeClr val="tx2"/>
                </a:solidFill>
              </a:rPr>
              <a:t>년 이후 매년 출시되는 장르 수 증가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49B822-EDD0-5000-9A98-D3D25E8F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54" y="3428999"/>
            <a:ext cx="10293292" cy="27479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C612E5-D77E-E794-FAE6-DED0778868C0}"/>
              </a:ext>
            </a:extLst>
          </p:cNvPr>
          <p:cNvSpPr/>
          <p:nvPr/>
        </p:nvSpPr>
        <p:spPr>
          <a:xfrm>
            <a:off x="5031723" y="2472340"/>
            <a:ext cx="4986555" cy="55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1991</a:t>
            </a:r>
            <a:r>
              <a:rPr lang="ko-KR" altLang="en-US" dirty="0">
                <a:solidFill>
                  <a:schemeClr val="tx2"/>
                </a:solidFill>
              </a:rPr>
              <a:t>년 이후 주로 </a:t>
            </a:r>
            <a:r>
              <a:rPr lang="en-US" altLang="ko-KR" dirty="0">
                <a:solidFill>
                  <a:schemeClr val="tx2"/>
                </a:solidFill>
              </a:rPr>
              <a:t>12</a:t>
            </a:r>
            <a:r>
              <a:rPr lang="ko-KR" altLang="en-US" dirty="0">
                <a:solidFill>
                  <a:schemeClr val="tx2"/>
                </a:solidFill>
              </a:rPr>
              <a:t>가지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8D4CAE-3614-6494-C25D-84B50C279D96}"/>
              </a:ext>
            </a:extLst>
          </p:cNvPr>
          <p:cNvSpPr/>
          <p:nvPr/>
        </p:nvSpPr>
        <p:spPr>
          <a:xfrm>
            <a:off x="1438772" y="2477524"/>
            <a:ext cx="2674890" cy="551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1990</a:t>
            </a:r>
            <a:r>
              <a:rPr lang="ko-KR" altLang="en-US" dirty="0">
                <a:solidFill>
                  <a:schemeClr val="tx2"/>
                </a:solidFill>
              </a:rPr>
              <a:t>년 이전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주로 </a:t>
            </a:r>
            <a:r>
              <a:rPr lang="en-US" altLang="ko-KR" dirty="0">
                <a:solidFill>
                  <a:schemeClr val="tx2"/>
                </a:solidFill>
              </a:rPr>
              <a:t>7</a:t>
            </a:r>
            <a:r>
              <a:rPr lang="ko-KR" altLang="en-US" dirty="0">
                <a:solidFill>
                  <a:schemeClr val="tx2"/>
                </a:solidFill>
              </a:rPr>
              <a:t>가지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E9510-0719-37D6-AEAE-23C872B788A4}"/>
              </a:ext>
            </a:extLst>
          </p:cNvPr>
          <p:cNvSpPr txBox="1"/>
          <p:nvPr/>
        </p:nvSpPr>
        <p:spPr>
          <a:xfrm>
            <a:off x="3415717" y="1841178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</a:rPr>
              <a:t>&lt;</a:t>
            </a:r>
            <a:r>
              <a:rPr lang="ko-KR" altLang="en-US" sz="2400" dirty="0">
                <a:solidFill>
                  <a:schemeClr val="tx2"/>
                </a:solidFill>
              </a:rPr>
              <a:t>연도별 매년 출시되는 장르 가지 수</a:t>
            </a:r>
            <a:r>
              <a:rPr lang="en-US" altLang="ko-KR" sz="2400" dirty="0">
                <a:solidFill>
                  <a:schemeClr val="tx2"/>
                </a:solidFill>
              </a:rPr>
              <a:t>&gt;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A2B1F09-37F0-C19E-49D3-560AA70A6515}"/>
              </a:ext>
            </a:extLst>
          </p:cNvPr>
          <p:cNvSpPr/>
          <p:nvPr/>
        </p:nvSpPr>
        <p:spPr>
          <a:xfrm rot="5400000">
            <a:off x="7353128" y="69814"/>
            <a:ext cx="343746" cy="6210637"/>
          </a:xfrm>
          <a:prstGeom prst="leftBrace">
            <a:avLst>
              <a:gd name="adj1" fmla="val 227974"/>
              <a:gd name="adj2" fmla="val 4973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A96432AE-6CD1-B6CF-6403-BA5ECA886C04}"/>
              </a:ext>
            </a:extLst>
          </p:cNvPr>
          <p:cNvSpPr/>
          <p:nvPr/>
        </p:nvSpPr>
        <p:spPr>
          <a:xfrm rot="5400000">
            <a:off x="2772979" y="1736265"/>
            <a:ext cx="312496" cy="2897308"/>
          </a:xfrm>
          <a:prstGeom prst="leftBrace">
            <a:avLst>
              <a:gd name="adj1" fmla="val 227974"/>
              <a:gd name="adj2" fmla="val 4973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6EFE69-DD59-6927-8C9B-EF69D5F1D2AE}"/>
              </a:ext>
            </a:extLst>
          </p:cNvPr>
          <p:cNvSpPr/>
          <p:nvPr/>
        </p:nvSpPr>
        <p:spPr>
          <a:xfrm>
            <a:off x="100668" y="92279"/>
            <a:ext cx="2801923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1. </a:t>
            </a:r>
            <a:r>
              <a:rPr lang="ko-KR" altLang="en-US" dirty="0">
                <a:solidFill>
                  <a:schemeClr val="tx2"/>
                </a:solidFill>
              </a:rPr>
              <a:t>게임 시장</a:t>
            </a:r>
          </a:p>
        </p:txBody>
      </p:sp>
    </p:spTree>
    <p:extLst>
      <p:ext uri="{BB962C8B-B14F-4D97-AF65-F5344CB8AC3E}">
        <p14:creationId xmlns:p14="http://schemas.microsoft.com/office/powerpoint/2010/main" val="125112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3A61-AF19-9368-0254-4BA7A78D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게임 출고량 감소 추세 </a:t>
            </a:r>
            <a:r>
              <a:rPr lang="en-US" altLang="ko-KR" dirty="0">
                <a:solidFill>
                  <a:schemeClr val="tx2"/>
                </a:solidFill>
              </a:rPr>
              <a:t>- </a:t>
            </a:r>
            <a:r>
              <a:rPr lang="ko-KR" altLang="en-US" dirty="0">
                <a:solidFill>
                  <a:schemeClr val="tx2"/>
                </a:solidFill>
              </a:rPr>
              <a:t>장르 집중 필요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4C039-51E7-27BD-38FB-5A475FD0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500EA8-D152-6564-185F-049FC14EC537}"/>
              </a:ext>
            </a:extLst>
          </p:cNvPr>
          <p:cNvGrpSpPr/>
          <p:nvPr/>
        </p:nvGrpSpPr>
        <p:grpSpPr>
          <a:xfrm>
            <a:off x="1928024" y="1825625"/>
            <a:ext cx="8360757" cy="4351338"/>
            <a:chOff x="1928024" y="1825625"/>
            <a:chExt cx="8360757" cy="43513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4AA4261-3D08-C07F-D57B-2D30F779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024" y="1825625"/>
              <a:ext cx="8335952" cy="4351338"/>
            </a:xfrm>
            <a:prstGeom prst="rect">
              <a:avLst/>
            </a:prstGeom>
          </p:spPr>
        </p:pic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A3DF8595-1016-743F-94E1-3C2AF7AAAE3A}"/>
                </a:ext>
              </a:extLst>
            </p:cNvPr>
            <p:cNvSpPr/>
            <p:nvPr/>
          </p:nvSpPr>
          <p:spPr>
            <a:xfrm rot="18148511">
              <a:off x="8396015" y="2199552"/>
              <a:ext cx="782273" cy="3003258"/>
            </a:xfrm>
            <a:prstGeom prst="downArrow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EE8AAC-B64C-0AFC-03FF-E82FA672AC3C}"/>
              </a:ext>
            </a:extLst>
          </p:cNvPr>
          <p:cNvSpPr/>
          <p:nvPr/>
        </p:nvSpPr>
        <p:spPr>
          <a:xfrm>
            <a:off x="7680961" y="2727960"/>
            <a:ext cx="2255520" cy="154686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b="1" dirty="0">
                <a:solidFill>
                  <a:schemeClr val="tx2"/>
                </a:solidFill>
              </a:rPr>
              <a:t>게임의 인기가 감소하고 있는데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살아남은 게임 장르가 무엇인가</a:t>
            </a:r>
            <a:r>
              <a:rPr lang="en-US" altLang="ko-KR" sz="1400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4D8CC7-E4E1-A320-39C8-1A1BFB331977}"/>
              </a:ext>
            </a:extLst>
          </p:cNvPr>
          <p:cNvSpPr/>
          <p:nvPr/>
        </p:nvSpPr>
        <p:spPr>
          <a:xfrm>
            <a:off x="100668" y="92279"/>
            <a:ext cx="2801923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1. </a:t>
            </a:r>
            <a:r>
              <a:rPr lang="ko-KR" altLang="en-US" dirty="0">
                <a:solidFill>
                  <a:schemeClr val="tx2"/>
                </a:solidFill>
              </a:rPr>
              <a:t>게임 시장</a:t>
            </a:r>
          </a:p>
        </p:txBody>
      </p:sp>
    </p:spTree>
    <p:extLst>
      <p:ext uri="{BB962C8B-B14F-4D97-AF65-F5344CB8AC3E}">
        <p14:creationId xmlns:p14="http://schemas.microsoft.com/office/powerpoint/2010/main" val="170957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2F8DF-DF5A-58CC-AEDC-40A427C5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일본은 </a:t>
            </a:r>
            <a:r>
              <a:rPr lang="en-US" altLang="ko-KR" dirty="0">
                <a:solidFill>
                  <a:schemeClr val="tx2"/>
                </a:solidFill>
              </a:rPr>
              <a:t>RP </a:t>
            </a:r>
            <a:r>
              <a:rPr lang="ko-KR" altLang="en-US" dirty="0">
                <a:solidFill>
                  <a:schemeClr val="tx2"/>
                </a:solidFill>
              </a:rPr>
              <a:t>에서 </a:t>
            </a:r>
            <a:r>
              <a:rPr lang="en-US" altLang="ko-KR" dirty="0">
                <a:solidFill>
                  <a:schemeClr val="tx2"/>
                </a:solidFill>
              </a:rPr>
              <a:t>Action</a:t>
            </a:r>
            <a:r>
              <a:rPr lang="ko-KR" altLang="en-US" dirty="0">
                <a:solidFill>
                  <a:schemeClr val="tx2"/>
                </a:solidFill>
              </a:rPr>
              <a:t>으로 선호 장르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F9193-CFC8-B4B6-1F19-908902D8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0BADE-F59D-5595-BB52-6BD25BD6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03601"/>
            <a:ext cx="4782424" cy="43733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4859EB0-F931-6868-A505-ACB32A5EDA3E}"/>
              </a:ext>
            </a:extLst>
          </p:cNvPr>
          <p:cNvSpPr/>
          <p:nvPr/>
        </p:nvSpPr>
        <p:spPr>
          <a:xfrm>
            <a:off x="3128283" y="1988191"/>
            <a:ext cx="588355" cy="37666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E4D9E2-C9F4-F6C2-EACB-57C39DA98B43}"/>
              </a:ext>
            </a:extLst>
          </p:cNvPr>
          <p:cNvSpPr/>
          <p:nvPr/>
        </p:nvSpPr>
        <p:spPr>
          <a:xfrm>
            <a:off x="6816725" y="1825625"/>
            <a:ext cx="4537074" cy="433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/>
            <a:r>
              <a:rPr lang="ko-KR" altLang="en-US" dirty="0">
                <a:solidFill>
                  <a:schemeClr val="tx2"/>
                </a:solidFill>
              </a:rPr>
              <a:t>일본은 장기간 </a:t>
            </a:r>
            <a:r>
              <a:rPr lang="en-US" altLang="ko-KR" dirty="0">
                <a:solidFill>
                  <a:schemeClr val="tx2"/>
                </a:solidFill>
              </a:rPr>
              <a:t>Role-Playing </a:t>
            </a:r>
            <a:r>
              <a:rPr lang="ko-KR" altLang="en-US" dirty="0">
                <a:solidFill>
                  <a:schemeClr val="tx2"/>
                </a:solidFill>
              </a:rPr>
              <a:t>게임을 선호하는 현상이 있었음</a:t>
            </a:r>
            <a:endParaRPr lang="en-US" altLang="ko-KR" dirty="0">
              <a:solidFill>
                <a:schemeClr val="tx2"/>
              </a:solidFill>
            </a:endParaRPr>
          </a:p>
          <a:p>
            <a:pPr latinLnBrk="0"/>
            <a:endParaRPr lang="en-US" altLang="ko-KR" dirty="0">
              <a:solidFill>
                <a:schemeClr val="tx2"/>
              </a:solidFill>
            </a:endParaRPr>
          </a:p>
          <a:p>
            <a:pPr latinLnBrk="0"/>
            <a:r>
              <a:rPr lang="ko-KR" altLang="en-US" dirty="0">
                <a:solidFill>
                  <a:schemeClr val="tx2"/>
                </a:solidFill>
              </a:rPr>
              <a:t>그러나</a:t>
            </a:r>
            <a:r>
              <a:rPr lang="en-US" altLang="ko-KR" dirty="0">
                <a:solidFill>
                  <a:schemeClr val="tx2"/>
                </a:solidFill>
              </a:rPr>
              <a:t> 2015</a:t>
            </a:r>
            <a:r>
              <a:rPr lang="ko-KR" altLang="en-US" dirty="0">
                <a:solidFill>
                  <a:schemeClr val="tx2"/>
                </a:solidFill>
              </a:rPr>
              <a:t>년 이후</a:t>
            </a:r>
            <a:r>
              <a:rPr lang="en-US" altLang="ko-KR" dirty="0">
                <a:solidFill>
                  <a:schemeClr val="tx2"/>
                </a:solidFill>
              </a:rPr>
              <a:t> Action</a:t>
            </a:r>
            <a:r>
              <a:rPr lang="ko-KR" altLang="en-US" dirty="0">
                <a:solidFill>
                  <a:schemeClr val="tx2"/>
                </a:solidFill>
              </a:rPr>
              <a:t> 장르가 출고순위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위로 변경되었음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3A0E0D-EF58-7F10-2B18-07017E08A7FD}"/>
              </a:ext>
            </a:extLst>
          </p:cNvPr>
          <p:cNvSpPr/>
          <p:nvPr/>
        </p:nvSpPr>
        <p:spPr>
          <a:xfrm>
            <a:off x="3122029" y="5802721"/>
            <a:ext cx="588355" cy="3728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B2B3B2-2066-87C6-FA15-81C697FDC6EA}"/>
              </a:ext>
            </a:extLst>
          </p:cNvPr>
          <p:cNvSpPr/>
          <p:nvPr/>
        </p:nvSpPr>
        <p:spPr>
          <a:xfrm>
            <a:off x="100668" y="92279"/>
            <a:ext cx="2801923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2. </a:t>
            </a:r>
            <a:r>
              <a:rPr lang="ko-KR" altLang="en-US" dirty="0">
                <a:solidFill>
                  <a:schemeClr val="tx2"/>
                </a:solidFill>
              </a:rPr>
              <a:t>지역별 게임 장르 선호</a:t>
            </a:r>
          </a:p>
        </p:txBody>
      </p:sp>
    </p:spTree>
    <p:extLst>
      <p:ext uri="{BB962C8B-B14F-4D97-AF65-F5344CB8AC3E}">
        <p14:creationId xmlns:p14="http://schemas.microsoft.com/office/powerpoint/2010/main" val="2773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2F8DF-DF5A-58CC-AEDC-40A427C5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2015</a:t>
            </a:r>
            <a:r>
              <a:rPr lang="ko-KR" altLang="en-US" dirty="0">
                <a:solidFill>
                  <a:schemeClr val="tx2"/>
                </a:solidFill>
              </a:rPr>
              <a:t>년 이후 인기 장르는 </a:t>
            </a:r>
            <a:r>
              <a:rPr lang="en-US" altLang="ko-KR" dirty="0">
                <a:solidFill>
                  <a:schemeClr val="tx2"/>
                </a:solidFill>
              </a:rPr>
              <a:t>Action, Shooter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B3A65-E880-0E94-7431-E4BD482E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516C50-6E6C-8A7E-526D-B8501DC7E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03601"/>
            <a:ext cx="4782424" cy="43733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8583B5-01FC-298F-8576-1ED75D7EEAEC}"/>
              </a:ext>
            </a:extLst>
          </p:cNvPr>
          <p:cNvSpPr/>
          <p:nvPr/>
        </p:nvSpPr>
        <p:spPr>
          <a:xfrm>
            <a:off x="1139584" y="3337836"/>
            <a:ext cx="588355" cy="7564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1CA85C-209D-8A41-5E1F-246314EADAA4}"/>
              </a:ext>
            </a:extLst>
          </p:cNvPr>
          <p:cNvSpPr/>
          <p:nvPr/>
        </p:nvSpPr>
        <p:spPr>
          <a:xfrm>
            <a:off x="2148161" y="2951739"/>
            <a:ext cx="588355" cy="7564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525E17-B723-F952-1B91-96B2B8285B54}"/>
              </a:ext>
            </a:extLst>
          </p:cNvPr>
          <p:cNvSpPr/>
          <p:nvPr/>
        </p:nvSpPr>
        <p:spPr>
          <a:xfrm>
            <a:off x="3128283" y="5788362"/>
            <a:ext cx="588355" cy="3728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4B454A-9C25-1E13-AE64-4BA8C704EB33}"/>
              </a:ext>
            </a:extLst>
          </p:cNvPr>
          <p:cNvSpPr/>
          <p:nvPr/>
        </p:nvSpPr>
        <p:spPr>
          <a:xfrm>
            <a:off x="4262933" y="3337837"/>
            <a:ext cx="588355" cy="7564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78335-4FC8-43FD-BC78-4ECEEFCC58FF}"/>
              </a:ext>
            </a:extLst>
          </p:cNvPr>
          <p:cNvSpPr/>
          <p:nvPr/>
        </p:nvSpPr>
        <p:spPr>
          <a:xfrm>
            <a:off x="1139584" y="4221010"/>
            <a:ext cx="588355" cy="434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9E6C04-AED1-81DF-C624-453778F66F5D}"/>
              </a:ext>
            </a:extLst>
          </p:cNvPr>
          <p:cNvSpPr/>
          <p:nvPr/>
        </p:nvSpPr>
        <p:spPr>
          <a:xfrm>
            <a:off x="2148161" y="3859614"/>
            <a:ext cx="588355" cy="4055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F004CE-905F-09F4-E87A-E78D25F1CE2A}"/>
              </a:ext>
            </a:extLst>
          </p:cNvPr>
          <p:cNvSpPr/>
          <p:nvPr/>
        </p:nvSpPr>
        <p:spPr>
          <a:xfrm>
            <a:off x="4262933" y="4265157"/>
            <a:ext cx="588355" cy="15232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D0E5CB-CC95-26FA-9770-20D09D490703}"/>
              </a:ext>
            </a:extLst>
          </p:cNvPr>
          <p:cNvSpPr/>
          <p:nvPr/>
        </p:nvSpPr>
        <p:spPr>
          <a:xfrm>
            <a:off x="2148161" y="4439685"/>
            <a:ext cx="588355" cy="2162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465D70-DFFC-4D43-727F-B8F6F44FA9D4}"/>
              </a:ext>
            </a:extLst>
          </p:cNvPr>
          <p:cNvSpPr/>
          <p:nvPr/>
        </p:nvSpPr>
        <p:spPr>
          <a:xfrm>
            <a:off x="2148161" y="4809487"/>
            <a:ext cx="588355" cy="9788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D58035-655C-1305-852D-33F480D712BB}"/>
              </a:ext>
            </a:extLst>
          </p:cNvPr>
          <p:cNvSpPr/>
          <p:nvPr/>
        </p:nvSpPr>
        <p:spPr>
          <a:xfrm>
            <a:off x="6816725" y="1825625"/>
            <a:ext cx="4537074" cy="433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/>
            <a:r>
              <a:rPr lang="ko-KR" altLang="en-US" dirty="0">
                <a:solidFill>
                  <a:schemeClr val="tx2"/>
                </a:solidFill>
              </a:rPr>
              <a:t>일본은 </a:t>
            </a:r>
            <a:r>
              <a:rPr lang="en-US" altLang="ko-KR" dirty="0">
                <a:solidFill>
                  <a:schemeClr val="tx2"/>
                </a:solidFill>
              </a:rPr>
              <a:t>2015</a:t>
            </a:r>
            <a:r>
              <a:rPr lang="ko-KR" altLang="en-US" dirty="0">
                <a:solidFill>
                  <a:schemeClr val="tx2"/>
                </a:solidFill>
              </a:rPr>
              <a:t>년 이후</a:t>
            </a:r>
            <a:r>
              <a:rPr lang="en-US" altLang="ko-KR" dirty="0">
                <a:solidFill>
                  <a:schemeClr val="tx2"/>
                </a:solidFill>
              </a:rPr>
              <a:t> Action</a:t>
            </a:r>
            <a:r>
              <a:rPr lang="ko-KR" altLang="en-US" dirty="0">
                <a:solidFill>
                  <a:schemeClr val="tx2"/>
                </a:solidFill>
              </a:rPr>
              <a:t> 장르가 출고순위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위로 변경되었음</a:t>
            </a:r>
            <a:endParaRPr lang="en-US" altLang="ko-KR" dirty="0">
              <a:solidFill>
                <a:schemeClr val="tx2"/>
              </a:solidFill>
            </a:endParaRPr>
          </a:p>
          <a:p>
            <a:pPr latinLnBrk="0"/>
            <a:endParaRPr lang="en-US" altLang="ko-KR" dirty="0">
              <a:solidFill>
                <a:schemeClr val="tx2"/>
              </a:solidFill>
            </a:endParaRPr>
          </a:p>
          <a:p>
            <a:pPr latinLnBrk="0"/>
            <a:r>
              <a:rPr lang="ko-KR" altLang="en-US" dirty="0">
                <a:solidFill>
                  <a:schemeClr val="tx2"/>
                </a:solidFill>
              </a:rPr>
              <a:t>북미와 유럽은 </a:t>
            </a:r>
            <a:r>
              <a:rPr lang="en-US" altLang="ko-KR" dirty="0">
                <a:solidFill>
                  <a:schemeClr val="tx2"/>
                </a:solidFill>
              </a:rPr>
              <a:t>2015</a:t>
            </a:r>
            <a:r>
              <a:rPr lang="ko-KR" altLang="en-US" dirty="0">
                <a:solidFill>
                  <a:schemeClr val="tx2"/>
                </a:solidFill>
              </a:rPr>
              <a:t>년 이후 </a:t>
            </a:r>
            <a:r>
              <a:rPr lang="en-US" altLang="ko-KR" dirty="0">
                <a:solidFill>
                  <a:schemeClr val="tx2"/>
                </a:solidFill>
              </a:rPr>
              <a:t>Shooter</a:t>
            </a:r>
            <a:r>
              <a:rPr lang="ko-KR" altLang="en-US" dirty="0">
                <a:solidFill>
                  <a:schemeClr val="tx2"/>
                </a:solidFill>
              </a:rPr>
              <a:t>가 출고순위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위로 변경되었음</a:t>
            </a:r>
            <a:endParaRPr lang="en-US" altLang="ko-KR" dirty="0">
              <a:solidFill>
                <a:schemeClr val="tx2"/>
              </a:solidFill>
            </a:endParaRPr>
          </a:p>
          <a:p>
            <a:pPr latinLnBrk="0"/>
            <a:endParaRPr lang="en-US" altLang="ko-KR" dirty="0">
              <a:solidFill>
                <a:schemeClr val="tx2"/>
              </a:solidFill>
            </a:endParaRPr>
          </a:p>
          <a:p>
            <a:pPr latinLnBrk="0"/>
            <a:r>
              <a:rPr lang="ko-KR" altLang="en-US" dirty="0">
                <a:solidFill>
                  <a:schemeClr val="tx2"/>
                </a:solidFill>
              </a:rPr>
              <a:t>일본 이외의 시장에서는 트렌드가 </a:t>
            </a:r>
            <a:r>
              <a:rPr lang="en-US" altLang="ko-KR" dirty="0">
                <a:solidFill>
                  <a:schemeClr val="tx2"/>
                </a:solidFill>
              </a:rPr>
              <a:t>Shooter</a:t>
            </a:r>
            <a:r>
              <a:rPr lang="ko-KR" altLang="en-US" dirty="0">
                <a:solidFill>
                  <a:schemeClr val="tx2"/>
                </a:solidFill>
              </a:rPr>
              <a:t>로 변경되었기 때문에</a:t>
            </a:r>
            <a:r>
              <a:rPr lang="en-US" altLang="ko-KR" dirty="0">
                <a:solidFill>
                  <a:schemeClr val="tx2"/>
                </a:solidFill>
              </a:rPr>
              <a:t> Shooter </a:t>
            </a:r>
            <a:r>
              <a:rPr lang="ko-KR" altLang="en-US" dirty="0">
                <a:solidFill>
                  <a:schemeClr val="tx2"/>
                </a:solidFill>
              </a:rPr>
              <a:t>게임을 출시하고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일본에는 </a:t>
            </a:r>
            <a:r>
              <a:rPr lang="en-US" altLang="ko-KR" dirty="0">
                <a:solidFill>
                  <a:schemeClr val="tx2"/>
                </a:solidFill>
              </a:rPr>
              <a:t>Action </a:t>
            </a:r>
            <a:r>
              <a:rPr lang="ko-KR" altLang="en-US" dirty="0">
                <a:solidFill>
                  <a:schemeClr val="tx2"/>
                </a:solidFill>
              </a:rPr>
              <a:t>장르의 게임을 출시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015D9A-28A0-CEFF-DB81-7F46054C0062}"/>
              </a:ext>
            </a:extLst>
          </p:cNvPr>
          <p:cNvSpPr/>
          <p:nvPr/>
        </p:nvSpPr>
        <p:spPr>
          <a:xfrm>
            <a:off x="2148161" y="5812000"/>
            <a:ext cx="588355" cy="3728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5F2BFF-519F-F2CD-C2FB-0542513F8496}"/>
              </a:ext>
            </a:extLst>
          </p:cNvPr>
          <p:cNvSpPr/>
          <p:nvPr/>
        </p:nvSpPr>
        <p:spPr>
          <a:xfrm>
            <a:off x="4262933" y="5802721"/>
            <a:ext cx="588355" cy="3728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85E1E2-A664-7425-7468-B565B88A2D1F}"/>
              </a:ext>
            </a:extLst>
          </p:cNvPr>
          <p:cNvSpPr/>
          <p:nvPr/>
        </p:nvSpPr>
        <p:spPr>
          <a:xfrm>
            <a:off x="1139583" y="5812000"/>
            <a:ext cx="588355" cy="3728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24D77B-9DB8-94C5-0F0A-4BC7387E729C}"/>
              </a:ext>
            </a:extLst>
          </p:cNvPr>
          <p:cNvSpPr/>
          <p:nvPr/>
        </p:nvSpPr>
        <p:spPr>
          <a:xfrm>
            <a:off x="100668" y="92279"/>
            <a:ext cx="2801923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2. </a:t>
            </a:r>
            <a:r>
              <a:rPr lang="ko-KR" altLang="en-US" dirty="0">
                <a:solidFill>
                  <a:schemeClr val="tx2"/>
                </a:solidFill>
              </a:rPr>
              <a:t>지역별 게임 장르 선호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9D5DE2-4003-F85F-7100-965E918706E2}"/>
              </a:ext>
            </a:extLst>
          </p:cNvPr>
          <p:cNvSpPr/>
          <p:nvPr/>
        </p:nvSpPr>
        <p:spPr>
          <a:xfrm>
            <a:off x="1139584" y="4807947"/>
            <a:ext cx="588355" cy="9788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3A61-AF19-9368-0254-4BA7A78D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2014-2016</a:t>
            </a:r>
            <a:r>
              <a:rPr lang="ko-KR" altLang="en-US" dirty="0">
                <a:solidFill>
                  <a:schemeClr val="tx2"/>
                </a:solidFill>
              </a:rPr>
              <a:t>년 지역별</a:t>
            </a:r>
            <a:r>
              <a:rPr lang="en-US" altLang="ko-KR" dirty="0">
                <a:solidFill>
                  <a:schemeClr val="tx2"/>
                </a:solidFill>
              </a:rPr>
              <a:t> 4 </a:t>
            </a:r>
            <a:r>
              <a:rPr lang="ko-KR" altLang="en-US" dirty="0" err="1">
                <a:solidFill>
                  <a:schemeClr val="tx2"/>
                </a:solidFill>
              </a:rPr>
              <a:t>사분위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장르 점유율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1E4A41-ABC1-BD7E-E8CC-F65917D23B6B}"/>
              </a:ext>
            </a:extLst>
          </p:cNvPr>
          <p:cNvSpPr/>
          <p:nvPr/>
        </p:nvSpPr>
        <p:spPr>
          <a:xfrm>
            <a:off x="6816725" y="1825625"/>
            <a:ext cx="4537074" cy="433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/>
            <a:endParaRPr lang="en-US" altLang="ko-KR" dirty="0">
              <a:solidFill>
                <a:schemeClr val="tx2"/>
              </a:solidFill>
            </a:endParaRPr>
          </a:p>
          <a:p>
            <a:pPr latinLnBrk="0"/>
            <a:r>
              <a:rPr lang="en-US" altLang="ko-KR" sz="2000" b="1" dirty="0">
                <a:solidFill>
                  <a:schemeClr val="tx2"/>
                </a:solidFill>
              </a:rPr>
              <a:t>3</a:t>
            </a:r>
            <a:r>
              <a:rPr lang="ko-KR" altLang="en-US" sz="2000" b="1" dirty="0">
                <a:solidFill>
                  <a:schemeClr val="tx2"/>
                </a:solidFill>
              </a:rPr>
              <a:t>년간 출고량 상위 </a:t>
            </a:r>
            <a:r>
              <a:rPr lang="en-US" altLang="ko-KR" sz="2000" b="1" dirty="0">
                <a:solidFill>
                  <a:schemeClr val="tx2"/>
                </a:solidFill>
              </a:rPr>
              <a:t>4 </a:t>
            </a:r>
            <a:r>
              <a:rPr lang="ko-KR" altLang="en-US" sz="2000" b="1" dirty="0">
                <a:solidFill>
                  <a:schemeClr val="tx2"/>
                </a:solidFill>
              </a:rPr>
              <a:t>사분위의 게임은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두 장르가 절반 이상 차지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latinLnBrk="0"/>
            <a:endParaRPr lang="en-US" altLang="ko-KR" dirty="0">
              <a:solidFill>
                <a:schemeClr val="tx2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북미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유럽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기타는 </a:t>
            </a:r>
            <a:r>
              <a:rPr lang="en-US" altLang="ko-KR" dirty="0">
                <a:solidFill>
                  <a:schemeClr val="tx2"/>
                </a:solidFill>
              </a:rPr>
              <a:t>Shooter, Action</a:t>
            </a:r>
            <a:r>
              <a:rPr lang="ko-KR" altLang="en-US" dirty="0">
                <a:solidFill>
                  <a:schemeClr val="tx2"/>
                </a:solidFill>
              </a:rPr>
              <a:t>이 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>
                <a:solidFill>
                  <a:schemeClr val="tx2"/>
                </a:solidFill>
              </a:rPr>
              <a:t>4 </a:t>
            </a:r>
            <a:r>
              <a:rPr lang="ko-KR" altLang="en-US" dirty="0" err="1">
                <a:solidFill>
                  <a:schemeClr val="tx2"/>
                </a:solidFill>
              </a:rPr>
              <a:t>사분위</a:t>
            </a:r>
            <a:r>
              <a:rPr lang="ko-KR" altLang="en-US" dirty="0">
                <a:solidFill>
                  <a:schemeClr val="tx2"/>
                </a:solidFill>
              </a:rPr>
              <a:t> 출고량의 절반 이상 점유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일본은 </a:t>
            </a:r>
            <a:r>
              <a:rPr lang="en-US" altLang="ko-KR" dirty="0">
                <a:solidFill>
                  <a:schemeClr val="tx2"/>
                </a:solidFill>
              </a:rPr>
              <a:t>Role-Playing, Action</a:t>
            </a:r>
            <a:r>
              <a:rPr lang="ko-KR" altLang="en-US" dirty="0">
                <a:solidFill>
                  <a:schemeClr val="tx2"/>
                </a:solidFill>
              </a:rPr>
              <a:t> 장르가 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>
                <a:solidFill>
                  <a:schemeClr val="tx2"/>
                </a:solidFill>
              </a:rPr>
              <a:t>4 </a:t>
            </a:r>
            <a:r>
              <a:rPr lang="ko-KR" altLang="en-US" dirty="0" err="1">
                <a:solidFill>
                  <a:schemeClr val="tx2"/>
                </a:solidFill>
              </a:rPr>
              <a:t>사분위</a:t>
            </a:r>
            <a:r>
              <a:rPr lang="ko-KR" altLang="en-US" dirty="0">
                <a:solidFill>
                  <a:schemeClr val="tx2"/>
                </a:solidFill>
              </a:rPr>
              <a:t> 출고량의 절반 이상 점유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8B23954-D184-EE4D-E2D3-65105C4D2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8" y="1530852"/>
            <a:ext cx="3158223" cy="25786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37A90E-A58A-740D-E30D-4744601AE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81" y="1505710"/>
            <a:ext cx="3093168" cy="26436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AA5E7F8-50F6-2E14-A174-A61AAC1C5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95" y="4033141"/>
            <a:ext cx="3235109" cy="27383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E24FA2D-7C47-745A-21F2-707F86526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395" y="4088276"/>
            <a:ext cx="3087253" cy="25727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5689A6-6C2F-FC7E-FE1B-A4FC8E769EB7}"/>
              </a:ext>
            </a:extLst>
          </p:cNvPr>
          <p:cNvSpPr/>
          <p:nvPr/>
        </p:nvSpPr>
        <p:spPr>
          <a:xfrm>
            <a:off x="100668" y="92279"/>
            <a:ext cx="2801923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2. </a:t>
            </a:r>
            <a:r>
              <a:rPr lang="ko-KR" altLang="en-US" dirty="0">
                <a:solidFill>
                  <a:schemeClr val="tx2"/>
                </a:solidFill>
              </a:rPr>
              <a:t>지역별 게임 장르 선호</a:t>
            </a:r>
          </a:p>
        </p:txBody>
      </p:sp>
    </p:spTree>
    <p:extLst>
      <p:ext uri="{BB962C8B-B14F-4D97-AF65-F5344CB8AC3E}">
        <p14:creationId xmlns:p14="http://schemas.microsoft.com/office/powerpoint/2010/main" val="412124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3A61-AF19-9368-0254-4BA7A78D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2015-2016</a:t>
            </a:r>
            <a:r>
              <a:rPr lang="ko-KR" altLang="en-US" dirty="0">
                <a:solidFill>
                  <a:schemeClr val="tx2"/>
                </a:solidFill>
              </a:rPr>
              <a:t>년 지역별</a:t>
            </a:r>
            <a:r>
              <a:rPr lang="en-US" altLang="ko-KR" dirty="0">
                <a:solidFill>
                  <a:schemeClr val="tx2"/>
                </a:solidFill>
              </a:rPr>
              <a:t> 4 </a:t>
            </a:r>
            <a:r>
              <a:rPr lang="ko-KR" altLang="en-US" dirty="0" err="1">
                <a:solidFill>
                  <a:schemeClr val="tx2"/>
                </a:solidFill>
              </a:rPr>
              <a:t>사분위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장르 점유율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1E4A41-ABC1-BD7E-E8CC-F65917D23B6B}"/>
              </a:ext>
            </a:extLst>
          </p:cNvPr>
          <p:cNvSpPr/>
          <p:nvPr/>
        </p:nvSpPr>
        <p:spPr>
          <a:xfrm>
            <a:off x="6816725" y="1825625"/>
            <a:ext cx="4537074" cy="433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/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latinLnBrk="0"/>
            <a:r>
              <a:rPr lang="en-US" altLang="ko-KR" sz="2000" b="1" dirty="0">
                <a:solidFill>
                  <a:schemeClr val="tx2"/>
                </a:solidFill>
                <a:latin typeface="+mn-ea"/>
              </a:rPr>
              <a:t>2015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년 이후 선호 장르 변화</a:t>
            </a:r>
            <a:endParaRPr lang="en-US" altLang="ko-KR" sz="2000" b="1" dirty="0">
              <a:solidFill>
                <a:schemeClr val="tx2"/>
              </a:solidFill>
              <a:latin typeface="+mn-ea"/>
            </a:endParaRPr>
          </a:p>
          <a:p>
            <a:pPr latinLnBrk="0"/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북미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유럽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기타는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Shooter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점유율 증가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일본은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Action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점유율 증가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latinLnBrk="0"/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북미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유럽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기타 지역의 총 시장 규모가 일본 시장보다 큼</a:t>
            </a:r>
            <a:endParaRPr lang="en-US" altLang="ko-KR" sz="20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D2FBA-9A30-F9AB-ACC6-5C1983F1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8" y="1517720"/>
            <a:ext cx="3501251" cy="28447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9B7A5D-3CFD-6D90-4CA0-EECD22F9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785" y="1516985"/>
            <a:ext cx="3453940" cy="27560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FF64A1-F539-B85A-9D07-76FED0B60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525" y="4199594"/>
            <a:ext cx="3158223" cy="275605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F1DF90-E2A5-7CE2-5D54-4F9168B145BB}"/>
              </a:ext>
            </a:extLst>
          </p:cNvPr>
          <p:cNvSpPr/>
          <p:nvPr/>
        </p:nvSpPr>
        <p:spPr>
          <a:xfrm>
            <a:off x="7021585" y="5234729"/>
            <a:ext cx="4152551" cy="9668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54000">
                <a:schemeClr val="accent5">
                  <a:lumMod val="45000"/>
                  <a:lumOff val="55000"/>
                </a:schemeClr>
              </a:gs>
              <a:gs pos="64000">
                <a:schemeClr val="accent5">
                  <a:lumMod val="45000"/>
                  <a:lumOff val="55000"/>
                </a:schemeClr>
              </a:gs>
              <a:gs pos="85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i="1" dirty="0">
                <a:solidFill>
                  <a:srgbClr val="C00000"/>
                </a:solidFill>
                <a:latin typeface="+mn-ea"/>
              </a:rPr>
              <a:t>“Shooter</a:t>
            </a:r>
            <a:r>
              <a:rPr lang="ko-KR" altLang="en-US" sz="3200" i="1" dirty="0">
                <a:solidFill>
                  <a:srgbClr val="C00000"/>
                </a:solidFill>
                <a:latin typeface="+mn-ea"/>
              </a:rPr>
              <a:t> 설계</a:t>
            </a:r>
            <a:r>
              <a:rPr lang="en-US" altLang="ko-KR" sz="3200" i="1" dirty="0">
                <a:solidFill>
                  <a:srgbClr val="C00000"/>
                </a:solidFill>
                <a:latin typeface="+mn-ea"/>
              </a:rPr>
              <a:t>”</a:t>
            </a:r>
            <a:endParaRPr lang="ko-KR" altLang="en-US" sz="3200" i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FC2E91-12CA-0DF8-D017-320D38743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68" y="4230675"/>
            <a:ext cx="3264680" cy="275013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03661F-869C-C9D5-936E-661CE63DF06A}"/>
              </a:ext>
            </a:extLst>
          </p:cNvPr>
          <p:cNvSpPr/>
          <p:nvPr/>
        </p:nvSpPr>
        <p:spPr>
          <a:xfrm>
            <a:off x="161993" y="4199593"/>
            <a:ext cx="3264680" cy="26134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784F69-085C-B90B-EE92-2A554A96987D}"/>
              </a:ext>
            </a:extLst>
          </p:cNvPr>
          <p:cNvSpPr/>
          <p:nvPr/>
        </p:nvSpPr>
        <p:spPr>
          <a:xfrm>
            <a:off x="161993" y="1496712"/>
            <a:ext cx="3264680" cy="2613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BB432F-1F34-F988-9B9C-ECA22A09DBF2}"/>
              </a:ext>
            </a:extLst>
          </p:cNvPr>
          <p:cNvSpPr/>
          <p:nvPr/>
        </p:nvSpPr>
        <p:spPr>
          <a:xfrm>
            <a:off x="3489359" y="1496712"/>
            <a:ext cx="3264680" cy="2613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429467-0166-42DB-A6C6-8459D39AFBB3}"/>
              </a:ext>
            </a:extLst>
          </p:cNvPr>
          <p:cNvSpPr/>
          <p:nvPr/>
        </p:nvSpPr>
        <p:spPr>
          <a:xfrm>
            <a:off x="3489359" y="4196570"/>
            <a:ext cx="3264680" cy="2613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988A27-201F-12CB-D8FA-430C2E915C77}"/>
              </a:ext>
            </a:extLst>
          </p:cNvPr>
          <p:cNvSpPr/>
          <p:nvPr/>
        </p:nvSpPr>
        <p:spPr>
          <a:xfrm>
            <a:off x="75502" y="83890"/>
            <a:ext cx="2827090" cy="419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2. </a:t>
            </a:r>
            <a:r>
              <a:rPr lang="ko-KR" altLang="en-US" dirty="0">
                <a:solidFill>
                  <a:schemeClr val="tx2"/>
                </a:solidFill>
              </a:rPr>
              <a:t>지역별 게임 장르 선호</a:t>
            </a:r>
          </a:p>
        </p:txBody>
      </p:sp>
    </p:spTree>
    <p:extLst>
      <p:ext uri="{BB962C8B-B14F-4D97-AF65-F5344CB8AC3E}">
        <p14:creationId xmlns:p14="http://schemas.microsoft.com/office/powerpoint/2010/main" val="5549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1989D-E5CD-D110-FDBF-31062EDE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2016</a:t>
            </a:r>
            <a:r>
              <a:rPr lang="ko-KR" altLang="en-US" dirty="0">
                <a:solidFill>
                  <a:schemeClr val="tx2"/>
                </a:solidFill>
              </a:rPr>
              <a:t>년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전반적으로 인기있는 장르</a:t>
            </a:r>
            <a:r>
              <a:rPr lang="en-US" altLang="ko-KR" dirty="0">
                <a:solidFill>
                  <a:schemeClr val="tx2"/>
                </a:solidFill>
              </a:rPr>
              <a:t>, Shooter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3E88C-579D-94EF-705E-1D70B54B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9FDA7A-6434-58F2-884D-D58AC350C9A3}"/>
              </a:ext>
            </a:extLst>
          </p:cNvPr>
          <p:cNvSpPr/>
          <p:nvPr/>
        </p:nvSpPr>
        <p:spPr>
          <a:xfrm>
            <a:off x="75502" y="83890"/>
            <a:ext cx="2827090" cy="419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3. 2016 Shooter </a:t>
            </a:r>
            <a:r>
              <a:rPr lang="ko-KR" altLang="en-US" dirty="0">
                <a:solidFill>
                  <a:schemeClr val="tx2"/>
                </a:solidFill>
              </a:rPr>
              <a:t>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EAA9B0-57A7-2B04-5E93-2280F196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10" y="2235819"/>
            <a:ext cx="9853127" cy="15880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22F472-0545-60D5-25B2-3FF38B4C7854}"/>
              </a:ext>
            </a:extLst>
          </p:cNvPr>
          <p:cNvSpPr/>
          <p:nvPr/>
        </p:nvSpPr>
        <p:spPr>
          <a:xfrm>
            <a:off x="2323751" y="2235819"/>
            <a:ext cx="872456" cy="15880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699D2C-1912-579B-EF43-29D2CCB06591}"/>
              </a:ext>
            </a:extLst>
          </p:cNvPr>
          <p:cNvGrpSpPr/>
          <p:nvPr/>
        </p:nvGrpSpPr>
        <p:grpSpPr>
          <a:xfrm>
            <a:off x="1456846" y="4058741"/>
            <a:ext cx="8046896" cy="1985055"/>
            <a:chOff x="1768876" y="3969013"/>
            <a:chExt cx="8851586" cy="218356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FDC23CC-F8D2-AF92-7089-D3D9EA8EE506}"/>
                </a:ext>
              </a:extLst>
            </p:cNvPr>
            <p:cNvGrpSpPr/>
            <p:nvPr/>
          </p:nvGrpSpPr>
          <p:grpSpPr>
            <a:xfrm>
              <a:off x="2030222" y="4108298"/>
              <a:ext cx="8392903" cy="1929429"/>
              <a:chOff x="2030222" y="3869535"/>
              <a:chExt cx="8392903" cy="2122372"/>
            </a:xfrm>
          </p:grpSpPr>
          <p:pic>
            <p:nvPicPr>
              <p:cNvPr id="1026" name="Picture 2" descr="Tom Clancy's The Division | Ubisoft (KR)">
                <a:extLst>
                  <a:ext uri="{FF2B5EF4-FFF2-40B4-BE49-F238E27FC236}">
                    <a16:creationId xmlns:a16="http://schemas.microsoft.com/office/drawing/2014/main" id="{C574B7FA-5E4D-845A-A2D8-50C55BC7BB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0222" y="3875347"/>
                <a:ext cx="1767509" cy="98980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UNCHARTED 4: A Thief's End &amp; UNCHARTED: The Lost Legacy Digital Bundle">
                <a:extLst>
                  <a:ext uri="{FF2B5EF4-FFF2-40B4-BE49-F238E27FC236}">
                    <a16:creationId xmlns:a16="http://schemas.microsoft.com/office/drawing/2014/main" id="{25CB2ED5-5228-C141-5A1F-20905EF51F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313" y="3875347"/>
                <a:ext cx="989805" cy="98980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Overwatch 2 going free-to-play was a necessity for success - Jaxon">
                <a:extLst>
                  <a:ext uri="{FF2B5EF4-FFF2-40B4-BE49-F238E27FC236}">
                    <a16:creationId xmlns:a16="http://schemas.microsoft.com/office/drawing/2014/main" id="{9D428588-2BAD-6AFA-338C-1B39510D76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452" y="3869535"/>
                <a:ext cx="1767509" cy="98980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Steam의 DOOM">
                <a:extLst>
                  <a:ext uri="{FF2B5EF4-FFF2-40B4-BE49-F238E27FC236}">
                    <a16:creationId xmlns:a16="http://schemas.microsoft.com/office/drawing/2014/main" id="{3E869D8E-9FF7-6D1A-647A-6E34666117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9295" y="3869535"/>
                <a:ext cx="1729248" cy="98980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Steam의 Plants vs. Zombies™ Garden Warfare 2: Deluxe Edition">
                <a:extLst>
                  <a:ext uri="{FF2B5EF4-FFF2-40B4-BE49-F238E27FC236}">
                    <a16:creationId xmlns:a16="http://schemas.microsoft.com/office/drawing/2014/main" id="{941C4B97-5639-64F0-2064-5ACB9FC6B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3877" y="3875347"/>
                <a:ext cx="1729248" cy="98980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Save 80% on Homefront®: The Revolution on Steam">
                <a:extLst>
                  <a:ext uri="{FF2B5EF4-FFF2-40B4-BE49-F238E27FC236}">
                    <a16:creationId xmlns:a16="http://schemas.microsoft.com/office/drawing/2014/main" id="{709FC6A0-679B-3C84-971F-7BB397339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490" y="4945003"/>
                <a:ext cx="1767508" cy="101170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Get the 'BioShock: The Collection' for free on PC • AIPT">
                <a:extLst>
                  <a:ext uri="{FF2B5EF4-FFF2-40B4-BE49-F238E27FC236}">
                    <a16:creationId xmlns:a16="http://schemas.microsoft.com/office/drawing/2014/main" id="{24797C50-F8B7-3106-776D-60BB7A56C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9728" y="4964053"/>
                <a:ext cx="1806616" cy="101170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Star Fox Zero | Wii U games | Games | Nintendo">
                <a:extLst>
                  <a:ext uri="{FF2B5EF4-FFF2-40B4-BE49-F238E27FC236}">
                    <a16:creationId xmlns:a16="http://schemas.microsoft.com/office/drawing/2014/main" id="{6CA323FC-B1EF-86F6-33F9-0D052D542E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6698" y="4964053"/>
                <a:ext cx="2023410" cy="101170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Steam의 Battleborn">
                <a:extLst>
                  <a:ext uri="{FF2B5EF4-FFF2-40B4-BE49-F238E27FC236}">
                    <a16:creationId xmlns:a16="http://schemas.microsoft.com/office/drawing/2014/main" id="{953448F9-60F1-6A5B-4C84-133EE16828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0463" y="4964053"/>
                <a:ext cx="1795722" cy="10278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D55CB-450A-5EB2-F4BA-D8A8F78C46A4}"/>
                </a:ext>
              </a:extLst>
            </p:cNvPr>
            <p:cNvSpPr/>
            <p:nvPr/>
          </p:nvSpPr>
          <p:spPr>
            <a:xfrm>
              <a:off x="1768876" y="3969013"/>
              <a:ext cx="8851586" cy="218356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7AEB355-7459-7AB9-E656-5F45BFB3224B}"/>
              </a:ext>
            </a:extLst>
          </p:cNvPr>
          <p:cNvSpPr/>
          <p:nvPr/>
        </p:nvSpPr>
        <p:spPr>
          <a:xfrm>
            <a:off x="2567031" y="3823882"/>
            <a:ext cx="335561" cy="2171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C3CB0-B98A-4434-510B-0DA0772DE3D9}"/>
              </a:ext>
            </a:extLst>
          </p:cNvPr>
          <p:cNvSpPr txBox="1"/>
          <p:nvPr/>
        </p:nvSpPr>
        <p:spPr>
          <a:xfrm>
            <a:off x="3206466" y="1841178"/>
            <a:ext cx="611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</a:rPr>
              <a:t>&lt;2016</a:t>
            </a:r>
            <a:r>
              <a:rPr lang="ko-KR" altLang="en-US" sz="2400" dirty="0">
                <a:solidFill>
                  <a:schemeClr val="tx2"/>
                </a:solidFill>
              </a:rPr>
              <a:t>년 북미</a:t>
            </a:r>
            <a:r>
              <a:rPr lang="en-US" altLang="ko-KR" sz="2400" dirty="0">
                <a:solidFill>
                  <a:schemeClr val="tx2"/>
                </a:solidFill>
              </a:rPr>
              <a:t>, </a:t>
            </a:r>
            <a:r>
              <a:rPr lang="ko-KR" altLang="en-US" sz="2400" dirty="0">
                <a:solidFill>
                  <a:schemeClr val="tx2"/>
                </a:solidFill>
              </a:rPr>
              <a:t>유럽</a:t>
            </a:r>
            <a:r>
              <a:rPr lang="en-US" altLang="ko-KR" sz="2400" dirty="0">
                <a:solidFill>
                  <a:schemeClr val="tx2"/>
                </a:solidFill>
              </a:rPr>
              <a:t>, </a:t>
            </a:r>
            <a:r>
              <a:rPr lang="ko-KR" altLang="en-US" sz="2400" dirty="0">
                <a:solidFill>
                  <a:schemeClr val="tx2"/>
                </a:solidFill>
              </a:rPr>
              <a:t>기타지역 게임 출고량</a:t>
            </a:r>
            <a:r>
              <a:rPr lang="en-US" altLang="ko-KR" sz="2400" dirty="0">
                <a:solidFill>
                  <a:schemeClr val="tx2"/>
                </a:solidFill>
              </a:rPr>
              <a:t>&gt;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A60C0-8000-FE85-0CC5-FEC330A2A646}"/>
              </a:ext>
            </a:extLst>
          </p:cNvPr>
          <p:cNvSpPr txBox="1"/>
          <p:nvPr/>
        </p:nvSpPr>
        <p:spPr>
          <a:xfrm>
            <a:off x="9610766" y="4818718"/>
            <a:ext cx="160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chemeClr val="tx2"/>
                </a:solidFill>
              </a:rPr>
              <a:t>9</a:t>
            </a:r>
            <a:r>
              <a:rPr lang="ko-KR" altLang="en-US" dirty="0">
                <a:solidFill>
                  <a:schemeClr val="tx2"/>
                </a:solidFill>
              </a:rPr>
              <a:t>개 게임 출시</a:t>
            </a:r>
          </a:p>
        </p:txBody>
      </p:sp>
    </p:spTree>
    <p:extLst>
      <p:ext uri="{BB962C8B-B14F-4D97-AF65-F5344CB8AC3E}">
        <p14:creationId xmlns:p14="http://schemas.microsoft.com/office/powerpoint/2010/main" val="82559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300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Garamond</vt:lpstr>
      <vt:lpstr>Trebuchet MS</vt:lpstr>
      <vt:lpstr>Office 테마</vt:lpstr>
      <vt:lpstr>게임 장르 트렌드</vt:lpstr>
      <vt:lpstr>목차</vt:lpstr>
      <vt:lpstr>1991년 이후 매년 출시되는 장르 수 증가</vt:lpstr>
      <vt:lpstr>게임 출고량 감소 추세 - 장르 집중 필요</vt:lpstr>
      <vt:lpstr>일본은 RP 에서 Action으로 선호 장르 변화</vt:lpstr>
      <vt:lpstr>2015년 이후 인기 장르는 Action, Shooter</vt:lpstr>
      <vt:lpstr>2014-2016년 지역별 4 사분위 장르 점유율</vt:lpstr>
      <vt:lpstr>2015-2016년 지역별 4 사분위 장르 점유율</vt:lpstr>
      <vt:lpstr>2016년 전반적으로 인기있는 장르, Shooter</vt:lpstr>
      <vt:lpstr>Tom Clancy’s The Division 판매가 가장 성공적이며, PS4 를 통한 출고가 대부분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Jihye</dc:creator>
  <cp:lastModifiedBy>Hong Jihye</cp:lastModifiedBy>
  <cp:revision>21</cp:revision>
  <dcterms:created xsi:type="dcterms:W3CDTF">2022-08-27T13:24:50Z</dcterms:created>
  <dcterms:modified xsi:type="dcterms:W3CDTF">2022-08-28T08:07:19Z</dcterms:modified>
</cp:coreProperties>
</file>