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7" r:id="rId3"/>
    <p:sldId id="280" r:id="rId4"/>
    <p:sldId id="257" r:id="rId5"/>
    <p:sldId id="262" r:id="rId6"/>
    <p:sldId id="271" r:id="rId7"/>
    <p:sldId id="279" r:id="rId8"/>
    <p:sldId id="281" r:id="rId9"/>
    <p:sldId id="282" r:id="rId10"/>
    <p:sldId id="264" r:id="rId11"/>
    <p:sldId id="275" r:id="rId12"/>
    <p:sldId id="274" r:id="rId13"/>
    <p:sldId id="283" r:id="rId14"/>
    <p:sldId id="284" r:id="rId15"/>
    <p:sldId id="277" r:id="rId16"/>
    <p:sldId id="286" r:id="rId17"/>
    <p:sldId id="288" r:id="rId18"/>
    <p:sldId id="287" r:id="rId19"/>
    <p:sldId id="276" r:id="rId20"/>
    <p:sldId id="291" r:id="rId21"/>
    <p:sldId id="292" r:id="rId22"/>
    <p:sldId id="293" r:id="rId23"/>
    <p:sldId id="269" r:id="rId24"/>
    <p:sldId id="272" r:id="rId25"/>
    <p:sldId id="266" r:id="rId26"/>
    <p:sldId id="260" r:id="rId27"/>
    <p:sldId id="289" r:id="rId28"/>
    <p:sldId id="295" r:id="rId29"/>
    <p:sldId id="294" r:id="rId30"/>
    <p:sldId id="296" r:id="rId31"/>
    <p:sldId id="297" r:id="rId32"/>
    <p:sldId id="298" r:id="rId33"/>
    <p:sldId id="299" r:id="rId34"/>
    <p:sldId id="300"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1B62C8F-D5FD-47D6-8E23-59374475F61A}">
          <p14:sldIdLst>
            <p14:sldId id="256"/>
            <p14:sldId id="267"/>
            <p14:sldId id="280"/>
            <p14:sldId id="257"/>
            <p14:sldId id="262"/>
            <p14:sldId id="271"/>
            <p14:sldId id="279"/>
            <p14:sldId id="281"/>
            <p14:sldId id="282"/>
            <p14:sldId id="264"/>
            <p14:sldId id="275"/>
            <p14:sldId id="274"/>
            <p14:sldId id="283"/>
            <p14:sldId id="284"/>
            <p14:sldId id="277"/>
            <p14:sldId id="286"/>
            <p14:sldId id="288"/>
            <p14:sldId id="287"/>
            <p14:sldId id="276"/>
            <p14:sldId id="291"/>
            <p14:sldId id="292"/>
            <p14:sldId id="293"/>
          </p14:sldIdLst>
        </p14:section>
        <p14:section name="Delete" id="{7FE7A851-F33D-418B-89FF-D131D2519491}">
          <p14:sldIdLst>
            <p14:sldId id="269"/>
            <p14:sldId id="272"/>
            <p14:sldId id="266"/>
            <p14:sldId id="260"/>
            <p14:sldId id="289"/>
            <p14:sldId id="295"/>
            <p14:sldId id="294"/>
            <p14:sldId id="296"/>
            <p14:sldId id="297"/>
            <p14:sldId id="298"/>
            <p14:sldId id="299"/>
            <p14:sldId id="300"/>
          </p14:sldIdLst>
        </p14:section>
      </p14:sectionLst>
    </p:ext>
    <p:ext uri="{EFAFB233-063F-42B5-8137-9DF3F51BA10A}">
      <p15:sldGuideLst xmlns:p15="http://schemas.microsoft.com/office/powerpoint/2012/main">
        <p15:guide id="1" orient="horz" pos="1139" userDrawn="1">
          <p15:clr>
            <a:srgbClr val="A4A3A4"/>
          </p15:clr>
        </p15:guide>
        <p15:guide id="2" pos="42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6353" autoAdjust="0"/>
  </p:normalViewPr>
  <p:slideViewPr>
    <p:cSldViewPr snapToGrid="0">
      <p:cViewPr varScale="1">
        <p:scale>
          <a:sx n="110" d="100"/>
          <a:sy n="110" d="100"/>
        </p:scale>
        <p:origin x="690" y="96"/>
      </p:cViewPr>
      <p:guideLst>
        <p:guide orient="horz" pos="1139"/>
        <p:guide pos="4294"/>
      </p:guideLst>
    </p:cSldViewPr>
  </p:slideViewPr>
  <p:notesTextViewPr>
    <p:cViewPr>
      <p:scale>
        <a:sx n="1" d="1"/>
        <a:sy n="1" d="1"/>
      </p:scale>
      <p:origin x="0" y="0"/>
    </p:cViewPr>
  </p:notesTextViewPr>
  <p:sorterViewPr>
    <p:cViewPr varScale="1">
      <p:scale>
        <a:sx n="100" d="100"/>
        <a:sy n="100" d="100"/>
      </p:scale>
      <p:origin x="0" y="-954"/>
    </p:cViewPr>
  </p:sorterViewPr>
  <p:notesViewPr>
    <p:cSldViewPr snapToGrid="0"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F71F-CF65-4883-91CD-518BA2EFE08E}" type="datetimeFigureOut">
              <a:rPr lang="ko-KR" altLang="en-US" smtClean="0"/>
              <a:t>2022-09-30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12908-EF05-40B1-A967-816C1CB9F9BC}" type="slidenum">
              <a:rPr lang="ko-KR" altLang="en-US" smtClean="0"/>
              <a:t>‹#›</a:t>
            </a:fld>
            <a:endParaRPr lang="ko-KR" altLang="en-US"/>
          </a:p>
        </p:txBody>
      </p:sp>
    </p:spTree>
    <p:extLst>
      <p:ext uri="{BB962C8B-B14F-4D97-AF65-F5344CB8AC3E}">
        <p14:creationId xmlns:p14="http://schemas.microsoft.com/office/powerpoint/2010/main" val="6318802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8DBE66-5EBF-F5C6-595E-7171B9778A9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CD79C42-9520-FECF-DCC0-F8E68AAE36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2217A56-1831-1401-9005-CDB9A8884EA1}"/>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5" name="바닥글 개체 틀 4">
            <a:extLst>
              <a:ext uri="{FF2B5EF4-FFF2-40B4-BE49-F238E27FC236}">
                <a16:creationId xmlns:a16="http://schemas.microsoft.com/office/drawing/2014/main" id="{7CDA43C9-8B69-7E7B-6ED1-430634BB4B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6853FC0-B29D-9E94-247A-E684F67A3A5A}"/>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91294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90FFD-8D95-24CF-8DE3-9A8C7D216C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B3DEDC4-ABF3-7975-4CEA-9B31AD077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B8D23EF-AB04-AE47-0646-AA80FF794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347A08A-8D56-57FE-8FFC-BDFAC3FDA4A7}"/>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6" name="바닥글 개체 틀 5">
            <a:extLst>
              <a:ext uri="{FF2B5EF4-FFF2-40B4-BE49-F238E27FC236}">
                <a16:creationId xmlns:a16="http://schemas.microsoft.com/office/drawing/2014/main" id="{BE0093BB-E5FB-4F7D-7979-70A858D7D23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F888783-DB99-4901-5FC5-5A51878CE32F}"/>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401733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71CE82-80FD-FA09-052A-2A946BB8601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A1884D8-8186-371C-F848-148853E39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CC7F2EC-C4C5-17BD-46F0-01156A381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0A79F30-95C1-C7F1-7237-6999A4789416}"/>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6" name="바닥글 개체 틀 5">
            <a:extLst>
              <a:ext uri="{FF2B5EF4-FFF2-40B4-BE49-F238E27FC236}">
                <a16:creationId xmlns:a16="http://schemas.microsoft.com/office/drawing/2014/main" id="{73680458-6087-9B26-1EB5-AA3DC52B971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5009E7F-BE03-CDF3-57EB-85C064006EE4}"/>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343962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89DED4-10F9-BC79-AC35-8153DD7BFF6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5706181-2713-C5DD-A010-5A5CC810B2D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0E9F829-1123-E282-DD5C-5DDA4B94D6D2}"/>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5" name="바닥글 개체 틀 4">
            <a:extLst>
              <a:ext uri="{FF2B5EF4-FFF2-40B4-BE49-F238E27FC236}">
                <a16:creationId xmlns:a16="http://schemas.microsoft.com/office/drawing/2014/main" id="{635F4C94-8713-0E69-B388-D70EC807AE9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1FC5013-FAD9-CA47-88BB-BD7C148E26B5}"/>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235419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FC5A614-F319-B62B-7617-37B17DDAED7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D516230-58F8-8492-FF9B-AF18CB15584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CC0638-4788-7208-3CA7-40D6BE64E462}"/>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5" name="바닥글 개체 틀 4">
            <a:extLst>
              <a:ext uri="{FF2B5EF4-FFF2-40B4-BE49-F238E27FC236}">
                <a16:creationId xmlns:a16="http://schemas.microsoft.com/office/drawing/2014/main" id="{552C9139-6556-D321-8070-62C6E837AC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87D9112-6B92-2378-42B4-6603B8190237}"/>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47135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2F60AF-4E3F-216F-E90E-96C03C1A2923}"/>
              </a:ext>
            </a:extLst>
          </p:cNvPr>
          <p:cNvSpPr>
            <a:spLocks noGrp="1"/>
          </p:cNvSpPr>
          <p:nvPr>
            <p:ph type="title"/>
          </p:nvPr>
        </p:nvSpPr>
        <p:spPr>
          <a:xfrm>
            <a:off x="838200" y="365126"/>
            <a:ext cx="10515600" cy="599150"/>
          </a:xfrm>
        </p:spPr>
        <p:txBody>
          <a:bodyPr/>
          <a:lstStyle/>
          <a:p>
            <a:r>
              <a:rPr lang="ko-KR" altLang="en-US" dirty="0"/>
              <a:t>마스터 제목 스타일 편집</a:t>
            </a:r>
          </a:p>
        </p:txBody>
      </p:sp>
      <p:sp>
        <p:nvSpPr>
          <p:cNvPr id="3" name="날짜 개체 틀 2">
            <a:extLst>
              <a:ext uri="{FF2B5EF4-FFF2-40B4-BE49-F238E27FC236}">
                <a16:creationId xmlns:a16="http://schemas.microsoft.com/office/drawing/2014/main" id="{B2EB0852-1483-3225-7AEE-366D6F2B4B2B}"/>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4" name="바닥글 개체 틀 3">
            <a:extLst>
              <a:ext uri="{FF2B5EF4-FFF2-40B4-BE49-F238E27FC236}">
                <a16:creationId xmlns:a16="http://schemas.microsoft.com/office/drawing/2014/main" id="{BBB05EF9-E576-87DA-90A5-B094F628879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9FD9092-9AA2-F771-DE56-EF9266F46FA9}"/>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
        <p:nvSpPr>
          <p:cNvPr id="7" name="텍스트 개체 틀 6">
            <a:extLst>
              <a:ext uri="{FF2B5EF4-FFF2-40B4-BE49-F238E27FC236}">
                <a16:creationId xmlns:a16="http://schemas.microsoft.com/office/drawing/2014/main" id="{BDEDCDA1-63E7-0291-8C6D-CA3CC6FD9901}"/>
              </a:ext>
            </a:extLst>
          </p:cNvPr>
          <p:cNvSpPr>
            <a:spLocks noGrp="1"/>
          </p:cNvSpPr>
          <p:nvPr>
            <p:ph type="body" sz="quarter" idx="13"/>
          </p:nvPr>
        </p:nvSpPr>
        <p:spPr>
          <a:xfrm>
            <a:off x="838200" y="1112376"/>
            <a:ext cx="10515600" cy="981075"/>
          </a:xfrm>
        </p:spPr>
        <p:txBody>
          <a:bodyPr/>
          <a:lstStyle/>
          <a:p>
            <a:pPr lvl="0"/>
            <a:r>
              <a:rPr lang="ko-KR" altLang="en-US" dirty="0"/>
              <a:t>마스터 텍스트 스타일을 편집하려면 클릭</a:t>
            </a:r>
          </a:p>
        </p:txBody>
      </p:sp>
      <p:sp>
        <p:nvSpPr>
          <p:cNvPr id="9" name="내용 개체 틀 8">
            <a:extLst>
              <a:ext uri="{FF2B5EF4-FFF2-40B4-BE49-F238E27FC236}">
                <a16:creationId xmlns:a16="http://schemas.microsoft.com/office/drawing/2014/main" id="{0F2C92B7-F1BC-E7C0-DB5F-62FFB0212984}"/>
              </a:ext>
            </a:extLst>
          </p:cNvPr>
          <p:cNvSpPr>
            <a:spLocks noGrp="1"/>
          </p:cNvSpPr>
          <p:nvPr>
            <p:ph sz="quarter" idx="14"/>
          </p:nvPr>
        </p:nvSpPr>
        <p:spPr>
          <a:xfrm>
            <a:off x="838200" y="2241550"/>
            <a:ext cx="10515600" cy="39512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237882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48CAC-1CA3-DB8F-39B1-3B181B68241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288F0AB-E87B-6FA3-BCEB-F0996900CEB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5896D3-6D7C-B73A-A5C5-4E0E0ED17919}"/>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5" name="바닥글 개체 틀 4">
            <a:extLst>
              <a:ext uri="{FF2B5EF4-FFF2-40B4-BE49-F238E27FC236}">
                <a16:creationId xmlns:a16="http://schemas.microsoft.com/office/drawing/2014/main" id="{E01F1AE5-D594-0939-812B-F4C0E81BE8D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413701-4465-63F0-AB40-5BEF70CFBA95}"/>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74644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E48CAC-1CA3-DB8F-39B1-3B181B682410}"/>
              </a:ext>
            </a:extLst>
          </p:cNvPr>
          <p:cNvSpPr>
            <a:spLocks noGrp="1"/>
          </p:cNvSpPr>
          <p:nvPr>
            <p:ph type="title"/>
          </p:nvPr>
        </p:nvSpPr>
        <p:spPr/>
        <p:txBody>
          <a:bodyPr/>
          <a:lstStyle>
            <a:lvl1pPr latinLnBrk="0">
              <a:defRPr>
                <a:solidFill>
                  <a:schemeClr val="tx2"/>
                </a:solidFill>
                <a:latin typeface="+mn-lt"/>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5288F0AB-E87B-6FA3-BCEB-F0996900CEB3}"/>
              </a:ext>
            </a:extLst>
          </p:cNvPr>
          <p:cNvSpPr>
            <a:spLocks noGrp="1"/>
          </p:cNvSpPr>
          <p:nvPr>
            <p:ph idx="1"/>
          </p:nvPr>
        </p:nvSpPr>
        <p:spPr/>
        <p:txBody>
          <a:bodyPr/>
          <a:lstStyle>
            <a:lvl1pPr latinLnBrk="0">
              <a:defRPr>
                <a:solidFill>
                  <a:schemeClr val="tx2"/>
                </a:solidFill>
                <a:latin typeface="+mn-lt"/>
              </a:defRPr>
            </a:lvl1pPr>
            <a:lvl2pPr latinLnBrk="0">
              <a:defRPr>
                <a:solidFill>
                  <a:schemeClr val="tx2"/>
                </a:solidFill>
                <a:latin typeface="+mn-lt"/>
              </a:defRPr>
            </a:lvl2pPr>
            <a:lvl3pPr latinLnBrk="0">
              <a:defRPr>
                <a:solidFill>
                  <a:schemeClr val="tx2"/>
                </a:solidFill>
                <a:latin typeface="+mn-lt"/>
              </a:defRPr>
            </a:lvl3pPr>
            <a:lvl4pPr latinLnBrk="0">
              <a:defRPr>
                <a:solidFill>
                  <a:schemeClr val="tx2"/>
                </a:solidFill>
                <a:latin typeface="+mn-lt"/>
              </a:defRPr>
            </a:lvl4pPr>
            <a:lvl5pPr latinLnBrk="0">
              <a:defRPr>
                <a:solidFill>
                  <a:schemeClr val="tx2"/>
                </a:solidFill>
                <a:latin typeface="+mn-l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11" name="텍스트 개체 틀 10">
            <a:extLst>
              <a:ext uri="{FF2B5EF4-FFF2-40B4-BE49-F238E27FC236}">
                <a16:creationId xmlns:a16="http://schemas.microsoft.com/office/drawing/2014/main" id="{A5D5C27F-19F5-1341-5D0F-4942D91695F6}"/>
              </a:ext>
            </a:extLst>
          </p:cNvPr>
          <p:cNvSpPr>
            <a:spLocks noGrp="1"/>
          </p:cNvSpPr>
          <p:nvPr>
            <p:ph type="body" sz="quarter" idx="10"/>
          </p:nvPr>
        </p:nvSpPr>
        <p:spPr>
          <a:xfrm>
            <a:off x="838200" y="6384174"/>
            <a:ext cx="10515600" cy="378575"/>
          </a:xfrm>
        </p:spPr>
        <p:txBody>
          <a:bodyPr lIns="72000" bIns="0">
            <a:normAutofit/>
          </a:bodyPr>
          <a:lstStyle>
            <a:lvl1pPr marL="0" indent="0" latinLnBrk="0">
              <a:buNone/>
              <a:defRPr sz="1000">
                <a:solidFill>
                  <a:schemeClr val="tx2"/>
                </a:solidFill>
                <a:latin typeface="+mn-lt"/>
              </a:defRPr>
            </a:lvl1pPr>
          </a:lstStyle>
          <a:p>
            <a:pPr lvl="0"/>
            <a:endParaRPr lang="ko-KR" altLang="en-US" dirty="0"/>
          </a:p>
        </p:txBody>
      </p:sp>
    </p:spTree>
    <p:extLst>
      <p:ext uri="{BB962C8B-B14F-4D97-AF65-F5344CB8AC3E}">
        <p14:creationId xmlns:p14="http://schemas.microsoft.com/office/powerpoint/2010/main" val="149745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3C57B5-AED7-43B3-C03E-93FF2ECC207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F022F7E-5FC1-28C6-8880-E30F56429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CF7D55F-8F17-581A-A355-75A82BE13810}"/>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5" name="바닥글 개체 틀 4">
            <a:extLst>
              <a:ext uri="{FF2B5EF4-FFF2-40B4-BE49-F238E27FC236}">
                <a16:creationId xmlns:a16="http://schemas.microsoft.com/office/drawing/2014/main" id="{B92C5E48-E895-CB6B-6D1C-AAEB79118B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095093B-8544-A89E-BB11-2573D0D95AC1}"/>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138419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27A20E-2597-9686-1969-0EFE28A530E1}"/>
              </a:ext>
            </a:extLst>
          </p:cNvPr>
          <p:cNvSpPr>
            <a:spLocks noGrp="1"/>
          </p:cNvSpPr>
          <p:nvPr>
            <p:ph type="title"/>
          </p:nvPr>
        </p:nvSpPr>
        <p:spPr/>
        <p:txBody>
          <a:bodyPr/>
          <a:lstStyle/>
          <a:p>
            <a:r>
              <a:rPr lang="ko-KR" altLang="en-US" dirty="0"/>
              <a:t>마스터 제목 스타일 편집</a:t>
            </a:r>
          </a:p>
        </p:txBody>
      </p:sp>
      <p:sp>
        <p:nvSpPr>
          <p:cNvPr id="3" name="내용 개체 틀 2">
            <a:extLst>
              <a:ext uri="{FF2B5EF4-FFF2-40B4-BE49-F238E27FC236}">
                <a16:creationId xmlns:a16="http://schemas.microsoft.com/office/drawing/2014/main" id="{673D5E0E-B4B0-EA11-FC4A-38723707241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8EBDAAC-6311-4AA2-02E6-E1A8B088613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22FC55C-9A93-D533-22D5-FDB96F786D07}"/>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6" name="바닥글 개체 틀 5">
            <a:extLst>
              <a:ext uri="{FF2B5EF4-FFF2-40B4-BE49-F238E27FC236}">
                <a16:creationId xmlns:a16="http://schemas.microsoft.com/office/drawing/2014/main" id="{3C58DA88-C9FE-492D-998C-5C15C5030FC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2995BCB-43EB-1C73-348B-3F31429B34F3}"/>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16560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DB136-23FE-B32B-7F30-474D1745D9B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6116BFB-04A4-9EBB-7D46-A94A1A760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8CEFDBD-6595-E385-95D1-4D0AB82636F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9092D42-14B1-2A87-F292-37EA1EB04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D7C4F21-FAF9-59E8-3733-1D6E46E84A1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824A4E0-7EA2-540A-E415-2B2AD7F85176}"/>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8" name="바닥글 개체 틀 7">
            <a:extLst>
              <a:ext uri="{FF2B5EF4-FFF2-40B4-BE49-F238E27FC236}">
                <a16:creationId xmlns:a16="http://schemas.microsoft.com/office/drawing/2014/main" id="{177C5914-5726-07FD-1219-0B4E12CAF80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E71824D-EE0E-E946-F01E-9467A29D45D1}"/>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370484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8BAF6F-EBA6-DDF5-0CB7-9D1842C7F84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7256D90-6F69-609B-6207-3A81F9B3A0EC}"/>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4" name="바닥글 개체 틀 3">
            <a:extLst>
              <a:ext uri="{FF2B5EF4-FFF2-40B4-BE49-F238E27FC236}">
                <a16:creationId xmlns:a16="http://schemas.microsoft.com/office/drawing/2014/main" id="{6DCCAC0F-5517-C609-8245-EB6D0955EB4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9A2D45A-5C98-E0AC-72D4-D296859A4E68}"/>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46932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08EF71F-977A-96F3-8C07-36C3DF444A87}"/>
              </a:ext>
            </a:extLst>
          </p:cNvPr>
          <p:cNvSpPr>
            <a:spLocks noGrp="1"/>
          </p:cNvSpPr>
          <p:nvPr>
            <p:ph type="dt" sz="half" idx="10"/>
          </p:nvPr>
        </p:nvSpPr>
        <p:spPr/>
        <p:txBody>
          <a:bodyPr/>
          <a:lstStyle/>
          <a:p>
            <a:fld id="{8F241DFC-DE87-4BB4-8CF9-7D127BB56C45}" type="datetimeFigureOut">
              <a:rPr lang="ko-KR" altLang="en-US" smtClean="0"/>
              <a:t>2022-09-30</a:t>
            </a:fld>
            <a:endParaRPr lang="ko-KR" altLang="en-US"/>
          </a:p>
        </p:txBody>
      </p:sp>
      <p:sp>
        <p:nvSpPr>
          <p:cNvPr id="3" name="바닥글 개체 틀 2">
            <a:extLst>
              <a:ext uri="{FF2B5EF4-FFF2-40B4-BE49-F238E27FC236}">
                <a16:creationId xmlns:a16="http://schemas.microsoft.com/office/drawing/2014/main" id="{356D0656-7E4F-A379-97D2-DA7CA57A1CD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BD7127E-7A01-C6A3-EC05-D2DAA2DE0063}"/>
              </a:ext>
            </a:extLst>
          </p:cNvPr>
          <p:cNvSpPr>
            <a:spLocks noGrp="1"/>
          </p:cNvSpPr>
          <p:nvPr>
            <p:ph type="sldNum" sz="quarter" idx="12"/>
          </p:nvPr>
        </p:nvSpPr>
        <p:spPr/>
        <p:txBody>
          <a:body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273058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29EEFD4-7911-B8EA-3450-F978CE626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E82F00A-0111-7E8D-A775-67DA066F6F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950C436-1D3A-938A-4312-2F656CBF4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41DFC-DE87-4BB4-8CF9-7D127BB56C45}" type="datetimeFigureOut">
              <a:rPr lang="ko-KR" altLang="en-US" smtClean="0"/>
              <a:t>2022-09-30</a:t>
            </a:fld>
            <a:endParaRPr lang="ko-KR" altLang="en-US"/>
          </a:p>
        </p:txBody>
      </p:sp>
      <p:sp>
        <p:nvSpPr>
          <p:cNvPr id="5" name="바닥글 개체 틀 4">
            <a:extLst>
              <a:ext uri="{FF2B5EF4-FFF2-40B4-BE49-F238E27FC236}">
                <a16:creationId xmlns:a16="http://schemas.microsoft.com/office/drawing/2014/main" id="{8BC61164-7768-90CD-DFD8-20A189B6C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1F0419-8953-5530-113F-BE5FDD6E8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D7C57-63C6-4FFD-9488-0F904328D76A}" type="slidenum">
              <a:rPr lang="ko-KR" altLang="en-US" smtClean="0"/>
              <a:t>‹#›</a:t>
            </a:fld>
            <a:endParaRPr lang="ko-KR" altLang="en-US"/>
          </a:p>
        </p:txBody>
      </p:sp>
    </p:spTree>
    <p:extLst>
      <p:ext uri="{BB962C8B-B14F-4D97-AF65-F5344CB8AC3E}">
        <p14:creationId xmlns:p14="http://schemas.microsoft.com/office/powerpoint/2010/main" val="248778831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9.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F1AAA5F-AEB6-F354-E0F8-CD44DB4E6F63}"/>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0576AA1-E799-359E-55F6-BA1288F3A134}"/>
              </a:ext>
            </a:extLst>
          </p:cNvPr>
          <p:cNvSpPr>
            <a:spLocks noGrp="1"/>
          </p:cNvSpPr>
          <p:nvPr>
            <p:ph type="ctrTitle"/>
          </p:nvPr>
        </p:nvSpPr>
        <p:spPr/>
        <p:txBody>
          <a:bodyPr/>
          <a:lstStyle/>
          <a:p>
            <a:r>
              <a:rPr lang="en-US" altLang="ko-KR" dirty="0">
                <a:solidFill>
                  <a:schemeClr val="accent1"/>
                </a:solidFill>
              </a:rPr>
              <a:t>Reselling platform</a:t>
            </a:r>
            <a:endParaRPr lang="ko-KR" altLang="en-US" dirty="0">
              <a:solidFill>
                <a:schemeClr val="accent1"/>
              </a:solidFill>
            </a:endParaRPr>
          </a:p>
        </p:txBody>
      </p:sp>
      <p:sp>
        <p:nvSpPr>
          <p:cNvPr id="3" name="부제목 2">
            <a:extLst>
              <a:ext uri="{FF2B5EF4-FFF2-40B4-BE49-F238E27FC236}">
                <a16:creationId xmlns:a16="http://schemas.microsoft.com/office/drawing/2014/main" id="{2C486A1C-DBD6-EACA-17C7-4FE7884BD2EB}"/>
              </a:ext>
            </a:extLst>
          </p:cNvPr>
          <p:cNvSpPr>
            <a:spLocks noGrp="1"/>
          </p:cNvSpPr>
          <p:nvPr>
            <p:ph type="subTitle" idx="1"/>
          </p:nvPr>
        </p:nvSpPr>
        <p:spPr/>
        <p:txBody>
          <a:bodyPr>
            <a:normAutofit/>
          </a:bodyPr>
          <a:lstStyle/>
          <a:p>
            <a:r>
              <a:rPr lang="ko-KR" altLang="en-US" dirty="0">
                <a:solidFill>
                  <a:schemeClr val="tx2"/>
                </a:solidFill>
                <a:latin typeface="맑은 고딕" panose="020B0503020000020004" pitchFamily="50" charset="-127"/>
                <a:ea typeface="맑은 고딕" panose="020B0503020000020004" pitchFamily="50" charset="-127"/>
              </a:rPr>
              <a:t>누가 </a:t>
            </a:r>
            <a:r>
              <a:rPr lang="en-US" altLang="ko-KR" dirty="0">
                <a:solidFill>
                  <a:schemeClr val="tx2"/>
                </a:solidFill>
                <a:latin typeface="맑은 고딕" panose="020B0503020000020004" pitchFamily="50" charset="-127"/>
                <a:ea typeface="맑은 고딕" panose="020B0503020000020004" pitchFamily="50" charset="-127"/>
              </a:rPr>
              <a:t>C2C </a:t>
            </a:r>
            <a:r>
              <a:rPr lang="ko-KR" altLang="en-US" dirty="0">
                <a:solidFill>
                  <a:schemeClr val="tx2"/>
                </a:solidFill>
                <a:latin typeface="맑은 고딕" panose="020B0503020000020004" pitchFamily="50" charset="-127"/>
                <a:ea typeface="맑은 고딕" panose="020B0503020000020004" pitchFamily="50" charset="-127"/>
              </a:rPr>
              <a:t>온라인 플랫폼에서 중고 명품을 구매할까</a:t>
            </a:r>
            <a:r>
              <a:rPr lang="en-US" altLang="ko-KR" dirty="0">
                <a:solidFill>
                  <a:schemeClr val="tx2"/>
                </a:solidFill>
                <a:latin typeface="맑은 고딕" panose="020B0503020000020004" pitchFamily="50" charset="-127"/>
                <a:ea typeface="맑은 고딕" panose="020B0503020000020004" pitchFamily="50" charset="-127"/>
              </a:rPr>
              <a:t>?</a:t>
            </a:r>
            <a:br>
              <a:rPr lang="en-US" altLang="ko-KR" dirty="0">
                <a:solidFill>
                  <a:schemeClr val="tx2"/>
                </a:solidFill>
                <a:latin typeface="맑은 고딕" panose="020B0503020000020004" pitchFamily="50" charset="-127"/>
                <a:ea typeface="맑은 고딕" panose="020B0503020000020004" pitchFamily="50" charset="-127"/>
              </a:rPr>
            </a:br>
            <a:r>
              <a:rPr lang="en-US" altLang="ko-KR" dirty="0">
                <a:solidFill>
                  <a:schemeClr val="tx2"/>
                </a:solidFill>
                <a:latin typeface="맑은 고딕" panose="020B0503020000020004" pitchFamily="50" charset="-127"/>
                <a:ea typeface="맑은 고딕" panose="020B0503020000020004" pitchFamily="50" charset="-127"/>
              </a:rPr>
              <a:t>(C2C: Consumer To Consumer)</a:t>
            </a:r>
          </a:p>
          <a:p>
            <a:pPr algn="l"/>
            <a:endParaRPr lang="en-US" altLang="ko-KR" dirty="0">
              <a:solidFill>
                <a:schemeClr val="tx2"/>
              </a:solidFill>
              <a:latin typeface="Garamond" panose="02020404030301010803" pitchFamily="18" charset="0"/>
            </a:endParaRPr>
          </a:p>
        </p:txBody>
      </p:sp>
    </p:spTree>
    <p:extLst>
      <p:ext uri="{BB962C8B-B14F-4D97-AF65-F5344CB8AC3E}">
        <p14:creationId xmlns:p14="http://schemas.microsoft.com/office/powerpoint/2010/main" val="144402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Random Forest, recall is 0.3</a:t>
            </a:r>
            <a:endParaRPr lang="ko-KR" altLang="en-US" dirty="0">
              <a:solidFill>
                <a:schemeClr val="tx2"/>
              </a:solidFill>
            </a:endParaRPr>
          </a:p>
        </p:txBody>
      </p:sp>
      <p:sp>
        <p:nvSpPr>
          <p:cNvPr id="11" name="내용 개체 틀 10">
            <a:extLst>
              <a:ext uri="{FF2B5EF4-FFF2-40B4-BE49-F238E27FC236}">
                <a16:creationId xmlns:a16="http://schemas.microsoft.com/office/drawing/2014/main" id="{0C153EB8-DF9C-468E-76E5-1AC3341BB122}"/>
              </a:ext>
            </a:extLst>
          </p:cNvPr>
          <p:cNvSpPr>
            <a:spLocks noGrp="1"/>
          </p:cNvSpPr>
          <p:nvPr>
            <p:ph idx="1"/>
          </p:nvPr>
        </p:nvSpPr>
        <p:spPr/>
        <p:txBody>
          <a:bodyPr/>
          <a:lstStyle/>
          <a:p>
            <a:endParaRPr lang="ko-KR" altLang="en-US" dirty="0"/>
          </a:p>
        </p:txBody>
      </p:sp>
      <p:sp>
        <p:nvSpPr>
          <p:cNvPr id="12" name="텍스트 개체 틀 11">
            <a:extLst>
              <a:ext uri="{FF2B5EF4-FFF2-40B4-BE49-F238E27FC236}">
                <a16:creationId xmlns:a16="http://schemas.microsoft.com/office/drawing/2014/main" id="{0E7893A3-E97E-389D-A410-C8DB08B0B8AB}"/>
              </a:ext>
            </a:extLst>
          </p:cNvPr>
          <p:cNvSpPr>
            <a:spLocks noGrp="1"/>
          </p:cNvSpPr>
          <p:nvPr>
            <p:ph type="body" sz="quarter" idx="10"/>
          </p:nvPr>
        </p:nvSpPr>
        <p:spPr/>
        <p:txBody>
          <a:bodyPr/>
          <a:lstStyle/>
          <a:p>
            <a:endParaRPr lang="ko-KR" altLang="en-US"/>
          </a:p>
        </p:txBody>
      </p:sp>
      <p:sp>
        <p:nvSpPr>
          <p:cNvPr id="23" name="직사각형 22">
            <a:extLst>
              <a:ext uri="{FF2B5EF4-FFF2-40B4-BE49-F238E27FC236}">
                <a16:creationId xmlns:a16="http://schemas.microsoft.com/office/drawing/2014/main" id="{865689A6-6C2F-FC7E-FE1B-A4FC8E769EB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Improved model</a:t>
            </a:r>
            <a:endParaRPr lang="ko-KR" altLang="en-US" dirty="0">
              <a:solidFill>
                <a:schemeClr val="tx2"/>
              </a:solidFill>
            </a:endParaRPr>
          </a:p>
        </p:txBody>
      </p:sp>
      <p:sp>
        <p:nvSpPr>
          <p:cNvPr id="9" name="직사각형 8">
            <a:extLst>
              <a:ext uri="{FF2B5EF4-FFF2-40B4-BE49-F238E27FC236}">
                <a16:creationId xmlns:a16="http://schemas.microsoft.com/office/drawing/2014/main" id="{FF33D61C-AE53-9854-735B-B3D5E6D1BFBE}"/>
              </a:ext>
            </a:extLst>
          </p:cNvPr>
          <p:cNvSpPr/>
          <p:nvPr/>
        </p:nvSpPr>
        <p:spPr>
          <a:xfrm>
            <a:off x="6829425" y="4627561"/>
            <a:ext cx="381960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tx2"/>
                </a:solidFill>
              </a:rPr>
              <a:t>(Recall is 0.3)</a:t>
            </a:r>
          </a:p>
          <a:p>
            <a:pPr algn="ctr"/>
            <a:r>
              <a:rPr lang="en-US" altLang="ko-KR" dirty="0">
                <a:solidFill>
                  <a:schemeClr val="tx2"/>
                </a:solidFill>
              </a:rPr>
              <a:t>This model retrieved </a:t>
            </a:r>
            <a:r>
              <a:rPr lang="en-US" altLang="ko-KR" b="1" dirty="0">
                <a:solidFill>
                  <a:schemeClr val="accent2"/>
                </a:solidFill>
              </a:rPr>
              <a:t>30%</a:t>
            </a:r>
            <a:r>
              <a:rPr lang="en-US" altLang="ko-KR" dirty="0">
                <a:solidFill>
                  <a:schemeClr val="tx2"/>
                </a:solidFill>
              </a:rPr>
              <a:t> of buyers.</a:t>
            </a:r>
          </a:p>
          <a:p>
            <a:pPr algn="ctr"/>
            <a:r>
              <a:rPr lang="en-US" altLang="ko-KR" dirty="0">
                <a:solidFill>
                  <a:schemeClr val="tx2"/>
                </a:solidFill>
              </a:rPr>
              <a:t>(Fail in retrieving 70% of buyers.)</a:t>
            </a:r>
          </a:p>
        </p:txBody>
      </p:sp>
      <p:pic>
        <p:nvPicPr>
          <p:cNvPr id="13" name="Picture 2">
            <a:extLst>
              <a:ext uri="{FF2B5EF4-FFF2-40B4-BE49-F238E27FC236}">
                <a16:creationId xmlns:a16="http://schemas.microsoft.com/office/drawing/2014/main" id="{F4BDA96C-6181-F3CC-89E9-45F6FF11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830184"/>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5E323B14-8DAF-2646-F065-69131DCE2386}"/>
              </a:ext>
            </a:extLst>
          </p:cNvPr>
          <p:cNvSpPr/>
          <p:nvPr/>
        </p:nvSpPr>
        <p:spPr>
          <a:xfrm>
            <a:off x="838125" y="1825626"/>
            <a:ext cx="560462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A2496A53-3AEA-A1A0-C3CC-D8C953576B46}"/>
              </a:ext>
            </a:extLst>
          </p:cNvPr>
          <p:cNvSpPr/>
          <p:nvPr/>
        </p:nvSpPr>
        <p:spPr>
          <a:xfrm>
            <a:off x="838125" y="4627561"/>
            <a:ext cx="560462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dirty="0">
                <a:solidFill>
                  <a:schemeClr val="tx2"/>
                </a:solidFill>
                <a:latin typeface="+mn-ea"/>
              </a:rPr>
              <a:t>Random Forest</a:t>
            </a:r>
            <a:r>
              <a:rPr lang="ko-KR" altLang="en-US" dirty="0">
                <a:solidFill>
                  <a:schemeClr val="tx2"/>
                </a:solidFill>
                <a:latin typeface="+mn-ea"/>
              </a:rPr>
              <a:t>는 </a:t>
            </a:r>
            <a:r>
              <a:rPr lang="en-US" altLang="ko-KR" dirty="0">
                <a:solidFill>
                  <a:schemeClr val="tx2"/>
                </a:solidFill>
                <a:latin typeface="+mn-ea"/>
              </a:rPr>
              <a:t>Tree</a:t>
            </a:r>
            <a:r>
              <a:rPr lang="ko-KR" altLang="en-US" dirty="0">
                <a:solidFill>
                  <a:schemeClr val="tx2"/>
                </a:solidFill>
                <a:latin typeface="+mn-ea"/>
              </a:rPr>
              <a:t>를 여러 개 만들어보고</a:t>
            </a:r>
            <a:r>
              <a:rPr lang="en-US" altLang="ko-KR" dirty="0">
                <a:solidFill>
                  <a:schemeClr val="tx2"/>
                </a:solidFill>
                <a:latin typeface="+mn-ea"/>
              </a:rPr>
              <a:t>, </a:t>
            </a:r>
            <a:r>
              <a:rPr lang="ko-KR" altLang="en-US" dirty="0">
                <a:solidFill>
                  <a:schemeClr val="tx2"/>
                </a:solidFill>
                <a:latin typeface="+mn-ea"/>
              </a:rPr>
              <a:t>다수결로 사용자를 구매자</a:t>
            </a:r>
            <a:r>
              <a:rPr lang="en-US" altLang="ko-KR" dirty="0">
                <a:solidFill>
                  <a:schemeClr val="tx2"/>
                </a:solidFill>
                <a:latin typeface="+mn-ea"/>
              </a:rPr>
              <a:t>/</a:t>
            </a:r>
            <a:r>
              <a:rPr lang="ko-KR" altLang="en-US" dirty="0">
                <a:solidFill>
                  <a:schemeClr val="tx2"/>
                </a:solidFill>
                <a:latin typeface="+mn-ea"/>
              </a:rPr>
              <a:t>비구매자로 분류함</a:t>
            </a:r>
            <a:r>
              <a:rPr lang="en-US" altLang="ko-KR" dirty="0">
                <a:solidFill>
                  <a:schemeClr val="tx2"/>
                </a:solidFill>
                <a:latin typeface="+mn-ea"/>
              </a:rPr>
              <a:t> </a:t>
            </a:r>
          </a:p>
          <a:p>
            <a:pPr marL="285750" indent="-285750" latinLnBrk="0">
              <a:buFont typeface="Arial" panose="020B0604020202020204" pitchFamily="34" charset="0"/>
              <a:buChar char="•"/>
            </a:pPr>
            <a:r>
              <a:rPr lang="ko-KR" altLang="en-US" dirty="0">
                <a:solidFill>
                  <a:schemeClr val="tx2"/>
                </a:solidFill>
                <a:latin typeface="+mn-ea"/>
              </a:rPr>
              <a:t>복원 추출로 다양한 </a:t>
            </a:r>
            <a:r>
              <a:rPr lang="en-US" altLang="ko-KR" dirty="0">
                <a:solidFill>
                  <a:schemeClr val="tx2"/>
                </a:solidFill>
                <a:latin typeface="+mn-ea"/>
              </a:rPr>
              <a:t>data set</a:t>
            </a:r>
            <a:r>
              <a:rPr lang="ko-KR" altLang="en-US" dirty="0">
                <a:solidFill>
                  <a:schemeClr val="tx2"/>
                </a:solidFill>
                <a:latin typeface="+mn-ea"/>
              </a:rPr>
              <a:t>을 이용하고</a:t>
            </a:r>
            <a:r>
              <a:rPr lang="en-US" altLang="ko-KR" dirty="0">
                <a:solidFill>
                  <a:schemeClr val="tx2"/>
                </a:solidFill>
                <a:latin typeface="+mn-ea"/>
              </a:rPr>
              <a:t>, </a:t>
            </a:r>
            <a:r>
              <a:rPr lang="ko-KR" altLang="en-US" dirty="0">
                <a:solidFill>
                  <a:schemeClr val="tx2"/>
                </a:solidFill>
                <a:latin typeface="+mn-ea"/>
              </a:rPr>
              <a:t>특성도 무작위로 추출한 후</a:t>
            </a:r>
            <a:r>
              <a:rPr lang="en-US" altLang="ko-KR" dirty="0">
                <a:solidFill>
                  <a:schemeClr val="tx2"/>
                </a:solidFill>
                <a:latin typeface="+mn-ea"/>
              </a:rPr>
              <a:t> Tree</a:t>
            </a:r>
            <a:r>
              <a:rPr lang="ko-KR" altLang="en-US" dirty="0">
                <a:solidFill>
                  <a:schemeClr val="tx2"/>
                </a:solidFill>
                <a:latin typeface="+mn-ea"/>
              </a:rPr>
              <a:t>를 만들기 때문에 특정 </a:t>
            </a:r>
            <a:r>
              <a:rPr lang="en-US" altLang="ko-KR" dirty="0">
                <a:solidFill>
                  <a:schemeClr val="tx2"/>
                </a:solidFill>
                <a:latin typeface="+mn-ea"/>
              </a:rPr>
              <a:t>data set</a:t>
            </a:r>
            <a:r>
              <a:rPr lang="ko-KR" altLang="en-US" dirty="0">
                <a:solidFill>
                  <a:schemeClr val="tx2"/>
                </a:solidFill>
                <a:latin typeface="+mn-ea"/>
              </a:rPr>
              <a:t>에만 맞는 </a:t>
            </a:r>
            <a:r>
              <a:rPr lang="en-US" altLang="ko-KR" dirty="0">
                <a:solidFill>
                  <a:schemeClr val="tx2"/>
                </a:solidFill>
                <a:latin typeface="+mn-ea"/>
              </a:rPr>
              <a:t>Tree</a:t>
            </a:r>
            <a:r>
              <a:rPr lang="ko-KR" altLang="en-US" dirty="0">
                <a:solidFill>
                  <a:schemeClr val="tx2"/>
                </a:solidFill>
                <a:latin typeface="+mn-ea"/>
              </a:rPr>
              <a:t>의 과적합문제를 완화함</a:t>
            </a:r>
          </a:p>
        </p:txBody>
      </p:sp>
      <p:pic>
        <p:nvPicPr>
          <p:cNvPr id="7" name="그림 6">
            <a:extLst>
              <a:ext uri="{FF2B5EF4-FFF2-40B4-BE49-F238E27FC236}">
                <a16:creationId xmlns:a16="http://schemas.microsoft.com/office/drawing/2014/main" id="{B78464B9-0DCA-C2B7-CE7E-6A1C451D3A10}"/>
              </a:ext>
            </a:extLst>
          </p:cNvPr>
          <p:cNvPicPr>
            <a:picLocks noChangeAspect="1"/>
          </p:cNvPicPr>
          <p:nvPr/>
        </p:nvPicPr>
        <p:blipFill>
          <a:blip r:embed="rId3"/>
          <a:stretch>
            <a:fillRect/>
          </a:stretch>
        </p:blipFill>
        <p:spPr>
          <a:xfrm>
            <a:off x="889233" y="2306973"/>
            <a:ext cx="5486302" cy="1999737"/>
          </a:xfrm>
          <a:prstGeom prst="rect">
            <a:avLst/>
          </a:prstGeom>
        </p:spPr>
      </p:pic>
      <p:sp>
        <p:nvSpPr>
          <p:cNvPr id="8" name="TextBox 7">
            <a:extLst>
              <a:ext uri="{FF2B5EF4-FFF2-40B4-BE49-F238E27FC236}">
                <a16:creationId xmlns:a16="http://schemas.microsoft.com/office/drawing/2014/main" id="{3D0D10AC-4AB7-BC4F-07F6-F8FCF48C8E7B}"/>
              </a:ext>
            </a:extLst>
          </p:cNvPr>
          <p:cNvSpPr txBox="1"/>
          <p:nvPr/>
        </p:nvSpPr>
        <p:spPr>
          <a:xfrm>
            <a:off x="2608976" y="1834036"/>
            <a:ext cx="2960178" cy="369332"/>
          </a:xfrm>
          <a:prstGeom prst="rect">
            <a:avLst/>
          </a:prstGeom>
          <a:noFill/>
        </p:spPr>
        <p:txBody>
          <a:bodyPr wrap="square" rtlCol="0">
            <a:spAutoFit/>
          </a:bodyPr>
          <a:lstStyle/>
          <a:p>
            <a:r>
              <a:rPr lang="en-US" dirty="0">
                <a:solidFill>
                  <a:schemeClr val="tx2"/>
                </a:solidFill>
              </a:rPr>
              <a:t>One</a:t>
            </a:r>
            <a:r>
              <a:rPr lang="ko-KR" altLang="en-US" dirty="0">
                <a:solidFill>
                  <a:schemeClr val="tx2"/>
                </a:solidFill>
              </a:rPr>
              <a:t> </a:t>
            </a:r>
            <a:r>
              <a:rPr lang="en-US" altLang="ko-KR" dirty="0">
                <a:solidFill>
                  <a:schemeClr val="tx2"/>
                </a:solidFill>
              </a:rPr>
              <a:t>of many trees</a:t>
            </a:r>
            <a:endParaRPr lang="en-US" dirty="0">
              <a:solidFill>
                <a:schemeClr val="tx2"/>
              </a:solidFill>
            </a:endParaRPr>
          </a:p>
        </p:txBody>
      </p:sp>
    </p:spTree>
    <p:extLst>
      <p:ext uri="{BB962C8B-B14F-4D97-AF65-F5344CB8AC3E}">
        <p14:creationId xmlns:p14="http://schemas.microsoft.com/office/powerpoint/2010/main" val="412124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Gradient boost</a:t>
            </a:r>
            <a:r>
              <a:rPr lang="en-US" altLang="ko-KR" dirty="0"/>
              <a:t>ing</a:t>
            </a:r>
            <a:r>
              <a:rPr lang="ko-KR" altLang="en-US" dirty="0"/>
              <a:t> </a:t>
            </a:r>
            <a:r>
              <a:rPr lang="en-US" altLang="ko-KR" dirty="0"/>
              <a:t>decision</a:t>
            </a:r>
            <a:r>
              <a:rPr lang="en-US" altLang="ko-KR" dirty="0">
                <a:solidFill>
                  <a:schemeClr val="tx2"/>
                </a:solidFill>
              </a:rPr>
              <a:t> tree, recall is 0.76</a:t>
            </a:r>
            <a:endParaRPr lang="ko-KR" altLang="en-US" dirty="0">
              <a:solidFill>
                <a:schemeClr val="tx2"/>
              </a:solidFill>
            </a:endParaRPr>
          </a:p>
        </p:txBody>
      </p:sp>
      <p:sp>
        <p:nvSpPr>
          <p:cNvPr id="5" name="내용 개체 틀 4">
            <a:extLst>
              <a:ext uri="{FF2B5EF4-FFF2-40B4-BE49-F238E27FC236}">
                <a16:creationId xmlns:a16="http://schemas.microsoft.com/office/drawing/2014/main" id="{4BC1254D-05C0-8DA0-0B0B-9B41D609D3E7}"/>
              </a:ext>
            </a:extLst>
          </p:cNvPr>
          <p:cNvSpPr>
            <a:spLocks noGrp="1"/>
          </p:cNvSpPr>
          <p:nvPr>
            <p:ph idx="1"/>
          </p:nvPr>
        </p:nvSpPr>
        <p:spPr>
          <a:ln>
            <a:noFill/>
          </a:ln>
        </p:spPr>
        <p:txBody>
          <a:bodyPr/>
          <a:lstStyle/>
          <a:p>
            <a:endParaRPr lang="ko-KR" altLang="en-US" dirty="0"/>
          </a:p>
        </p:txBody>
      </p:sp>
      <p:sp>
        <p:nvSpPr>
          <p:cNvPr id="9" name="텍스트 개체 틀 8">
            <a:extLst>
              <a:ext uri="{FF2B5EF4-FFF2-40B4-BE49-F238E27FC236}">
                <a16:creationId xmlns:a16="http://schemas.microsoft.com/office/drawing/2014/main" id="{09E3117C-A169-64C7-31CE-9F96CF023CFC}"/>
              </a:ext>
            </a:extLst>
          </p:cNvPr>
          <p:cNvSpPr>
            <a:spLocks noGrp="1"/>
          </p:cNvSpPr>
          <p:nvPr>
            <p:ph type="body" sz="quarter" idx="10"/>
          </p:nvPr>
        </p:nvSpPr>
        <p:spPr/>
        <p:txBody>
          <a:bodyPr/>
          <a:lstStyle/>
          <a:p>
            <a:endParaRPr lang="ko-KR" altLang="en-US"/>
          </a:p>
        </p:txBody>
      </p:sp>
      <p:sp>
        <p:nvSpPr>
          <p:cNvPr id="23" name="직사각형 22">
            <a:extLst>
              <a:ext uri="{FF2B5EF4-FFF2-40B4-BE49-F238E27FC236}">
                <a16:creationId xmlns:a16="http://schemas.microsoft.com/office/drawing/2014/main" id="{865689A6-6C2F-FC7E-FE1B-A4FC8E769EB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Improved model</a:t>
            </a:r>
            <a:endParaRPr lang="ko-KR" altLang="en-US" dirty="0">
              <a:solidFill>
                <a:schemeClr val="tx2"/>
              </a:solidFill>
            </a:endParaRPr>
          </a:p>
        </p:txBody>
      </p:sp>
      <p:sp>
        <p:nvSpPr>
          <p:cNvPr id="3" name="직사각형 2">
            <a:extLst>
              <a:ext uri="{FF2B5EF4-FFF2-40B4-BE49-F238E27FC236}">
                <a16:creationId xmlns:a16="http://schemas.microsoft.com/office/drawing/2014/main" id="{F3969DF7-50AD-A501-A756-810A78942B60}"/>
              </a:ext>
            </a:extLst>
          </p:cNvPr>
          <p:cNvSpPr/>
          <p:nvPr/>
        </p:nvSpPr>
        <p:spPr>
          <a:xfrm>
            <a:off x="6829425" y="4627561"/>
            <a:ext cx="381960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tx2"/>
                </a:solidFill>
              </a:rPr>
              <a:t>(Recall is 0.76)</a:t>
            </a:r>
          </a:p>
          <a:p>
            <a:pPr algn="ctr"/>
            <a:r>
              <a:rPr lang="en-US" altLang="ko-KR" dirty="0">
                <a:solidFill>
                  <a:schemeClr val="tx2"/>
                </a:solidFill>
              </a:rPr>
              <a:t>This model retrieved </a:t>
            </a:r>
            <a:r>
              <a:rPr lang="en-US" altLang="ko-KR" b="1" dirty="0">
                <a:solidFill>
                  <a:schemeClr val="accent2"/>
                </a:solidFill>
              </a:rPr>
              <a:t>76%</a:t>
            </a:r>
            <a:r>
              <a:rPr lang="en-US" altLang="ko-KR" dirty="0">
                <a:solidFill>
                  <a:schemeClr val="tx2"/>
                </a:solidFill>
              </a:rPr>
              <a:t> of buyers.</a:t>
            </a:r>
          </a:p>
          <a:p>
            <a:pPr algn="ctr"/>
            <a:r>
              <a:rPr lang="en-US" altLang="ko-KR" dirty="0">
                <a:solidFill>
                  <a:schemeClr val="tx2"/>
                </a:solidFill>
              </a:rPr>
              <a:t>(Fail in retrieving 24% of buyers.)</a:t>
            </a:r>
          </a:p>
        </p:txBody>
      </p:sp>
      <p:pic>
        <p:nvPicPr>
          <p:cNvPr id="11" name="Picture 4">
            <a:extLst>
              <a:ext uri="{FF2B5EF4-FFF2-40B4-BE49-F238E27FC236}">
                <a16:creationId xmlns:a16="http://schemas.microsoft.com/office/drawing/2014/main" id="{67CC0C04-0461-3052-AFC9-3FB16CA8A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830184"/>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a:extLst>
              <a:ext uri="{FF2B5EF4-FFF2-40B4-BE49-F238E27FC236}">
                <a16:creationId xmlns:a16="http://schemas.microsoft.com/office/drawing/2014/main" id="{8D0B6A6A-655C-8426-F844-877EC6B0B1F9}"/>
              </a:ext>
            </a:extLst>
          </p:cNvPr>
          <p:cNvSpPr/>
          <p:nvPr/>
        </p:nvSpPr>
        <p:spPr>
          <a:xfrm>
            <a:off x="838125" y="1825626"/>
            <a:ext cx="560462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p>
        </p:txBody>
      </p:sp>
      <p:sp>
        <p:nvSpPr>
          <p:cNvPr id="6" name="직사각형 5">
            <a:extLst>
              <a:ext uri="{FF2B5EF4-FFF2-40B4-BE49-F238E27FC236}">
                <a16:creationId xmlns:a16="http://schemas.microsoft.com/office/drawing/2014/main" id="{EA68BCDF-6303-698F-55C1-8792A93637AF}"/>
              </a:ext>
            </a:extLst>
          </p:cNvPr>
          <p:cNvSpPr/>
          <p:nvPr/>
        </p:nvSpPr>
        <p:spPr>
          <a:xfrm>
            <a:off x="838125" y="4627561"/>
            <a:ext cx="560462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dirty="0">
                <a:solidFill>
                  <a:schemeClr val="tx2"/>
                </a:solidFill>
                <a:latin typeface="+mn-ea"/>
              </a:rPr>
              <a:t>Gradient boosting decision tree</a:t>
            </a:r>
            <a:r>
              <a:rPr lang="ko-KR" altLang="en-US" dirty="0">
                <a:solidFill>
                  <a:schemeClr val="tx2"/>
                </a:solidFill>
                <a:latin typeface="+mn-ea"/>
              </a:rPr>
              <a:t>도 여러 </a:t>
            </a:r>
            <a:r>
              <a:rPr lang="en-US" altLang="ko-KR" dirty="0">
                <a:solidFill>
                  <a:schemeClr val="tx2"/>
                </a:solidFill>
                <a:latin typeface="+mn-ea"/>
              </a:rPr>
              <a:t>Tree</a:t>
            </a:r>
            <a:r>
              <a:rPr lang="ko-KR" altLang="en-US" dirty="0">
                <a:solidFill>
                  <a:schemeClr val="tx2"/>
                </a:solidFill>
                <a:latin typeface="+mn-ea"/>
              </a:rPr>
              <a:t>를 생성하여 타겟을 예측하는 앙상블 모델임</a:t>
            </a:r>
            <a:endParaRPr lang="en-US" altLang="ko-KR" dirty="0">
              <a:solidFill>
                <a:schemeClr val="tx2"/>
              </a:solidFill>
              <a:latin typeface="+mn-ea"/>
            </a:endParaRPr>
          </a:p>
          <a:p>
            <a:pPr marL="285750" indent="-285750" latinLnBrk="0">
              <a:buFont typeface="Arial" panose="020B0604020202020204" pitchFamily="34" charset="0"/>
              <a:buChar char="•"/>
            </a:pPr>
            <a:r>
              <a:rPr lang="en-US" altLang="ko-KR" dirty="0">
                <a:solidFill>
                  <a:schemeClr val="tx2"/>
                </a:solidFill>
                <a:latin typeface="+mn-ea"/>
              </a:rPr>
              <a:t>Tree</a:t>
            </a:r>
            <a:r>
              <a:rPr lang="ko-KR" altLang="en-US" dirty="0">
                <a:solidFill>
                  <a:schemeClr val="tx2"/>
                </a:solidFill>
                <a:latin typeface="+mn-ea"/>
              </a:rPr>
              <a:t>의 </a:t>
            </a:r>
            <a:r>
              <a:rPr lang="en-US" altLang="ko-KR" dirty="0">
                <a:solidFill>
                  <a:schemeClr val="tx2"/>
                </a:solidFill>
                <a:latin typeface="+mn-ea"/>
              </a:rPr>
              <a:t>Leaf </a:t>
            </a:r>
            <a:r>
              <a:rPr lang="ko-KR" altLang="en-US" dirty="0">
                <a:solidFill>
                  <a:schemeClr val="tx2"/>
                </a:solidFill>
                <a:latin typeface="+mn-ea"/>
              </a:rPr>
              <a:t>수를 제한하여 과적합문제를 완화하고</a:t>
            </a:r>
            <a:r>
              <a:rPr lang="en-US" altLang="ko-KR" dirty="0">
                <a:solidFill>
                  <a:schemeClr val="tx2"/>
                </a:solidFill>
                <a:latin typeface="+mn-ea"/>
              </a:rPr>
              <a:t>, </a:t>
            </a:r>
            <a:r>
              <a:rPr lang="ko-KR" altLang="en-US" dirty="0">
                <a:solidFill>
                  <a:schemeClr val="tx2"/>
                </a:solidFill>
                <a:latin typeface="+mn-ea"/>
              </a:rPr>
              <a:t>먼저 생성한 </a:t>
            </a:r>
            <a:r>
              <a:rPr lang="en-US" altLang="ko-KR" dirty="0">
                <a:solidFill>
                  <a:schemeClr val="tx2"/>
                </a:solidFill>
                <a:latin typeface="+mn-ea"/>
              </a:rPr>
              <a:t>Tree</a:t>
            </a:r>
            <a:r>
              <a:rPr lang="ko-KR" altLang="en-US" dirty="0">
                <a:solidFill>
                  <a:schemeClr val="tx2"/>
                </a:solidFill>
                <a:latin typeface="+mn-ea"/>
              </a:rPr>
              <a:t>의 </a:t>
            </a:r>
            <a:r>
              <a:rPr lang="ko-KR" altLang="en-US" dirty="0" err="1">
                <a:solidFill>
                  <a:schemeClr val="tx2"/>
                </a:solidFill>
                <a:latin typeface="+mn-ea"/>
              </a:rPr>
              <a:t>잔차를</a:t>
            </a:r>
            <a:r>
              <a:rPr lang="ko-KR" altLang="en-US" dirty="0">
                <a:solidFill>
                  <a:schemeClr val="tx2"/>
                </a:solidFill>
                <a:latin typeface="+mn-ea"/>
              </a:rPr>
              <a:t> 줄여 나가는 </a:t>
            </a:r>
            <a:r>
              <a:rPr lang="en-US" altLang="ko-KR" dirty="0">
                <a:solidFill>
                  <a:schemeClr val="tx2"/>
                </a:solidFill>
                <a:latin typeface="+mn-ea"/>
              </a:rPr>
              <a:t>Tree</a:t>
            </a:r>
            <a:r>
              <a:rPr lang="ko-KR" altLang="en-US" dirty="0">
                <a:solidFill>
                  <a:schemeClr val="tx2"/>
                </a:solidFill>
                <a:latin typeface="+mn-ea"/>
              </a:rPr>
              <a:t>를 계속 만들어서 과소적합문제도 완화함</a:t>
            </a:r>
            <a:endParaRPr lang="en-US" altLang="ko-KR" dirty="0">
              <a:solidFill>
                <a:schemeClr val="tx2"/>
              </a:solidFill>
              <a:latin typeface="+mn-ea"/>
            </a:endParaRPr>
          </a:p>
        </p:txBody>
      </p:sp>
      <p:pic>
        <p:nvPicPr>
          <p:cNvPr id="48" name="그림 47">
            <a:extLst>
              <a:ext uri="{FF2B5EF4-FFF2-40B4-BE49-F238E27FC236}">
                <a16:creationId xmlns:a16="http://schemas.microsoft.com/office/drawing/2014/main" id="{1A1268D0-2250-DBB4-C7CA-CF19D61ECCD6}"/>
              </a:ext>
            </a:extLst>
          </p:cNvPr>
          <p:cNvPicPr>
            <a:picLocks noChangeAspect="1"/>
          </p:cNvPicPr>
          <p:nvPr/>
        </p:nvPicPr>
        <p:blipFill>
          <a:blip r:embed="rId3"/>
          <a:stretch>
            <a:fillRect/>
          </a:stretch>
        </p:blipFill>
        <p:spPr>
          <a:xfrm>
            <a:off x="1480270" y="2152984"/>
            <a:ext cx="4320331" cy="2343565"/>
          </a:xfrm>
          <a:prstGeom prst="rect">
            <a:avLst/>
          </a:prstGeom>
        </p:spPr>
      </p:pic>
      <p:sp>
        <p:nvSpPr>
          <p:cNvPr id="49" name="화살표: 오른쪽 48">
            <a:extLst>
              <a:ext uri="{FF2B5EF4-FFF2-40B4-BE49-F238E27FC236}">
                <a16:creationId xmlns:a16="http://schemas.microsoft.com/office/drawing/2014/main" id="{F0026071-FC1B-9399-70AC-BD9DAFDC6BD3}"/>
              </a:ext>
            </a:extLst>
          </p:cNvPr>
          <p:cNvSpPr/>
          <p:nvPr/>
        </p:nvSpPr>
        <p:spPr>
          <a:xfrm rot="1456260">
            <a:off x="2434079" y="2807775"/>
            <a:ext cx="3125896" cy="400752"/>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C1A6AA3-076B-E11E-1325-3CD049A5CD6D}"/>
              </a:ext>
            </a:extLst>
          </p:cNvPr>
          <p:cNvSpPr txBox="1"/>
          <p:nvPr/>
        </p:nvSpPr>
        <p:spPr>
          <a:xfrm>
            <a:off x="3331913" y="2512795"/>
            <a:ext cx="2911601" cy="646331"/>
          </a:xfrm>
          <a:prstGeom prst="rect">
            <a:avLst/>
          </a:prstGeom>
          <a:noFill/>
        </p:spPr>
        <p:txBody>
          <a:bodyPr wrap="square" rtlCol="0">
            <a:spAutoFit/>
          </a:bodyPr>
          <a:lstStyle/>
          <a:p>
            <a:pPr latinLnBrk="0"/>
            <a:r>
              <a:rPr lang="en-US" dirty="0">
                <a:solidFill>
                  <a:schemeClr val="accent1"/>
                </a:solidFill>
              </a:rPr>
              <a:t>Reduce residuals to solve underfitting problem</a:t>
            </a:r>
          </a:p>
        </p:txBody>
      </p:sp>
    </p:spTree>
    <p:extLst>
      <p:ext uri="{BB962C8B-B14F-4D97-AF65-F5344CB8AC3E}">
        <p14:creationId xmlns:p14="http://schemas.microsoft.com/office/powerpoint/2010/main" val="180130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G</a:t>
            </a:r>
            <a:r>
              <a:rPr lang="en-US" altLang="ko-KR" dirty="0"/>
              <a:t>radient boosting decision tree model </a:t>
            </a:r>
            <a:r>
              <a:rPr lang="ko-KR" altLang="en-US" dirty="0"/>
              <a:t>의 성능이 근소하게 향상됨</a:t>
            </a:r>
            <a:endParaRPr lang="ko-KR" altLang="en-US" dirty="0">
              <a:solidFill>
                <a:schemeClr val="tx2"/>
              </a:solidFill>
            </a:endParaRPr>
          </a:p>
        </p:txBody>
      </p:sp>
      <p:sp>
        <p:nvSpPr>
          <p:cNvPr id="5" name="내용 개체 틀 4">
            <a:extLst>
              <a:ext uri="{FF2B5EF4-FFF2-40B4-BE49-F238E27FC236}">
                <a16:creationId xmlns:a16="http://schemas.microsoft.com/office/drawing/2014/main" id="{744FF4DF-232A-5F27-4F24-B19E3B1B3369}"/>
              </a:ext>
            </a:extLst>
          </p:cNvPr>
          <p:cNvSpPr>
            <a:spLocks noGrp="1"/>
          </p:cNvSpPr>
          <p:nvPr>
            <p:ph idx="1"/>
          </p:nvPr>
        </p:nvSpPr>
        <p:spPr>
          <a:xfrm>
            <a:off x="838200" y="1825625"/>
            <a:ext cx="10515600" cy="4351338"/>
          </a:xfrm>
        </p:spPr>
        <p:txBody>
          <a:bodyPr/>
          <a:lstStyle/>
          <a:p>
            <a:endParaRPr lang="ko-KR" altLang="en-US" dirty="0"/>
          </a:p>
        </p:txBody>
      </p:sp>
      <p:sp>
        <p:nvSpPr>
          <p:cNvPr id="6" name="텍스트 개체 틀 5">
            <a:extLst>
              <a:ext uri="{FF2B5EF4-FFF2-40B4-BE49-F238E27FC236}">
                <a16:creationId xmlns:a16="http://schemas.microsoft.com/office/drawing/2014/main" id="{192E48BC-5545-41F1-1419-E8BBED701B88}"/>
              </a:ext>
            </a:extLst>
          </p:cNvPr>
          <p:cNvSpPr>
            <a:spLocks noGrp="1"/>
          </p:cNvSpPr>
          <p:nvPr>
            <p:ph type="body" sz="quarter" idx="10"/>
          </p:nvPr>
        </p:nvSpPr>
        <p:spPr/>
        <p:txBody>
          <a:bodyPr/>
          <a:lstStyle/>
          <a:p>
            <a:endParaRPr lang="ko-KR" altLang="en-US"/>
          </a:p>
        </p:txBody>
      </p:sp>
      <p:sp>
        <p:nvSpPr>
          <p:cNvPr id="23" name="직사각형 22">
            <a:extLst>
              <a:ext uri="{FF2B5EF4-FFF2-40B4-BE49-F238E27FC236}">
                <a16:creationId xmlns:a16="http://schemas.microsoft.com/office/drawing/2014/main" id="{865689A6-6C2F-FC7E-FE1B-A4FC8E769EB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Improved model</a:t>
            </a:r>
            <a:endParaRPr lang="ko-KR" altLang="en-US" dirty="0">
              <a:solidFill>
                <a:schemeClr val="tx2"/>
              </a:solidFill>
            </a:endParaRPr>
          </a:p>
        </p:txBody>
      </p:sp>
      <p:sp>
        <p:nvSpPr>
          <p:cNvPr id="4" name="직사각형 3">
            <a:extLst>
              <a:ext uri="{FF2B5EF4-FFF2-40B4-BE49-F238E27FC236}">
                <a16:creationId xmlns:a16="http://schemas.microsoft.com/office/drawing/2014/main" id="{11B2805A-A25F-2EDE-E2FC-4841ED32BDEC}"/>
              </a:ext>
            </a:extLst>
          </p:cNvPr>
          <p:cNvSpPr/>
          <p:nvPr/>
        </p:nvSpPr>
        <p:spPr>
          <a:xfrm>
            <a:off x="7995286" y="5049504"/>
            <a:ext cx="3164205" cy="11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Gradient boosting decision tree recall </a:t>
            </a:r>
            <a:r>
              <a:rPr lang="en-US" altLang="ko-KR" b="1" dirty="0">
                <a:solidFill>
                  <a:schemeClr val="accent2"/>
                </a:solidFill>
              </a:rPr>
              <a:t>0.76</a:t>
            </a:r>
          </a:p>
        </p:txBody>
      </p:sp>
      <p:sp>
        <p:nvSpPr>
          <p:cNvPr id="7" name="직사각형 6">
            <a:extLst>
              <a:ext uri="{FF2B5EF4-FFF2-40B4-BE49-F238E27FC236}">
                <a16:creationId xmlns:a16="http://schemas.microsoft.com/office/drawing/2014/main" id="{71EB8E89-3E7A-B6A9-07E3-EEF764A9DA41}"/>
              </a:ext>
            </a:extLst>
          </p:cNvPr>
          <p:cNvSpPr/>
          <p:nvPr/>
        </p:nvSpPr>
        <p:spPr>
          <a:xfrm>
            <a:off x="4602955" y="5049504"/>
            <a:ext cx="2876550" cy="11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Random forest </a:t>
            </a:r>
          </a:p>
          <a:p>
            <a:pPr algn="ctr"/>
            <a:r>
              <a:rPr lang="en-US" altLang="ko-KR" dirty="0">
                <a:solidFill>
                  <a:schemeClr val="tx2"/>
                </a:solidFill>
              </a:rPr>
              <a:t>recall </a:t>
            </a:r>
            <a:r>
              <a:rPr lang="en-US" altLang="ko-KR" b="1" dirty="0">
                <a:solidFill>
                  <a:schemeClr val="tx2"/>
                </a:solidFill>
              </a:rPr>
              <a:t>0.3</a:t>
            </a:r>
          </a:p>
        </p:txBody>
      </p:sp>
      <p:sp>
        <p:nvSpPr>
          <p:cNvPr id="8" name="직사각형 7">
            <a:extLst>
              <a:ext uri="{FF2B5EF4-FFF2-40B4-BE49-F238E27FC236}">
                <a16:creationId xmlns:a16="http://schemas.microsoft.com/office/drawing/2014/main" id="{A4432556-97DE-BA08-689F-4AED087D1832}"/>
              </a:ext>
            </a:extLst>
          </p:cNvPr>
          <p:cNvSpPr/>
          <p:nvPr/>
        </p:nvSpPr>
        <p:spPr>
          <a:xfrm>
            <a:off x="1066798" y="5049504"/>
            <a:ext cx="2876550" cy="1127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Logistic regression </a:t>
            </a:r>
          </a:p>
          <a:p>
            <a:pPr algn="ctr"/>
            <a:r>
              <a:rPr lang="en-US" altLang="ko-KR" dirty="0">
                <a:solidFill>
                  <a:schemeClr val="tx2"/>
                </a:solidFill>
              </a:rPr>
              <a:t>(baseline) recall </a:t>
            </a:r>
            <a:r>
              <a:rPr lang="en-US" altLang="ko-KR" b="1" dirty="0">
                <a:solidFill>
                  <a:schemeClr val="tx2"/>
                </a:solidFill>
              </a:rPr>
              <a:t>0.75</a:t>
            </a:r>
          </a:p>
        </p:txBody>
      </p:sp>
      <p:pic>
        <p:nvPicPr>
          <p:cNvPr id="9" name="Picture 4">
            <a:extLst>
              <a:ext uri="{FF2B5EF4-FFF2-40B4-BE49-F238E27FC236}">
                <a16:creationId xmlns:a16="http://schemas.microsoft.com/office/drawing/2014/main" id="{BBB793EC-1491-88C1-AA9E-D999616B8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6" y="2227681"/>
            <a:ext cx="30956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0C2B217-CDF7-EE38-9AC3-0931C81FE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418" y="2227681"/>
            <a:ext cx="30956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B48DA5A1-A31E-C642-485C-44C97D86E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57261" y="2260887"/>
            <a:ext cx="3095625" cy="2600588"/>
          </a:xfrm>
          <a:prstGeom prst="rect">
            <a:avLst/>
          </a:prstGeom>
          <a:noFill/>
        </p:spPr>
      </p:pic>
      <p:sp>
        <p:nvSpPr>
          <p:cNvPr id="14" name="직사각형 13">
            <a:extLst>
              <a:ext uri="{FF2B5EF4-FFF2-40B4-BE49-F238E27FC236}">
                <a16:creationId xmlns:a16="http://schemas.microsoft.com/office/drawing/2014/main" id="{7E7966CB-7443-4C32-6C9B-DEE628A5F8DB}"/>
              </a:ext>
            </a:extLst>
          </p:cNvPr>
          <p:cNvSpPr/>
          <p:nvPr/>
        </p:nvSpPr>
        <p:spPr>
          <a:xfrm>
            <a:off x="7837075" y="1825625"/>
            <a:ext cx="3480626" cy="4351338"/>
          </a:xfrm>
          <a:prstGeom prst="rect">
            <a:avLst/>
          </a:prstGeom>
          <a:no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accent2"/>
                </a:solidFill>
              </a:rPr>
              <a:t>Final model</a:t>
            </a:r>
          </a:p>
        </p:txBody>
      </p:sp>
    </p:spTree>
    <p:extLst>
      <p:ext uri="{BB962C8B-B14F-4D97-AF65-F5344CB8AC3E}">
        <p14:creationId xmlns:p14="http://schemas.microsoft.com/office/powerpoint/2010/main" val="341592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738BE62-AA7D-A345-DD3B-08D33DF80B79}"/>
              </a:ext>
            </a:extLst>
          </p:cNvPr>
          <p:cNvSpPr>
            <a:spLocks noGrp="1"/>
          </p:cNvSpPr>
          <p:nvPr>
            <p:ph type="title"/>
          </p:nvPr>
        </p:nvSpPr>
        <p:spPr/>
        <p:txBody>
          <a:bodyPr/>
          <a:lstStyle/>
          <a:p>
            <a:r>
              <a:rPr lang="en-US" altLang="ko-KR" dirty="0">
                <a:solidFill>
                  <a:schemeClr val="accent1"/>
                </a:solidFill>
                <a:latin typeface="+mn-lt"/>
              </a:rPr>
              <a:t>3. Interpretation</a:t>
            </a:r>
            <a:endParaRPr lang="ko-KR" altLang="en-US" dirty="0">
              <a:solidFill>
                <a:schemeClr val="accent1"/>
              </a:solidFill>
              <a:latin typeface="+mn-lt"/>
            </a:endParaRPr>
          </a:p>
        </p:txBody>
      </p:sp>
      <p:sp>
        <p:nvSpPr>
          <p:cNvPr id="5" name="텍스트 개체 틀 4">
            <a:extLst>
              <a:ext uri="{FF2B5EF4-FFF2-40B4-BE49-F238E27FC236}">
                <a16:creationId xmlns:a16="http://schemas.microsoft.com/office/drawing/2014/main" id="{7A22A945-8A40-C03F-61C7-84BB1E4BF8CD}"/>
              </a:ext>
            </a:extLst>
          </p:cNvPr>
          <p:cNvSpPr>
            <a:spLocks noGrp="1"/>
          </p:cNvSpPr>
          <p:nvPr>
            <p:ph type="body" idx="1"/>
          </p:nvPr>
        </p:nvSpPr>
        <p:spPr/>
        <p:txBody>
          <a:bodyPr/>
          <a:lstStyle/>
          <a:p>
            <a:endParaRPr lang="ko-KR" altLang="en-US">
              <a:solidFill>
                <a:schemeClr val="tx2"/>
              </a:solidFill>
            </a:endParaRPr>
          </a:p>
        </p:txBody>
      </p:sp>
      <p:sp>
        <p:nvSpPr>
          <p:cNvPr id="2" name="직사각형 1">
            <a:extLst>
              <a:ext uri="{FF2B5EF4-FFF2-40B4-BE49-F238E27FC236}">
                <a16:creationId xmlns:a16="http://schemas.microsoft.com/office/drawing/2014/main" id="{298E6080-D9DD-E625-FE1E-99D90F0E7419}"/>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1796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CAB60869-3A76-91B2-CA78-867ADCE15DF6}"/>
              </a:ext>
            </a:extLst>
          </p:cNvPr>
          <p:cNvSpPr>
            <a:spLocks noGrp="1"/>
          </p:cNvSpPr>
          <p:nvPr>
            <p:ph type="title"/>
          </p:nvPr>
        </p:nvSpPr>
        <p:spPr/>
        <p:txBody>
          <a:bodyPr/>
          <a:lstStyle/>
          <a:p>
            <a:r>
              <a:rPr lang="ko-KR" altLang="en-US" dirty="0"/>
              <a:t>구매 확률과 관련도가 높은 특성 </a:t>
            </a:r>
            <a:r>
              <a:rPr lang="en-US" altLang="ko-KR" dirty="0"/>
              <a:t>4</a:t>
            </a:r>
            <a:r>
              <a:rPr lang="ko-KR" altLang="en-US" dirty="0"/>
              <a:t>가지</a:t>
            </a:r>
          </a:p>
        </p:txBody>
      </p:sp>
      <p:sp>
        <p:nvSpPr>
          <p:cNvPr id="5" name="내용 개체 틀 4">
            <a:extLst>
              <a:ext uri="{FF2B5EF4-FFF2-40B4-BE49-F238E27FC236}">
                <a16:creationId xmlns:a16="http://schemas.microsoft.com/office/drawing/2014/main" id="{20D460BF-D078-1DB7-44D8-6649583C0774}"/>
              </a:ext>
            </a:extLst>
          </p:cNvPr>
          <p:cNvSpPr>
            <a:spLocks noGrp="1"/>
          </p:cNvSpPr>
          <p:nvPr>
            <p:ph idx="1"/>
          </p:nvPr>
        </p:nvSpPr>
        <p:spPr>
          <a:xfrm>
            <a:off x="838200" y="1825625"/>
            <a:ext cx="10515600" cy="4351338"/>
          </a:xfrm>
        </p:spPr>
        <p:txBody>
          <a:bodyPr/>
          <a:lstStyle/>
          <a:p>
            <a:endParaRPr lang="ko-KR" altLang="en-US" dirty="0"/>
          </a:p>
        </p:txBody>
      </p:sp>
      <p:sp>
        <p:nvSpPr>
          <p:cNvPr id="6" name="텍스트 개체 틀 5">
            <a:extLst>
              <a:ext uri="{FF2B5EF4-FFF2-40B4-BE49-F238E27FC236}">
                <a16:creationId xmlns:a16="http://schemas.microsoft.com/office/drawing/2014/main" id="{11C33877-D43D-84E8-934D-819020E7F6C8}"/>
              </a:ext>
            </a:extLst>
          </p:cNvPr>
          <p:cNvSpPr>
            <a:spLocks noGrp="1"/>
          </p:cNvSpPr>
          <p:nvPr>
            <p:ph type="body" sz="quarter" idx="10"/>
          </p:nvPr>
        </p:nvSpPr>
        <p:spPr/>
        <p:txBody>
          <a:bodyPr/>
          <a:lstStyle/>
          <a:p>
            <a:r>
              <a:rPr lang="en-US" altLang="ko-KR" dirty="0"/>
              <a:t>1) </a:t>
            </a:r>
            <a:r>
              <a:rPr lang="en-US" altLang="ko-KR" sz="1000" dirty="0">
                <a:solidFill>
                  <a:schemeClr val="tx2"/>
                </a:solidFill>
              </a:rPr>
              <a:t>Feature importance </a:t>
            </a:r>
            <a:r>
              <a:rPr lang="ko-KR" altLang="en-US" sz="1000" dirty="0">
                <a:solidFill>
                  <a:schemeClr val="tx2"/>
                </a:solidFill>
              </a:rPr>
              <a:t>는 특정한 특성이 없어지거나</a:t>
            </a:r>
            <a:r>
              <a:rPr lang="en-US" altLang="ko-KR" sz="1000" dirty="0">
                <a:solidFill>
                  <a:schemeClr val="tx2"/>
                </a:solidFill>
              </a:rPr>
              <a:t>, </a:t>
            </a:r>
            <a:r>
              <a:rPr lang="ko-KR" altLang="en-US" sz="1000" dirty="0">
                <a:solidFill>
                  <a:schemeClr val="tx2"/>
                </a:solidFill>
              </a:rPr>
              <a:t>원래 데이터와 달라질 때</a:t>
            </a:r>
            <a:r>
              <a:rPr lang="en-US" altLang="ko-KR" sz="1000" dirty="0">
                <a:solidFill>
                  <a:schemeClr val="tx2"/>
                </a:solidFill>
              </a:rPr>
              <a:t>, </a:t>
            </a:r>
            <a:r>
              <a:rPr lang="ko-KR" altLang="en-US" sz="1000" dirty="0">
                <a:solidFill>
                  <a:schemeClr val="tx2"/>
                </a:solidFill>
              </a:rPr>
              <a:t>모델의 성능이 얼마나 변하는지를 확인하여 특성이 얼마나 중요한 관련이 있는지 확인하는 기준</a:t>
            </a:r>
            <a:endParaRPr lang="en-US" altLang="ko-KR" sz="1000" dirty="0">
              <a:solidFill>
                <a:schemeClr val="tx2"/>
              </a:solidFill>
            </a:endParaRPr>
          </a:p>
        </p:txBody>
      </p:sp>
      <p:sp>
        <p:nvSpPr>
          <p:cNvPr id="10" name="화살표: 위쪽 9">
            <a:extLst>
              <a:ext uri="{FF2B5EF4-FFF2-40B4-BE49-F238E27FC236}">
                <a16:creationId xmlns:a16="http://schemas.microsoft.com/office/drawing/2014/main" id="{1DFC23FF-D28F-39C6-3CA0-A04AB5EC125F}"/>
              </a:ext>
            </a:extLst>
          </p:cNvPr>
          <p:cNvSpPr/>
          <p:nvPr/>
        </p:nvSpPr>
        <p:spPr>
          <a:xfrm>
            <a:off x="1348135" y="2628917"/>
            <a:ext cx="771524" cy="2753485"/>
          </a:xfrm>
          <a:prstGeom prst="upArrow">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415F205-6C18-8F0D-9D81-0670B3C59B6D}"/>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ko-KR" altLang="en-US" dirty="0">
                <a:solidFill>
                  <a:schemeClr val="tx2"/>
                </a:solidFill>
                <a:latin typeface="+mn-ea"/>
              </a:rPr>
              <a:t>특성중요도</a:t>
            </a:r>
            <a:r>
              <a:rPr lang="en-US" altLang="ko-KR" baseline="30000" dirty="0">
                <a:solidFill>
                  <a:schemeClr val="tx2"/>
                </a:solidFill>
                <a:latin typeface="+mn-ea"/>
              </a:rPr>
              <a:t>1)</a:t>
            </a:r>
            <a:r>
              <a:rPr lang="ko-KR" altLang="en-US" dirty="0">
                <a:solidFill>
                  <a:schemeClr val="tx2"/>
                </a:solidFill>
                <a:latin typeface="+mn-ea"/>
              </a:rPr>
              <a:t>를 보면</a:t>
            </a:r>
            <a:r>
              <a:rPr lang="en-US" altLang="ko-KR" dirty="0">
                <a:solidFill>
                  <a:schemeClr val="tx2"/>
                </a:solidFill>
                <a:latin typeface="+mn-ea"/>
              </a:rPr>
              <a:t>,</a:t>
            </a:r>
            <a:r>
              <a:rPr lang="ko-KR" altLang="en-US" dirty="0">
                <a:solidFill>
                  <a:schemeClr val="tx2"/>
                </a:solidFill>
                <a:latin typeface="+mn-ea"/>
              </a:rPr>
              <a:t> </a:t>
            </a:r>
            <a:r>
              <a:rPr lang="en-US" altLang="ko-KR" dirty="0">
                <a:solidFill>
                  <a:schemeClr val="tx2"/>
                </a:solidFill>
                <a:latin typeface="+mn-ea"/>
              </a:rPr>
              <a:t>‘</a:t>
            </a:r>
            <a:r>
              <a:rPr lang="en-US" altLang="ko-KR" dirty="0" err="1">
                <a:solidFill>
                  <a:schemeClr val="tx2"/>
                </a:solidFill>
                <a:latin typeface="+mn-ea"/>
              </a:rPr>
              <a:t>hasIosApp</a:t>
            </a:r>
            <a:r>
              <a:rPr lang="en-US" altLang="ko-KR" dirty="0">
                <a:solidFill>
                  <a:schemeClr val="tx2"/>
                </a:solidFill>
                <a:latin typeface="+mn-ea"/>
              </a:rPr>
              <a:t>’</a:t>
            </a:r>
            <a:r>
              <a:rPr lang="ko-KR" altLang="en-US" dirty="0">
                <a:solidFill>
                  <a:schemeClr val="tx2"/>
                </a:solidFill>
                <a:latin typeface="+mn-ea"/>
              </a:rPr>
              <a:t>와 </a:t>
            </a:r>
            <a:r>
              <a:rPr lang="en-US" altLang="ko-KR" dirty="0">
                <a:solidFill>
                  <a:schemeClr val="tx2"/>
                </a:solidFill>
                <a:latin typeface="+mn-ea"/>
              </a:rPr>
              <a:t>‘</a:t>
            </a:r>
            <a:r>
              <a:rPr lang="en-US" altLang="ko-KR" dirty="0" err="1">
                <a:solidFill>
                  <a:schemeClr val="tx2"/>
                </a:solidFill>
                <a:latin typeface="+mn-ea"/>
              </a:rPr>
              <a:t>socialProductsLiked</a:t>
            </a:r>
            <a:r>
              <a:rPr lang="en-US" altLang="ko-KR" dirty="0">
                <a:solidFill>
                  <a:schemeClr val="tx2"/>
                </a:solidFill>
                <a:latin typeface="+mn-ea"/>
              </a:rPr>
              <a:t>’</a:t>
            </a:r>
            <a:r>
              <a:rPr lang="ko-KR" altLang="en-US" dirty="0">
                <a:solidFill>
                  <a:schemeClr val="tx2"/>
                </a:solidFill>
                <a:latin typeface="+mn-ea"/>
              </a:rPr>
              <a:t>의 차이가 두 배 수준의 급격한 차이가 남</a:t>
            </a:r>
            <a:endParaRPr lang="en-US" altLang="ko-KR" dirty="0">
              <a:solidFill>
                <a:schemeClr val="tx2"/>
              </a:solidFill>
              <a:latin typeface="+mn-ea"/>
            </a:endParaRPr>
          </a:p>
          <a:p>
            <a:endParaRPr lang="en-US" altLang="ko-KR" dirty="0">
              <a:solidFill>
                <a:schemeClr val="tx2"/>
              </a:solidFill>
              <a:latin typeface="+mn-ea"/>
            </a:endParaRPr>
          </a:p>
          <a:p>
            <a:r>
              <a:rPr lang="ko-KR" altLang="en-US" dirty="0">
                <a:solidFill>
                  <a:schemeClr val="tx2"/>
                </a:solidFill>
                <a:latin typeface="+mn-ea"/>
              </a:rPr>
              <a:t>따라서</a:t>
            </a:r>
            <a:r>
              <a:rPr lang="en-US" altLang="ko-KR" dirty="0">
                <a:solidFill>
                  <a:schemeClr val="tx2"/>
                </a:solidFill>
                <a:latin typeface="+mn-ea"/>
              </a:rPr>
              <a:t>, </a:t>
            </a:r>
            <a:r>
              <a:rPr lang="ko-KR" altLang="en-US" dirty="0">
                <a:solidFill>
                  <a:schemeClr val="tx2"/>
                </a:solidFill>
                <a:latin typeface="+mn-ea"/>
              </a:rPr>
              <a:t>이번에는 구매 확률과 관련도가 높은 특성을 다음의 네 가지로 정함</a:t>
            </a:r>
            <a:endParaRPr lang="en-US" altLang="ko-KR" dirty="0">
              <a:solidFill>
                <a:schemeClr val="tx2"/>
              </a:solidFill>
              <a:latin typeface="+mn-ea"/>
            </a:endParaRPr>
          </a:p>
          <a:p>
            <a:pPr marL="285750" indent="-285750">
              <a:buFont typeface="Wingdings" panose="05000000000000000000" pitchFamily="2" charset="2"/>
              <a:buChar char="ü"/>
            </a:pPr>
            <a:r>
              <a:rPr lang="en-US" altLang="ko-KR" sz="1600" dirty="0">
                <a:solidFill>
                  <a:schemeClr val="accent1"/>
                </a:solidFill>
              </a:rPr>
              <a:t>Number of users who follow this user's activity.</a:t>
            </a:r>
          </a:p>
          <a:p>
            <a:pPr marL="285750" indent="-285750">
              <a:buFont typeface="Wingdings" panose="05000000000000000000" pitchFamily="2" charset="2"/>
              <a:buChar char="ü"/>
            </a:pPr>
            <a:r>
              <a:rPr lang="en-US" altLang="ko-KR" sz="1600" dirty="0">
                <a:solidFill>
                  <a:schemeClr val="accent1"/>
                </a:solidFill>
              </a:rPr>
              <a:t>Number of days since the last login.</a:t>
            </a:r>
          </a:p>
          <a:p>
            <a:pPr marL="285750" indent="-285750">
              <a:buFont typeface="Wingdings" panose="05000000000000000000" pitchFamily="2" charset="2"/>
              <a:buChar char="ü"/>
            </a:pPr>
            <a:r>
              <a:rPr lang="en-US" altLang="ko-KR" sz="1600" dirty="0">
                <a:solidFill>
                  <a:schemeClr val="accent1"/>
                </a:solidFill>
              </a:rPr>
              <a:t>Number of products this user added to his/her wish list.</a:t>
            </a:r>
          </a:p>
          <a:p>
            <a:pPr marL="285750" indent="-285750">
              <a:buFont typeface="Wingdings" panose="05000000000000000000" pitchFamily="2" charset="2"/>
              <a:buChar char="ü"/>
            </a:pPr>
            <a:r>
              <a:rPr lang="en-US" altLang="ko-KR" sz="1600" dirty="0">
                <a:solidFill>
                  <a:schemeClr val="accent1"/>
                </a:solidFill>
              </a:rPr>
              <a:t>Number of products this user liked.</a:t>
            </a:r>
          </a:p>
          <a:p>
            <a:endParaRPr lang="en-US" altLang="ko-KR" sz="1600" dirty="0">
              <a:solidFill>
                <a:schemeClr val="accent1"/>
              </a:solidFill>
              <a:latin typeface="+mn-ea"/>
            </a:endParaRPr>
          </a:p>
          <a:p>
            <a:r>
              <a:rPr lang="ko-KR" altLang="en-US" sz="1400" dirty="0">
                <a:solidFill>
                  <a:schemeClr val="tx2"/>
                </a:solidFill>
                <a:latin typeface="+mn-ea"/>
              </a:rPr>
              <a:t>주의할 점</a:t>
            </a:r>
            <a:r>
              <a:rPr lang="en-US" altLang="ko-KR" sz="1400" dirty="0">
                <a:solidFill>
                  <a:schemeClr val="tx2"/>
                </a:solidFill>
                <a:latin typeface="+mn-ea"/>
              </a:rPr>
              <a:t>: </a:t>
            </a:r>
            <a:r>
              <a:rPr lang="ko-KR" altLang="en-US" sz="1400" dirty="0">
                <a:solidFill>
                  <a:schemeClr val="tx2"/>
                </a:solidFill>
                <a:latin typeface="+mn-ea"/>
              </a:rPr>
              <a:t>양의 상관관계 또는 음의 상관관계 여부를 알 수 없고</a:t>
            </a:r>
            <a:r>
              <a:rPr lang="en-US" altLang="ko-KR" sz="1400" dirty="0">
                <a:solidFill>
                  <a:schemeClr val="tx2"/>
                </a:solidFill>
                <a:latin typeface="+mn-ea"/>
              </a:rPr>
              <a:t>, </a:t>
            </a:r>
            <a:r>
              <a:rPr lang="ko-KR" altLang="en-US" sz="1400" dirty="0">
                <a:solidFill>
                  <a:schemeClr val="tx2"/>
                </a:solidFill>
                <a:latin typeface="+mn-ea"/>
              </a:rPr>
              <a:t>인과의 관계도 알 수 없음</a:t>
            </a:r>
            <a:endParaRPr lang="en-US" altLang="ko-KR" sz="1400" dirty="0">
              <a:solidFill>
                <a:schemeClr val="tx2"/>
              </a:solidFill>
              <a:latin typeface="+mn-ea"/>
            </a:endParaRPr>
          </a:p>
        </p:txBody>
      </p:sp>
      <p:sp>
        <p:nvSpPr>
          <p:cNvPr id="9" name="직사각형 8">
            <a:extLst>
              <a:ext uri="{FF2B5EF4-FFF2-40B4-BE49-F238E27FC236}">
                <a16:creationId xmlns:a16="http://schemas.microsoft.com/office/drawing/2014/main" id="{BD528977-E9CC-4BC9-461E-B77FB6239AED}"/>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pic>
        <p:nvPicPr>
          <p:cNvPr id="11" name="Picture 2">
            <a:extLst>
              <a:ext uri="{FF2B5EF4-FFF2-40B4-BE49-F238E27FC236}">
                <a16:creationId xmlns:a16="http://schemas.microsoft.com/office/drawing/2014/main" id="{6366B718-B793-7083-E0BC-8004D3E90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547" y="1825625"/>
            <a:ext cx="4193828" cy="4351338"/>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a:extLst>
              <a:ext uri="{FF2B5EF4-FFF2-40B4-BE49-F238E27FC236}">
                <a16:creationId xmlns:a16="http://schemas.microsoft.com/office/drawing/2014/main" id="{4BC8B47E-8292-F0D4-AA55-B29B8BC61614}"/>
              </a:ext>
            </a:extLst>
          </p:cNvPr>
          <p:cNvSpPr/>
          <p:nvPr/>
        </p:nvSpPr>
        <p:spPr>
          <a:xfrm>
            <a:off x="851247" y="1893094"/>
            <a:ext cx="1765300" cy="6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accent1"/>
                </a:solidFill>
              </a:rPr>
              <a:t>More relevant feature</a:t>
            </a:r>
            <a:endParaRPr lang="ko-KR" altLang="en-US" dirty="0">
              <a:solidFill>
                <a:schemeClr val="accent1"/>
              </a:solidFill>
            </a:endParaRPr>
          </a:p>
        </p:txBody>
      </p:sp>
      <p:sp>
        <p:nvSpPr>
          <p:cNvPr id="14" name="직사각형 13">
            <a:extLst>
              <a:ext uri="{FF2B5EF4-FFF2-40B4-BE49-F238E27FC236}">
                <a16:creationId xmlns:a16="http://schemas.microsoft.com/office/drawing/2014/main" id="{27A5DDE5-451D-9D9F-7E8A-FA9D855D6ACC}"/>
              </a:ext>
            </a:extLst>
          </p:cNvPr>
          <p:cNvSpPr/>
          <p:nvPr/>
        </p:nvSpPr>
        <p:spPr>
          <a:xfrm>
            <a:off x="851247" y="5468938"/>
            <a:ext cx="1765300" cy="649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accent1"/>
                </a:solidFill>
              </a:rPr>
              <a:t>Less relevant feature</a:t>
            </a:r>
            <a:endParaRPr lang="ko-KR" altLang="en-US" dirty="0">
              <a:solidFill>
                <a:schemeClr val="accent1"/>
              </a:solidFill>
            </a:endParaRPr>
          </a:p>
        </p:txBody>
      </p:sp>
      <p:sp>
        <p:nvSpPr>
          <p:cNvPr id="16" name="TextBox 15">
            <a:extLst>
              <a:ext uri="{FF2B5EF4-FFF2-40B4-BE49-F238E27FC236}">
                <a16:creationId xmlns:a16="http://schemas.microsoft.com/office/drawing/2014/main" id="{88C81085-8CDA-7D0C-5B8D-83AC970B9CA0}"/>
              </a:ext>
            </a:extLst>
          </p:cNvPr>
          <p:cNvSpPr txBox="1"/>
          <p:nvPr/>
        </p:nvSpPr>
        <p:spPr>
          <a:xfrm>
            <a:off x="-3886646" y="2279591"/>
            <a:ext cx="3324225" cy="2031325"/>
          </a:xfrm>
          <a:prstGeom prst="rect">
            <a:avLst/>
          </a:prstGeom>
          <a:noFill/>
        </p:spPr>
        <p:txBody>
          <a:bodyPr wrap="square">
            <a:spAutoFit/>
          </a:bodyPr>
          <a:lstStyle/>
          <a:p>
            <a:pPr algn="ctr"/>
            <a:r>
              <a:rPr lang="en-US" altLang="ko-KR" dirty="0"/>
              <a:t>We can ask questions like below.</a:t>
            </a:r>
          </a:p>
          <a:p>
            <a:pPr algn="ctr"/>
            <a:r>
              <a:rPr lang="en-US" altLang="ko-KR" dirty="0"/>
              <a:t>“Are other users following this user?”</a:t>
            </a:r>
          </a:p>
          <a:p>
            <a:pPr algn="ctr"/>
            <a:r>
              <a:rPr lang="en-US" altLang="ko-KR" dirty="0"/>
              <a:t>“How many days have past since the last log in?”</a:t>
            </a:r>
          </a:p>
          <a:p>
            <a:pPr algn="ctr"/>
            <a:r>
              <a:rPr lang="en-US" altLang="ko-KR" dirty="0"/>
              <a:t>“Does this user wish products?”</a:t>
            </a:r>
          </a:p>
          <a:p>
            <a:pPr algn="ctr"/>
            <a:r>
              <a:rPr lang="en-US" altLang="ko-KR" dirty="0"/>
              <a:t>“Does this user like …”</a:t>
            </a:r>
          </a:p>
        </p:txBody>
      </p:sp>
      <p:sp>
        <p:nvSpPr>
          <p:cNvPr id="7" name="TextBox 6">
            <a:extLst>
              <a:ext uri="{FF2B5EF4-FFF2-40B4-BE49-F238E27FC236}">
                <a16:creationId xmlns:a16="http://schemas.microsoft.com/office/drawing/2014/main" id="{584242E3-7E48-15A5-5A33-F58E2AA53FD4}"/>
              </a:ext>
            </a:extLst>
          </p:cNvPr>
          <p:cNvSpPr txBox="1"/>
          <p:nvPr/>
        </p:nvSpPr>
        <p:spPr>
          <a:xfrm>
            <a:off x="-3886646" y="4826675"/>
            <a:ext cx="3324225" cy="369332"/>
          </a:xfrm>
          <a:prstGeom prst="rect">
            <a:avLst/>
          </a:prstGeom>
          <a:noFill/>
        </p:spPr>
        <p:txBody>
          <a:bodyPr wrap="square">
            <a:spAutoFit/>
          </a:bodyPr>
          <a:lstStyle/>
          <a:p>
            <a:pPr algn="ctr"/>
            <a:r>
              <a:rPr lang="en-US" altLang="ko-KR" dirty="0"/>
              <a:t>PI,</a:t>
            </a:r>
            <a:r>
              <a:rPr lang="ko-KR" altLang="en-US" dirty="0"/>
              <a:t> </a:t>
            </a:r>
            <a:r>
              <a:rPr lang="en-US" altLang="ko-KR" dirty="0"/>
              <a:t>MDI,</a:t>
            </a:r>
            <a:r>
              <a:rPr lang="ko-KR" altLang="en-US" dirty="0"/>
              <a:t> </a:t>
            </a:r>
            <a:r>
              <a:rPr lang="en-US" altLang="ko-KR" dirty="0"/>
              <a:t>DCI</a:t>
            </a:r>
            <a:r>
              <a:rPr lang="ko-KR" altLang="en-US" dirty="0"/>
              <a:t> 중에 뭘 </a:t>
            </a:r>
            <a:r>
              <a:rPr lang="ko-KR" altLang="en-US" dirty="0" err="1"/>
              <a:t>쓴걸까</a:t>
            </a:r>
            <a:r>
              <a:rPr lang="en-US" altLang="ko-KR" dirty="0"/>
              <a:t>..</a:t>
            </a:r>
          </a:p>
        </p:txBody>
      </p:sp>
    </p:spTree>
    <p:extLst>
      <p:ext uri="{BB962C8B-B14F-4D97-AF65-F5344CB8AC3E}">
        <p14:creationId xmlns:p14="http://schemas.microsoft.com/office/powerpoint/2010/main" val="241933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grpSp>
        <p:nvGrpSpPr>
          <p:cNvPr id="3" name="그룹 2">
            <a:extLst>
              <a:ext uri="{FF2B5EF4-FFF2-40B4-BE49-F238E27FC236}">
                <a16:creationId xmlns:a16="http://schemas.microsoft.com/office/drawing/2014/main" id="{DD60E675-4AB0-7886-CA07-F54E35D6A06C}"/>
              </a:ext>
            </a:extLst>
          </p:cNvPr>
          <p:cNvGrpSpPr/>
          <p:nvPr/>
        </p:nvGrpSpPr>
        <p:grpSpPr>
          <a:xfrm>
            <a:off x="1865972" y="1467548"/>
            <a:ext cx="3708000" cy="5352266"/>
            <a:chOff x="1827872" y="1467548"/>
            <a:chExt cx="3708000" cy="5352266"/>
          </a:xfrm>
        </p:grpSpPr>
        <p:pic>
          <p:nvPicPr>
            <p:cNvPr id="5122" name="Picture 2">
              <a:extLst>
                <a:ext uri="{FF2B5EF4-FFF2-40B4-BE49-F238E27FC236}">
                  <a16:creationId xmlns:a16="http://schemas.microsoft.com/office/drawing/2014/main" id="{225C3004-6464-0E54-7753-6BD41781A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872" y="4196090"/>
              <a:ext cx="3708000" cy="262372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4D178C5-C2D6-5B4F-DE43-8F0C4D58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872" y="1467548"/>
              <a:ext cx="3708000" cy="27186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그룹 3">
            <a:extLst>
              <a:ext uri="{FF2B5EF4-FFF2-40B4-BE49-F238E27FC236}">
                <a16:creationId xmlns:a16="http://schemas.microsoft.com/office/drawing/2014/main" id="{EFA33D65-0000-4B5D-FC41-DFB385C9A321}"/>
              </a:ext>
            </a:extLst>
          </p:cNvPr>
          <p:cNvGrpSpPr/>
          <p:nvPr/>
        </p:nvGrpSpPr>
        <p:grpSpPr>
          <a:xfrm>
            <a:off x="6626225" y="1467548"/>
            <a:ext cx="3708000" cy="5352266"/>
            <a:chOff x="6550025" y="1467548"/>
            <a:chExt cx="3708000" cy="5352266"/>
          </a:xfrm>
        </p:grpSpPr>
        <p:pic>
          <p:nvPicPr>
            <p:cNvPr id="5124" name="Picture 4">
              <a:extLst>
                <a:ext uri="{FF2B5EF4-FFF2-40B4-BE49-F238E27FC236}">
                  <a16:creationId xmlns:a16="http://schemas.microsoft.com/office/drawing/2014/main" id="{7088170B-679C-5C1F-026F-90C6862DF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025" y="1467548"/>
              <a:ext cx="3708000" cy="267171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FAEF7245-EB12-B282-BF21-9F1CAAFCE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0025" y="4150807"/>
              <a:ext cx="3708000" cy="266900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a:normAutofit/>
          </a:bodyPr>
          <a:lstStyle/>
          <a:p>
            <a:r>
              <a:rPr lang="en-US" altLang="ko-KR" dirty="0">
                <a:solidFill>
                  <a:schemeClr val="tx2"/>
                </a:solidFill>
              </a:rPr>
              <a:t>Partial dependence plot (PDP) and random 100 individual conditional expectation curves</a:t>
            </a:r>
            <a:endParaRPr lang="ko-KR" altLang="en-US" dirty="0">
              <a:solidFill>
                <a:schemeClr val="tx2"/>
              </a:solidFill>
            </a:endParaRPr>
          </a:p>
        </p:txBody>
      </p:sp>
      <p:sp>
        <p:nvSpPr>
          <p:cNvPr id="6" name="내용 개체 틀 5">
            <a:extLst>
              <a:ext uri="{FF2B5EF4-FFF2-40B4-BE49-F238E27FC236}">
                <a16:creationId xmlns:a16="http://schemas.microsoft.com/office/drawing/2014/main" id="{EA451022-7F7B-DF1A-E149-D30D615D8603}"/>
              </a:ext>
            </a:extLst>
          </p:cNvPr>
          <p:cNvSpPr>
            <a:spLocks noGrp="1"/>
          </p:cNvSpPr>
          <p:nvPr>
            <p:ph idx="1"/>
          </p:nvPr>
        </p:nvSpPr>
        <p:spPr/>
        <p:txBody>
          <a:bodyPr/>
          <a:lstStyle/>
          <a:p>
            <a:endParaRPr lang="ko-KR" altLang="en-US"/>
          </a:p>
        </p:txBody>
      </p:sp>
      <p:sp>
        <p:nvSpPr>
          <p:cNvPr id="8" name="텍스트 개체 틀 7">
            <a:extLst>
              <a:ext uri="{FF2B5EF4-FFF2-40B4-BE49-F238E27FC236}">
                <a16:creationId xmlns:a16="http://schemas.microsoft.com/office/drawing/2014/main" id="{7677A78A-8E18-079D-0DCB-5182A0BDE628}"/>
              </a:ext>
            </a:extLst>
          </p:cNvPr>
          <p:cNvSpPr>
            <a:spLocks noGrp="1"/>
          </p:cNvSpPr>
          <p:nvPr>
            <p:ph type="body" sz="quarter" idx="10"/>
          </p:nvPr>
        </p:nvSpPr>
        <p:spPr/>
        <p:txBody>
          <a:bodyPr/>
          <a:lstStyle/>
          <a:p>
            <a:endParaRPr lang="ko-KR" altLang="en-US"/>
          </a:p>
        </p:txBody>
      </p:sp>
      <p:sp>
        <p:nvSpPr>
          <p:cNvPr id="5" name="TextBox 4">
            <a:extLst>
              <a:ext uri="{FF2B5EF4-FFF2-40B4-BE49-F238E27FC236}">
                <a16:creationId xmlns:a16="http://schemas.microsoft.com/office/drawing/2014/main" id="{594BC1FF-C023-5447-5F74-A9DE48E77234}"/>
              </a:ext>
            </a:extLst>
          </p:cNvPr>
          <p:cNvSpPr txBox="1"/>
          <p:nvPr/>
        </p:nvSpPr>
        <p:spPr>
          <a:xfrm>
            <a:off x="-106167" y="6969960"/>
            <a:ext cx="1972139" cy="369332"/>
          </a:xfrm>
          <a:prstGeom prst="rect">
            <a:avLst/>
          </a:prstGeom>
          <a:solidFill>
            <a:schemeClr val="accent3"/>
          </a:solidFill>
        </p:spPr>
        <p:txBody>
          <a:bodyPr wrap="square">
            <a:spAutoFit/>
          </a:bodyPr>
          <a:lstStyle/>
          <a:p>
            <a:pPr algn="ctr"/>
            <a:r>
              <a:rPr lang="en-US" altLang="ko-KR" dirty="0">
                <a:solidFill>
                  <a:schemeClr val="bg1"/>
                </a:solidFill>
              </a:rPr>
              <a:t>ICE is~, PDP</a:t>
            </a:r>
            <a:r>
              <a:rPr lang="ko-KR" altLang="en-US" dirty="0">
                <a:solidFill>
                  <a:schemeClr val="bg1"/>
                </a:solidFill>
              </a:rPr>
              <a:t> </a:t>
            </a:r>
            <a:r>
              <a:rPr lang="en-US" altLang="ko-KR" dirty="0">
                <a:solidFill>
                  <a:schemeClr val="bg1"/>
                </a:solidFill>
              </a:rPr>
              <a:t>is~</a:t>
            </a:r>
          </a:p>
        </p:txBody>
      </p:sp>
    </p:spTree>
    <p:extLst>
      <p:ext uri="{BB962C8B-B14F-4D97-AF65-F5344CB8AC3E}">
        <p14:creationId xmlns:p14="http://schemas.microsoft.com/office/powerpoint/2010/main" val="177843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vert="horz" lIns="91440" tIns="45720" rIns="91440" bIns="45720" rtlCol="0" anchor="ctr">
            <a:normAutofit/>
          </a:bodyPr>
          <a:lstStyle/>
          <a:p>
            <a:r>
              <a:rPr lang="ko-KR" altLang="en-US" dirty="0" err="1">
                <a:latin typeface="+mn-ea"/>
                <a:ea typeface="+mn-ea"/>
              </a:rPr>
              <a:t>팔로워</a:t>
            </a:r>
            <a:r>
              <a:rPr lang="ko-KR" altLang="en-US" dirty="0">
                <a:latin typeface="+mn-ea"/>
                <a:ea typeface="+mn-ea"/>
              </a:rPr>
              <a:t> 수와 </a:t>
            </a:r>
            <a:r>
              <a:rPr lang="ko-KR" altLang="en-US">
                <a:latin typeface="+mn-ea"/>
                <a:ea typeface="+mn-ea"/>
              </a:rPr>
              <a:t>구매확률의 관계</a:t>
            </a:r>
            <a:endParaRPr lang="en-US" altLang="ko-KR" dirty="0">
              <a:latin typeface="+mn-ea"/>
              <a:ea typeface="+mn-ea"/>
            </a:endParaRPr>
          </a:p>
        </p:txBody>
      </p:sp>
      <p:sp>
        <p:nvSpPr>
          <p:cNvPr id="10" name="내용 개체 틀 9">
            <a:extLst>
              <a:ext uri="{FF2B5EF4-FFF2-40B4-BE49-F238E27FC236}">
                <a16:creationId xmlns:a16="http://schemas.microsoft.com/office/drawing/2014/main" id="{9DE29111-2FB5-B8D8-9EC6-89B8800BC6AD}"/>
              </a:ext>
            </a:extLst>
          </p:cNvPr>
          <p:cNvSpPr>
            <a:spLocks noGrp="1"/>
          </p:cNvSpPr>
          <p:nvPr>
            <p:ph idx="1"/>
          </p:nvPr>
        </p:nvSpPr>
        <p:spPr/>
        <p:txBody>
          <a:bodyPr/>
          <a:lstStyle/>
          <a:p>
            <a:endParaRPr lang="ko-KR" altLang="en-US" dirty="0">
              <a:latin typeface="+mn-ea"/>
            </a:endParaRPr>
          </a:p>
        </p:txBody>
      </p:sp>
      <p:sp>
        <p:nvSpPr>
          <p:cNvPr id="11" name="텍스트 개체 틀 10">
            <a:extLst>
              <a:ext uri="{FF2B5EF4-FFF2-40B4-BE49-F238E27FC236}">
                <a16:creationId xmlns:a16="http://schemas.microsoft.com/office/drawing/2014/main" id="{FC5F9530-6DE5-CB23-8EBF-B260FAA5A9F3}"/>
              </a:ext>
            </a:extLst>
          </p:cNvPr>
          <p:cNvSpPr>
            <a:spLocks noGrp="1"/>
          </p:cNvSpPr>
          <p:nvPr>
            <p:ph type="body" sz="quarter" idx="10"/>
          </p:nvPr>
        </p:nvSpPr>
        <p:spPr/>
        <p:txBody>
          <a:bodyPr/>
          <a:lstStyle/>
          <a:p>
            <a:endParaRPr lang="ko-KR" altLang="en-US">
              <a:latin typeface="+mn-ea"/>
            </a:endParaRPr>
          </a:p>
        </p:txBody>
      </p:sp>
      <p:pic>
        <p:nvPicPr>
          <p:cNvPr id="5" name="Picture 2">
            <a:extLst>
              <a:ext uri="{FF2B5EF4-FFF2-40B4-BE49-F238E27FC236}">
                <a16:creationId xmlns:a16="http://schemas.microsoft.com/office/drawing/2014/main" id="{3DDB900D-279A-FB41-A015-31558FC2C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3451"/>
            <a:ext cx="6105277" cy="4320000"/>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75FCD144-DBCB-A355-C7D3-9A98505EFC3C}"/>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sz="1400" dirty="0">
                <a:solidFill>
                  <a:schemeClr val="tx2"/>
                </a:solidFill>
                <a:latin typeface="+mn-ea"/>
              </a:rPr>
              <a:t>1~2</a:t>
            </a:r>
            <a:r>
              <a:rPr lang="ko-KR" altLang="en-US" sz="1400" dirty="0">
                <a:solidFill>
                  <a:schemeClr val="tx2"/>
                </a:solidFill>
                <a:latin typeface="+mn-ea"/>
              </a:rPr>
              <a:t>명이 늘어날 때에만</a:t>
            </a:r>
            <a:r>
              <a:rPr lang="en-US" altLang="ko-KR" sz="1400" dirty="0">
                <a:solidFill>
                  <a:schemeClr val="tx2"/>
                </a:solidFill>
                <a:latin typeface="+mn-ea"/>
              </a:rPr>
              <a:t>, </a:t>
            </a:r>
            <a:r>
              <a:rPr lang="ko-KR" altLang="en-US" sz="1400" dirty="0">
                <a:solidFill>
                  <a:schemeClr val="tx2"/>
                </a:solidFill>
                <a:latin typeface="+mn-ea"/>
              </a:rPr>
              <a:t>구매자일 확률이 늘어나고</a:t>
            </a:r>
            <a:r>
              <a:rPr lang="en-US" altLang="ko-KR" sz="1400" dirty="0">
                <a:solidFill>
                  <a:schemeClr val="tx2"/>
                </a:solidFill>
                <a:latin typeface="+mn-ea"/>
              </a:rPr>
              <a:t>, </a:t>
            </a:r>
            <a:r>
              <a:rPr lang="ko-KR" altLang="en-US" sz="1400" dirty="0">
                <a:solidFill>
                  <a:schemeClr val="tx2"/>
                </a:solidFill>
                <a:latin typeface="+mn-ea"/>
              </a:rPr>
              <a:t>그 이후에는 감소함</a:t>
            </a:r>
            <a:endParaRPr lang="en-US" altLang="ko-KR" sz="1400" dirty="0">
              <a:solidFill>
                <a:schemeClr val="tx2"/>
              </a:solidFill>
              <a:latin typeface="+mn-ea"/>
            </a:endParaRPr>
          </a:p>
        </p:txBody>
      </p:sp>
      <p:pic>
        <p:nvPicPr>
          <p:cNvPr id="3074" name="Picture 2">
            <a:extLst>
              <a:ext uri="{FF2B5EF4-FFF2-40B4-BE49-F238E27FC236}">
                <a16:creationId xmlns:a16="http://schemas.microsoft.com/office/drawing/2014/main" id="{C3F2881E-F6DF-E73F-3B5E-2B49A25AA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974" y="2564046"/>
            <a:ext cx="3781575" cy="1952377"/>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C1451C5D-F831-1E5A-E64C-E3C6829C1EF4}"/>
              </a:ext>
            </a:extLst>
          </p:cNvPr>
          <p:cNvSpPr/>
          <p:nvPr/>
        </p:nvSpPr>
        <p:spPr>
          <a:xfrm>
            <a:off x="6816725" y="4400550"/>
            <a:ext cx="4537075" cy="1776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ko-KR" altLang="en-US" sz="1400" dirty="0">
                <a:solidFill>
                  <a:schemeClr val="tx2"/>
                </a:solidFill>
                <a:latin typeface="+mn-ea"/>
              </a:rPr>
              <a:t>구매를 해서 </a:t>
            </a:r>
            <a:r>
              <a:rPr lang="en-US" altLang="ko-KR" sz="1400" dirty="0">
                <a:solidFill>
                  <a:schemeClr val="tx2"/>
                </a:solidFill>
                <a:latin typeface="+mn-ea"/>
              </a:rPr>
              <a:t>follower</a:t>
            </a:r>
            <a:r>
              <a:rPr lang="ko-KR" altLang="en-US" sz="1400" dirty="0">
                <a:solidFill>
                  <a:schemeClr val="tx2"/>
                </a:solidFill>
                <a:latin typeface="+mn-ea"/>
              </a:rPr>
              <a:t>가 늘어난 것인지</a:t>
            </a:r>
            <a:r>
              <a:rPr lang="en-US" altLang="ko-KR" sz="1400" dirty="0">
                <a:solidFill>
                  <a:schemeClr val="tx2"/>
                </a:solidFill>
                <a:latin typeface="+mn-ea"/>
              </a:rPr>
              <a:t>, follower</a:t>
            </a:r>
            <a:r>
              <a:rPr lang="ko-KR" altLang="en-US" sz="1400" dirty="0">
                <a:solidFill>
                  <a:schemeClr val="tx2"/>
                </a:solidFill>
                <a:latin typeface="+mn-ea"/>
              </a:rPr>
              <a:t>가 늘어나서 구매가 늘어난 것인지 인과관계 불확실하여</a:t>
            </a:r>
            <a:r>
              <a:rPr lang="en-US" altLang="ko-KR" sz="1400" dirty="0">
                <a:solidFill>
                  <a:schemeClr val="tx2"/>
                </a:solidFill>
                <a:latin typeface="+mn-ea"/>
              </a:rPr>
              <a:t> </a:t>
            </a:r>
            <a:r>
              <a:rPr lang="ko-KR" altLang="en-US" sz="1400" dirty="0">
                <a:solidFill>
                  <a:schemeClr val="tx2"/>
                </a:solidFill>
                <a:latin typeface="+mn-ea"/>
              </a:rPr>
              <a:t>추가 연구가 필요함</a:t>
            </a:r>
            <a:endParaRPr lang="en-US" altLang="ko-KR" sz="1400" dirty="0">
              <a:solidFill>
                <a:schemeClr val="tx2"/>
              </a:solidFill>
              <a:latin typeface="+mn-ea"/>
            </a:endParaRPr>
          </a:p>
          <a:p>
            <a:pPr marL="285750" indent="-285750" latinLnBrk="0">
              <a:buFont typeface="Arial" panose="020B0604020202020204" pitchFamily="34" charset="0"/>
              <a:buChar char="•"/>
            </a:pPr>
            <a:endParaRPr lang="en-US" altLang="ko-KR" sz="1400" dirty="0">
              <a:solidFill>
                <a:schemeClr val="tx2"/>
              </a:solidFill>
              <a:latin typeface="+mn-ea"/>
            </a:endParaRPr>
          </a:p>
          <a:p>
            <a:pPr marL="285750" indent="-285750" latinLnBrk="0">
              <a:buFont typeface="Arial" panose="020B0604020202020204" pitchFamily="34" charset="0"/>
              <a:buChar char="•"/>
            </a:pPr>
            <a:r>
              <a:rPr lang="ko-KR" altLang="en-US" sz="1400" dirty="0">
                <a:solidFill>
                  <a:schemeClr val="tx2"/>
                </a:solidFill>
                <a:latin typeface="+mn-ea"/>
              </a:rPr>
              <a:t>현재의 가설은 판매자가 구매자를 </a:t>
            </a:r>
            <a:r>
              <a:rPr lang="ko-KR" altLang="en-US" sz="1400" dirty="0" err="1">
                <a:solidFill>
                  <a:schemeClr val="tx2"/>
                </a:solidFill>
                <a:latin typeface="+mn-ea"/>
              </a:rPr>
              <a:t>팔로우</a:t>
            </a:r>
            <a:r>
              <a:rPr lang="ko-KR" altLang="en-US" sz="1400" dirty="0">
                <a:solidFill>
                  <a:schemeClr val="tx2"/>
                </a:solidFill>
                <a:latin typeface="+mn-ea"/>
              </a:rPr>
              <a:t> 하는 경우가 많다고 보고 있음</a:t>
            </a:r>
            <a:r>
              <a:rPr lang="en-US" altLang="ko-KR" sz="1400" dirty="0">
                <a:solidFill>
                  <a:schemeClr val="tx2"/>
                </a:solidFill>
                <a:latin typeface="+mn-ea"/>
              </a:rPr>
              <a:t>. </a:t>
            </a:r>
            <a:r>
              <a:rPr lang="ko-KR" altLang="en-US" sz="1400" dirty="0">
                <a:solidFill>
                  <a:schemeClr val="tx2"/>
                </a:solidFill>
                <a:latin typeface="+mn-ea"/>
              </a:rPr>
              <a:t>대부분의 구매자가 </a:t>
            </a:r>
            <a:r>
              <a:rPr lang="ko-KR" altLang="en-US" sz="1400" dirty="0" err="1">
                <a:solidFill>
                  <a:schemeClr val="tx2"/>
                </a:solidFill>
                <a:latin typeface="+mn-ea"/>
              </a:rPr>
              <a:t>구매량이</a:t>
            </a:r>
            <a:r>
              <a:rPr lang="ko-KR" altLang="en-US" sz="1400" dirty="0">
                <a:solidFill>
                  <a:schemeClr val="tx2"/>
                </a:solidFill>
                <a:latin typeface="+mn-ea"/>
              </a:rPr>
              <a:t> </a:t>
            </a:r>
            <a:r>
              <a:rPr lang="en-US" altLang="ko-KR" sz="1400" dirty="0">
                <a:solidFill>
                  <a:schemeClr val="tx2"/>
                </a:solidFill>
                <a:latin typeface="+mn-ea"/>
              </a:rPr>
              <a:t>5</a:t>
            </a:r>
            <a:r>
              <a:rPr lang="ko-KR" altLang="en-US" sz="1400" dirty="0">
                <a:solidFill>
                  <a:schemeClr val="tx2"/>
                </a:solidFill>
                <a:latin typeface="+mn-ea"/>
              </a:rPr>
              <a:t>개 미만이니까 판매자가 </a:t>
            </a:r>
            <a:r>
              <a:rPr lang="ko-KR" altLang="en-US" sz="1400" dirty="0" err="1">
                <a:solidFill>
                  <a:schemeClr val="tx2"/>
                </a:solidFill>
                <a:latin typeface="+mn-ea"/>
              </a:rPr>
              <a:t>팔로우</a:t>
            </a:r>
            <a:r>
              <a:rPr lang="ko-KR" altLang="en-US" sz="1400" dirty="0">
                <a:solidFill>
                  <a:schemeClr val="tx2"/>
                </a:solidFill>
                <a:latin typeface="+mn-ea"/>
              </a:rPr>
              <a:t> 하면 숫자가 근사함</a:t>
            </a:r>
            <a:r>
              <a:rPr lang="en-US" altLang="ko-KR" sz="1400" dirty="0">
                <a:solidFill>
                  <a:schemeClr val="tx2"/>
                </a:solidFill>
                <a:latin typeface="+mn-ea"/>
              </a:rPr>
              <a:t>.</a:t>
            </a:r>
          </a:p>
        </p:txBody>
      </p:sp>
    </p:spTree>
    <p:extLst>
      <p:ext uri="{BB962C8B-B14F-4D97-AF65-F5344CB8AC3E}">
        <p14:creationId xmlns:p14="http://schemas.microsoft.com/office/powerpoint/2010/main" val="277999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a:normAutofit/>
          </a:bodyPr>
          <a:lstStyle/>
          <a:p>
            <a:r>
              <a:rPr lang="ko-KR" altLang="en-US" dirty="0">
                <a:latin typeface="+mn-ea"/>
                <a:ea typeface="+mn-ea"/>
              </a:rPr>
              <a:t>로그인 경과 일수</a:t>
            </a:r>
            <a:r>
              <a:rPr lang="en-US" altLang="ko-KR" dirty="0">
                <a:latin typeface="+mn-ea"/>
                <a:ea typeface="+mn-ea"/>
              </a:rPr>
              <a:t>, </a:t>
            </a:r>
            <a:r>
              <a:rPr lang="ko-KR" altLang="en-US" dirty="0">
                <a:latin typeface="+mn-ea"/>
                <a:ea typeface="+mn-ea"/>
              </a:rPr>
              <a:t>관심상품 수와 구매확률 관계는 상식에 부합</a:t>
            </a:r>
            <a:endParaRPr lang="en-US" altLang="ko-KR" dirty="0">
              <a:solidFill>
                <a:schemeClr val="tx2"/>
              </a:solidFill>
              <a:latin typeface="+mn-ea"/>
              <a:ea typeface="+mn-ea"/>
            </a:endParaRPr>
          </a:p>
        </p:txBody>
      </p:sp>
      <p:sp>
        <p:nvSpPr>
          <p:cNvPr id="10" name="내용 개체 틀 9">
            <a:extLst>
              <a:ext uri="{FF2B5EF4-FFF2-40B4-BE49-F238E27FC236}">
                <a16:creationId xmlns:a16="http://schemas.microsoft.com/office/drawing/2014/main" id="{FD263177-BD8C-029F-C5FB-923C71C45892}"/>
              </a:ext>
            </a:extLst>
          </p:cNvPr>
          <p:cNvSpPr>
            <a:spLocks noGrp="1"/>
          </p:cNvSpPr>
          <p:nvPr>
            <p:ph idx="1"/>
          </p:nvPr>
        </p:nvSpPr>
        <p:spPr>
          <a:xfrm>
            <a:off x="838200" y="1825625"/>
            <a:ext cx="10515600" cy="4351338"/>
          </a:xfrm>
        </p:spPr>
        <p:txBody>
          <a:bodyPr/>
          <a:lstStyle/>
          <a:p>
            <a:endParaRPr lang="ko-KR" altLang="en-US" dirty="0"/>
          </a:p>
        </p:txBody>
      </p:sp>
      <p:sp>
        <p:nvSpPr>
          <p:cNvPr id="11" name="텍스트 개체 틀 10">
            <a:extLst>
              <a:ext uri="{FF2B5EF4-FFF2-40B4-BE49-F238E27FC236}">
                <a16:creationId xmlns:a16="http://schemas.microsoft.com/office/drawing/2014/main" id="{A02C3ACC-908B-EEFA-E2E7-B3590E35FBCA}"/>
              </a:ext>
            </a:extLst>
          </p:cNvPr>
          <p:cNvSpPr>
            <a:spLocks noGrp="1"/>
          </p:cNvSpPr>
          <p:nvPr>
            <p:ph type="body" sz="quarter" idx="10"/>
          </p:nvPr>
        </p:nvSpPr>
        <p:spPr/>
        <p:txBody>
          <a:bodyPr/>
          <a:lstStyle/>
          <a:p>
            <a:endParaRPr lang="ko-KR" altLang="en-US" dirty="0"/>
          </a:p>
        </p:txBody>
      </p:sp>
      <p:sp>
        <p:nvSpPr>
          <p:cNvPr id="6" name="직사각형 5">
            <a:extLst>
              <a:ext uri="{FF2B5EF4-FFF2-40B4-BE49-F238E27FC236}">
                <a16:creationId xmlns:a16="http://schemas.microsoft.com/office/drawing/2014/main" id="{75FCD144-DBCB-A355-C7D3-9A98505EFC3C}"/>
              </a:ext>
            </a:extLst>
          </p:cNvPr>
          <p:cNvSpPr/>
          <p:nvPr/>
        </p:nvSpPr>
        <p:spPr>
          <a:xfrm>
            <a:off x="838200" y="5520930"/>
            <a:ext cx="10515600" cy="656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b="1" dirty="0">
                <a:solidFill>
                  <a:schemeClr val="tx2"/>
                </a:solidFill>
                <a:latin typeface="+mn-ea"/>
              </a:rPr>
              <a:t>최근에 로그인을 한 활동적인 사용자가 구매 확률이 높고</a:t>
            </a:r>
            <a:r>
              <a:rPr lang="en-US" altLang="ko-KR" sz="1400" b="1" dirty="0">
                <a:solidFill>
                  <a:schemeClr val="tx2"/>
                </a:solidFill>
                <a:latin typeface="+mn-ea"/>
              </a:rPr>
              <a:t>, </a:t>
            </a:r>
            <a:r>
              <a:rPr lang="ko-KR" altLang="en-US" sz="1400" b="1" dirty="0">
                <a:solidFill>
                  <a:schemeClr val="tx2"/>
                </a:solidFill>
                <a:latin typeface="+mn-ea"/>
              </a:rPr>
              <a:t>관심 상품이 많은 사용자의 구매 확률이 높아진다는 것은 상식적</a:t>
            </a:r>
            <a:endParaRPr lang="en-US" altLang="ko-KR" sz="1400" b="1" dirty="0">
              <a:solidFill>
                <a:schemeClr val="tx2"/>
              </a:solidFill>
              <a:latin typeface="+mn-ea"/>
            </a:endParaRPr>
          </a:p>
        </p:txBody>
      </p:sp>
      <p:pic>
        <p:nvPicPr>
          <p:cNvPr id="4" name="Picture 4">
            <a:extLst>
              <a:ext uri="{FF2B5EF4-FFF2-40B4-BE49-F238E27FC236}">
                <a16:creationId xmlns:a16="http://schemas.microsoft.com/office/drawing/2014/main" id="{265D0D15-2181-7618-6966-F6D554A4E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040000" cy="36314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2CAC2B37-3B15-CB71-A1EA-5998799BD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800" y="1825625"/>
            <a:ext cx="5040000" cy="369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50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a:normAutofit/>
          </a:bodyPr>
          <a:lstStyle/>
          <a:p>
            <a:r>
              <a:rPr lang="en-US" altLang="ko-KR" dirty="0">
                <a:solidFill>
                  <a:schemeClr val="tx2"/>
                </a:solidFill>
              </a:rPr>
              <a:t>‘</a:t>
            </a:r>
            <a:r>
              <a:rPr lang="ko-KR" altLang="en-US" dirty="0">
                <a:solidFill>
                  <a:schemeClr val="tx2"/>
                </a:solidFill>
              </a:rPr>
              <a:t>좋아요</a:t>
            </a:r>
            <a:r>
              <a:rPr lang="en-US" altLang="ko-KR" dirty="0">
                <a:solidFill>
                  <a:schemeClr val="tx2"/>
                </a:solidFill>
              </a:rPr>
              <a:t>’</a:t>
            </a:r>
            <a:r>
              <a:rPr lang="ko-KR" altLang="en-US" dirty="0">
                <a:solidFill>
                  <a:schemeClr val="tx2"/>
                </a:solidFill>
              </a:rPr>
              <a:t>를 한 제품 수와 구매확률 관계</a:t>
            </a:r>
            <a:endParaRPr lang="en-US" altLang="ko-KR" dirty="0">
              <a:solidFill>
                <a:schemeClr val="tx2"/>
              </a:solidFill>
            </a:endParaRPr>
          </a:p>
        </p:txBody>
      </p:sp>
      <p:sp>
        <p:nvSpPr>
          <p:cNvPr id="13" name="내용 개체 틀 12">
            <a:extLst>
              <a:ext uri="{FF2B5EF4-FFF2-40B4-BE49-F238E27FC236}">
                <a16:creationId xmlns:a16="http://schemas.microsoft.com/office/drawing/2014/main" id="{20669EFA-6517-1EE8-E24E-75704FCF2701}"/>
              </a:ext>
            </a:extLst>
          </p:cNvPr>
          <p:cNvSpPr>
            <a:spLocks noGrp="1"/>
          </p:cNvSpPr>
          <p:nvPr>
            <p:ph idx="1"/>
          </p:nvPr>
        </p:nvSpPr>
        <p:spPr>
          <a:xfrm>
            <a:off x="838200" y="1825625"/>
            <a:ext cx="10515600" cy="4351338"/>
          </a:xfrm>
        </p:spPr>
        <p:txBody>
          <a:bodyPr/>
          <a:lstStyle/>
          <a:p>
            <a:endParaRPr lang="ko-KR" altLang="en-US" dirty="0">
              <a:solidFill>
                <a:schemeClr val="tx2"/>
              </a:solidFill>
            </a:endParaRPr>
          </a:p>
        </p:txBody>
      </p:sp>
      <p:sp>
        <p:nvSpPr>
          <p:cNvPr id="6" name="직사각형 5">
            <a:extLst>
              <a:ext uri="{FF2B5EF4-FFF2-40B4-BE49-F238E27FC236}">
                <a16:creationId xmlns:a16="http://schemas.microsoft.com/office/drawing/2014/main" id="{75FCD144-DBCB-A355-C7D3-9A98505EFC3C}"/>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latinLnBrk="0">
              <a:buFont typeface="Arial" panose="020B0604020202020204" pitchFamily="34" charset="0"/>
              <a:buChar char="•"/>
            </a:pPr>
            <a:r>
              <a:rPr lang="ko-KR" altLang="en-US" sz="1400" dirty="0" err="1">
                <a:solidFill>
                  <a:schemeClr val="tx2"/>
                </a:solidFill>
                <a:latin typeface="+mn-ea"/>
              </a:rPr>
              <a:t>좋아요를</a:t>
            </a:r>
            <a:r>
              <a:rPr lang="ko-KR" altLang="en-US" sz="1400" dirty="0">
                <a:solidFill>
                  <a:schemeClr val="tx2"/>
                </a:solidFill>
                <a:latin typeface="+mn-ea"/>
              </a:rPr>
              <a:t> 많이 누를수록 구매 확률이 낮아진다는 것은 상식에 반대 됨</a:t>
            </a:r>
            <a:endParaRPr lang="en-US" altLang="ko-KR" sz="1400" dirty="0">
              <a:solidFill>
                <a:schemeClr val="tx2"/>
              </a:solidFill>
              <a:latin typeface="+mn-ea"/>
            </a:endParaRPr>
          </a:p>
          <a:p>
            <a:pPr marL="285750" indent="-285750" latinLnBrk="0">
              <a:buFont typeface="Arial" panose="020B0604020202020204" pitchFamily="34" charset="0"/>
              <a:buChar char="•"/>
            </a:pPr>
            <a:endParaRPr lang="en-US" altLang="ko-KR" sz="1400" dirty="0">
              <a:solidFill>
                <a:schemeClr val="tx2"/>
              </a:solidFill>
              <a:latin typeface="+mn-ea"/>
            </a:endParaRPr>
          </a:p>
          <a:p>
            <a:pPr marL="285750" indent="-285750" latinLnBrk="0">
              <a:buFont typeface="Arial" panose="020B0604020202020204" pitchFamily="34" charset="0"/>
              <a:buChar char="•"/>
            </a:pPr>
            <a:r>
              <a:rPr lang="ko-KR" altLang="en-US" sz="1400" dirty="0" err="1">
                <a:solidFill>
                  <a:schemeClr val="tx2"/>
                </a:solidFill>
                <a:latin typeface="+mn-ea"/>
              </a:rPr>
              <a:t>좋아요가</a:t>
            </a:r>
            <a:r>
              <a:rPr lang="ko-KR" altLang="en-US" sz="1400" dirty="0">
                <a:solidFill>
                  <a:schemeClr val="tx2"/>
                </a:solidFill>
                <a:latin typeface="+mn-ea"/>
              </a:rPr>
              <a:t> 무리하게 많은 경우는 불가능한 상황이라서</a:t>
            </a:r>
            <a:r>
              <a:rPr lang="en-US" altLang="ko-KR" sz="1400" dirty="0">
                <a:solidFill>
                  <a:schemeClr val="tx2"/>
                </a:solidFill>
                <a:latin typeface="+mn-ea"/>
              </a:rPr>
              <a:t>, ICE</a:t>
            </a:r>
            <a:r>
              <a:rPr lang="ko-KR" altLang="en-US" sz="1400" dirty="0">
                <a:solidFill>
                  <a:schemeClr val="tx2"/>
                </a:solidFill>
                <a:latin typeface="+mn-ea"/>
              </a:rPr>
              <a:t>가 잘못 예측한 결과로 보임</a:t>
            </a:r>
            <a:endParaRPr lang="en-US" altLang="ko-KR" sz="1400" dirty="0">
              <a:solidFill>
                <a:schemeClr val="tx2"/>
              </a:solidFill>
              <a:latin typeface="+mn-ea"/>
            </a:endParaRPr>
          </a:p>
          <a:p>
            <a:pPr marL="285750" indent="-285750" latinLnBrk="0">
              <a:buFont typeface="Arial" panose="020B0604020202020204" pitchFamily="34" charset="0"/>
              <a:buChar char="•"/>
            </a:pPr>
            <a:endParaRPr lang="en-US" altLang="ko-KR" sz="1400" dirty="0">
              <a:solidFill>
                <a:schemeClr val="tx2"/>
              </a:solidFill>
              <a:latin typeface="+mn-ea"/>
            </a:endParaRPr>
          </a:p>
          <a:p>
            <a:pPr marL="285750" indent="-285750" latinLnBrk="0">
              <a:buFont typeface="Arial" panose="020B0604020202020204" pitchFamily="34" charset="0"/>
              <a:buChar char="•"/>
            </a:pPr>
            <a:r>
              <a:rPr lang="ko-KR" altLang="en-US" sz="1400" dirty="0">
                <a:solidFill>
                  <a:schemeClr val="tx2"/>
                </a:solidFill>
                <a:latin typeface="+mn-ea"/>
              </a:rPr>
              <a:t>정확한 판단을 위해서는 추가 연구 필요</a:t>
            </a:r>
            <a:endParaRPr lang="en-US" altLang="ko-KR" sz="1400" dirty="0">
              <a:solidFill>
                <a:schemeClr val="tx2"/>
              </a:solidFill>
              <a:latin typeface="+mn-ea"/>
            </a:endParaRPr>
          </a:p>
          <a:p>
            <a:pPr latinLnBrk="0"/>
            <a:endParaRPr lang="en-US" altLang="ko-KR" sz="1400" dirty="0">
              <a:solidFill>
                <a:schemeClr val="tx2"/>
              </a:solidFill>
              <a:latin typeface="+mn-ea"/>
            </a:endParaRPr>
          </a:p>
        </p:txBody>
      </p:sp>
      <p:pic>
        <p:nvPicPr>
          <p:cNvPr id="8" name="Picture 8">
            <a:extLst>
              <a:ext uri="{FF2B5EF4-FFF2-40B4-BE49-F238E27FC236}">
                <a16:creationId xmlns:a16="http://schemas.microsoft.com/office/drawing/2014/main" id="{689869B3-9421-8D23-ECC2-0B780159E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1294"/>
            <a:ext cx="6001693" cy="4320000"/>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9B0DC175-BCBC-1155-CC0E-7B80016E8D6B}"/>
              </a:ext>
            </a:extLst>
          </p:cNvPr>
          <p:cNvSpPr/>
          <p:nvPr/>
        </p:nvSpPr>
        <p:spPr>
          <a:xfrm>
            <a:off x="6410325" y="6858000"/>
            <a:ext cx="3933825" cy="2171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chemeClr val="tx2"/>
                </a:solidFill>
                <a:highlight>
                  <a:srgbClr val="FFFF00"/>
                </a:highlight>
                <a:latin typeface="맑은 고딕" panose="020B0503020000020004" pitchFamily="50" charset="-127"/>
                <a:ea typeface="맑은 고딕" panose="020B0503020000020004" pitchFamily="50" charset="-127"/>
              </a:rPr>
              <a:t>혹은</a:t>
            </a:r>
            <a:r>
              <a:rPr lang="en-US" altLang="ko-KR" sz="1800" dirty="0">
                <a:solidFill>
                  <a:schemeClr val="tx2"/>
                </a:solidFill>
                <a:highlight>
                  <a:srgbClr val="FFFF00"/>
                </a:highlight>
                <a:latin typeface="맑은 고딕" panose="020B0503020000020004" pitchFamily="50" charset="-127"/>
                <a:ea typeface="맑은 고딕" panose="020B0503020000020004" pitchFamily="50" charset="-127"/>
              </a:rPr>
              <a:t>, </a:t>
            </a:r>
            <a:r>
              <a:rPr lang="ko-KR" altLang="en-US" sz="1800" dirty="0">
                <a:solidFill>
                  <a:schemeClr val="tx2"/>
                </a:solidFill>
                <a:highlight>
                  <a:srgbClr val="FFFF00"/>
                </a:highlight>
                <a:latin typeface="맑은 고딕" panose="020B0503020000020004" pitchFamily="50" charset="-127"/>
                <a:ea typeface="맑은 고딕" panose="020B0503020000020004" pitchFamily="50" charset="-127"/>
              </a:rPr>
              <a:t>대부분의 구매자가 고가의 중고품을 고심해서 구매하기 때문에 </a:t>
            </a:r>
            <a:r>
              <a:rPr lang="en-US" altLang="ko-KR" sz="1800" dirty="0">
                <a:solidFill>
                  <a:schemeClr val="tx2"/>
                </a:solidFill>
                <a:highlight>
                  <a:srgbClr val="FFFF00"/>
                </a:highlight>
                <a:latin typeface="맑은 고딕" panose="020B0503020000020004" pitchFamily="50" charset="-127"/>
                <a:ea typeface="맑은 고딕" panose="020B0503020000020004" pitchFamily="50" charset="-127"/>
              </a:rPr>
              <a:t>?</a:t>
            </a:r>
          </a:p>
          <a:p>
            <a:pPr algn="ctr"/>
            <a:endParaRPr lang="en-US" altLang="ko-KR" dirty="0"/>
          </a:p>
          <a:p>
            <a:pPr algn="ctr"/>
            <a:r>
              <a:rPr lang="ko-KR" altLang="en-US" dirty="0"/>
              <a:t>시간이 가능하면</a:t>
            </a:r>
            <a:r>
              <a:rPr lang="en-US" altLang="ko-KR" dirty="0"/>
              <a:t>,</a:t>
            </a:r>
          </a:p>
          <a:p>
            <a:pPr algn="ctr"/>
            <a:r>
              <a:rPr lang="en-US" altLang="ko-KR" dirty="0"/>
              <a:t>Box</a:t>
            </a:r>
            <a:r>
              <a:rPr lang="ko-KR" altLang="en-US" dirty="0"/>
              <a:t> </a:t>
            </a:r>
            <a:r>
              <a:rPr lang="en-US" altLang="ko-KR" dirty="0"/>
              <a:t>plot </a:t>
            </a:r>
            <a:r>
              <a:rPr lang="ko-KR" altLang="en-US" dirty="0"/>
              <a:t>기준 </a:t>
            </a:r>
            <a:r>
              <a:rPr lang="en-US" altLang="ko-KR" dirty="0"/>
              <a:t>outlier </a:t>
            </a:r>
            <a:r>
              <a:rPr lang="ko-KR" altLang="en-US" dirty="0"/>
              <a:t>삭제하고</a:t>
            </a:r>
            <a:r>
              <a:rPr lang="en-US" altLang="ko-KR" dirty="0"/>
              <a:t>, </a:t>
            </a:r>
          </a:p>
          <a:p>
            <a:pPr algn="ctr"/>
            <a:r>
              <a:rPr lang="ko-KR" altLang="en-US" dirty="0"/>
              <a:t>다시 </a:t>
            </a:r>
            <a:r>
              <a:rPr lang="en-US" altLang="ko-KR" dirty="0"/>
              <a:t>ICE </a:t>
            </a:r>
            <a:r>
              <a:rPr lang="ko-KR" altLang="en-US" dirty="0"/>
              <a:t>그려보기</a:t>
            </a:r>
            <a:endParaRPr lang="en-US" altLang="ko-KR" dirty="0"/>
          </a:p>
          <a:p>
            <a:pPr algn="ctr"/>
            <a:endParaRPr lang="en-US" altLang="ko-KR" dirty="0"/>
          </a:p>
          <a:p>
            <a:pPr algn="ctr"/>
            <a:r>
              <a:rPr lang="ko-KR" altLang="en-US" dirty="0"/>
              <a:t>양의 상관관계가 나와야 함</a:t>
            </a:r>
          </a:p>
        </p:txBody>
      </p:sp>
    </p:spTree>
    <p:extLst>
      <p:ext uri="{BB962C8B-B14F-4D97-AF65-F5344CB8AC3E}">
        <p14:creationId xmlns:p14="http://schemas.microsoft.com/office/powerpoint/2010/main" val="342904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3E983E-4985-E1F1-D0E3-8444663B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0" y="1476843"/>
            <a:ext cx="3708000" cy="25683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835A-CCA6-E932-02EE-9F67FD75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25" y="1476843"/>
            <a:ext cx="3708000" cy="2537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9A646A-BCCF-CD1A-BE6E-27BB2030A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440" y="1476843"/>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D5FAAF-7D54-8C24-2F5C-38E751D5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425"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7225284-70B4-8D4D-737F-747C491A53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10" y="4210566"/>
            <a:ext cx="3708000" cy="25309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878C8B9-1499-87E5-6F2A-D71101CD9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440"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4">
            <a:extLst>
              <a:ext uri="{FF2B5EF4-FFF2-40B4-BE49-F238E27FC236}">
                <a16:creationId xmlns:a16="http://schemas.microsoft.com/office/drawing/2014/main" id="{9D772544-DB33-7A28-3AAC-167F0D62D655}"/>
              </a:ext>
            </a:extLst>
          </p:cNvPr>
          <p:cNvSpPr>
            <a:spLocks noGrp="1"/>
          </p:cNvSpPr>
          <p:nvPr>
            <p:ph type="title"/>
          </p:nvPr>
        </p:nvSpPr>
        <p:spPr/>
        <p:txBody>
          <a:bodyPr>
            <a:normAutofit/>
          </a:bodyPr>
          <a:lstStyle/>
          <a:p>
            <a:pPr latinLnBrk="0"/>
            <a:r>
              <a:rPr lang="ko-KR" altLang="en-US" dirty="0">
                <a:solidFill>
                  <a:schemeClr val="tx2"/>
                </a:solidFill>
              </a:rPr>
              <a:t>두 가지 특성의 </a:t>
            </a:r>
            <a:r>
              <a:rPr lang="en-US" altLang="ko-KR" dirty="0">
                <a:solidFill>
                  <a:schemeClr val="tx2"/>
                </a:solidFill>
              </a:rPr>
              <a:t>PDP</a:t>
            </a:r>
            <a:r>
              <a:rPr lang="ko-KR" altLang="en-US" dirty="0">
                <a:solidFill>
                  <a:schemeClr val="tx2"/>
                </a:solidFill>
              </a:rPr>
              <a:t>에서 구매확률이 </a:t>
            </a:r>
            <a:r>
              <a:rPr lang="en-US" altLang="ko-KR" dirty="0">
                <a:solidFill>
                  <a:schemeClr val="tx2"/>
                </a:solidFill>
              </a:rPr>
              <a:t>80%</a:t>
            </a:r>
            <a:r>
              <a:rPr lang="ko-KR" altLang="en-US" dirty="0">
                <a:solidFill>
                  <a:schemeClr val="tx2"/>
                </a:solidFill>
              </a:rPr>
              <a:t>가 넘는 경우</a:t>
            </a:r>
          </a:p>
        </p:txBody>
      </p:sp>
      <p:sp>
        <p:nvSpPr>
          <p:cNvPr id="2" name="내용 개체 틀 1">
            <a:extLst>
              <a:ext uri="{FF2B5EF4-FFF2-40B4-BE49-F238E27FC236}">
                <a16:creationId xmlns:a16="http://schemas.microsoft.com/office/drawing/2014/main" id="{2827737C-E3B4-B7E4-6C07-06B4070B41A7}"/>
              </a:ext>
            </a:extLst>
          </p:cNvPr>
          <p:cNvSpPr>
            <a:spLocks noGrp="1"/>
          </p:cNvSpPr>
          <p:nvPr>
            <p:ph idx="1"/>
          </p:nvPr>
        </p:nvSpPr>
        <p:spPr/>
        <p:txBody>
          <a:bodyPr/>
          <a:lstStyle/>
          <a:p>
            <a:endParaRPr lang="ko-KR" altLang="en-US" dirty="0">
              <a:solidFill>
                <a:schemeClr val="tx2"/>
              </a:solidFill>
            </a:endParaRPr>
          </a:p>
        </p:txBody>
      </p:sp>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3" name="직사각형 2">
            <a:extLst>
              <a:ext uri="{FF2B5EF4-FFF2-40B4-BE49-F238E27FC236}">
                <a16:creationId xmlns:a16="http://schemas.microsoft.com/office/drawing/2014/main" id="{C395DC09-D4CA-2A02-BA00-EA4AE3139EBA}"/>
              </a:ext>
            </a:extLst>
          </p:cNvPr>
          <p:cNvSpPr/>
          <p:nvPr/>
        </p:nvSpPr>
        <p:spPr>
          <a:xfrm>
            <a:off x="5522912" y="2336847"/>
            <a:ext cx="962025" cy="71840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5F575B65-A171-1CB0-8AAD-905407649D54}"/>
              </a:ext>
            </a:extLst>
          </p:cNvPr>
          <p:cNvSpPr/>
          <p:nvPr/>
        </p:nvSpPr>
        <p:spPr>
          <a:xfrm>
            <a:off x="4585262" y="5073115"/>
            <a:ext cx="1167250" cy="69797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81A85EE-09E0-CF7A-9A38-0BC673A31578}"/>
              </a:ext>
            </a:extLst>
          </p:cNvPr>
          <p:cNvSpPr/>
          <p:nvPr/>
        </p:nvSpPr>
        <p:spPr>
          <a:xfrm>
            <a:off x="1409700" y="3605213"/>
            <a:ext cx="962025" cy="17621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574AB42C-48FD-EE6E-397A-DDE109DE2F7E}"/>
              </a:ext>
            </a:extLst>
          </p:cNvPr>
          <p:cNvSpPr/>
          <p:nvPr/>
        </p:nvSpPr>
        <p:spPr>
          <a:xfrm>
            <a:off x="495272" y="5532990"/>
            <a:ext cx="279431" cy="4767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0653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17C94CFA-703B-A63F-14C1-A4BF9AE1D3A9}"/>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제목 4">
            <a:extLst>
              <a:ext uri="{FF2B5EF4-FFF2-40B4-BE49-F238E27FC236}">
                <a16:creationId xmlns:a16="http://schemas.microsoft.com/office/drawing/2014/main" id="{B23FE79F-16BB-D71D-8767-76C3B1695C66}"/>
              </a:ext>
            </a:extLst>
          </p:cNvPr>
          <p:cNvSpPr>
            <a:spLocks noGrp="1"/>
          </p:cNvSpPr>
          <p:nvPr>
            <p:ph type="title"/>
          </p:nvPr>
        </p:nvSpPr>
        <p:spPr/>
        <p:txBody>
          <a:bodyPr vert="horz" lIns="91440" tIns="45720" rIns="91440" bIns="45720" rtlCol="0" anchor="ctr">
            <a:normAutofit/>
          </a:bodyPr>
          <a:lstStyle/>
          <a:p>
            <a:r>
              <a:rPr lang="en-US" altLang="ko-KR" dirty="0">
                <a:solidFill>
                  <a:schemeClr val="accent1"/>
                </a:solidFill>
              </a:rPr>
              <a:t>Contents</a:t>
            </a:r>
            <a:endParaRPr lang="ko-KR" altLang="en-US" dirty="0">
              <a:solidFill>
                <a:schemeClr val="accent1"/>
              </a:solidFill>
            </a:endParaRPr>
          </a:p>
        </p:txBody>
      </p:sp>
      <p:sp>
        <p:nvSpPr>
          <p:cNvPr id="6" name="내용 개체 틀 5">
            <a:extLst>
              <a:ext uri="{FF2B5EF4-FFF2-40B4-BE49-F238E27FC236}">
                <a16:creationId xmlns:a16="http://schemas.microsoft.com/office/drawing/2014/main" id="{4D5D72C5-A84C-083D-EE32-E180A7C3E9D1}"/>
              </a:ext>
            </a:extLst>
          </p:cNvPr>
          <p:cNvSpPr>
            <a:spLocks noGrp="1"/>
          </p:cNvSpPr>
          <p:nvPr>
            <p:ph idx="1"/>
          </p:nvPr>
        </p:nvSpPr>
        <p:spPr/>
        <p:txBody>
          <a:bodyPr>
            <a:normAutofit fontScale="92500" lnSpcReduction="10000"/>
          </a:bodyPr>
          <a:lstStyle/>
          <a:p>
            <a:pPr marL="457200" indent="-457200" algn="l">
              <a:buAutoNum type="arabicPeriod"/>
            </a:pPr>
            <a:r>
              <a:rPr lang="en-US" altLang="ko-KR" sz="2400" dirty="0">
                <a:solidFill>
                  <a:schemeClr val="accent1"/>
                </a:solidFill>
                <a:latin typeface="+mj-lt"/>
              </a:rPr>
              <a:t>Exploration</a:t>
            </a:r>
          </a:p>
          <a:p>
            <a:pPr marL="457200" lvl="1" indent="0">
              <a:buNone/>
            </a:pPr>
            <a:r>
              <a:rPr lang="en-US" altLang="ko-KR" dirty="0">
                <a:solidFill>
                  <a:schemeClr val="tx2"/>
                </a:solidFill>
                <a:latin typeface="+mj-lt"/>
              </a:rPr>
              <a:t>1-1. Problem</a:t>
            </a:r>
          </a:p>
          <a:p>
            <a:pPr marL="457200" lvl="1" indent="0">
              <a:buNone/>
            </a:pPr>
            <a:r>
              <a:rPr lang="en-US" altLang="ko-KR" dirty="0">
                <a:solidFill>
                  <a:schemeClr val="tx2"/>
                </a:solidFill>
                <a:latin typeface="+mj-lt"/>
              </a:rPr>
              <a:t>1-2. Data set</a:t>
            </a:r>
          </a:p>
          <a:p>
            <a:pPr marL="457200" lvl="1" indent="0">
              <a:buNone/>
            </a:pPr>
            <a:r>
              <a:rPr lang="en-US" altLang="ko-KR" dirty="0">
                <a:solidFill>
                  <a:schemeClr val="tx2"/>
                </a:solidFill>
                <a:latin typeface="+mj-lt"/>
              </a:rPr>
              <a:t>1-3. Exploratory data analysis</a:t>
            </a:r>
          </a:p>
          <a:p>
            <a:pPr marL="457200" lvl="1" indent="0">
              <a:buNone/>
            </a:pPr>
            <a:endParaRPr lang="en-US" altLang="ko-KR" dirty="0">
              <a:solidFill>
                <a:schemeClr val="tx2"/>
              </a:solidFill>
              <a:latin typeface="+mj-lt"/>
            </a:endParaRPr>
          </a:p>
          <a:p>
            <a:pPr marL="457200" indent="-457200" algn="l">
              <a:buAutoNum type="arabicPeriod"/>
            </a:pPr>
            <a:r>
              <a:rPr lang="en-US" altLang="ko-KR" dirty="0">
                <a:solidFill>
                  <a:schemeClr val="accent1"/>
                </a:solidFill>
                <a:latin typeface="+mj-lt"/>
              </a:rPr>
              <a:t>Model</a:t>
            </a:r>
          </a:p>
          <a:p>
            <a:pPr marL="457200" lvl="1" indent="0">
              <a:buNone/>
            </a:pPr>
            <a:r>
              <a:rPr lang="en-US" altLang="ko-KR" dirty="0">
                <a:solidFill>
                  <a:schemeClr val="tx2"/>
                </a:solidFill>
                <a:latin typeface="+mj-lt"/>
              </a:rPr>
              <a:t>2-1. Baseline</a:t>
            </a:r>
          </a:p>
          <a:p>
            <a:pPr marL="457200" lvl="1" indent="0">
              <a:buNone/>
            </a:pPr>
            <a:r>
              <a:rPr lang="en-US" altLang="ko-KR" dirty="0">
                <a:solidFill>
                  <a:schemeClr val="tx2"/>
                </a:solidFill>
                <a:latin typeface="+mj-lt"/>
              </a:rPr>
              <a:t>2-1. Improved model</a:t>
            </a:r>
          </a:p>
          <a:p>
            <a:pPr marL="457200" lvl="1" indent="0">
              <a:buNone/>
            </a:pPr>
            <a:endParaRPr lang="en-US" altLang="ko-KR" dirty="0">
              <a:solidFill>
                <a:schemeClr val="tx2"/>
              </a:solidFill>
              <a:latin typeface="+mj-lt"/>
            </a:endParaRPr>
          </a:p>
          <a:p>
            <a:pPr marL="0" indent="0">
              <a:buNone/>
            </a:pPr>
            <a:r>
              <a:rPr lang="en-US" altLang="ko-KR" dirty="0">
                <a:solidFill>
                  <a:schemeClr val="accent1"/>
                </a:solidFill>
                <a:latin typeface="+mj-lt"/>
              </a:rPr>
              <a:t>3. Interpretation</a:t>
            </a:r>
            <a:br>
              <a:rPr lang="en-US" altLang="ko-KR" dirty="0">
                <a:solidFill>
                  <a:schemeClr val="tx2"/>
                </a:solidFill>
                <a:latin typeface="+mj-lt"/>
              </a:rPr>
            </a:br>
            <a:r>
              <a:rPr lang="en-US" altLang="ko-KR" dirty="0">
                <a:solidFill>
                  <a:schemeClr val="tx2"/>
                </a:solidFill>
                <a:latin typeface="+mj-lt"/>
              </a:rPr>
              <a:t>     </a:t>
            </a:r>
            <a:r>
              <a:rPr lang="en-US" altLang="ko-KR" sz="2400" dirty="0">
                <a:solidFill>
                  <a:schemeClr val="tx2"/>
                </a:solidFill>
                <a:latin typeface="+mj-lt"/>
              </a:rPr>
              <a:t>3-1 Interpretation of features</a:t>
            </a:r>
          </a:p>
          <a:p>
            <a:pPr marL="0" indent="0">
              <a:buNone/>
            </a:pPr>
            <a:r>
              <a:rPr lang="en-US" altLang="ko-KR" sz="2400" dirty="0">
                <a:solidFill>
                  <a:schemeClr val="tx2"/>
                </a:solidFill>
                <a:latin typeface="+mj-lt"/>
              </a:rPr>
              <a:t>      3-2 Action proposal</a:t>
            </a:r>
          </a:p>
        </p:txBody>
      </p:sp>
    </p:spTree>
    <p:extLst>
      <p:ext uri="{BB962C8B-B14F-4D97-AF65-F5344CB8AC3E}">
        <p14:creationId xmlns:p14="http://schemas.microsoft.com/office/powerpoint/2010/main" val="272592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3E983E-4985-E1F1-D0E3-8444663B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0" y="1476843"/>
            <a:ext cx="3708000" cy="25683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835A-CCA6-E932-02EE-9F67FD75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25" y="1476843"/>
            <a:ext cx="3708000" cy="2537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9A646A-BCCF-CD1A-BE6E-27BB2030A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440" y="1476843"/>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D5FAAF-7D54-8C24-2F5C-38E751D5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425"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7225284-70B4-8D4D-737F-747C491A53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10" y="4210566"/>
            <a:ext cx="3708000" cy="25309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878C8B9-1499-87E5-6F2A-D71101CD9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440"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4">
            <a:extLst>
              <a:ext uri="{FF2B5EF4-FFF2-40B4-BE49-F238E27FC236}">
                <a16:creationId xmlns:a16="http://schemas.microsoft.com/office/drawing/2014/main" id="{9D772544-DB33-7A28-3AAC-167F0D62D655}"/>
              </a:ext>
            </a:extLst>
          </p:cNvPr>
          <p:cNvSpPr>
            <a:spLocks noGrp="1"/>
          </p:cNvSpPr>
          <p:nvPr>
            <p:ph type="title"/>
          </p:nvPr>
        </p:nvSpPr>
        <p:spPr/>
        <p:txBody>
          <a:bodyPr vert="horz" lIns="91440" tIns="45720" rIns="91440" bIns="45720" rtlCol="0" anchor="ctr">
            <a:normAutofit fontScale="90000"/>
          </a:bodyPr>
          <a:lstStyle/>
          <a:p>
            <a:pPr latinLnBrk="0"/>
            <a:r>
              <a:rPr lang="ko-KR" altLang="en-US" dirty="0">
                <a:solidFill>
                  <a:schemeClr val="tx2"/>
                </a:solidFill>
              </a:rPr>
              <a:t>관심 상품으로 많이 넣을 수록 구매 확률이 증가하기 때문에</a:t>
            </a:r>
            <a:r>
              <a:rPr lang="en-US" altLang="ko-KR" dirty="0">
                <a:solidFill>
                  <a:schemeClr val="tx2"/>
                </a:solidFill>
              </a:rPr>
              <a:t>, </a:t>
            </a:r>
            <a:r>
              <a:rPr lang="ko-KR" altLang="en-US" dirty="0">
                <a:solidFill>
                  <a:schemeClr val="tx2"/>
                </a:solidFill>
              </a:rPr>
              <a:t>고객의 참여도를 높여야 함</a:t>
            </a:r>
          </a:p>
        </p:txBody>
      </p:sp>
      <p:sp>
        <p:nvSpPr>
          <p:cNvPr id="2" name="내용 개체 틀 1">
            <a:extLst>
              <a:ext uri="{FF2B5EF4-FFF2-40B4-BE49-F238E27FC236}">
                <a16:creationId xmlns:a16="http://schemas.microsoft.com/office/drawing/2014/main" id="{2827737C-E3B4-B7E4-6C07-06B4070B41A7}"/>
              </a:ext>
            </a:extLst>
          </p:cNvPr>
          <p:cNvSpPr>
            <a:spLocks noGrp="1"/>
          </p:cNvSpPr>
          <p:nvPr>
            <p:ph idx="1"/>
          </p:nvPr>
        </p:nvSpPr>
        <p:spPr/>
        <p:txBody>
          <a:bodyPr/>
          <a:lstStyle/>
          <a:p>
            <a:endParaRPr lang="ko-KR" altLang="en-US" dirty="0">
              <a:solidFill>
                <a:schemeClr val="tx2"/>
              </a:solidFill>
            </a:endParaRPr>
          </a:p>
        </p:txBody>
      </p:sp>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4" name="직사각형 3">
            <a:extLst>
              <a:ext uri="{FF2B5EF4-FFF2-40B4-BE49-F238E27FC236}">
                <a16:creationId xmlns:a16="http://schemas.microsoft.com/office/drawing/2014/main" id="{8FB4FE7C-E973-2AA9-6902-F8A9753A4CF8}"/>
              </a:ext>
            </a:extLst>
          </p:cNvPr>
          <p:cNvSpPr/>
          <p:nvPr/>
        </p:nvSpPr>
        <p:spPr>
          <a:xfrm>
            <a:off x="5522912" y="2336847"/>
            <a:ext cx="962025" cy="71840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576F2672-37AC-AB2A-EDE2-26FC8044F90E}"/>
              </a:ext>
            </a:extLst>
          </p:cNvPr>
          <p:cNvSpPr/>
          <p:nvPr/>
        </p:nvSpPr>
        <p:spPr>
          <a:xfrm>
            <a:off x="4585262" y="5073115"/>
            <a:ext cx="1167250" cy="69797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5B3679C7-989B-FF26-0B67-646CB3B3C27F}"/>
              </a:ext>
            </a:extLst>
          </p:cNvPr>
          <p:cNvSpPr txBox="1"/>
          <p:nvPr/>
        </p:nvSpPr>
        <p:spPr>
          <a:xfrm>
            <a:off x="240831" y="-703059"/>
            <a:ext cx="12488212" cy="646331"/>
          </a:xfrm>
          <a:prstGeom prst="rect">
            <a:avLst/>
          </a:prstGeom>
          <a:noFill/>
        </p:spPr>
        <p:txBody>
          <a:bodyPr wrap="square">
            <a:spAutoFit/>
          </a:bodyPr>
          <a:lstStyle/>
          <a:p>
            <a:r>
              <a:rPr lang="ko-KR" altLang="en-US" dirty="0"/>
              <a:t>https://www.quora.com/Is-there-a-difference-between-Wish-list-and-Favourite-as-seen-on-most-online-shops-and-should-both-be-implemented-on-the-same-time-website</a:t>
            </a:r>
          </a:p>
        </p:txBody>
      </p:sp>
    </p:spTree>
    <p:extLst>
      <p:ext uri="{BB962C8B-B14F-4D97-AF65-F5344CB8AC3E}">
        <p14:creationId xmlns:p14="http://schemas.microsoft.com/office/powerpoint/2010/main" val="89355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3E983E-4985-E1F1-D0E3-8444663B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0" y="1476843"/>
            <a:ext cx="3708000" cy="25683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217835A-CCA6-E932-02EE-9F67FD750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425" y="1476843"/>
            <a:ext cx="3708000" cy="253779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9A646A-BCCF-CD1A-BE6E-27BB2030A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440" y="1476843"/>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4D5FAAF-7D54-8C24-2F5C-38E751D5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425"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B7225284-70B4-8D4D-737F-747C491A53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410" y="4210566"/>
            <a:ext cx="3708000" cy="253096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5878C8B9-1499-87E5-6F2A-D71101CD9C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2440" y="4201319"/>
            <a:ext cx="3708000" cy="2540209"/>
          </a:xfrm>
          <a:prstGeom prst="rect">
            <a:avLst/>
          </a:prstGeom>
          <a:noFill/>
          <a:extLst>
            <a:ext uri="{909E8E84-426E-40DD-AFC4-6F175D3DCCD1}">
              <a14:hiddenFill xmlns:a14="http://schemas.microsoft.com/office/drawing/2010/main">
                <a:solidFill>
                  <a:srgbClr val="FFFFFF"/>
                </a:solidFill>
              </a14:hiddenFill>
            </a:ext>
          </a:extLst>
        </p:spPr>
      </p:pic>
      <p:sp>
        <p:nvSpPr>
          <p:cNvPr id="5" name="제목 4">
            <a:extLst>
              <a:ext uri="{FF2B5EF4-FFF2-40B4-BE49-F238E27FC236}">
                <a16:creationId xmlns:a16="http://schemas.microsoft.com/office/drawing/2014/main" id="{9D772544-DB33-7A28-3AAC-167F0D62D655}"/>
              </a:ext>
            </a:extLst>
          </p:cNvPr>
          <p:cNvSpPr>
            <a:spLocks noGrp="1"/>
          </p:cNvSpPr>
          <p:nvPr>
            <p:ph type="title"/>
          </p:nvPr>
        </p:nvSpPr>
        <p:spPr/>
        <p:txBody>
          <a:bodyPr vert="horz" lIns="91440" tIns="45720" rIns="91440" bIns="45720" rtlCol="0" anchor="ctr">
            <a:normAutofit fontScale="90000"/>
          </a:bodyPr>
          <a:lstStyle/>
          <a:p>
            <a:pPr latinLnBrk="0"/>
            <a:r>
              <a:rPr lang="ko-KR" altLang="en-US" dirty="0">
                <a:solidFill>
                  <a:schemeClr val="tx2"/>
                </a:solidFill>
              </a:rPr>
              <a:t>최근 로그인을 했을 수록 구매확률이 </a:t>
            </a:r>
            <a:r>
              <a:rPr lang="ko-KR" altLang="en-US">
                <a:solidFill>
                  <a:schemeClr val="tx2"/>
                </a:solidFill>
              </a:rPr>
              <a:t>높아지기 때문에</a:t>
            </a:r>
            <a:r>
              <a:rPr lang="en-US" altLang="ko-KR" dirty="0">
                <a:solidFill>
                  <a:schemeClr val="tx2"/>
                </a:solidFill>
              </a:rPr>
              <a:t>, </a:t>
            </a:r>
            <a:r>
              <a:rPr lang="ko-KR" altLang="en-US" dirty="0">
                <a:solidFill>
                  <a:schemeClr val="tx2"/>
                </a:solidFill>
              </a:rPr>
              <a:t>계정의 활동성을 높여야 함</a:t>
            </a:r>
          </a:p>
        </p:txBody>
      </p:sp>
      <p:sp>
        <p:nvSpPr>
          <p:cNvPr id="2" name="내용 개체 틀 1">
            <a:extLst>
              <a:ext uri="{FF2B5EF4-FFF2-40B4-BE49-F238E27FC236}">
                <a16:creationId xmlns:a16="http://schemas.microsoft.com/office/drawing/2014/main" id="{2827737C-E3B4-B7E4-6C07-06B4070B41A7}"/>
              </a:ext>
            </a:extLst>
          </p:cNvPr>
          <p:cNvSpPr>
            <a:spLocks noGrp="1"/>
          </p:cNvSpPr>
          <p:nvPr>
            <p:ph idx="1"/>
          </p:nvPr>
        </p:nvSpPr>
        <p:spPr/>
        <p:txBody>
          <a:bodyPr/>
          <a:lstStyle/>
          <a:p>
            <a:endParaRPr lang="ko-KR" altLang="en-US" dirty="0">
              <a:solidFill>
                <a:schemeClr val="tx2"/>
              </a:solidFill>
            </a:endParaRPr>
          </a:p>
        </p:txBody>
      </p:sp>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3" name="직사각형 2">
            <a:extLst>
              <a:ext uri="{FF2B5EF4-FFF2-40B4-BE49-F238E27FC236}">
                <a16:creationId xmlns:a16="http://schemas.microsoft.com/office/drawing/2014/main" id="{5F767CBF-0B4F-8EE1-AC82-95C85A0A1D82}"/>
              </a:ext>
            </a:extLst>
          </p:cNvPr>
          <p:cNvSpPr/>
          <p:nvPr/>
        </p:nvSpPr>
        <p:spPr>
          <a:xfrm>
            <a:off x="1409700" y="3605213"/>
            <a:ext cx="962025" cy="17621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CFBD94AF-3F40-91CF-CC63-1E48B8853955}"/>
              </a:ext>
            </a:extLst>
          </p:cNvPr>
          <p:cNvSpPr/>
          <p:nvPr/>
        </p:nvSpPr>
        <p:spPr>
          <a:xfrm>
            <a:off x="495272" y="5532990"/>
            <a:ext cx="279431" cy="476728"/>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55066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1989D-E5CD-D110-FDBF-31062EDE495F}"/>
              </a:ext>
            </a:extLst>
          </p:cNvPr>
          <p:cNvSpPr>
            <a:spLocks noGrp="1"/>
          </p:cNvSpPr>
          <p:nvPr>
            <p:ph type="title"/>
          </p:nvPr>
        </p:nvSpPr>
        <p:spPr/>
        <p:txBody>
          <a:bodyPr/>
          <a:lstStyle/>
          <a:p>
            <a:r>
              <a:rPr lang="en-US" altLang="ko-KR" dirty="0">
                <a:solidFill>
                  <a:schemeClr val="tx2"/>
                </a:solidFill>
              </a:rPr>
              <a:t>3</a:t>
            </a:r>
            <a:r>
              <a:rPr lang="ko-KR" altLang="en-US" dirty="0">
                <a:solidFill>
                  <a:schemeClr val="tx2"/>
                </a:solidFill>
              </a:rPr>
              <a:t>가지 제안</a:t>
            </a:r>
            <a:endParaRPr lang="ko-KR" altLang="en-US" dirty="0"/>
          </a:p>
        </p:txBody>
      </p:sp>
      <p:sp>
        <p:nvSpPr>
          <p:cNvPr id="7" name="내용 개체 틀 6">
            <a:extLst>
              <a:ext uri="{FF2B5EF4-FFF2-40B4-BE49-F238E27FC236}">
                <a16:creationId xmlns:a16="http://schemas.microsoft.com/office/drawing/2014/main" id="{44831830-EFFE-5A0F-9005-DD419DDA19D1}"/>
              </a:ext>
            </a:extLst>
          </p:cNvPr>
          <p:cNvSpPr>
            <a:spLocks noGrp="1"/>
          </p:cNvSpPr>
          <p:nvPr>
            <p:ph idx="1"/>
          </p:nvPr>
        </p:nvSpPr>
        <p:spPr/>
        <p:txBody>
          <a:bodyPr/>
          <a:lstStyle/>
          <a:p>
            <a:pPr marL="342900" indent="-342900" latinLnBrk="0">
              <a:buAutoNum type="arabicPeriod"/>
            </a:pPr>
            <a:r>
              <a:rPr lang="en-US" altLang="ko-KR" dirty="0">
                <a:solidFill>
                  <a:schemeClr val="tx2"/>
                </a:solidFill>
              </a:rPr>
              <a:t>Marketing funnel </a:t>
            </a:r>
            <a:r>
              <a:rPr lang="ko-KR" altLang="en-US" dirty="0">
                <a:solidFill>
                  <a:schemeClr val="tx2"/>
                </a:solidFill>
              </a:rPr>
              <a:t>에서 </a:t>
            </a:r>
            <a:r>
              <a:rPr lang="en-US" altLang="ko-KR" dirty="0">
                <a:solidFill>
                  <a:schemeClr val="tx2"/>
                </a:solidFill>
              </a:rPr>
              <a:t>intent </a:t>
            </a:r>
            <a:r>
              <a:rPr lang="ko-KR" altLang="en-US" dirty="0">
                <a:solidFill>
                  <a:schemeClr val="tx2"/>
                </a:solidFill>
              </a:rPr>
              <a:t>단계로 진입시키기 위한 노력에 집중한다</a:t>
            </a:r>
            <a:r>
              <a:rPr lang="en-US" altLang="ko-KR" dirty="0">
                <a:solidFill>
                  <a:schemeClr val="tx2"/>
                </a:solidFill>
              </a:rPr>
              <a:t>.</a:t>
            </a:r>
          </a:p>
          <a:p>
            <a:pPr marL="342900" indent="-342900" latinLnBrk="0">
              <a:buAutoNum type="arabicPeriod"/>
            </a:pPr>
            <a:endParaRPr lang="en-US" altLang="ko-KR" dirty="0">
              <a:solidFill>
                <a:schemeClr val="tx2"/>
              </a:solidFill>
            </a:endParaRPr>
          </a:p>
          <a:p>
            <a:pPr marL="342900" indent="-342900" latinLnBrk="0">
              <a:buAutoNum type="arabicPeriod"/>
            </a:pPr>
            <a:r>
              <a:rPr lang="ko-KR" altLang="en-US" dirty="0">
                <a:solidFill>
                  <a:schemeClr val="tx2"/>
                </a:solidFill>
              </a:rPr>
              <a:t>흥미로운 컨텐츠를 제공하는 등의 방법으로 지속적으로 로그인하고 싶게 만든다</a:t>
            </a:r>
            <a:r>
              <a:rPr lang="en-US" altLang="ko-KR" dirty="0">
                <a:solidFill>
                  <a:schemeClr val="tx2"/>
                </a:solidFill>
              </a:rPr>
              <a:t>.</a:t>
            </a:r>
          </a:p>
          <a:p>
            <a:pPr marL="342900" indent="-342900" latinLnBrk="0">
              <a:buAutoNum type="arabicPeriod"/>
            </a:pPr>
            <a:endParaRPr lang="en-US" altLang="ko-KR" dirty="0">
              <a:solidFill>
                <a:schemeClr val="tx2"/>
              </a:solidFill>
            </a:endParaRPr>
          </a:p>
          <a:p>
            <a:pPr marL="342900" indent="-342900" latinLnBrk="0">
              <a:buAutoNum type="arabicPeriod"/>
            </a:pPr>
            <a:r>
              <a:rPr lang="en-US" altLang="ko-KR" dirty="0">
                <a:solidFill>
                  <a:schemeClr val="tx2"/>
                </a:solidFill>
              </a:rPr>
              <a:t>Social product like</a:t>
            </a:r>
            <a:r>
              <a:rPr lang="ko-KR" altLang="en-US" dirty="0">
                <a:solidFill>
                  <a:schemeClr val="tx2"/>
                </a:solidFill>
              </a:rPr>
              <a:t>가 많을 수록 구매확률이 계속 증가하는 것은 아니기 때문에</a:t>
            </a:r>
            <a:r>
              <a:rPr lang="en-US" altLang="ko-KR" dirty="0">
                <a:solidFill>
                  <a:schemeClr val="tx2"/>
                </a:solidFill>
              </a:rPr>
              <a:t>, like</a:t>
            </a:r>
            <a:r>
              <a:rPr lang="ko-KR" altLang="en-US" dirty="0">
                <a:solidFill>
                  <a:schemeClr val="tx2"/>
                </a:solidFill>
              </a:rPr>
              <a:t>가 구매 의도를 추측하는 지표가 될 수 있도록 재설계한다</a:t>
            </a:r>
            <a:r>
              <a:rPr lang="en-US" altLang="ko-KR" dirty="0">
                <a:solidFill>
                  <a:schemeClr val="tx2"/>
                </a:solidFill>
              </a:rPr>
              <a:t>.</a:t>
            </a:r>
            <a:endParaRPr lang="ko-KR" altLang="en-US" dirty="0">
              <a:solidFill>
                <a:schemeClr val="tx2"/>
              </a:solidFill>
            </a:endParaRPr>
          </a:p>
          <a:p>
            <a:pPr latinLnBrk="0"/>
            <a:endParaRPr lang="ko-KR" altLang="en-US" dirty="0">
              <a:solidFill>
                <a:schemeClr val="tx2"/>
              </a:solidFill>
            </a:endParaRPr>
          </a:p>
        </p:txBody>
      </p:sp>
      <p:sp>
        <p:nvSpPr>
          <p:cNvPr id="6" name="직사각형 5">
            <a:extLst>
              <a:ext uri="{FF2B5EF4-FFF2-40B4-BE49-F238E27FC236}">
                <a16:creationId xmlns:a16="http://schemas.microsoft.com/office/drawing/2014/main" id="{469FDA7A-6434-58F2-884D-D58AC350C9A3}"/>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3-2. Action proposal</a:t>
            </a:r>
            <a:endParaRPr lang="ko-KR" altLang="en-US" dirty="0">
              <a:solidFill>
                <a:schemeClr val="tx2"/>
              </a:solidFill>
            </a:endParaRPr>
          </a:p>
        </p:txBody>
      </p:sp>
    </p:spTree>
    <p:extLst>
      <p:ext uri="{BB962C8B-B14F-4D97-AF65-F5344CB8AC3E}">
        <p14:creationId xmlns:p14="http://schemas.microsoft.com/office/powerpoint/2010/main" val="1860109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41989D-E5CD-D110-FDBF-31062EDE495F}"/>
              </a:ext>
            </a:extLst>
          </p:cNvPr>
          <p:cNvSpPr>
            <a:spLocks noGrp="1"/>
          </p:cNvSpPr>
          <p:nvPr>
            <p:ph type="title"/>
          </p:nvPr>
        </p:nvSpPr>
        <p:spPr/>
        <p:txBody>
          <a:bodyPr/>
          <a:lstStyle/>
          <a:p>
            <a:r>
              <a:rPr lang="en-US" altLang="ko-KR" dirty="0">
                <a:solidFill>
                  <a:schemeClr val="tx2"/>
                </a:solidFill>
              </a:rPr>
              <a:t>Action to take is …</a:t>
            </a:r>
            <a:endParaRPr lang="ko-KR" altLang="en-US" dirty="0"/>
          </a:p>
        </p:txBody>
      </p:sp>
      <p:sp>
        <p:nvSpPr>
          <p:cNvPr id="7" name="내용 개체 틀 6">
            <a:extLst>
              <a:ext uri="{FF2B5EF4-FFF2-40B4-BE49-F238E27FC236}">
                <a16:creationId xmlns:a16="http://schemas.microsoft.com/office/drawing/2014/main" id="{44831830-EFFE-5A0F-9005-DD419DDA19D1}"/>
              </a:ext>
            </a:extLst>
          </p:cNvPr>
          <p:cNvSpPr>
            <a:spLocks noGrp="1"/>
          </p:cNvSpPr>
          <p:nvPr>
            <p:ph idx="1"/>
          </p:nvPr>
        </p:nvSpPr>
        <p:spPr/>
        <p:txBody>
          <a:bodyPr/>
          <a:lstStyle/>
          <a:p>
            <a:endParaRPr lang="ko-KR" altLang="en-US"/>
          </a:p>
        </p:txBody>
      </p:sp>
      <p:sp>
        <p:nvSpPr>
          <p:cNvPr id="6" name="직사각형 5">
            <a:extLst>
              <a:ext uri="{FF2B5EF4-FFF2-40B4-BE49-F238E27FC236}">
                <a16:creationId xmlns:a16="http://schemas.microsoft.com/office/drawing/2014/main" id="{469FDA7A-6434-58F2-884D-D58AC350C9A3}"/>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3-2. Action proposal</a:t>
            </a:r>
            <a:endParaRPr lang="ko-KR" altLang="en-US" dirty="0">
              <a:solidFill>
                <a:schemeClr val="tx2"/>
              </a:solidFill>
            </a:endParaRPr>
          </a:p>
        </p:txBody>
      </p:sp>
      <p:sp>
        <p:nvSpPr>
          <p:cNvPr id="8" name="직사각형 7">
            <a:extLst>
              <a:ext uri="{FF2B5EF4-FFF2-40B4-BE49-F238E27FC236}">
                <a16:creationId xmlns:a16="http://schemas.microsoft.com/office/drawing/2014/main" id="{34E9CA72-9B1D-8995-2DFC-0FA9E65C1D2C}"/>
              </a:ext>
            </a:extLst>
          </p:cNvPr>
          <p:cNvSpPr/>
          <p:nvPr/>
        </p:nvSpPr>
        <p:spPr>
          <a:xfrm>
            <a:off x="949354" y="1963534"/>
            <a:ext cx="10404446" cy="44693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t>
            </a:r>
            <a:r>
              <a:rPr lang="en-US" altLang="ko-KR" strike="sngStrike" dirty="0">
                <a:solidFill>
                  <a:schemeClr val="tx1"/>
                </a:solidFill>
              </a:rPr>
              <a:t> Engagement to Social work should be increased for a new user, giving information, contents etc.</a:t>
            </a:r>
          </a:p>
          <a:p>
            <a:pPr algn="ctr"/>
            <a:r>
              <a:rPr lang="en-US" altLang="ko-KR" strike="sngStrike" dirty="0">
                <a:solidFill>
                  <a:schemeClr val="tx1"/>
                </a:solidFill>
              </a:rPr>
              <a:t>Artistic taste?</a:t>
            </a:r>
          </a:p>
          <a:p>
            <a:pPr algn="ctr"/>
            <a:r>
              <a:rPr lang="en-US" altLang="ko-KR" strike="sngStrike" dirty="0">
                <a:solidFill>
                  <a:schemeClr val="tx1"/>
                </a:solidFill>
              </a:rPr>
              <a:t>For average users, even the price of second-hand luxury brands are not affordable. However, they are willing to pay some if they appreciate the article. They are like participants in the auction. If you have the appreciation of the article, you’re going to pay the price. This can be seen from the number of social followers is positively related to the probability to buy the second-hand article. People follow the users who have great taste and purchase many articles</a:t>
            </a:r>
          </a:p>
          <a:p>
            <a:pPr algn="ctr"/>
            <a:endParaRPr lang="en-US" altLang="ko-KR" strike="sngStrike" dirty="0">
              <a:solidFill>
                <a:schemeClr val="tx1"/>
              </a:solidFill>
            </a:endParaRPr>
          </a:p>
          <a:p>
            <a:pPr algn="ctr"/>
            <a:r>
              <a:rPr lang="en-US" altLang="ko-KR" dirty="0">
                <a:solidFill>
                  <a:schemeClr val="tx1"/>
                </a:solidFill>
              </a:rPr>
              <a:t>Recommendation</a:t>
            </a:r>
          </a:p>
          <a:p>
            <a:pPr algn="ctr"/>
            <a:endParaRPr lang="en-US" altLang="ko-KR" dirty="0">
              <a:solidFill>
                <a:schemeClr val="tx1"/>
              </a:solidFill>
            </a:endParaRPr>
          </a:p>
          <a:p>
            <a:pPr algn="ctr"/>
            <a:r>
              <a:rPr lang="ko-KR" altLang="en-US" dirty="0">
                <a:solidFill>
                  <a:schemeClr val="tx1"/>
                </a:solidFill>
              </a:rPr>
              <a:t> </a:t>
            </a:r>
            <a:r>
              <a:rPr lang="en-US" altLang="ko-KR" dirty="0" err="1">
                <a:solidFill>
                  <a:schemeClr val="tx1"/>
                </a:solidFill>
              </a:rPr>
              <a:t>socialNbFollowers</a:t>
            </a:r>
            <a:r>
              <a:rPr lang="ko-KR" altLang="en-US" dirty="0">
                <a:solidFill>
                  <a:schemeClr val="tx1"/>
                </a:solidFill>
              </a:rPr>
              <a:t>를 많이 늘린다고 구매할 확률이 </a:t>
            </a:r>
            <a:r>
              <a:rPr lang="ko-KR" altLang="en-US" dirty="0" err="1">
                <a:solidFill>
                  <a:schemeClr val="tx1"/>
                </a:solidFill>
              </a:rPr>
              <a:t>높아지는건</a:t>
            </a:r>
            <a:r>
              <a:rPr lang="ko-KR" altLang="en-US" dirty="0">
                <a:solidFill>
                  <a:schemeClr val="tx1"/>
                </a:solidFill>
              </a:rPr>
              <a:t> 아니고</a:t>
            </a:r>
            <a:r>
              <a:rPr lang="en-US" altLang="ko-KR" dirty="0">
                <a:solidFill>
                  <a:schemeClr val="tx1"/>
                </a:solidFill>
              </a:rPr>
              <a:t>, default</a:t>
            </a:r>
            <a:r>
              <a:rPr lang="ko-KR" altLang="en-US" dirty="0">
                <a:solidFill>
                  <a:schemeClr val="tx1"/>
                </a:solidFill>
              </a:rPr>
              <a:t>보다 한</a:t>
            </a:r>
            <a:r>
              <a:rPr lang="en-US" altLang="ko-KR" dirty="0">
                <a:solidFill>
                  <a:schemeClr val="tx1"/>
                </a:solidFill>
              </a:rPr>
              <a:t>~</a:t>
            </a:r>
            <a:r>
              <a:rPr lang="ko-KR" altLang="en-US" dirty="0">
                <a:solidFill>
                  <a:schemeClr val="tx1"/>
                </a:solidFill>
              </a:rPr>
              <a:t>두개 더 늘어난 </a:t>
            </a:r>
            <a:r>
              <a:rPr lang="en-US" altLang="ko-KR" dirty="0">
                <a:solidFill>
                  <a:schemeClr val="tx1"/>
                </a:solidFill>
              </a:rPr>
              <a:t>4-5</a:t>
            </a:r>
            <a:r>
              <a:rPr lang="ko-KR" altLang="en-US" dirty="0">
                <a:solidFill>
                  <a:schemeClr val="tx1"/>
                </a:solidFill>
              </a:rPr>
              <a:t>개일 때 구매 확률이 늘어난다</a:t>
            </a:r>
            <a:r>
              <a:rPr lang="en-US" altLang="ko-KR" dirty="0">
                <a:solidFill>
                  <a:schemeClr val="tx1"/>
                </a:solidFill>
              </a:rPr>
              <a:t>. </a:t>
            </a:r>
            <a:r>
              <a:rPr lang="ko-KR" altLang="en-US" dirty="0">
                <a:solidFill>
                  <a:schemeClr val="tx1"/>
                </a:solidFill>
              </a:rPr>
              <a:t>나를 </a:t>
            </a:r>
            <a:r>
              <a:rPr lang="en-US" altLang="ko-KR" dirty="0">
                <a:solidFill>
                  <a:schemeClr val="tx1"/>
                </a:solidFill>
              </a:rPr>
              <a:t>follow</a:t>
            </a:r>
            <a:r>
              <a:rPr lang="ko-KR" altLang="en-US" dirty="0">
                <a:solidFill>
                  <a:schemeClr val="tx1"/>
                </a:solidFill>
              </a:rPr>
              <a:t>한 </a:t>
            </a:r>
            <a:r>
              <a:rPr lang="en-US" altLang="ko-KR" dirty="0">
                <a:solidFill>
                  <a:schemeClr val="tx1"/>
                </a:solidFill>
              </a:rPr>
              <a:t>user</a:t>
            </a:r>
            <a:r>
              <a:rPr lang="ko-KR" altLang="en-US" dirty="0">
                <a:solidFill>
                  <a:schemeClr val="tx1"/>
                </a:solidFill>
              </a:rPr>
              <a:t>꺼 구경하러 가서 </a:t>
            </a:r>
            <a:r>
              <a:rPr lang="ko-KR" altLang="en-US" dirty="0" err="1">
                <a:solidFill>
                  <a:schemeClr val="tx1"/>
                </a:solidFill>
              </a:rPr>
              <a:t>사는건가</a:t>
            </a:r>
            <a:r>
              <a:rPr lang="en-US" altLang="ko-KR" dirty="0">
                <a:solidFill>
                  <a:schemeClr val="tx1"/>
                </a:solidFill>
              </a:rPr>
              <a:t>? </a:t>
            </a:r>
            <a:r>
              <a:rPr lang="ko-KR" altLang="en-US" dirty="0">
                <a:solidFill>
                  <a:schemeClr val="tx1"/>
                </a:solidFill>
              </a:rPr>
              <a:t>데이터가 너무 많은데</a:t>
            </a:r>
            <a:r>
              <a:rPr lang="en-US" altLang="ko-KR" dirty="0">
                <a:solidFill>
                  <a:schemeClr val="tx1"/>
                </a:solidFill>
              </a:rPr>
              <a:t>, </a:t>
            </a:r>
            <a:r>
              <a:rPr lang="ko-KR" altLang="en-US" dirty="0">
                <a:solidFill>
                  <a:schemeClr val="tx1"/>
                </a:solidFill>
              </a:rPr>
              <a:t>타겟을 알아보고 추천하면</a:t>
            </a:r>
            <a:r>
              <a:rPr lang="en-US" altLang="ko-KR" dirty="0">
                <a:solidFill>
                  <a:schemeClr val="tx1"/>
                </a:solidFill>
              </a:rPr>
              <a:t>, </a:t>
            </a:r>
            <a:r>
              <a:rPr lang="ko-KR" altLang="en-US" dirty="0">
                <a:solidFill>
                  <a:schemeClr val="tx1"/>
                </a:solidFill>
              </a:rPr>
              <a:t>살 가능성이 높아지는 것 같다</a:t>
            </a:r>
            <a:r>
              <a:rPr lang="en-US" altLang="ko-KR" dirty="0">
                <a:solidFill>
                  <a:schemeClr val="tx1"/>
                </a:solidFill>
              </a:rPr>
              <a:t>. </a:t>
            </a:r>
            <a:r>
              <a:rPr lang="ko-KR" altLang="en-US" dirty="0">
                <a:solidFill>
                  <a:schemeClr val="tx1"/>
                </a:solidFill>
              </a:rPr>
              <a:t>판매자들이 자기의 물건을 </a:t>
            </a:r>
            <a:r>
              <a:rPr lang="ko-KR" altLang="en-US" dirty="0" err="1">
                <a:solidFill>
                  <a:schemeClr val="tx1"/>
                </a:solidFill>
              </a:rPr>
              <a:t>살만한</a:t>
            </a:r>
            <a:r>
              <a:rPr lang="ko-KR" altLang="en-US" dirty="0">
                <a:solidFill>
                  <a:schemeClr val="tx1"/>
                </a:solidFill>
              </a:rPr>
              <a:t> 사람을 많이 불러모을수록</a:t>
            </a:r>
            <a:r>
              <a:rPr lang="en-US" altLang="ko-KR" dirty="0">
                <a:solidFill>
                  <a:schemeClr val="tx1"/>
                </a:solidFill>
              </a:rPr>
              <a:t>, </a:t>
            </a:r>
            <a:r>
              <a:rPr lang="ko-KR" altLang="en-US" dirty="0">
                <a:solidFill>
                  <a:schemeClr val="tx1"/>
                </a:solidFill>
              </a:rPr>
              <a:t>구매로 이어질 확률이 높아진다</a:t>
            </a:r>
            <a:r>
              <a:rPr lang="en-US" altLang="ko-KR" dirty="0">
                <a:solidFill>
                  <a:schemeClr val="tx1"/>
                </a:solidFill>
              </a:rPr>
              <a:t>.</a:t>
            </a:r>
          </a:p>
          <a:p>
            <a:pPr algn="ctr"/>
            <a:r>
              <a:rPr lang="ko-KR" altLang="en-US" dirty="0">
                <a:solidFill>
                  <a:schemeClr val="tx1"/>
                </a:solidFill>
              </a:rPr>
              <a:t>판매자가 자기가 가진 물건이 자신이 있으면</a:t>
            </a:r>
            <a:r>
              <a:rPr lang="en-US" altLang="ko-KR" dirty="0">
                <a:solidFill>
                  <a:schemeClr val="tx1"/>
                </a:solidFill>
              </a:rPr>
              <a:t>, </a:t>
            </a:r>
            <a:r>
              <a:rPr lang="ko-KR" altLang="en-US" dirty="0">
                <a:solidFill>
                  <a:schemeClr val="tx1"/>
                </a:solidFill>
              </a:rPr>
              <a:t>이거 한 번 </a:t>
            </a:r>
            <a:r>
              <a:rPr lang="ko-KR" altLang="en-US" dirty="0" err="1">
                <a:solidFill>
                  <a:schemeClr val="tx1"/>
                </a:solidFill>
              </a:rPr>
              <a:t>봐보라고</a:t>
            </a:r>
            <a:r>
              <a:rPr lang="ko-KR" altLang="en-US" dirty="0">
                <a:solidFill>
                  <a:schemeClr val="tx1"/>
                </a:solidFill>
              </a:rPr>
              <a:t> 제안할 것이고</a:t>
            </a:r>
            <a:r>
              <a:rPr lang="en-US" altLang="ko-KR" dirty="0">
                <a:solidFill>
                  <a:schemeClr val="tx1"/>
                </a:solidFill>
              </a:rPr>
              <a:t>, </a:t>
            </a:r>
            <a:r>
              <a:rPr lang="ko-KR" altLang="en-US" dirty="0">
                <a:solidFill>
                  <a:schemeClr val="tx1"/>
                </a:solidFill>
              </a:rPr>
              <a:t>구매자는 정보의 바다에서 </a:t>
            </a:r>
            <a:r>
              <a:rPr lang="ko-KR" altLang="en-US" dirty="0" err="1">
                <a:solidFill>
                  <a:schemeClr val="tx1"/>
                </a:solidFill>
              </a:rPr>
              <a:t>가치없는</a:t>
            </a:r>
            <a:r>
              <a:rPr lang="ko-KR" altLang="en-US" dirty="0">
                <a:solidFill>
                  <a:schemeClr val="tx1"/>
                </a:solidFill>
              </a:rPr>
              <a:t> 물건 대신에 고려해 볼 만한 물건을 보게 되고</a:t>
            </a:r>
            <a:r>
              <a:rPr lang="en-US" altLang="ko-KR" dirty="0">
                <a:solidFill>
                  <a:schemeClr val="tx1"/>
                </a:solidFill>
              </a:rPr>
              <a:t>, </a:t>
            </a:r>
            <a:r>
              <a:rPr lang="ko-KR" altLang="en-US" dirty="0">
                <a:solidFill>
                  <a:schemeClr val="tx1"/>
                </a:solidFill>
              </a:rPr>
              <a:t>구매하기 괜찮다고 생각해서 구매하는 것</a:t>
            </a:r>
            <a:r>
              <a:rPr lang="en-US" altLang="ko-KR" dirty="0">
                <a:solidFill>
                  <a:schemeClr val="tx1"/>
                </a:solidFill>
              </a:rPr>
              <a:t>.</a:t>
            </a:r>
          </a:p>
          <a:p>
            <a:pPr algn="ctr"/>
            <a:r>
              <a:rPr lang="ko-KR" altLang="en-US" dirty="0">
                <a:solidFill>
                  <a:schemeClr val="tx1"/>
                </a:solidFill>
              </a:rPr>
              <a:t>판매자의 안목이 중요하다</a:t>
            </a:r>
            <a:r>
              <a:rPr lang="en-US" altLang="ko-KR" dirty="0">
                <a:solidFill>
                  <a:schemeClr val="tx1"/>
                </a:solidFill>
              </a:rPr>
              <a:t>. “</a:t>
            </a:r>
            <a:r>
              <a:rPr lang="ko-KR" altLang="en-US" dirty="0">
                <a:solidFill>
                  <a:schemeClr val="tx1"/>
                </a:solidFill>
              </a:rPr>
              <a:t>이거 중고로 사도 꽤 괜찮아</a:t>
            </a:r>
            <a:r>
              <a:rPr lang="en-US" altLang="ko-KR" dirty="0">
                <a:solidFill>
                  <a:schemeClr val="tx1"/>
                </a:solidFill>
              </a:rPr>
              <a:t>" </a:t>
            </a:r>
            <a:r>
              <a:rPr lang="ko-KR" altLang="en-US" dirty="0">
                <a:solidFill>
                  <a:schemeClr val="tx1"/>
                </a:solidFill>
              </a:rPr>
              <a:t>라는 안목</a:t>
            </a:r>
            <a:r>
              <a:rPr lang="en-US" altLang="ko-KR" dirty="0">
                <a:solidFill>
                  <a:schemeClr val="tx1"/>
                </a:solidFill>
              </a:rPr>
              <a:t>! Experienced Seller </a:t>
            </a:r>
            <a:r>
              <a:rPr lang="ko-KR" altLang="en-US" dirty="0">
                <a:solidFill>
                  <a:schemeClr val="tx1"/>
                </a:solidFill>
              </a:rPr>
              <a:t>확보가 중요</a:t>
            </a:r>
            <a:r>
              <a:rPr lang="en-US" altLang="ko-KR" dirty="0">
                <a:solidFill>
                  <a:schemeClr val="tx1"/>
                </a:solidFill>
              </a:rPr>
              <a:t>!, </a:t>
            </a:r>
            <a:r>
              <a:rPr lang="ko-KR" altLang="en-US" dirty="0">
                <a:solidFill>
                  <a:schemeClr val="tx1"/>
                </a:solidFill>
              </a:rPr>
              <a:t>내가 써 본 경험</a:t>
            </a:r>
            <a:r>
              <a:rPr lang="en-US" altLang="ko-KR" dirty="0">
                <a:solidFill>
                  <a:schemeClr val="tx1"/>
                </a:solidFill>
              </a:rPr>
              <a:t>!</a:t>
            </a:r>
          </a:p>
          <a:p>
            <a:pPr algn="ctr"/>
            <a:endParaRPr lang="ko-KR" altLang="en-US" dirty="0">
              <a:solidFill>
                <a:schemeClr val="tx1"/>
              </a:solidFill>
            </a:endParaRPr>
          </a:p>
        </p:txBody>
      </p:sp>
    </p:spTree>
    <p:extLst>
      <p:ext uri="{BB962C8B-B14F-4D97-AF65-F5344CB8AC3E}">
        <p14:creationId xmlns:p14="http://schemas.microsoft.com/office/powerpoint/2010/main" val="82559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lstStyle/>
          <a:p>
            <a:r>
              <a:rPr lang="en-US" altLang="ko-KR" dirty="0">
                <a:solidFill>
                  <a:schemeClr val="tx2"/>
                </a:solidFill>
              </a:rPr>
              <a:t>Logistic</a:t>
            </a:r>
            <a:r>
              <a:rPr lang="ko-KR" altLang="en-US" dirty="0">
                <a:solidFill>
                  <a:schemeClr val="tx2"/>
                </a:solidFill>
              </a:rPr>
              <a:t> </a:t>
            </a:r>
            <a:r>
              <a:rPr lang="en-US" altLang="ko-KR" dirty="0">
                <a:solidFill>
                  <a:schemeClr val="tx2"/>
                </a:solidFill>
              </a:rPr>
              <a:t>regression, recall is … 0.75</a:t>
            </a:r>
            <a:endParaRPr lang="ko-KR" altLang="en-US" dirty="0">
              <a:solidFill>
                <a:schemeClr val="tx2"/>
              </a:solidFill>
            </a:endParaRPr>
          </a:p>
        </p:txBody>
      </p:sp>
      <p:sp>
        <p:nvSpPr>
          <p:cNvPr id="23" name="내용 개체 틀 22">
            <a:extLst>
              <a:ext uri="{FF2B5EF4-FFF2-40B4-BE49-F238E27FC236}">
                <a16:creationId xmlns:a16="http://schemas.microsoft.com/office/drawing/2014/main" id="{D229D8A6-D5B4-B568-4EB9-B050D50A2D75}"/>
              </a:ext>
            </a:extLst>
          </p:cNvPr>
          <p:cNvSpPr>
            <a:spLocks noGrp="1"/>
          </p:cNvSpPr>
          <p:nvPr>
            <p:ph idx="1"/>
          </p:nvPr>
        </p:nvSpPr>
        <p:spPr/>
        <p:txBody>
          <a:bodyPr/>
          <a:lstStyle/>
          <a:p>
            <a:endParaRPr lang="ko-KR" altLang="en-US"/>
          </a:p>
        </p:txBody>
      </p:sp>
      <p:sp>
        <p:nvSpPr>
          <p:cNvPr id="8" name="직사각형 7">
            <a:extLst>
              <a:ext uri="{FF2B5EF4-FFF2-40B4-BE49-F238E27FC236}">
                <a16:creationId xmlns:a16="http://schemas.microsoft.com/office/drawing/2014/main" id="{B324D77B-9DB8-94C5-0F0A-4BC7387E729C}"/>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2-1. Baseline</a:t>
            </a:r>
            <a:endParaRPr lang="ko-KR" altLang="en-US" dirty="0">
              <a:solidFill>
                <a:schemeClr val="tx2"/>
              </a:solidFill>
            </a:endParaRPr>
          </a:p>
        </p:txBody>
      </p:sp>
      <p:pic>
        <p:nvPicPr>
          <p:cNvPr id="24" name="Picture 2">
            <a:extLst>
              <a:ext uri="{FF2B5EF4-FFF2-40B4-BE49-F238E27FC236}">
                <a16:creationId xmlns:a16="http://schemas.microsoft.com/office/drawing/2014/main" id="{AD093EBC-CA79-FAB7-A28E-8B72DFB6F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 y="2897585"/>
            <a:ext cx="38195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13825E45-73F5-47B5-4A4A-8EEFF077D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5" y="2698750"/>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29" name="직사각형 28">
            <a:extLst>
              <a:ext uri="{FF2B5EF4-FFF2-40B4-BE49-F238E27FC236}">
                <a16:creationId xmlns:a16="http://schemas.microsoft.com/office/drawing/2014/main" id="{255E5D0C-A46A-9BF4-3B43-3DBA2834185A}"/>
              </a:ext>
            </a:extLst>
          </p:cNvPr>
          <p:cNvSpPr/>
          <p:nvPr/>
        </p:nvSpPr>
        <p:spPr>
          <a:xfrm>
            <a:off x="5126040" y="5164931"/>
            <a:ext cx="3819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threshold</a:t>
            </a:r>
            <a:r>
              <a:rPr lang="ko-KR" altLang="en-US" dirty="0"/>
              <a:t> </a:t>
            </a:r>
            <a:r>
              <a:rPr lang="en-US" altLang="ko-KR" dirty="0"/>
              <a:t>(0.39) </a:t>
            </a:r>
            <a:r>
              <a:rPr lang="ko-KR" altLang="en-US" dirty="0"/>
              <a:t>설명</a:t>
            </a:r>
            <a:r>
              <a:rPr lang="en-US" altLang="ko-KR" dirty="0"/>
              <a:t>, +</a:t>
            </a:r>
            <a:r>
              <a:rPr lang="ko-KR" altLang="en-US" dirty="0"/>
              <a:t>일 확률이 </a:t>
            </a:r>
            <a:r>
              <a:rPr lang="en-US" altLang="ko-KR" dirty="0"/>
              <a:t>–</a:t>
            </a:r>
            <a:r>
              <a:rPr lang="ko-KR" altLang="en-US" dirty="0"/>
              <a:t>보다 큰 거 이해해서 설명</a:t>
            </a:r>
          </a:p>
        </p:txBody>
      </p:sp>
      <p:sp>
        <p:nvSpPr>
          <p:cNvPr id="30" name="직사각형 29">
            <a:extLst>
              <a:ext uri="{FF2B5EF4-FFF2-40B4-BE49-F238E27FC236}">
                <a16:creationId xmlns:a16="http://schemas.microsoft.com/office/drawing/2014/main" id="{D7C89102-6F6B-3596-FDE7-05926A4FA7BE}"/>
              </a:ext>
            </a:extLst>
          </p:cNvPr>
          <p:cNvSpPr/>
          <p:nvPr/>
        </p:nvSpPr>
        <p:spPr>
          <a:xfrm>
            <a:off x="161130" y="1603874"/>
            <a:ext cx="3819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Metric (What is recall) </a:t>
            </a:r>
            <a:r>
              <a:rPr lang="ko-KR" altLang="en-US" dirty="0"/>
              <a:t>설명</a:t>
            </a:r>
          </a:p>
        </p:txBody>
      </p:sp>
      <p:pic>
        <p:nvPicPr>
          <p:cNvPr id="35" name="Picture 6">
            <a:extLst>
              <a:ext uri="{FF2B5EF4-FFF2-40B4-BE49-F238E27FC236}">
                <a16:creationId xmlns:a16="http://schemas.microsoft.com/office/drawing/2014/main" id="{BEF21376-994C-6313-353F-D43CBAA21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290" y="2820194"/>
            <a:ext cx="3762375" cy="2362200"/>
          </a:xfrm>
          <a:prstGeom prst="rect">
            <a:avLst/>
          </a:prstGeom>
          <a:noFill/>
          <a:extLst>
            <a:ext uri="{909E8E84-426E-40DD-AFC4-6F175D3DCCD1}">
              <a14:hiddenFill xmlns:a14="http://schemas.microsoft.com/office/drawing/2010/main">
                <a:solidFill>
                  <a:srgbClr val="FFFFFF"/>
                </a:solidFill>
              </a14:hiddenFill>
            </a:ext>
          </a:extLst>
        </p:spPr>
      </p:pic>
      <p:sp>
        <p:nvSpPr>
          <p:cNvPr id="36" name="직사각형 35">
            <a:extLst>
              <a:ext uri="{FF2B5EF4-FFF2-40B4-BE49-F238E27FC236}">
                <a16:creationId xmlns:a16="http://schemas.microsoft.com/office/drawing/2014/main" id="{932866CA-E819-781B-C9C8-8671052A1271}"/>
              </a:ext>
            </a:extLst>
          </p:cNvPr>
          <p:cNvSpPr/>
          <p:nvPr/>
        </p:nvSpPr>
        <p:spPr>
          <a:xfrm>
            <a:off x="161130" y="5492354"/>
            <a:ext cx="3819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Logistic regression</a:t>
            </a:r>
            <a:r>
              <a:rPr lang="ko-KR" altLang="en-US" dirty="0"/>
              <a:t>으로 예측</a:t>
            </a:r>
            <a:endParaRPr lang="en-US" altLang="ko-KR" dirty="0"/>
          </a:p>
          <a:p>
            <a:pPr algn="ctr"/>
            <a:r>
              <a:rPr lang="en-US" altLang="ko-KR" dirty="0"/>
              <a:t>recall 0.68</a:t>
            </a:r>
            <a:endParaRPr lang="ko-KR" altLang="en-US" dirty="0"/>
          </a:p>
        </p:txBody>
      </p:sp>
      <p:sp>
        <p:nvSpPr>
          <p:cNvPr id="37" name="직사각형 36">
            <a:extLst>
              <a:ext uri="{FF2B5EF4-FFF2-40B4-BE49-F238E27FC236}">
                <a16:creationId xmlns:a16="http://schemas.microsoft.com/office/drawing/2014/main" id="{1C2249F7-D3F4-1BC7-B12A-09CB6A331CA0}"/>
              </a:ext>
            </a:extLst>
          </p:cNvPr>
          <p:cNvSpPr/>
          <p:nvPr/>
        </p:nvSpPr>
        <p:spPr>
          <a:xfrm>
            <a:off x="5126040" y="1599010"/>
            <a:ext cx="3819525" cy="90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ROC curve, AUC </a:t>
            </a:r>
            <a:r>
              <a:rPr lang="ko-KR" altLang="en-US" dirty="0"/>
              <a:t>기준 예측</a:t>
            </a:r>
            <a:r>
              <a:rPr lang="en-US" altLang="ko-KR" dirty="0"/>
              <a:t>,</a:t>
            </a:r>
          </a:p>
          <a:p>
            <a:pPr algn="ctr"/>
            <a:r>
              <a:rPr lang="en-US" altLang="ko-KR" dirty="0"/>
              <a:t>recall 0.75</a:t>
            </a:r>
            <a:endParaRPr lang="ko-KR" altLang="en-US" dirty="0"/>
          </a:p>
        </p:txBody>
      </p:sp>
      <p:sp>
        <p:nvSpPr>
          <p:cNvPr id="39" name="TextBox 38">
            <a:extLst>
              <a:ext uri="{FF2B5EF4-FFF2-40B4-BE49-F238E27FC236}">
                <a16:creationId xmlns:a16="http://schemas.microsoft.com/office/drawing/2014/main" id="{EB58CE24-2E63-F975-E762-4C87055C4C8F}"/>
              </a:ext>
            </a:extLst>
          </p:cNvPr>
          <p:cNvSpPr txBox="1"/>
          <p:nvPr/>
        </p:nvSpPr>
        <p:spPr>
          <a:xfrm>
            <a:off x="3078959" y="6788467"/>
            <a:ext cx="8782047" cy="1477328"/>
          </a:xfrm>
          <a:prstGeom prst="rect">
            <a:avLst/>
          </a:prstGeom>
          <a:solidFill>
            <a:schemeClr val="accent1">
              <a:lumMod val="20000"/>
              <a:lumOff val="80000"/>
            </a:schemeClr>
          </a:solidFill>
        </p:spPr>
        <p:txBody>
          <a:bodyPr wrap="square">
            <a:spAutoFit/>
          </a:bodyPr>
          <a:lstStyle/>
          <a:p>
            <a:r>
              <a:rPr lang="ko-KR" altLang="en-US" b="0" i="0" dirty="0">
                <a:solidFill>
                  <a:srgbClr val="212121"/>
                </a:solidFill>
                <a:effectLst/>
                <a:latin typeface="Courier New" panose="02070309020205020404" pitchFamily="49" charset="0"/>
              </a:rPr>
              <a:t>회귀계수가 양수인 특성 상위 </a:t>
            </a:r>
            <a:r>
              <a:rPr lang="en-US" altLang="ko-KR" b="0" i="0" dirty="0">
                <a:solidFill>
                  <a:srgbClr val="212121"/>
                </a:solidFill>
                <a:effectLst/>
                <a:latin typeface="Courier New" panose="02070309020205020404" pitchFamily="49" charset="0"/>
              </a:rPr>
              <a:t>3</a:t>
            </a:r>
            <a:r>
              <a:rPr lang="ko-KR" altLang="en-US" b="0" i="0" dirty="0">
                <a:solidFill>
                  <a:srgbClr val="212121"/>
                </a:solidFill>
                <a:effectLst/>
                <a:latin typeface="Courier New" panose="02070309020205020404" pitchFamily="49" charset="0"/>
              </a:rPr>
              <a:t>개 </a:t>
            </a:r>
            <a:r>
              <a:rPr lang="en-US" altLang="ko-KR" b="0" i="0" dirty="0" err="1">
                <a:solidFill>
                  <a:srgbClr val="212121"/>
                </a:solidFill>
                <a:effectLst/>
                <a:latin typeface="Courier New" panose="02070309020205020404" pitchFamily="49" charset="0"/>
              </a:rPr>
              <a:t>socialNbFollowers</a:t>
            </a:r>
            <a:r>
              <a:rPr lang="en-US" altLang="ko-KR" b="0" i="0" dirty="0">
                <a:solidFill>
                  <a:srgbClr val="212121"/>
                </a:solidFill>
                <a:effectLst/>
                <a:latin typeface="Courier New" panose="02070309020205020404" pitchFamily="49" charset="0"/>
              </a:rPr>
              <a:t> 1.847097 </a:t>
            </a:r>
            <a:r>
              <a:rPr lang="en-US" altLang="ko-KR" b="0" i="0" dirty="0" err="1">
                <a:solidFill>
                  <a:srgbClr val="212121"/>
                </a:solidFill>
                <a:effectLst/>
                <a:latin typeface="Courier New" panose="02070309020205020404" pitchFamily="49" charset="0"/>
              </a:rPr>
              <a:t>productsWished</a:t>
            </a:r>
            <a:r>
              <a:rPr lang="en-US" altLang="ko-KR" b="0" i="0" dirty="0">
                <a:solidFill>
                  <a:srgbClr val="212121"/>
                </a:solidFill>
                <a:effectLst/>
                <a:latin typeface="Courier New" panose="02070309020205020404" pitchFamily="49" charset="0"/>
              </a:rPr>
              <a:t> 1.397352 </a:t>
            </a:r>
            <a:r>
              <a:rPr lang="en-US" altLang="ko-KR" b="0" i="0" dirty="0" err="1">
                <a:solidFill>
                  <a:srgbClr val="212121"/>
                </a:solidFill>
                <a:effectLst/>
                <a:latin typeface="Courier New" panose="02070309020205020404" pitchFamily="49" charset="0"/>
              </a:rPr>
              <a:t>socialProductsLiked</a:t>
            </a:r>
            <a:r>
              <a:rPr lang="en-US" altLang="ko-KR" b="0" i="0" dirty="0">
                <a:solidFill>
                  <a:srgbClr val="212121"/>
                </a:solidFill>
                <a:effectLst/>
                <a:latin typeface="Courier New" panose="02070309020205020404" pitchFamily="49" charset="0"/>
              </a:rPr>
              <a:t> 1.085603 </a:t>
            </a:r>
            <a:r>
              <a:rPr lang="en-US" altLang="ko-KR" b="0" i="0" dirty="0" err="1">
                <a:solidFill>
                  <a:srgbClr val="212121"/>
                </a:solidFill>
                <a:effectLst/>
                <a:latin typeface="Courier New" panose="02070309020205020404" pitchFamily="49" charset="0"/>
              </a:rPr>
              <a:t>dtype</a:t>
            </a:r>
            <a:r>
              <a:rPr lang="en-US" altLang="ko-KR" b="0" i="0" dirty="0">
                <a:solidFill>
                  <a:srgbClr val="212121"/>
                </a:solidFill>
                <a:effectLst/>
                <a:latin typeface="Courier New" panose="02070309020205020404" pitchFamily="49" charset="0"/>
              </a:rPr>
              <a:t>: float64 </a:t>
            </a:r>
            <a:r>
              <a:rPr lang="ko-KR" altLang="en-US" b="0" i="0" dirty="0">
                <a:solidFill>
                  <a:srgbClr val="212121"/>
                </a:solidFill>
                <a:effectLst/>
                <a:latin typeface="Courier New" panose="02070309020205020404" pitchFamily="49" charset="0"/>
              </a:rPr>
              <a:t>회귀계수가 음수인 특성 하위 </a:t>
            </a:r>
            <a:r>
              <a:rPr lang="en-US" altLang="ko-KR" b="0" i="0" dirty="0">
                <a:solidFill>
                  <a:srgbClr val="212121"/>
                </a:solidFill>
                <a:effectLst/>
                <a:latin typeface="Courier New" panose="02070309020205020404" pitchFamily="49" charset="0"/>
              </a:rPr>
              <a:t>3</a:t>
            </a:r>
            <a:r>
              <a:rPr lang="ko-KR" altLang="en-US" b="0" i="0" dirty="0">
                <a:solidFill>
                  <a:srgbClr val="212121"/>
                </a:solidFill>
                <a:effectLst/>
                <a:latin typeface="Courier New" panose="02070309020205020404" pitchFamily="49" charset="0"/>
              </a:rPr>
              <a:t>개 </a:t>
            </a:r>
            <a:r>
              <a:rPr lang="en-US" altLang="ko-KR" b="0" i="0" dirty="0" err="1">
                <a:solidFill>
                  <a:srgbClr val="212121"/>
                </a:solidFill>
                <a:effectLst/>
                <a:latin typeface="Courier New" panose="02070309020205020404" pitchFamily="49" charset="0"/>
              </a:rPr>
              <a:t>productsSold</a:t>
            </a:r>
            <a:r>
              <a:rPr lang="en-US" altLang="ko-KR" b="0" i="0" dirty="0">
                <a:solidFill>
                  <a:srgbClr val="212121"/>
                </a:solidFill>
                <a:effectLst/>
                <a:latin typeface="Courier New" panose="02070309020205020404" pitchFamily="49" charset="0"/>
              </a:rPr>
              <a:t> -0.442160 </a:t>
            </a:r>
            <a:r>
              <a:rPr lang="en-US" altLang="ko-KR" b="0" i="0" dirty="0" err="1">
                <a:solidFill>
                  <a:srgbClr val="212121"/>
                </a:solidFill>
                <a:effectLst/>
                <a:latin typeface="Courier New" panose="02070309020205020404" pitchFamily="49" charset="0"/>
              </a:rPr>
              <a:t>daysSinceLastLogin</a:t>
            </a:r>
            <a:r>
              <a:rPr lang="en-US" altLang="ko-KR" b="0" i="0" dirty="0">
                <a:solidFill>
                  <a:srgbClr val="212121"/>
                </a:solidFill>
                <a:effectLst/>
                <a:latin typeface="Courier New" panose="02070309020205020404" pitchFamily="49" charset="0"/>
              </a:rPr>
              <a:t> -0.845417 </a:t>
            </a:r>
            <a:r>
              <a:rPr lang="en-US" altLang="ko-KR" b="0" i="0" dirty="0" err="1">
                <a:solidFill>
                  <a:srgbClr val="212121"/>
                </a:solidFill>
                <a:effectLst/>
                <a:latin typeface="Courier New" panose="02070309020205020404" pitchFamily="49" charset="0"/>
              </a:rPr>
              <a:t>socialNbFollows</a:t>
            </a:r>
            <a:r>
              <a:rPr lang="en-US" altLang="ko-KR" b="0" i="0" dirty="0">
                <a:solidFill>
                  <a:srgbClr val="212121"/>
                </a:solidFill>
                <a:effectLst/>
                <a:latin typeface="Courier New" panose="02070309020205020404" pitchFamily="49" charset="0"/>
              </a:rPr>
              <a:t> -3.143505 </a:t>
            </a:r>
            <a:r>
              <a:rPr lang="en-US" altLang="ko-KR" b="0" i="0" dirty="0" err="1">
                <a:solidFill>
                  <a:srgbClr val="212121"/>
                </a:solidFill>
                <a:effectLst/>
                <a:latin typeface="Courier New" panose="02070309020205020404" pitchFamily="49" charset="0"/>
              </a:rPr>
              <a:t>dtype</a:t>
            </a:r>
            <a:r>
              <a:rPr lang="en-US" altLang="ko-KR" b="0" i="0" dirty="0">
                <a:solidFill>
                  <a:srgbClr val="212121"/>
                </a:solidFill>
                <a:effectLst/>
                <a:latin typeface="Courier New" panose="02070309020205020404" pitchFamily="49" charset="0"/>
              </a:rPr>
              <a:t>: float64</a:t>
            </a:r>
            <a:endParaRPr lang="ko-KR" altLang="en-US" dirty="0"/>
          </a:p>
        </p:txBody>
      </p:sp>
    </p:spTree>
    <p:extLst>
      <p:ext uri="{BB962C8B-B14F-4D97-AF65-F5344CB8AC3E}">
        <p14:creationId xmlns:p14="http://schemas.microsoft.com/office/powerpoint/2010/main" val="96436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a:solidFill>
                  <a:schemeClr val="tx2"/>
                </a:solidFill>
              </a:rPr>
              <a:t>Feature importance indicates …</a:t>
            </a:r>
            <a:endParaRPr lang="ko-KR" altLang="en-US" dirty="0">
              <a:solidFill>
                <a:schemeClr val="tx2"/>
              </a:solidFill>
            </a:endParaRPr>
          </a:p>
        </p:txBody>
      </p:sp>
      <p:sp>
        <p:nvSpPr>
          <p:cNvPr id="19" name="내용 개체 틀 18">
            <a:extLst>
              <a:ext uri="{FF2B5EF4-FFF2-40B4-BE49-F238E27FC236}">
                <a16:creationId xmlns:a16="http://schemas.microsoft.com/office/drawing/2014/main" id="{03BBE303-8F8A-827E-9B01-1D60DFE1A473}"/>
              </a:ext>
            </a:extLst>
          </p:cNvPr>
          <p:cNvSpPr>
            <a:spLocks noGrp="1"/>
          </p:cNvSpPr>
          <p:nvPr>
            <p:ph idx="1"/>
          </p:nvPr>
        </p:nvSpPr>
        <p:spPr/>
        <p:txBody>
          <a:bodyPr/>
          <a:lstStyle/>
          <a:p>
            <a:endParaRPr lang="ko-KR" altLang="en-US"/>
          </a:p>
        </p:txBody>
      </p:sp>
      <p:sp>
        <p:nvSpPr>
          <p:cNvPr id="28" name="직사각형 27">
            <a:extLst>
              <a:ext uri="{FF2B5EF4-FFF2-40B4-BE49-F238E27FC236}">
                <a16:creationId xmlns:a16="http://schemas.microsoft.com/office/drawing/2014/main" id="{38988A27-201F-12CB-D8FA-430C2E915C77}"/>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2-3. Interpretation</a:t>
            </a:r>
            <a:endParaRPr lang="ko-KR" altLang="en-US" dirty="0">
              <a:solidFill>
                <a:schemeClr val="tx2"/>
              </a:solidFill>
            </a:endParaRPr>
          </a:p>
        </p:txBody>
      </p:sp>
      <p:sp>
        <p:nvSpPr>
          <p:cNvPr id="20" name="직사각형 19">
            <a:extLst>
              <a:ext uri="{FF2B5EF4-FFF2-40B4-BE49-F238E27FC236}">
                <a16:creationId xmlns:a16="http://schemas.microsoft.com/office/drawing/2014/main" id="{B4CCC33B-1C96-8171-3D84-78F668C7ADF4}"/>
              </a:ext>
            </a:extLst>
          </p:cNvPr>
          <p:cNvSpPr/>
          <p:nvPr/>
        </p:nvSpPr>
        <p:spPr>
          <a:xfrm>
            <a:off x="949354" y="1963534"/>
            <a:ext cx="10404446" cy="44693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id="{4D99309C-0955-4FC8-E2CA-AB0F70CD5EF0}"/>
              </a:ext>
            </a:extLst>
          </p:cNvPr>
          <p:cNvGrpSpPr/>
          <p:nvPr/>
        </p:nvGrpSpPr>
        <p:grpSpPr>
          <a:xfrm>
            <a:off x="1100064" y="2093669"/>
            <a:ext cx="6289597" cy="3267619"/>
            <a:chOff x="1100064" y="2093669"/>
            <a:chExt cx="6289597" cy="3267619"/>
          </a:xfrm>
        </p:grpSpPr>
        <p:pic>
          <p:nvPicPr>
            <p:cNvPr id="22" name="Picture 2">
              <a:extLst>
                <a:ext uri="{FF2B5EF4-FFF2-40B4-BE49-F238E27FC236}">
                  <a16:creationId xmlns:a16="http://schemas.microsoft.com/office/drawing/2014/main" id="{D434CB75-8328-C2C6-EC4D-DF8CB15A5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64" y="2146078"/>
              <a:ext cx="3045152" cy="31506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7965E2E3-48F9-0886-0076-A72CDAD3B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438" y="2093669"/>
              <a:ext cx="3158223" cy="3267619"/>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8A8CB3A4-FA03-983F-C4A1-53609A2652B5}"/>
              </a:ext>
            </a:extLst>
          </p:cNvPr>
          <p:cNvSpPr txBox="1"/>
          <p:nvPr/>
        </p:nvSpPr>
        <p:spPr>
          <a:xfrm>
            <a:off x="1404976" y="5321768"/>
            <a:ext cx="6096000" cy="1200329"/>
          </a:xfrm>
          <a:prstGeom prst="rect">
            <a:avLst/>
          </a:prstGeom>
          <a:noFill/>
        </p:spPr>
        <p:txBody>
          <a:bodyPr wrap="square">
            <a:spAutoFit/>
          </a:bodyPr>
          <a:lstStyle/>
          <a:p>
            <a:r>
              <a:rPr lang="ko-KR" altLang="en-US" b="0" i="0" dirty="0">
                <a:solidFill>
                  <a:srgbClr val="212121"/>
                </a:solidFill>
                <a:effectLst/>
                <a:latin typeface="Roboto" panose="02000000000000000000" pitchFamily="2" charset="0"/>
              </a:rPr>
              <a:t> </a:t>
            </a:r>
            <a:r>
              <a:rPr lang="en-US" altLang="ko-KR" b="1" i="0" dirty="0">
                <a:effectLst/>
                <a:latin typeface="Roboto" panose="02000000000000000000" pitchFamily="2" charset="0"/>
              </a:rPr>
              <a:t>"</a:t>
            </a:r>
            <a:r>
              <a:rPr lang="ko-KR" altLang="en-US" b="1" i="0" dirty="0">
                <a:effectLst/>
                <a:latin typeface="Roboto" panose="02000000000000000000" pitchFamily="2" charset="0"/>
              </a:rPr>
              <a:t>모든 </a:t>
            </a:r>
            <a:r>
              <a:rPr lang="en-US" altLang="ko-KR" b="1" i="0" dirty="0">
                <a:effectLst/>
                <a:latin typeface="Roboto" panose="02000000000000000000" pitchFamily="2" charset="0"/>
              </a:rPr>
              <a:t>feature", cross weight</a:t>
            </a:r>
            <a:r>
              <a:rPr lang="ko-KR" altLang="en-US" b="1" i="0" dirty="0">
                <a:effectLst/>
                <a:latin typeface="Roboto" panose="02000000000000000000" pitchFamily="2" charset="0"/>
              </a:rPr>
              <a:t>을 넣으면 </a:t>
            </a:r>
            <a:r>
              <a:rPr lang="en-US" altLang="ko-KR" b="1" i="0" dirty="0">
                <a:effectLst/>
                <a:latin typeface="Roboto" panose="02000000000000000000" pitchFamily="2" charset="0"/>
              </a:rPr>
              <a:t>feature importance</a:t>
            </a:r>
            <a:r>
              <a:rPr lang="ko-KR" altLang="en-US" b="1" i="0" dirty="0">
                <a:effectLst/>
                <a:latin typeface="Roboto" panose="02000000000000000000" pitchFamily="2" charset="0"/>
              </a:rPr>
              <a:t>가 달라짐</a:t>
            </a:r>
            <a:r>
              <a:rPr lang="en-US" altLang="ko-KR" b="1" i="0" dirty="0">
                <a:effectLst/>
                <a:latin typeface="Roboto" panose="02000000000000000000" pitchFamily="2" charset="0"/>
              </a:rPr>
              <a:t>, </a:t>
            </a:r>
            <a:r>
              <a:rPr lang="en-US" altLang="ko-KR" b="1" i="0" dirty="0" err="1">
                <a:effectLst/>
                <a:latin typeface="Roboto" panose="02000000000000000000" pitchFamily="2" charset="0"/>
              </a:rPr>
              <a:t>Follwers</a:t>
            </a:r>
            <a:r>
              <a:rPr lang="ko-KR" altLang="en-US" b="1" i="0" dirty="0">
                <a:effectLst/>
                <a:latin typeface="Roboto" panose="02000000000000000000" pitchFamily="2" charset="0"/>
              </a:rPr>
              <a:t>가 가장 중요</a:t>
            </a:r>
            <a:r>
              <a:rPr lang="en-US" altLang="ko-KR" b="1" i="0" dirty="0">
                <a:effectLst/>
                <a:latin typeface="Roboto" panose="02000000000000000000" pitchFamily="2" charset="0"/>
              </a:rPr>
              <a:t>. </a:t>
            </a:r>
            <a:r>
              <a:rPr lang="ko-KR" altLang="en-US" b="1" i="0" dirty="0">
                <a:effectLst/>
                <a:latin typeface="Roboto" panose="02000000000000000000" pitchFamily="2" charset="0"/>
              </a:rPr>
              <a:t>구매자에게 왜 </a:t>
            </a:r>
            <a:r>
              <a:rPr lang="en-US" altLang="ko-KR" b="1" i="0" dirty="0" err="1">
                <a:effectLst/>
                <a:latin typeface="Roboto" panose="02000000000000000000" pitchFamily="2" charset="0"/>
              </a:rPr>
              <a:t>follwers</a:t>
            </a:r>
            <a:r>
              <a:rPr lang="ko-KR" altLang="en-US" b="1" i="0" dirty="0">
                <a:effectLst/>
                <a:latin typeface="Roboto" panose="02000000000000000000" pitchFamily="2" charset="0"/>
              </a:rPr>
              <a:t>가 </a:t>
            </a:r>
            <a:r>
              <a:rPr lang="ko-KR" altLang="en-US" b="1" i="0" dirty="0" err="1">
                <a:effectLst/>
                <a:latin typeface="Roboto" panose="02000000000000000000" pitchFamily="2" charset="0"/>
              </a:rPr>
              <a:t>많은거지</a:t>
            </a:r>
            <a:r>
              <a:rPr lang="en-US" altLang="ko-KR" b="1" i="0" dirty="0">
                <a:effectLst/>
                <a:latin typeface="Roboto" panose="02000000000000000000" pitchFamily="2" charset="0"/>
              </a:rPr>
              <a:t>, </a:t>
            </a:r>
            <a:r>
              <a:rPr lang="en-US" altLang="ko-KR" b="0" i="0" dirty="0">
                <a:solidFill>
                  <a:srgbClr val="212121"/>
                </a:solidFill>
                <a:effectLst/>
                <a:latin typeface="Roboto" panose="02000000000000000000" pitchFamily="2" charset="0"/>
              </a:rPr>
              <a:t> </a:t>
            </a:r>
            <a:r>
              <a:rPr lang="en-US" altLang="ko-KR" b="1" i="0" dirty="0">
                <a:effectLst/>
                <a:latin typeface="Roboto" panose="02000000000000000000" pitchFamily="2" charset="0"/>
              </a:rPr>
              <a:t>Seller</a:t>
            </a:r>
            <a:r>
              <a:rPr lang="ko-KR" altLang="en-US" b="1" i="0" dirty="0">
                <a:effectLst/>
                <a:latin typeface="Roboto" panose="02000000000000000000" pitchFamily="2" charset="0"/>
              </a:rPr>
              <a:t>관련한 </a:t>
            </a:r>
            <a:r>
              <a:rPr lang="en-US" altLang="ko-KR" b="1" i="0" dirty="0">
                <a:effectLst/>
                <a:latin typeface="Roboto" panose="02000000000000000000" pitchFamily="2" charset="0"/>
              </a:rPr>
              <a:t>feature drop (cross weight)</a:t>
            </a:r>
            <a:r>
              <a:rPr lang="ko-KR" altLang="en-US" b="1" i="0" dirty="0">
                <a:effectLst/>
                <a:latin typeface="Roboto" panose="02000000000000000000" pitchFamily="2" charset="0"/>
              </a:rPr>
              <a:t>으로 확인</a:t>
            </a:r>
            <a:endParaRPr lang="ko-KR" altLang="en-US" dirty="0"/>
          </a:p>
        </p:txBody>
      </p:sp>
      <p:grpSp>
        <p:nvGrpSpPr>
          <p:cNvPr id="30" name="그룹 29">
            <a:extLst>
              <a:ext uri="{FF2B5EF4-FFF2-40B4-BE49-F238E27FC236}">
                <a16:creationId xmlns:a16="http://schemas.microsoft.com/office/drawing/2014/main" id="{D3799BE6-07D8-D5C9-01C6-3336D25DC3BD}"/>
              </a:ext>
            </a:extLst>
          </p:cNvPr>
          <p:cNvGrpSpPr/>
          <p:nvPr/>
        </p:nvGrpSpPr>
        <p:grpSpPr>
          <a:xfrm>
            <a:off x="3680055" y="5856988"/>
            <a:ext cx="9223569" cy="2667000"/>
            <a:chOff x="1994130" y="6696044"/>
            <a:chExt cx="9223569" cy="2667000"/>
          </a:xfrm>
        </p:grpSpPr>
        <p:pic>
          <p:nvPicPr>
            <p:cNvPr id="31" name="Picture 12">
              <a:extLst>
                <a:ext uri="{FF2B5EF4-FFF2-40B4-BE49-F238E27FC236}">
                  <a16:creationId xmlns:a16="http://schemas.microsoft.com/office/drawing/2014/main" id="{54D1DB71-1533-F454-475E-B03667C32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130" y="6696044"/>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84064DA6-8A06-9DDE-1E6D-4F4832B9DD88}"/>
                </a:ext>
              </a:extLst>
            </p:cNvPr>
            <p:cNvSpPr txBox="1"/>
            <p:nvPr/>
          </p:nvSpPr>
          <p:spPr>
            <a:xfrm>
              <a:off x="5121699" y="7854926"/>
              <a:ext cx="6096000" cy="923330"/>
            </a:xfrm>
            <a:prstGeom prst="rect">
              <a:avLst/>
            </a:prstGeom>
            <a:noFill/>
          </p:spPr>
          <p:txBody>
            <a:bodyPr wrap="square">
              <a:spAutoFit/>
            </a:bodyPr>
            <a:lstStyle/>
            <a:p>
              <a:r>
                <a:rPr lang="en-US" altLang="ko-KR" b="0" i="0" dirty="0">
                  <a:solidFill>
                    <a:srgbClr val="212121"/>
                  </a:solidFill>
                  <a:effectLst/>
                  <a:latin typeface="Roboto" panose="02000000000000000000" pitchFamily="2" charset="0"/>
                </a:rPr>
                <a:t> </a:t>
              </a:r>
              <a:r>
                <a:rPr lang="en-US" altLang="ko-KR" b="1" i="0" dirty="0">
                  <a:effectLst/>
                  <a:latin typeface="Roboto" panose="02000000000000000000" pitchFamily="2" charset="0"/>
                </a:rPr>
                <a:t>Seller</a:t>
              </a:r>
              <a:r>
                <a:rPr lang="ko-KR" altLang="en-US" b="1" i="0" dirty="0">
                  <a:effectLst/>
                  <a:latin typeface="Roboto" panose="02000000000000000000" pitchFamily="2" charset="0"/>
                </a:rPr>
                <a:t>관련한 </a:t>
              </a:r>
              <a:r>
                <a:rPr lang="en-US" altLang="ko-KR" b="1" i="0" dirty="0">
                  <a:effectLst/>
                  <a:latin typeface="Roboto" panose="02000000000000000000" pitchFamily="2" charset="0"/>
                </a:rPr>
                <a:t>feature drop (cross weight)</a:t>
              </a:r>
              <a:r>
                <a:rPr lang="ko-KR" altLang="en-US" b="1" i="0" dirty="0">
                  <a:effectLst/>
                  <a:latin typeface="Roboto" panose="02000000000000000000" pitchFamily="2" charset="0"/>
                </a:rPr>
                <a:t>하면 </a:t>
              </a:r>
              <a:r>
                <a:rPr lang="en-US" altLang="ko-KR" b="1" i="0" dirty="0">
                  <a:effectLst/>
                  <a:latin typeface="Roboto" panose="02000000000000000000" pitchFamily="2" charset="0"/>
                </a:rPr>
                <a:t>recall</a:t>
              </a:r>
              <a:r>
                <a:rPr lang="ko-KR" altLang="en-US" b="1" i="0" dirty="0">
                  <a:effectLst/>
                  <a:latin typeface="Roboto" panose="02000000000000000000" pitchFamily="2" charset="0"/>
                </a:rPr>
                <a:t>은 </a:t>
              </a:r>
              <a:r>
                <a:rPr lang="en-US" altLang="ko-KR" b="1" i="0" dirty="0">
                  <a:effectLst/>
                  <a:latin typeface="Roboto" panose="02000000000000000000" pitchFamily="2" charset="0"/>
                </a:rPr>
                <a:t>0.77 </a:t>
              </a:r>
              <a:r>
                <a:rPr lang="ko-KR" altLang="en-US" b="1" i="0" dirty="0">
                  <a:effectLst/>
                  <a:latin typeface="Roboto" panose="02000000000000000000" pitchFamily="2" charset="0"/>
                </a:rPr>
                <a:t>그대로 유지됨 </a:t>
              </a:r>
              <a:r>
                <a:rPr lang="en-US" altLang="ko-KR" b="1" i="0" dirty="0">
                  <a:effectLst/>
                  <a:latin typeface="Roboto" panose="02000000000000000000" pitchFamily="2" charset="0"/>
                </a:rPr>
                <a:t>(precision</a:t>
              </a:r>
              <a:r>
                <a:rPr lang="ko-KR" altLang="en-US" b="1" i="0" dirty="0">
                  <a:effectLst/>
                  <a:latin typeface="Roboto" panose="02000000000000000000" pitchFamily="2" charset="0"/>
                </a:rPr>
                <a:t>이 </a:t>
              </a:r>
              <a:r>
                <a:rPr lang="en-US" altLang="ko-KR" b="1" i="0" dirty="0">
                  <a:effectLst/>
                  <a:latin typeface="Roboto" panose="02000000000000000000" pitchFamily="2" charset="0"/>
                </a:rPr>
                <a:t>0.25</a:t>
              </a:r>
              <a:r>
                <a:rPr lang="ko-KR" altLang="en-US" b="1" i="0" dirty="0">
                  <a:effectLst/>
                  <a:latin typeface="Roboto" panose="02000000000000000000" pitchFamily="2" charset="0"/>
                </a:rPr>
                <a:t>에서 </a:t>
              </a:r>
              <a:r>
                <a:rPr lang="en-US" altLang="ko-KR" b="1" i="0" dirty="0">
                  <a:effectLst/>
                  <a:latin typeface="Roboto" panose="02000000000000000000" pitchFamily="2" charset="0"/>
                </a:rPr>
                <a:t>0.26</a:t>
              </a:r>
              <a:r>
                <a:rPr lang="ko-KR" altLang="en-US" b="1" i="0" dirty="0">
                  <a:effectLst/>
                  <a:latin typeface="Roboto" panose="02000000000000000000" pitchFamily="2" charset="0"/>
                </a:rPr>
                <a:t>으로 조금 증가</a:t>
              </a:r>
              <a:r>
                <a:rPr lang="en-US" altLang="ko-KR" b="1" i="0" dirty="0">
                  <a:effectLst/>
                  <a:latin typeface="Roboto" panose="02000000000000000000" pitchFamily="2" charset="0"/>
                </a:rPr>
                <a:t>)</a:t>
              </a:r>
              <a:endParaRPr lang="ko-KR" altLang="en-US" dirty="0"/>
            </a:p>
          </p:txBody>
        </p:sp>
      </p:grpSp>
      <p:grpSp>
        <p:nvGrpSpPr>
          <p:cNvPr id="33" name="그룹 32">
            <a:extLst>
              <a:ext uri="{FF2B5EF4-FFF2-40B4-BE49-F238E27FC236}">
                <a16:creationId xmlns:a16="http://schemas.microsoft.com/office/drawing/2014/main" id="{C94D14F4-CF2F-9031-9EF8-B86D4C40096F}"/>
              </a:ext>
            </a:extLst>
          </p:cNvPr>
          <p:cNvGrpSpPr/>
          <p:nvPr/>
        </p:nvGrpSpPr>
        <p:grpSpPr>
          <a:xfrm>
            <a:off x="5719582" y="77221"/>
            <a:ext cx="6096000" cy="6628508"/>
            <a:chOff x="5719582" y="77221"/>
            <a:chExt cx="6096000" cy="6628508"/>
          </a:xfrm>
        </p:grpSpPr>
        <p:grpSp>
          <p:nvGrpSpPr>
            <p:cNvPr id="34" name="그룹 33">
              <a:extLst>
                <a:ext uri="{FF2B5EF4-FFF2-40B4-BE49-F238E27FC236}">
                  <a16:creationId xmlns:a16="http://schemas.microsoft.com/office/drawing/2014/main" id="{16542D95-4A09-E2C1-D7D7-EB42D91133D7}"/>
                </a:ext>
              </a:extLst>
            </p:cNvPr>
            <p:cNvGrpSpPr/>
            <p:nvPr/>
          </p:nvGrpSpPr>
          <p:grpSpPr>
            <a:xfrm>
              <a:off x="7842703" y="1144693"/>
              <a:ext cx="2895578" cy="5561036"/>
              <a:chOff x="7842703" y="1144693"/>
              <a:chExt cx="2895578" cy="5561036"/>
            </a:xfrm>
          </p:grpSpPr>
          <p:pic>
            <p:nvPicPr>
              <p:cNvPr id="36" name="Picture 6">
                <a:extLst>
                  <a:ext uri="{FF2B5EF4-FFF2-40B4-BE49-F238E27FC236}">
                    <a16:creationId xmlns:a16="http://schemas.microsoft.com/office/drawing/2014/main" id="{3B48DD33-8157-174B-D4A2-1A5C8A899A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2703" y="1144693"/>
                <a:ext cx="2823133" cy="14387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a:extLst>
                  <a:ext uri="{FF2B5EF4-FFF2-40B4-BE49-F238E27FC236}">
                    <a16:creationId xmlns:a16="http://schemas.microsoft.com/office/drawing/2014/main" id="{912F7CAF-66C7-F50B-C22A-37813CE898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757" y="3243943"/>
                <a:ext cx="2758968" cy="140609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a:extLst>
                  <a:ext uri="{FF2B5EF4-FFF2-40B4-BE49-F238E27FC236}">
                    <a16:creationId xmlns:a16="http://schemas.microsoft.com/office/drawing/2014/main" id="{E008CBCD-113B-F39D-6CE3-C2C4493DF9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9137" y="5296708"/>
                <a:ext cx="2729144" cy="1409021"/>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87E37E3F-D960-D505-EB6F-57925BD70FEC}"/>
                </a:ext>
              </a:extLst>
            </p:cNvPr>
            <p:cNvSpPr txBox="1"/>
            <p:nvPr/>
          </p:nvSpPr>
          <p:spPr>
            <a:xfrm>
              <a:off x="5719582" y="77221"/>
              <a:ext cx="6096000" cy="646331"/>
            </a:xfrm>
            <a:prstGeom prst="rect">
              <a:avLst/>
            </a:prstGeom>
            <a:noFill/>
          </p:spPr>
          <p:txBody>
            <a:bodyPr wrap="square">
              <a:spAutoFit/>
            </a:bodyPr>
            <a:lstStyle/>
            <a:p>
              <a:r>
                <a:rPr lang="en-US" altLang="ko-KR" b="1" i="0" dirty="0" err="1">
                  <a:solidFill>
                    <a:srgbClr val="FFA500"/>
                  </a:solidFill>
                  <a:effectLst/>
                  <a:latin typeface="Roboto" panose="02000000000000000000" pitchFamily="2" charset="0"/>
                </a:rPr>
                <a:t>socialNbFollowers</a:t>
              </a:r>
              <a:r>
                <a:rPr lang="ko-KR" altLang="en-US" b="1" i="0" dirty="0">
                  <a:solidFill>
                    <a:srgbClr val="FFA500"/>
                  </a:solidFill>
                  <a:effectLst/>
                  <a:latin typeface="Roboto" panose="02000000000000000000" pitchFamily="2" charset="0"/>
                </a:rPr>
                <a:t>를 </a:t>
              </a:r>
              <a:r>
                <a:rPr lang="en-US" altLang="ko-KR" b="1" i="0" dirty="0">
                  <a:solidFill>
                    <a:srgbClr val="FFA500"/>
                  </a:solidFill>
                  <a:effectLst/>
                  <a:latin typeface="Roboto" panose="02000000000000000000" pitchFamily="2" charset="0"/>
                </a:rPr>
                <a:t>ICE</a:t>
              </a:r>
              <a:r>
                <a:rPr lang="ko-KR" altLang="en-US" b="1" i="0" dirty="0">
                  <a:solidFill>
                    <a:srgbClr val="FFA500"/>
                  </a:solidFill>
                  <a:effectLst/>
                  <a:latin typeface="Roboto" panose="02000000000000000000" pitchFamily="2" charset="0"/>
                </a:rPr>
                <a:t>로 그려보자</a:t>
              </a:r>
              <a:r>
                <a:rPr lang="en-US" altLang="ko-KR" b="1" i="0" dirty="0">
                  <a:solidFill>
                    <a:srgbClr val="FFA500"/>
                  </a:solidFill>
                  <a:effectLst/>
                  <a:latin typeface="Roboto" panose="02000000000000000000" pitchFamily="2" charset="0"/>
                </a:rPr>
                <a:t>, </a:t>
              </a:r>
              <a:r>
                <a:rPr lang="ko-KR" altLang="en-US" b="1" i="0" dirty="0">
                  <a:solidFill>
                    <a:srgbClr val="FFA500"/>
                  </a:solidFill>
                  <a:effectLst/>
                  <a:latin typeface="Roboto" panose="02000000000000000000" pitchFamily="2" charset="0"/>
                </a:rPr>
                <a:t>도대체 </a:t>
              </a:r>
              <a:r>
                <a:rPr lang="en-US" altLang="ko-KR" b="1" i="0" dirty="0">
                  <a:solidFill>
                    <a:srgbClr val="FFA500"/>
                  </a:solidFill>
                  <a:effectLst/>
                  <a:latin typeface="Roboto" panose="02000000000000000000" pitchFamily="2" charset="0"/>
                </a:rPr>
                <a:t>Buy</a:t>
              </a:r>
              <a:r>
                <a:rPr lang="ko-KR" altLang="en-US" b="1" i="0" dirty="0">
                  <a:solidFill>
                    <a:srgbClr val="FFA500"/>
                  </a:solidFill>
                  <a:effectLst/>
                  <a:latin typeface="Roboto" panose="02000000000000000000" pitchFamily="2" charset="0"/>
                </a:rPr>
                <a:t>랑 무슨 </a:t>
              </a:r>
              <a:r>
                <a:rPr lang="ko-KR" altLang="en-US" b="1" i="0" dirty="0" err="1">
                  <a:solidFill>
                    <a:srgbClr val="FFA500"/>
                  </a:solidFill>
                  <a:effectLst/>
                  <a:latin typeface="Roboto" panose="02000000000000000000" pitchFamily="2" charset="0"/>
                </a:rPr>
                <a:t>상관인건지</a:t>
              </a:r>
              <a:endParaRPr lang="ko-KR" altLang="en-US" dirty="0"/>
            </a:p>
          </p:txBody>
        </p:sp>
      </p:grpSp>
    </p:spTree>
    <p:extLst>
      <p:ext uri="{BB962C8B-B14F-4D97-AF65-F5344CB8AC3E}">
        <p14:creationId xmlns:p14="http://schemas.microsoft.com/office/powerpoint/2010/main" val="5549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lstStyle/>
          <a:p>
            <a:r>
              <a:rPr lang="en-US" altLang="ko-KR" dirty="0">
                <a:solidFill>
                  <a:schemeClr val="tx2"/>
                </a:solidFill>
              </a:rPr>
              <a:t>Gradient boost tree, recall is …</a:t>
            </a:r>
            <a:endParaRPr lang="ko-KR" altLang="en-US" dirty="0">
              <a:solidFill>
                <a:schemeClr val="tx2"/>
              </a:solidFill>
            </a:endParaRPr>
          </a:p>
        </p:txBody>
      </p:sp>
      <p:sp>
        <p:nvSpPr>
          <p:cNvPr id="6" name="내용 개체 틀 5">
            <a:extLst>
              <a:ext uri="{FF2B5EF4-FFF2-40B4-BE49-F238E27FC236}">
                <a16:creationId xmlns:a16="http://schemas.microsoft.com/office/drawing/2014/main" id="{963B3A65-E880-0E94-7431-E4BD482E1F79}"/>
              </a:ext>
            </a:extLst>
          </p:cNvPr>
          <p:cNvSpPr>
            <a:spLocks noGrp="1"/>
          </p:cNvSpPr>
          <p:nvPr>
            <p:ph idx="1"/>
          </p:nvPr>
        </p:nvSpPr>
        <p:spPr/>
        <p:txBody>
          <a:bodyPr/>
          <a:lstStyle/>
          <a:p>
            <a:endParaRPr lang="ko-KR" altLang="en-US" dirty="0"/>
          </a:p>
        </p:txBody>
      </p:sp>
      <p:pic>
        <p:nvPicPr>
          <p:cNvPr id="10" name="그림 9">
            <a:extLst>
              <a:ext uri="{FF2B5EF4-FFF2-40B4-BE49-F238E27FC236}">
                <a16:creationId xmlns:a16="http://schemas.microsoft.com/office/drawing/2014/main" id="{70516C50-6E6C-8A7E-526D-B8501DC7E5A2}"/>
              </a:ext>
            </a:extLst>
          </p:cNvPr>
          <p:cNvPicPr>
            <a:picLocks noChangeAspect="1"/>
          </p:cNvPicPr>
          <p:nvPr/>
        </p:nvPicPr>
        <p:blipFill>
          <a:blip r:embed="rId2"/>
          <a:stretch>
            <a:fillRect/>
          </a:stretch>
        </p:blipFill>
        <p:spPr>
          <a:xfrm>
            <a:off x="838201" y="1803601"/>
            <a:ext cx="4782424" cy="4373361"/>
          </a:xfrm>
          <a:prstGeom prst="rect">
            <a:avLst/>
          </a:prstGeom>
        </p:spPr>
      </p:pic>
      <p:sp>
        <p:nvSpPr>
          <p:cNvPr id="11" name="직사각형 10">
            <a:extLst>
              <a:ext uri="{FF2B5EF4-FFF2-40B4-BE49-F238E27FC236}">
                <a16:creationId xmlns:a16="http://schemas.microsoft.com/office/drawing/2014/main" id="{CC8583B5-01FC-298F-8576-1ED75D7EEAEC}"/>
              </a:ext>
            </a:extLst>
          </p:cNvPr>
          <p:cNvSpPr/>
          <p:nvPr/>
        </p:nvSpPr>
        <p:spPr>
          <a:xfrm>
            <a:off x="1139584" y="3337836"/>
            <a:ext cx="588355" cy="7564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2" name="직사각형 11">
            <a:extLst>
              <a:ext uri="{FF2B5EF4-FFF2-40B4-BE49-F238E27FC236}">
                <a16:creationId xmlns:a16="http://schemas.microsoft.com/office/drawing/2014/main" id="{821CA85C-209D-8A41-5E1F-246314EADAA4}"/>
              </a:ext>
            </a:extLst>
          </p:cNvPr>
          <p:cNvSpPr/>
          <p:nvPr/>
        </p:nvSpPr>
        <p:spPr>
          <a:xfrm>
            <a:off x="2148161" y="2951739"/>
            <a:ext cx="588355" cy="7564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3" name="직사각형 12">
            <a:extLst>
              <a:ext uri="{FF2B5EF4-FFF2-40B4-BE49-F238E27FC236}">
                <a16:creationId xmlns:a16="http://schemas.microsoft.com/office/drawing/2014/main" id="{5C525E17-B723-F952-1B91-96B2B8285B54}"/>
              </a:ext>
            </a:extLst>
          </p:cNvPr>
          <p:cNvSpPr/>
          <p:nvPr/>
        </p:nvSpPr>
        <p:spPr>
          <a:xfrm>
            <a:off x="3128283" y="5788362"/>
            <a:ext cx="588355" cy="37284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4" name="직사각형 13">
            <a:extLst>
              <a:ext uri="{FF2B5EF4-FFF2-40B4-BE49-F238E27FC236}">
                <a16:creationId xmlns:a16="http://schemas.microsoft.com/office/drawing/2014/main" id="{6D4B454A-9C25-1E13-AE64-4BA8C704EB33}"/>
              </a:ext>
            </a:extLst>
          </p:cNvPr>
          <p:cNvSpPr/>
          <p:nvPr/>
        </p:nvSpPr>
        <p:spPr>
          <a:xfrm>
            <a:off x="4262933" y="3337837"/>
            <a:ext cx="588355" cy="75643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5" name="직사각형 14">
            <a:extLst>
              <a:ext uri="{FF2B5EF4-FFF2-40B4-BE49-F238E27FC236}">
                <a16:creationId xmlns:a16="http://schemas.microsoft.com/office/drawing/2014/main" id="{0ED78335-4FC8-43FD-BC78-4ECEEFCC58FF}"/>
              </a:ext>
            </a:extLst>
          </p:cNvPr>
          <p:cNvSpPr/>
          <p:nvPr/>
        </p:nvSpPr>
        <p:spPr>
          <a:xfrm>
            <a:off x="1139584" y="4221010"/>
            <a:ext cx="588355" cy="43488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7" name="직사각형 16">
            <a:extLst>
              <a:ext uri="{FF2B5EF4-FFF2-40B4-BE49-F238E27FC236}">
                <a16:creationId xmlns:a16="http://schemas.microsoft.com/office/drawing/2014/main" id="{AB9E6C04-AED1-81DF-C624-453778F66F5D}"/>
              </a:ext>
            </a:extLst>
          </p:cNvPr>
          <p:cNvSpPr/>
          <p:nvPr/>
        </p:nvSpPr>
        <p:spPr>
          <a:xfrm>
            <a:off x="2148161" y="3859614"/>
            <a:ext cx="588355" cy="40554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8" name="직사각형 17">
            <a:extLst>
              <a:ext uri="{FF2B5EF4-FFF2-40B4-BE49-F238E27FC236}">
                <a16:creationId xmlns:a16="http://schemas.microsoft.com/office/drawing/2014/main" id="{25F004CE-905F-09F4-E87A-E78D25F1CE2A}"/>
              </a:ext>
            </a:extLst>
          </p:cNvPr>
          <p:cNvSpPr/>
          <p:nvPr/>
        </p:nvSpPr>
        <p:spPr>
          <a:xfrm>
            <a:off x="4262933" y="4265157"/>
            <a:ext cx="588355" cy="152320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9" name="직사각형 18">
            <a:extLst>
              <a:ext uri="{FF2B5EF4-FFF2-40B4-BE49-F238E27FC236}">
                <a16:creationId xmlns:a16="http://schemas.microsoft.com/office/drawing/2014/main" id="{18D0E5CB-CC95-26FA-9770-20D09D490703}"/>
              </a:ext>
            </a:extLst>
          </p:cNvPr>
          <p:cNvSpPr/>
          <p:nvPr/>
        </p:nvSpPr>
        <p:spPr>
          <a:xfrm>
            <a:off x="2148161" y="4439685"/>
            <a:ext cx="588355" cy="21620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22" name="직사각형 21">
            <a:extLst>
              <a:ext uri="{FF2B5EF4-FFF2-40B4-BE49-F238E27FC236}">
                <a16:creationId xmlns:a16="http://schemas.microsoft.com/office/drawing/2014/main" id="{3D465D70-DFFC-4D43-727F-B8F6F44FA9D4}"/>
              </a:ext>
            </a:extLst>
          </p:cNvPr>
          <p:cNvSpPr/>
          <p:nvPr/>
        </p:nvSpPr>
        <p:spPr>
          <a:xfrm>
            <a:off x="2148161" y="4809487"/>
            <a:ext cx="588355" cy="9788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3" name="직사각형 2">
            <a:extLst>
              <a:ext uri="{FF2B5EF4-FFF2-40B4-BE49-F238E27FC236}">
                <a16:creationId xmlns:a16="http://schemas.microsoft.com/office/drawing/2014/main" id="{1CD58035-655C-1305-852D-33F480D712BB}"/>
              </a:ext>
            </a:extLst>
          </p:cNvPr>
          <p:cNvSpPr/>
          <p:nvPr/>
        </p:nvSpPr>
        <p:spPr>
          <a:xfrm>
            <a:off x="6816725" y="1825625"/>
            <a:ext cx="4537074" cy="4335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atinLnBrk="0"/>
            <a:r>
              <a:rPr lang="ko-KR" altLang="en-US" dirty="0">
                <a:solidFill>
                  <a:schemeClr val="tx2"/>
                </a:solidFill>
              </a:rPr>
              <a:t>일본은 </a:t>
            </a:r>
            <a:r>
              <a:rPr lang="en-US" altLang="ko-KR" dirty="0">
                <a:solidFill>
                  <a:schemeClr val="tx2"/>
                </a:solidFill>
              </a:rPr>
              <a:t>2015</a:t>
            </a:r>
            <a:r>
              <a:rPr lang="ko-KR" altLang="en-US" dirty="0">
                <a:solidFill>
                  <a:schemeClr val="tx2"/>
                </a:solidFill>
              </a:rPr>
              <a:t>년 이후</a:t>
            </a:r>
            <a:r>
              <a:rPr lang="en-US" altLang="ko-KR" dirty="0">
                <a:solidFill>
                  <a:schemeClr val="tx2"/>
                </a:solidFill>
              </a:rPr>
              <a:t> Action</a:t>
            </a:r>
            <a:r>
              <a:rPr lang="ko-KR" altLang="en-US" dirty="0">
                <a:solidFill>
                  <a:schemeClr val="tx2"/>
                </a:solidFill>
              </a:rPr>
              <a:t> 장르가 출고순위 </a:t>
            </a:r>
            <a:r>
              <a:rPr lang="en-US" altLang="ko-KR" dirty="0">
                <a:solidFill>
                  <a:schemeClr val="tx2"/>
                </a:solidFill>
              </a:rPr>
              <a:t>1</a:t>
            </a:r>
            <a:r>
              <a:rPr lang="ko-KR" altLang="en-US" dirty="0">
                <a:solidFill>
                  <a:schemeClr val="tx2"/>
                </a:solidFill>
              </a:rPr>
              <a:t>위로 변경되었음</a:t>
            </a:r>
            <a:endParaRPr lang="en-US" altLang="ko-KR" dirty="0">
              <a:solidFill>
                <a:schemeClr val="tx2"/>
              </a:solidFill>
            </a:endParaRPr>
          </a:p>
          <a:p>
            <a:pPr latinLnBrk="0"/>
            <a:endParaRPr lang="en-US" altLang="ko-KR" dirty="0">
              <a:solidFill>
                <a:schemeClr val="tx2"/>
              </a:solidFill>
            </a:endParaRPr>
          </a:p>
          <a:p>
            <a:pPr latinLnBrk="0"/>
            <a:r>
              <a:rPr lang="ko-KR" altLang="en-US" dirty="0">
                <a:solidFill>
                  <a:schemeClr val="tx2"/>
                </a:solidFill>
              </a:rPr>
              <a:t>북미와 유럽은 </a:t>
            </a:r>
            <a:r>
              <a:rPr lang="en-US" altLang="ko-KR" dirty="0">
                <a:solidFill>
                  <a:schemeClr val="tx2"/>
                </a:solidFill>
              </a:rPr>
              <a:t>2015</a:t>
            </a:r>
            <a:r>
              <a:rPr lang="ko-KR" altLang="en-US" dirty="0">
                <a:solidFill>
                  <a:schemeClr val="tx2"/>
                </a:solidFill>
              </a:rPr>
              <a:t>년 이후 </a:t>
            </a:r>
            <a:r>
              <a:rPr lang="en-US" altLang="ko-KR" dirty="0">
                <a:solidFill>
                  <a:schemeClr val="tx2"/>
                </a:solidFill>
              </a:rPr>
              <a:t>Shooter</a:t>
            </a:r>
            <a:r>
              <a:rPr lang="ko-KR" altLang="en-US" dirty="0">
                <a:solidFill>
                  <a:schemeClr val="tx2"/>
                </a:solidFill>
              </a:rPr>
              <a:t>가 출고순위 </a:t>
            </a:r>
            <a:r>
              <a:rPr lang="en-US" altLang="ko-KR" dirty="0">
                <a:solidFill>
                  <a:schemeClr val="tx2"/>
                </a:solidFill>
              </a:rPr>
              <a:t>1</a:t>
            </a:r>
            <a:r>
              <a:rPr lang="ko-KR" altLang="en-US" dirty="0">
                <a:solidFill>
                  <a:schemeClr val="tx2"/>
                </a:solidFill>
              </a:rPr>
              <a:t>위로 변경되었음</a:t>
            </a:r>
            <a:endParaRPr lang="en-US" altLang="ko-KR" dirty="0">
              <a:solidFill>
                <a:schemeClr val="tx2"/>
              </a:solidFill>
            </a:endParaRPr>
          </a:p>
          <a:p>
            <a:pPr latinLnBrk="0"/>
            <a:endParaRPr lang="en-US" altLang="ko-KR" dirty="0">
              <a:solidFill>
                <a:schemeClr val="tx2"/>
              </a:solidFill>
            </a:endParaRPr>
          </a:p>
          <a:p>
            <a:pPr latinLnBrk="0"/>
            <a:r>
              <a:rPr lang="ko-KR" altLang="en-US" dirty="0">
                <a:solidFill>
                  <a:schemeClr val="tx2"/>
                </a:solidFill>
              </a:rPr>
              <a:t>일본 이외의 시장에서는 트렌드가 </a:t>
            </a:r>
            <a:r>
              <a:rPr lang="en-US" altLang="ko-KR" dirty="0">
                <a:solidFill>
                  <a:schemeClr val="tx2"/>
                </a:solidFill>
              </a:rPr>
              <a:t>Shooter</a:t>
            </a:r>
            <a:r>
              <a:rPr lang="ko-KR" altLang="en-US" dirty="0">
                <a:solidFill>
                  <a:schemeClr val="tx2"/>
                </a:solidFill>
              </a:rPr>
              <a:t>로 변경되었기 때문에</a:t>
            </a:r>
            <a:r>
              <a:rPr lang="en-US" altLang="ko-KR" dirty="0">
                <a:solidFill>
                  <a:schemeClr val="tx2"/>
                </a:solidFill>
              </a:rPr>
              <a:t> Shooter </a:t>
            </a:r>
            <a:r>
              <a:rPr lang="ko-KR" altLang="en-US" dirty="0">
                <a:solidFill>
                  <a:schemeClr val="tx2"/>
                </a:solidFill>
              </a:rPr>
              <a:t>게임을 출시하고</a:t>
            </a:r>
            <a:r>
              <a:rPr lang="en-US" altLang="ko-KR" dirty="0">
                <a:solidFill>
                  <a:schemeClr val="tx2"/>
                </a:solidFill>
              </a:rPr>
              <a:t>, </a:t>
            </a:r>
            <a:r>
              <a:rPr lang="ko-KR" altLang="en-US" dirty="0">
                <a:solidFill>
                  <a:schemeClr val="tx2"/>
                </a:solidFill>
              </a:rPr>
              <a:t>일본에는 </a:t>
            </a:r>
            <a:r>
              <a:rPr lang="en-US" altLang="ko-KR" dirty="0">
                <a:solidFill>
                  <a:schemeClr val="tx2"/>
                </a:solidFill>
              </a:rPr>
              <a:t>Action </a:t>
            </a:r>
            <a:r>
              <a:rPr lang="ko-KR" altLang="en-US" dirty="0">
                <a:solidFill>
                  <a:schemeClr val="tx2"/>
                </a:solidFill>
              </a:rPr>
              <a:t>장르의 게임을 출시</a:t>
            </a:r>
          </a:p>
        </p:txBody>
      </p:sp>
      <p:sp>
        <p:nvSpPr>
          <p:cNvPr id="4" name="직사각형 3">
            <a:extLst>
              <a:ext uri="{FF2B5EF4-FFF2-40B4-BE49-F238E27FC236}">
                <a16:creationId xmlns:a16="http://schemas.microsoft.com/office/drawing/2014/main" id="{E7015D9A-28A0-CEFF-DB81-7F46054C0062}"/>
              </a:ext>
            </a:extLst>
          </p:cNvPr>
          <p:cNvSpPr/>
          <p:nvPr/>
        </p:nvSpPr>
        <p:spPr>
          <a:xfrm>
            <a:off x="2148161" y="5812000"/>
            <a:ext cx="588355" cy="37284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5" name="직사각형 4">
            <a:extLst>
              <a:ext uri="{FF2B5EF4-FFF2-40B4-BE49-F238E27FC236}">
                <a16:creationId xmlns:a16="http://schemas.microsoft.com/office/drawing/2014/main" id="{515F2BFF-519F-F2CD-C2FB-0542513F8496}"/>
              </a:ext>
            </a:extLst>
          </p:cNvPr>
          <p:cNvSpPr/>
          <p:nvPr/>
        </p:nvSpPr>
        <p:spPr>
          <a:xfrm>
            <a:off x="4262933" y="5802721"/>
            <a:ext cx="588355" cy="37284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7" name="직사각형 6">
            <a:extLst>
              <a:ext uri="{FF2B5EF4-FFF2-40B4-BE49-F238E27FC236}">
                <a16:creationId xmlns:a16="http://schemas.microsoft.com/office/drawing/2014/main" id="{3885E1E2-A664-7425-7468-B565B88A2D1F}"/>
              </a:ext>
            </a:extLst>
          </p:cNvPr>
          <p:cNvSpPr/>
          <p:nvPr/>
        </p:nvSpPr>
        <p:spPr>
          <a:xfrm>
            <a:off x="1139583" y="5812000"/>
            <a:ext cx="588355" cy="37284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8" name="직사각형 7">
            <a:extLst>
              <a:ext uri="{FF2B5EF4-FFF2-40B4-BE49-F238E27FC236}">
                <a16:creationId xmlns:a16="http://schemas.microsoft.com/office/drawing/2014/main" id="{B324D77B-9DB8-94C5-0F0A-4BC7387E729C}"/>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2-2. Model</a:t>
            </a:r>
            <a:endParaRPr lang="ko-KR" altLang="en-US" dirty="0">
              <a:solidFill>
                <a:schemeClr val="tx2"/>
              </a:solidFill>
            </a:endParaRPr>
          </a:p>
        </p:txBody>
      </p:sp>
      <p:sp>
        <p:nvSpPr>
          <p:cNvPr id="9" name="직사각형 8">
            <a:extLst>
              <a:ext uri="{FF2B5EF4-FFF2-40B4-BE49-F238E27FC236}">
                <a16:creationId xmlns:a16="http://schemas.microsoft.com/office/drawing/2014/main" id="{A89D5DE2-4003-F85F-7100-965E918706E2}"/>
              </a:ext>
            </a:extLst>
          </p:cNvPr>
          <p:cNvSpPr/>
          <p:nvPr/>
        </p:nvSpPr>
        <p:spPr>
          <a:xfrm>
            <a:off x="1139584" y="4807947"/>
            <a:ext cx="588355" cy="97887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16" name="직사각형 15">
            <a:extLst>
              <a:ext uri="{FF2B5EF4-FFF2-40B4-BE49-F238E27FC236}">
                <a16:creationId xmlns:a16="http://schemas.microsoft.com/office/drawing/2014/main" id="{9ABFDEF4-7766-096A-E7B4-6E23C057A9C5}"/>
              </a:ext>
            </a:extLst>
          </p:cNvPr>
          <p:cNvSpPr/>
          <p:nvPr/>
        </p:nvSpPr>
        <p:spPr>
          <a:xfrm>
            <a:off x="949354" y="1963534"/>
            <a:ext cx="10404446" cy="44693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a:extLst>
              <a:ext uri="{FF2B5EF4-FFF2-40B4-BE49-F238E27FC236}">
                <a16:creationId xmlns:a16="http://schemas.microsoft.com/office/drawing/2014/main" id="{5312C1CF-106D-5CF6-3D56-C84257C47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00" y="2205343"/>
            <a:ext cx="2674696" cy="1938608"/>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그룹 20">
            <a:extLst>
              <a:ext uri="{FF2B5EF4-FFF2-40B4-BE49-F238E27FC236}">
                <a16:creationId xmlns:a16="http://schemas.microsoft.com/office/drawing/2014/main" id="{988FED5A-D1CF-3A91-546C-CBA822670591}"/>
              </a:ext>
            </a:extLst>
          </p:cNvPr>
          <p:cNvGrpSpPr/>
          <p:nvPr/>
        </p:nvGrpSpPr>
        <p:grpSpPr>
          <a:xfrm>
            <a:off x="1188703" y="1965470"/>
            <a:ext cx="3095625" cy="4469350"/>
            <a:chOff x="4548188" y="2095500"/>
            <a:chExt cx="3095625" cy="4469350"/>
          </a:xfrm>
        </p:grpSpPr>
        <p:pic>
          <p:nvPicPr>
            <p:cNvPr id="1028" name="Picture 4">
              <a:extLst>
                <a:ext uri="{FF2B5EF4-FFF2-40B4-BE49-F238E27FC236}">
                  <a16:creationId xmlns:a16="http://schemas.microsoft.com/office/drawing/2014/main" id="{F87731B2-3A62-4544-EFF3-9A37E30CD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2095500"/>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20" name="직사각형 19">
              <a:extLst>
                <a:ext uri="{FF2B5EF4-FFF2-40B4-BE49-F238E27FC236}">
                  <a16:creationId xmlns:a16="http://schemas.microsoft.com/office/drawing/2014/main" id="{F7979745-D159-CD1D-E741-409774923B09}"/>
                </a:ext>
              </a:extLst>
            </p:cNvPr>
            <p:cNvSpPr/>
            <p:nvPr/>
          </p:nvSpPr>
          <p:spPr>
            <a:xfrm>
              <a:off x="4716379" y="4655891"/>
              <a:ext cx="2715918" cy="190895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err="1">
                  <a:solidFill>
                    <a:srgbClr val="212121"/>
                  </a:solidFill>
                  <a:effectLst/>
                  <a:latin typeface="Courier New" panose="02070309020205020404" pitchFamily="49" charset="0"/>
                </a:rPr>
                <a:t>XGBoost</a:t>
              </a:r>
              <a:r>
                <a:rPr lang="ko-KR" altLang="en-US" b="0" i="0" dirty="0">
                  <a:solidFill>
                    <a:srgbClr val="212121"/>
                  </a:solidFill>
                  <a:effectLst/>
                  <a:latin typeface="Courier New" panose="02070309020205020404" pitchFamily="49" charset="0"/>
                </a:rPr>
                <a:t>에서 </a:t>
              </a:r>
              <a:r>
                <a:rPr lang="en-US" altLang="ko-KR" b="0" i="0" dirty="0">
                  <a:solidFill>
                    <a:srgbClr val="212121"/>
                  </a:solidFill>
                  <a:effectLst/>
                  <a:latin typeface="Courier New" panose="02070309020205020404" pitchFamily="49" charset="0"/>
                </a:rPr>
                <a:t>score </a:t>
              </a:r>
              <a:r>
                <a:rPr lang="ko-KR" altLang="en-US" b="0" i="0" dirty="0">
                  <a:solidFill>
                    <a:srgbClr val="212121"/>
                  </a:solidFill>
                  <a:effectLst/>
                  <a:latin typeface="Courier New" panose="02070309020205020404" pitchFamily="49" charset="0"/>
                </a:rPr>
                <a:t>기준을 </a:t>
              </a:r>
              <a:r>
                <a:rPr lang="en-US" altLang="ko-KR" b="0" i="0" dirty="0">
                  <a:solidFill>
                    <a:srgbClr val="212121"/>
                  </a:solidFill>
                  <a:effectLst/>
                  <a:latin typeface="Courier New" panose="02070309020205020404" pitchFamily="49" charset="0"/>
                </a:rPr>
                <a:t>AUC</a:t>
              </a:r>
              <a:r>
                <a:rPr lang="ko-KR" altLang="en-US" b="0" i="0" dirty="0">
                  <a:solidFill>
                    <a:srgbClr val="212121"/>
                  </a:solidFill>
                  <a:effectLst/>
                  <a:latin typeface="Courier New" panose="02070309020205020404" pitchFamily="49" charset="0"/>
                </a:rPr>
                <a:t>로 하면 </a:t>
              </a:r>
              <a:r>
                <a:rPr lang="en-US" altLang="ko-KR" b="0" i="0" dirty="0">
                  <a:solidFill>
                    <a:srgbClr val="212121"/>
                  </a:solidFill>
                  <a:effectLst/>
                  <a:latin typeface="Courier New" panose="02070309020205020404" pitchFamily="49" charset="0"/>
                </a:rPr>
                <a:t>recall 0.29, 1-accuracy</a:t>
              </a:r>
              <a:r>
                <a:rPr lang="ko-KR" altLang="en-US" b="0" i="0" dirty="0">
                  <a:solidFill>
                    <a:srgbClr val="212121"/>
                  </a:solidFill>
                  <a:effectLst/>
                  <a:latin typeface="Courier New" panose="02070309020205020404" pitchFamily="49" charset="0"/>
                </a:rPr>
                <a:t>로 하면 </a:t>
              </a:r>
              <a:r>
                <a:rPr lang="en-US" altLang="ko-KR" b="0" i="0" dirty="0">
                  <a:solidFill>
                    <a:srgbClr val="212121"/>
                  </a:solidFill>
                  <a:effectLst/>
                  <a:latin typeface="Courier New" panose="02070309020205020404" pitchFamily="49" charset="0"/>
                </a:rPr>
                <a:t>recall 0.32</a:t>
              </a:r>
            </a:p>
            <a:p>
              <a:pPr algn="ctr"/>
              <a:r>
                <a:rPr lang="en-US" altLang="ko-KR" b="0" i="0" dirty="0">
                  <a:solidFill>
                    <a:srgbClr val="212121"/>
                  </a:solidFill>
                  <a:effectLst/>
                  <a:latin typeface="Courier New" panose="02070309020205020404" pitchFamily="49" charset="0"/>
                </a:rPr>
                <a:t>All features, </a:t>
              </a:r>
              <a:endParaRPr lang="ko-KR" altLang="en-US" dirty="0"/>
            </a:p>
          </p:txBody>
        </p:sp>
      </p:grpSp>
      <p:sp>
        <p:nvSpPr>
          <p:cNvPr id="25" name="직사각형 24">
            <a:extLst>
              <a:ext uri="{FF2B5EF4-FFF2-40B4-BE49-F238E27FC236}">
                <a16:creationId xmlns:a16="http://schemas.microsoft.com/office/drawing/2014/main" id="{6C7BA299-680D-5197-F2F6-88CBF3FD0422}"/>
              </a:ext>
            </a:extLst>
          </p:cNvPr>
          <p:cNvSpPr/>
          <p:nvPr/>
        </p:nvSpPr>
        <p:spPr>
          <a:xfrm>
            <a:off x="4311785" y="2205343"/>
            <a:ext cx="2715918" cy="422270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a:solidFill>
                  <a:srgbClr val="212121"/>
                </a:solidFill>
                <a:effectLst/>
                <a:latin typeface="Courier New" panose="02070309020205020404" pitchFamily="49" charset="0"/>
              </a:rPr>
              <a:t>Activity</a:t>
            </a:r>
            <a:r>
              <a:rPr lang="ko-KR" altLang="en-US" b="0" i="0" dirty="0">
                <a:solidFill>
                  <a:srgbClr val="212121"/>
                </a:solidFill>
                <a:effectLst/>
                <a:latin typeface="Courier New" panose="02070309020205020404" pitchFamily="49" charset="0"/>
              </a:rPr>
              <a:t>가 높아질 수록 구매로 이어진다는 것을 알 수 있음</a:t>
            </a:r>
            <a:r>
              <a:rPr lang="en-US" altLang="ko-KR" b="0" i="0" dirty="0">
                <a:solidFill>
                  <a:srgbClr val="212121"/>
                </a:solidFill>
                <a:effectLst/>
                <a:latin typeface="Courier New" panose="02070309020205020404" pitchFamily="49" charset="0"/>
              </a:rPr>
              <a:t>, Selling </a:t>
            </a:r>
            <a:r>
              <a:rPr lang="ko-KR" altLang="en-US" b="0" i="0" dirty="0">
                <a:solidFill>
                  <a:srgbClr val="212121"/>
                </a:solidFill>
                <a:effectLst/>
                <a:latin typeface="Courier New" panose="02070309020205020404" pitchFamily="49" charset="0"/>
              </a:rPr>
              <a:t>제외하고</a:t>
            </a:r>
            <a:r>
              <a:rPr lang="en-US" altLang="ko-KR" b="0" i="0" dirty="0">
                <a:solidFill>
                  <a:srgbClr val="212121"/>
                </a:solidFill>
                <a:effectLst/>
                <a:latin typeface="Courier New" panose="02070309020205020404" pitchFamily="49" charset="0"/>
              </a:rPr>
              <a:t>, activity</a:t>
            </a:r>
            <a:r>
              <a:rPr lang="ko-KR" altLang="en-US" b="0" i="0" dirty="0">
                <a:solidFill>
                  <a:srgbClr val="212121"/>
                </a:solidFill>
                <a:effectLst/>
                <a:latin typeface="Courier New" panose="02070309020205020404" pitchFamily="49" charset="0"/>
              </a:rPr>
              <a:t>와 무관한 특성을 제거하고 모델을 다시 확인</a:t>
            </a:r>
            <a:r>
              <a:rPr lang="en-US" altLang="ko-KR" b="0" i="0" dirty="0">
                <a:solidFill>
                  <a:srgbClr val="212121"/>
                </a:solidFill>
                <a:effectLst/>
                <a:latin typeface="Courier New" panose="02070309020205020404" pitchFamily="49" charset="0"/>
              </a:rPr>
              <a:t>, Activity feature</a:t>
            </a:r>
            <a:r>
              <a:rPr lang="ko-KR" altLang="en-US" b="0" i="0" dirty="0">
                <a:solidFill>
                  <a:srgbClr val="212121"/>
                </a:solidFill>
                <a:effectLst/>
                <a:latin typeface="Courier New" panose="02070309020205020404" pitchFamily="49" charset="0"/>
              </a:rPr>
              <a:t>만으로 평가하니까</a:t>
            </a:r>
            <a:r>
              <a:rPr lang="en-US" altLang="ko-KR" b="0" i="0" dirty="0">
                <a:solidFill>
                  <a:srgbClr val="212121"/>
                </a:solidFill>
                <a:effectLst/>
                <a:latin typeface="Courier New" panose="02070309020205020404" pitchFamily="49" charset="0"/>
              </a:rPr>
              <a:t>, recall</a:t>
            </a:r>
            <a:r>
              <a:rPr lang="ko-KR" altLang="en-US" b="0" i="0" dirty="0">
                <a:solidFill>
                  <a:srgbClr val="212121"/>
                </a:solidFill>
                <a:effectLst/>
                <a:latin typeface="Courier New" panose="02070309020205020404" pitchFamily="49" charset="0"/>
              </a:rPr>
              <a:t>이 오히려 떨어짐 </a:t>
            </a:r>
            <a:r>
              <a:rPr lang="en-US" altLang="ko-KR" b="0" i="0" dirty="0">
                <a:solidFill>
                  <a:srgbClr val="212121"/>
                </a:solidFill>
                <a:effectLst/>
                <a:latin typeface="Courier New" panose="02070309020205020404" pitchFamily="49" charset="0"/>
              </a:rPr>
              <a:t>0.32</a:t>
            </a:r>
            <a:r>
              <a:rPr lang="ko-KR" altLang="en-US" b="0" i="0" dirty="0">
                <a:solidFill>
                  <a:srgbClr val="212121"/>
                </a:solidFill>
                <a:effectLst/>
                <a:latin typeface="Courier New" panose="02070309020205020404" pitchFamily="49" charset="0"/>
              </a:rPr>
              <a:t>에서 </a:t>
            </a:r>
            <a:r>
              <a:rPr lang="en-US" altLang="ko-KR" b="0" i="0" dirty="0">
                <a:solidFill>
                  <a:srgbClr val="212121"/>
                </a:solidFill>
                <a:effectLst/>
                <a:latin typeface="Courier New" panose="02070309020205020404" pitchFamily="49" charset="0"/>
              </a:rPr>
              <a:t>0.24</a:t>
            </a:r>
          </a:p>
          <a:p>
            <a:pPr algn="ctr"/>
            <a:r>
              <a:rPr lang="en-US" altLang="ko-KR" b="0" i="0" dirty="0">
                <a:solidFill>
                  <a:srgbClr val="212121"/>
                </a:solidFill>
                <a:effectLst/>
                <a:latin typeface="Courier New" panose="02070309020205020404" pitchFamily="49" charset="0"/>
              </a:rPr>
              <a:t>score </a:t>
            </a:r>
            <a:r>
              <a:rPr lang="en-US" altLang="ko-KR" b="0" i="0" dirty="0" err="1">
                <a:solidFill>
                  <a:srgbClr val="212121"/>
                </a:solidFill>
                <a:effectLst/>
                <a:latin typeface="Courier New" panose="02070309020205020404" pitchFamily="49" charset="0"/>
              </a:rPr>
              <a:t>auc</a:t>
            </a:r>
            <a:r>
              <a:rPr lang="ko-KR" altLang="en-US" b="0" i="0" dirty="0">
                <a:solidFill>
                  <a:srgbClr val="212121"/>
                </a:solidFill>
                <a:effectLst/>
                <a:latin typeface="Courier New" panose="02070309020205020404" pitchFamily="49" charset="0"/>
              </a:rPr>
              <a:t>로 다시 확인</a:t>
            </a:r>
            <a:r>
              <a:rPr lang="en-US" altLang="ko-KR" b="0" i="0" dirty="0">
                <a:solidFill>
                  <a:srgbClr val="212121"/>
                </a:solidFill>
                <a:effectLst/>
                <a:latin typeface="Courier New" panose="02070309020205020404" pitchFamily="49" charset="0"/>
              </a:rPr>
              <a:t> </a:t>
            </a:r>
            <a:endParaRPr lang="ko-KR" altLang="en-US" dirty="0"/>
          </a:p>
        </p:txBody>
      </p:sp>
      <p:grpSp>
        <p:nvGrpSpPr>
          <p:cNvPr id="31" name="그룹 30">
            <a:extLst>
              <a:ext uri="{FF2B5EF4-FFF2-40B4-BE49-F238E27FC236}">
                <a16:creationId xmlns:a16="http://schemas.microsoft.com/office/drawing/2014/main" id="{C6EA0844-9B04-5A59-02BD-B2EB5ED61FD4}"/>
              </a:ext>
            </a:extLst>
          </p:cNvPr>
          <p:cNvGrpSpPr/>
          <p:nvPr/>
        </p:nvGrpSpPr>
        <p:grpSpPr>
          <a:xfrm>
            <a:off x="7076555" y="2095500"/>
            <a:ext cx="3095625" cy="4380401"/>
            <a:chOff x="7076555" y="2095500"/>
            <a:chExt cx="3095625" cy="4380401"/>
          </a:xfrm>
        </p:grpSpPr>
        <p:pic>
          <p:nvPicPr>
            <p:cNvPr id="1030" name="Picture 6">
              <a:extLst>
                <a:ext uri="{FF2B5EF4-FFF2-40B4-BE49-F238E27FC236}">
                  <a16:creationId xmlns:a16="http://schemas.microsoft.com/office/drawing/2014/main" id="{F300EED0-76A1-791C-A80C-6B52429D76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55" y="2095500"/>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26" name="직사각형 25">
              <a:extLst>
                <a:ext uri="{FF2B5EF4-FFF2-40B4-BE49-F238E27FC236}">
                  <a16:creationId xmlns:a16="http://schemas.microsoft.com/office/drawing/2014/main" id="{6F7F68AA-9C73-B71D-8B66-23A8A51FDEE8}"/>
                </a:ext>
              </a:extLst>
            </p:cNvPr>
            <p:cNvSpPr/>
            <p:nvPr/>
          </p:nvSpPr>
          <p:spPr>
            <a:xfrm>
              <a:off x="7147042" y="4942321"/>
              <a:ext cx="2715918" cy="15335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0" i="0" dirty="0">
                  <a:solidFill>
                    <a:srgbClr val="212121"/>
                  </a:solidFill>
                  <a:effectLst/>
                  <a:latin typeface="Courier New" panose="02070309020205020404" pitchFamily="49" charset="0"/>
                </a:rPr>
                <a:t> </a:t>
              </a:r>
              <a:r>
                <a:rPr lang="en-US" altLang="ko-KR" b="0" i="0" dirty="0">
                  <a:solidFill>
                    <a:srgbClr val="212121"/>
                  </a:solidFill>
                  <a:effectLst/>
                  <a:latin typeface="Courier New" panose="02070309020205020404" pitchFamily="49" charset="0"/>
                </a:rPr>
                <a:t>Activity feature</a:t>
              </a:r>
              <a:r>
                <a:rPr lang="ko-KR" altLang="en-US" b="0" i="0" dirty="0">
                  <a:solidFill>
                    <a:srgbClr val="212121"/>
                  </a:solidFill>
                  <a:effectLst/>
                  <a:latin typeface="Courier New" panose="02070309020205020404" pitchFamily="49" charset="0"/>
                </a:rPr>
                <a:t>만으로 평가하니까</a:t>
              </a:r>
              <a:r>
                <a:rPr lang="en-US" altLang="ko-KR" b="0" i="0" dirty="0">
                  <a:solidFill>
                    <a:srgbClr val="212121"/>
                  </a:solidFill>
                  <a:effectLst/>
                  <a:latin typeface="Courier New" panose="02070309020205020404" pitchFamily="49" charset="0"/>
                </a:rPr>
                <a:t>, score </a:t>
              </a:r>
              <a:r>
                <a:rPr lang="en-US" altLang="ko-KR" b="0" i="0" dirty="0" err="1">
                  <a:solidFill>
                    <a:srgbClr val="212121"/>
                  </a:solidFill>
                  <a:effectLst/>
                  <a:latin typeface="Courier New" panose="02070309020205020404" pitchFamily="49" charset="0"/>
                </a:rPr>
                <a:t>auc</a:t>
              </a:r>
              <a:r>
                <a:rPr lang="ko-KR" altLang="en-US" b="0" i="0" dirty="0">
                  <a:solidFill>
                    <a:srgbClr val="212121"/>
                  </a:solidFill>
                  <a:effectLst/>
                  <a:latin typeface="Courier New" panose="02070309020205020404" pitchFamily="49" charset="0"/>
                </a:rPr>
                <a:t>로 해봐도 </a:t>
              </a:r>
              <a:r>
                <a:rPr lang="en-US" altLang="ko-KR" b="0" i="0" dirty="0">
                  <a:solidFill>
                    <a:srgbClr val="212121"/>
                  </a:solidFill>
                  <a:effectLst/>
                  <a:latin typeface="Courier New" panose="02070309020205020404" pitchFamily="49" charset="0"/>
                </a:rPr>
                <a:t>score</a:t>
              </a:r>
              <a:r>
                <a:rPr lang="ko-KR" altLang="en-US" b="0" i="0" dirty="0">
                  <a:solidFill>
                    <a:srgbClr val="212121"/>
                  </a:solidFill>
                  <a:effectLst/>
                  <a:latin typeface="Courier New" panose="02070309020205020404" pitchFamily="49" charset="0"/>
                </a:rPr>
                <a:t>가 </a:t>
              </a:r>
              <a:r>
                <a:rPr lang="en-US" altLang="ko-KR" b="0" i="0" dirty="0">
                  <a:solidFill>
                    <a:srgbClr val="212121"/>
                  </a:solidFill>
                  <a:effectLst/>
                  <a:latin typeface="Courier New" panose="02070309020205020404" pitchFamily="49" charset="0"/>
                </a:rPr>
                <a:t>0.29</a:t>
              </a:r>
              <a:r>
                <a:rPr lang="ko-KR" altLang="en-US" b="0" i="0" dirty="0">
                  <a:solidFill>
                    <a:srgbClr val="212121"/>
                  </a:solidFill>
                  <a:effectLst/>
                  <a:latin typeface="Courier New" panose="02070309020205020404" pitchFamily="49" charset="0"/>
                </a:rPr>
                <a:t>에서 </a:t>
              </a:r>
              <a:r>
                <a:rPr lang="en-US" altLang="ko-KR" b="0" i="0" dirty="0">
                  <a:solidFill>
                    <a:srgbClr val="212121"/>
                  </a:solidFill>
                  <a:effectLst/>
                  <a:latin typeface="Courier New" panose="02070309020205020404" pitchFamily="49" charset="0"/>
                </a:rPr>
                <a:t>0.27</a:t>
              </a:r>
              <a:r>
                <a:rPr lang="ko-KR" altLang="en-US" b="0" i="0" dirty="0">
                  <a:solidFill>
                    <a:srgbClr val="212121"/>
                  </a:solidFill>
                  <a:effectLst/>
                  <a:latin typeface="Courier New" panose="02070309020205020404" pitchFamily="49" charset="0"/>
                </a:rPr>
                <a:t>로 떨어짐</a:t>
              </a:r>
              <a:r>
                <a:rPr lang="en-US" altLang="ko-KR" b="0" i="0" dirty="0">
                  <a:solidFill>
                    <a:srgbClr val="212121"/>
                  </a:solidFill>
                  <a:effectLst/>
                  <a:latin typeface="Courier New" panose="02070309020205020404" pitchFamily="49" charset="0"/>
                </a:rPr>
                <a:t>, </a:t>
              </a:r>
              <a:r>
                <a:rPr lang="en-US" altLang="ko-KR" b="1" i="0" dirty="0" err="1">
                  <a:solidFill>
                    <a:srgbClr val="FFA500"/>
                  </a:solidFill>
                  <a:effectLst/>
                  <a:latin typeface="Roboto" panose="02000000000000000000" pitchFamily="2" charset="0"/>
                </a:rPr>
                <a:t>Crossweight</a:t>
              </a:r>
              <a:r>
                <a:rPr lang="ko-KR" altLang="en-US" b="1" i="0" dirty="0">
                  <a:solidFill>
                    <a:srgbClr val="FFA500"/>
                  </a:solidFill>
                  <a:effectLst/>
                  <a:latin typeface="Roboto" panose="02000000000000000000" pitchFamily="2" charset="0"/>
                </a:rPr>
                <a:t>을 넣어서 다시 성능 확인</a:t>
              </a:r>
              <a:endParaRPr lang="ko-KR" altLang="en-US" dirty="0"/>
            </a:p>
          </p:txBody>
        </p:sp>
      </p:grpSp>
      <p:grpSp>
        <p:nvGrpSpPr>
          <p:cNvPr id="33" name="그룹 32">
            <a:extLst>
              <a:ext uri="{FF2B5EF4-FFF2-40B4-BE49-F238E27FC236}">
                <a16:creationId xmlns:a16="http://schemas.microsoft.com/office/drawing/2014/main" id="{0D210872-B124-4EBE-3F64-CCAEAAEFD669}"/>
              </a:ext>
            </a:extLst>
          </p:cNvPr>
          <p:cNvGrpSpPr/>
          <p:nvPr/>
        </p:nvGrpSpPr>
        <p:grpSpPr>
          <a:xfrm>
            <a:off x="9841506" y="2079740"/>
            <a:ext cx="3173078" cy="4329011"/>
            <a:chOff x="9841506" y="2079740"/>
            <a:chExt cx="3173078" cy="4329011"/>
          </a:xfrm>
        </p:grpSpPr>
        <p:pic>
          <p:nvPicPr>
            <p:cNvPr id="1032" name="Picture 8">
              <a:extLst>
                <a:ext uri="{FF2B5EF4-FFF2-40B4-BE49-F238E27FC236}">
                  <a16:creationId xmlns:a16="http://schemas.microsoft.com/office/drawing/2014/main" id="{8B874C57-1B18-E8FB-DA33-AC6302D5CB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1506" y="2079740"/>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27" name="직사각형 26">
              <a:extLst>
                <a:ext uri="{FF2B5EF4-FFF2-40B4-BE49-F238E27FC236}">
                  <a16:creationId xmlns:a16="http://schemas.microsoft.com/office/drawing/2014/main" id="{89C7D3FB-0FA0-6406-AAD6-1864FDB240DE}"/>
                </a:ext>
              </a:extLst>
            </p:cNvPr>
            <p:cNvSpPr/>
            <p:nvPr/>
          </p:nvSpPr>
          <p:spPr>
            <a:xfrm>
              <a:off x="10298666" y="4875171"/>
              <a:ext cx="2715918" cy="15335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0" i="0" dirty="0" err="1">
                  <a:solidFill>
                    <a:srgbClr val="212121"/>
                  </a:solidFill>
                  <a:effectLst/>
                  <a:latin typeface="Courier New" panose="02070309020205020404" pitchFamily="49" charset="0"/>
                </a:rPr>
                <a:t>Crossweight</a:t>
              </a:r>
              <a:r>
                <a:rPr lang="ko-KR" altLang="en-US" b="0" i="0" dirty="0">
                  <a:solidFill>
                    <a:srgbClr val="212121"/>
                  </a:solidFill>
                  <a:effectLst/>
                  <a:latin typeface="Courier New" panose="02070309020205020404" pitchFamily="49" charset="0"/>
                </a:rPr>
                <a:t>을 넣으니</a:t>
              </a:r>
              <a:r>
                <a:rPr lang="en-US" altLang="ko-KR" b="0" i="0" dirty="0">
                  <a:solidFill>
                    <a:srgbClr val="212121"/>
                  </a:solidFill>
                  <a:effectLst/>
                  <a:latin typeface="Courier New" panose="02070309020205020404" pitchFamily="49" charset="0"/>
                </a:rPr>
                <a:t>, </a:t>
              </a:r>
              <a:r>
                <a:rPr lang="ko-KR" altLang="en-US" b="0" i="0" dirty="0">
                  <a:solidFill>
                    <a:srgbClr val="212121"/>
                  </a:solidFill>
                  <a:effectLst/>
                  <a:latin typeface="Courier New" panose="02070309020205020404" pitchFamily="49" charset="0"/>
                </a:rPr>
                <a:t>성능이 많이 올랐음</a:t>
              </a:r>
              <a:r>
                <a:rPr lang="en-US" altLang="ko-KR" b="0" i="0" dirty="0">
                  <a:solidFill>
                    <a:srgbClr val="212121"/>
                  </a:solidFill>
                  <a:effectLst/>
                  <a:latin typeface="Courier New" panose="02070309020205020404" pitchFamily="49" charset="0"/>
                </a:rPr>
                <a:t>! recall 0.27</a:t>
              </a:r>
              <a:r>
                <a:rPr lang="ko-KR" altLang="en-US" b="0" i="0" dirty="0">
                  <a:solidFill>
                    <a:srgbClr val="212121"/>
                  </a:solidFill>
                  <a:effectLst/>
                  <a:latin typeface="Courier New" panose="02070309020205020404" pitchFamily="49" charset="0"/>
                </a:rPr>
                <a:t>에서 </a:t>
              </a:r>
              <a:r>
                <a:rPr lang="en-US" altLang="ko-KR" b="0" i="0" dirty="0">
                  <a:solidFill>
                    <a:srgbClr val="212121"/>
                  </a:solidFill>
                  <a:effectLst/>
                  <a:latin typeface="Courier New" panose="02070309020205020404" pitchFamily="49" charset="0"/>
                </a:rPr>
                <a:t>0.75</a:t>
              </a:r>
            </a:p>
            <a:p>
              <a:pPr algn="ctr"/>
              <a:r>
                <a:rPr lang="en-US" altLang="ko-KR" b="0" i="0" dirty="0" err="1">
                  <a:solidFill>
                    <a:srgbClr val="212121"/>
                  </a:solidFill>
                  <a:effectLst/>
                  <a:latin typeface="Courier New" panose="02070309020205020404" pitchFamily="49" charset="0"/>
                </a:rPr>
                <a:t>activity_feature</a:t>
              </a:r>
              <a:r>
                <a:rPr lang="ko-KR" altLang="en-US" b="0" i="0" dirty="0">
                  <a:solidFill>
                    <a:srgbClr val="212121"/>
                  </a:solidFill>
                  <a:effectLst/>
                  <a:latin typeface="Courier New" panose="02070309020205020404" pitchFamily="49" charset="0"/>
                </a:rPr>
                <a:t>만</a:t>
              </a:r>
              <a:r>
                <a:rPr lang="en-US" altLang="ko-KR" b="0" i="0" dirty="0">
                  <a:solidFill>
                    <a:srgbClr val="212121"/>
                  </a:solidFill>
                  <a:effectLst/>
                  <a:latin typeface="Courier New" panose="02070309020205020404" pitchFamily="49" charset="0"/>
                </a:rPr>
                <a:t>, cross weight</a:t>
              </a:r>
              <a:r>
                <a:rPr lang="ko-KR" altLang="en-US" b="0" i="0" dirty="0">
                  <a:solidFill>
                    <a:srgbClr val="212121"/>
                  </a:solidFill>
                  <a:effectLst/>
                  <a:latin typeface="Courier New" panose="02070309020205020404" pitchFamily="49" charset="0"/>
                </a:rPr>
                <a:t>을 줬을 </a:t>
              </a:r>
              <a:r>
                <a:rPr lang="ko-KR" altLang="en-US" b="0" i="0" dirty="0" err="1">
                  <a:solidFill>
                    <a:srgbClr val="212121"/>
                  </a:solidFill>
                  <a:effectLst/>
                  <a:latin typeface="Courier New" panose="02070309020205020404" pitchFamily="49" charset="0"/>
                </a:rPr>
                <a:t>떄의</a:t>
              </a:r>
              <a:r>
                <a:rPr lang="ko-KR" altLang="en-US" b="0" i="0" dirty="0">
                  <a:solidFill>
                    <a:srgbClr val="212121"/>
                  </a:solidFill>
                  <a:effectLst/>
                  <a:latin typeface="Courier New" panose="02070309020205020404" pitchFamily="49" charset="0"/>
                </a:rPr>
                <a:t> 성능  </a:t>
              </a:r>
              <a:r>
                <a:rPr lang="en-US" altLang="ko-KR" b="0" i="0" dirty="0">
                  <a:solidFill>
                    <a:srgbClr val="212121"/>
                  </a:solidFill>
                  <a:effectLst/>
                  <a:latin typeface="Courier New" panose="02070309020205020404" pitchFamily="49" charset="0"/>
                </a:rPr>
                <a:t>,</a:t>
              </a:r>
              <a:r>
                <a:rPr lang="ko-KR" altLang="en-US" b="0" i="0" dirty="0">
                  <a:solidFill>
                    <a:srgbClr val="212121"/>
                  </a:solidFill>
                  <a:effectLst/>
                  <a:latin typeface="Courier New" panose="02070309020205020404" pitchFamily="49" charset="0"/>
                </a:rPr>
                <a:t>모든 </a:t>
              </a:r>
              <a:r>
                <a:rPr lang="en-US" altLang="ko-KR" b="0" i="0" dirty="0">
                  <a:solidFill>
                    <a:srgbClr val="212121"/>
                  </a:solidFill>
                  <a:effectLst/>
                  <a:latin typeface="Courier New" panose="02070309020205020404" pitchFamily="49" charset="0"/>
                </a:rPr>
                <a:t>feature, cross weight</a:t>
              </a:r>
              <a:r>
                <a:rPr lang="ko-KR" altLang="en-US" b="0" i="0" dirty="0">
                  <a:solidFill>
                    <a:srgbClr val="212121"/>
                  </a:solidFill>
                  <a:effectLst/>
                  <a:latin typeface="Courier New" panose="02070309020205020404" pitchFamily="49" charset="0"/>
                </a:rPr>
                <a:t>으로 다시 확인</a:t>
              </a:r>
              <a:endParaRPr lang="ko-KR" altLang="en-US" dirty="0"/>
            </a:p>
          </p:txBody>
        </p:sp>
      </p:grpSp>
      <p:grpSp>
        <p:nvGrpSpPr>
          <p:cNvPr id="34" name="그룹 33">
            <a:extLst>
              <a:ext uri="{FF2B5EF4-FFF2-40B4-BE49-F238E27FC236}">
                <a16:creationId xmlns:a16="http://schemas.microsoft.com/office/drawing/2014/main" id="{F95100E1-F8A7-4088-BF0E-20A925B4F213}"/>
              </a:ext>
            </a:extLst>
          </p:cNvPr>
          <p:cNvGrpSpPr/>
          <p:nvPr/>
        </p:nvGrpSpPr>
        <p:grpSpPr>
          <a:xfrm>
            <a:off x="9461699" y="7021914"/>
            <a:ext cx="3095625" cy="4200580"/>
            <a:chOff x="9461699" y="7021914"/>
            <a:chExt cx="3095625" cy="4200580"/>
          </a:xfrm>
        </p:grpSpPr>
        <p:pic>
          <p:nvPicPr>
            <p:cNvPr id="1034" name="Picture 10">
              <a:extLst>
                <a:ext uri="{FF2B5EF4-FFF2-40B4-BE49-F238E27FC236}">
                  <a16:creationId xmlns:a16="http://schemas.microsoft.com/office/drawing/2014/main" id="{5DD8C04A-79BC-16B9-BFDD-BCBF70294B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1699" y="7021914"/>
              <a:ext cx="3095625" cy="2667000"/>
            </a:xfrm>
            <a:prstGeom prst="rect">
              <a:avLst/>
            </a:prstGeom>
            <a:noFill/>
            <a:extLst>
              <a:ext uri="{909E8E84-426E-40DD-AFC4-6F175D3DCCD1}">
                <a14:hiddenFill xmlns:a14="http://schemas.microsoft.com/office/drawing/2010/main">
                  <a:solidFill>
                    <a:srgbClr val="FFFFFF"/>
                  </a:solidFill>
                </a14:hiddenFill>
              </a:ext>
            </a:extLst>
          </p:spPr>
        </p:pic>
        <p:sp>
          <p:nvSpPr>
            <p:cNvPr id="32" name="직사각형 31">
              <a:extLst>
                <a:ext uri="{FF2B5EF4-FFF2-40B4-BE49-F238E27FC236}">
                  <a16:creationId xmlns:a16="http://schemas.microsoft.com/office/drawing/2014/main" id="{A6F0062A-15D2-F758-F5A9-EB237A363D0C}"/>
                </a:ext>
              </a:extLst>
            </p:cNvPr>
            <p:cNvSpPr/>
            <p:nvPr/>
          </p:nvSpPr>
          <p:spPr>
            <a:xfrm>
              <a:off x="9461699" y="9688914"/>
              <a:ext cx="2715918" cy="153358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0" i="0" dirty="0">
                  <a:solidFill>
                    <a:srgbClr val="212121"/>
                  </a:solidFill>
                  <a:effectLst/>
                  <a:latin typeface="Courier New" panose="02070309020205020404" pitchFamily="49" charset="0"/>
                </a:rPr>
                <a:t> </a:t>
              </a:r>
              <a:r>
                <a:rPr lang="en-US" altLang="ko-KR" b="0" i="0" dirty="0">
                  <a:solidFill>
                    <a:srgbClr val="212121"/>
                  </a:solidFill>
                  <a:effectLst/>
                  <a:latin typeface="Courier New" panose="02070309020205020404" pitchFamily="49" charset="0"/>
                </a:rPr>
                <a:t>"</a:t>
              </a:r>
              <a:r>
                <a:rPr lang="ko-KR" altLang="en-US" b="0" i="0" dirty="0">
                  <a:solidFill>
                    <a:srgbClr val="212121"/>
                  </a:solidFill>
                  <a:effectLst/>
                  <a:latin typeface="Courier New" panose="02070309020205020404" pitchFamily="49" charset="0"/>
                </a:rPr>
                <a:t>모든 </a:t>
              </a:r>
              <a:r>
                <a:rPr lang="en-US" altLang="ko-KR" b="0" i="0" dirty="0">
                  <a:solidFill>
                    <a:srgbClr val="212121"/>
                  </a:solidFill>
                  <a:effectLst/>
                  <a:latin typeface="Courier New" panose="02070309020205020404" pitchFamily="49" charset="0"/>
                </a:rPr>
                <a:t>feature", cross weight</a:t>
              </a:r>
              <a:r>
                <a:rPr lang="ko-KR" altLang="en-US" b="0" i="0" dirty="0">
                  <a:solidFill>
                    <a:srgbClr val="212121"/>
                  </a:solidFill>
                  <a:effectLst/>
                  <a:latin typeface="Courier New" panose="02070309020205020404" pitchFamily="49" charset="0"/>
                </a:rPr>
                <a:t>을 넣으면 </a:t>
              </a:r>
              <a:r>
                <a:rPr lang="en-US" altLang="ko-KR" b="0" i="0" dirty="0">
                  <a:solidFill>
                    <a:srgbClr val="212121"/>
                  </a:solidFill>
                  <a:effectLst/>
                  <a:latin typeface="Courier New" panose="02070309020205020404" pitchFamily="49" charset="0"/>
                </a:rPr>
                <a:t>recall</a:t>
              </a:r>
              <a:r>
                <a:rPr lang="ko-KR" altLang="en-US" b="0" i="0" dirty="0">
                  <a:solidFill>
                    <a:srgbClr val="212121"/>
                  </a:solidFill>
                  <a:effectLst/>
                  <a:latin typeface="Courier New" panose="02070309020205020404" pitchFamily="49" charset="0"/>
                </a:rPr>
                <a:t>이 </a:t>
              </a:r>
              <a:r>
                <a:rPr lang="en-US" altLang="ko-KR" b="0" i="0" dirty="0">
                  <a:solidFill>
                    <a:srgbClr val="212121"/>
                  </a:solidFill>
                  <a:effectLst/>
                  <a:latin typeface="Courier New" panose="02070309020205020404" pitchFamily="49" charset="0"/>
                </a:rPr>
                <a:t>0.75</a:t>
              </a:r>
              <a:r>
                <a:rPr lang="ko-KR" altLang="en-US" b="0" i="0" dirty="0">
                  <a:solidFill>
                    <a:srgbClr val="212121"/>
                  </a:solidFill>
                  <a:effectLst/>
                  <a:latin typeface="Courier New" panose="02070309020205020404" pitchFamily="49" charset="0"/>
                </a:rPr>
                <a:t>에서 </a:t>
              </a:r>
              <a:r>
                <a:rPr lang="en-US" altLang="ko-KR" b="0" i="0" dirty="0">
                  <a:solidFill>
                    <a:srgbClr val="212121"/>
                  </a:solidFill>
                  <a:effectLst/>
                  <a:latin typeface="Courier New" panose="02070309020205020404" pitchFamily="49" charset="0"/>
                </a:rPr>
                <a:t>0.77</a:t>
              </a:r>
              <a:r>
                <a:rPr lang="ko-KR" altLang="en-US" b="0" i="0" dirty="0">
                  <a:solidFill>
                    <a:srgbClr val="212121"/>
                  </a:solidFill>
                  <a:effectLst/>
                  <a:latin typeface="Courier New" panose="02070309020205020404" pitchFamily="49" charset="0"/>
                </a:rPr>
                <a:t>로 증가</a:t>
              </a:r>
              <a:endParaRPr lang="ko-KR" altLang="en-US" dirty="0"/>
            </a:p>
          </p:txBody>
        </p:sp>
      </p:grpSp>
    </p:spTree>
    <p:extLst>
      <p:ext uri="{BB962C8B-B14F-4D97-AF65-F5344CB8AC3E}">
        <p14:creationId xmlns:p14="http://schemas.microsoft.com/office/powerpoint/2010/main" val="39563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F8B2D437-5B89-2CF1-41E4-3ACD092D32AF}"/>
              </a:ext>
            </a:extLst>
          </p:cNvPr>
          <p:cNvSpPr/>
          <p:nvPr/>
        </p:nvSpPr>
        <p:spPr>
          <a:xfrm>
            <a:off x="75502" y="83890"/>
            <a:ext cx="2827090" cy="419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3-1. Feature interpretation</a:t>
            </a:r>
            <a:endParaRPr lang="ko-KR" altLang="en-US" dirty="0">
              <a:solidFill>
                <a:schemeClr val="tx2"/>
              </a:solidFill>
            </a:endParaRPr>
          </a:p>
        </p:txBody>
      </p:sp>
      <p:sp>
        <p:nvSpPr>
          <p:cNvPr id="2" name="제목 1">
            <a:extLst>
              <a:ext uri="{FF2B5EF4-FFF2-40B4-BE49-F238E27FC236}">
                <a16:creationId xmlns:a16="http://schemas.microsoft.com/office/drawing/2014/main" id="{D77951B4-134B-5046-C507-AF8CC4B4D2E8}"/>
              </a:ext>
            </a:extLst>
          </p:cNvPr>
          <p:cNvSpPr>
            <a:spLocks noGrp="1"/>
          </p:cNvSpPr>
          <p:nvPr>
            <p:ph type="title"/>
          </p:nvPr>
        </p:nvSpPr>
        <p:spPr/>
        <p:txBody>
          <a:bodyPr vert="horz" lIns="91440" tIns="45720" rIns="91440" bIns="45720" rtlCol="0" anchor="ctr">
            <a:normAutofit/>
          </a:bodyPr>
          <a:lstStyle/>
          <a:p>
            <a:pPr latinLnBrk="0"/>
            <a:r>
              <a:rPr lang="ko-KR" altLang="en-US" dirty="0">
                <a:latin typeface="+mj-lt"/>
              </a:rPr>
              <a:t>관심상품 수와 구매확률 관계</a:t>
            </a:r>
            <a:endParaRPr lang="en-US" altLang="ko-KR" dirty="0">
              <a:latin typeface="+mj-lt"/>
            </a:endParaRPr>
          </a:p>
        </p:txBody>
      </p:sp>
      <p:sp>
        <p:nvSpPr>
          <p:cNvPr id="14" name="내용 개체 틀 13">
            <a:extLst>
              <a:ext uri="{FF2B5EF4-FFF2-40B4-BE49-F238E27FC236}">
                <a16:creationId xmlns:a16="http://schemas.microsoft.com/office/drawing/2014/main" id="{3C4047FD-4831-4D50-F50D-6363C9FFDCC7}"/>
              </a:ext>
            </a:extLst>
          </p:cNvPr>
          <p:cNvSpPr>
            <a:spLocks noGrp="1"/>
          </p:cNvSpPr>
          <p:nvPr>
            <p:ph idx="1"/>
          </p:nvPr>
        </p:nvSpPr>
        <p:spPr/>
        <p:txBody>
          <a:bodyPr/>
          <a:lstStyle/>
          <a:p>
            <a:endParaRPr lang="ko-KR" altLang="en-US" dirty="0"/>
          </a:p>
        </p:txBody>
      </p:sp>
      <p:sp>
        <p:nvSpPr>
          <p:cNvPr id="15" name="텍스트 개체 틀 14">
            <a:extLst>
              <a:ext uri="{FF2B5EF4-FFF2-40B4-BE49-F238E27FC236}">
                <a16:creationId xmlns:a16="http://schemas.microsoft.com/office/drawing/2014/main" id="{1EBCB841-DA6D-0D51-5943-415F5BCA17A8}"/>
              </a:ext>
            </a:extLst>
          </p:cNvPr>
          <p:cNvSpPr>
            <a:spLocks noGrp="1"/>
          </p:cNvSpPr>
          <p:nvPr>
            <p:ph type="body" sz="quarter" idx="10"/>
          </p:nvPr>
        </p:nvSpPr>
        <p:spPr/>
        <p:txBody>
          <a:bodyPr/>
          <a:lstStyle/>
          <a:p>
            <a:endParaRPr lang="ko-KR" altLang="en-US"/>
          </a:p>
        </p:txBody>
      </p:sp>
      <p:pic>
        <p:nvPicPr>
          <p:cNvPr id="10" name="Picture 6">
            <a:extLst>
              <a:ext uri="{FF2B5EF4-FFF2-40B4-BE49-F238E27FC236}">
                <a16:creationId xmlns:a16="http://schemas.microsoft.com/office/drawing/2014/main" id="{0BFD0777-E484-26C9-A61F-53FCAAA07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1294"/>
            <a:ext cx="5892016" cy="432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977339-6699-1E5A-E9CB-725EAE23C6C9}"/>
              </a:ext>
            </a:extLst>
          </p:cNvPr>
          <p:cNvSpPr txBox="1"/>
          <p:nvPr/>
        </p:nvSpPr>
        <p:spPr>
          <a:xfrm>
            <a:off x="628650" y="6858000"/>
            <a:ext cx="9763125" cy="369332"/>
          </a:xfrm>
          <a:prstGeom prst="rect">
            <a:avLst/>
          </a:prstGeom>
          <a:noFill/>
        </p:spPr>
        <p:txBody>
          <a:bodyPr wrap="square">
            <a:spAutoFit/>
          </a:bodyPr>
          <a:lstStyle/>
          <a:p>
            <a:r>
              <a:rPr lang="ko-KR" altLang="en-US" dirty="0"/>
              <a:t>https://www.skyword.com/contentstandard/how-the-marketing-funnel-works-from-top-to-bottom/</a:t>
            </a:r>
          </a:p>
        </p:txBody>
      </p:sp>
    </p:spTree>
    <p:extLst>
      <p:ext uri="{BB962C8B-B14F-4D97-AF65-F5344CB8AC3E}">
        <p14:creationId xmlns:p14="http://schemas.microsoft.com/office/powerpoint/2010/main" val="655253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4" name="그룹 153">
            <a:extLst>
              <a:ext uri="{FF2B5EF4-FFF2-40B4-BE49-F238E27FC236}">
                <a16:creationId xmlns:a16="http://schemas.microsoft.com/office/drawing/2014/main" id="{20282704-53A8-3AA6-695A-1C959D083B92}"/>
              </a:ext>
            </a:extLst>
          </p:cNvPr>
          <p:cNvGrpSpPr/>
          <p:nvPr/>
        </p:nvGrpSpPr>
        <p:grpSpPr>
          <a:xfrm>
            <a:off x="2320160" y="1894332"/>
            <a:ext cx="6886871" cy="4078671"/>
            <a:chOff x="2320160" y="1894332"/>
            <a:chExt cx="6886871" cy="4078671"/>
          </a:xfrm>
        </p:grpSpPr>
        <p:cxnSp>
          <p:nvCxnSpPr>
            <p:cNvPr id="25" name="연결선: 구부러짐 24">
              <a:extLst>
                <a:ext uri="{FF2B5EF4-FFF2-40B4-BE49-F238E27FC236}">
                  <a16:creationId xmlns:a16="http://schemas.microsoft.com/office/drawing/2014/main" id="{34DEC272-607D-EBBB-0BD2-78E43A9D28C1}"/>
                </a:ext>
              </a:extLst>
            </p:cNvPr>
            <p:cNvCxnSpPr>
              <a:cxnSpLocks/>
            </p:cNvCxnSpPr>
            <p:nvPr/>
          </p:nvCxnSpPr>
          <p:spPr>
            <a:xfrm flipV="1">
              <a:off x="2799396" y="2519703"/>
              <a:ext cx="5444239" cy="2601621"/>
            </a:xfrm>
            <a:prstGeom prst="curvedConnector3">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8C64C696-0F0E-5EE3-37D2-7473A750A4F3}"/>
                </a:ext>
              </a:extLst>
            </p:cNvPr>
            <p:cNvCxnSpPr/>
            <p:nvPr/>
          </p:nvCxnSpPr>
          <p:spPr>
            <a:xfrm>
              <a:off x="2320160" y="5564379"/>
              <a:ext cx="6404390"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32AE71EB-69D3-84BF-4BA1-33ED9A823D90}"/>
                </a:ext>
              </a:extLst>
            </p:cNvPr>
            <p:cNvCxnSpPr/>
            <p:nvPr/>
          </p:nvCxnSpPr>
          <p:spPr>
            <a:xfrm>
              <a:off x="5521515" y="1894332"/>
              <a:ext cx="0" cy="3662849"/>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sp>
          <p:nvSpPr>
            <p:cNvPr id="21" name="타원 20">
              <a:extLst>
                <a:ext uri="{FF2B5EF4-FFF2-40B4-BE49-F238E27FC236}">
                  <a16:creationId xmlns:a16="http://schemas.microsoft.com/office/drawing/2014/main" id="{8EEDEB03-4F2A-2F2A-1947-94159033414D}"/>
                </a:ext>
              </a:extLst>
            </p:cNvPr>
            <p:cNvSpPr/>
            <p:nvPr/>
          </p:nvSpPr>
          <p:spPr>
            <a:xfrm>
              <a:off x="3850176" y="4675106"/>
              <a:ext cx="546231" cy="5462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타원 21">
              <a:extLst>
                <a:ext uri="{FF2B5EF4-FFF2-40B4-BE49-F238E27FC236}">
                  <a16:creationId xmlns:a16="http://schemas.microsoft.com/office/drawing/2014/main" id="{6A64E6FD-9150-DC5B-8E95-4A28FB93DF3B}"/>
                </a:ext>
              </a:extLst>
            </p:cNvPr>
            <p:cNvSpPr/>
            <p:nvPr/>
          </p:nvSpPr>
          <p:spPr>
            <a:xfrm>
              <a:off x="4710521" y="4280377"/>
              <a:ext cx="440320" cy="4403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타원 23">
              <a:extLst>
                <a:ext uri="{FF2B5EF4-FFF2-40B4-BE49-F238E27FC236}">
                  <a16:creationId xmlns:a16="http://schemas.microsoft.com/office/drawing/2014/main" id="{AC107A34-E3FE-C0C2-17BE-C9BBA1C03C38}"/>
                </a:ext>
              </a:extLst>
            </p:cNvPr>
            <p:cNvSpPr/>
            <p:nvPr/>
          </p:nvSpPr>
          <p:spPr>
            <a:xfrm>
              <a:off x="7501333" y="2456348"/>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091A8C2-49F1-3AAA-D0A6-DE4588CCFC4D}"/>
                </a:ext>
              </a:extLst>
            </p:cNvPr>
            <p:cNvSpPr txBox="1"/>
            <p:nvPr/>
          </p:nvSpPr>
          <p:spPr>
            <a:xfrm>
              <a:off x="5630582" y="3635847"/>
              <a:ext cx="587228" cy="369332"/>
            </a:xfrm>
            <a:prstGeom prst="rect">
              <a:avLst/>
            </a:prstGeom>
            <a:noFill/>
          </p:spPr>
          <p:txBody>
            <a:bodyPr wrap="square" rtlCol="0">
              <a:spAutoFit/>
            </a:bodyPr>
            <a:lstStyle/>
            <a:p>
              <a:r>
                <a:rPr lang="en-US" dirty="0">
                  <a:solidFill>
                    <a:schemeClr val="accent1"/>
                  </a:solidFill>
                </a:rPr>
                <a:t>0.5</a:t>
              </a:r>
            </a:p>
          </p:txBody>
        </p:sp>
        <p:sp>
          <p:nvSpPr>
            <p:cNvPr id="29" name="TextBox 28">
              <a:extLst>
                <a:ext uri="{FF2B5EF4-FFF2-40B4-BE49-F238E27FC236}">
                  <a16:creationId xmlns:a16="http://schemas.microsoft.com/office/drawing/2014/main" id="{18AE397A-3213-D2B8-1702-7440A366CC26}"/>
                </a:ext>
              </a:extLst>
            </p:cNvPr>
            <p:cNvSpPr txBox="1"/>
            <p:nvPr/>
          </p:nvSpPr>
          <p:spPr>
            <a:xfrm>
              <a:off x="5630582" y="2335035"/>
              <a:ext cx="587228" cy="369332"/>
            </a:xfrm>
            <a:prstGeom prst="rect">
              <a:avLst/>
            </a:prstGeom>
            <a:noFill/>
          </p:spPr>
          <p:txBody>
            <a:bodyPr wrap="square" rtlCol="0">
              <a:spAutoFit/>
            </a:bodyPr>
            <a:lstStyle/>
            <a:p>
              <a:r>
                <a:rPr lang="en-US" dirty="0">
                  <a:solidFill>
                    <a:schemeClr val="accent1"/>
                  </a:solidFill>
                </a:rPr>
                <a:t>0.8</a:t>
              </a:r>
            </a:p>
          </p:txBody>
        </p:sp>
        <p:sp>
          <p:nvSpPr>
            <p:cNvPr id="30" name="TextBox 29">
              <a:extLst>
                <a:ext uri="{FF2B5EF4-FFF2-40B4-BE49-F238E27FC236}">
                  <a16:creationId xmlns:a16="http://schemas.microsoft.com/office/drawing/2014/main" id="{328D0FC5-507E-C9E8-BC11-92347D5BA2E0}"/>
                </a:ext>
              </a:extLst>
            </p:cNvPr>
            <p:cNvSpPr txBox="1"/>
            <p:nvPr/>
          </p:nvSpPr>
          <p:spPr>
            <a:xfrm>
              <a:off x="5630582" y="4868499"/>
              <a:ext cx="587228" cy="369332"/>
            </a:xfrm>
            <a:prstGeom prst="rect">
              <a:avLst/>
            </a:prstGeom>
            <a:noFill/>
          </p:spPr>
          <p:txBody>
            <a:bodyPr wrap="square" rtlCol="0">
              <a:spAutoFit/>
            </a:bodyPr>
            <a:lstStyle/>
            <a:p>
              <a:r>
                <a:rPr lang="en-US" dirty="0">
                  <a:solidFill>
                    <a:schemeClr val="accent1"/>
                  </a:solidFill>
                </a:rPr>
                <a:t>0.2</a:t>
              </a:r>
            </a:p>
          </p:txBody>
        </p:sp>
        <p:cxnSp>
          <p:nvCxnSpPr>
            <p:cNvPr id="32" name="직선 연결선 31">
              <a:extLst>
                <a:ext uri="{FF2B5EF4-FFF2-40B4-BE49-F238E27FC236}">
                  <a16:creationId xmlns:a16="http://schemas.microsoft.com/office/drawing/2014/main" id="{B3381C0B-CBD9-B127-71BB-620CAF31E9E4}"/>
                </a:ext>
              </a:extLst>
            </p:cNvPr>
            <p:cNvCxnSpPr>
              <a:endCxn id="28" idx="1"/>
            </p:cNvCxnSpPr>
            <p:nvPr/>
          </p:nvCxnSpPr>
          <p:spPr>
            <a:xfrm>
              <a:off x="5419288" y="3820513"/>
              <a:ext cx="211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직선 연결선 32">
              <a:extLst>
                <a:ext uri="{FF2B5EF4-FFF2-40B4-BE49-F238E27FC236}">
                  <a16:creationId xmlns:a16="http://schemas.microsoft.com/office/drawing/2014/main" id="{D12B8F3C-5EE1-D76B-D8B3-5012020E1A2F}"/>
                </a:ext>
              </a:extLst>
            </p:cNvPr>
            <p:cNvCxnSpPr/>
            <p:nvPr/>
          </p:nvCxnSpPr>
          <p:spPr>
            <a:xfrm>
              <a:off x="5419288" y="5053165"/>
              <a:ext cx="211294"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0536E953-488D-D7F6-566B-E206C0A1D934}"/>
                </a:ext>
              </a:extLst>
            </p:cNvPr>
            <p:cNvCxnSpPr/>
            <p:nvPr/>
          </p:nvCxnSpPr>
          <p:spPr>
            <a:xfrm>
              <a:off x="5419288" y="2519701"/>
              <a:ext cx="211294"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0CBE38-9808-1C75-B7C7-9558032C6E11}"/>
                </a:ext>
              </a:extLst>
            </p:cNvPr>
            <p:cNvSpPr txBox="1"/>
            <p:nvPr/>
          </p:nvSpPr>
          <p:spPr>
            <a:xfrm>
              <a:off x="3322640" y="1911453"/>
              <a:ext cx="2743903" cy="338554"/>
            </a:xfrm>
            <a:prstGeom prst="rect">
              <a:avLst/>
            </a:prstGeom>
            <a:noFill/>
          </p:spPr>
          <p:txBody>
            <a:bodyPr wrap="square" rtlCol="0">
              <a:spAutoFit/>
            </a:bodyPr>
            <a:lstStyle/>
            <a:p>
              <a:r>
                <a:rPr lang="en-US" sz="1600" dirty="0">
                  <a:solidFill>
                    <a:schemeClr val="accent1"/>
                  </a:solidFill>
                </a:rPr>
                <a:t>Probability of user’s buy</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BB3C94-686D-F5D1-632B-BC2569D3D4E5}"/>
                    </a:ext>
                  </a:extLst>
                </p:cNvPr>
                <p:cNvSpPr txBox="1"/>
                <p:nvPr/>
              </p:nvSpPr>
              <p:spPr>
                <a:xfrm>
                  <a:off x="5521515" y="5604504"/>
                  <a:ext cx="3685516" cy="3684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chemeClr val="accent1"/>
                                </a:solidFill>
                                <a:latin typeface="Cambria Math" panose="02040503050406030204" pitchFamily="18" charset="0"/>
                              </a:rPr>
                            </m:ctrlPr>
                          </m:sSubPr>
                          <m:e>
                            <m:r>
                              <a:rPr lang="en-US" sz="1600" i="1" dirty="0" smtClean="0">
                                <a:solidFill>
                                  <a:schemeClr val="accent1"/>
                                </a:solidFill>
                                <a:latin typeface="Cambria Math" panose="02040503050406030204" pitchFamily="18" charset="0"/>
                                <a:ea typeface="Cambria Math" panose="02040503050406030204" pitchFamily="18" charset="0"/>
                              </a:rPr>
                              <m:t>𝛽</m:t>
                            </m:r>
                          </m:e>
                          <m:sub>
                            <m:r>
                              <a:rPr lang="en-US" sz="1600" b="0" i="1" dirty="0" smtClean="0">
                                <a:solidFill>
                                  <a:schemeClr val="accent1"/>
                                </a:solidFill>
                                <a:latin typeface="Cambria Math" panose="02040503050406030204" pitchFamily="18" charset="0"/>
                              </a:rPr>
                              <m:t>0</m:t>
                            </m:r>
                          </m:sub>
                        </m:sSub>
                        <m:r>
                          <a:rPr lang="en-US" sz="1600" b="0" i="1" dirty="0" smtClean="0">
                            <a:solidFill>
                              <a:schemeClr val="accent1"/>
                            </a:solidFill>
                            <a:latin typeface="Cambria Math" panose="02040503050406030204" pitchFamily="18" charset="0"/>
                          </a:rPr>
                          <m:t>+</m:t>
                        </m:r>
                        <m:sSub>
                          <m:sSubPr>
                            <m:ctrlPr>
                              <a:rPr lang="en-US" sz="1600" i="1" dirty="0">
                                <a:solidFill>
                                  <a:schemeClr val="accent1"/>
                                </a:solidFill>
                                <a:latin typeface="Cambria Math" panose="02040503050406030204" pitchFamily="18" charset="0"/>
                              </a:rPr>
                            </m:ctrlPr>
                          </m:sSubPr>
                          <m:e>
                            <m:r>
                              <a:rPr lang="en-US" sz="1600" i="1" dirty="0">
                                <a:solidFill>
                                  <a:schemeClr val="accent1"/>
                                </a:solidFill>
                                <a:latin typeface="Cambria Math" panose="02040503050406030204" pitchFamily="18" charset="0"/>
                                <a:ea typeface="Cambria Math" panose="02040503050406030204" pitchFamily="18" charset="0"/>
                              </a:rPr>
                              <m:t>𝛽</m:t>
                            </m:r>
                          </m:e>
                          <m:sub>
                            <m:r>
                              <a:rPr lang="en-US" sz="1600" b="0" i="1" dirty="0" smtClean="0">
                                <a:solidFill>
                                  <a:schemeClr val="accent1"/>
                                </a:solidFill>
                                <a:latin typeface="Cambria Math" panose="02040503050406030204" pitchFamily="18" charset="0"/>
                                <a:ea typeface="Cambria Math" panose="02040503050406030204" pitchFamily="18" charset="0"/>
                              </a:rPr>
                              <m:t>1</m:t>
                            </m:r>
                          </m:sub>
                        </m:sSub>
                        <m:acc>
                          <m:accPr>
                            <m:chr m:val="⃗"/>
                            <m:ctrlPr>
                              <a:rPr lang="en-US" sz="1600" i="1" dirty="0" smtClean="0">
                                <a:solidFill>
                                  <a:schemeClr val="accent1"/>
                                </a:solidFill>
                                <a:latin typeface="Cambria Math" panose="02040503050406030204" pitchFamily="18" charset="0"/>
                              </a:rPr>
                            </m:ctrlPr>
                          </m:accPr>
                          <m:e>
                            <m:sSub>
                              <m:sSubPr>
                                <m:ctrlPr>
                                  <a:rPr lang="en-US" sz="1600" i="1" dirty="0">
                                    <a:solidFill>
                                      <a:schemeClr val="accent1"/>
                                    </a:solidFill>
                                    <a:latin typeface="Cambria Math" panose="02040503050406030204" pitchFamily="18" charset="0"/>
                                  </a:rPr>
                                </m:ctrlPr>
                              </m:sSubPr>
                              <m:e>
                                <m:r>
                                  <a:rPr lang="en-US" sz="1600" i="1" dirty="0">
                                    <a:solidFill>
                                      <a:schemeClr val="accent1"/>
                                    </a:solidFill>
                                    <a:latin typeface="Cambria Math" panose="02040503050406030204" pitchFamily="18" charset="0"/>
                                  </a:rPr>
                                  <m:t>𝑋</m:t>
                                </m:r>
                              </m:e>
                              <m:sub>
                                <m:r>
                                  <a:rPr lang="en-US" sz="1600" i="1" dirty="0">
                                    <a:solidFill>
                                      <a:schemeClr val="accent1"/>
                                    </a:solidFill>
                                    <a:latin typeface="Cambria Math" panose="02040503050406030204" pitchFamily="18" charset="0"/>
                                    <a:ea typeface="Cambria Math" panose="02040503050406030204" pitchFamily="18" charset="0"/>
                                  </a:rPr>
                                  <m:t>1</m:t>
                                </m:r>
                              </m:sub>
                            </m:sSub>
                          </m:e>
                        </m:acc>
                        <m:r>
                          <a:rPr lang="en-US" sz="1600" b="0" i="1" dirty="0" smtClean="0">
                            <a:solidFill>
                              <a:schemeClr val="accent1"/>
                            </a:solidFill>
                            <a:latin typeface="Cambria Math" panose="02040503050406030204" pitchFamily="18" charset="0"/>
                          </a:rPr>
                          <m:t>+</m:t>
                        </m:r>
                        <m:sSub>
                          <m:sSubPr>
                            <m:ctrlPr>
                              <a:rPr lang="en-US" sz="1600" i="1" dirty="0">
                                <a:solidFill>
                                  <a:schemeClr val="accent1"/>
                                </a:solidFill>
                                <a:latin typeface="Cambria Math" panose="02040503050406030204" pitchFamily="18" charset="0"/>
                              </a:rPr>
                            </m:ctrlPr>
                          </m:sSubPr>
                          <m:e>
                            <m:r>
                              <a:rPr lang="en-US" sz="1600" i="1" dirty="0">
                                <a:solidFill>
                                  <a:schemeClr val="accent1"/>
                                </a:solidFill>
                                <a:latin typeface="Cambria Math" panose="02040503050406030204" pitchFamily="18" charset="0"/>
                                <a:ea typeface="Cambria Math" panose="02040503050406030204" pitchFamily="18" charset="0"/>
                              </a:rPr>
                              <m:t>𝛽</m:t>
                            </m:r>
                          </m:e>
                          <m:sub>
                            <m:r>
                              <a:rPr lang="en-US" sz="1600" b="0" i="1" dirty="0" smtClean="0">
                                <a:solidFill>
                                  <a:schemeClr val="accent1"/>
                                </a:solidFill>
                                <a:latin typeface="Cambria Math" panose="02040503050406030204" pitchFamily="18" charset="0"/>
                                <a:ea typeface="Cambria Math" panose="02040503050406030204" pitchFamily="18" charset="0"/>
                              </a:rPr>
                              <m:t>2</m:t>
                            </m:r>
                          </m:sub>
                        </m:sSub>
                        <m:acc>
                          <m:accPr>
                            <m:chr m:val="⃗"/>
                            <m:ctrlPr>
                              <a:rPr lang="en-US" sz="1600" i="1" dirty="0">
                                <a:solidFill>
                                  <a:schemeClr val="accent1"/>
                                </a:solidFill>
                                <a:latin typeface="Cambria Math" panose="02040503050406030204" pitchFamily="18" charset="0"/>
                              </a:rPr>
                            </m:ctrlPr>
                          </m:accPr>
                          <m:e>
                            <m:sSub>
                              <m:sSubPr>
                                <m:ctrlPr>
                                  <a:rPr lang="en-US" sz="1600" i="1" dirty="0">
                                    <a:solidFill>
                                      <a:schemeClr val="accent1"/>
                                    </a:solidFill>
                                    <a:latin typeface="Cambria Math" panose="02040503050406030204" pitchFamily="18" charset="0"/>
                                  </a:rPr>
                                </m:ctrlPr>
                              </m:sSubPr>
                              <m:e>
                                <m:r>
                                  <a:rPr lang="en-US" sz="1600" i="1" dirty="0">
                                    <a:solidFill>
                                      <a:schemeClr val="accent1"/>
                                    </a:solidFill>
                                    <a:latin typeface="Cambria Math" panose="02040503050406030204" pitchFamily="18" charset="0"/>
                                  </a:rPr>
                                  <m:t>𝑋</m:t>
                                </m:r>
                              </m:e>
                              <m:sub>
                                <m:r>
                                  <a:rPr lang="en-US" sz="1600" b="0" i="1" dirty="0" smtClean="0">
                                    <a:solidFill>
                                      <a:schemeClr val="accent1"/>
                                    </a:solidFill>
                                    <a:latin typeface="Cambria Math" panose="02040503050406030204" pitchFamily="18" charset="0"/>
                                  </a:rPr>
                                  <m:t>2</m:t>
                                </m:r>
                              </m:sub>
                            </m:sSub>
                          </m:e>
                        </m:acc>
                        <m:r>
                          <a:rPr lang="en-US" sz="1600" b="0" i="1" dirty="0" smtClean="0">
                            <a:solidFill>
                              <a:schemeClr val="accent1"/>
                            </a:solidFill>
                            <a:latin typeface="Cambria Math" panose="02040503050406030204" pitchFamily="18" charset="0"/>
                            <a:ea typeface="Cambria Math" panose="02040503050406030204" pitchFamily="18" charset="0"/>
                          </a:rPr>
                          <m:t>+…</m:t>
                        </m:r>
                        <m:r>
                          <a:rPr lang="en-US" sz="1600" b="0" i="1" dirty="0" smtClean="0">
                            <a:solidFill>
                              <a:schemeClr val="accent1"/>
                            </a:solidFill>
                            <a:latin typeface="Cambria Math" panose="02040503050406030204" pitchFamily="18" charset="0"/>
                          </a:rPr>
                          <m:t>+</m:t>
                        </m:r>
                        <m:sSub>
                          <m:sSubPr>
                            <m:ctrlPr>
                              <a:rPr lang="en-US" sz="1600" i="1" dirty="0">
                                <a:solidFill>
                                  <a:schemeClr val="accent1"/>
                                </a:solidFill>
                                <a:latin typeface="Cambria Math" panose="02040503050406030204" pitchFamily="18" charset="0"/>
                              </a:rPr>
                            </m:ctrlPr>
                          </m:sSubPr>
                          <m:e>
                            <m:r>
                              <a:rPr lang="en-US" sz="1600" i="1" dirty="0">
                                <a:solidFill>
                                  <a:schemeClr val="accent1"/>
                                </a:solidFill>
                                <a:latin typeface="Cambria Math" panose="02040503050406030204" pitchFamily="18" charset="0"/>
                                <a:ea typeface="Cambria Math" panose="02040503050406030204" pitchFamily="18" charset="0"/>
                              </a:rPr>
                              <m:t>𝛽</m:t>
                            </m:r>
                          </m:e>
                          <m:sub>
                            <m:r>
                              <a:rPr lang="en-US" sz="1600" b="0" i="1" dirty="0" smtClean="0">
                                <a:solidFill>
                                  <a:schemeClr val="accent1"/>
                                </a:solidFill>
                                <a:latin typeface="Cambria Math" panose="02040503050406030204" pitchFamily="18" charset="0"/>
                                <a:ea typeface="Cambria Math" panose="02040503050406030204" pitchFamily="18" charset="0"/>
                              </a:rPr>
                              <m:t>14</m:t>
                            </m:r>
                          </m:sub>
                        </m:sSub>
                        <m:acc>
                          <m:accPr>
                            <m:chr m:val="⃗"/>
                            <m:ctrlPr>
                              <a:rPr lang="en-US" sz="1600" i="1" dirty="0">
                                <a:solidFill>
                                  <a:schemeClr val="accent1"/>
                                </a:solidFill>
                                <a:latin typeface="Cambria Math" panose="02040503050406030204" pitchFamily="18" charset="0"/>
                              </a:rPr>
                            </m:ctrlPr>
                          </m:accPr>
                          <m:e>
                            <m:sSub>
                              <m:sSubPr>
                                <m:ctrlPr>
                                  <a:rPr lang="en-US" sz="1600" i="1" dirty="0">
                                    <a:solidFill>
                                      <a:schemeClr val="accent1"/>
                                    </a:solidFill>
                                    <a:latin typeface="Cambria Math" panose="02040503050406030204" pitchFamily="18" charset="0"/>
                                  </a:rPr>
                                </m:ctrlPr>
                              </m:sSubPr>
                              <m:e>
                                <m:r>
                                  <a:rPr lang="en-US" sz="1600" i="1" dirty="0">
                                    <a:solidFill>
                                      <a:schemeClr val="accent1"/>
                                    </a:solidFill>
                                    <a:latin typeface="Cambria Math" panose="02040503050406030204" pitchFamily="18" charset="0"/>
                                  </a:rPr>
                                  <m:t>𝑋</m:t>
                                </m:r>
                              </m:e>
                              <m:sub>
                                <m:r>
                                  <a:rPr lang="en-US" sz="1600" i="1" dirty="0">
                                    <a:solidFill>
                                      <a:schemeClr val="accent1"/>
                                    </a:solidFill>
                                    <a:latin typeface="Cambria Math" panose="02040503050406030204" pitchFamily="18" charset="0"/>
                                    <a:ea typeface="Cambria Math" panose="02040503050406030204" pitchFamily="18" charset="0"/>
                                  </a:rPr>
                                  <m:t>1</m:t>
                                </m:r>
                                <m:r>
                                  <a:rPr lang="en-US" sz="1600" b="0" i="1" dirty="0" smtClean="0">
                                    <a:solidFill>
                                      <a:schemeClr val="accent1"/>
                                    </a:solidFill>
                                    <a:latin typeface="Cambria Math" panose="02040503050406030204" pitchFamily="18" charset="0"/>
                                    <a:ea typeface="Cambria Math" panose="02040503050406030204" pitchFamily="18" charset="0"/>
                                  </a:rPr>
                                  <m:t>4</m:t>
                                </m:r>
                              </m:sub>
                            </m:sSub>
                          </m:e>
                        </m:acc>
                      </m:oMath>
                    </m:oMathPara>
                  </a14:m>
                  <a:endParaRPr lang="en-US" sz="1600" dirty="0">
                    <a:solidFill>
                      <a:schemeClr val="accent1"/>
                    </a:solidFill>
                  </a:endParaRPr>
                </a:p>
              </p:txBody>
            </p:sp>
          </mc:Choice>
          <mc:Fallback xmlns="">
            <p:sp>
              <p:nvSpPr>
                <p:cNvPr id="36" name="TextBox 35">
                  <a:extLst>
                    <a:ext uri="{FF2B5EF4-FFF2-40B4-BE49-F238E27FC236}">
                      <a16:creationId xmlns:a16="http://schemas.microsoft.com/office/drawing/2014/main" id="{45BB3C94-686D-F5D1-632B-BC2569D3D4E5}"/>
                    </a:ext>
                  </a:extLst>
                </p:cNvPr>
                <p:cNvSpPr txBox="1">
                  <a:spLocks noRot="1" noChangeAspect="1" noMove="1" noResize="1" noEditPoints="1" noAdjustHandles="1" noChangeArrowheads="1" noChangeShapeType="1" noTextEdit="1"/>
                </p:cNvSpPr>
                <p:nvPr/>
              </p:nvSpPr>
              <p:spPr>
                <a:xfrm>
                  <a:off x="5521515" y="5604504"/>
                  <a:ext cx="3685516" cy="368499"/>
                </a:xfrm>
                <a:prstGeom prst="rect">
                  <a:avLst/>
                </a:prstGeom>
                <a:blipFill>
                  <a:blip r:embed="rId2"/>
                  <a:stretch>
                    <a:fillRect b="-8197"/>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786E0E2C-4522-0397-1D1C-D9463CBA1A60}"/>
                </a:ext>
              </a:extLst>
            </p:cNvPr>
            <p:cNvSpPr txBox="1"/>
            <p:nvPr/>
          </p:nvSpPr>
          <p:spPr>
            <a:xfrm>
              <a:off x="5414630" y="5595242"/>
              <a:ext cx="587228" cy="369332"/>
            </a:xfrm>
            <a:prstGeom prst="rect">
              <a:avLst/>
            </a:prstGeom>
            <a:noFill/>
          </p:spPr>
          <p:txBody>
            <a:bodyPr wrap="square" rtlCol="0">
              <a:spAutoFit/>
            </a:bodyPr>
            <a:lstStyle/>
            <a:p>
              <a:r>
                <a:rPr lang="en-US" dirty="0">
                  <a:solidFill>
                    <a:schemeClr val="accent1"/>
                  </a:solidFill>
                </a:rPr>
                <a:t>0</a:t>
              </a:r>
            </a:p>
          </p:txBody>
        </p:sp>
        <p:cxnSp>
          <p:nvCxnSpPr>
            <p:cNvPr id="123" name="직선 연결선 122">
              <a:extLst>
                <a:ext uri="{FF2B5EF4-FFF2-40B4-BE49-F238E27FC236}">
                  <a16:creationId xmlns:a16="http://schemas.microsoft.com/office/drawing/2014/main" id="{0A5335D4-8BA9-59EA-96DC-47C44008872E}"/>
                </a:ext>
              </a:extLst>
            </p:cNvPr>
            <p:cNvCxnSpPr/>
            <p:nvPr/>
          </p:nvCxnSpPr>
          <p:spPr>
            <a:xfrm>
              <a:off x="5419288" y="5053165"/>
              <a:ext cx="211294"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타원 146">
              <a:extLst>
                <a:ext uri="{FF2B5EF4-FFF2-40B4-BE49-F238E27FC236}">
                  <a16:creationId xmlns:a16="http://schemas.microsoft.com/office/drawing/2014/main" id="{B6AE0EE1-6A9F-672D-1E4D-056D02E5AFFF}"/>
                </a:ext>
              </a:extLst>
            </p:cNvPr>
            <p:cNvSpPr/>
            <p:nvPr/>
          </p:nvSpPr>
          <p:spPr>
            <a:xfrm>
              <a:off x="7258974" y="2488841"/>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타원 147">
              <a:extLst>
                <a:ext uri="{FF2B5EF4-FFF2-40B4-BE49-F238E27FC236}">
                  <a16:creationId xmlns:a16="http://schemas.microsoft.com/office/drawing/2014/main" id="{765CFE32-EADD-2FF1-997F-EA42998F51C0}"/>
                </a:ext>
              </a:extLst>
            </p:cNvPr>
            <p:cNvSpPr/>
            <p:nvPr/>
          </p:nvSpPr>
          <p:spPr>
            <a:xfrm>
              <a:off x="6914105" y="2561646"/>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타원 148">
              <a:extLst>
                <a:ext uri="{FF2B5EF4-FFF2-40B4-BE49-F238E27FC236}">
                  <a16:creationId xmlns:a16="http://schemas.microsoft.com/office/drawing/2014/main" id="{BBE0A487-5537-09D7-CF24-74598FCBA4E9}"/>
                </a:ext>
              </a:extLst>
            </p:cNvPr>
            <p:cNvSpPr/>
            <p:nvPr/>
          </p:nvSpPr>
          <p:spPr>
            <a:xfrm>
              <a:off x="6511914" y="2699438"/>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타원 149">
              <a:extLst>
                <a:ext uri="{FF2B5EF4-FFF2-40B4-BE49-F238E27FC236}">
                  <a16:creationId xmlns:a16="http://schemas.microsoft.com/office/drawing/2014/main" id="{31FA5EC2-7C2D-4B61-60AE-82B5BBC09DFD}"/>
                </a:ext>
              </a:extLst>
            </p:cNvPr>
            <p:cNvSpPr/>
            <p:nvPr/>
          </p:nvSpPr>
          <p:spPr>
            <a:xfrm>
              <a:off x="6154264" y="2883661"/>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타원 150">
              <a:extLst>
                <a:ext uri="{FF2B5EF4-FFF2-40B4-BE49-F238E27FC236}">
                  <a16:creationId xmlns:a16="http://schemas.microsoft.com/office/drawing/2014/main" id="{DA01636D-90AB-2CD0-A71C-9DBD286C9792}"/>
                </a:ext>
              </a:extLst>
            </p:cNvPr>
            <p:cNvSpPr/>
            <p:nvPr/>
          </p:nvSpPr>
          <p:spPr>
            <a:xfrm>
              <a:off x="6025849" y="2993590"/>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타원 151">
              <a:extLst>
                <a:ext uri="{FF2B5EF4-FFF2-40B4-BE49-F238E27FC236}">
                  <a16:creationId xmlns:a16="http://schemas.microsoft.com/office/drawing/2014/main" id="{500956FA-0EC0-FFD3-8ECD-7CF56DB53379}"/>
                </a:ext>
              </a:extLst>
            </p:cNvPr>
            <p:cNvSpPr/>
            <p:nvPr/>
          </p:nvSpPr>
          <p:spPr>
            <a:xfrm>
              <a:off x="6699740" y="2602756"/>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타원 152">
              <a:extLst>
                <a:ext uri="{FF2B5EF4-FFF2-40B4-BE49-F238E27FC236}">
                  <a16:creationId xmlns:a16="http://schemas.microsoft.com/office/drawing/2014/main" id="{8D2F30B9-DFC9-E619-0AA6-7625A13B43D3}"/>
                </a:ext>
              </a:extLst>
            </p:cNvPr>
            <p:cNvSpPr/>
            <p:nvPr/>
          </p:nvSpPr>
          <p:spPr>
            <a:xfrm>
              <a:off x="7638393" y="2425486"/>
              <a:ext cx="210597" cy="2105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2551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lstStyle/>
          <a:p>
            <a:r>
              <a:rPr lang="en-US" altLang="ko-KR" dirty="0">
                <a:solidFill>
                  <a:schemeClr val="tx2"/>
                </a:solidFill>
              </a:rPr>
              <a:t>Logistic</a:t>
            </a:r>
            <a:r>
              <a:rPr lang="ko-KR" altLang="en-US" dirty="0">
                <a:solidFill>
                  <a:schemeClr val="tx2"/>
                </a:solidFill>
              </a:rPr>
              <a:t> </a:t>
            </a:r>
            <a:r>
              <a:rPr lang="en-US" altLang="ko-KR" dirty="0">
                <a:solidFill>
                  <a:schemeClr val="tx2"/>
                </a:solidFill>
              </a:rPr>
              <a:t>regression, recall is 0.75</a:t>
            </a:r>
            <a:endParaRPr lang="ko-KR" altLang="en-US" dirty="0">
              <a:solidFill>
                <a:schemeClr val="tx2"/>
              </a:solidFill>
            </a:endParaRPr>
          </a:p>
        </p:txBody>
      </p:sp>
      <p:sp>
        <p:nvSpPr>
          <p:cNvPr id="23" name="내용 개체 틀 22">
            <a:extLst>
              <a:ext uri="{FF2B5EF4-FFF2-40B4-BE49-F238E27FC236}">
                <a16:creationId xmlns:a16="http://schemas.microsoft.com/office/drawing/2014/main" id="{D229D8A6-D5B4-B568-4EB9-B050D50A2D75}"/>
              </a:ext>
            </a:extLst>
          </p:cNvPr>
          <p:cNvSpPr>
            <a:spLocks noGrp="1"/>
          </p:cNvSpPr>
          <p:nvPr>
            <p:ph idx="1"/>
          </p:nvPr>
        </p:nvSpPr>
        <p:spPr>
          <a:xfrm>
            <a:off x="838200" y="1825625"/>
            <a:ext cx="10515600" cy="4351338"/>
          </a:xfrm>
        </p:spPr>
        <p:txBody>
          <a:bodyPr/>
          <a:lstStyle/>
          <a:p>
            <a:endParaRPr lang="ko-KR" altLang="en-US" dirty="0"/>
          </a:p>
        </p:txBody>
      </p:sp>
      <p:sp>
        <p:nvSpPr>
          <p:cNvPr id="8" name="직사각형 7">
            <a:extLst>
              <a:ext uri="{FF2B5EF4-FFF2-40B4-BE49-F238E27FC236}">
                <a16:creationId xmlns:a16="http://schemas.microsoft.com/office/drawing/2014/main" id="{B324D77B-9DB8-94C5-0F0A-4BC7387E729C}"/>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2-1. Baseline</a:t>
            </a:r>
            <a:endParaRPr lang="ko-KR" altLang="en-US" dirty="0">
              <a:solidFill>
                <a:schemeClr val="tx2"/>
              </a:solidFill>
            </a:endParaRPr>
          </a:p>
        </p:txBody>
      </p:sp>
      <p:pic>
        <p:nvPicPr>
          <p:cNvPr id="24" name="Picture 2">
            <a:extLst>
              <a:ext uri="{FF2B5EF4-FFF2-40B4-BE49-F238E27FC236}">
                <a16:creationId xmlns:a16="http://schemas.microsoft.com/office/drawing/2014/main" id="{AD093EBC-CA79-FAB7-A28E-8B72DFB6F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425" y="1825625"/>
            <a:ext cx="3819525" cy="2667000"/>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
        <p:nvSpPr>
          <p:cNvPr id="30" name="직사각형 29">
            <a:extLst>
              <a:ext uri="{FF2B5EF4-FFF2-40B4-BE49-F238E27FC236}">
                <a16:creationId xmlns:a16="http://schemas.microsoft.com/office/drawing/2014/main" id="{D7C89102-6F6B-3596-FDE7-05926A4FA7BE}"/>
              </a:ext>
            </a:extLst>
          </p:cNvPr>
          <p:cNvSpPr/>
          <p:nvPr/>
        </p:nvSpPr>
        <p:spPr>
          <a:xfrm>
            <a:off x="161130" y="1603874"/>
            <a:ext cx="3819525" cy="90487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Why logistic regression</a:t>
            </a:r>
            <a:endParaRPr lang="ko-KR" altLang="en-US" dirty="0"/>
          </a:p>
        </p:txBody>
      </p:sp>
      <p:sp>
        <p:nvSpPr>
          <p:cNvPr id="36" name="직사각형 35">
            <a:extLst>
              <a:ext uri="{FF2B5EF4-FFF2-40B4-BE49-F238E27FC236}">
                <a16:creationId xmlns:a16="http://schemas.microsoft.com/office/drawing/2014/main" id="{932866CA-E819-781B-C9C8-8671052A1271}"/>
              </a:ext>
            </a:extLst>
          </p:cNvPr>
          <p:cNvSpPr/>
          <p:nvPr/>
        </p:nvSpPr>
        <p:spPr>
          <a:xfrm>
            <a:off x="161130" y="5492354"/>
            <a:ext cx="3819525" cy="90487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Logistic regression</a:t>
            </a:r>
            <a:r>
              <a:rPr lang="ko-KR" altLang="en-US" dirty="0"/>
              <a:t>으로 예측</a:t>
            </a:r>
            <a:endParaRPr lang="en-US" altLang="ko-KR" dirty="0"/>
          </a:p>
          <a:p>
            <a:pPr algn="ctr"/>
            <a:r>
              <a:rPr lang="en-US" altLang="ko-KR" dirty="0"/>
              <a:t>recall 0.68</a:t>
            </a:r>
            <a:endParaRPr lang="ko-KR" altLang="en-US" dirty="0"/>
          </a:p>
        </p:txBody>
      </p:sp>
      <p:sp>
        <p:nvSpPr>
          <p:cNvPr id="39" name="TextBox 38">
            <a:extLst>
              <a:ext uri="{FF2B5EF4-FFF2-40B4-BE49-F238E27FC236}">
                <a16:creationId xmlns:a16="http://schemas.microsoft.com/office/drawing/2014/main" id="{EB58CE24-2E63-F975-E762-4C87055C4C8F}"/>
              </a:ext>
            </a:extLst>
          </p:cNvPr>
          <p:cNvSpPr txBox="1"/>
          <p:nvPr/>
        </p:nvSpPr>
        <p:spPr>
          <a:xfrm>
            <a:off x="3078959" y="6788467"/>
            <a:ext cx="8782047" cy="1477328"/>
          </a:xfrm>
          <a:prstGeom prst="rect">
            <a:avLst/>
          </a:prstGeom>
          <a:solidFill>
            <a:schemeClr val="accent1">
              <a:lumMod val="20000"/>
              <a:lumOff val="80000"/>
            </a:schemeClr>
          </a:solidFill>
        </p:spPr>
        <p:txBody>
          <a:bodyPr wrap="square">
            <a:spAutoFit/>
          </a:bodyPr>
          <a:lstStyle/>
          <a:p>
            <a:r>
              <a:rPr lang="ko-KR" altLang="en-US" b="0" i="0" dirty="0">
                <a:solidFill>
                  <a:srgbClr val="212121"/>
                </a:solidFill>
                <a:effectLst/>
                <a:latin typeface="Courier New" panose="02070309020205020404" pitchFamily="49" charset="0"/>
              </a:rPr>
              <a:t>회귀계수가 양수인 특성 상위 </a:t>
            </a:r>
            <a:r>
              <a:rPr lang="en-US" altLang="ko-KR" b="0" i="0" dirty="0">
                <a:solidFill>
                  <a:srgbClr val="212121"/>
                </a:solidFill>
                <a:effectLst/>
                <a:latin typeface="Courier New" panose="02070309020205020404" pitchFamily="49" charset="0"/>
              </a:rPr>
              <a:t>3</a:t>
            </a:r>
            <a:r>
              <a:rPr lang="ko-KR" altLang="en-US" b="0" i="0" dirty="0">
                <a:solidFill>
                  <a:srgbClr val="212121"/>
                </a:solidFill>
                <a:effectLst/>
                <a:latin typeface="Courier New" panose="02070309020205020404" pitchFamily="49" charset="0"/>
              </a:rPr>
              <a:t>개 </a:t>
            </a:r>
            <a:r>
              <a:rPr lang="en-US" altLang="ko-KR" b="0" i="0" dirty="0" err="1">
                <a:solidFill>
                  <a:srgbClr val="212121"/>
                </a:solidFill>
                <a:effectLst/>
                <a:latin typeface="Courier New" panose="02070309020205020404" pitchFamily="49" charset="0"/>
              </a:rPr>
              <a:t>socialNbFollowers</a:t>
            </a:r>
            <a:r>
              <a:rPr lang="en-US" altLang="ko-KR" b="0" i="0" dirty="0">
                <a:solidFill>
                  <a:srgbClr val="212121"/>
                </a:solidFill>
                <a:effectLst/>
                <a:latin typeface="Courier New" panose="02070309020205020404" pitchFamily="49" charset="0"/>
              </a:rPr>
              <a:t> 1.847097 </a:t>
            </a:r>
            <a:r>
              <a:rPr lang="en-US" altLang="ko-KR" b="0" i="0" dirty="0" err="1">
                <a:solidFill>
                  <a:srgbClr val="212121"/>
                </a:solidFill>
                <a:effectLst/>
                <a:latin typeface="Courier New" panose="02070309020205020404" pitchFamily="49" charset="0"/>
              </a:rPr>
              <a:t>productsWished</a:t>
            </a:r>
            <a:r>
              <a:rPr lang="en-US" altLang="ko-KR" b="0" i="0" dirty="0">
                <a:solidFill>
                  <a:srgbClr val="212121"/>
                </a:solidFill>
                <a:effectLst/>
                <a:latin typeface="Courier New" panose="02070309020205020404" pitchFamily="49" charset="0"/>
              </a:rPr>
              <a:t> 1.397352 </a:t>
            </a:r>
            <a:r>
              <a:rPr lang="en-US" altLang="ko-KR" b="0" i="0" dirty="0" err="1">
                <a:solidFill>
                  <a:srgbClr val="212121"/>
                </a:solidFill>
                <a:effectLst/>
                <a:latin typeface="Courier New" panose="02070309020205020404" pitchFamily="49" charset="0"/>
              </a:rPr>
              <a:t>socialProductsLiked</a:t>
            </a:r>
            <a:r>
              <a:rPr lang="en-US" altLang="ko-KR" b="0" i="0" dirty="0">
                <a:solidFill>
                  <a:srgbClr val="212121"/>
                </a:solidFill>
                <a:effectLst/>
                <a:latin typeface="Courier New" panose="02070309020205020404" pitchFamily="49" charset="0"/>
              </a:rPr>
              <a:t> 1.085603 </a:t>
            </a:r>
            <a:r>
              <a:rPr lang="en-US" altLang="ko-KR" b="0" i="0" dirty="0" err="1">
                <a:solidFill>
                  <a:srgbClr val="212121"/>
                </a:solidFill>
                <a:effectLst/>
                <a:latin typeface="Courier New" panose="02070309020205020404" pitchFamily="49" charset="0"/>
              </a:rPr>
              <a:t>dtype</a:t>
            </a:r>
            <a:r>
              <a:rPr lang="en-US" altLang="ko-KR" b="0" i="0" dirty="0">
                <a:solidFill>
                  <a:srgbClr val="212121"/>
                </a:solidFill>
                <a:effectLst/>
                <a:latin typeface="Courier New" panose="02070309020205020404" pitchFamily="49" charset="0"/>
              </a:rPr>
              <a:t>: float64 </a:t>
            </a:r>
            <a:r>
              <a:rPr lang="ko-KR" altLang="en-US" b="0" i="0" dirty="0">
                <a:solidFill>
                  <a:srgbClr val="212121"/>
                </a:solidFill>
                <a:effectLst/>
                <a:latin typeface="Courier New" panose="02070309020205020404" pitchFamily="49" charset="0"/>
              </a:rPr>
              <a:t>회귀계수가 음수인 특성 하위 </a:t>
            </a:r>
            <a:r>
              <a:rPr lang="en-US" altLang="ko-KR" b="0" i="0" dirty="0">
                <a:solidFill>
                  <a:srgbClr val="212121"/>
                </a:solidFill>
                <a:effectLst/>
                <a:latin typeface="Courier New" panose="02070309020205020404" pitchFamily="49" charset="0"/>
              </a:rPr>
              <a:t>3</a:t>
            </a:r>
            <a:r>
              <a:rPr lang="ko-KR" altLang="en-US" b="0" i="0" dirty="0">
                <a:solidFill>
                  <a:srgbClr val="212121"/>
                </a:solidFill>
                <a:effectLst/>
                <a:latin typeface="Courier New" panose="02070309020205020404" pitchFamily="49" charset="0"/>
              </a:rPr>
              <a:t>개 </a:t>
            </a:r>
            <a:r>
              <a:rPr lang="en-US" altLang="ko-KR" b="0" i="0" dirty="0" err="1">
                <a:solidFill>
                  <a:srgbClr val="212121"/>
                </a:solidFill>
                <a:effectLst/>
                <a:latin typeface="Courier New" panose="02070309020205020404" pitchFamily="49" charset="0"/>
              </a:rPr>
              <a:t>productsSold</a:t>
            </a:r>
            <a:r>
              <a:rPr lang="en-US" altLang="ko-KR" b="0" i="0" dirty="0">
                <a:solidFill>
                  <a:srgbClr val="212121"/>
                </a:solidFill>
                <a:effectLst/>
                <a:latin typeface="Courier New" panose="02070309020205020404" pitchFamily="49" charset="0"/>
              </a:rPr>
              <a:t> -0.442160 </a:t>
            </a:r>
            <a:r>
              <a:rPr lang="en-US" altLang="ko-KR" b="0" i="0" dirty="0" err="1">
                <a:solidFill>
                  <a:srgbClr val="212121"/>
                </a:solidFill>
                <a:effectLst/>
                <a:latin typeface="Courier New" panose="02070309020205020404" pitchFamily="49" charset="0"/>
              </a:rPr>
              <a:t>daysSinceLastLogin</a:t>
            </a:r>
            <a:r>
              <a:rPr lang="en-US" altLang="ko-KR" b="0" i="0" dirty="0">
                <a:solidFill>
                  <a:srgbClr val="212121"/>
                </a:solidFill>
                <a:effectLst/>
                <a:latin typeface="Courier New" panose="02070309020205020404" pitchFamily="49" charset="0"/>
              </a:rPr>
              <a:t> -0.845417 </a:t>
            </a:r>
            <a:r>
              <a:rPr lang="en-US" altLang="ko-KR" b="0" i="0" dirty="0" err="1">
                <a:solidFill>
                  <a:srgbClr val="212121"/>
                </a:solidFill>
                <a:effectLst/>
                <a:latin typeface="Courier New" panose="02070309020205020404" pitchFamily="49" charset="0"/>
              </a:rPr>
              <a:t>socialNbFollows</a:t>
            </a:r>
            <a:r>
              <a:rPr lang="en-US" altLang="ko-KR" b="0" i="0" dirty="0">
                <a:solidFill>
                  <a:srgbClr val="212121"/>
                </a:solidFill>
                <a:effectLst/>
                <a:latin typeface="Courier New" panose="02070309020205020404" pitchFamily="49" charset="0"/>
              </a:rPr>
              <a:t> -3.143505 </a:t>
            </a:r>
            <a:r>
              <a:rPr lang="en-US" altLang="ko-KR" b="0" i="0" dirty="0" err="1">
                <a:solidFill>
                  <a:srgbClr val="212121"/>
                </a:solidFill>
                <a:effectLst/>
                <a:latin typeface="Courier New" panose="02070309020205020404" pitchFamily="49" charset="0"/>
              </a:rPr>
              <a:t>dtype</a:t>
            </a:r>
            <a:r>
              <a:rPr lang="en-US" altLang="ko-KR" b="0" i="0" dirty="0">
                <a:solidFill>
                  <a:srgbClr val="212121"/>
                </a:solidFill>
                <a:effectLst/>
                <a:latin typeface="Courier New" panose="02070309020205020404" pitchFamily="49" charset="0"/>
              </a:rPr>
              <a:t>: float64</a:t>
            </a:r>
            <a:endParaRPr lang="ko-KR" altLang="en-US" dirty="0"/>
          </a:p>
        </p:txBody>
      </p:sp>
      <p:sp>
        <p:nvSpPr>
          <p:cNvPr id="3" name="직사각형 2">
            <a:extLst>
              <a:ext uri="{FF2B5EF4-FFF2-40B4-BE49-F238E27FC236}">
                <a16:creationId xmlns:a16="http://schemas.microsoft.com/office/drawing/2014/main" id="{1D2B2AF7-DF43-39BC-B168-FE0B88FE3E39}"/>
              </a:ext>
            </a:extLst>
          </p:cNvPr>
          <p:cNvSpPr/>
          <p:nvPr/>
        </p:nvSpPr>
        <p:spPr>
          <a:xfrm>
            <a:off x="6829425" y="4627561"/>
            <a:ext cx="3819600" cy="1549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ko-KR" dirty="0">
                <a:solidFill>
                  <a:schemeClr val="tx2"/>
                </a:solidFill>
              </a:rPr>
              <a:t>(Recall is 0.75)</a:t>
            </a:r>
          </a:p>
          <a:p>
            <a:pPr algn="ctr"/>
            <a:r>
              <a:rPr lang="en-US" altLang="ko-KR" dirty="0">
                <a:solidFill>
                  <a:schemeClr val="tx2"/>
                </a:solidFill>
              </a:rPr>
              <a:t>This model retrieved </a:t>
            </a:r>
            <a:r>
              <a:rPr lang="en-US" altLang="ko-KR" b="1" dirty="0">
                <a:solidFill>
                  <a:schemeClr val="accent2"/>
                </a:solidFill>
              </a:rPr>
              <a:t>75%</a:t>
            </a:r>
            <a:r>
              <a:rPr lang="en-US" altLang="ko-KR" dirty="0">
                <a:solidFill>
                  <a:schemeClr val="tx2"/>
                </a:solidFill>
              </a:rPr>
              <a:t> of buyers.</a:t>
            </a:r>
          </a:p>
          <a:p>
            <a:pPr algn="ctr"/>
            <a:r>
              <a:rPr lang="en-US" altLang="ko-KR" dirty="0">
                <a:solidFill>
                  <a:schemeClr val="tx2"/>
                </a:solidFill>
              </a:rPr>
              <a:t>(Fail in retrieving 25% of buyers.)</a:t>
            </a:r>
          </a:p>
        </p:txBody>
      </p:sp>
      <p:sp>
        <p:nvSpPr>
          <p:cNvPr id="4" name="직사각형 3">
            <a:extLst>
              <a:ext uri="{FF2B5EF4-FFF2-40B4-BE49-F238E27FC236}">
                <a16:creationId xmlns:a16="http://schemas.microsoft.com/office/drawing/2014/main" id="{91D6ED79-18D1-12BF-64F5-FC7F0F3CDA31}"/>
              </a:ext>
            </a:extLst>
          </p:cNvPr>
          <p:cNvSpPr/>
          <p:nvPr/>
        </p:nvSpPr>
        <p:spPr>
          <a:xfrm>
            <a:off x="6829425" y="2317748"/>
            <a:ext cx="3819600" cy="16983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ROC curve, </a:t>
            </a:r>
            <a:r>
              <a:rPr lang="en-US" altLang="ko-KR" dirty="0" err="1"/>
              <a:t>Auc</a:t>
            </a:r>
            <a:r>
              <a:rPr lang="en-US" altLang="ko-KR" dirty="0"/>
              <a:t> </a:t>
            </a:r>
            <a:r>
              <a:rPr lang="ko-KR" altLang="en-US" dirty="0"/>
              <a:t>기준의 </a:t>
            </a:r>
            <a:r>
              <a:rPr lang="en-US" altLang="ko-KR" dirty="0" err="1"/>
              <a:t>c.m</a:t>
            </a:r>
            <a:r>
              <a:rPr lang="en-US" altLang="ko-KR" dirty="0"/>
              <a:t> </a:t>
            </a:r>
            <a:r>
              <a:rPr lang="ko-KR" altLang="en-US" dirty="0"/>
              <a:t>붙이기</a:t>
            </a:r>
          </a:p>
        </p:txBody>
      </p:sp>
    </p:spTree>
    <p:extLst>
      <p:ext uri="{BB962C8B-B14F-4D97-AF65-F5344CB8AC3E}">
        <p14:creationId xmlns:p14="http://schemas.microsoft.com/office/powerpoint/2010/main" val="1442074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15A44A89-36CD-9D0A-6474-B22D9EDE40A0}"/>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제목 3">
            <a:extLst>
              <a:ext uri="{FF2B5EF4-FFF2-40B4-BE49-F238E27FC236}">
                <a16:creationId xmlns:a16="http://schemas.microsoft.com/office/drawing/2014/main" id="{6738BE62-AA7D-A345-DD3B-08D33DF80B79}"/>
              </a:ext>
            </a:extLst>
          </p:cNvPr>
          <p:cNvSpPr>
            <a:spLocks noGrp="1"/>
          </p:cNvSpPr>
          <p:nvPr>
            <p:ph type="title"/>
          </p:nvPr>
        </p:nvSpPr>
        <p:spPr/>
        <p:txBody>
          <a:bodyPr/>
          <a:lstStyle/>
          <a:p>
            <a:r>
              <a:rPr lang="en-US" altLang="ko-KR" dirty="0">
                <a:solidFill>
                  <a:schemeClr val="accent1"/>
                </a:solidFill>
                <a:latin typeface="+mn-lt"/>
              </a:rPr>
              <a:t>1. Exploration</a:t>
            </a:r>
            <a:endParaRPr lang="ko-KR" altLang="en-US" dirty="0">
              <a:solidFill>
                <a:schemeClr val="accent1"/>
              </a:solidFill>
              <a:latin typeface="+mn-lt"/>
            </a:endParaRPr>
          </a:p>
        </p:txBody>
      </p:sp>
      <p:sp>
        <p:nvSpPr>
          <p:cNvPr id="5" name="텍스트 개체 틀 4">
            <a:extLst>
              <a:ext uri="{FF2B5EF4-FFF2-40B4-BE49-F238E27FC236}">
                <a16:creationId xmlns:a16="http://schemas.microsoft.com/office/drawing/2014/main" id="{7A22A945-8A40-C03F-61C7-84BB1E4BF8CD}"/>
              </a:ext>
            </a:extLst>
          </p:cNvPr>
          <p:cNvSpPr>
            <a:spLocks noGrp="1"/>
          </p:cNvSpPr>
          <p:nvPr>
            <p:ph type="body" idx="1"/>
          </p:nvPr>
        </p:nvSpPr>
        <p:spPr/>
        <p:txBody>
          <a:bodyPr/>
          <a:lstStyle/>
          <a:p>
            <a:endParaRPr lang="ko-KR" altLang="en-US">
              <a:solidFill>
                <a:schemeClr val="tx2"/>
              </a:solidFill>
            </a:endParaRPr>
          </a:p>
        </p:txBody>
      </p:sp>
    </p:spTree>
    <p:extLst>
      <p:ext uri="{BB962C8B-B14F-4D97-AF65-F5344CB8AC3E}">
        <p14:creationId xmlns:p14="http://schemas.microsoft.com/office/powerpoint/2010/main" val="310600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34C6DD11-4E28-5847-7187-823BD289E720}"/>
              </a:ext>
            </a:extLst>
          </p:cNvPr>
          <p:cNvGrpSpPr/>
          <p:nvPr/>
        </p:nvGrpSpPr>
        <p:grpSpPr>
          <a:xfrm>
            <a:off x="1588167" y="1219201"/>
            <a:ext cx="3125024" cy="1456887"/>
            <a:chOff x="1588167" y="1219200"/>
            <a:chExt cx="6882066" cy="3208421"/>
          </a:xfrm>
          <a:solidFill>
            <a:schemeClr val="accent2"/>
          </a:solidFill>
        </p:grpSpPr>
        <p:sp>
          <p:nvSpPr>
            <p:cNvPr id="5" name="직사각형 4">
              <a:extLst>
                <a:ext uri="{FF2B5EF4-FFF2-40B4-BE49-F238E27FC236}">
                  <a16:creationId xmlns:a16="http://schemas.microsoft.com/office/drawing/2014/main" id="{689C5A4E-8789-AC69-F310-EAB2DBF298F8}"/>
                </a:ext>
              </a:extLst>
            </p:cNvPr>
            <p:cNvSpPr/>
            <p:nvPr/>
          </p:nvSpPr>
          <p:spPr>
            <a:xfrm>
              <a:off x="4523874" y="12192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5FA544AF-9E8B-3913-507D-B8EE5F9198F7}"/>
                </a:ext>
              </a:extLst>
            </p:cNvPr>
            <p:cNvSpPr/>
            <p:nvPr/>
          </p:nvSpPr>
          <p:spPr>
            <a:xfrm>
              <a:off x="2478504" y="24384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F524BE91-6F44-7784-93ED-3952FEEEA4C4}"/>
                </a:ext>
              </a:extLst>
            </p:cNvPr>
            <p:cNvSpPr/>
            <p:nvPr/>
          </p:nvSpPr>
          <p:spPr>
            <a:xfrm>
              <a:off x="6472990" y="24384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직사각형 7">
              <a:extLst>
                <a:ext uri="{FF2B5EF4-FFF2-40B4-BE49-F238E27FC236}">
                  <a16:creationId xmlns:a16="http://schemas.microsoft.com/office/drawing/2014/main" id="{233E83B7-626B-2269-7CBD-6BA161B8843B}"/>
                </a:ext>
              </a:extLst>
            </p:cNvPr>
            <p:cNvSpPr/>
            <p:nvPr/>
          </p:nvSpPr>
          <p:spPr>
            <a:xfrm>
              <a:off x="1588167"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직사각형 8">
              <a:extLst>
                <a:ext uri="{FF2B5EF4-FFF2-40B4-BE49-F238E27FC236}">
                  <a16:creationId xmlns:a16="http://schemas.microsoft.com/office/drawing/2014/main" id="{6378CCA5-70D1-53BA-04E0-F2075C7274EF}"/>
                </a:ext>
              </a:extLst>
            </p:cNvPr>
            <p:cNvSpPr/>
            <p:nvPr/>
          </p:nvSpPr>
          <p:spPr>
            <a:xfrm>
              <a:off x="3368841"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직사각형 9">
              <a:extLst>
                <a:ext uri="{FF2B5EF4-FFF2-40B4-BE49-F238E27FC236}">
                  <a16:creationId xmlns:a16="http://schemas.microsoft.com/office/drawing/2014/main" id="{4AE24369-9C2E-8E71-EAA5-94FC13CDA2EA}"/>
                </a:ext>
              </a:extLst>
            </p:cNvPr>
            <p:cNvSpPr/>
            <p:nvPr/>
          </p:nvSpPr>
          <p:spPr>
            <a:xfrm>
              <a:off x="5582653"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직사각형 10">
              <a:extLst>
                <a:ext uri="{FF2B5EF4-FFF2-40B4-BE49-F238E27FC236}">
                  <a16:creationId xmlns:a16="http://schemas.microsoft.com/office/drawing/2014/main" id="{8025F183-7EC3-AAF0-373A-D5B81A819F7F}"/>
                </a:ext>
              </a:extLst>
            </p:cNvPr>
            <p:cNvSpPr/>
            <p:nvPr/>
          </p:nvSpPr>
          <p:spPr>
            <a:xfrm>
              <a:off x="7363327"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연결선: 꺾임 15">
              <a:extLst>
                <a:ext uri="{FF2B5EF4-FFF2-40B4-BE49-F238E27FC236}">
                  <a16:creationId xmlns:a16="http://schemas.microsoft.com/office/drawing/2014/main" id="{11D339D2-6DDA-07C2-41D6-C2D415844499}"/>
                </a:ext>
              </a:extLst>
            </p:cNvPr>
            <p:cNvCxnSpPr>
              <a:stCxn id="6" idx="0"/>
              <a:endCxn id="5" idx="1"/>
            </p:cNvCxnSpPr>
            <p:nvPr/>
          </p:nvCxnSpPr>
          <p:spPr>
            <a:xfrm rot="5400000" flipH="1" flipV="1">
              <a:off x="3360821" y="1275348"/>
              <a:ext cx="834189" cy="1491917"/>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연결선: 꺾임 17">
              <a:extLst>
                <a:ext uri="{FF2B5EF4-FFF2-40B4-BE49-F238E27FC236}">
                  <a16:creationId xmlns:a16="http://schemas.microsoft.com/office/drawing/2014/main" id="{96986495-C1A4-59A7-7B01-236888D3981B}"/>
                </a:ext>
              </a:extLst>
            </p:cNvPr>
            <p:cNvCxnSpPr>
              <a:stCxn id="5" idx="3"/>
              <a:endCxn id="7" idx="0"/>
            </p:cNvCxnSpPr>
            <p:nvPr/>
          </p:nvCxnSpPr>
          <p:spPr>
            <a:xfrm>
              <a:off x="5630780" y="1604211"/>
              <a:ext cx="1395663"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B83E7EDC-0D09-01EE-1428-22D237741856}"/>
                </a:ext>
              </a:extLst>
            </p:cNvPr>
            <p:cNvCxnSpPr>
              <a:cxnSpLocks/>
              <a:stCxn id="6" idx="1"/>
              <a:endCxn id="8" idx="0"/>
            </p:cNvCxnSpPr>
            <p:nvPr/>
          </p:nvCxnSpPr>
          <p:spPr>
            <a:xfrm rot="10800000" flipV="1">
              <a:off x="2141620" y="2823410"/>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DD471D4E-9509-7197-5F54-F172AE08D1DF}"/>
                </a:ext>
              </a:extLst>
            </p:cNvPr>
            <p:cNvCxnSpPr>
              <a:cxnSpLocks/>
              <a:stCxn id="6" idx="3"/>
              <a:endCxn id="9" idx="0"/>
            </p:cNvCxnSpPr>
            <p:nvPr/>
          </p:nvCxnSpPr>
          <p:spPr>
            <a:xfrm>
              <a:off x="3585410" y="2823411"/>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연결선: 꺾임 23">
              <a:extLst>
                <a:ext uri="{FF2B5EF4-FFF2-40B4-BE49-F238E27FC236}">
                  <a16:creationId xmlns:a16="http://schemas.microsoft.com/office/drawing/2014/main" id="{EE76D46C-2C8E-5B1E-862B-C5EEEDC7BE17}"/>
                </a:ext>
              </a:extLst>
            </p:cNvPr>
            <p:cNvCxnSpPr>
              <a:stCxn id="7" idx="1"/>
              <a:endCxn id="10" idx="0"/>
            </p:cNvCxnSpPr>
            <p:nvPr/>
          </p:nvCxnSpPr>
          <p:spPr>
            <a:xfrm rot="10800000" flipV="1">
              <a:off x="6136106" y="2823410"/>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A8795D77-25CD-3036-C2F8-645F8AAF3FBB}"/>
                </a:ext>
              </a:extLst>
            </p:cNvPr>
            <p:cNvCxnSpPr>
              <a:cxnSpLocks/>
              <a:stCxn id="7" idx="3"/>
              <a:endCxn id="11" idx="0"/>
            </p:cNvCxnSpPr>
            <p:nvPr/>
          </p:nvCxnSpPr>
          <p:spPr>
            <a:xfrm>
              <a:off x="7579896" y="2823411"/>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0" name="그룹 99">
            <a:extLst>
              <a:ext uri="{FF2B5EF4-FFF2-40B4-BE49-F238E27FC236}">
                <a16:creationId xmlns:a16="http://schemas.microsoft.com/office/drawing/2014/main" id="{5BDF4CE2-526B-4B72-8A06-8571E081D919}"/>
              </a:ext>
            </a:extLst>
          </p:cNvPr>
          <p:cNvGrpSpPr/>
          <p:nvPr/>
        </p:nvGrpSpPr>
        <p:grpSpPr>
          <a:xfrm>
            <a:off x="1739143" y="3095898"/>
            <a:ext cx="3125024" cy="1456887"/>
            <a:chOff x="1588167" y="1219200"/>
            <a:chExt cx="6882066" cy="3208421"/>
          </a:xfrm>
          <a:solidFill>
            <a:schemeClr val="accent4"/>
          </a:solidFill>
        </p:grpSpPr>
        <p:sp>
          <p:nvSpPr>
            <p:cNvPr id="101" name="직사각형 100">
              <a:extLst>
                <a:ext uri="{FF2B5EF4-FFF2-40B4-BE49-F238E27FC236}">
                  <a16:creationId xmlns:a16="http://schemas.microsoft.com/office/drawing/2014/main" id="{154A9D81-6FB0-0CB7-ABF5-E1A22E91F42E}"/>
                </a:ext>
              </a:extLst>
            </p:cNvPr>
            <p:cNvSpPr/>
            <p:nvPr/>
          </p:nvSpPr>
          <p:spPr>
            <a:xfrm>
              <a:off x="4523874" y="12192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직사각형 101">
              <a:extLst>
                <a:ext uri="{FF2B5EF4-FFF2-40B4-BE49-F238E27FC236}">
                  <a16:creationId xmlns:a16="http://schemas.microsoft.com/office/drawing/2014/main" id="{6C984388-3CC4-E862-6E42-5B170C143714}"/>
                </a:ext>
              </a:extLst>
            </p:cNvPr>
            <p:cNvSpPr/>
            <p:nvPr/>
          </p:nvSpPr>
          <p:spPr>
            <a:xfrm>
              <a:off x="2478504" y="24384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직사각형 102">
              <a:extLst>
                <a:ext uri="{FF2B5EF4-FFF2-40B4-BE49-F238E27FC236}">
                  <a16:creationId xmlns:a16="http://schemas.microsoft.com/office/drawing/2014/main" id="{136C4AC2-1F59-19CA-027A-0F94B1D222E1}"/>
                </a:ext>
              </a:extLst>
            </p:cNvPr>
            <p:cNvSpPr/>
            <p:nvPr/>
          </p:nvSpPr>
          <p:spPr>
            <a:xfrm>
              <a:off x="6472990" y="24384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직사각형 103">
              <a:extLst>
                <a:ext uri="{FF2B5EF4-FFF2-40B4-BE49-F238E27FC236}">
                  <a16:creationId xmlns:a16="http://schemas.microsoft.com/office/drawing/2014/main" id="{DC360204-3277-C4CF-F513-8E66FCFE3F7C}"/>
                </a:ext>
              </a:extLst>
            </p:cNvPr>
            <p:cNvSpPr/>
            <p:nvPr/>
          </p:nvSpPr>
          <p:spPr>
            <a:xfrm>
              <a:off x="1588167"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직사각형 104">
              <a:extLst>
                <a:ext uri="{FF2B5EF4-FFF2-40B4-BE49-F238E27FC236}">
                  <a16:creationId xmlns:a16="http://schemas.microsoft.com/office/drawing/2014/main" id="{4903003E-4502-BDE8-703E-E39F86A3239B}"/>
                </a:ext>
              </a:extLst>
            </p:cNvPr>
            <p:cNvSpPr/>
            <p:nvPr/>
          </p:nvSpPr>
          <p:spPr>
            <a:xfrm>
              <a:off x="3368841"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직사각형 105">
              <a:extLst>
                <a:ext uri="{FF2B5EF4-FFF2-40B4-BE49-F238E27FC236}">
                  <a16:creationId xmlns:a16="http://schemas.microsoft.com/office/drawing/2014/main" id="{0CFC9BAE-4DF4-737C-6796-B42DC8281B80}"/>
                </a:ext>
              </a:extLst>
            </p:cNvPr>
            <p:cNvSpPr/>
            <p:nvPr/>
          </p:nvSpPr>
          <p:spPr>
            <a:xfrm>
              <a:off x="5582653"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직사각형 106">
              <a:extLst>
                <a:ext uri="{FF2B5EF4-FFF2-40B4-BE49-F238E27FC236}">
                  <a16:creationId xmlns:a16="http://schemas.microsoft.com/office/drawing/2014/main" id="{331A4216-FA87-4023-25D5-EE0333E2CD8B}"/>
                </a:ext>
              </a:extLst>
            </p:cNvPr>
            <p:cNvSpPr/>
            <p:nvPr/>
          </p:nvSpPr>
          <p:spPr>
            <a:xfrm>
              <a:off x="7363327"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연결선: 꺾임 107">
              <a:extLst>
                <a:ext uri="{FF2B5EF4-FFF2-40B4-BE49-F238E27FC236}">
                  <a16:creationId xmlns:a16="http://schemas.microsoft.com/office/drawing/2014/main" id="{B719496A-47B4-1A9F-81C7-2F0561CEAF63}"/>
                </a:ext>
              </a:extLst>
            </p:cNvPr>
            <p:cNvCxnSpPr>
              <a:stCxn id="102" idx="0"/>
              <a:endCxn id="101" idx="1"/>
            </p:cNvCxnSpPr>
            <p:nvPr/>
          </p:nvCxnSpPr>
          <p:spPr>
            <a:xfrm rot="5400000" flipH="1" flipV="1">
              <a:off x="3360821" y="1275348"/>
              <a:ext cx="834189" cy="1491917"/>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9" name="연결선: 꺾임 108">
              <a:extLst>
                <a:ext uri="{FF2B5EF4-FFF2-40B4-BE49-F238E27FC236}">
                  <a16:creationId xmlns:a16="http://schemas.microsoft.com/office/drawing/2014/main" id="{93304496-CF00-239C-1DD9-C42856DE1F39}"/>
                </a:ext>
              </a:extLst>
            </p:cNvPr>
            <p:cNvCxnSpPr>
              <a:stCxn id="101" idx="3"/>
              <a:endCxn id="103" idx="0"/>
            </p:cNvCxnSpPr>
            <p:nvPr/>
          </p:nvCxnSpPr>
          <p:spPr>
            <a:xfrm>
              <a:off x="5630780" y="1604211"/>
              <a:ext cx="1395663"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0" name="연결선: 꺾임 109">
              <a:extLst>
                <a:ext uri="{FF2B5EF4-FFF2-40B4-BE49-F238E27FC236}">
                  <a16:creationId xmlns:a16="http://schemas.microsoft.com/office/drawing/2014/main" id="{EF3D7BED-BE34-9291-54BB-D92899393F81}"/>
                </a:ext>
              </a:extLst>
            </p:cNvPr>
            <p:cNvCxnSpPr>
              <a:cxnSpLocks/>
              <a:stCxn id="102" idx="1"/>
              <a:endCxn id="104" idx="0"/>
            </p:cNvCxnSpPr>
            <p:nvPr/>
          </p:nvCxnSpPr>
          <p:spPr>
            <a:xfrm rot="10800000" flipV="1">
              <a:off x="2141620" y="2823410"/>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8BE73601-8C7F-3D09-5A30-56676DB04117}"/>
                </a:ext>
              </a:extLst>
            </p:cNvPr>
            <p:cNvCxnSpPr>
              <a:cxnSpLocks/>
              <a:stCxn id="102" idx="3"/>
              <a:endCxn id="105" idx="0"/>
            </p:cNvCxnSpPr>
            <p:nvPr/>
          </p:nvCxnSpPr>
          <p:spPr>
            <a:xfrm>
              <a:off x="3585410" y="2823411"/>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2" name="연결선: 꺾임 111">
              <a:extLst>
                <a:ext uri="{FF2B5EF4-FFF2-40B4-BE49-F238E27FC236}">
                  <a16:creationId xmlns:a16="http://schemas.microsoft.com/office/drawing/2014/main" id="{414E13FA-0F29-E387-A99C-6B11E113A211}"/>
                </a:ext>
              </a:extLst>
            </p:cNvPr>
            <p:cNvCxnSpPr>
              <a:stCxn id="103" idx="1"/>
              <a:endCxn id="106" idx="0"/>
            </p:cNvCxnSpPr>
            <p:nvPr/>
          </p:nvCxnSpPr>
          <p:spPr>
            <a:xfrm rot="10800000" flipV="1">
              <a:off x="6136106" y="2823410"/>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4956DF81-38BC-6A4E-F96F-748CEF96F5D4}"/>
                </a:ext>
              </a:extLst>
            </p:cNvPr>
            <p:cNvCxnSpPr>
              <a:cxnSpLocks/>
              <a:stCxn id="103" idx="3"/>
              <a:endCxn id="107" idx="0"/>
            </p:cNvCxnSpPr>
            <p:nvPr/>
          </p:nvCxnSpPr>
          <p:spPr>
            <a:xfrm>
              <a:off x="7579896" y="2823411"/>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14" name="그룹 113">
            <a:extLst>
              <a:ext uri="{FF2B5EF4-FFF2-40B4-BE49-F238E27FC236}">
                <a16:creationId xmlns:a16="http://schemas.microsoft.com/office/drawing/2014/main" id="{1F41444C-9976-6FB3-9A48-B4AB52FB22F3}"/>
              </a:ext>
            </a:extLst>
          </p:cNvPr>
          <p:cNvGrpSpPr/>
          <p:nvPr/>
        </p:nvGrpSpPr>
        <p:grpSpPr>
          <a:xfrm>
            <a:off x="8762304" y="2216418"/>
            <a:ext cx="3125024" cy="1456887"/>
            <a:chOff x="1588167" y="1219200"/>
            <a:chExt cx="6882066" cy="3208421"/>
          </a:xfrm>
          <a:solidFill>
            <a:schemeClr val="accent3"/>
          </a:solidFill>
        </p:grpSpPr>
        <p:sp>
          <p:nvSpPr>
            <p:cNvPr id="115" name="직사각형 114">
              <a:extLst>
                <a:ext uri="{FF2B5EF4-FFF2-40B4-BE49-F238E27FC236}">
                  <a16:creationId xmlns:a16="http://schemas.microsoft.com/office/drawing/2014/main" id="{F0DCDEDE-5C7D-71A7-9957-90468927F1F9}"/>
                </a:ext>
              </a:extLst>
            </p:cNvPr>
            <p:cNvSpPr/>
            <p:nvPr/>
          </p:nvSpPr>
          <p:spPr>
            <a:xfrm>
              <a:off x="4523874" y="12192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직사각형 115">
              <a:extLst>
                <a:ext uri="{FF2B5EF4-FFF2-40B4-BE49-F238E27FC236}">
                  <a16:creationId xmlns:a16="http://schemas.microsoft.com/office/drawing/2014/main" id="{51EF58E6-3765-4774-E26A-F303BBD714C8}"/>
                </a:ext>
              </a:extLst>
            </p:cNvPr>
            <p:cNvSpPr/>
            <p:nvPr/>
          </p:nvSpPr>
          <p:spPr>
            <a:xfrm>
              <a:off x="2478504" y="24384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직사각형 116">
              <a:extLst>
                <a:ext uri="{FF2B5EF4-FFF2-40B4-BE49-F238E27FC236}">
                  <a16:creationId xmlns:a16="http://schemas.microsoft.com/office/drawing/2014/main" id="{91B7F59F-5E8F-4376-A261-8456A2E9128D}"/>
                </a:ext>
              </a:extLst>
            </p:cNvPr>
            <p:cNvSpPr/>
            <p:nvPr/>
          </p:nvSpPr>
          <p:spPr>
            <a:xfrm>
              <a:off x="6472990" y="24384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직사각형 117">
              <a:extLst>
                <a:ext uri="{FF2B5EF4-FFF2-40B4-BE49-F238E27FC236}">
                  <a16:creationId xmlns:a16="http://schemas.microsoft.com/office/drawing/2014/main" id="{B27D2DE0-CC2F-F32F-E435-8133AABE09DA}"/>
                </a:ext>
              </a:extLst>
            </p:cNvPr>
            <p:cNvSpPr/>
            <p:nvPr/>
          </p:nvSpPr>
          <p:spPr>
            <a:xfrm>
              <a:off x="1588167"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직사각형 118">
              <a:extLst>
                <a:ext uri="{FF2B5EF4-FFF2-40B4-BE49-F238E27FC236}">
                  <a16:creationId xmlns:a16="http://schemas.microsoft.com/office/drawing/2014/main" id="{4993B3A8-E0E3-7E1E-6B2F-71C756064C39}"/>
                </a:ext>
              </a:extLst>
            </p:cNvPr>
            <p:cNvSpPr/>
            <p:nvPr/>
          </p:nvSpPr>
          <p:spPr>
            <a:xfrm>
              <a:off x="3368841"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직사각형 119">
              <a:extLst>
                <a:ext uri="{FF2B5EF4-FFF2-40B4-BE49-F238E27FC236}">
                  <a16:creationId xmlns:a16="http://schemas.microsoft.com/office/drawing/2014/main" id="{7418C03B-43C9-2857-A417-2FDBCF742777}"/>
                </a:ext>
              </a:extLst>
            </p:cNvPr>
            <p:cNvSpPr/>
            <p:nvPr/>
          </p:nvSpPr>
          <p:spPr>
            <a:xfrm>
              <a:off x="5582653"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직사각형 120">
              <a:extLst>
                <a:ext uri="{FF2B5EF4-FFF2-40B4-BE49-F238E27FC236}">
                  <a16:creationId xmlns:a16="http://schemas.microsoft.com/office/drawing/2014/main" id="{14D4A396-E0A1-627F-8C59-F2A8AD1606B6}"/>
                </a:ext>
              </a:extLst>
            </p:cNvPr>
            <p:cNvSpPr/>
            <p:nvPr/>
          </p:nvSpPr>
          <p:spPr>
            <a:xfrm>
              <a:off x="7363327"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연결선: 꺾임 121">
              <a:extLst>
                <a:ext uri="{FF2B5EF4-FFF2-40B4-BE49-F238E27FC236}">
                  <a16:creationId xmlns:a16="http://schemas.microsoft.com/office/drawing/2014/main" id="{A96C24B2-9B9B-515F-EDCD-1E6E0B25370D}"/>
                </a:ext>
              </a:extLst>
            </p:cNvPr>
            <p:cNvCxnSpPr>
              <a:stCxn id="116" idx="0"/>
              <a:endCxn id="115" idx="1"/>
            </p:cNvCxnSpPr>
            <p:nvPr/>
          </p:nvCxnSpPr>
          <p:spPr>
            <a:xfrm rot="5400000" flipH="1" flipV="1">
              <a:off x="3360821" y="1275348"/>
              <a:ext cx="834189" cy="1491917"/>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연결선: 꺾임 122">
              <a:extLst>
                <a:ext uri="{FF2B5EF4-FFF2-40B4-BE49-F238E27FC236}">
                  <a16:creationId xmlns:a16="http://schemas.microsoft.com/office/drawing/2014/main" id="{67E933F7-080A-8933-33B7-A4515F3BED22}"/>
                </a:ext>
              </a:extLst>
            </p:cNvPr>
            <p:cNvCxnSpPr>
              <a:stCxn id="115" idx="3"/>
              <a:endCxn id="117" idx="0"/>
            </p:cNvCxnSpPr>
            <p:nvPr/>
          </p:nvCxnSpPr>
          <p:spPr>
            <a:xfrm>
              <a:off x="5630780" y="1604211"/>
              <a:ext cx="1395663"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연결선: 꺾임 123">
              <a:extLst>
                <a:ext uri="{FF2B5EF4-FFF2-40B4-BE49-F238E27FC236}">
                  <a16:creationId xmlns:a16="http://schemas.microsoft.com/office/drawing/2014/main" id="{E06FB256-4704-7094-ADC2-9CA336CB719C}"/>
                </a:ext>
              </a:extLst>
            </p:cNvPr>
            <p:cNvCxnSpPr>
              <a:cxnSpLocks/>
              <a:stCxn id="116" idx="1"/>
              <a:endCxn id="118" idx="0"/>
            </p:cNvCxnSpPr>
            <p:nvPr/>
          </p:nvCxnSpPr>
          <p:spPr>
            <a:xfrm rot="10800000" flipV="1">
              <a:off x="2141620" y="2823410"/>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연결선: 꺾임 124">
              <a:extLst>
                <a:ext uri="{FF2B5EF4-FFF2-40B4-BE49-F238E27FC236}">
                  <a16:creationId xmlns:a16="http://schemas.microsoft.com/office/drawing/2014/main" id="{3C72EA6F-6EEB-A3EB-2C20-EE4A3FB2D130}"/>
                </a:ext>
              </a:extLst>
            </p:cNvPr>
            <p:cNvCxnSpPr>
              <a:cxnSpLocks/>
              <a:stCxn id="116" idx="3"/>
              <a:endCxn id="119" idx="0"/>
            </p:cNvCxnSpPr>
            <p:nvPr/>
          </p:nvCxnSpPr>
          <p:spPr>
            <a:xfrm>
              <a:off x="3585410" y="2823411"/>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22835BB9-CF8C-8681-2C95-9BAEF782C804}"/>
                </a:ext>
              </a:extLst>
            </p:cNvPr>
            <p:cNvCxnSpPr>
              <a:stCxn id="117" idx="1"/>
              <a:endCxn id="120" idx="0"/>
            </p:cNvCxnSpPr>
            <p:nvPr/>
          </p:nvCxnSpPr>
          <p:spPr>
            <a:xfrm rot="10800000" flipV="1">
              <a:off x="6136106" y="2823410"/>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5F5F55BA-A0A3-49B9-ADAB-06FFEBE49649}"/>
                </a:ext>
              </a:extLst>
            </p:cNvPr>
            <p:cNvCxnSpPr>
              <a:cxnSpLocks/>
              <a:stCxn id="117" idx="3"/>
              <a:endCxn id="121" idx="0"/>
            </p:cNvCxnSpPr>
            <p:nvPr/>
          </p:nvCxnSpPr>
          <p:spPr>
            <a:xfrm>
              <a:off x="7579896" y="2823411"/>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28" name="그룹 127">
            <a:extLst>
              <a:ext uri="{FF2B5EF4-FFF2-40B4-BE49-F238E27FC236}">
                <a16:creationId xmlns:a16="http://schemas.microsoft.com/office/drawing/2014/main" id="{45A4F3B4-781E-033C-F655-2F383C43C441}"/>
              </a:ext>
            </a:extLst>
          </p:cNvPr>
          <p:cNvGrpSpPr/>
          <p:nvPr/>
        </p:nvGrpSpPr>
        <p:grpSpPr>
          <a:xfrm>
            <a:off x="5230211" y="2157200"/>
            <a:ext cx="3125024" cy="1456887"/>
            <a:chOff x="1588167" y="1219200"/>
            <a:chExt cx="6882066" cy="3208421"/>
          </a:xfrm>
          <a:solidFill>
            <a:schemeClr val="accent5"/>
          </a:solidFill>
        </p:grpSpPr>
        <p:sp>
          <p:nvSpPr>
            <p:cNvPr id="129" name="직사각형 128">
              <a:extLst>
                <a:ext uri="{FF2B5EF4-FFF2-40B4-BE49-F238E27FC236}">
                  <a16:creationId xmlns:a16="http://schemas.microsoft.com/office/drawing/2014/main" id="{2AEC4936-C42E-BC7B-64C4-2C586DB3BBD2}"/>
                </a:ext>
              </a:extLst>
            </p:cNvPr>
            <p:cNvSpPr/>
            <p:nvPr/>
          </p:nvSpPr>
          <p:spPr>
            <a:xfrm>
              <a:off x="4523874" y="12192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직사각형 129">
              <a:extLst>
                <a:ext uri="{FF2B5EF4-FFF2-40B4-BE49-F238E27FC236}">
                  <a16:creationId xmlns:a16="http://schemas.microsoft.com/office/drawing/2014/main" id="{BE342D01-7B4A-67CD-4033-30642FCCAF3C}"/>
                </a:ext>
              </a:extLst>
            </p:cNvPr>
            <p:cNvSpPr/>
            <p:nvPr/>
          </p:nvSpPr>
          <p:spPr>
            <a:xfrm>
              <a:off x="2478504" y="24384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직사각형 130">
              <a:extLst>
                <a:ext uri="{FF2B5EF4-FFF2-40B4-BE49-F238E27FC236}">
                  <a16:creationId xmlns:a16="http://schemas.microsoft.com/office/drawing/2014/main" id="{41E1F912-A502-1236-935C-6D229C299752}"/>
                </a:ext>
              </a:extLst>
            </p:cNvPr>
            <p:cNvSpPr/>
            <p:nvPr/>
          </p:nvSpPr>
          <p:spPr>
            <a:xfrm>
              <a:off x="6472990" y="24384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직사각형 131">
              <a:extLst>
                <a:ext uri="{FF2B5EF4-FFF2-40B4-BE49-F238E27FC236}">
                  <a16:creationId xmlns:a16="http://schemas.microsoft.com/office/drawing/2014/main" id="{28CC669A-C7AC-D4ED-632B-1317C88584D9}"/>
                </a:ext>
              </a:extLst>
            </p:cNvPr>
            <p:cNvSpPr/>
            <p:nvPr/>
          </p:nvSpPr>
          <p:spPr>
            <a:xfrm>
              <a:off x="1588167"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직사각형 132">
              <a:extLst>
                <a:ext uri="{FF2B5EF4-FFF2-40B4-BE49-F238E27FC236}">
                  <a16:creationId xmlns:a16="http://schemas.microsoft.com/office/drawing/2014/main" id="{9819FD05-42D5-2B34-51EE-66C212C1FA2E}"/>
                </a:ext>
              </a:extLst>
            </p:cNvPr>
            <p:cNvSpPr/>
            <p:nvPr/>
          </p:nvSpPr>
          <p:spPr>
            <a:xfrm>
              <a:off x="3368841"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직사각형 133">
              <a:extLst>
                <a:ext uri="{FF2B5EF4-FFF2-40B4-BE49-F238E27FC236}">
                  <a16:creationId xmlns:a16="http://schemas.microsoft.com/office/drawing/2014/main" id="{8B765385-7EE3-6090-D168-838199795FAB}"/>
                </a:ext>
              </a:extLst>
            </p:cNvPr>
            <p:cNvSpPr/>
            <p:nvPr/>
          </p:nvSpPr>
          <p:spPr>
            <a:xfrm>
              <a:off x="5582653"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직사각형 134">
              <a:extLst>
                <a:ext uri="{FF2B5EF4-FFF2-40B4-BE49-F238E27FC236}">
                  <a16:creationId xmlns:a16="http://schemas.microsoft.com/office/drawing/2014/main" id="{248B313D-3A5B-E4DE-34EA-68D80595E67B}"/>
                </a:ext>
              </a:extLst>
            </p:cNvPr>
            <p:cNvSpPr/>
            <p:nvPr/>
          </p:nvSpPr>
          <p:spPr>
            <a:xfrm>
              <a:off x="7363327"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연결선: 꺾임 135">
              <a:extLst>
                <a:ext uri="{FF2B5EF4-FFF2-40B4-BE49-F238E27FC236}">
                  <a16:creationId xmlns:a16="http://schemas.microsoft.com/office/drawing/2014/main" id="{64C9B586-6BCA-BF0F-6890-37671B4A5770}"/>
                </a:ext>
              </a:extLst>
            </p:cNvPr>
            <p:cNvCxnSpPr>
              <a:stCxn id="130" idx="0"/>
              <a:endCxn id="129" idx="1"/>
            </p:cNvCxnSpPr>
            <p:nvPr/>
          </p:nvCxnSpPr>
          <p:spPr>
            <a:xfrm rot="5400000" flipH="1" flipV="1">
              <a:off x="3360821" y="1275348"/>
              <a:ext cx="834189" cy="1491917"/>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7" name="연결선: 꺾임 136">
              <a:extLst>
                <a:ext uri="{FF2B5EF4-FFF2-40B4-BE49-F238E27FC236}">
                  <a16:creationId xmlns:a16="http://schemas.microsoft.com/office/drawing/2014/main" id="{35A39BD8-5712-6980-2914-B35AB7D148BC}"/>
                </a:ext>
              </a:extLst>
            </p:cNvPr>
            <p:cNvCxnSpPr>
              <a:stCxn id="129" idx="3"/>
              <a:endCxn id="131" idx="0"/>
            </p:cNvCxnSpPr>
            <p:nvPr/>
          </p:nvCxnSpPr>
          <p:spPr>
            <a:xfrm>
              <a:off x="5630780" y="1604211"/>
              <a:ext cx="1395663"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8" name="연결선: 꺾임 137">
              <a:extLst>
                <a:ext uri="{FF2B5EF4-FFF2-40B4-BE49-F238E27FC236}">
                  <a16:creationId xmlns:a16="http://schemas.microsoft.com/office/drawing/2014/main" id="{B635F8E3-609A-FFAB-8DA5-8F3227C7BF64}"/>
                </a:ext>
              </a:extLst>
            </p:cNvPr>
            <p:cNvCxnSpPr>
              <a:cxnSpLocks/>
              <a:stCxn id="130" idx="1"/>
              <a:endCxn id="132" idx="0"/>
            </p:cNvCxnSpPr>
            <p:nvPr/>
          </p:nvCxnSpPr>
          <p:spPr>
            <a:xfrm rot="10800000" flipV="1">
              <a:off x="2141620" y="2823410"/>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9" name="연결선: 꺾임 138">
              <a:extLst>
                <a:ext uri="{FF2B5EF4-FFF2-40B4-BE49-F238E27FC236}">
                  <a16:creationId xmlns:a16="http://schemas.microsoft.com/office/drawing/2014/main" id="{EC0F0B5F-C392-2BDF-4F11-E46F413EC7C0}"/>
                </a:ext>
              </a:extLst>
            </p:cNvPr>
            <p:cNvCxnSpPr>
              <a:cxnSpLocks/>
              <a:stCxn id="130" idx="3"/>
              <a:endCxn id="133" idx="0"/>
            </p:cNvCxnSpPr>
            <p:nvPr/>
          </p:nvCxnSpPr>
          <p:spPr>
            <a:xfrm>
              <a:off x="3585410" y="2823411"/>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0" name="연결선: 꺾임 139">
              <a:extLst>
                <a:ext uri="{FF2B5EF4-FFF2-40B4-BE49-F238E27FC236}">
                  <a16:creationId xmlns:a16="http://schemas.microsoft.com/office/drawing/2014/main" id="{37EEA6F5-81A9-549E-084B-17E793B09AF6}"/>
                </a:ext>
              </a:extLst>
            </p:cNvPr>
            <p:cNvCxnSpPr>
              <a:stCxn id="131" idx="1"/>
              <a:endCxn id="134" idx="0"/>
            </p:cNvCxnSpPr>
            <p:nvPr/>
          </p:nvCxnSpPr>
          <p:spPr>
            <a:xfrm rot="10800000" flipV="1">
              <a:off x="6136106" y="2823410"/>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1" name="연결선: 꺾임 140">
              <a:extLst>
                <a:ext uri="{FF2B5EF4-FFF2-40B4-BE49-F238E27FC236}">
                  <a16:creationId xmlns:a16="http://schemas.microsoft.com/office/drawing/2014/main" id="{F3518EFC-25C5-650A-A190-0D85D6613154}"/>
                </a:ext>
              </a:extLst>
            </p:cNvPr>
            <p:cNvCxnSpPr>
              <a:cxnSpLocks/>
              <a:stCxn id="131" idx="3"/>
              <a:endCxn id="135" idx="0"/>
            </p:cNvCxnSpPr>
            <p:nvPr/>
          </p:nvCxnSpPr>
          <p:spPr>
            <a:xfrm>
              <a:off x="7579896" y="2823411"/>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2" name="그룹 141">
            <a:extLst>
              <a:ext uri="{FF2B5EF4-FFF2-40B4-BE49-F238E27FC236}">
                <a16:creationId xmlns:a16="http://schemas.microsoft.com/office/drawing/2014/main" id="{E1453FD7-82FB-686D-4C1C-8BA67EFE34DC}"/>
              </a:ext>
            </a:extLst>
          </p:cNvPr>
          <p:cNvGrpSpPr/>
          <p:nvPr/>
        </p:nvGrpSpPr>
        <p:grpSpPr>
          <a:xfrm>
            <a:off x="8256321" y="4967512"/>
            <a:ext cx="3125024" cy="1456887"/>
            <a:chOff x="1588167" y="1219200"/>
            <a:chExt cx="6882066" cy="3208421"/>
          </a:xfrm>
        </p:grpSpPr>
        <p:sp>
          <p:nvSpPr>
            <p:cNvPr id="143" name="직사각형 142">
              <a:extLst>
                <a:ext uri="{FF2B5EF4-FFF2-40B4-BE49-F238E27FC236}">
                  <a16:creationId xmlns:a16="http://schemas.microsoft.com/office/drawing/2014/main" id="{070DC759-BBBA-7451-D980-DC8E2BA270A4}"/>
                </a:ext>
              </a:extLst>
            </p:cNvPr>
            <p:cNvSpPr/>
            <p:nvPr/>
          </p:nvSpPr>
          <p:spPr>
            <a:xfrm>
              <a:off x="4523874" y="12192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직사각형 143">
              <a:extLst>
                <a:ext uri="{FF2B5EF4-FFF2-40B4-BE49-F238E27FC236}">
                  <a16:creationId xmlns:a16="http://schemas.microsoft.com/office/drawing/2014/main" id="{011282D5-787C-BC9C-B506-4E9F43EB4994}"/>
                </a:ext>
              </a:extLst>
            </p:cNvPr>
            <p:cNvSpPr/>
            <p:nvPr/>
          </p:nvSpPr>
          <p:spPr>
            <a:xfrm>
              <a:off x="2478504" y="24384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직사각형 144">
              <a:extLst>
                <a:ext uri="{FF2B5EF4-FFF2-40B4-BE49-F238E27FC236}">
                  <a16:creationId xmlns:a16="http://schemas.microsoft.com/office/drawing/2014/main" id="{AA41772F-14CC-606E-9078-BD62E78499CF}"/>
                </a:ext>
              </a:extLst>
            </p:cNvPr>
            <p:cNvSpPr/>
            <p:nvPr/>
          </p:nvSpPr>
          <p:spPr>
            <a:xfrm>
              <a:off x="6472990" y="24384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직사각형 145">
              <a:extLst>
                <a:ext uri="{FF2B5EF4-FFF2-40B4-BE49-F238E27FC236}">
                  <a16:creationId xmlns:a16="http://schemas.microsoft.com/office/drawing/2014/main" id="{898C5D4D-08E7-BE27-3DE9-7552863875DB}"/>
                </a:ext>
              </a:extLst>
            </p:cNvPr>
            <p:cNvSpPr/>
            <p:nvPr/>
          </p:nvSpPr>
          <p:spPr>
            <a:xfrm>
              <a:off x="1588167"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직사각형 146">
              <a:extLst>
                <a:ext uri="{FF2B5EF4-FFF2-40B4-BE49-F238E27FC236}">
                  <a16:creationId xmlns:a16="http://schemas.microsoft.com/office/drawing/2014/main" id="{A5E4A133-A53E-5FD9-7680-E0C9F200D72C}"/>
                </a:ext>
              </a:extLst>
            </p:cNvPr>
            <p:cNvSpPr/>
            <p:nvPr/>
          </p:nvSpPr>
          <p:spPr>
            <a:xfrm>
              <a:off x="3368841"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직사각형 147">
              <a:extLst>
                <a:ext uri="{FF2B5EF4-FFF2-40B4-BE49-F238E27FC236}">
                  <a16:creationId xmlns:a16="http://schemas.microsoft.com/office/drawing/2014/main" id="{4F5F0F03-BD99-BCD8-9AFF-75EA121279FA}"/>
                </a:ext>
              </a:extLst>
            </p:cNvPr>
            <p:cNvSpPr/>
            <p:nvPr/>
          </p:nvSpPr>
          <p:spPr>
            <a:xfrm>
              <a:off x="5582653"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직사각형 148">
              <a:extLst>
                <a:ext uri="{FF2B5EF4-FFF2-40B4-BE49-F238E27FC236}">
                  <a16:creationId xmlns:a16="http://schemas.microsoft.com/office/drawing/2014/main" id="{51CB1177-41BE-33E4-3301-31E6E77ED8D8}"/>
                </a:ext>
              </a:extLst>
            </p:cNvPr>
            <p:cNvSpPr/>
            <p:nvPr/>
          </p:nvSpPr>
          <p:spPr>
            <a:xfrm>
              <a:off x="7363327"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연결선: 꺾임 149">
              <a:extLst>
                <a:ext uri="{FF2B5EF4-FFF2-40B4-BE49-F238E27FC236}">
                  <a16:creationId xmlns:a16="http://schemas.microsoft.com/office/drawing/2014/main" id="{B2ED5999-F62F-25FD-A3B9-BC763083636A}"/>
                </a:ext>
              </a:extLst>
            </p:cNvPr>
            <p:cNvCxnSpPr>
              <a:stCxn id="144" idx="0"/>
              <a:endCxn id="143" idx="1"/>
            </p:cNvCxnSpPr>
            <p:nvPr/>
          </p:nvCxnSpPr>
          <p:spPr>
            <a:xfrm rot="5400000" flipH="1" flipV="1">
              <a:off x="3360821" y="1275348"/>
              <a:ext cx="834189" cy="1491917"/>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1" name="연결선: 꺾임 150">
              <a:extLst>
                <a:ext uri="{FF2B5EF4-FFF2-40B4-BE49-F238E27FC236}">
                  <a16:creationId xmlns:a16="http://schemas.microsoft.com/office/drawing/2014/main" id="{28027813-0FBD-52B2-CC92-7B558C3CF80C}"/>
                </a:ext>
              </a:extLst>
            </p:cNvPr>
            <p:cNvCxnSpPr>
              <a:stCxn id="143" idx="3"/>
              <a:endCxn id="145" idx="0"/>
            </p:cNvCxnSpPr>
            <p:nvPr/>
          </p:nvCxnSpPr>
          <p:spPr>
            <a:xfrm>
              <a:off x="5630780" y="1604211"/>
              <a:ext cx="1395663"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2" name="연결선: 꺾임 151">
              <a:extLst>
                <a:ext uri="{FF2B5EF4-FFF2-40B4-BE49-F238E27FC236}">
                  <a16:creationId xmlns:a16="http://schemas.microsoft.com/office/drawing/2014/main" id="{97515969-F130-5DE5-C018-F5C6E8261384}"/>
                </a:ext>
              </a:extLst>
            </p:cNvPr>
            <p:cNvCxnSpPr>
              <a:cxnSpLocks/>
              <a:stCxn id="144" idx="1"/>
              <a:endCxn id="146" idx="0"/>
            </p:cNvCxnSpPr>
            <p:nvPr/>
          </p:nvCxnSpPr>
          <p:spPr>
            <a:xfrm rot="10800000" flipV="1">
              <a:off x="2141620" y="2823410"/>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3" name="연결선: 꺾임 152">
              <a:extLst>
                <a:ext uri="{FF2B5EF4-FFF2-40B4-BE49-F238E27FC236}">
                  <a16:creationId xmlns:a16="http://schemas.microsoft.com/office/drawing/2014/main" id="{4A30C96B-0DD9-9C58-2905-1579BF5AAAFD}"/>
                </a:ext>
              </a:extLst>
            </p:cNvPr>
            <p:cNvCxnSpPr>
              <a:cxnSpLocks/>
              <a:stCxn id="144" idx="3"/>
              <a:endCxn id="147" idx="0"/>
            </p:cNvCxnSpPr>
            <p:nvPr/>
          </p:nvCxnSpPr>
          <p:spPr>
            <a:xfrm>
              <a:off x="3585410" y="2823411"/>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4" name="연결선: 꺾임 153">
              <a:extLst>
                <a:ext uri="{FF2B5EF4-FFF2-40B4-BE49-F238E27FC236}">
                  <a16:creationId xmlns:a16="http://schemas.microsoft.com/office/drawing/2014/main" id="{6D1C0C5B-1553-DA46-DB05-B3B452CCBD32}"/>
                </a:ext>
              </a:extLst>
            </p:cNvPr>
            <p:cNvCxnSpPr>
              <a:stCxn id="145" idx="1"/>
              <a:endCxn id="148" idx="0"/>
            </p:cNvCxnSpPr>
            <p:nvPr/>
          </p:nvCxnSpPr>
          <p:spPr>
            <a:xfrm rot="10800000" flipV="1">
              <a:off x="6136106" y="2823410"/>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5" name="연결선: 꺾임 154">
              <a:extLst>
                <a:ext uri="{FF2B5EF4-FFF2-40B4-BE49-F238E27FC236}">
                  <a16:creationId xmlns:a16="http://schemas.microsoft.com/office/drawing/2014/main" id="{E451ADBB-4137-0EC0-65C5-8C5FC2C94CEB}"/>
                </a:ext>
              </a:extLst>
            </p:cNvPr>
            <p:cNvCxnSpPr>
              <a:cxnSpLocks/>
              <a:stCxn id="145" idx="3"/>
              <a:endCxn id="149" idx="0"/>
            </p:cNvCxnSpPr>
            <p:nvPr/>
          </p:nvCxnSpPr>
          <p:spPr>
            <a:xfrm>
              <a:off x="7579896" y="2823411"/>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grpSp>
      <p:grpSp>
        <p:nvGrpSpPr>
          <p:cNvPr id="156" name="그룹 155">
            <a:extLst>
              <a:ext uri="{FF2B5EF4-FFF2-40B4-BE49-F238E27FC236}">
                <a16:creationId xmlns:a16="http://schemas.microsoft.com/office/drawing/2014/main" id="{C955D5E9-33B7-3250-A822-02CC1843E165}"/>
              </a:ext>
            </a:extLst>
          </p:cNvPr>
          <p:cNvGrpSpPr/>
          <p:nvPr/>
        </p:nvGrpSpPr>
        <p:grpSpPr>
          <a:xfrm>
            <a:off x="8584120" y="199204"/>
            <a:ext cx="3125024" cy="1456887"/>
            <a:chOff x="1588167" y="1219200"/>
            <a:chExt cx="6882066" cy="3208421"/>
          </a:xfrm>
          <a:solidFill>
            <a:schemeClr val="accent4">
              <a:lumMod val="40000"/>
              <a:lumOff val="60000"/>
            </a:schemeClr>
          </a:solidFill>
        </p:grpSpPr>
        <p:sp>
          <p:nvSpPr>
            <p:cNvPr id="157" name="직사각형 156">
              <a:extLst>
                <a:ext uri="{FF2B5EF4-FFF2-40B4-BE49-F238E27FC236}">
                  <a16:creationId xmlns:a16="http://schemas.microsoft.com/office/drawing/2014/main" id="{7C466465-8690-EDCD-DFFE-A60977C9F110}"/>
                </a:ext>
              </a:extLst>
            </p:cNvPr>
            <p:cNvSpPr/>
            <p:nvPr/>
          </p:nvSpPr>
          <p:spPr>
            <a:xfrm>
              <a:off x="4523874" y="12192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직사각형 157">
              <a:extLst>
                <a:ext uri="{FF2B5EF4-FFF2-40B4-BE49-F238E27FC236}">
                  <a16:creationId xmlns:a16="http://schemas.microsoft.com/office/drawing/2014/main" id="{B4F4C510-7659-1C02-F062-6650A8B378A5}"/>
                </a:ext>
              </a:extLst>
            </p:cNvPr>
            <p:cNvSpPr/>
            <p:nvPr/>
          </p:nvSpPr>
          <p:spPr>
            <a:xfrm>
              <a:off x="2478504" y="24384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직사각형 158">
              <a:extLst>
                <a:ext uri="{FF2B5EF4-FFF2-40B4-BE49-F238E27FC236}">
                  <a16:creationId xmlns:a16="http://schemas.microsoft.com/office/drawing/2014/main" id="{194249A0-82A5-69D9-CADE-BF4FEB5EFB7C}"/>
                </a:ext>
              </a:extLst>
            </p:cNvPr>
            <p:cNvSpPr/>
            <p:nvPr/>
          </p:nvSpPr>
          <p:spPr>
            <a:xfrm>
              <a:off x="6472990" y="24384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직사각형 159">
              <a:extLst>
                <a:ext uri="{FF2B5EF4-FFF2-40B4-BE49-F238E27FC236}">
                  <a16:creationId xmlns:a16="http://schemas.microsoft.com/office/drawing/2014/main" id="{EEA0B7FB-17B6-536F-AF72-EDB8F2546D6F}"/>
                </a:ext>
              </a:extLst>
            </p:cNvPr>
            <p:cNvSpPr/>
            <p:nvPr/>
          </p:nvSpPr>
          <p:spPr>
            <a:xfrm>
              <a:off x="1588167"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직사각형 160">
              <a:extLst>
                <a:ext uri="{FF2B5EF4-FFF2-40B4-BE49-F238E27FC236}">
                  <a16:creationId xmlns:a16="http://schemas.microsoft.com/office/drawing/2014/main" id="{0A1893C4-A5B7-5DFC-1F42-6FE888ACBB83}"/>
                </a:ext>
              </a:extLst>
            </p:cNvPr>
            <p:cNvSpPr/>
            <p:nvPr/>
          </p:nvSpPr>
          <p:spPr>
            <a:xfrm>
              <a:off x="3368841"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직사각형 161">
              <a:extLst>
                <a:ext uri="{FF2B5EF4-FFF2-40B4-BE49-F238E27FC236}">
                  <a16:creationId xmlns:a16="http://schemas.microsoft.com/office/drawing/2014/main" id="{BF03294B-F79D-9C2C-D0AF-785F46CC75E3}"/>
                </a:ext>
              </a:extLst>
            </p:cNvPr>
            <p:cNvSpPr/>
            <p:nvPr/>
          </p:nvSpPr>
          <p:spPr>
            <a:xfrm>
              <a:off x="5582653"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직사각형 162">
              <a:extLst>
                <a:ext uri="{FF2B5EF4-FFF2-40B4-BE49-F238E27FC236}">
                  <a16:creationId xmlns:a16="http://schemas.microsoft.com/office/drawing/2014/main" id="{2344B4B8-BD07-AC3A-9B1E-6FB587041F4A}"/>
                </a:ext>
              </a:extLst>
            </p:cNvPr>
            <p:cNvSpPr/>
            <p:nvPr/>
          </p:nvSpPr>
          <p:spPr>
            <a:xfrm>
              <a:off x="7363327"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연결선: 꺾임 163">
              <a:extLst>
                <a:ext uri="{FF2B5EF4-FFF2-40B4-BE49-F238E27FC236}">
                  <a16:creationId xmlns:a16="http://schemas.microsoft.com/office/drawing/2014/main" id="{4EB50612-064E-3E60-D2C2-73CE344560C8}"/>
                </a:ext>
              </a:extLst>
            </p:cNvPr>
            <p:cNvCxnSpPr>
              <a:stCxn id="158" idx="0"/>
              <a:endCxn id="157" idx="1"/>
            </p:cNvCxnSpPr>
            <p:nvPr/>
          </p:nvCxnSpPr>
          <p:spPr>
            <a:xfrm rot="5400000" flipH="1" flipV="1">
              <a:off x="3360821" y="1275348"/>
              <a:ext cx="834189" cy="1491917"/>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5" name="연결선: 꺾임 164">
              <a:extLst>
                <a:ext uri="{FF2B5EF4-FFF2-40B4-BE49-F238E27FC236}">
                  <a16:creationId xmlns:a16="http://schemas.microsoft.com/office/drawing/2014/main" id="{E2821803-FFE9-6813-7345-F25D670DD93F}"/>
                </a:ext>
              </a:extLst>
            </p:cNvPr>
            <p:cNvCxnSpPr>
              <a:stCxn id="157" idx="3"/>
              <a:endCxn id="159" idx="0"/>
            </p:cNvCxnSpPr>
            <p:nvPr/>
          </p:nvCxnSpPr>
          <p:spPr>
            <a:xfrm>
              <a:off x="5630780" y="1604211"/>
              <a:ext cx="1395663"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6" name="연결선: 꺾임 165">
              <a:extLst>
                <a:ext uri="{FF2B5EF4-FFF2-40B4-BE49-F238E27FC236}">
                  <a16:creationId xmlns:a16="http://schemas.microsoft.com/office/drawing/2014/main" id="{6D90B3C3-9375-C457-1EAD-3599CB808480}"/>
                </a:ext>
              </a:extLst>
            </p:cNvPr>
            <p:cNvCxnSpPr>
              <a:cxnSpLocks/>
              <a:stCxn id="158" idx="1"/>
              <a:endCxn id="160" idx="0"/>
            </p:cNvCxnSpPr>
            <p:nvPr/>
          </p:nvCxnSpPr>
          <p:spPr>
            <a:xfrm rot="10800000" flipV="1">
              <a:off x="2141620" y="2823410"/>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7" name="연결선: 꺾임 166">
              <a:extLst>
                <a:ext uri="{FF2B5EF4-FFF2-40B4-BE49-F238E27FC236}">
                  <a16:creationId xmlns:a16="http://schemas.microsoft.com/office/drawing/2014/main" id="{29B97FD7-F76A-C6AF-3302-0D4EF80158B8}"/>
                </a:ext>
              </a:extLst>
            </p:cNvPr>
            <p:cNvCxnSpPr>
              <a:cxnSpLocks/>
              <a:stCxn id="158" idx="3"/>
              <a:endCxn id="161" idx="0"/>
            </p:cNvCxnSpPr>
            <p:nvPr/>
          </p:nvCxnSpPr>
          <p:spPr>
            <a:xfrm>
              <a:off x="3585410" y="2823411"/>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연결선: 꺾임 167">
              <a:extLst>
                <a:ext uri="{FF2B5EF4-FFF2-40B4-BE49-F238E27FC236}">
                  <a16:creationId xmlns:a16="http://schemas.microsoft.com/office/drawing/2014/main" id="{F25FED97-B266-9157-8D13-AD0A71D491E9}"/>
                </a:ext>
              </a:extLst>
            </p:cNvPr>
            <p:cNvCxnSpPr>
              <a:stCxn id="159" idx="1"/>
              <a:endCxn id="162" idx="0"/>
            </p:cNvCxnSpPr>
            <p:nvPr/>
          </p:nvCxnSpPr>
          <p:spPr>
            <a:xfrm rot="10800000" flipV="1">
              <a:off x="6136106" y="2823410"/>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연결선: 꺾임 168">
              <a:extLst>
                <a:ext uri="{FF2B5EF4-FFF2-40B4-BE49-F238E27FC236}">
                  <a16:creationId xmlns:a16="http://schemas.microsoft.com/office/drawing/2014/main" id="{8076332F-1D3D-D48E-710C-B222B4023A05}"/>
                </a:ext>
              </a:extLst>
            </p:cNvPr>
            <p:cNvCxnSpPr>
              <a:cxnSpLocks/>
              <a:stCxn id="159" idx="3"/>
              <a:endCxn id="163" idx="0"/>
            </p:cNvCxnSpPr>
            <p:nvPr/>
          </p:nvCxnSpPr>
          <p:spPr>
            <a:xfrm>
              <a:off x="7579896" y="2823411"/>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8567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그룹 28">
            <a:extLst>
              <a:ext uri="{FF2B5EF4-FFF2-40B4-BE49-F238E27FC236}">
                <a16:creationId xmlns:a16="http://schemas.microsoft.com/office/drawing/2014/main" id="{34C6DD11-4E28-5847-7187-823BD289E720}"/>
              </a:ext>
            </a:extLst>
          </p:cNvPr>
          <p:cNvGrpSpPr/>
          <p:nvPr/>
        </p:nvGrpSpPr>
        <p:grpSpPr>
          <a:xfrm>
            <a:off x="1588167" y="1219201"/>
            <a:ext cx="3125024" cy="1456887"/>
            <a:chOff x="1588167" y="1219200"/>
            <a:chExt cx="6882066" cy="3208421"/>
          </a:xfrm>
          <a:solidFill>
            <a:schemeClr val="accent2"/>
          </a:solidFill>
        </p:grpSpPr>
        <p:sp>
          <p:nvSpPr>
            <p:cNvPr id="5" name="직사각형 4">
              <a:extLst>
                <a:ext uri="{FF2B5EF4-FFF2-40B4-BE49-F238E27FC236}">
                  <a16:creationId xmlns:a16="http://schemas.microsoft.com/office/drawing/2014/main" id="{689C5A4E-8789-AC69-F310-EAB2DBF298F8}"/>
                </a:ext>
              </a:extLst>
            </p:cNvPr>
            <p:cNvSpPr/>
            <p:nvPr/>
          </p:nvSpPr>
          <p:spPr>
            <a:xfrm>
              <a:off x="4523874" y="12192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5FA544AF-9E8B-3913-507D-B8EE5F9198F7}"/>
                </a:ext>
              </a:extLst>
            </p:cNvPr>
            <p:cNvSpPr/>
            <p:nvPr/>
          </p:nvSpPr>
          <p:spPr>
            <a:xfrm>
              <a:off x="2478504" y="24384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F524BE91-6F44-7784-93ED-3952FEEEA4C4}"/>
                </a:ext>
              </a:extLst>
            </p:cNvPr>
            <p:cNvSpPr/>
            <p:nvPr/>
          </p:nvSpPr>
          <p:spPr>
            <a:xfrm>
              <a:off x="6472990" y="24384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직사각형 7">
              <a:extLst>
                <a:ext uri="{FF2B5EF4-FFF2-40B4-BE49-F238E27FC236}">
                  <a16:creationId xmlns:a16="http://schemas.microsoft.com/office/drawing/2014/main" id="{233E83B7-626B-2269-7CBD-6BA161B8843B}"/>
                </a:ext>
              </a:extLst>
            </p:cNvPr>
            <p:cNvSpPr/>
            <p:nvPr/>
          </p:nvSpPr>
          <p:spPr>
            <a:xfrm>
              <a:off x="1588167"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직사각형 8">
              <a:extLst>
                <a:ext uri="{FF2B5EF4-FFF2-40B4-BE49-F238E27FC236}">
                  <a16:creationId xmlns:a16="http://schemas.microsoft.com/office/drawing/2014/main" id="{6378CCA5-70D1-53BA-04E0-F2075C7274EF}"/>
                </a:ext>
              </a:extLst>
            </p:cNvPr>
            <p:cNvSpPr/>
            <p:nvPr/>
          </p:nvSpPr>
          <p:spPr>
            <a:xfrm>
              <a:off x="3368841"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직사각형 9">
              <a:extLst>
                <a:ext uri="{FF2B5EF4-FFF2-40B4-BE49-F238E27FC236}">
                  <a16:creationId xmlns:a16="http://schemas.microsoft.com/office/drawing/2014/main" id="{4AE24369-9C2E-8E71-EAA5-94FC13CDA2EA}"/>
                </a:ext>
              </a:extLst>
            </p:cNvPr>
            <p:cNvSpPr/>
            <p:nvPr/>
          </p:nvSpPr>
          <p:spPr>
            <a:xfrm>
              <a:off x="5582653"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직사각형 10">
              <a:extLst>
                <a:ext uri="{FF2B5EF4-FFF2-40B4-BE49-F238E27FC236}">
                  <a16:creationId xmlns:a16="http://schemas.microsoft.com/office/drawing/2014/main" id="{8025F183-7EC3-AAF0-373A-D5B81A819F7F}"/>
                </a:ext>
              </a:extLst>
            </p:cNvPr>
            <p:cNvSpPr/>
            <p:nvPr/>
          </p:nvSpPr>
          <p:spPr>
            <a:xfrm>
              <a:off x="7363327" y="3657600"/>
              <a:ext cx="1106906" cy="770021"/>
            </a:xfrm>
            <a:prstGeom prst="rect">
              <a:avLst/>
            </a:prstGeom>
            <a:gr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연결선: 꺾임 15">
              <a:extLst>
                <a:ext uri="{FF2B5EF4-FFF2-40B4-BE49-F238E27FC236}">
                  <a16:creationId xmlns:a16="http://schemas.microsoft.com/office/drawing/2014/main" id="{11D339D2-6DDA-07C2-41D6-C2D415844499}"/>
                </a:ext>
              </a:extLst>
            </p:cNvPr>
            <p:cNvCxnSpPr>
              <a:stCxn id="6" idx="0"/>
              <a:endCxn id="5" idx="1"/>
            </p:cNvCxnSpPr>
            <p:nvPr/>
          </p:nvCxnSpPr>
          <p:spPr>
            <a:xfrm rot="5400000" flipH="1" flipV="1">
              <a:off x="3360821" y="1275348"/>
              <a:ext cx="834189" cy="1491917"/>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연결선: 꺾임 17">
              <a:extLst>
                <a:ext uri="{FF2B5EF4-FFF2-40B4-BE49-F238E27FC236}">
                  <a16:creationId xmlns:a16="http://schemas.microsoft.com/office/drawing/2014/main" id="{96986495-C1A4-59A7-7B01-236888D3981B}"/>
                </a:ext>
              </a:extLst>
            </p:cNvPr>
            <p:cNvCxnSpPr>
              <a:stCxn id="5" idx="3"/>
              <a:endCxn id="7" idx="0"/>
            </p:cNvCxnSpPr>
            <p:nvPr/>
          </p:nvCxnSpPr>
          <p:spPr>
            <a:xfrm>
              <a:off x="5630780" y="1604211"/>
              <a:ext cx="1395663"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B83E7EDC-0D09-01EE-1428-22D237741856}"/>
                </a:ext>
              </a:extLst>
            </p:cNvPr>
            <p:cNvCxnSpPr>
              <a:cxnSpLocks/>
              <a:stCxn id="6" idx="1"/>
              <a:endCxn id="8" idx="0"/>
            </p:cNvCxnSpPr>
            <p:nvPr/>
          </p:nvCxnSpPr>
          <p:spPr>
            <a:xfrm rot="10800000" flipV="1">
              <a:off x="2141620" y="2823410"/>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연결선: 꺾임 21">
              <a:extLst>
                <a:ext uri="{FF2B5EF4-FFF2-40B4-BE49-F238E27FC236}">
                  <a16:creationId xmlns:a16="http://schemas.microsoft.com/office/drawing/2014/main" id="{DD471D4E-9509-7197-5F54-F172AE08D1DF}"/>
                </a:ext>
              </a:extLst>
            </p:cNvPr>
            <p:cNvCxnSpPr>
              <a:cxnSpLocks/>
              <a:stCxn id="6" idx="3"/>
              <a:endCxn id="9" idx="0"/>
            </p:cNvCxnSpPr>
            <p:nvPr/>
          </p:nvCxnSpPr>
          <p:spPr>
            <a:xfrm>
              <a:off x="3585410" y="2823411"/>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연결선: 꺾임 23">
              <a:extLst>
                <a:ext uri="{FF2B5EF4-FFF2-40B4-BE49-F238E27FC236}">
                  <a16:creationId xmlns:a16="http://schemas.microsoft.com/office/drawing/2014/main" id="{EE76D46C-2C8E-5B1E-862B-C5EEEDC7BE17}"/>
                </a:ext>
              </a:extLst>
            </p:cNvPr>
            <p:cNvCxnSpPr>
              <a:stCxn id="7" idx="1"/>
              <a:endCxn id="10" idx="0"/>
            </p:cNvCxnSpPr>
            <p:nvPr/>
          </p:nvCxnSpPr>
          <p:spPr>
            <a:xfrm rot="10800000" flipV="1">
              <a:off x="6136106" y="2823410"/>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연결선: 꺾임 26">
              <a:extLst>
                <a:ext uri="{FF2B5EF4-FFF2-40B4-BE49-F238E27FC236}">
                  <a16:creationId xmlns:a16="http://schemas.microsoft.com/office/drawing/2014/main" id="{A8795D77-25CD-3036-C2F8-645F8AAF3FBB}"/>
                </a:ext>
              </a:extLst>
            </p:cNvPr>
            <p:cNvCxnSpPr>
              <a:cxnSpLocks/>
              <a:stCxn id="7" idx="3"/>
              <a:endCxn id="11" idx="0"/>
            </p:cNvCxnSpPr>
            <p:nvPr/>
          </p:nvCxnSpPr>
          <p:spPr>
            <a:xfrm>
              <a:off x="7579896" y="2823411"/>
              <a:ext cx="336884" cy="834189"/>
            </a:xfrm>
            <a:prstGeom prst="bentConnector2">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0" name="그룹 99">
            <a:extLst>
              <a:ext uri="{FF2B5EF4-FFF2-40B4-BE49-F238E27FC236}">
                <a16:creationId xmlns:a16="http://schemas.microsoft.com/office/drawing/2014/main" id="{5BDF4CE2-526B-4B72-8A06-8571E081D919}"/>
              </a:ext>
            </a:extLst>
          </p:cNvPr>
          <p:cNvGrpSpPr/>
          <p:nvPr/>
        </p:nvGrpSpPr>
        <p:grpSpPr>
          <a:xfrm>
            <a:off x="1739143" y="3095898"/>
            <a:ext cx="3125024" cy="1456887"/>
            <a:chOff x="1588167" y="1219200"/>
            <a:chExt cx="6882066" cy="3208421"/>
          </a:xfrm>
          <a:solidFill>
            <a:schemeClr val="accent4"/>
          </a:solidFill>
        </p:grpSpPr>
        <p:sp>
          <p:nvSpPr>
            <p:cNvPr id="101" name="직사각형 100">
              <a:extLst>
                <a:ext uri="{FF2B5EF4-FFF2-40B4-BE49-F238E27FC236}">
                  <a16:creationId xmlns:a16="http://schemas.microsoft.com/office/drawing/2014/main" id="{154A9D81-6FB0-0CB7-ABF5-E1A22E91F42E}"/>
                </a:ext>
              </a:extLst>
            </p:cNvPr>
            <p:cNvSpPr/>
            <p:nvPr/>
          </p:nvSpPr>
          <p:spPr>
            <a:xfrm>
              <a:off x="4523874" y="12192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직사각형 101">
              <a:extLst>
                <a:ext uri="{FF2B5EF4-FFF2-40B4-BE49-F238E27FC236}">
                  <a16:creationId xmlns:a16="http://schemas.microsoft.com/office/drawing/2014/main" id="{6C984388-3CC4-E862-6E42-5B170C143714}"/>
                </a:ext>
              </a:extLst>
            </p:cNvPr>
            <p:cNvSpPr/>
            <p:nvPr/>
          </p:nvSpPr>
          <p:spPr>
            <a:xfrm>
              <a:off x="2478504" y="24384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직사각형 102">
              <a:extLst>
                <a:ext uri="{FF2B5EF4-FFF2-40B4-BE49-F238E27FC236}">
                  <a16:creationId xmlns:a16="http://schemas.microsoft.com/office/drawing/2014/main" id="{136C4AC2-1F59-19CA-027A-0F94B1D222E1}"/>
                </a:ext>
              </a:extLst>
            </p:cNvPr>
            <p:cNvSpPr/>
            <p:nvPr/>
          </p:nvSpPr>
          <p:spPr>
            <a:xfrm>
              <a:off x="6472990" y="24384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직사각형 103">
              <a:extLst>
                <a:ext uri="{FF2B5EF4-FFF2-40B4-BE49-F238E27FC236}">
                  <a16:creationId xmlns:a16="http://schemas.microsoft.com/office/drawing/2014/main" id="{DC360204-3277-C4CF-F513-8E66FCFE3F7C}"/>
                </a:ext>
              </a:extLst>
            </p:cNvPr>
            <p:cNvSpPr/>
            <p:nvPr/>
          </p:nvSpPr>
          <p:spPr>
            <a:xfrm>
              <a:off x="1588167"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직사각형 104">
              <a:extLst>
                <a:ext uri="{FF2B5EF4-FFF2-40B4-BE49-F238E27FC236}">
                  <a16:creationId xmlns:a16="http://schemas.microsoft.com/office/drawing/2014/main" id="{4903003E-4502-BDE8-703E-E39F86A3239B}"/>
                </a:ext>
              </a:extLst>
            </p:cNvPr>
            <p:cNvSpPr/>
            <p:nvPr/>
          </p:nvSpPr>
          <p:spPr>
            <a:xfrm>
              <a:off x="3368841"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직사각형 105">
              <a:extLst>
                <a:ext uri="{FF2B5EF4-FFF2-40B4-BE49-F238E27FC236}">
                  <a16:creationId xmlns:a16="http://schemas.microsoft.com/office/drawing/2014/main" id="{0CFC9BAE-4DF4-737C-6796-B42DC8281B80}"/>
                </a:ext>
              </a:extLst>
            </p:cNvPr>
            <p:cNvSpPr/>
            <p:nvPr/>
          </p:nvSpPr>
          <p:spPr>
            <a:xfrm>
              <a:off x="5582653"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직사각형 106">
              <a:extLst>
                <a:ext uri="{FF2B5EF4-FFF2-40B4-BE49-F238E27FC236}">
                  <a16:creationId xmlns:a16="http://schemas.microsoft.com/office/drawing/2014/main" id="{331A4216-FA87-4023-25D5-EE0333E2CD8B}"/>
                </a:ext>
              </a:extLst>
            </p:cNvPr>
            <p:cNvSpPr/>
            <p:nvPr/>
          </p:nvSpPr>
          <p:spPr>
            <a:xfrm>
              <a:off x="7363327" y="3657600"/>
              <a:ext cx="1106906" cy="770021"/>
            </a:xfrm>
            <a:prstGeom prst="rect">
              <a:avLst/>
            </a:prstGeom>
            <a:grp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연결선: 꺾임 107">
              <a:extLst>
                <a:ext uri="{FF2B5EF4-FFF2-40B4-BE49-F238E27FC236}">
                  <a16:creationId xmlns:a16="http://schemas.microsoft.com/office/drawing/2014/main" id="{B719496A-47B4-1A9F-81C7-2F0561CEAF63}"/>
                </a:ext>
              </a:extLst>
            </p:cNvPr>
            <p:cNvCxnSpPr>
              <a:stCxn id="102" idx="0"/>
              <a:endCxn id="101" idx="1"/>
            </p:cNvCxnSpPr>
            <p:nvPr/>
          </p:nvCxnSpPr>
          <p:spPr>
            <a:xfrm rot="5400000" flipH="1" flipV="1">
              <a:off x="3360821" y="1275348"/>
              <a:ext cx="834189" cy="1491917"/>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9" name="연결선: 꺾임 108">
              <a:extLst>
                <a:ext uri="{FF2B5EF4-FFF2-40B4-BE49-F238E27FC236}">
                  <a16:creationId xmlns:a16="http://schemas.microsoft.com/office/drawing/2014/main" id="{93304496-CF00-239C-1DD9-C42856DE1F39}"/>
                </a:ext>
              </a:extLst>
            </p:cNvPr>
            <p:cNvCxnSpPr>
              <a:stCxn id="101" idx="3"/>
              <a:endCxn id="103" idx="0"/>
            </p:cNvCxnSpPr>
            <p:nvPr/>
          </p:nvCxnSpPr>
          <p:spPr>
            <a:xfrm>
              <a:off x="5630780" y="1604211"/>
              <a:ext cx="1395663"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0" name="연결선: 꺾임 109">
              <a:extLst>
                <a:ext uri="{FF2B5EF4-FFF2-40B4-BE49-F238E27FC236}">
                  <a16:creationId xmlns:a16="http://schemas.microsoft.com/office/drawing/2014/main" id="{EF3D7BED-BE34-9291-54BB-D92899393F81}"/>
                </a:ext>
              </a:extLst>
            </p:cNvPr>
            <p:cNvCxnSpPr>
              <a:cxnSpLocks/>
              <a:stCxn id="102" idx="1"/>
              <a:endCxn id="104" idx="0"/>
            </p:cNvCxnSpPr>
            <p:nvPr/>
          </p:nvCxnSpPr>
          <p:spPr>
            <a:xfrm rot="10800000" flipV="1">
              <a:off x="2141620" y="2823410"/>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8BE73601-8C7F-3D09-5A30-56676DB04117}"/>
                </a:ext>
              </a:extLst>
            </p:cNvPr>
            <p:cNvCxnSpPr>
              <a:cxnSpLocks/>
              <a:stCxn id="102" idx="3"/>
              <a:endCxn id="105" idx="0"/>
            </p:cNvCxnSpPr>
            <p:nvPr/>
          </p:nvCxnSpPr>
          <p:spPr>
            <a:xfrm>
              <a:off x="3585410" y="2823411"/>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2" name="연결선: 꺾임 111">
              <a:extLst>
                <a:ext uri="{FF2B5EF4-FFF2-40B4-BE49-F238E27FC236}">
                  <a16:creationId xmlns:a16="http://schemas.microsoft.com/office/drawing/2014/main" id="{414E13FA-0F29-E387-A99C-6B11E113A211}"/>
                </a:ext>
              </a:extLst>
            </p:cNvPr>
            <p:cNvCxnSpPr>
              <a:stCxn id="103" idx="1"/>
              <a:endCxn id="106" idx="0"/>
            </p:cNvCxnSpPr>
            <p:nvPr/>
          </p:nvCxnSpPr>
          <p:spPr>
            <a:xfrm rot="10800000" flipV="1">
              <a:off x="6136106" y="2823410"/>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4956DF81-38BC-6A4E-F96F-748CEF96F5D4}"/>
                </a:ext>
              </a:extLst>
            </p:cNvPr>
            <p:cNvCxnSpPr>
              <a:cxnSpLocks/>
              <a:stCxn id="103" idx="3"/>
              <a:endCxn id="107" idx="0"/>
            </p:cNvCxnSpPr>
            <p:nvPr/>
          </p:nvCxnSpPr>
          <p:spPr>
            <a:xfrm>
              <a:off x="7579896" y="2823411"/>
              <a:ext cx="336884" cy="834189"/>
            </a:xfrm>
            <a:prstGeom prst="bentConnector2">
              <a:avLst/>
            </a:prstGeom>
            <a:grpFill/>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14" name="그룹 113">
            <a:extLst>
              <a:ext uri="{FF2B5EF4-FFF2-40B4-BE49-F238E27FC236}">
                <a16:creationId xmlns:a16="http://schemas.microsoft.com/office/drawing/2014/main" id="{1F41444C-9976-6FB3-9A48-B4AB52FB22F3}"/>
              </a:ext>
            </a:extLst>
          </p:cNvPr>
          <p:cNvGrpSpPr/>
          <p:nvPr/>
        </p:nvGrpSpPr>
        <p:grpSpPr>
          <a:xfrm>
            <a:off x="8762304" y="2216418"/>
            <a:ext cx="3125024" cy="1456887"/>
            <a:chOff x="1588167" y="1219200"/>
            <a:chExt cx="6882066" cy="3208421"/>
          </a:xfrm>
          <a:solidFill>
            <a:schemeClr val="accent3"/>
          </a:solidFill>
        </p:grpSpPr>
        <p:sp>
          <p:nvSpPr>
            <p:cNvPr id="115" name="직사각형 114">
              <a:extLst>
                <a:ext uri="{FF2B5EF4-FFF2-40B4-BE49-F238E27FC236}">
                  <a16:creationId xmlns:a16="http://schemas.microsoft.com/office/drawing/2014/main" id="{F0DCDEDE-5C7D-71A7-9957-90468927F1F9}"/>
                </a:ext>
              </a:extLst>
            </p:cNvPr>
            <p:cNvSpPr/>
            <p:nvPr/>
          </p:nvSpPr>
          <p:spPr>
            <a:xfrm>
              <a:off x="4523874" y="12192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직사각형 115">
              <a:extLst>
                <a:ext uri="{FF2B5EF4-FFF2-40B4-BE49-F238E27FC236}">
                  <a16:creationId xmlns:a16="http://schemas.microsoft.com/office/drawing/2014/main" id="{51EF58E6-3765-4774-E26A-F303BBD714C8}"/>
                </a:ext>
              </a:extLst>
            </p:cNvPr>
            <p:cNvSpPr/>
            <p:nvPr/>
          </p:nvSpPr>
          <p:spPr>
            <a:xfrm>
              <a:off x="2478504" y="24384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직사각형 116">
              <a:extLst>
                <a:ext uri="{FF2B5EF4-FFF2-40B4-BE49-F238E27FC236}">
                  <a16:creationId xmlns:a16="http://schemas.microsoft.com/office/drawing/2014/main" id="{91B7F59F-5E8F-4376-A261-8456A2E9128D}"/>
                </a:ext>
              </a:extLst>
            </p:cNvPr>
            <p:cNvSpPr/>
            <p:nvPr/>
          </p:nvSpPr>
          <p:spPr>
            <a:xfrm>
              <a:off x="6472990" y="24384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직사각형 117">
              <a:extLst>
                <a:ext uri="{FF2B5EF4-FFF2-40B4-BE49-F238E27FC236}">
                  <a16:creationId xmlns:a16="http://schemas.microsoft.com/office/drawing/2014/main" id="{B27D2DE0-CC2F-F32F-E435-8133AABE09DA}"/>
                </a:ext>
              </a:extLst>
            </p:cNvPr>
            <p:cNvSpPr/>
            <p:nvPr/>
          </p:nvSpPr>
          <p:spPr>
            <a:xfrm>
              <a:off x="1588167"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직사각형 118">
              <a:extLst>
                <a:ext uri="{FF2B5EF4-FFF2-40B4-BE49-F238E27FC236}">
                  <a16:creationId xmlns:a16="http://schemas.microsoft.com/office/drawing/2014/main" id="{4993B3A8-E0E3-7E1E-6B2F-71C756064C39}"/>
                </a:ext>
              </a:extLst>
            </p:cNvPr>
            <p:cNvSpPr/>
            <p:nvPr/>
          </p:nvSpPr>
          <p:spPr>
            <a:xfrm>
              <a:off x="3368841"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직사각형 119">
              <a:extLst>
                <a:ext uri="{FF2B5EF4-FFF2-40B4-BE49-F238E27FC236}">
                  <a16:creationId xmlns:a16="http://schemas.microsoft.com/office/drawing/2014/main" id="{7418C03B-43C9-2857-A417-2FDBCF742777}"/>
                </a:ext>
              </a:extLst>
            </p:cNvPr>
            <p:cNvSpPr/>
            <p:nvPr/>
          </p:nvSpPr>
          <p:spPr>
            <a:xfrm>
              <a:off x="5582653"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직사각형 120">
              <a:extLst>
                <a:ext uri="{FF2B5EF4-FFF2-40B4-BE49-F238E27FC236}">
                  <a16:creationId xmlns:a16="http://schemas.microsoft.com/office/drawing/2014/main" id="{14D4A396-E0A1-627F-8C59-F2A8AD1606B6}"/>
                </a:ext>
              </a:extLst>
            </p:cNvPr>
            <p:cNvSpPr/>
            <p:nvPr/>
          </p:nvSpPr>
          <p:spPr>
            <a:xfrm>
              <a:off x="7363327" y="3657600"/>
              <a:ext cx="1106906" cy="770021"/>
            </a:xfrm>
            <a:prstGeom prst="rect">
              <a:avLst/>
            </a:prstGeom>
            <a:grp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연결선: 꺾임 121">
              <a:extLst>
                <a:ext uri="{FF2B5EF4-FFF2-40B4-BE49-F238E27FC236}">
                  <a16:creationId xmlns:a16="http://schemas.microsoft.com/office/drawing/2014/main" id="{A96C24B2-9B9B-515F-EDCD-1E6E0B25370D}"/>
                </a:ext>
              </a:extLst>
            </p:cNvPr>
            <p:cNvCxnSpPr>
              <a:stCxn id="116" idx="0"/>
              <a:endCxn id="115" idx="1"/>
            </p:cNvCxnSpPr>
            <p:nvPr/>
          </p:nvCxnSpPr>
          <p:spPr>
            <a:xfrm rot="5400000" flipH="1" flipV="1">
              <a:off x="3360821" y="1275348"/>
              <a:ext cx="834189" cy="1491917"/>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연결선: 꺾임 122">
              <a:extLst>
                <a:ext uri="{FF2B5EF4-FFF2-40B4-BE49-F238E27FC236}">
                  <a16:creationId xmlns:a16="http://schemas.microsoft.com/office/drawing/2014/main" id="{67E933F7-080A-8933-33B7-A4515F3BED22}"/>
                </a:ext>
              </a:extLst>
            </p:cNvPr>
            <p:cNvCxnSpPr>
              <a:stCxn id="115" idx="3"/>
              <a:endCxn id="117" idx="0"/>
            </p:cNvCxnSpPr>
            <p:nvPr/>
          </p:nvCxnSpPr>
          <p:spPr>
            <a:xfrm>
              <a:off x="5630780" y="1604211"/>
              <a:ext cx="1395663"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연결선: 꺾임 123">
              <a:extLst>
                <a:ext uri="{FF2B5EF4-FFF2-40B4-BE49-F238E27FC236}">
                  <a16:creationId xmlns:a16="http://schemas.microsoft.com/office/drawing/2014/main" id="{E06FB256-4704-7094-ADC2-9CA336CB719C}"/>
                </a:ext>
              </a:extLst>
            </p:cNvPr>
            <p:cNvCxnSpPr>
              <a:cxnSpLocks/>
              <a:stCxn id="116" idx="1"/>
              <a:endCxn id="118" idx="0"/>
            </p:cNvCxnSpPr>
            <p:nvPr/>
          </p:nvCxnSpPr>
          <p:spPr>
            <a:xfrm rot="10800000" flipV="1">
              <a:off x="2141620" y="2823410"/>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연결선: 꺾임 124">
              <a:extLst>
                <a:ext uri="{FF2B5EF4-FFF2-40B4-BE49-F238E27FC236}">
                  <a16:creationId xmlns:a16="http://schemas.microsoft.com/office/drawing/2014/main" id="{3C72EA6F-6EEB-A3EB-2C20-EE4A3FB2D130}"/>
                </a:ext>
              </a:extLst>
            </p:cNvPr>
            <p:cNvCxnSpPr>
              <a:cxnSpLocks/>
              <a:stCxn id="116" idx="3"/>
              <a:endCxn id="119" idx="0"/>
            </p:cNvCxnSpPr>
            <p:nvPr/>
          </p:nvCxnSpPr>
          <p:spPr>
            <a:xfrm>
              <a:off x="3585410" y="2823411"/>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22835BB9-CF8C-8681-2C95-9BAEF782C804}"/>
                </a:ext>
              </a:extLst>
            </p:cNvPr>
            <p:cNvCxnSpPr>
              <a:stCxn id="117" idx="1"/>
              <a:endCxn id="120" idx="0"/>
            </p:cNvCxnSpPr>
            <p:nvPr/>
          </p:nvCxnSpPr>
          <p:spPr>
            <a:xfrm rot="10800000" flipV="1">
              <a:off x="6136106" y="2823410"/>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5F5F55BA-A0A3-49B9-ADAB-06FFEBE49649}"/>
                </a:ext>
              </a:extLst>
            </p:cNvPr>
            <p:cNvCxnSpPr>
              <a:cxnSpLocks/>
              <a:stCxn id="117" idx="3"/>
              <a:endCxn id="121" idx="0"/>
            </p:cNvCxnSpPr>
            <p:nvPr/>
          </p:nvCxnSpPr>
          <p:spPr>
            <a:xfrm>
              <a:off x="7579896" y="2823411"/>
              <a:ext cx="336884" cy="834189"/>
            </a:xfrm>
            <a:prstGeom prst="bentConnector2">
              <a:avLst/>
            </a:prstGeom>
            <a:grpFill/>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28" name="그룹 127">
            <a:extLst>
              <a:ext uri="{FF2B5EF4-FFF2-40B4-BE49-F238E27FC236}">
                <a16:creationId xmlns:a16="http://schemas.microsoft.com/office/drawing/2014/main" id="{45A4F3B4-781E-033C-F655-2F383C43C441}"/>
              </a:ext>
            </a:extLst>
          </p:cNvPr>
          <p:cNvGrpSpPr/>
          <p:nvPr/>
        </p:nvGrpSpPr>
        <p:grpSpPr>
          <a:xfrm>
            <a:off x="5230211" y="2157200"/>
            <a:ext cx="3125024" cy="1456887"/>
            <a:chOff x="1588167" y="1219200"/>
            <a:chExt cx="6882066" cy="3208421"/>
          </a:xfrm>
          <a:solidFill>
            <a:schemeClr val="accent5"/>
          </a:solidFill>
        </p:grpSpPr>
        <p:sp>
          <p:nvSpPr>
            <p:cNvPr id="129" name="직사각형 128">
              <a:extLst>
                <a:ext uri="{FF2B5EF4-FFF2-40B4-BE49-F238E27FC236}">
                  <a16:creationId xmlns:a16="http://schemas.microsoft.com/office/drawing/2014/main" id="{2AEC4936-C42E-BC7B-64C4-2C586DB3BBD2}"/>
                </a:ext>
              </a:extLst>
            </p:cNvPr>
            <p:cNvSpPr/>
            <p:nvPr/>
          </p:nvSpPr>
          <p:spPr>
            <a:xfrm>
              <a:off x="4523874" y="12192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직사각형 129">
              <a:extLst>
                <a:ext uri="{FF2B5EF4-FFF2-40B4-BE49-F238E27FC236}">
                  <a16:creationId xmlns:a16="http://schemas.microsoft.com/office/drawing/2014/main" id="{BE342D01-7B4A-67CD-4033-30642FCCAF3C}"/>
                </a:ext>
              </a:extLst>
            </p:cNvPr>
            <p:cNvSpPr/>
            <p:nvPr/>
          </p:nvSpPr>
          <p:spPr>
            <a:xfrm>
              <a:off x="2478504" y="24384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직사각형 130">
              <a:extLst>
                <a:ext uri="{FF2B5EF4-FFF2-40B4-BE49-F238E27FC236}">
                  <a16:creationId xmlns:a16="http://schemas.microsoft.com/office/drawing/2014/main" id="{41E1F912-A502-1236-935C-6D229C299752}"/>
                </a:ext>
              </a:extLst>
            </p:cNvPr>
            <p:cNvSpPr/>
            <p:nvPr/>
          </p:nvSpPr>
          <p:spPr>
            <a:xfrm>
              <a:off x="6472990" y="24384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직사각형 131">
              <a:extLst>
                <a:ext uri="{FF2B5EF4-FFF2-40B4-BE49-F238E27FC236}">
                  <a16:creationId xmlns:a16="http://schemas.microsoft.com/office/drawing/2014/main" id="{28CC669A-C7AC-D4ED-632B-1317C88584D9}"/>
                </a:ext>
              </a:extLst>
            </p:cNvPr>
            <p:cNvSpPr/>
            <p:nvPr/>
          </p:nvSpPr>
          <p:spPr>
            <a:xfrm>
              <a:off x="1588167"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직사각형 132">
              <a:extLst>
                <a:ext uri="{FF2B5EF4-FFF2-40B4-BE49-F238E27FC236}">
                  <a16:creationId xmlns:a16="http://schemas.microsoft.com/office/drawing/2014/main" id="{9819FD05-42D5-2B34-51EE-66C212C1FA2E}"/>
                </a:ext>
              </a:extLst>
            </p:cNvPr>
            <p:cNvSpPr/>
            <p:nvPr/>
          </p:nvSpPr>
          <p:spPr>
            <a:xfrm>
              <a:off x="3368841"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직사각형 133">
              <a:extLst>
                <a:ext uri="{FF2B5EF4-FFF2-40B4-BE49-F238E27FC236}">
                  <a16:creationId xmlns:a16="http://schemas.microsoft.com/office/drawing/2014/main" id="{8B765385-7EE3-6090-D168-838199795FAB}"/>
                </a:ext>
              </a:extLst>
            </p:cNvPr>
            <p:cNvSpPr/>
            <p:nvPr/>
          </p:nvSpPr>
          <p:spPr>
            <a:xfrm>
              <a:off x="5582653"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직사각형 134">
              <a:extLst>
                <a:ext uri="{FF2B5EF4-FFF2-40B4-BE49-F238E27FC236}">
                  <a16:creationId xmlns:a16="http://schemas.microsoft.com/office/drawing/2014/main" id="{248B313D-3A5B-E4DE-34EA-68D80595E67B}"/>
                </a:ext>
              </a:extLst>
            </p:cNvPr>
            <p:cNvSpPr/>
            <p:nvPr/>
          </p:nvSpPr>
          <p:spPr>
            <a:xfrm>
              <a:off x="7363327" y="3657600"/>
              <a:ext cx="1106906" cy="770021"/>
            </a:xfrm>
            <a:prstGeom prst="rect">
              <a:avLst/>
            </a:prstGeom>
            <a:grp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연결선: 꺾임 135">
              <a:extLst>
                <a:ext uri="{FF2B5EF4-FFF2-40B4-BE49-F238E27FC236}">
                  <a16:creationId xmlns:a16="http://schemas.microsoft.com/office/drawing/2014/main" id="{64C9B586-6BCA-BF0F-6890-37671B4A5770}"/>
                </a:ext>
              </a:extLst>
            </p:cNvPr>
            <p:cNvCxnSpPr>
              <a:stCxn id="130" idx="0"/>
              <a:endCxn id="129" idx="1"/>
            </p:cNvCxnSpPr>
            <p:nvPr/>
          </p:nvCxnSpPr>
          <p:spPr>
            <a:xfrm rot="5400000" flipH="1" flipV="1">
              <a:off x="3360821" y="1275348"/>
              <a:ext cx="834189" cy="1491917"/>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7" name="연결선: 꺾임 136">
              <a:extLst>
                <a:ext uri="{FF2B5EF4-FFF2-40B4-BE49-F238E27FC236}">
                  <a16:creationId xmlns:a16="http://schemas.microsoft.com/office/drawing/2014/main" id="{35A39BD8-5712-6980-2914-B35AB7D148BC}"/>
                </a:ext>
              </a:extLst>
            </p:cNvPr>
            <p:cNvCxnSpPr>
              <a:stCxn id="129" idx="3"/>
              <a:endCxn id="131" idx="0"/>
            </p:cNvCxnSpPr>
            <p:nvPr/>
          </p:nvCxnSpPr>
          <p:spPr>
            <a:xfrm>
              <a:off x="5630780" y="1604211"/>
              <a:ext cx="1395663"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8" name="연결선: 꺾임 137">
              <a:extLst>
                <a:ext uri="{FF2B5EF4-FFF2-40B4-BE49-F238E27FC236}">
                  <a16:creationId xmlns:a16="http://schemas.microsoft.com/office/drawing/2014/main" id="{B635F8E3-609A-FFAB-8DA5-8F3227C7BF64}"/>
                </a:ext>
              </a:extLst>
            </p:cNvPr>
            <p:cNvCxnSpPr>
              <a:cxnSpLocks/>
              <a:stCxn id="130" idx="1"/>
              <a:endCxn id="132" idx="0"/>
            </p:cNvCxnSpPr>
            <p:nvPr/>
          </p:nvCxnSpPr>
          <p:spPr>
            <a:xfrm rot="10800000" flipV="1">
              <a:off x="2141620" y="2823410"/>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9" name="연결선: 꺾임 138">
              <a:extLst>
                <a:ext uri="{FF2B5EF4-FFF2-40B4-BE49-F238E27FC236}">
                  <a16:creationId xmlns:a16="http://schemas.microsoft.com/office/drawing/2014/main" id="{EC0F0B5F-C392-2BDF-4F11-E46F413EC7C0}"/>
                </a:ext>
              </a:extLst>
            </p:cNvPr>
            <p:cNvCxnSpPr>
              <a:cxnSpLocks/>
              <a:stCxn id="130" idx="3"/>
              <a:endCxn id="133" idx="0"/>
            </p:cNvCxnSpPr>
            <p:nvPr/>
          </p:nvCxnSpPr>
          <p:spPr>
            <a:xfrm>
              <a:off x="3585410" y="2823411"/>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0" name="연결선: 꺾임 139">
              <a:extLst>
                <a:ext uri="{FF2B5EF4-FFF2-40B4-BE49-F238E27FC236}">
                  <a16:creationId xmlns:a16="http://schemas.microsoft.com/office/drawing/2014/main" id="{37EEA6F5-81A9-549E-084B-17E793B09AF6}"/>
                </a:ext>
              </a:extLst>
            </p:cNvPr>
            <p:cNvCxnSpPr>
              <a:stCxn id="131" idx="1"/>
              <a:endCxn id="134" idx="0"/>
            </p:cNvCxnSpPr>
            <p:nvPr/>
          </p:nvCxnSpPr>
          <p:spPr>
            <a:xfrm rot="10800000" flipV="1">
              <a:off x="6136106" y="2823410"/>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1" name="연결선: 꺾임 140">
              <a:extLst>
                <a:ext uri="{FF2B5EF4-FFF2-40B4-BE49-F238E27FC236}">
                  <a16:creationId xmlns:a16="http://schemas.microsoft.com/office/drawing/2014/main" id="{F3518EFC-25C5-650A-A190-0D85D6613154}"/>
                </a:ext>
              </a:extLst>
            </p:cNvPr>
            <p:cNvCxnSpPr>
              <a:cxnSpLocks/>
              <a:stCxn id="131" idx="3"/>
              <a:endCxn id="135" idx="0"/>
            </p:cNvCxnSpPr>
            <p:nvPr/>
          </p:nvCxnSpPr>
          <p:spPr>
            <a:xfrm>
              <a:off x="7579896" y="2823411"/>
              <a:ext cx="336884" cy="834189"/>
            </a:xfrm>
            <a:prstGeom prst="bentConnector2">
              <a:avLst/>
            </a:prstGeom>
            <a:grpFill/>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2" name="그룹 141">
            <a:extLst>
              <a:ext uri="{FF2B5EF4-FFF2-40B4-BE49-F238E27FC236}">
                <a16:creationId xmlns:a16="http://schemas.microsoft.com/office/drawing/2014/main" id="{E1453FD7-82FB-686D-4C1C-8BA67EFE34DC}"/>
              </a:ext>
            </a:extLst>
          </p:cNvPr>
          <p:cNvGrpSpPr/>
          <p:nvPr/>
        </p:nvGrpSpPr>
        <p:grpSpPr>
          <a:xfrm>
            <a:off x="8256321" y="4967512"/>
            <a:ext cx="3125024" cy="1456887"/>
            <a:chOff x="1588167" y="1219200"/>
            <a:chExt cx="6882066" cy="3208421"/>
          </a:xfrm>
        </p:grpSpPr>
        <p:sp>
          <p:nvSpPr>
            <p:cNvPr id="143" name="직사각형 142">
              <a:extLst>
                <a:ext uri="{FF2B5EF4-FFF2-40B4-BE49-F238E27FC236}">
                  <a16:creationId xmlns:a16="http://schemas.microsoft.com/office/drawing/2014/main" id="{070DC759-BBBA-7451-D980-DC8E2BA270A4}"/>
                </a:ext>
              </a:extLst>
            </p:cNvPr>
            <p:cNvSpPr/>
            <p:nvPr/>
          </p:nvSpPr>
          <p:spPr>
            <a:xfrm>
              <a:off x="4523874" y="12192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직사각형 143">
              <a:extLst>
                <a:ext uri="{FF2B5EF4-FFF2-40B4-BE49-F238E27FC236}">
                  <a16:creationId xmlns:a16="http://schemas.microsoft.com/office/drawing/2014/main" id="{011282D5-787C-BC9C-B506-4E9F43EB4994}"/>
                </a:ext>
              </a:extLst>
            </p:cNvPr>
            <p:cNvSpPr/>
            <p:nvPr/>
          </p:nvSpPr>
          <p:spPr>
            <a:xfrm>
              <a:off x="2478504" y="24384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직사각형 144">
              <a:extLst>
                <a:ext uri="{FF2B5EF4-FFF2-40B4-BE49-F238E27FC236}">
                  <a16:creationId xmlns:a16="http://schemas.microsoft.com/office/drawing/2014/main" id="{AA41772F-14CC-606E-9078-BD62E78499CF}"/>
                </a:ext>
              </a:extLst>
            </p:cNvPr>
            <p:cNvSpPr/>
            <p:nvPr/>
          </p:nvSpPr>
          <p:spPr>
            <a:xfrm>
              <a:off x="6472990" y="24384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직사각형 145">
              <a:extLst>
                <a:ext uri="{FF2B5EF4-FFF2-40B4-BE49-F238E27FC236}">
                  <a16:creationId xmlns:a16="http://schemas.microsoft.com/office/drawing/2014/main" id="{898C5D4D-08E7-BE27-3DE9-7552863875DB}"/>
                </a:ext>
              </a:extLst>
            </p:cNvPr>
            <p:cNvSpPr/>
            <p:nvPr/>
          </p:nvSpPr>
          <p:spPr>
            <a:xfrm>
              <a:off x="1588167"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직사각형 146">
              <a:extLst>
                <a:ext uri="{FF2B5EF4-FFF2-40B4-BE49-F238E27FC236}">
                  <a16:creationId xmlns:a16="http://schemas.microsoft.com/office/drawing/2014/main" id="{A5E4A133-A53E-5FD9-7680-E0C9F200D72C}"/>
                </a:ext>
              </a:extLst>
            </p:cNvPr>
            <p:cNvSpPr/>
            <p:nvPr/>
          </p:nvSpPr>
          <p:spPr>
            <a:xfrm>
              <a:off x="3368841"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직사각형 147">
              <a:extLst>
                <a:ext uri="{FF2B5EF4-FFF2-40B4-BE49-F238E27FC236}">
                  <a16:creationId xmlns:a16="http://schemas.microsoft.com/office/drawing/2014/main" id="{4F5F0F03-BD99-BCD8-9AFF-75EA121279FA}"/>
                </a:ext>
              </a:extLst>
            </p:cNvPr>
            <p:cNvSpPr/>
            <p:nvPr/>
          </p:nvSpPr>
          <p:spPr>
            <a:xfrm>
              <a:off x="5582653"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직사각형 148">
              <a:extLst>
                <a:ext uri="{FF2B5EF4-FFF2-40B4-BE49-F238E27FC236}">
                  <a16:creationId xmlns:a16="http://schemas.microsoft.com/office/drawing/2014/main" id="{51CB1177-41BE-33E4-3301-31E6E77ED8D8}"/>
                </a:ext>
              </a:extLst>
            </p:cNvPr>
            <p:cNvSpPr/>
            <p:nvPr/>
          </p:nvSpPr>
          <p:spPr>
            <a:xfrm>
              <a:off x="7363327" y="3657600"/>
              <a:ext cx="1106906" cy="77002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연결선: 꺾임 149">
              <a:extLst>
                <a:ext uri="{FF2B5EF4-FFF2-40B4-BE49-F238E27FC236}">
                  <a16:creationId xmlns:a16="http://schemas.microsoft.com/office/drawing/2014/main" id="{B2ED5999-F62F-25FD-A3B9-BC763083636A}"/>
                </a:ext>
              </a:extLst>
            </p:cNvPr>
            <p:cNvCxnSpPr>
              <a:stCxn id="144" idx="0"/>
              <a:endCxn id="143" idx="1"/>
            </p:cNvCxnSpPr>
            <p:nvPr/>
          </p:nvCxnSpPr>
          <p:spPr>
            <a:xfrm rot="5400000" flipH="1" flipV="1">
              <a:off x="3360821" y="1275348"/>
              <a:ext cx="834189" cy="1491917"/>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1" name="연결선: 꺾임 150">
              <a:extLst>
                <a:ext uri="{FF2B5EF4-FFF2-40B4-BE49-F238E27FC236}">
                  <a16:creationId xmlns:a16="http://schemas.microsoft.com/office/drawing/2014/main" id="{28027813-0FBD-52B2-CC92-7B558C3CF80C}"/>
                </a:ext>
              </a:extLst>
            </p:cNvPr>
            <p:cNvCxnSpPr>
              <a:stCxn id="143" idx="3"/>
              <a:endCxn id="145" idx="0"/>
            </p:cNvCxnSpPr>
            <p:nvPr/>
          </p:nvCxnSpPr>
          <p:spPr>
            <a:xfrm>
              <a:off x="5630780" y="1604211"/>
              <a:ext cx="1395663"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2" name="연결선: 꺾임 151">
              <a:extLst>
                <a:ext uri="{FF2B5EF4-FFF2-40B4-BE49-F238E27FC236}">
                  <a16:creationId xmlns:a16="http://schemas.microsoft.com/office/drawing/2014/main" id="{97515969-F130-5DE5-C018-F5C6E8261384}"/>
                </a:ext>
              </a:extLst>
            </p:cNvPr>
            <p:cNvCxnSpPr>
              <a:cxnSpLocks/>
              <a:stCxn id="144" idx="1"/>
              <a:endCxn id="146" idx="0"/>
            </p:cNvCxnSpPr>
            <p:nvPr/>
          </p:nvCxnSpPr>
          <p:spPr>
            <a:xfrm rot="10800000" flipV="1">
              <a:off x="2141620" y="2823410"/>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3" name="연결선: 꺾임 152">
              <a:extLst>
                <a:ext uri="{FF2B5EF4-FFF2-40B4-BE49-F238E27FC236}">
                  <a16:creationId xmlns:a16="http://schemas.microsoft.com/office/drawing/2014/main" id="{4A30C96B-0DD9-9C58-2905-1579BF5AAAFD}"/>
                </a:ext>
              </a:extLst>
            </p:cNvPr>
            <p:cNvCxnSpPr>
              <a:cxnSpLocks/>
              <a:stCxn id="144" idx="3"/>
              <a:endCxn id="147" idx="0"/>
            </p:cNvCxnSpPr>
            <p:nvPr/>
          </p:nvCxnSpPr>
          <p:spPr>
            <a:xfrm>
              <a:off x="3585410" y="2823411"/>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4" name="연결선: 꺾임 153">
              <a:extLst>
                <a:ext uri="{FF2B5EF4-FFF2-40B4-BE49-F238E27FC236}">
                  <a16:creationId xmlns:a16="http://schemas.microsoft.com/office/drawing/2014/main" id="{6D1C0C5B-1553-DA46-DB05-B3B452CCBD32}"/>
                </a:ext>
              </a:extLst>
            </p:cNvPr>
            <p:cNvCxnSpPr>
              <a:stCxn id="145" idx="1"/>
              <a:endCxn id="148" idx="0"/>
            </p:cNvCxnSpPr>
            <p:nvPr/>
          </p:nvCxnSpPr>
          <p:spPr>
            <a:xfrm rot="10800000" flipV="1">
              <a:off x="6136106" y="2823410"/>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55" name="연결선: 꺾임 154">
              <a:extLst>
                <a:ext uri="{FF2B5EF4-FFF2-40B4-BE49-F238E27FC236}">
                  <a16:creationId xmlns:a16="http://schemas.microsoft.com/office/drawing/2014/main" id="{E451ADBB-4137-0EC0-65C5-8C5FC2C94CEB}"/>
                </a:ext>
              </a:extLst>
            </p:cNvPr>
            <p:cNvCxnSpPr>
              <a:cxnSpLocks/>
              <a:stCxn id="145" idx="3"/>
              <a:endCxn id="149" idx="0"/>
            </p:cNvCxnSpPr>
            <p:nvPr/>
          </p:nvCxnSpPr>
          <p:spPr>
            <a:xfrm>
              <a:off x="7579896" y="2823411"/>
              <a:ext cx="336884" cy="834189"/>
            </a:xfrm>
            <a:prstGeom prst="bentConnector2">
              <a:avLst/>
            </a:prstGeom>
            <a:ln w="28575"/>
          </p:spPr>
          <p:style>
            <a:lnRef idx="1">
              <a:schemeClr val="accent1"/>
            </a:lnRef>
            <a:fillRef idx="0">
              <a:schemeClr val="accent1"/>
            </a:fillRef>
            <a:effectRef idx="0">
              <a:schemeClr val="accent1"/>
            </a:effectRef>
            <a:fontRef idx="minor">
              <a:schemeClr val="tx1"/>
            </a:fontRef>
          </p:style>
        </p:cxnSp>
      </p:grpSp>
      <p:grpSp>
        <p:nvGrpSpPr>
          <p:cNvPr id="156" name="그룹 155">
            <a:extLst>
              <a:ext uri="{FF2B5EF4-FFF2-40B4-BE49-F238E27FC236}">
                <a16:creationId xmlns:a16="http://schemas.microsoft.com/office/drawing/2014/main" id="{C955D5E9-33B7-3250-A822-02CC1843E165}"/>
              </a:ext>
            </a:extLst>
          </p:cNvPr>
          <p:cNvGrpSpPr/>
          <p:nvPr/>
        </p:nvGrpSpPr>
        <p:grpSpPr>
          <a:xfrm>
            <a:off x="8584120" y="199204"/>
            <a:ext cx="3125024" cy="1456887"/>
            <a:chOff x="1588167" y="1219200"/>
            <a:chExt cx="6882066" cy="3208421"/>
          </a:xfrm>
          <a:solidFill>
            <a:schemeClr val="accent4">
              <a:lumMod val="40000"/>
              <a:lumOff val="60000"/>
            </a:schemeClr>
          </a:solidFill>
        </p:grpSpPr>
        <p:sp>
          <p:nvSpPr>
            <p:cNvPr id="157" name="직사각형 156">
              <a:extLst>
                <a:ext uri="{FF2B5EF4-FFF2-40B4-BE49-F238E27FC236}">
                  <a16:creationId xmlns:a16="http://schemas.microsoft.com/office/drawing/2014/main" id="{7C466465-8690-EDCD-DFFE-A60977C9F110}"/>
                </a:ext>
              </a:extLst>
            </p:cNvPr>
            <p:cNvSpPr/>
            <p:nvPr/>
          </p:nvSpPr>
          <p:spPr>
            <a:xfrm>
              <a:off x="4523874" y="12192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직사각형 157">
              <a:extLst>
                <a:ext uri="{FF2B5EF4-FFF2-40B4-BE49-F238E27FC236}">
                  <a16:creationId xmlns:a16="http://schemas.microsoft.com/office/drawing/2014/main" id="{B4F4C510-7659-1C02-F062-6650A8B378A5}"/>
                </a:ext>
              </a:extLst>
            </p:cNvPr>
            <p:cNvSpPr/>
            <p:nvPr/>
          </p:nvSpPr>
          <p:spPr>
            <a:xfrm>
              <a:off x="2478504" y="24384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직사각형 158">
              <a:extLst>
                <a:ext uri="{FF2B5EF4-FFF2-40B4-BE49-F238E27FC236}">
                  <a16:creationId xmlns:a16="http://schemas.microsoft.com/office/drawing/2014/main" id="{194249A0-82A5-69D9-CADE-BF4FEB5EFB7C}"/>
                </a:ext>
              </a:extLst>
            </p:cNvPr>
            <p:cNvSpPr/>
            <p:nvPr/>
          </p:nvSpPr>
          <p:spPr>
            <a:xfrm>
              <a:off x="6472990" y="24384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직사각형 159">
              <a:extLst>
                <a:ext uri="{FF2B5EF4-FFF2-40B4-BE49-F238E27FC236}">
                  <a16:creationId xmlns:a16="http://schemas.microsoft.com/office/drawing/2014/main" id="{EEA0B7FB-17B6-536F-AF72-EDB8F2546D6F}"/>
                </a:ext>
              </a:extLst>
            </p:cNvPr>
            <p:cNvSpPr/>
            <p:nvPr/>
          </p:nvSpPr>
          <p:spPr>
            <a:xfrm>
              <a:off x="1588167"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직사각형 160">
              <a:extLst>
                <a:ext uri="{FF2B5EF4-FFF2-40B4-BE49-F238E27FC236}">
                  <a16:creationId xmlns:a16="http://schemas.microsoft.com/office/drawing/2014/main" id="{0A1893C4-A5B7-5DFC-1F42-6FE888ACBB83}"/>
                </a:ext>
              </a:extLst>
            </p:cNvPr>
            <p:cNvSpPr/>
            <p:nvPr/>
          </p:nvSpPr>
          <p:spPr>
            <a:xfrm>
              <a:off x="3368841"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직사각형 161">
              <a:extLst>
                <a:ext uri="{FF2B5EF4-FFF2-40B4-BE49-F238E27FC236}">
                  <a16:creationId xmlns:a16="http://schemas.microsoft.com/office/drawing/2014/main" id="{BF03294B-F79D-9C2C-D0AF-785F46CC75E3}"/>
                </a:ext>
              </a:extLst>
            </p:cNvPr>
            <p:cNvSpPr/>
            <p:nvPr/>
          </p:nvSpPr>
          <p:spPr>
            <a:xfrm>
              <a:off x="5582653"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직사각형 162">
              <a:extLst>
                <a:ext uri="{FF2B5EF4-FFF2-40B4-BE49-F238E27FC236}">
                  <a16:creationId xmlns:a16="http://schemas.microsoft.com/office/drawing/2014/main" id="{2344B4B8-BD07-AC3A-9B1E-6FB587041F4A}"/>
                </a:ext>
              </a:extLst>
            </p:cNvPr>
            <p:cNvSpPr/>
            <p:nvPr/>
          </p:nvSpPr>
          <p:spPr>
            <a:xfrm>
              <a:off x="7363327" y="3657600"/>
              <a:ext cx="1106906" cy="770021"/>
            </a:xfrm>
            <a:prstGeom prst="rect">
              <a:avLst/>
            </a:prstGeom>
            <a:grp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연결선: 꺾임 163">
              <a:extLst>
                <a:ext uri="{FF2B5EF4-FFF2-40B4-BE49-F238E27FC236}">
                  <a16:creationId xmlns:a16="http://schemas.microsoft.com/office/drawing/2014/main" id="{4EB50612-064E-3E60-D2C2-73CE344560C8}"/>
                </a:ext>
              </a:extLst>
            </p:cNvPr>
            <p:cNvCxnSpPr>
              <a:stCxn id="158" idx="0"/>
              <a:endCxn id="157" idx="1"/>
            </p:cNvCxnSpPr>
            <p:nvPr/>
          </p:nvCxnSpPr>
          <p:spPr>
            <a:xfrm rot="5400000" flipH="1" flipV="1">
              <a:off x="3360821" y="1275348"/>
              <a:ext cx="834189" cy="1491917"/>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5" name="연결선: 꺾임 164">
              <a:extLst>
                <a:ext uri="{FF2B5EF4-FFF2-40B4-BE49-F238E27FC236}">
                  <a16:creationId xmlns:a16="http://schemas.microsoft.com/office/drawing/2014/main" id="{E2821803-FFE9-6813-7345-F25D670DD93F}"/>
                </a:ext>
              </a:extLst>
            </p:cNvPr>
            <p:cNvCxnSpPr>
              <a:stCxn id="157" idx="3"/>
              <a:endCxn id="159" idx="0"/>
            </p:cNvCxnSpPr>
            <p:nvPr/>
          </p:nvCxnSpPr>
          <p:spPr>
            <a:xfrm>
              <a:off x="5630780" y="1604211"/>
              <a:ext cx="1395663"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6" name="연결선: 꺾임 165">
              <a:extLst>
                <a:ext uri="{FF2B5EF4-FFF2-40B4-BE49-F238E27FC236}">
                  <a16:creationId xmlns:a16="http://schemas.microsoft.com/office/drawing/2014/main" id="{6D90B3C3-9375-C457-1EAD-3599CB808480}"/>
                </a:ext>
              </a:extLst>
            </p:cNvPr>
            <p:cNvCxnSpPr>
              <a:cxnSpLocks/>
              <a:stCxn id="158" idx="1"/>
              <a:endCxn id="160" idx="0"/>
            </p:cNvCxnSpPr>
            <p:nvPr/>
          </p:nvCxnSpPr>
          <p:spPr>
            <a:xfrm rot="10800000" flipV="1">
              <a:off x="2141620" y="2823410"/>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7" name="연결선: 꺾임 166">
              <a:extLst>
                <a:ext uri="{FF2B5EF4-FFF2-40B4-BE49-F238E27FC236}">
                  <a16:creationId xmlns:a16="http://schemas.microsoft.com/office/drawing/2014/main" id="{29B97FD7-F76A-C6AF-3302-0D4EF80158B8}"/>
                </a:ext>
              </a:extLst>
            </p:cNvPr>
            <p:cNvCxnSpPr>
              <a:cxnSpLocks/>
              <a:stCxn id="158" idx="3"/>
              <a:endCxn id="161" idx="0"/>
            </p:cNvCxnSpPr>
            <p:nvPr/>
          </p:nvCxnSpPr>
          <p:spPr>
            <a:xfrm>
              <a:off x="3585410" y="2823411"/>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연결선: 꺾임 167">
              <a:extLst>
                <a:ext uri="{FF2B5EF4-FFF2-40B4-BE49-F238E27FC236}">
                  <a16:creationId xmlns:a16="http://schemas.microsoft.com/office/drawing/2014/main" id="{F25FED97-B266-9157-8D13-AD0A71D491E9}"/>
                </a:ext>
              </a:extLst>
            </p:cNvPr>
            <p:cNvCxnSpPr>
              <a:stCxn id="159" idx="1"/>
              <a:endCxn id="162" idx="0"/>
            </p:cNvCxnSpPr>
            <p:nvPr/>
          </p:nvCxnSpPr>
          <p:spPr>
            <a:xfrm rot="10800000" flipV="1">
              <a:off x="6136106" y="2823410"/>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연결선: 꺾임 168">
              <a:extLst>
                <a:ext uri="{FF2B5EF4-FFF2-40B4-BE49-F238E27FC236}">
                  <a16:creationId xmlns:a16="http://schemas.microsoft.com/office/drawing/2014/main" id="{8076332F-1D3D-D48E-710C-B222B4023A05}"/>
                </a:ext>
              </a:extLst>
            </p:cNvPr>
            <p:cNvCxnSpPr>
              <a:cxnSpLocks/>
              <a:stCxn id="159" idx="3"/>
              <a:endCxn id="163" idx="0"/>
            </p:cNvCxnSpPr>
            <p:nvPr/>
          </p:nvCxnSpPr>
          <p:spPr>
            <a:xfrm>
              <a:off x="7579896" y="2823411"/>
              <a:ext cx="336884" cy="834189"/>
            </a:xfrm>
            <a:prstGeom prst="bentConnector2">
              <a:avLst/>
            </a:prstGeom>
            <a:grpFill/>
            <a:ln w="2857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3852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EA70624C-246E-5C3A-91D5-B431A7FC2A16}"/>
              </a:ext>
            </a:extLst>
          </p:cNvPr>
          <p:cNvPicPr>
            <a:picLocks noChangeAspect="1"/>
          </p:cNvPicPr>
          <p:nvPr/>
        </p:nvPicPr>
        <p:blipFill>
          <a:blip r:embed="rId2"/>
          <a:stretch>
            <a:fillRect/>
          </a:stretch>
        </p:blipFill>
        <p:spPr>
          <a:xfrm>
            <a:off x="5739685" y="2659224"/>
            <a:ext cx="1004294" cy="473980"/>
          </a:xfrm>
          <a:prstGeom prst="rect">
            <a:avLst/>
          </a:prstGeom>
        </p:spPr>
      </p:pic>
      <p:pic>
        <p:nvPicPr>
          <p:cNvPr id="33" name="그림 32">
            <a:extLst>
              <a:ext uri="{FF2B5EF4-FFF2-40B4-BE49-F238E27FC236}">
                <a16:creationId xmlns:a16="http://schemas.microsoft.com/office/drawing/2014/main" id="{CB5AEF13-DB79-58AC-E4B4-41C0CC4D217F}"/>
              </a:ext>
            </a:extLst>
          </p:cNvPr>
          <p:cNvPicPr>
            <a:picLocks noChangeAspect="1"/>
          </p:cNvPicPr>
          <p:nvPr/>
        </p:nvPicPr>
        <p:blipFill>
          <a:blip r:embed="rId3"/>
          <a:stretch>
            <a:fillRect/>
          </a:stretch>
        </p:blipFill>
        <p:spPr>
          <a:xfrm>
            <a:off x="2253712" y="827444"/>
            <a:ext cx="1006237" cy="473980"/>
          </a:xfrm>
          <a:prstGeom prst="rect">
            <a:avLst/>
          </a:prstGeom>
        </p:spPr>
      </p:pic>
      <p:pic>
        <p:nvPicPr>
          <p:cNvPr id="63" name="그림 62">
            <a:extLst>
              <a:ext uri="{FF2B5EF4-FFF2-40B4-BE49-F238E27FC236}">
                <a16:creationId xmlns:a16="http://schemas.microsoft.com/office/drawing/2014/main" id="{668B2945-E071-C45A-93E3-249EB0B68177}"/>
              </a:ext>
            </a:extLst>
          </p:cNvPr>
          <p:cNvPicPr>
            <a:picLocks noChangeAspect="1"/>
          </p:cNvPicPr>
          <p:nvPr/>
        </p:nvPicPr>
        <p:blipFill>
          <a:blip r:embed="rId4"/>
          <a:stretch>
            <a:fillRect/>
          </a:stretch>
        </p:blipFill>
        <p:spPr>
          <a:xfrm>
            <a:off x="9218521" y="4721937"/>
            <a:ext cx="1006237" cy="473980"/>
          </a:xfrm>
          <a:prstGeom prst="rect">
            <a:avLst/>
          </a:prstGeom>
        </p:spPr>
      </p:pic>
      <p:pic>
        <p:nvPicPr>
          <p:cNvPr id="79" name="그림 78">
            <a:extLst>
              <a:ext uri="{FF2B5EF4-FFF2-40B4-BE49-F238E27FC236}">
                <a16:creationId xmlns:a16="http://schemas.microsoft.com/office/drawing/2014/main" id="{5F71ECD7-49E5-1A2C-ABC6-D3BEDF5DBFE3}"/>
              </a:ext>
            </a:extLst>
          </p:cNvPr>
          <p:cNvPicPr>
            <a:picLocks noChangeAspect="1"/>
          </p:cNvPicPr>
          <p:nvPr/>
        </p:nvPicPr>
        <p:blipFill>
          <a:blip r:embed="rId3"/>
          <a:stretch>
            <a:fillRect/>
          </a:stretch>
        </p:blipFill>
        <p:spPr>
          <a:xfrm>
            <a:off x="2253712" y="2659224"/>
            <a:ext cx="1006237" cy="473980"/>
          </a:xfrm>
          <a:prstGeom prst="rect">
            <a:avLst/>
          </a:prstGeom>
        </p:spPr>
      </p:pic>
      <p:pic>
        <p:nvPicPr>
          <p:cNvPr id="80" name="그림 79">
            <a:extLst>
              <a:ext uri="{FF2B5EF4-FFF2-40B4-BE49-F238E27FC236}">
                <a16:creationId xmlns:a16="http://schemas.microsoft.com/office/drawing/2014/main" id="{F2B5D31E-11D0-CAC5-DCBB-F80C96CE0CD6}"/>
              </a:ext>
            </a:extLst>
          </p:cNvPr>
          <p:cNvPicPr>
            <a:picLocks noChangeAspect="1"/>
          </p:cNvPicPr>
          <p:nvPr/>
        </p:nvPicPr>
        <p:blipFill>
          <a:blip r:embed="rId2"/>
          <a:stretch>
            <a:fillRect/>
          </a:stretch>
        </p:blipFill>
        <p:spPr>
          <a:xfrm>
            <a:off x="5739685" y="4721937"/>
            <a:ext cx="1004294" cy="473980"/>
          </a:xfrm>
          <a:prstGeom prst="rect">
            <a:avLst/>
          </a:prstGeom>
        </p:spPr>
      </p:pic>
      <p:pic>
        <p:nvPicPr>
          <p:cNvPr id="81" name="그림 80">
            <a:extLst>
              <a:ext uri="{FF2B5EF4-FFF2-40B4-BE49-F238E27FC236}">
                <a16:creationId xmlns:a16="http://schemas.microsoft.com/office/drawing/2014/main" id="{646376A8-EEAC-5B87-0B01-129B00058F81}"/>
              </a:ext>
            </a:extLst>
          </p:cNvPr>
          <p:cNvPicPr>
            <a:picLocks noChangeAspect="1"/>
          </p:cNvPicPr>
          <p:nvPr/>
        </p:nvPicPr>
        <p:blipFill>
          <a:blip r:embed="rId3"/>
          <a:stretch>
            <a:fillRect/>
          </a:stretch>
        </p:blipFill>
        <p:spPr>
          <a:xfrm>
            <a:off x="2253712" y="4721937"/>
            <a:ext cx="1006237" cy="473980"/>
          </a:xfrm>
          <a:prstGeom prst="rect">
            <a:avLst/>
          </a:prstGeom>
        </p:spPr>
      </p:pic>
    </p:spTree>
    <p:extLst>
      <p:ext uri="{BB962C8B-B14F-4D97-AF65-F5344CB8AC3E}">
        <p14:creationId xmlns:p14="http://schemas.microsoft.com/office/powerpoint/2010/main" val="3983603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D3EBBA4C-C7B3-8CA3-BFE6-2D4F0CEC7507}"/>
              </a:ext>
            </a:extLst>
          </p:cNvPr>
          <p:cNvPicPr>
            <a:picLocks noChangeAspect="1"/>
          </p:cNvPicPr>
          <p:nvPr/>
        </p:nvPicPr>
        <p:blipFill>
          <a:blip r:embed="rId2"/>
          <a:stretch>
            <a:fillRect/>
          </a:stretch>
        </p:blipFill>
        <p:spPr>
          <a:xfrm>
            <a:off x="4637207" y="946891"/>
            <a:ext cx="1006237" cy="473980"/>
          </a:xfrm>
          <a:prstGeom prst="rect">
            <a:avLst/>
          </a:prstGeom>
        </p:spPr>
      </p:pic>
      <p:pic>
        <p:nvPicPr>
          <p:cNvPr id="3" name="그림 2">
            <a:extLst>
              <a:ext uri="{FF2B5EF4-FFF2-40B4-BE49-F238E27FC236}">
                <a16:creationId xmlns:a16="http://schemas.microsoft.com/office/drawing/2014/main" id="{1FE73CBB-26AD-4C24-13C8-0F3FF662F51C}"/>
              </a:ext>
            </a:extLst>
          </p:cNvPr>
          <p:cNvPicPr>
            <a:picLocks noChangeAspect="1"/>
          </p:cNvPicPr>
          <p:nvPr/>
        </p:nvPicPr>
        <p:blipFill>
          <a:blip r:embed="rId3"/>
          <a:stretch>
            <a:fillRect/>
          </a:stretch>
        </p:blipFill>
        <p:spPr>
          <a:xfrm>
            <a:off x="3446431" y="946891"/>
            <a:ext cx="1004294" cy="473980"/>
          </a:xfrm>
          <a:prstGeom prst="rect">
            <a:avLst/>
          </a:prstGeom>
        </p:spPr>
      </p:pic>
      <p:pic>
        <p:nvPicPr>
          <p:cNvPr id="4" name="그림 3">
            <a:extLst>
              <a:ext uri="{FF2B5EF4-FFF2-40B4-BE49-F238E27FC236}">
                <a16:creationId xmlns:a16="http://schemas.microsoft.com/office/drawing/2014/main" id="{A15683B5-9C05-B4A7-28CB-2C046A7D6118}"/>
              </a:ext>
            </a:extLst>
          </p:cNvPr>
          <p:cNvPicPr>
            <a:picLocks noChangeAspect="1"/>
          </p:cNvPicPr>
          <p:nvPr/>
        </p:nvPicPr>
        <p:blipFill>
          <a:blip r:embed="rId4"/>
          <a:stretch>
            <a:fillRect/>
          </a:stretch>
        </p:blipFill>
        <p:spPr>
          <a:xfrm>
            <a:off x="2253712" y="946891"/>
            <a:ext cx="1006237" cy="473980"/>
          </a:xfrm>
          <a:prstGeom prst="rect">
            <a:avLst/>
          </a:prstGeom>
        </p:spPr>
      </p:pic>
      <p:pic>
        <p:nvPicPr>
          <p:cNvPr id="5" name="그림 4">
            <a:extLst>
              <a:ext uri="{FF2B5EF4-FFF2-40B4-BE49-F238E27FC236}">
                <a16:creationId xmlns:a16="http://schemas.microsoft.com/office/drawing/2014/main" id="{3676AB50-B6F9-3B96-7A13-4CD488FD68B9}"/>
              </a:ext>
            </a:extLst>
          </p:cNvPr>
          <p:cNvPicPr>
            <a:picLocks noChangeAspect="1"/>
          </p:cNvPicPr>
          <p:nvPr/>
        </p:nvPicPr>
        <p:blipFill>
          <a:blip r:embed="rId5"/>
          <a:stretch>
            <a:fillRect/>
          </a:stretch>
        </p:blipFill>
        <p:spPr>
          <a:xfrm>
            <a:off x="5643444" y="946891"/>
            <a:ext cx="1006237" cy="473980"/>
          </a:xfrm>
          <a:prstGeom prst="rect">
            <a:avLst/>
          </a:prstGeom>
        </p:spPr>
      </p:pic>
      <p:pic>
        <p:nvPicPr>
          <p:cNvPr id="6" name="그림 5">
            <a:extLst>
              <a:ext uri="{FF2B5EF4-FFF2-40B4-BE49-F238E27FC236}">
                <a16:creationId xmlns:a16="http://schemas.microsoft.com/office/drawing/2014/main" id="{78A7EB15-17FD-A6A7-F8CC-1B97BFE25AC0}"/>
              </a:ext>
            </a:extLst>
          </p:cNvPr>
          <p:cNvPicPr>
            <a:picLocks noChangeAspect="1"/>
          </p:cNvPicPr>
          <p:nvPr/>
        </p:nvPicPr>
        <p:blipFill>
          <a:blip r:embed="rId2"/>
          <a:stretch>
            <a:fillRect/>
          </a:stretch>
        </p:blipFill>
        <p:spPr>
          <a:xfrm>
            <a:off x="4637207" y="3192009"/>
            <a:ext cx="1006237" cy="473980"/>
          </a:xfrm>
          <a:prstGeom prst="rect">
            <a:avLst/>
          </a:prstGeom>
        </p:spPr>
      </p:pic>
      <p:pic>
        <p:nvPicPr>
          <p:cNvPr id="7" name="그림 6">
            <a:extLst>
              <a:ext uri="{FF2B5EF4-FFF2-40B4-BE49-F238E27FC236}">
                <a16:creationId xmlns:a16="http://schemas.microsoft.com/office/drawing/2014/main" id="{9A1C78EC-D7BF-2D72-2AF6-17B786C00A72}"/>
              </a:ext>
            </a:extLst>
          </p:cNvPr>
          <p:cNvPicPr>
            <a:picLocks noChangeAspect="1"/>
          </p:cNvPicPr>
          <p:nvPr/>
        </p:nvPicPr>
        <p:blipFill>
          <a:blip r:embed="rId3"/>
          <a:stretch>
            <a:fillRect/>
          </a:stretch>
        </p:blipFill>
        <p:spPr>
          <a:xfrm>
            <a:off x="3446431" y="3192009"/>
            <a:ext cx="1004294" cy="473980"/>
          </a:xfrm>
          <a:prstGeom prst="rect">
            <a:avLst/>
          </a:prstGeom>
        </p:spPr>
      </p:pic>
      <p:pic>
        <p:nvPicPr>
          <p:cNvPr id="8" name="그림 7">
            <a:extLst>
              <a:ext uri="{FF2B5EF4-FFF2-40B4-BE49-F238E27FC236}">
                <a16:creationId xmlns:a16="http://schemas.microsoft.com/office/drawing/2014/main" id="{1F8562FF-C41C-CDC5-A283-2F4778F1921A}"/>
              </a:ext>
            </a:extLst>
          </p:cNvPr>
          <p:cNvPicPr>
            <a:picLocks noChangeAspect="1"/>
          </p:cNvPicPr>
          <p:nvPr/>
        </p:nvPicPr>
        <p:blipFill>
          <a:blip r:embed="rId4"/>
          <a:stretch>
            <a:fillRect/>
          </a:stretch>
        </p:blipFill>
        <p:spPr>
          <a:xfrm>
            <a:off x="2253712" y="3192009"/>
            <a:ext cx="1006237" cy="473980"/>
          </a:xfrm>
          <a:prstGeom prst="rect">
            <a:avLst/>
          </a:prstGeom>
        </p:spPr>
      </p:pic>
      <p:pic>
        <p:nvPicPr>
          <p:cNvPr id="9" name="그림 8">
            <a:extLst>
              <a:ext uri="{FF2B5EF4-FFF2-40B4-BE49-F238E27FC236}">
                <a16:creationId xmlns:a16="http://schemas.microsoft.com/office/drawing/2014/main" id="{9369AE3E-84F3-D311-0E6F-9A8A9F598CA3}"/>
              </a:ext>
            </a:extLst>
          </p:cNvPr>
          <p:cNvPicPr>
            <a:picLocks noChangeAspect="1"/>
          </p:cNvPicPr>
          <p:nvPr/>
        </p:nvPicPr>
        <p:blipFill>
          <a:blip r:embed="rId5"/>
          <a:stretch>
            <a:fillRect/>
          </a:stretch>
        </p:blipFill>
        <p:spPr>
          <a:xfrm>
            <a:off x="5643444" y="3192009"/>
            <a:ext cx="1006237" cy="473980"/>
          </a:xfrm>
          <a:prstGeom prst="rect">
            <a:avLst/>
          </a:prstGeom>
        </p:spPr>
      </p:pic>
      <p:pic>
        <p:nvPicPr>
          <p:cNvPr id="10" name="그림 9">
            <a:extLst>
              <a:ext uri="{FF2B5EF4-FFF2-40B4-BE49-F238E27FC236}">
                <a16:creationId xmlns:a16="http://schemas.microsoft.com/office/drawing/2014/main" id="{00DCA232-EAF8-370F-B3B6-F9F1423B3842}"/>
              </a:ext>
            </a:extLst>
          </p:cNvPr>
          <p:cNvPicPr>
            <a:picLocks noChangeAspect="1"/>
          </p:cNvPicPr>
          <p:nvPr/>
        </p:nvPicPr>
        <p:blipFill>
          <a:blip r:embed="rId6"/>
          <a:stretch>
            <a:fillRect/>
          </a:stretch>
        </p:blipFill>
        <p:spPr>
          <a:xfrm>
            <a:off x="6735040" y="3192008"/>
            <a:ext cx="1006237" cy="473980"/>
          </a:xfrm>
          <a:prstGeom prst="rect">
            <a:avLst/>
          </a:prstGeom>
        </p:spPr>
      </p:pic>
      <p:pic>
        <p:nvPicPr>
          <p:cNvPr id="11" name="그림 10">
            <a:extLst>
              <a:ext uri="{FF2B5EF4-FFF2-40B4-BE49-F238E27FC236}">
                <a16:creationId xmlns:a16="http://schemas.microsoft.com/office/drawing/2014/main" id="{7FC1C474-A0B5-3D26-70D8-547C66D77735}"/>
              </a:ext>
            </a:extLst>
          </p:cNvPr>
          <p:cNvPicPr>
            <a:picLocks noChangeAspect="1"/>
          </p:cNvPicPr>
          <p:nvPr/>
        </p:nvPicPr>
        <p:blipFill>
          <a:blip r:embed="rId7"/>
          <a:stretch>
            <a:fillRect/>
          </a:stretch>
        </p:blipFill>
        <p:spPr>
          <a:xfrm>
            <a:off x="7925816" y="5437127"/>
            <a:ext cx="1006237" cy="473980"/>
          </a:xfrm>
          <a:prstGeom prst="rect">
            <a:avLst/>
          </a:prstGeom>
        </p:spPr>
      </p:pic>
      <p:pic>
        <p:nvPicPr>
          <p:cNvPr id="12" name="그림 11">
            <a:extLst>
              <a:ext uri="{FF2B5EF4-FFF2-40B4-BE49-F238E27FC236}">
                <a16:creationId xmlns:a16="http://schemas.microsoft.com/office/drawing/2014/main" id="{13D6FD2E-06B4-9E34-3BBD-A1EF30AC5687}"/>
              </a:ext>
            </a:extLst>
          </p:cNvPr>
          <p:cNvPicPr>
            <a:picLocks noChangeAspect="1"/>
          </p:cNvPicPr>
          <p:nvPr/>
        </p:nvPicPr>
        <p:blipFill>
          <a:blip r:embed="rId2"/>
          <a:stretch>
            <a:fillRect/>
          </a:stretch>
        </p:blipFill>
        <p:spPr>
          <a:xfrm>
            <a:off x="4637207" y="5437129"/>
            <a:ext cx="1006237" cy="473980"/>
          </a:xfrm>
          <a:prstGeom prst="rect">
            <a:avLst/>
          </a:prstGeom>
        </p:spPr>
      </p:pic>
      <p:pic>
        <p:nvPicPr>
          <p:cNvPr id="13" name="그림 12">
            <a:extLst>
              <a:ext uri="{FF2B5EF4-FFF2-40B4-BE49-F238E27FC236}">
                <a16:creationId xmlns:a16="http://schemas.microsoft.com/office/drawing/2014/main" id="{D21E0F9C-BC7F-942C-9E62-6AF6921993D2}"/>
              </a:ext>
            </a:extLst>
          </p:cNvPr>
          <p:cNvPicPr>
            <a:picLocks noChangeAspect="1"/>
          </p:cNvPicPr>
          <p:nvPr/>
        </p:nvPicPr>
        <p:blipFill>
          <a:blip r:embed="rId3"/>
          <a:stretch>
            <a:fillRect/>
          </a:stretch>
        </p:blipFill>
        <p:spPr>
          <a:xfrm>
            <a:off x="3446431" y="5437129"/>
            <a:ext cx="1004294" cy="473980"/>
          </a:xfrm>
          <a:prstGeom prst="rect">
            <a:avLst/>
          </a:prstGeom>
        </p:spPr>
      </p:pic>
      <p:pic>
        <p:nvPicPr>
          <p:cNvPr id="14" name="그림 13">
            <a:extLst>
              <a:ext uri="{FF2B5EF4-FFF2-40B4-BE49-F238E27FC236}">
                <a16:creationId xmlns:a16="http://schemas.microsoft.com/office/drawing/2014/main" id="{64DB37F1-38E9-2125-5738-23E2365FA7DE}"/>
              </a:ext>
            </a:extLst>
          </p:cNvPr>
          <p:cNvPicPr>
            <a:picLocks noChangeAspect="1"/>
          </p:cNvPicPr>
          <p:nvPr/>
        </p:nvPicPr>
        <p:blipFill>
          <a:blip r:embed="rId4"/>
          <a:stretch>
            <a:fillRect/>
          </a:stretch>
        </p:blipFill>
        <p:spPr>
          <a:xfrm>
            <a:off x="2253712" y="5437129"/>
            <a:ext cx="1006237" cy="473980"/>
          </a:xfrm>
          <a:prstGeom prst="rect">
            <a:avLst/>
          </a:prstGeom>
        </p:spPr>
      </p:pic>
      <p:pic>
        <p:nvPicPr>
          <p:cNvPr id="15" name="그림 14">
            <a:extLst>
              <a:ext uri="{FF2B5EF4-FFF2-40B4-BE49-F238E27FC236}">
                <a16:creationId xmlns:a16="http://schemas.microsoft.com/office/drawing/2014/main" id="{0CC7510A-AC02-668E-ED57-C7672B104109}"/>
              </a:ext>
            </a:extLst>
          </p:cNvPr>
          <p:cNvPicPr>
            <a:picLocks noChangeAspect="1"/>
          </p:cNvPicPr>
          <p:nvPr/>
        </p:nvPicPr>
        <p:blipFill>
          <a:blip r:embed="rId5"/>
          <a:stretch>
            <a:fillRect/>
          </a:stretch>
        </p:blipFill>
        <p:spPr>
          <a:xfrm>
            <a:off x="5643444" y="5437129"/>
            <a:ext cx="1006237" cy="473980"/>
          </a:xfrm>
          <a:prstGeom prst="rect">
            <a:avLst/>
          </a:prstGeom>
        </p:spPr>
      </p:pic>
      <p:pic>
        <p:nvPicPr>
          <p:cNvPr id="16" name="그림 15">
            <a:extLst>
              <a:ext uri="{FF2B5EF4-FFF2-40B4-BE49-F238E27FC236}">
                <a16:creationId xmlns:a16="http://schemas.microsoft.com/office/drawing/2014/main" id="{7F290B38-0965-E72E-9DB0-739A74FD3775}"/>
              </a:ext>
            </a:extLst>
          </p:cNvPr>
          <p:cNvPicPr>
            <a:picLocks noChangeAspect="1"/>
          </p:cNvPicPr>
          <p:nvPr/>
        </p:nvPicPr>
        <p:blipFill>
          <a:blip r:embed="rId6"/>
          <a:stretch>
            <a:fillRect/>
          </a:stretch>
        </p:blipFill>
        <p:spPr>
          <a:xfrm>
            <a:off x="6735040" y="5437128"/>
            <a:ext cx="1006237" cy="473980"/>
          </a:xfrm>
          <a:prstGeom prst="rect">
            <a:avLst/>
          </a:prstGeom>
        </p:spPr>
      </p:pic>
      <p:grpSp>
        <p:nvGrpSpPr>
          <p:cNvPr id="17" name="그룹 16">
            <a:extLst>
              <a:ext uri="{FF2B5EF4-FFF2-40B4-BE49-F238E27FC236}">
                <a16:creationId xmlns:a16="http://schemas.microsoft.com/office/drawing/2014/main" id="{86C79695-96BF-9342-0342-0C02701A0ADC}"/>
              </a:ext>
            </a:extLst>
          </p:cNvPr>
          <p:cNvGrpSpPr/>
          <p:nvPr/>
        </p:nvGrpSpPr>
        <p:grpSpPr>
          <a:xfrm>
            <a:off x="974111" y="735069"/>
            <a:ext cx="423644" cy="423644"/>
            <a:chOff x="3784422" y="557867"/>
            <a:chExt cx="423644" cy="423644"/>
          </a:xfrm>
        </p:grpSpPr>
        <p:sp>
          <p:nvSpPr>
            <p:cNvPr id="18" name="타원 17">
              <a:extLst>
                <a:ext uri="{FF2B5EF4-FFF2-40B4-BE49-F238E27FC236}">
                  <a16:creationId xmlns:a16="http://schemas.microsoft.com/office/drawing/2014/main" id="{D53ED390-049C-23BD-36FB-519841B02510}"/>
                </a:ext>
              </a:extLst>
            </p:cNvPr>
            <p:cNvSpPr/>
            <p:nvPr/>
          </p:nvSpPr>
          <p:spPr>
            <a:xfrm>
              <a:off x="3784422" y="557867"/>
              <a:ext cx="423644" cy="4236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십자형 18">
              <a:extLst>
                <a:ext uri="{FF2B5EF4-FFF2-40B4-BE49-F238E27FC236}">
                  <a16:creationId xmlns:a16="http://schemas.microsoft.com/office/drawing/2014/main" id="{16877F52-9124-4A75-B394-CF6D9631B4C6}"/>
                </a:ext>
              </a:extLst>
            </p:cNvPr>
            <p:cNvSpPr/>
            <p:nvPr/>
          </p:nvSpPr>
          <p:spPr>
            <a:xfrm>
              <a:off x="3803679" y="577124"/>
              <a:ext cx="385131" cy="385131"/>
            </a:xfrm>
            <a:prstGeom prst="plus">
              <a:avLst>
                <a:gd name="adj" fmla="val 3886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738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5" name="그룹 94">
            <a:extLst>
              <a:ext uri="{FF2B5EF4-FFF2-40B4-BE49-F238E27FC236}">
                <a16:creationId xmlns:a16="http://schemas.microsoft.com/office/drawing/2014/main" id="{D4CCF8F7-D4AD-32CD-07D9-325DC63C3028}"/>
              </a:ext>
            </a:extLst>
          </p:cNvPr>
          <p:cNvGrpSpPr/>
          <p:nvPr/>
        </p:nvGrpSpPr>
        <p:grpSpPr>
          <a:xfrm>
            <a:off x="225390" y="360727"/>
            <a:ext cx="11891357" cy="6366202"/>
            <a:chOff x="225390" y="360727"/>
            <a:chExt cx="11891357" cy="6366202"/>
          </a:xfrm>
        </p:grpSpPr>
        <p:cxnSp>
          <p:nvCxnSpPr>
            <p:cNvPr id="10" name="직선 화살표 연결선 9">
              <a:extLst>
                <a:ext uri="{FF2B5EF4-FFF2-40B4-BE49-F238E27FC236}">
                  <a16:creationId xmlns:a16="http://schemas.microsoft.com/office/drawing/2014/main" id="{AC8FF503-9ABD-76F1-49B3-3BC2EDBBB88A}"/>
                </a:ext>
              </a:extLst>
            </p:cNvPr>
            <p:cNvCxnSpPr/>
            <p:nvPr/>
          </p:nvCxnSpPr>
          <p:spPr>
            <a:xfrm flipV="1">
              <a:off x="906011" y="360727"/>
              <a:ext cx="0" cy="58219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54BFC59A-71BF-1DBC-010B-F7F6D264FEE2}"/>
                </a:ext>
              </a:extLst>
            </p:cNvPr>
            <p:cNvCxnSpPr/>
            <p:nvPr/>
          </p:nvCxnSpPr>
          <p:spPr>
            <a:xfrm>
              <a:off x="897622" y="6174297"/>
              <a:ext cx="1091185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자유형: 도형 17">
              <a:extLst>
                <a:ext uri="{FF2B5EF4-FFF2-40B4-BE49-F238E27FC236}">
                  <a16:creationId xmlns:a16="http://schemas.microsoft.com/office/drawing/2014/main" id="{E4786C5A-37EC-83FE-DC6E-E06DD417FAA4}"/>
                </a:ext>
              </a:extLst>
            </p:cNvPr>
            <p:cNvSpPr/>
            <p:nvPr/>
          </p:nvSpPr>
          <p:spPr>
            <a:xfrm>
              <a:off x="1317072" y="729842"/>
              <a:ext cx="8397379" cy="5259897"/>
            </a:xfrm>
            <a:custGeom>
              <a:avLst/>
              <a:gdLst>
                <a:gd name="connsiteX0" fmla="*/ 0 w 8397379"/>
                <a:gd name="connsiteY0" fmla="*/ 0 h 5259897"/>
                <a:gd name="connsiteX1" fmla="*/ 595618 w 8397379"/>
                <a:gd name="connsiteY1" fmla="*/ 1761688 h 5259897"/>
                <a:gd name="connsiteX2" fmla="*/ 1627464 w 8397379"/>
                <a:gd name="connsiteY2" fmla="*/ 2894202 h 5259897"/>
                <a:gd name="connsiteX3" fmla="*/ 1879134 w 8397379"/>
                <a:gd name="connsiteY3" fmla="*/ 3372375 h 5259897"/>
                <a:gd name="connsiteX4" fmla="*/ 2365695 w 8397379"/>
                <a:gd name="connsiteY4" fmla="*/ 4068661 h 5259897"/>
                <a:gd name="connsiteX5" fmla="*/ 3615655 w 8397379"/>
                <a:gd name="connsiteY5" fmla="*/ 4496499 h 5259897"/>
                <a:gd name="connsiteX6" fmla="*/ 4756557 w 8397379"/>
                <a:gd name="connsiteY6" fmla="*/ 4874004 h 5259897"/>
                <a:gd name="connsiteX7" fmla="*/ 6593746 w 8397379"/>
                <a:gd name="connsiteY7" fmla="*/ 4999839 h 5259897"/>
                <a:gd name="connsiteX8" fmla="*/ 7281644 w 8397379"/>
                <a:gd name="connsiteY8" fmla="*/ 5217952 h 5259897"/>
                <a:gd name="connsiteX9" fmla="*/ 7860484 w 8397379"/>
                <a:gd name="connsiteY9" fmla="*/ 5184397 h 5259897"/>
                <a:gd name="connsiteX10" fmla="*/ 8397379 w 8397379"/>
                <a:gd name="connsiteY10" fmla="*/ 5259897 h 525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7379" h="5259897" extrusionOk="0">
                  <a:moveTo>
                    <a:pt x="0" y="0"/>
                  </a:moveTo>
                  <a:cubicBezTo>
                    <a:pt x="112252" y="641510"/>
                    <a:pt x="414620" y="1300211"/>
                    <a:pt x="595618" y="1761688"/>
                  </a:cubicBezTo>
                  <a:cubicBezTo>
                    <a:pt x="909541" y="2291825"/>
                    <a:pt x="1338205" y="2584881"/>
                    <a:pt x="1627464" y="2894202"/>
                  </a:cubicBezTo>
                  <a:cubicBezTo>
                    <a:pt x="1850651" y="3165042"/>
                    <a:pt x="1758330" y="3175285"/>
                    <a:pt x="1879134" y="3372375"/>
                  </a:cubicBezTo>
                  <a:cubicBezTo>
                    <a:pt x="2032577" y="3559109"/>
                    <a:pt x="2012307" y="3870695"/>
                    <a:pt x="2365695" y="4068661"/>
                  </a:cubicBezTo>
                  <a:cubicBezTo>
                    <a:pt x="2655114" y="4256015"/>
                    <a:pt x="3615655" y="4496499"/>
                    <a:pt x="3615655" y="4496499"/>
                  </a:cubicBezTo>
                  <a:cubicBezTo>
                    <a:pt x="3988953" y="4625326"/>
                    <a:pt x="4232122" y="4731124"/>
                    <a:pt x="4756557" y="4874004"/>
                  </a:cubicBezTo>
                  <a:cubicBezTo>
                    <a:pt x="5378156" y="4973166"/>
                    <a:pt x="6118475" y="5021273"/>
                    <a:pt x="6593746" y="4999839"/>
                  </a:cubicBezTo>
                  <a:cubicBezTo>
                    <a:pt x="7027569" y="5092509"/>
                    <a:pt x="7098701" y="5174283"/>
                    <a:pt x="7281644" y="5217952"/>
                  </a:cubicBezTo>
                  <a:cubicBezTo>
                    <a:pt x="7521208" y="5236686"/>
                    <a:pt x="7682101" y="5193465"/>
                    <a:pt x="7860484" y="5184397"/>
                  </a:cubicBezTo>
                  <a:cubicBezTo>
                    <a:pt x="8083675" y="5167728"/>
                    <a:pt x="8240618" y="5274801"/>
                    <a:pt x="8397379" y="5259897"/>
                  </a:cubicBezTo>
                </a:path>
              </a:pathLst>
            </a:custGeom>
            <a:noFill/>
            <a:ln>
              <a:prstDash val="lgDash"/>
              <a:extLst>
                <a:ext uri="{C807C97D-BFC1-408E-A445-0C87EB9F89A2}">
                  <ask:lineSketchStyleProps xmlns:ask="http://schemas.microsoft.com/office/drawing/2018/sketchyshapes" sd="1670402538">
                    <a:custGeom>
                      <a:avLst/>
                      <a:gdLst>
                        <a:gd name="connsiteX0" fmla="*/ 0 w 8397379"/>
                        <a:gd name="connsiteY0" fmla="*/ 0 h 5259897"/>
                        <a:gd name="connsiteX1" fmla="*/ 595618 w 8397379"/>
                        <a:gd name="connsiteY1" fmla="*/ 1761688 h 5259897"/>
                        <a:gd name="connsiteX2" fmla="*/ 1627464 w 8397379"/>
                        <a:gd name="connsiteY2" fmla="*/ 2894202 h 5259897"/>
                        <a:gd name="connsiteX3" fmla="*/ 1879134 w 8397379"/>
                        <a:gd name="connsiteY3" fmla="*/ 3372375 h 5259897"/>
                        <a:gd name="connsiteX4" fmla="*/ 2365695 w 8397379"/>
                        <a:gd name="connsiteY4" fmla="*/ 4068661 h 5259897"/>
                        <a:gd name="connsiteX5" fmla="*/ 3615655 w 8397379"/>
                        <a:gd name="connsiteY5" fmla="*/ 4496499 h 5259897"/>
                        <a:gd name="connsiteX6" fmla="*/ 4756557 w 8397379"/>
                        <a:gd name="connsiteY6" fmla="*/ 4874004 h 5259897"/>
                        <a:gd name="connsiteX7" fmla="*/ 6593746 w 8397379"/>
                        <a:gd name="connsiteY7" fmla="*/ 4999839 h 5259897"/>
                        <a:gd name="connsiteX8" fmla="*/ 7281644 w 8397379"/>
                        <a:gd name="connsiteY8" fmla="*/ 5217952 h 5259897"/>
                        <a:gd name="connsiteX9" fmla="*/ 7860484 w 8397379"/>
                        <a:gd name="connsiteY9" fmla="*/ 5184397 h 5259897"/>
                        <a:gd name="connsiteX10" fmla="*/ 8397379 w 8397379"/>
                        <a:gd name="connsiteY10" fmla="*/ 5259897 h 525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7379" h="5259897">
                          <a:moveTo>
                            <a:pt x="0" y="0"/>
                          </a:moveTo>
                          <a:cubicBezTo>
                            <a:pt x="162187" y="639660"/>
                            <a:pt x="324374" y="1279321"/>
                            <a:pt x="595618" y="1761688"/>
                          </a:cubicBezTo>
                          <a:cubicBezTo>
                            <a:pt x="866862" y="2244055"/>
                            <a:pt x="1413545" y="2625754"/>
                            <a:pt x="1627464" y="2894202"/>
                          </a:cubicBezTo>
                          <a:cubicBezTo>
                            <a:pt x="1841383" y="3162650"/>
                            <a:pt x="1756096" y="3176632"/>
                            <a:pt x="1879134" y="3372375"/>
                          </a:cubicBezTo>
                          <a:cubicBezTo>
                            <a:pt x="2002172" y="3568118"/>
                            <a:pt x="2076275" y="3881307"/>
                            <a:pt x="2365695" y="4068661"/>
                          </a:cubicBezTo>
                          <a:cubicBezTo>
                            <a:pt x="2655115" y="4256015"/>
                            <a:pt x="3615655" y="4496499"/>
                            <a:pt x="3615655" y="4496499"/>
                          </a:cubicBezTo>
                          <a:cubicBezTo>
                            <a:pt x="4014132" y="4630723"/>
                            <a:pt x="4260208" y="4790114"/>
                            <a:pt x="4756557" y="4874004"/>
                          </a:cubicBezTo>
                          <a:cubicBezTo>
                            <a:pt x="5252906" y="4957894"/>
                            <a:pt x="6172898" y="4942514"/>
                            <a:pt x="6593746" y="4999839"/>
                          </a:cubicBezTo>
                          <a:cubicBezTo>
                            <a:pt x="7014594" y="5057164"/>
                            <a:pt x="7070521" y="5187192"/>
                            <a:pt x="7281644" y="5217952"/>
                          </a:cubicBezTo>
                          <a:cubicBezTo>
                            <a:pt x="7492767" y="5248712"/>
                            <a:pt x="7674528" y="5177406"/>
                            <a:pt x="7860484" y="5184397"/>
                          </a:cubicBezTo>
                          <a:cubicBezTo>
                            <a:pt x="8046440" y="5191388"/>
                            <a:pt x="8221909" y="5225642"/>
                            <a:pt x="8397379" y="5259897"/>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그림 1">
              <a:extLst>
                <a:ext uri="{FF2B5EF4-FFF2-40B4-BE49-F238E27FC236}">
                  <a16:creationId xmlns:a16="http://schemas.microsoft.com/office/drawing/2014/main" id="{1C4DDBB9-DE4C-B18E-B9D9-081BEFC55C52}"/>
                </a:ext>
              </a:extLst>
            </p:cNvPr>
            <p:cNvPicPr>
              <a:picLocks noChangeAspect="1"/>
            </p:cNvPicPr>
            <p:nvPr/>
          </p:nvPicPr>
          <p:blipFill>
            <a:blip r:embed="rId2"/>
            <a:stretch>
              <a:fillRect/>
            </a:stretch>
          </p:blipFill>
          <p:spPr>
            <a:xfrm>
              <a:off x="11110510" y="5380040"/>
              <a:ext cx="1006237" cy="473980"/>
            </a:xfrm>
            <a:prstGeom prst="rect">
              <a:avLst/>
            </a:prstGeom>
          </p:spPr>
        </p:pic>
        <p:pic>
          <p:nvPicPr>
            <p:cNvPr id="3" name="그림 2">
              <a:extLst>
                <a:ext uri="{FF2B5EF4-FFF2-40B4-BE49-F238E27FC236}">
                  <a16:creationId xmlns:a16="http://schemas.microsoft.com/office/drawing/2014/main" id="{6AAC817E-DD35-B2A2-FFE5-541599CECF13}"/>
                </a:ext>
              </a:extLst>
            </p:cNvPr>
            <p:cNvPicPr>
              <a:picLocks noChangeAspect="1"/>
            </p:cNvPicPr>
            <p:nvPr/>
          </p:nvPicPr>
          <p:blipFill>
            <a:blip r:embed="rId3"/>
            <a:stretch>
              <a:fillRect/>
            </a:stretch>
          </p:blipFill>
          <p:spPr>
            <a:xfrm>
              <a:off x="7087073" y="5380042"/>
              <a:ext cx="1006237" cy="473980"/>
            </a:xfrm>
            <a:prstGeom prst="rect">
              <a:avLst/>
            </a:prstGeom>
          </p:spPr>
        </p:pic>
        <p:pic>
          <p:nvPicPr>
            <p:cNvPr id="4" name="그림 3">
              <a:extLst>
                <a:ext uri="{FF2B5EF4-FFF2-40B4-BE49-F238E27FC236}">
                  <a16:creationId xmlns:a16="http://schemas.microsoft.com/office/drawing/2014/main" id="{7B98BBF0-BFE2-614B-8E2B-82F88652B23F}"/>
                </a:ext>
              </a:extLst>
            </p:cNvPr>
            <p:cNvPicPr>
              <a:picLocks noChangeAspect="1"/>
            </p:cNvPicPr>
            <p:nvPr/>
          </p:nvPicPr>
          <p:blipFill>
            <a:blip r:embed="rId4"/>
            <a:stretch>
              <a:fillRect/>
            </a:stretch>
          </p:blipFill>
          <p:spPr>
            <a:xfrm>
              <a:off x="5879379" y="5380040"/>
              <a:ext cx="1004294" cy="473980"/>
            </a:xfrm>
            <a:prstGeom prst="rect">
              <a:avLst/>
            </a:prstGeom>
          </p:spPr>
        </p:pic>
        <p:pic>
          <p:nvPicPr>
            <p:cNvPr id="5" name="그림 4">
              <a:extLst>
                <a:ext uri="{FF2B5EF4-FFF2-40B4-BE49-F238E27FC236}">
                  <a16:creationId xmlns:a16="http://schemas.microsoft.com/office/drawing/2014/main" id="{A156872D-3408-EB95-E136-69845420A904}"/>
                </a:ext>
              </a:extLst>
            </p:cNvPr>
            <p:cNvPicPr>
              <a:picLocks noChangeAspect="1"/>
            </p:cNvPicPr>
            <p:nvPr/>
          </p:nvPicPr>
          <p:blipFill>
            <a:blip r:embed="rId5"/>
            <a:stretch>
              <a:fillRect/>
            </a:stretch>
          </p:blipFill>
          <p:spPr>
            <a:xfrm>
              <a:off x="4669742" y="5380042"/>
              <a:ext cx="1006237" cy="473980"/>
            </a:xfrm>
            <a:prstGeom prst="rect">
              <a:avLst/>
            </a:prstGeom>
          </p:spPr>
        </p:pic>
        <p:pic>
          <p:nvPicPr>
            <p:cNvPr id="6" name="그림 5">
              <a:extLst>
                <a:ext uri="{FF2B5EF4-FFF2-40B4-BE49-F238E27FC236}">
                  <a16:creationId xmlns:a16="http://schemas.microsoft.com/office/drawing/2014/main" id="{C88C9FB8-BC31-C3E3-5C6B-FC72AC4FCD51}"/>
                </a:ext>
              </a:extLst>
            </p:cNvPr>
            <p:cNvPicPr>
              <a:picLocks noChangeAspect="1"/>
            </p:cNvPicPr>
            <p:nvPr/>
          </p:nvPicPr>
          <p:blipFill>
            <a:blip r:embed="rId6"/>
            <a:stretch>
              <a:fillRect/>
            </a:stretch>
          </p:blipFill>
          <p:spPr>
            <a:xfrm>
              <a:off x="8296710" y="5380042"/>
              <a:ext cx="1006237" cy="473980"/>
            </a:xfrm>
            <a:prstGeom prst="rect">
              <a:avLst/>
            </a:prstGeom>
          </p:spPr>
        </p:pic>
        <p:pic>
          <p:nvPicPr>
            <p:cNvPr id="7" name="그림 6">
              <a:extLst>
                <a:ext uri="{FF2B5EF4-FFF2-40B4-BE49-F238E27FC236}">
                  <a16:creationId xmlns:a16="http://schemas.microsoft.com/office/drawing/2014/main" id="{5C27F522-2DD1-C147-90FF-F269C7B2312C}"/>
                </a:ext>
              </a:extLst>
            </p:cNvPr>
            <p:cNvPicPr>
              <a:picLocks noChangeAspect="1"/>
            </p:cNvPicPr>
            <p:nvPr/>
          </p:nvPicPr>
          <p:blipFill>
            <a:blip r:embed="rId7"/>
            <a:stretch>
              <a:fillRect/>
            </a:stretch>
          </p:blipFill>
          <p:spPr>
            <a:xfrm>
              <a:off x="9506347" y="5380041"/>
              <a:ext cx="1006237" cy="473980"/>
            </a:xfrm>
            <a:prstGeom prst="rect">
              <a:avLst/>
            </a:prstGeom>
          </p:spPr>
        </p:pic>
        <p:pic>
          <p:nvPicPr>
            <p:cNvPr id="32" name="그림 31">
              <a:extLst>
                <a:ext uri="{FF2B5EF4-FFF2-40B4-BE49-F238E27FC236}">
                  <a16:creationId xmlns:a16="http://schemas.microsoft.com/office/drawing/2014/main" id="{7FE76DD6-194D-CA97-8E2F-A748B5C8E894}"/>
                </a:ext>
              </a:extLst>
            </p:cNvPr>
            <p:cNvPicPr>
              <a:picLocks noChangeAspect="1"/>
            </p:cNvPicPr>
            <p:nvPr/>
          </p:nvPicPr>
          <p:blipFill>
            <a:blip r:embed="rId8"/>
            <a:stretch>
              <a:fillRect/>
            </a:stretch>
          </p:blipFill>
          <p:spPr>
            <a:xfrm>
              <a:off x="5672514" y="5511865"/>
              <a:ext cx="210330" cy="210330"/>
            </a:xfrm>
            <a:prstGeom prst="rect">
              <a:avLst/>
            </a:prstGeom>
          </p:spPr>
        </p:pic>
        <p:pic>
          <p:nvPicPr>
            <p:cNvPr id="33" name="그림 32">
              <a:extLst>
                <a:ext uri="{FF2B5EF4-FFF2-40B4-BE49-F238E27FC236}">
                  <a16:creationId xmlns:a16="http://schemas.microsoft.com/office/drawing/2014/main" id="{518A0599-F2FA-A98A-F097-ABD19B062CE9}"/>
                </a:ext>
              </a:extLst>
            </p:cNvPr>
            <p:cNvPicPr>
              <a:picLocks noChangeAspect="1"/>
            </p:cNvPicPr>
            <p:nvPr/>
          </p:nvPicPr>
          <p:blipFill>
            <a:blip r:embed="rId8"/>
            <a:stretch>
              <a:fillRect/>
            </a:stretch>
          </p:blipFill>
          <p:spPr>
            <a:xfrm>
              <a:off x="6880208" y="5511865"/>
              <a:ext cx="210330" cy="210330"/>
            </a:xfrm>
            <a:prstGeom prst="rect">
              <a:avLst/>
            </a:prstGeom>
          </p:spPr>
        </p:pic>
        <p:pic>
          <p:nvPicPr>
            <p:cNvPr id="34" name="그림 33">
              <a:extLst>
                <a:ext uri="{FF2B5EF4-FFF2-40B4-BE49-F238E27FC236}">
                  <a16:creationId xmlns:a16="http://schemas.microsoft.com/office/drawing/2014/main" id="{D17F1028-7A37-6A43-DB10-2DF931BF287F}"/>
                </a:ext>
              </a:extLst>
            </p:cNvPr>
            <p:cNvPicPr>
              <a:picLocks noChangeAspect="1"/>
            </p:cNvPicPr>
            <p:nvPr/>
          </p:nvPicPr>
          <p:blipFill>
            <a:blip r:embed="rId8"/>
            <a:stretch>
              <a:fillRect/>
            </a:stretch>
          </p:blipFill>
          <p:spPr>
            <a:xfrm>
              <a:off x="8089845" y="5511865"/>
              <a:ext cx="210330" cy="210330"/>
            </a:xfrm>
            <a:prstGeom prst="rect">
              <a:avLst/>
            </a:prstGeom>
          </p:spPr>
        </p:pic>
        <p:pic>
          <p:nvPicPr>
            <p:cNvPr id="37" name="그림 36">
              <a:extLst>
                <a:ext uri="{FF2B5EF4-FFF2-40B4-BE49-F238E27FC236}">
                  <a16:creationId xmlns:a16="http://schemas.microsoft.com/office/drawing/2014/main" id="{DA79D55B-1FD5-CA44-86D6-40C9D58BD5ED}"/>
                </a:ext>
              </a:extLst>
            </p:cNvPr>
            <p:cNvPicPr>
              <a:picLocks noChangeAspect="1"/>
            </p:cNvPicPr>
            <p:nvPr/>
          </p:nvPicPr>
          <p:blipFill>
            <a:blip r:embed="rId8"/>
            <a:stretch>
              <a:fillRect/>
            </a:stretch>
          </p:blipFill>
          <p:spPr>
            <a:xfrm>
              <a:off x="9299482" y="5511865"/>
              <a:ext cx="210330" cy="210330"/>
            </a:xfrm>
            <a:prstGeom prst="rect">
              <a:avLst/>
            </a:prstGeom>
          </p:spPr>
        </p:pic>
        <p:pic>
          <p:nvPicPr>
            <p:cNvPr id="38" name="그림 37">
              <a:extLst>
                <a:ext uri="{FF2B5EF4-FFF2-40B4-BE49-F238E27FC236}">
                  <a16:creationId xmlns:a16="http://schemas.microsoft.com/office/drawing/2014/main" id="{BEAD808E-DD0B-D3A5-1086-E77C24BDCF7C}"/>
                </a:ext>
              </a:extLst>
            </p:cNvPr>
            <p:cNvPicPr>
              <a:picLocks noChangeAspect="1"/>
            </p:cNvPicPr>
            <p:nvPr/>
          </p:nvPicPr>
          <p:blipFill>
            <a:blip r:embed="rId8"/>
            <a:stretch>
              <a:fillRect/>
            </a:stretch>
          </p:blipFill>
          <p:spPr>
            <a:xfrm>
              <a:off x="10509119" y="5511865"/>
              <a:ext cx="210330" cy="210330"/>
            </a:xfrm>
            <a:prstGeom prst="rect">
              <a:avLst/>
            </a:prstGeom>
          </p:spPr>
        </p:pic>
        <p:pic>
          <p:nvPicPr>
            <p:cNvPr id="42" name="그림 41">
              <a:extLst>
                <a:ext uri="{FF2B5EF4-FFF2-40B4-BE49-F238E27FC236}">
                  <a16:creationId xmlns:a16="http://schemas.microsoft.com/office/drawing/2014/main" id="{0CFEF912-6699-3E31-10DA-AA82E7DC3DB0}"/>
                </a:ext>
              </a:extLst>
            </p:cNvPr>
            <p:cNvPicPr>
              <a:picLocks noChangeAspect="1"/>
            </p:cNvPicPr>
            <p:nvPr/>
          </p:nvPicPr>
          <p:blipFill>
            <a:blip r:embed="rId3"/>
            <a:stretch>
              <a:fillRect/>
            </a:stretch>
          </p:blipFill>
          <p:spPr>
            <a:xfrm>
              <a:off x="5154112" y="4214366"/>
              <a:ext cx="1006237" cy="473980"/>
            </a:xfrm>
            <a:prstGeom prst="rect">
              <a:avLst/>
            </a:prstGeom>
          </p:spPr>
        </p:pic>
        <p:pic>
          <p:nvPicPr>
            <p:cNvPr id="43" name="그림 42">
              <a:extLst>
                <a:ext uri="{FF2B5EF4-FFF2-40B4-BE49-F238E27FC236}">
                  <a16:creationId xmlns:a16="http://schemas.microsoft.com/office/drawing/2014/main" id="{D0800CC4-EB12-53AD-7004-CFFEBCDF517B}"/>
                </a:ext>
              </a:extLst>
            </p:cNvPr>
            <p:cNvPicPr>
              <a:picLocks noChangeAspect="1"/>
            </p:cNvPicPr>
            <p:nvPr/>
          </p:nvPicPr>
          <p:blipFill>
            <a:blip r:embed="rId4"/>
            <a:stretch>
              <a:fillRect/>
            </a:stretch>
          </p:blipFill>
          <p:spPr>
            <a:xfrm>
              <a:off x="3946418" y="4214364"/>
              <a:ext cx="1004294" cy="473980"/>
            </a:xfrm>
            <a:prstGeom prst="rect">
              <a:avLst/>
            </a:prstGeom>
          </p:spPr>
        </p:pic>
        <p:pic>
          <p:nvPicPr>
            <p:cNvPr id="44" name="그림 43">
              <a:extLst>
                <a:ext uri="{FF2B5EF4-FFF2-40B4-BE49-F238E27FC236}">
                  <a16:creationId xmlns:a16="http://schemas.microsoft.com/office/drawing/2014/main" id="{996D11AF-9131-1F72-3E81-1D853AEAD80C}"/>
                </a:ext>
              </a:extLst>
            </p:cNvPr>
            <p:cNvPicPr>
              <a:picLocks noChangeAspect="1"/>
            </p:cNvPicPr>
            <p:nvPr/>
          </p:nvPicPr>
          <p:blipFill>
            <a:blip r:embed="rId5"/>
            <a:stretch>
              <a:fillRect/>
            </a:stretch>
          </p:blipFill>
          <p:spPr>
            <a:xfrm>
              <a:off x="2736781" y="4214366"/>
              <a:ext cx="1006237" cy="473980"/>
            </a:xfrm>
            <a:prstGeom prst="rect">
              <a:avLst/>
            </a:prstGeom>
          </p:spPr>
        </p:pic>
        <p:pic>
          <p:nvPicPr>
            <p:cNvPr id="45" name="그림 44">
              <a:extLst>
                <a:ext uri="{FF2B5EF4-FFF2-40B4-BE49-F238E27FC236}">
                  <a16:creationId xmlns:a16="http://schemas.microsoft.com/office/drawing/2014/main" id="{05FFB326-F01F-EA7A-D7AF-E899B8FD3FCC}"/>
                </a:ext>
              </a:extLst>
            </p:cNvPr>
            <p:cNvPicPr>
              <a:picLocks noChangeAspect="1"/>
            </p:cNvPicPr>
            <p:nvPr/>
          </p:nvPicPr>
          <p:blipFill>
            <a:blip r:embed="rId6"/>
            <a:stretch>
              <a:fillRect/>
            </a:stretch>
          </p:blipFill>
          <p:spPr>
            <a:xfrm>
              <a:off x="6363749" y="4214366"/>
              <a:ext cx="1006237" cy="473980"/>
            </a:xfrm>
            <a:prstGeom prst="rect">
              <a:avLst/>
            </a:prstGeom>
          </p:spPr>
        </p:pic>
        <p:pic>
          <p:nvPicPr>
            <p:cNvPr id="47" name="그림 46">
              <a:extLst>
                <a:ext uri="{FF2B5EF4-FFF2-40B4-BE49-F238E27FC236}">
                  <a16:creationId xmlns:a16="http://schemas.microsoft.com/office/drawing/2014/main" id="{51960EC0-F3C2-5E7C-6F4A-30FFE9241139}"/>
                </a:ext>
              </a:extLst>
            </p:cNvPr>
            <p:cNvPicPr>
              <a:picLocks noChangeAspect="1"/>
            </p:cNvPicPr>
            <p:nvPr/>
          </p:nvPicPr>
          <p:blipFill>
            <a:blip r:embed="rId8"/>
            <a:stretch>
              <a:fillRect/>
            </a:stretch>
          </p:blipFill>
          <p:spPr>
            <a:xfrm>
              <a:off x="3739553" y="4346189"/>
              <a:ext cx="210330" cy="210330"/>
            </a:xfrm>
            <a:prstGeom prst="rect">
              <a:avLst/>
            </a:prstGeom>
          </p:spPr>
        </p:pic>
        <p:pic>
          <p:nvPicPr>
            <p:cNvPr id="48" name="그림 47">
              <a:extLst>
                <a:ext uri="{FF2B5EF4-FFF2-40B4-BE49-F238E27FC236}">
                  <a16:creationId xmlns:a16="http://schemas.microsoft.com/office/drawing/2014/main" id="{F9464F20-72F3-A1E3-EBE1-69774A02F7FA}"/>
                </a:ext>
              </a:extLst>
            </p:cNvPr>
            <p:cNvPicPr>
              <a:picLocks noChangeAspect="1"/>
            </p:cNvPicPr>
            <p:nvPr/>
          </p:nvPicPr>
          <p:blipFill>
            <a:blip r:embed="rId8"/>
            <a:stretch>
              <a:fillRect/>
            </a:stretch>
          </p:blipFill>
          <p:spPr>
            <a:xfrm>
              <a:off x="4947247" y="4346189"/>
              <a:ext cx="210330" cy="210330"/>
            </a:xfrm>
            <a:prstGeom prst="rect">
              <a:avLst/>
            </a:prstGeom>
          </p:spPr>
        </p:pic>
        <p:pic>
          <p:nvPicPr>
            <p:cNvPr id="49" name="그림 48">
              <a:extLst>
                <a:ext uri="{FF2B5EF4-FFF2-40B4-BE49-F238E27FC236}">
                  <a16:creationId xmlns:a16="http://schemas.microsoft.com/office/drawing/2014/main" id="{758F945A-9949-A453-35A2-0C814C88CB15}"/>
                </a:ext>
              </a:extLst>
            </p:cNvPr>
            <p:cNvPicPr>
              <a:picLocks noChangeAspect="1"/>
            </p:cNvPicPr>
            <p:nvPr/>
          </p:nvPicPr>
          <p:blipFill>
            <a:blip r:embed="rId8"/>
            <a:stretch>
              <a:fillRect/>
            </a:stretch>
          </p:blipFill>
          <p:spPr>
            <a:xfrm>
              <a:off x="6156884" y="4346189"/>
              <a:ext cx="210330" cy="210330"/>
            </a:xfrm>
            <a:prstGeom prst="rect">
              <a:avLst/>
            </a:prstGeom>
          </p:spPr>
        </p:pic>
        <p:pic>
          <p:nvPicPr>
            <p:cNvPr id="54" name="그림 53">
              <a:extLst>
                <a:ext uri="{FF2B5EF4-FFF2-40B4-BE49-F238E27FC236}">
                  <a16:creationId xmlns:a16="http://schemas.microsoft.com/office/drawing/2014/main" id="{C9046FC5-65E6-C878-406A-70F3F410894F}"/>
                </a:ext>
              </a:extLst>
            </p:cNvPr>
            <p:cNvPicPr>
              <a:picLocks noChangeAspect="1"/>
            </p:cNvPicPr>
            <p:nvPr/>
          </p:nvPicPr>
          <p:blipFill>
            <a:blip r:embed="rId3"/>
            <a:stretch>
              <a:fillRect/>
            </a:stretch>
          </p:blipFill>
          <p:spPr>
            <a:xfrm>
              <a:off x="4149143" y="3048691"/>
              <a:ext cx="1006237" cy="473980"/>
            </a:xfrm>
            <a:prstGeom prst="rect">
              <a:avLst/>
            </a:prstGeom>
          </p:spPr>
        </p:pic>
        <p:pic>
          <p:nvPicPr>
            <p:cNvPr id="55" name="그림 54">
              <a:extLst>
                <a:ext uri="{FF2B5EF4-FFF2-40B4-BE49-F238E27FC236}">
                  <a16:creationId xmlns:a16="http://schemas.microsoft.com/office/drawing/2014/main" id="{5212E9B2-1B34-C3E6-A9FD-D4E11B841334}"/>
                </a:ext>
              </a:extLst>
            </p:cNvPr>
            <p:cNvPicPr>
              <a:picLocks noChangeAspect="1"/>
            </p:cNvPicPr>
            <p:nvPr/>
          </p:nvPicPr>
          <p:blipFill>
            <a:blip r:embed="rId4"/>
            <a:stretch>
              <a:fillRect/>
            </a:stretch>
          </p:blipFill>
          <p:spPr>
            <a:xfrm>
              <a:off x="2941449" y="3048689"/>
              <a:ext cx="1004294" cy="473980"/>
            </a:xfrm>
            <a:prstGeom prst="rect">
              <a:avLst/>
            </a:prstGeom>
          </p:spPr>
        </p:pic>
        <p:pic>
          <p:nvPicPr>
            <p:cNvPr id="56" name="그림 55">
              <a:extLst>
                <a:ext uri="{FF2B5EF4-FFF2-40B4-BE49-F238E27FC236}">
                  <a16:creationId xmlns:a16="http://schemas.microsoft.com/office/drawing/2014/main" id="{94C7852C-229B-F5ED-A6B1-BC1A733F242D}"/>
                </a:ext>
              </a:extLst>
            </p:cNvPr>
            <p:cNvPicPr>
              <a:picLocks noChangeAspect="1"/>
            </p:cNvPicPr>
            <p:nvPr/>
          </p:nvPicPr>
          <p:blipFill>
            <a:blip r:embed="rId5"/>
            <a:stretch>
              <a:fillRect/>
            </a:stretch>
          </p:blipFill>
          <p:spPr>
            <a:xfrm>
              <a:off x="1731812" y="3048691"/>
              <a:ext cx="1006237" cy="473980"/>
            </a:xfrm>
            <a:prstGeom prst="rect">
              <a:avLst/>
            </a:prstGeom>
          </p:spPr>
        </p:pic>
        <p:pic>
          <p:nvPicPr>
            <p:cNvPr id="59" name="그림 58">
              <a:extLst>
                <a:ext uri="{FF2B5EF4-FFF2-40B4-BE49-F238E27FC236}">
                  <a16:creationId xmlns:a16="http://schemas.microsoft.com/office/drawing/2014/main" id="{5C72B118-1898-8D8B-73B3-3B7DDFFCF4CD}"/>
                </a:ext>
              </a:extLst>
            </p:cNvPr>
            <p:cNvPicPr>
              <a:picLocks noChangeAspect="1"/>
            </p:cNvPicPr>
            <p:nvPr/>
          </p:nvPicPr>
          <p:blipFill>
            <a:blip r:embed="rId8"/>
            <a:stretch>
              <a:fillRect/>
            </a:stretch>
          </p:blipFill>
          <p:spPr>
            <a:xfrm>
              <a:off x="2734584" y="3180514"/>
              <a:ext cx="210330" cy="210330"/>
            </a:xfrm>
            <a:prstGeom prst="rect">
              <a:avLst/>
            </a:prstGeom>
          </p:spPr>
        </p:pic>
        <p:pic>
          <p:nvPicPr>
            <p:cNvPr id="60" name="그림 59">
              <a:extLst>
                <a:ext uri="{FF2B5EF4-FFF2-40B4-BE49-F238E27FC236}">
                  <a16:creationId xmlns:a16="http://schemas.microsoft.com/office/drawing/2014/main" id="{B40292E1-B4C7-2A8D-59FF-03A8F058C1BD}"/>
                </a:ext>
              </a:extLst>
            </p:cNvPr>
            <p:cNvPicPr>
              <a:picLocks noChangeAspect="1"/>
            </p:cNvPicPr>
            <p:nvPr/>
          </p:nvPicPr>
          <p:blipFill>
            <a:blip r:embed="rId8"/>
            <a:stretch>
              <a:fillRect/>
            </a:stretch>
          </p:blipFill>
          <p:spPr>
            <a:xfrm>
              <a:off x="3942278" y="3180514"/>
              <a:ext cx="210330" cy="210330"/>
            </a:xfrm>
            <a:prstGeom prst="rect">
              <a:avLst/>
            </a:prstGeom>
          </p:spPr>
        </p:pic>
        <p:pic>
          <p:nvPicPr>
            <p:cNvPr id="67" name="그림 66">
              <a:extLst>
                <a:ext uri="{FF2B5EF4-FFF2-40B4-BE49-F238E27FC236}">
                  <a16:creationId xmlns:a16="http://schemas.microsoft.com/office/drawing/2014/main" id="{E62908E5-238A-C105-F752-179199670B42}"/>
                </a:ext>
              </a:extLst>
            </p:cNvPr>
            <p:cNvPicPr>
              <a:picLocks noChangeAspect="1"/>
            </p:cNvPicPr>
            <p:nvPr/>
          </p:nvPicPr>
          <p:blipFill>
            <a:blip r:embed="rId4"/>
            <a:stretch>
              <a:fillRect/>
            </a:stretch>
          </p:blipFill>
          <p:spPr>
            <a:xfrm>
              <a:off x="2723050" y="1883014"/>
              <a:ext cx="1004294" cy="473980"/>
            </a:xfrm>
            <a:prstGeom prst="rect">
              <a:avLst/>
            </a:prstGeom>
          </p:spPr>
        </p:pic>
        <p:pic>
          <p:nvPicPr>
            <p:cNvPr id="68" name="그림 67">
              <a:extLst>
                <a:ext uri="{FF2B5EF4-FFF2-40B4-BE49-F238E27FC236}">
                  <a16:creationId xmlns:a16="http://schemas.microsoft.com/office/drawing/2014/main" id="{0648E8DD-2764-E598-0FF8-23DCA4E53A37}"/>
                </a:ext>
              </a:extLst>
            </p:cNvPr>
            <p:cNvPicPr>
              <a:picLocks noChangeAspect="1"/>
            </p:cNvPicPr>
            <p:nvPr/>
          </p:nvPicPr>
          <p:blipFill>
            <a:blip r:embed="rId5"/>
            <a:stretch>
              <a:fillRect/>
            </a:stretch>
          </p:blipFill>
          <p:spPr>
            <a:xfrm>
              <a:off x="1513413" y="1883016"/>
              <a:ext cx="1006237" cy="473980"/>
            </a:xfrm>
            <a:prstGeom prst="rect">
              <a:avLst/>
            </a:prstGeom>
          </p:spPr>
        </p:pic>
        <p:pic>
          <p:nvPicPr>
            <p:cNvPr id="71" name="그림 70">
              <a:extLst>
                <a:ext uri="{FF2B5EF4-FFF2-40B4-BE49-F238E27FC236}">
                  <a16:creationId xmlns:a16="http://schemas.microsoft.com/office/drawing/2014/main" id="{7FC7A572-0FB5-4DCD-AA43-FEB30E357248}"/>
                </a:ext>
              </a:extLst>
            </p:cNvPr>
            <p:cNvPicPr>
              <a:picLocks noChangeAspect="1"/>
            </p:cNvPicPr>
            <p:nvPr/>
          </p:nvPicPr>
          <p:blipFill>
            <a:blip r:embed="rId8"/>
            <a:stretch>
              <a:fillRect/>
            </a:stretch>
          </p:blipFill>
          <p:spPr>
            <a:xfrm>
              <a:off x="2516185" y="2014839"/>
              <a:ext cx="210330" cy="210330"/>
            </a:xfrm>
            <a:prstGeom prst="rect">
              <a:avLst/>
            </a:prstGeom>
          </p:spPr>
        </p:pic>
        <p:pic>
          <p:nvPicPr>
            <p:cNvPr id="80" name="그림 79">
              <a:extLst>
                <a:ext uri="{FF2B5EF4-FFF2-40B4-BE49-F238E27FC236}">
                  <a16:creationId xmlns:a16="http://schemas.microsoft.com/office/drawing/2014/main" id="{C3914937-5AF6-529D-CBBF-74EE9812BD0E}"/>
                </a:ext>
              </a:extLst>
            </p:cNvPr>
            <p:cNvPicPr>
              <a:picLocks noChangeAspect="1"/>
            </p:cNvPicPr>
            <p:nvPr/>
          </p:nvPicPr>
          <p:blipFill>
            <a:blip r:embed="rId5"/>
            <a:stretch>
              <a:fillRect/>
            </a:stretch>
          </p:blipFill>
          <p:spPr>
            <a:xfrm>
              <a:off x="1338714" y="717341"/>
              <a:ext cx="1006237" cy="473980"/>
            </a:xfrm>
            <a:prstGeom prst="rect">
              <a:avLst/>
            </a:prstGeom>
          </p:spPr>
        </p:pic>
        <p:grpSp>
          <p:nvGrpSpPr>
            <p:cNvPr id="92" name="그룹 91">
              <a:extLst>
                <a:ext uri="{FF2B5EF4-FFF2-40B4-BE49-F238E27FC236}">
                  <a16:creationId xmlns:a16="http://schemas.microsoft.com/office/drawing/2014/main" id="{D0AD97E7-E724-500F-E8AA-AB5783645DB7}"/>
                </a:ext>
              </a:extLst>
            </p:cNvPr>
            <p:cNvGrpSpPr/>
            <p:nvPr/>
          </p:nvGrpSpPr>
          <p:grpSpPr>
            <a:xfrm>
              <a:off x="10790193" y="5592037"/>
              <a:ext cx="249573" cy="49985"/>
              <a:chOff x="7739445" y="2487510"/>
              <a:chExt cx="249573" cy="49985"/>
            </a:xfrm>
          </p:grpSpPr>
          <p:sp>
            <p:nvSpPr>
              <p:cNvPr id="88" name="타원 87">
                <a:extLst>
                  <a:ext uri="{FF2B5EF4-FFF2-40B4-BE49-F238E27FC236}">
                    <a16:creationId xmlns:a16="http://schemas.microsoft.com/office/drawing/2014/main" id="{980050B7-9F2E-50B9-59FE-5B348C18211A}"/>
                  </a:ext>
                </a:extLst>
              </p:cNvPr>
              <p:cNvSpPr/>
              <p:nvPr/>
            </p:nvSpPr>
            <p:spPr>
              <a:xfrm>
                <a:off x="7739445" y="2487510"/>
                <a:ext cx="45441" cy="4998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타원 88">
                <a:extLst>
                  <a:ext uri="{FF2B5EF4-FFF2-40B4-BE49-F238E27FC236}">
                    <a16:creationId xmlns:a16="http://schemas.microsoft.com/office/drawing/2014/main" id="{3BAF2B0A-6F13-37F7-DE36-888C1107A43F}"/>
                  </a:ext>
                </a:extLst>
              </p:cNvPr>
              <p:cNvSpPr/>
              <p:nvPr/>
            </p:nvSpPr>
            <p:spPr>
              <a:xfrm>
                <a:off x="7841511" y="2487510"/>
                <a:ext cx="45441" cy="4998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타원 89">
                <a:extLst>
                  <a:ext uri="{FF2B5EF4-FFF2-40B4-BE49-F238E27FC236}">
                    <a16:creationId xmlns:a16="http://schemas.microsoft.com/office/drawing/2014/main" id="{298965BC-9143-307C-9A7F-FA13A442D54A}"/>
                  </a:ext>
                </a:extLst>
              </p:cNvPr>
              <p:cNvSpPr/>
              <p:nvPr/>
            </p:nvSpPr>
            <p:spPr>
              <a:xfrm>
                <a:off x="7943577" y="2487510"/>
                <a:ext cx="45441" cy="4998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50C8A122-BC7F-69CE-B146-C39DB8CC8964}"/>
                </a:ext>
              </a:extLst>
            </p:cNvPr>
            <p:cNvSpPr txBox="1"/>
            <p:nvPr/>
          </p:nvSpPr>
          <p:spPr>
            <a:xfrm rot="5400000" flipV="1">
              <a:off x="375437" y="210680"/>
              <a:ext cx="419695" cy="719789"/>
            </a:xfrm>
            <a:prstGeom prst="rect">
              <a:avLst/>
            </a:prstGeom>
            <a:noFill/>
          </p:spPr>
          <p:txBody>
            <a:bodyPr vert="eaVert" wrap="square" rtlCol="0">
              <a:spAutoFit/>
            </a:bodyPr>
            <a:lstStyle/>
            <a:p>
              <a:r>
                <a:rPr lang="en-US" dirty="0">
                  <a:solidFill>
                    <a:schemeClr val="accent1"/>
                  </a:solidFill>
                </a:rPr>
                <a:t>Error</a:t>
              </a:r>
            </a:p>
          </p:txBody>
        </p:sp>
        <p:sp>
          <p:nvSpPr>
            <p:cNvPr id="94" name="TextBox 93">
              <a:extLst>
                <a:ext uri="{FF2B5EF4-FFF2-40B4-BE49-F238E27FC236}">
                  <a16:creationId xmlns:a16="http://schemas.microsoft.com/office/drawing/2014/main" id="{86986542-9602-0256-2D22-65C680590230}"/>
                </a:ext>
              </a:extLst>
            </p:cNvPr>
            <p:cNvSpPr txBox="1"/>
            <p:nvPr/>
          </p:nvSpPr>
          <p:spPr>
            <a:xfrm rot="5400000" flipV="1">
              <a:off x="11184582" y="5794764"/>
              <a:ext cx="461665" cy="1402665"/>
            </a:xfrm>
            <a:prstGeom prst="rect">
              <a:avLst/>
            </a:prstGeom>
            <a:noFill/>
          </p:spPr>
          <p:txBody>
            <a:bodyPr vert="eaVert" wrap="square" rtlCol="0">
              <a:spAutoFit/>
            </a:bodyPr>
            <a:lstStyle/>
            <a:p>
              <a:r>
                <a:rPr lang="en-US" dirty="0">
                  <a:solidFill>
                    <a:schemeClr val="accent1"/>
                  </a:solidFill>
                </a:rPr>
                <a:t>Iterations</a:t>
              </a:r>
            </a:p>
          </p:txBody>
        </p:sp>
      </p:grpSp>
    </p:spTree>
    <p:extLst>
      <p:ext uri="{BB962C8B-B14F-4D97-AF65-F5344CB8AC3E}">
        <p14:creationId xmlns:p14="http://schemas.microsoft.com/office/powerpoint/2010/main" val="109205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54377FCA-B538-83D6-94A5-E632A974FA1C}"/>
              </a:ext>
            </a:extLst>
          </p:cNvPr>
          <p:cNvSpPr>
            <a:spLocks noGrp="1"/>
          </p:cNvSpPr>
          <p:nvPr>
            <p:ph type="title"/>
          </p:nvPr>
        </p:nvSpPr>
        <p:spPr/>
        <p:txBody>
          <a:bodyPr/>
          <a:lstStyle/>
          <a:p>
            <a:r>
              <a:rPr lang="ko-KR" altLang="en-US" dirty="0">
                <a:solidFill>
                  <a:schemeClr val="tx2"/>
                </a:solidFill>
                <a:latin typeface="맑은 고딕" panose="020B0503020000020004" pitchFamily="50" charset="-127"/>
                <a:ea typeface="맑은 고딕" panose="020B0503020000020004" pitchFamily="50" charset="-127"/>
              </a:rPr>
              <a:t>어떤 사용자가 구매를 할까</a:t>
            </a:r>
            <a:r>
              <a:rPr lang="en-US" altLang="ko-KR" dirty="0">
                <a:solidFill>
                  <a:schemeClr val="tx2"/>
                </a:solidFill>
                <a:latin typeface="맑은 고딕" panose="020B0503020000020004" pitchFamily="50" charset="-127"/>
                <a:ea typeface="맑은 고딕" panose="020B0503020000020004" pitchFamily="50" charset="-127"/>
              </a:rPr>
              <a:t>?</a:t>
            </a:r>
            <a:endParaRPr lang="ko-KR" altLang="en-US" dirty="0">
              <a:solidFill>
                <a:schemeClr val="tx2"/>
              </a:solidFill>
              <a:latin typeface="맑은 고딕" panose="020B0503020000020004" pitchFamily="50" charset="-127"/>
              <a:ea typeface="맑은 고딕" panose="020B0503020000020004" pitchFamily="50" charset="-127"/>
            </a:endParaRPr>
          </a:p>
        </p:txBody>
      </p:sp>
      <p:sp>
        <p:nvSpPr>
          <p:cNvPr id="20" name="내용 개체 틀 19">
            <a:extLst>
              <a:ext uri="{FF2B5EF4-FFF2-40B4-BE49-F238E27FC236}">
                <a16:creationId xmlns:a16="http://schemas.microsoft.com/office/drawing/2014/main" id="{6BC088C9-0936-172F-A98E-9F3FB5468C44}"/>
              </a:ext>
            </a:extLst>
          </p:cNvPr>
          <p:cNvSpPr>
            <a:spLocks noGrp="1"/>
          </p:cNvSpPr>
          <p:nvPr>
            <p:ph idx="1"/>
          </p:nvPr>
        </p:nvSpPr>
        <p:spPr/>
        <p:txBody>
          <a:bodyPr/>
          <a:lstStyle/>
          <a:p>
            <a:endParaRPr lang="ko-KR" altLang="en-US" dirty="0"/>
          </a:p>
        </p:txBody>
      </p:sp>
      <p:sp>
        <p:nvSpPr>
          <p:cNvPr id="21" name="텍스트 개체 틀 20">
            <a:extLst>
              <a:ext uri="{FF2B5EF4-FFF2-40B4-BE49-F238E27FC236}">
                <a16:creationId xmlns:a16="http://schemas.microsoft.com/office/drawing/2014/main" id="{72DB6610-31E3-F2B0-3878-6A3628350B1A}"/>
              </a:ext>
            </a:extLst>
          </p:cNvPr>
          <p:cNvSpPr>
            <a:spLocks noGrp="1"/>
          </p:cNvSpPr>
          <p:nvPr>
            <p:ph type="body" sz="quarter" idx="10"/>
          </p:nvPr>
        </p:nvSpPr>
        <p:spPr/>
        <p:txBody>
          <a:bodyPr/>
          <a:lstStyle/>
          <a:p>
            <a:endParaRPr lang="ko-KR" altLang="en-US"/>
          </a:p>
        </p:txBody>
      </p:sp>
      <p:sp>
        <p:nvSpPr>
          <p:cNvPr id="16" name="직사각형 15">
            <a:extLst>
              <a:ext uri="{FF2B5EF4-FFF2-40B4-BE49-F238E27FC236}">
                <a16:creationId xmlns:a16="http://schemas.microsoft.com/office/drawing/2014/main" id="{9F6EFE69-DD59-6927-8C9B-EF69D5F1D2AE}"/>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1-1. Problem</a:t>
            </a:r>
            <a:endParaRPr lang="ko-KR" altLang="en-US" dirty="0">
              <a:solidFill>
                <a:schemeClr val="tx2"/>
              </a:solidFill>
            </a:endParaRPr>
          </a:p>
        </p:txBody>
      </p:sp>
      <p:sp>
        <p:nvSpPr>
          <p:cNvPr id="2" name="직사각형 1">
            <a:extLst>
              <a:ext uri="{FF2B5EF4-FFF2-40B4-BE49-F238E27FC236}">
                <a16:creationId xmlns:a16="http://schemas.microsoft.com/office/drawing/2014/main" id="{57CD5D43-F973-A421-EADB-729E00133B1E}"/>
              </a:ext>
            </a:extLst>
          </p:cNvPr>
          <p:cNvSpPr/>
          <p:nvPr/>
        </p:nvSpPr>
        <p:spPr>
          <a:xfrm>
            <a:off x="6816725" y="1825625"/>
            <a:ext cx="4537075" cy="4351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r>
              <a:rPr lang="en-US" altLang="ko-KR" dirty="0" err="1">
                <a:solidFill>
                  <a:schemeClr val="tx2"/>
                </a:solidFill>
                <a:latin typeface="맑은 고딕" panose="020B0503020000020004" pitchFamily="50" charset="-127"/>
                <a:ea typeface="맑은 고딕" panose="020B0503020000020004" pitchFamily="50" charset="-127"/>
              </a:rPr>
              <a:t>Vestiaire</a:t>
            </a:r>
            <a:r>
              <a:rPr lang="en-US" altLang="ko-KR" dirty="0">
                <a:solidFill>
                  <a:schemeClr val="tx2"/>
                </a:solidFill>
                <a:latin typeface="맑은 고딕" panose="020B0503020000020004" pitchFamily="50" charset="-127"/>
                <a:ea typeface="맑은 고딕" panose="020B0503020000020004" pitchFamily="50" charset="-127"/>
              </a:rPr>
              <a:t> Collective </a:t>
            </a:r>
            <a:r>
              <a:rPr lang="ko-KR" altLang="en-US" dirty="0">
                <a:solidFill>
                  <a:schemeClr val="tx2"/>
                </a:solidFill>
                <a:latin typeface="맑은 고딕" panose="020B0503020000020004" pitchFamily="50" charset="-127"/>
                <a:ea typeface="맑은 고딕" panose="020B0503020000020004" pitchFamily="50" charset="-127"/>
              </a:rPr>
              <a:t>는 온라인 빈티지 몰</a:t>
            </a:r>
            <a:endParaRPr lang="en-US" altLang="ko-KR" dirty="0">
              <a:solidFill>
                <a:schemeClr val="tx2"/>
              </a:solidFill>
              <a:latin typeface="맑은 고딕" panose="020B0503020000020004" pitchFamily="50" charset="-127"/>
              <a:ea typeface="맑은 고딕" panose="020B0503020000020004" pitchFamily="50" charset="-127"/>
            </a:endParaRPr>
          </a:p>
          <a:p>
            <a:pPr algn="ctr" latinLnBrk="0"/>
            <a:endParaRPr lang="en-US" altLang="ko-KR" dirty="0">
              <a:solidFill>
                <a:schemeClr val="tx2"/>
              </a:solidFill>
              <a:latin typeface="맑은 고딕" panose="020B0503020000020004" pitchFamily="50" charset="-127"/>
              <a:ea typeface="맑은 고딕" panose="020B0503020000020004" pitchFamily="50" charset="-127"/>
            </a:endParaRPr>
          </a:p>
          <a:p>
            <a:pPr algn="ctr" latinLnBrk="0"/>
            <a:r>
              <a:rPr lang="en-US" altLang="ko-KR" dirty="0">
                <a:solidFill>
                  <a:schemeClr val="tx2"/>
                </a:solidFill>
                <a:latin typeface="맑은 고딕" panose="020B0503020000020004" pitchFamily="50" charset="-127"/>
                <a:ea typeface="맑은 고딕" panose="020B0503020000020004" pitchFamily="50" charset="-127"/>
              </a:rPr>
              <a:t>C2C</a:t>
            </a:r>
            <a:r>
              <a:rPr lang="ko-KR" altLang="en-US" dirty="0">
                <a:solidFill>
                  <a:schemeClr val="tx2"/>
                </a:solidFill>
                <a:latin typeface="맑은 고딕" panose="020B0503020000020004" pitchFamily="50" charset="-127"/>
                <a:ea typeface="맑은 고딕" panose="020B0503020000020004" pitchFamily="50" charset="-127"/>
              </a:rPr>
              <a:t> 플랫폼이 성공하기 위해서</a:t>
            </a:r>
            <a:br>
              <a:rPr lang="en-US" altLang="ko-KR" dirty="0">
                <a:solidFill>
                  <a:schemeClr val="tx2"/>
                </a:solidFill>
                <a:latin typeface="맑은 고딕" panose="020B0503020000020004" pitchFamily="50" charset="-127"/>
                <a:ea typeface="맑은 고딕" panose="020B0503020000020004" pitchFamily="50" charset="-127"/>
              </a:rPr>
            </a:br>
            <a:r>
              <a:rPr lang="ko-KR" altLang="en-US" dirty="0">
                <a:solidFill>
                  <a:schemeClr val="tx2"/>
                </a:solidFill>
                <a:latin typeface="맑은 고딕" panose="020B0503020000020004" pitchFamily="50" charset="-127"/>
                <a:ea typeface="맑은 고딕" panose="020B0503020000020004" pitchFamily="50" charset="-127"/>
              </a:rPr>
              <a:t> 거래액을 늘려야 함</a:t>
            </a:r>
            <a:endParaRPr lang="en-US" altLang="ko-KR" dirty="0">
              <a:solidFill>
                <a:schemeClr val="tx2"/>
              </a:solidFill>
              <a:latin typeface="맑은 고딕" panose="020B0503020000020004" pitchFamily="50" charset="-127"/>
              <a:ea typeface="맑은 고딕" panose="020B0503020000020004" pitchFamily="50" charset="-127"/>
            </a:endParaRPr>
          </a:p>
          <a:p>
            <a:pPr algn="ctr" latinLnBrk="0"/>
            <a:endParaRPr lang="en-US" altLang="ko-KR" dirty="0">
              <a:solidFill>
                <a:schemeClr val="tx2"/>
              </a:solidFill>
              <a:latin typeface="맑은 고딕" panose="020B0503020000020004" pitchFamily="50" charset="-127"/>
              <a:ea typeface="맑은 고딕" panose="020B0503020000020004" pitchFamily="50" charset="-127"/>
            </a:endParaRPr>
          </a:p>
          <a:p>
            <a:pPr algn="ctr" latinLnBrk="0"/>
            <a:r>
              <a:rPr lang="ko-KR" altLang="en-US" dirty="0">
                <a:solidFill>
                  <a:schemeClr val="tx2"/>
                </a:solidFill>
                <a:latin typeface="맑은 고딕" panose="020B0503020000020004" pitchFamily="50" charset="-127"/>
                <a:ea typeface="맑은 고딕" panose="020B0503020000020004" pitchFamily="50" charset="-127"/>
              </a:rPr>
              <a:t>이번 분석에서는</a:t>
            </a:r>
            <a:r>
              <a:rPr lang="en-US" altLang="ko-KR" dirty="0">
                <a:solidFill>
                  <a:schemeClr val="tx2"/>
                </a:solidFill>
                <a:latin typeface="맑은 고딕" panose="020B0503020000020004" pitchFamily="50" charset="-127"/>
                <a:ea typeface="맑은 고딕" panose="020B0503020000020004" pitchFamily="50" charset="-127"/>
              </a:rPr>
              <a:t>, </a:t>
            </a:r>
            <a:r>
              <a:rPr lang="ko-KR" altLang="en-US" dirty="0">
                <a:solidFill>
                  <a:schemeClr val="tx2"/>
                </a:solidFill>
                <a:latin typeface="맑은 고딕" panose="020B0503020000020004" pitchFamily="50" charset="-127"/>
                <a:ea typeface="맑은 고딕" panose="020B0503020000020004" pitchFamily="50" charset="-127"/>
              </a:rPr>
              <a:t>이 플랫폼에 가입한 사용자 중 </a:t>
            </a:r>
            <a:r>
              <a:rPr lang="ko-KR" altLang="en-US" dirty="0">
                <a:solidFill>
                  <a:schemeClr val="accent1"/>
                </a:solidFill>
                <a:latin typeface="맑은 고딕" panose="020B0503020000020004" pitchFamily="50" charset="-127"/>
                <a:ea typeface="맑은 고딕" panose="020B0503020000020004" pitchFamily="50" charset="-127"/>
              </a:rPr>
              <a:t>구매자의 특성</a:t>
            </a:r>
            <a:r>
              <a:rPr lang="ko-KR" altLang="en-US" dirty="0">
                <a:solidFill>
                  <a:schemeClr val="tx2"/>
                </a:solidFill>
                <a:latin typeface="맑은 고딕" panose="020B0503020000020004" pitchFamily="50" charset="-127"/>
                <a:ea typeface="맑은 고딕" panose="020B0503020000020004" pitchFamily="50" charset="-127"/>
              </a:rPr>
              <a:t>을 살펴봄</a:t>
            </a:r>
          </a:p>
        </p:txBody>
      </p:sp>
      <p:grpSp>
        <p:nvGrpSpPr>
          <p:cNvPr id="19" name="그룹 18">
            <a:extLst>
              <a:ext uri="{FF2B5EF4-FFF2-40B4-BE49-F238E27FC236}">
                <a16:creationId xmlns:a16="http://schemas.microsoft.com/office/drawing/2014/main" id="{9955BFBE-B018-FDFF-C2E5-CBBD28C76EB9}"/>
              </a:ext>
            </a:extLst>
          </p:cNvPr>
          <p:cNvGrpSpPr/>
          <p:nvPr/>
        </p:nvGrpSpPr>
        <p:grpSpPr>
          <a:xfrm>
            <a:off x="1131364" y="2167804"/>
            <a:ext cx="5016617" cy="3666981"/>
            <a:chOff x="938417" y="2335255"/>
            <a:chExt cx="5016617" cy="3666981"/>
          </a:xfrm>
        </p:grpSpPr>
        <p:pic>
          <p:nvPicPr>
            <p:cNvPr id="1028" name="Picture 4" descr="Vestiaire Collective FR: Gift special: Only on Vestiaire | Milled">
              <a:extLst>
                <a:ext uri="{FF2B5EF4-FFF2-40B4-BE49-F238E27FC236}">
                  <a16:creationId xmlns:a16="http://schemas.microsoft.com/office/drawing/2014/main" id="{0974AC36-FE1E-3ACB-EE30-EC05B0ADD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417" y="2335255"/>
              <a:ext cx="5016617" cy="9229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uxury Daily">
              <a:extLst>
                <a:ext uri="{FF2B5EF4-FFF2-40B4-BE49-F238E27FC236}">
                  <a16:creationId xmlns:a16="http://schemas.microsoft.com/office/drawing/2014/main" id="{134A03FC-3F7F-8901-7917-99BE859C1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63" y="3506686"/>
              <a:ext cx="4429125" cy="24955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5112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en-US" altLang="ko-KR" dirty="0" err="1">
                <a:latin typeface="맑은 고딕" panose="020B0503020000020004" pitchFamily="50" charset="-127"/>
                <a:ea typeface="맑은 고딕" panose="020B0503020000020004" pitchFamily="50" charset="-127"/>
              </a:rPr>
              <a:t>Vestiaire</a:t>
            </a:r>
            <a:r>
              <a:rPr lang="en-US" altLang="ko-KR" dirty="0">
                <a:latin typeface="맑은 고딕" panose="020B0503020000020004" pitchFamily="50" charset="-127"/>
                <a:ea typeface="맑은 고딕" panose="020B0503020000020004" pitchFamily="50" charset="-127"/>
              </a:rPr>
              <a:t> Collective</a:t>
            </a:r>
            <a:r>
              <a:rPr lang="ko-KR" altLang="en-US" dirty="0">
                <a:latin typeface="맑은 고딕" panose="020B0503020000020004" pitchFamily="50" charset="-127"/>
                <a:ea typeface="맑은 고딕" panose="020B0503020000020004" pitchFamily="50" charset="-127"/>
              </a:rPr>
              <a:t>의 사용자 데이터</a:t>
            </a:r>
          </a:p>
        </p:txBody>
      </p:sp>
      <p:sp>
        <p:nvSpPr>
          <p:cNvPr id="19" name="내용 개체 틀 18">
            <a:extLst>
              <a:ext uri="{FF2B5EF4-FFF2-40B4-BE49-F238E27FC236}">
                <a16:creationId xmlns:a16="http://schemas.microsoft.com/office/drawing/2014/main" id="{6E5EAE97-7BD6-96D6-6B9B-18E75F737C4C}"/>
              </a:ext>
            </a:extLst>
          </p:cNvPr>
          <p:cNvSpPr>
            <a:spLocks noGrp="1"/>
          </p:cNvSpPr>
          <p:nvPr>
            <p:ph idx="1"/>
          </p:nvPr>
        </p:nvSpPr>
        <p:spPr/>
        <p:txBody>
          <a:bodyPr/>
          <a:lstStyle/>
          <a:p>
            <a:endParaRPr lang="ko-KR" altLang="en-US" dirty="0"/>
          </a:p>
        </p:txBody>
      </p:sp>
      <p:sp>
        <p:nvSpPr>
          <p:cNvPr id="20" name="텍스트 개체 틀 19">
            <a:extLst>
              <a:ext uri="{FF2B5EF4-FFF2-40B4-BE49-F238E27FC236}">
                <a16:creationId xmlns:a16="http://schemas.microsoft.com/office/drawing/2014/main" id="{124AA72C-3C6F-B8B5-F23F-72420B257000}"/>
              </a:ext>
            </a:extLst>
          </p:cNvPr>
          <p:cNvSpPr>
            <a:spLocks noGrp="1"/>
          </p:cNvSpPr>
          <p:nvPr>
            <p:ph type="body" sz="quarter" idx="10"/>
          </p:nvPr>
        </p:nvSpPr>
        <p:spPr/>
        <p:txBody>
          <a:bodyPr>
            <a:normAutofit/>
          </a:bodyPr>
          <a:lstStyle/>
          <a:p>
            <a:r>
              <a:rPr lang="en-US" altLang="ko-KR" dirty="0"/>
              <a:t>1) E-commerce - Users of a French C2C fashion store (contributed by JEFFREY MVUTU MABILAMA)  </a:t>
            </a:r>
            <a:endParaRPr lang="ko-KR" altLang="en-US" dirty="0"/>
          </a:p>
        </p:txBody>
      </p:sp>
      <p:sp>
        <p:nvSpPr>
          <p:cNvPr id="18" name="직사각형 17">
            <a:extLst>
              <a:ext uri="{FF2B5EF4-FFF2-40B4-BE49-F238E27FC236}">
                <a16:creationId xmlns:a16="http://schemas.microsoft.com/office/drawing/2014/main" id="{6A4D8CC7-E4E1-A320-39C8-1A1BFB33197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1-2. Data set</a:t>
            </a:r>
            <a:endParaRPr lang="ko-KR" altLang="en-US" dirty="0">
              <a:solidFill>
                <a:schemeClr val="tx2"/>
              </a:solidFill>
            </a:endParaRPr>
          </a:p>
        </p:txBody>
      </p:sp>
      <p:sp>
        <p:nvSpPr>
          <p:cNvPr id="23" name="직사각형 22">
            <a:extLst>
              <a:ext uri="{FF2B5EF4-FFF2-40B4-BE49-F238E27FC236}">
                <a16:creationId xmlns:a16="http://schemas.microsoft.com/office/drawing/2014/main" id="{5A367BC7-6E49-1A37-7482-182D80E513DB}"/>
              </a:ext>
            </a:extLst>
          </p:cNvPr>
          <p:cNvSpPr/>
          <p:nvPr/>
        </p:nvSpPr>
        <p:spPr>
          <a:xfrm>
            <a:off x="838200" y="1825619"/>
            <a:ext cx="5978525" cy="4355029"/>
          </a:xfrm>
          <a:prstGeom prst="rect">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1" name="내용 개체 틀 4">
            <a:extLst>
              <a:ext uri="{FF2B5EF4-FFF2-40B4-BE49-F238E27FC236}">
                <a16:creationId xmlns:a16="http://schemas.microsoft.com/office/drawing/2014/main" id="{FB7F46E4-BA45-20F6-359C-EF0EA69CCA67}"/>
              </a:ext>
            </a:extLst>
          </p:cNvPr>
          <p:cNvGraphicFramePr>
            <a:graphicFrameLocks/>
          </p:cNvGraphicFramePr>
          <p:nvPr>
            <p:extLst>
              <p:ext uri="{D42A27DB-BD31-4B8C-83A1-F6EECF244321}">
                <p14:modId xmlns:p14="http://schemas.microsoft.com/office/powerpoint/2010/main" val="3984845504"/>
              </p:ext>
            </p:extLst>
          </p:nvPr>
        </p:nvGraphicFramePr>
        <p:xfrm>
          <a:off x="830946" y="1825619"/>
          <a:ext cx="1607500" cy="4351344"/>
        </p:xfrm>
        <a:graphic>
          <a:graphicData uri="http://schemas.openxmlformats.org/drawingml/2006/table">
            <a:tbl>
              <a:tblPr>
                <a:tableStyleId>{2D5ABB26-0587-4C30-8999-92F81FD0307C}</a:tableStyleId>
              </a:tblPr>
              <a:tblGrid>
                <a:gridCol w="1607500">
                  <a:extLst>
                    <a:ext uri="{9D8B030D-6E8A-4147-A177-3AD203B41FA5}">
                      <a16:colId xmlns:a16="http://schemas.microsoft.com/office/drawing/2014/main" val="1503427647"/>
                    </a:ext>
                  </a:extLst>
                </a:gridCol>
              </a:tblGrid>
              <a:tr h="181306">
                <a:tc>
                  <a:txBody>
                    <a:bodyPr/>
                    <a:lstStyle/>
                    <a:p>
                      <a:pPr algn="ctr" fontAlgn="ctr"/>
                      <a:r>
                        <a:rPr lang="en-US" sz="1000" u="none" strike="noStrike" dirty="0" err="1">
                          <a:solidFill>
                            <a:schemeClr val="accent1"/>
                          </a:solidFill>
                          <a:effectLst/>
                        </a:rPr>
                        <a:t>identifierHash</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34103953"/>
                  </a:ext>
                </a:extLst>
              </a:tr>
              <a:tr h="181306">
                <a:tc>
                  <a:txBody>
                    <a:bodyPr/>
                    <a:lstStyle/>
                    <a:p>
                      <a:pPr algn="ctr" fontAlgn="ctr"/>
                      <a:r>
                        <a:rPr lang="en-US" sz="1000" u="none" strike="noStrike" dirty="0">
                          <a:solidFill>
                            <a:schemeClr val="accent1"/>
                          </a:solidFill>
                          <a:effectLst/>
                        </a:rPr>
                        <a:t>type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07531184"/>
                  </a:ext>
                </a:extLst>
              </a:tr>
              <a:tr h="181306">
                <a:tc>
                  <a:txBody>
                    <a:bodyPr/>
                    <a:lstStyle/>
                    <a:p>
                      <a:pPr algn="ctr" fontAlgn="ctr"/>
                      <a:r>
                        <a:rPr lang="en-US" sz="1000" u="none" strike="noStrike" dirty="0">
                          <a:solidFill>
                            <a:schemeClr val="accent1"/>
                          </a:solidFill>
                          <a:effectLst/>
                        </a:rPr>
                        <a:t>country</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877004683"/>
                  </a:ext>
                </a:extLst>
              </a:tr>
              <a:tr h="181306">
                <a:tc>
                  <a:txBody>
                    <a:bodyPr/>
                    <a:lstStyle/>
                    <a:p>
                      <a:pPr algn="ctr" fontAlgn="ctr"/>
                      <a:r>
                        <a:rPr lang="en-US" sz="1000" u="none" strike="noStrike">
                          <a:solidFill>
                            <a:schemeClr val="accent1"/>
                          </a:solidFill>
                          <a:effectLst/>
                        </a:rPr>
                        <a:t>language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070660607"/>
                  </a:ext>
                </a:extLst>
              </a:tr>
              <a:tr h="181306">
                <a:tc>
                  <a:txBody>
                    <a:bodyPr/>
                    <a:lstStyle/>
                    <a:p>
                      <a:pPr algn="ctr" fontAlgn="ctr"/>
                      <a:r>
                        <a:rPr lang="en-US" sz="1000" u="none" strike="noStrike">
                          <a:solidFill>
                            <a:schemeClr val="accent1"/>
                          </a:solidFill>
                          <a:effectLst/>
                        </a:rPr>
                        <a:t>socialNbFollowers</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537494537"/>
                  </a:ext>
                </a:extLst>
              </a:tr>
              <a:tr h="181306">
                <a:tc>
                  <a:txBody>
                    <a:bodyPr/>
                    <a:lstStyle/>
                    <a:p>
                      <a:pPr algn="ctr" fontAlgn="ctr"/>
                      <a:r>
                        <a:rPr lang="en-US" sz="1000" u="none" strike="noStrike" dirty="0" err="1">
                          <a:solidFill>
                            <a:schemeClr val="accent1"/>
                          </a:solidFill>
                          <a:effectLst/>
                        </a:rPr>
                        <a:t>socialNbFollows</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00226713"/>
                  </a:ext>
                </a:extLst>
              </a:tr>
              <a:tr h="181306">
                <a:tc>
                  <a:txBody>
                    <a:bodyPr/>
                    <a:lstStyle/>
                    <a:p>
                      <a:pPr algn="ctr" fontAlgn="ctr"/>
                      <a:r>
                        <a:rPr lang="en-US" sz="1000" u="none" strike="noStrike">
                          <a:solidFill>
                            <a:schemeClr val="accent1"/>
                          </a:solidFill>
                          <a:effectLst/>
                        </a:rPr>
                        <a:t>socialProductsLiked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128008852"/>
                  </a:ext>
                </a:extLst>
              </a:tr>
              <a:tr h="181306">
                <a:tc>
                  <a:txBody>
                    <a:bodyPr/>
                    <a:lstStyle/>
                    <a:p>
                      <a:pPr algn="ctr" fontAlgn="ctr"/>
                      <a:r>
                        <a:rPr lang="en-US" sz="1000" u="none" strike="noStrike">
                          <a:solidFill>
                            <a:schemeClr val="accent1"/>
                          </a:solidFill>
                          <a:effectLst/>
                        </a:rPr>
                        <a:t>productsListed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846747578"/>
                  </a:ext>
                </a:extLst>
              </a:tr>
              <a:tr h="181306">
                <a:tc>
                  <a:txBody>
                    <a:bodyPr/>
                    <a:lstStyle/>
                    <a:p>
                      <a:pPr algn="ctr" fontAlgn="ctr"/>
                      <a:r>
                        <a:rPr lang="en-US" sz="1000" u="none" strike="noStrike" dirty="0" err="1">
                          <a:solidFill>
                            <a:schemeClr val="accent1"/>
                          </a:solidFill>
                          <a:effectLst/>
                        </a:rPr>
                        <a:t>productsSold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315386914"/>
                  </a:ext>
                </a:extLst>
              </a:tr>
              <a:tr h="181306">
                <a:tc>
                  <a:txBody>
                    <a:bodyPr/>
                    <a:lstStyle/>
                    <a:p>
                      <a:pPr algn="ctr" fontAlgn="ctr"/>
                      <a:r>
                        <a:rPr lang="en-US" sz="1000" u="none" strike="noStrike">
                          <a:solidFill>
                            <a:schemeClr val="accent1"/>
                          </a:solidFill>
                          <a:effectLst/>
                        </a:rPr>
                        <a:t>productsPassRate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280467886"/>
                  </a:ext>
                </a:extLst>
              </a:tr>
              <a:tr h="181306">
                <a:tc>
                  <a:txBody>
                    <a:bodyPr/>
                    <a:lstStyle/>
                    <a:p>
                      <a:pPr algn="ctr" fontAlgn="ctr"/>
                      <a:r>
                        <a:rPr lang="en-US" sz="1000" u="none" strike="noStrike">
                          <a:solidFill>
                            <a:schemeClr val="accent1"/>
                          </a:solidFill>
                          <a:effectLst/>
                        </a:rPr>
                        <a:t>productsWished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82086218"/>
                  </a:ext>
                </a:extLst>
              </a:tr>
              <a:tr h="181306">
                <a:tc>
                  <a:txBody>
                    <a:bodyPr/>
                    <a:lstStyle/>
                    <a:p>
                      <a:pPr algn="ctr" fontAlgn="ctr"/>
                      <a:r>
                        <a:rPr lang="en-US" sz="1000" u="none" strike="noStrike">
                          <a:solidFill>
                            <a:schemeClr val="accent1"/>
                          </a:solidFill>
                          <a:effectLst/>
                        </a:rPr>
                        <a:t>productsBought</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381998346"/>
                  </a:ext>
                </a:extLst>
              </a:tr>
              <a:tr h="181306">
                <a:tc>
                  <a:txBody>
                    <a:bodyPr/>
                    <a:lstStyle/>
                    <a:p>
                      <a:pPr algn="ctr" fontAlgn="ctr"/>
                      <a:r>
                        <a:rPr lang="en-US" sz="1000" u="none" strike="noStrike" dirty="0">
                          <a:solidFill>
                            <a:schemeClr val="accent1"/>
                          </a:solidFill>
                          <a:effectLst/>
                        </a:rPr>
                        <a:t>gender</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583671076"/>
                  </a:ext>
                </a:extLst>
              </a:tr>
              <a:tr h="181306">
                <a:tc>
                  <a:txBody>
                    <a:bodyPr/>
                    <a:lstStyle/>
                    <a:p>
                      <a:pPr algn="ctr" fontAlgn="ctr"/>
                      <a:r>
                        <a:rPr lang="en-US" sz="1000" u="none" strike="noStrike">
                          <a:solidFill>
                            <a:schemeClr val="accent1"/>
                          </a:solidFill>
                          <a:effectLst/>
                        </a:rPr>
                        <a:t>civilityGenderId</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960924459"/>
                  </a:ext>
                </a:extLst>
              </a:tr>
              <a:tr h="181306">
                <a:tc>
                  <a:txBody>
                    <a:bodyPr/>
                    <a:lstStyle/>
                    <a:p>
                      <a:pPr algn="ctr" fontAlgn="ctr"/>
                      <a:r>
                        <a:rPr lang="en-US" sz="1000" u="none" strike="noStrike">
                          <a:solidFill>
                            <a:schemeClr val="accent1"/>
                          </a:solidFill>
                          <a:effectLst/>
                        </a:rPr>
                        <a:t>civilityTitle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542255520"/>
                  </a:ext>
                </a:extLst>
              </a:tr>
              <a:tr h="181306">
                <a:tc>
                  <a:txBody>
                    <a:bodyPr/>
                    <a:lstStyle/>
                    <a:p>
                      <a:pPr algn="ctr" fontAlgn="ctr"/>
                      <a:r>
                        <a:rPr lang="en-US" sz="1000" u="none" strike="noStrike">
                          <a:solidFill>
                            <a:schemeClr val="accent1"/>
                          </a:solidFill>
                          <a:effectLst/>
                        </a:rPr>
                        <a:t>hasAnyApp</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873557929"/>
                  </a:ext>
                </a:extLst>
              </a:tr>
              <a:tr h="181306">
                <a:tc>
                  <a:txBody>
                    <a:bodyPr/>
                    <a:lstStyle/>
                    <a:p>
                      <a:pPr algn="ctr" fontAlgn="ctr"/>
                      <a:r>
                        <a:rPr lang="en-US" sz="1000" u="none" strike="noStrike">
                          <a:solidFill>
                            <a:schemeClr val="accent1"/>
                          </a:solidFill>
                          <a:effectLst/>
                        </a:rPr>
                        <a:t>hasAndroidApp</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986781270"/>
                  </a:ext>
                </a:extLst>
              </a:tr>
              <a:tr h="181306">
                <a:tc>
                  <a:txBody>
                    <a:bodyPr/>
                    <a:lstStyle/>
                    <a:p>
                      <a:pPr algn="ctr" fontAlgn="ctr"/>
                      <a:r>
                        <a:rPr lang="en-US" sz="1000" u="none" strike="noStrike">
                          <a:solidFill>
                            <a:schemeClr val="accent1"/>
                          </a:solidFill>
                          <a:effectLst/>
                        </a:rPr>
                        <a:t>hasIosApp</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749067756"/>
                  </a:ext>
                </a:extLst>
              </a:tr>
              <a:tr h="181306">
                <a:tc>
                  <a:txBody>
                    <a:bodyPr/>
                    <a:lstStyle/>
                    <a:p>
                      <a:pPr algn="ctr" fontAlgn="ctr"/>
                      <a:r>
                        <a:rPr lang="en-US" sz="1000" u="none" strike="noStrike">
                          <a:solidFill>
                            <a:schemeClr val="accent1"/>
                          </a:solidFill>
                          <a:effectLst/>
                        </a:rPr>
                        <a:t>hasProfilePicture</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85885931"/>
                  </a:ext>
                </a:extLst>
              </a:tr>
              <a:tr h="181306">
                <a:tc>
                  <a:txBody>
                    <a:bodyPr/>
                    <a:lstStyle/>
                    <a:p>
                      <a:pPr algn="ctr" fontAlgn="ctr"/>
                      <a:r>
                        <a:rPr lang="en-US" sz="1000" u="none" strike="noStrike">
                          <a:solidFill>
                            <a:schemeClr val="accent1"/>
                          </a:solidFill>
                          <a:effectLst/>
                        </a:rPr>
                        <a:t>daysSinceLastLogin</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438427521"/>
                  </a:ext>
                </a:extLst>
              </a:tr>
              <a:tr h="181306">
                <a:tc>
                  <a:txBody>
                    <a:bodyPr/>
                    <a:lstStyle/>
                    <a:p>
                      <a:pPr algn="ctr" fontAlgn="ctr"/>
                      <a:r>
                        <a:rPr lang="en-US" sz="1000" u="none" strike="noStrike">
                          <a:solidFill>
                            <a:schemeClr val="accent1"/>
                          </a:solidFill>
                          <a:effectLst/>
                        </a:rPr>
                        <a:t>seniority</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6325324"/>
                  </a:ext>
                </a:extLst>
              </a:tr>
              <a:tr h="181306">
                <a:tc>
                  <a:txBody>
                    <a:bodyPr/>
                    <a:lstStyle/>
                    <a:p>
                      <a:pPr algn="ctr" fontAlgn="ctr"/>
                      <a:r>
                        <a:rPr lang="en-US" sz="1000" u="none" strike="noStrike">
                          <a:solidFill>
                            <a:schemeClr val="accent1"/>
                          </a:solidFill>
                          <a:effectLst/>
                        </a:rPr>
                        <a:t>seniorityAsMonths</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057730854"/>
                  </a:ext>
                </a:extLst>
              </a:tr>
              <a:tr h="181306">
                <a:tc>
                  <a:txBody>
                    <a:bodyPr/>
                    <a:lstStyle/>
                    <a:p>
                      <a:pPr algn="ctr" fontAlgn="ctr"/>
                      <a:r>
                        <a:rPr lang="en-US" sz="1000" u="none" strike="noStrike">
                          <a:solidFill>
                            <a:schemeClr val="accent1"/>
                          </a:solidFill>
                          <a:effectLst/>
                        </a:rPr>
                        <a:t>seniorityAsYears</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970289163"/>
                  </a:ext>
                </a:extLst>
              </a:tr>
              <a:tr h="181306">
                <a:tc>
                  <a:txBody>
                    <a:bodyPr/>
                    <a:lstStyle/>
                    <a:p>
                      <a:pPr algn="ctr" fontAlgn="ctr"/>
                      <a:r>
                        <a:rPr lang="en-US" sz="1000" u="none" strike="noStrike" dirty="0" err="1">
                          <a:solidFill>
                            <a:schemeClr val="accent1"/>
                          </a:solidFill>
                          <a:effectLst/>
                        </a:rPr>
                        <a:t>countryCode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341084272"/>
                  </a:ext>
                </a:extLst>
              </a:tr>
            </a:tbl>
          </a:graphicData>
        </a:graphic>
      </p:graphicFrame>
      <p:graphicFrame>
        <p:nvGraphicFramePr>
          <p:cNvPr id="16" name="내용 개체 틀 4">
            <a:extLst>
              <a:ext uri="{FF2B5EF4-FFF2-40B4-BE49-F238E27FC236}">
                <a16:creationId xmlns:a16="http://schemas.microsoft.com/office/drawing/2014/main" id="{1B7A19AF-C706-75B6-0D47-ADD7C8A2822B}"/>
              </a:ext>
            </a:extLst>
          </p:cNvPr>
          <p:cNvGraphicFramePr>
            <a:graphicFrameLocks/>
          </p:cNvGraphicFramePr>
          <p:nvPr>
            <p:extLst>
              <p:ext uri="{D42A27DB-BD31-4B8C-83A1-F6EECF244321}">
                <p14:modId xmlns:p14="http://schemas.microsoft.com/office/powerpoint/2010/main" val="542200071"/>
              </p:ext>
            </p:extLst>
          </p:nvPr>
        </p:nvGraphicFramePr>
        <p:xfrm>
          <a:off x="3805149" y="1825619"/>
          <a:ext cx="1607500" cy="4351344"/>
        </p:xfrm>
        <a:graphic>
          <a:graphicData uri="http://schemas.openxmlformats.org/drawingml/2006/table">
            <a:tbl>
              <a:tblPr>
                <a:tableStyleId>{2D5ABB26-0587-4C30-8999-92F81FD0307C}</a:tableStyleId>
              </a:tblPr>
              <a:tblGrid>
                <a:gridCol w="1607500">
                  <a:extLst>
                    <a:ext uri="{9D8B030D-6E8A-4147-A177-3AD203B41FA5}">
                      <a16:colId xmlns:a16="http://schemas.microsoft.com/office/drawing/2014/main" val="1503427647"/>
                    </a:ext>
                  </a:extLst>
                </a:gridCol>
              </a:tblGrid>
              <a:tr h="181306">
                <a:tc>
                  <a:txBody>
                    <a:bodyPr/>
                    <a:lstStyle/>
                    <a:p>
                      <a:pPr algn="ctr" fontAlgn="ctr"/>
                      <a:r>
                        <a:rPr lang="en-US" sz="1000" u="none" strike="noStrike" dirty="0" err="1">
                          <a:solidFill>
                            <a:schemeClr val="accent1">
                              <a:lumMod val="20000"/>
                              <a:lumOff val="80000"/>
                            </a:schemeClr>
                          </a:solidFill>
                          <a:effectLst/>
                        </a:rPr>
                        <a:t>identifierHash</a:t>
                      </a:r>
                      <a:endParaRPr lang="en-US" sz="1000" b="0" i="0" u="none" strike="noStrike" dirty="0">
                        <a:solidFill>
                          <a:schemeClr val="accent1">
                            <a:lumMod val="20000"/>
                            <a:lumOff val="80000"/>
                          </a:schemeClr>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34103953"/>
                  </a:ext>
                </a:extLst>
              </a:tr>
              <a:tr h="181306">
                <a:tc>
                  <a:txBody>
                    <a:bodyPr/>
                    <a:lstStyle/>
                    <a:p>
                      <a:pPr algn="ctr" fontAlgn="ctr"/>
                      <a:r>
                        <a:rPr lang="en-US" sz="1000" u="none" strike="noStrike" dirty="0">
                          <a:solidFill>
                            <a:schemeClr val="accent1">
                              <a:lumMod val="20000"/>
                              <a:lumOff val="80000"/>
                            </a:schemeClr>
                          </a:solidFill>
                          <a:effectLst/>
                        </a:rPr>
                        <a:t>type</a:t>
                      </a:r>
                      <a:endParaRPr lang="en-US" sz="1000" b="0" i="0" u="none" strike="noStrike" dirty="0">
                        <a:solidFill>
                          <a:schemeClr val="accent1">
                            <a:lumMod val="20000"/>
                            <a:lumOff val="80000"/>
                          </a:schemeClr>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107531184"/>
                  </a:ext>
                </a:extLst>
              </a:tr>
              <a:tr h="181306">
                <a:tc>
                  <a:txBody>
                    <a:bodyPr/>
                    <a:lstStyle/>
                    <a:p>
                      <a:pPr marL="0" algn="ctr" defTabSz="914400" rtl="0" eaLnBrk="1" fontAlgn="ctr" latinLnBrk="1" hangingPunct="1"/>
                      <a:r>
                        <a:rPr lang="en-US" sz="1000" u="none" strike="noStrike" kern="1200" dirty="0">
                          <a:solidFill>
                            <a:schemeClr val="accent1">
                              <a:lumMod val="20000"/>
                              <a:lumOff val="80000"/>
                            </a:schemeClr>
                          </a:solidFill>
                          <a:effectLst/>
                        </a:rPr>
                        <a:t>country</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877004683"/>
                  </a:ext>
                </a:extLst>
              </a:tr>
              <a:tr h="181306">
                <a:tc>
                  <a:txBody>
                    <a:bodyPr/>
                    <a:lstStyle/>
                    <a:p>
                      <a:pPr algn="ctr" fontAlgn="ctr"/>
                      <a:r>
                        <a:rPr lang="en-US" sz="1000" u="none" strike="noStrike" dirty="0">
                          <a:solidFill>
                            <a:schemeClr val="accent1"/>
                          </a:solidFill>
                          <a:effectLst/>
                        </a:rPr>
                        <a:t>language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070660607"/>
                  </a:ext>
                </a:extLst>
              </a:tr>
              <a:tr h="181306">
                <a:tc>
                  <a:txBody>
                    <a:bodyPr/>
                    <a:lstStyle/>
                    <a:p>
                      <a:pPr algn="ctr" fontAlgn="ctr"/>
                      <a:r>
                        <a:rPr lang="en-US" sz="1000" u="none" strike="noStrike" dirty="0" err="1">
                          <a:solidFill>
                            <a:schemeClr val="accent1"/>
                          </a:solidFill>
                          <a:effectLst/>
                        </a:rPr>
                        <a:t>socialNbFollowers</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537494537"/>
                  </a:ext>
                </a:extLst>
              </a:tr>
              <a:tr h="181306">
                <a:tc>
                  <a:txBody>
                    <a:bodyPr/>
                    <a:lstStyle/>
                    <a:p>
                      <a:pPr algn="ctr" fontAlgn="ctr"/>
                      <a:r>
                        <a:rPr lang="en-US" sz="1000" u="none" strike="noStrike" dirty="0" err="1">
                          <a:solidFill>
                            <a:schemeClr val="accent1"/>
                          </a:solidFill>
                          <a:effectLst/>
                        </a:rPr>
                        <a:t>socialNbFollows</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00226713"/>
                  </a:ext>
                </a:extLst>
              </a:tr>
              <a:tr h="181306">
                <a:tc>
                  <a:txBody>
                    <a:bodyPr/>
                    <a:lstStyle/>
                    <a:p>
                      <a:pPr algn="ctr" fontAlgn="ctr"/>
                      <a:r>
                        <a:rPr lang="en-US" sz="1000" u="none" strike="noStrike" dirty="0" err="1">
                          <a:solidFill>
                            <a:schemeClr val="accent1"/>
                          </a:solidFill>
                          <a:effectLst/>
                        </a:rPr>
                        <a:t>socialProductsLiked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1128008852"/>
                  </a:ext>
                </a:extLst>
              </a:tr>
              <a:tr h="181306">
                <a:tc>
                  <a:txBody>
                    <a:bodyPr/>
                    <a:lstStyle/>
                    <a:p>
                      <a:pPr algn="ctr" fontAlgn="ctr"/>
                      <a:r>
                        <a:rPr lang="en-US" sz="1000" u="none" strike="noStrike" dirty="0" err="1">
                          <a:solidFill>
                            <a:schemeClr val="accent1"/>
                          </a:solidFill>
                          <a:effectLst/>
                        </a:rPr>
                        <a:t>productsListed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846747578"/>
                  </a:ext>
                </a:extLst>
              </a:tr>
              <a:tr h="181306">
                <a:tc>
                  <a:txBody>
                    <a:bodyPr/>
                    <a:lstStyle/>
                    <a:p>
                      <a:pPr algn="ctr" fontAlgn="ctr"/>
                      <a:r>
                        <a:rPr lang="en-US" sz="1000" u="none" strike="noStrike" dirty="0" err="1">
                          <a:solidFill>
                            <a:schemeClr val="accent1"/>
                          </a:solidFill>
                          <a:effectLst/>
                        </a:rPr>
                        <a:t>productsSold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315386914"/>
                  </a:ext>
                </a:extLst>
              </a:tr>
              <a:tr h="181306">
                <a:tc>
                  <a:txBody>
                    <a:bodyPr/>
                    <a:lstStyle/>
                    <a:p>
                      <a:pPr algn="ctr" fontAlgn="ctr"/>
                      <a:r>
                        <a:rPr lang="en-US" sz="1000" u="none" strike="noStrike" dirty="0" err="1">
                          <a:solidFill>
                            <a:schemeClr val="accent1"/>
                          </a:solidFill>
                          <a:effectLst/>
                        </a:rPr>
                        <a:t>productsPassRate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280467886"/>
                  </a:ext>
                </a:extLst>
              </a:tr>
              <a:tr h="181306">
                <a:tc>
                  <a:txBody>
                    <a:bodyPr/>
                    <a:lstStyle/>
                    <a:p>
                      <a:pPr algn="ctr" fontAlgn="ctr"/>
                      <a:r>
                        <a:rPr lang="en-US" sz="1000" u="none" strike="noStrike" dirty="0" err="1">
                          <a:solidFill>
                            <a:schemeClr val="accent1"/>
                          </a:solidFill>
                          <a:effectLst/>
                        </a:rPr>
                        <a:t>productsWished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82086218"/>
                  </a:ext>
                </a:extLst>
              </a:tr>
              <a:tr h="181306">
                <a:tc>
                  <a:txBody>
                    <a:bodyPr/>
                    <a:lstStyle/>
                    <a:p>
                      <a:pPr algn="ctr" fontAlgn="ctr"/>
                      <a:r>
                        <a:rPr lang="en-US" sz="1000" u="none" strike="noStrike">
                          <a:solidFill>
                            <a:schemeClr val="accent1"/>
                          </a:solidFill>
                          <a:effectLst/>
                        </a:rPr>
                        <a:t>productsBought</a:t>
                      </a:r>
                      <a:endParaRPr lang="en-US" sz="1000" b="0" i="0" u="none" strike="noStrike">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381998346"/>
                  </a:ext>
                </a:extLst>
              </a:tr>
              <a:tr h="181306">
                <a:tc>
                  <a:txBody>
                    <a:bodyPr/>
                    <a:lstStyle/>
                    <a:p>
                      <a:pPr marL="0" algn="ctr" defTabSz="914400" rtl="0" eaLnBrk="1" fontAlgn="ctr" latinLnBrk="1" hangingPunct="1"/>
                      <a:r>
                        <a:rPr lang="en-US" sz="1000" u="none" strike="noStrike" kern="1200" dirty="0">
                          <a:solidFill>
                            <a:schemeClr val="accent1">
                              <a:lumMod val="20000"/>
                              <a:lumOff val="80000"/>
                            </a:schemeClr>
                          </a:solidFill>
                          <a:effectLst/>
                        </a:rPr>
                        <a:t>gender</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583671076"/>
                  </a:ext>
                </a:extLst>
              </a:tr>
              <a:tr h="181306">
                <a:tc>
                  <a:txBody>
                    <a:bodyPr/>
                    <a:lstStyle/>
                    <a:p>
                      <a:pPr algn="ctr" fontAlgn="ctr"/>
                      <a:r>
                        <a:rPr lang="en-US" sz="1000" u="none" strike="noStrike" dirty="0" err="1">
                          <a:solidFill>
                            <a:schemeClr val="accent1"/>
                          </a:solidFill>
                          <a:effectLst/>
                        </a:rPr>
                        <a:t>civilityGenderId</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960924459"/>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civilityTitle</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542255520"/>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hasAnyApp</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873557929"/>
                  </a:ext>
                </a:extLst>
              </a:tr>
              <a:tr h="181306">
                <a:tc>
                  <a:txBody>
                    <a:bodyPr/>
                    <a:lstStyle/>
                    <a:p>
                      <a:pPr algn="ctr" fontAlgn="ctr"/>
                      <a:r>
                        <a:rPr lang="en-US" sz="1000" u="none" strike="noStrike" dirty="0" err="1">
                          <a:solidFill>
                            <a:schemeClr val="accent1"/>
                          </a:solidFill>
                          <a:effectLst/>
                        </a:rPr>
                        <a:t>hasAndroidApp</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986781270"/>
                  </a:ext>
                </a:extLst>
              </a:tr>
              <a:tr h="181306">
                <a:tc>
                  <a:txBody>
                    <a:bodyPr/>
                    <a:lstStyle/>
                    <a:p>
                      <a:pPr algn="ctr" fontAlgn="ctr"/>
                      <a:r>
                        <a:rPr lang="en-US" sz="1000" u="none" strike="noStrike" dirty="0" err="1">
                          <a:solidFill>
                            <a:schemeClr val="accent1"/>
                          </a:solidFill>
                          <a:effectLst/>
                        </a:rPr>
                        <a:t>hasIosApp</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749067756"/>
                  </a:ext>
                </a:extLst>
              </a:tr>
              <a:tr h="181306">
                <a:tc>
                  <a:txBody>
                    <a:bodyPr/>
                    <a:lstStyle/>
                    <a:p>
                      <a:pPr algn="ctr" fontAlgn="ctr"/>
                      <a:r>
                        <a:rPr lang="en-US" sz="1000" u="none" strike="noStrike" dirty="0" err="1">
                          <a:solidFill>
                            <a:schemeClr val="accent1"/>
                          </a:solidFill>
                          <a:effectLst/>
                        </a:rPr>
                        <a:t>hasProfilePicture</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485885931"/>
                  </a:ext>
                </a:extLst>
              </a:tr>
              <a:tr h="181306">
                <a:tc>
                  <a:txBody>
                    <a:bodyPr/>
                    <a:lstStyle/>
                    <a:p>
                      <a:pPr algn="ctr" fontAlgn="ctr"/>
                      <a:r>
                        <a:rPr lang="en-US" sz="1000" u="none" strike="noStrike" dirty="0" err="1">
                          <a:solidFill>
                            <a:schemeClr val="accent1"/>
                          </a:solidFill>
                          <a:effectLst/>
                        </a:rPr>
                        <a:t>daysSinceLastLogin</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2438427521"/>
                  </a:ext>
                </a:extLst>
              </a:tr>
              <a:tr h="181306">
                <a:tc>
                  <a:txBody>
                    <a:bodyPr/>
                    <a:lstStyle/>
                    <a:p>
                      <a:pPr algn="ctr" fontAlgn="ctr"/>
                      <a:r>
                        <a:rPr lang="en-US" sz="1000" u="none" strike="noStrike" dirty="0">
                          <a:solidFill>
                            <a:schemeClr val="accent1"/>
                          </a:solidFill>
                          <a:effectLst/>
                        </a:rPr>
                        <a:t>seniority</a:t>
                      </a:r>
                      <a:endParaRPr lang="en-US" sz="10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extLst>
                  <a:ext uri="{0D108BD9-81ED-4DB2-BD59-A6C34878D82A}">
                    <a16:rowId xmlns:a16="http://schemas.microsoft.com/office/drawing/2014/main" val="386325324"/>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seniorityAsMonths</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3057730854"/>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seniorityAsYears</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970289163"/>
                  </a:ext>
                </a:extLst>
              </a:tr>
              <a:tr h="181306">
                <a:tc>
                  <a:txBody>
                    <a:bodyPr/>
                    <a:lstStyle/>
                    <a:p>
                      <a:pPr marL="0" algn="ctr" defTabSz="914400" rtl="0" eaLnBrk="1" fontAlgn="ctr" latinLnBrk="1" hangingPunct="1"/>
                      <a:r>
                        <a:rPr lang="en-US" sz="1000" u="none" strike="noStrike" kern="1200" dirty="0" err="1">
                          <a:solidFill>
                            <a:schemeClr val="accent1">
                              <a:lumMod val="20000"/>
                              <a:lumOff val="80000"/>
                            </a:schemeClr>
                          </a:solidFill>
                          <a:effectLst/>
                          <a:latin typeface="+mn-lt"/>
                          <a:ea typeface="+mn-ea"/>
                          <a:cs typeface="+mn-cs"/>
                        </a:rPr>
                        <a:t>countryCode</a:t>
                      </a:r>
                      <a:endParaRPr lang="en-US" sz="1000" u="none" strike="noStrike" kern="1200" dirty="0">
                        <a:solidFill>
                          <a:schemeClr val="accent1">
                            <a:lumMod val="20000"/>
                            <a:lumOff val="80000"/>
                          </a:schemeClr>
                        </a:solidFill>
                        <a:effectLst/>
                        <a:latin typeface="+mn-lt"/>
                        <a:ea typeface="+mn-ea"/>
                        <a:cs typeface="+mn-cs"/>
                      </a:endParaRPr>
                    </a:p>
                  </a:txBody>
                  <a:tcPr marL="8241" marR="8241" marT="8241" marB="0" anchor="ctr"/>
                </a:tc>
                <a:extLst>
                  <a:ext uri="{0D108BD9-81ED-4DB2-BD59-A6C34878D82A}">
                    <a16:rowId xmlns:a16="http://schemas.microsoft.com/office/drawing/2014/main" val="1341084272"/>
                  </a:ext>
                </a:extLst>
              </a:tr>
            </a:tbl>
          </a:graphicData>
        </a:graphic>
      </p:graphicFrame>
      <p:sp>
        <p:nvSpPr>
          <p:cNvPr id="17" name="직사각형 16">
            <a:extLst>
              <a:ext uri="{FF2B5EF4-FFF2-40B4-BE49-F238E27FC236}">
                <a16:creationId xmlns:a16="http://schemas.microsoft.com/office/drawing/2014/main" id="{7BE45241-65FE-9354-2989-E40595614214}"/>
              </a:ext>
            </a:extLst>
          </p:cNvPr>
          <p:cNvSpPr/>
          <p:nvPr/>
        </p:nvSpPr>
        <p:spPr>
          <a:xfrm>
            <a:off x="6816725" y="1829310"/>
            <a:ext cx="4537075" cy="4347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ko-KR" altLang="en-US" dirty="0">
                <a:solidFill>
                  <a:schemeClr val="bg1"/>
                </a:solidFill>
              </a:rPr>
              <a:t>데이터셋은 </a:t>
            </a:r>
            <a:r>
              <a:rPr lang="ko-KR" altLang="en-US" dirty="0" err="1">
                <a:solidFill>
                  <a:schemeClr val="bg1"/>
                </a:solidFill>
              </a:rPr>
              <a:t>캐글에서</a:t>
            </a:r>
            <a:r>
              <a:rPr lang="ko-KR" altLang="en-US" dirty="0">
                <a:solidFill>
                  <a:schemeClr val="bg1"/>
                </a:solidFill>
              </a:rPr>
              <a:t> 수집</a:t>
            </a:r>
            <a:r>
              <a:rPr lang="en-US" altLang="ko-KR" baseline="30000" dirty="0">
                <a:solidFill>
                  <a:schemeClr val="bg1"/>
                </a:solidFill>
              </a:rPr>
              <a:t>1)</a:t>
            </a:r>
          </a:p>
          <a:p>
            <a:pPr marL="742950" lvl="1" indent="-285750">
              <a:spcAft>
                <a:spcPts val="600"/>
              </a:spcAft>
              <a:buFont typeface="Garamond" panose="02020404030301010803" pitchFamily="18" charset="0"/>
              <a:buChar char="–"/>
            </a:pPr>
            <a:r>
              <a:rPr lang="en-US" altLang="ko-KR" dirty="0" err="1">
                <a:solidFill>
                  <a:schemeClr val="bg1"/>
                </a:solidFill>
              </a:rPr>
              <a:t>Vestiaier</a:t>
            </a:r>
            <a:r>
              <a:rPr lang="en-US" altLang="ko-KR" dirty="0">
                <a:solidFill>
                  <a:schemeClr val="bg1"/>
                </a:solidFill>
              </a:rPr>
              <a:t> Collective</a:t>
            </a:r>
            <a:r>
              <a:rPr lang="ko-KR" altLang="en-US" dirty="0">
                <a:solidFill>
                  <a:schemeClr val="bg1"/>
                </a:solidFill>
              </a:rPr>
              <a:t>의 사용자 정보</a:t>
            </a:r>
            <a:endParaRPr lang="en-US" altLang="ko-KR" dirty="0">
              <a:solidFill>
                <a:schemeClr val="bg1"/>
              </a:solidFill>
            </a:endParaRPr>
          </a:p>
          <a:p>
            <a:pPr marL="285750" indent="-285750">
              <a:buFont typeface="Arial" panose="020B0604020202020204" pitchFamily="34" charset="0"/>
              <a:buChar char="•"/>
            </a:pPr>
            <a:r>
              <a:rPr lang="ko-KR" altLang="en-US" dirty="0" err="1">
                <a:solidFill>
                  <a:schemeClr val="bg1"/>
                </a:solidFill>
              </a:rPr>
              <a:t>전처리</a:t>
            </a:r>
            <a:r>
              <a:rPr lang="ko-KR" altLang="en-US" dirty="0">
                <a:solidFill>
                  <a:schemeClr val="bg1"/>
                </a:solidFill>
              </a:rPr>
              <a:t> 이전</a:t>
            </a:r>
            <a:endParaRPr lang="en-US" altLang="ko-KR" dirty="0">
              <a:solidFill>
                <a:schemeClr val="bg1"/>
              </a:solidFill>
            </a:endParaRPr>
          </a:p>
          <a:p>
            <a:pPr marL="742950" lvl="1" indent="-285750">
              <a:buFont typeface="Garamond" panose="02020404030301010803" pitchFamily="18" charset="0"/>
              <a:buChar char="–"/>
            </a:pPr>
            <a:r>
              <a:rPr lang="en-US" altLang="ko-KR" dirty="0">
                <a:solidFill>
                  <a:schemeClr val="bg1"/>
                </a:solidFill>
              </a:rPr>
              <a:t>98,913 users, 24 features</a:t>
            </a:r>
          </a:p>
          <a:p>
            <a:pPr marL="742950" lvl="1" indent="-285750">
              <a:buFont typeface="Garamond" panose="02020404030301010803" pitchFamily="18" charset="0"/>
              <a:buChar char="–"/>
            </a:pPr>
            <a:r>
              <a:rPr lang="en-US" altLang="ko-KR" dirty="0">
                <a:solidFill>
                  <a:schemeClr val="bg1"/>
                </a:solidFill>
              </a:rPr>
              <a:t>No missing values</a:t>
            </a:r>
          </a:p>
          <a:p>
            <a:pPr marL="742950" lvl="1" indent="-285750">
              <a:spcAft>
                <a:spcPts val="600"/>
              </a:spcAft>
              <a:buFont typeface="Garamond" panose="02020404030301010803" pitchFamily="18" charset="0"/>
              <a:buChar char="–"/>
            </a:pPr>
            <a:r>
              <a:rPr lang="en-US" altLang="ko-KR" dirty="0">
                <a:solidFill>
                  <a:schemeClr val="bg1"/>
                </a:solidFill>
              </a:rPr>
              <a:t>No duplicate data</a:t>
            </a:r>
          </a:p>
          <a:p>
            <a:pPr marL="285750" indent="-285750">
              <a:buFont typeface="Arial" panose="020B0604020202020204" pitchFamily="34" charset="0"/>
              <a:buChar char="•"/>
            </a:pPr>
            <a:r>
              <a:rPr lang="en-US" altLang="ko-KR" dirty="0">
                <a:solidFill>
                  <a:schemeClr val="bg1"/>
                </a:solidFill>
              </a:rPr>
              <a:t>9</a:t>
            </a:r>
            <a:r>
              <a:rPr lang="ko-KR" altLang="en-US" dirty="0">
                <a:solidFill>
                  <a:schemeClr val="bg1"/>
                </a:solidFill>
              </a:rPr>
              <a:t>개 특성 삭제</a:t>
            </a:r>
            <a:endParaRPr lang="en-US" altLang="ko-KR" dirty="0">
              <a:solidFill>
                <a:schemeClr val="bg1"/>
              </a:solidFill>
            </a:endParaRPr>
          </a:p>
          <a:p>
            <a:pPr marL="742950" lvl="1" indent="-285750">
              <a:buFont typeface="Garamond" panose="02020404030301010803" pitchFamily="18" charset="0"/>
              <a:buChar char="–"/>
            </a:pPr>
            <a:r>
              <a:rPr lang="ko-KR" altLang="en-US" dirty="0">
                <a:solidFill>
                  <a:schemeClr val="bg1"/>
                </a:solidFill>
              </a:rPr>
              <a:t>중복되는 의미</a:t>
            </a:r>
            <a:r>
              <a:rPr lang="en-US" altLang="ko-KR" dirty="0">
                <a:solidFill>
                  <a:schemeClr val="bg1"/>
                </a:solidFill>
              </a:rPr>
              <a:t>: type, gender, </a:t>
            </a:r>
            <a:r>
              <a:rPr lang="en-US" altLang="ko-KR" dirty="0" err="1">
                <a:solidFill>
                  <a:schemeClr val="bg1"/>
                </a:solidFill>
              </a:rPr>
              <a:t>civilityTitle</a:t>
            </a:r>
            <a:r>
              <a:rPr lang="en-US" altLang="ko-KR" dirty="0">
                <a:solidFill>
                  <a:schemeClr val="bg1"/>
                </a:solidFill>
              </a:rPr>
              <a:t>, </a:t>
            </a:r>
            <a:r>
              <a:rPr lang="en-US" altLang="ko-KR" dirty="0" err="1">
                <a:solidFill>
                  <a:schemeClr val="bg1"/>
                </a:solidFill>
              </a:rPr>
              <a:t>hasAnyApp</a:t>
            </a:r>
            <a:r>
              <a:rPr lang="en-US" altLang="ko-KR" dirty="0">
                <a:solidFill>
                  <a:schemeClr val="bg1"/>
                </a:solidFill>
              </a:rPr>
              <a:t>,  </a:t>
            </a:r>
            <a:r>
              <a:rPr lang="en-US" altLang="ko-KR" dirty="0" err="1">
                <a:solidFill>
                  <a:schemeClr val="bg1"/>
                </a:solidFill>
              </a:rPr>
              <a:t>seniorityAsMonths</a:t>
            </a:r>
            <a:r>
              <a:rPr lang="en-US" altLang="ko-KR" dirty="0">
                <a:solidFill>
                  <a:schemeClr val="bg1"/>
                </a:solidFill>
              </a:rPr>
              <a:t>, </a:t>
            </a:r>
            <a:r>
              <a:rPr lang="en-US" altLang="ko-KR" dirty="0" err="1">
                <a:solidFill>
                  <a:schemeClr val="bg1"/>
                </a:solidFill>
              </a:rPr>
              <a:t>seniorityAsYears</a:t>
            </a:r>
            <a:endParaRPr lang="en-US" altLang="ko-KR" dirty="0">
              <a:solidFill>
                <a:schemeClr val="bg1"/>
              </a:solidFill>
            </a:endParaRPr>
          </a:p>
          <a:p>
            <a:pPr marL="742950" lvl="1" indent="-285750">
              <a:spcAft>
                <a:spcPts val="600"/>
              </a:spcAft>
              <a:buFont typeface="Garamond" panose="02020404030301010803" pitchFamily="18" charset="0"/>
              <a:buChar char="–"/>
            </a:pPr>
            <a:r>
              <a:rPr lang="ko-KR" altLang="en-US" dirty="0">
                <a:solidFill>
                  <a:schemeClr val="bg1"/>
                </a:solidFill>
              </a:rPr>
              <a:t>특성의 값이 너무 다양함</a:t>
            </a:r>
            <a:r>
              <a:rPr lang="en-US" altLang="ko-KR" dirty="0">
                <a:solidFill>
                  <a:schemeClr val="bg1"/>
                </a:solidFill>
              </a:rPr>
              <a:t>: </a:t>
            </a:r>
            <a:r>
              <a:rPr lang="en-US" altLang="ko-KR" dirty="0" err="1">
                <a:solidFill>
                  <a:schemeClr val="bg1"/>
                </a:solidFill>
              </a:rPr>
              <a:t>identifierHash</a:t>
            </a:r>
            <a:r>
              <a:rPr lang="en-US" altLang="ko-KR" dirty="0">
                <a:solidFill>
                  <a:schemeClr val="bg1"/>
                </a:solidFill>
              </a:rPr>
              <a:t>, country, </a:t>
            </a:r>
            <a:r>
              <a:rPr lang="en-US" altLang="ko-KR" dirty="0" err="1">
                <a:solidFill>
                  <a:schemeClr val="bg1"/>
                </a:solidFill>
              </a:rPr>
              <a:t>countryCode</a:t>
            </a:r>
            <a:endParaRPr lang="en-US" altLang="ko-KR" dirty="0">
              <a:solidFill>
                <a:schemeClr val="bg1"/>
              </a:solidFill>
            </a:endParaRPr>
          </a:p>
          <a:p>
            <a:pPr marL="285750" indent="-285750">
              <a:buFont typeface="Arial" panose="020B0604020202020204" pitchFamily="34" charset="0"/>
              <a:buChar char="•"/>
            </a:pPr>
            <a:r>
              <a:rPr lang="ko-KR" altLang="en-US" dirty="0" err="1">
                <a:solidFill>
                  <a:schemeClr val="bg1"/>
                </a:solidFill>
              </a:rPr>
              <a:t>전처리</a:t>
            </a:r>
            <a:r>
              <a:rPr lang="ko-KR" altLang="en-US" dirty="0">
                <a:solidFill>
                  <a:schemeClr val="bg1"/>
                </a:solidFill>
              </a:rPr>
              <a:t> 후</a:t>
            </a:r>
            <a:endParaRPr lang="en-US" altLang="ko-KR" dirty="0">
              <a:solidFill>
                <a:schemeClr val="bg1"/>
              </a:solidFill>
            </a:endParaRPr>
          </a:p>
          <a:p>
            <a:pPr marL="742950" lvl="1" indent="-285750">
              <a:buFont typeface="Garamond" panose="02020404030301010803" pitchFamily="18" charset="0"/>
              <a:buChar char="–"/>
            </a:pPr>
            <a:r>
              <a:rPr lang="en-US" altLang="ko-KR" b="1" dirty="0">
                <a:solidFill>
                  <a:schemeClr val="accent2">
                    <a:lumMod val="60000"/>
                    <a:lumOff val="40000"/>
                  </a:schemeClr>
                </a:solidFill>
              </a:rPr>
              <a:t>98,913 users, 15 features</a:t>
            </a:r>
            <a:endParaRPr lang="ko-KR" altLang="en-US" b="1" dirty="0">
              <a:solidFill>
                <a:schemeClr val="accent2">
                  <a:lumMod val="60000"/>
                  <a:lumOff val="40000"/>
                </a:schemeClr>
              </a:solidFill>
            </a:endParaRPr>
          </a:p>
        </p:txBody>
      </p:sp>
      <p:sp>
        <p:nvSpPr>
          <p:cNvPr id="21" name="TextBox 20">
            <a:extLst>
              <a:ext uri="{FF2B5EF4-FFF2-40B4-BE49-F238E27FC236}">
                <a16:creationId xmlns:a16="http://schemas.microsoft.com/office/drawing/2014/main" id="{208D9146-C1C4-3CD5-958F-B36CF77C5C06}"/>
              </a:ext>
            </a:extLst>
          </p:cNvPr>
          <p:cNvSpPr txBox="1"/>
          <p:nvPr/>
        </p:nvSpPr>
        <p:spPr>
          <a:xfrm>
            <a:off x="5190659" y="3678126"/>
            <a:ext cx="1461811" cy="646331"/>
          </a:xfrm>
          <a:prstGeom prst="rect">
            <a:avLst/>
          </a:prstGeom>
          <a:noFill/>
        </p:spPr>
        <p:txBody>
          <a:bodyPr wrap="square" rtlCol="0">
            <a:spAutoFit/>
          </a:bodyPr>
          <a:lstStyle/>
          <a:p>
            <a:pPr marL="0" lvl="1"/>
            <a:r>
              <a:rPr lang="en-US" altLang="ko-KR" b="1" dirty="0">
                <a:solidFill>
                  <a:schemeClr val="accent2"/>
                </a:solidFill>
              </a:rPr>
              <a:t>98,913 users </a:t>
            </a:r>
          </a:p>
          <a:p>
            <a:pPr marL="0" lvl="1"/>
            <a:r>
              <a:rPr lang="en-US" altLang="ko-KR" b="1" dirty="0">
                <a:solidFill>
                  <a:schemeClr val="accent2"/>
                </a:solidFill>
              </a:rPr>
              <a:t>15 features</a:t>
            </a:r>
            <a:endParaRPr lang="ko-KR" altLang="en-US" b="1" dirty="0">
              <a:solidFill>
                <a:schemeClr val="accent2"/>
              </a:solidFill>
            </a:endParaRPr>
          </a:p>
        </p:txBody>
      </p:sp>
      <p:sp>
        <p:nvSpPr>
          <p:cNvPr id="22" name="TextBox 21">
            <a:extLst>
              <a:ext uri="{FF2B5EF4-FFF2-40B4-BE49-F238E27FC236}">
                <a16:creationId xmlns:a16="http://schemas.microsoft.com/office/drawing/2014/main" id="{F87151A0-6284-2BB7-8DA9-25C1AAB1ECE7}"/>
              </a:ext>
            </a:extLst>
          </p:cNvPr>
          <p:cNvSpPr txBox="1"/>
          <p:nvPr/>
        </p:nvSpPr>
        <p:spPr>
          <a:xfrm>
            <a:off x="2216457" y="3678126"/>
            <a:ext cx="1461811" cy="646331"/>
          </a:xfrm>
          <a:prstGeom prst="rect">
            <a:avLst/>
          </a:prstGeom>
          <a:noFill/>
        </p:spPr>
        <p:txBody>
          <a:bodyPr wrap="square" rtlCol="0">
            <a:spAutoFit/>
          </a:bodyPr>
          <a:lstStyle/>
          <a:p>
            <a:pPr marL="0" lvl="1"/>
            <a:r>
              <a:rPr lang="en-US" altLang="ko-KR" b="1" dirty="0">
                <a:solidFill>
                  <a:schemeClr val="accent1"/>
                </a:solidFill>
              </a:rPr>
              <a:t>98,913 users </a:t>
            </a:r>
          </a:p>
          <a:p>
            <a:pPr marL="0" lvl="1"/>
            <a:r>
              <a:rPr lang="en-US" altLang="ko-KR" b="1" dirty="0">
                <a:solidFill>
                  <a:schemeClr val="accent1"/>
                </a:solidFill>
              </a:rPr>
              <a:t>24 features</a:t>
            </a:r>
            <a:endParaRPr lang="ko-KR" altLang="en-US" b="1" dirty="0">
              <a:solidFill>
                <a:schemeClr val="accent1"/>
              </a:solidFill>
            </a:endParaRPr>
          </a:p>
        </p:txBody>
      </p:sp>
    </p:spTree>
    <p:extLst>
      <p:ext uri="{BB962C8B-B14F-4D97-AF65-F5344CB8AC3E}">
        <p14:creationId xmlns:p14="http://schemas.microsoft.com/office/powerpoint/2010/main" val="170957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83A61-AF19-9368-0254-4BA7A78DB052}"/>
              </a:ext>
            </a:extLst>
          </p:cNvPr>
          <p:cNvSpPr>
            <a:spLocks noGrp="1"/>
          </p:cNvSpPr>
          <p:nvPr>
            <p:ph type="title"/>
          </p:nvPr>
        </p:nvSpPr>
        <p:spPr/>
        <p:txBody>
          <a:bodyPr vert="horz" lIns="91440" tIns="45720" rIns="91440" bIns="45720" rtlCol="0" anchor="ctr">
            <a:normAutofit/>
          </a:bodyPr>
          <a:lstStyle/>
          <a:p>
            <a:r>
              <a:rPr lang="ko-KR" altLang="en-US" dirty="0">
                <a:latin typeface="맑은 고딕" panose="020B0503020000020004" pitchFamily="50" charset="-127"/>
                <a:ea typeface="맑은 고딕" panose="020B0503020000020004" pitchFamily="50" charset="-127"/>
              </a:rPr>
              <a:t>특성 기술</a:t>
            </a:r>
          </a:p>
        </p:txBody>
      </p:sp>
      <p:sp>
        <p:nvSpPr>
          <p:cNvPr id="3" name="내용 개체 틀 2">
            <a:extLst>
              <a:ext uri="{FF2B5EF4-FFF2-40B4-BE49-F238E27FC236}">
                <a16:creationId xmlns:a16="http://schemas.microsoft.com/office/drawing/2014/main" id="{79C57259-93E1-0D06-55BF-18772C9D6B0A}"/>
              </a:ext>
            </a:extLst>
          </p:cNvPr>
          <p:cNvSpPr>
            <a:spLocks noGrp="1"/>
          </p:cNvSpPr>
          <p:nvPr>
            <p:ph idx="1"/>
          </p:nvPr>
        </p:nvSpPr>
        <p:spPr/>
        <p:txBody>
          <a:bodyPr/>
          <a:lstStyle/>
          <a:p>
            <a:endParaRPr lang="ko-KR" altLang="en-US"/>
          </a:p>
        </p:txBody>
      </p:sp>
      <p:sp>
        <p:nvSpPr>
          <p:cNvPr id="7" name="텍스트 개체 틀 6">
            <a:extLst>
              <a:ext uri="{FF2B5EF4-FFF2-40B4-BE49-F238E27FC236}">
                <a16:creationId xmlns:a16="http://schemas.microsoft.com/office/drawing/2014/main" id="{89A6924D-D819-7872-DC56-A727CD9DE73C}"/>
              </a:ext>
            </a:extLst>
          </p:cNvPr>
          <p:cNvSpPr>
            <a:spLocks noGrp="1"/>
          </p:cNvSpPr>
          <p:nvPr>
            <p:ph type="body" sz="quarter" idx="10"/>
          </p:nvPr>
        </p:nvSpPr>
        <p:spPr/>
        <p:txBody>
          <a:bodyPr>
            <a:normAutofit/>
          </a:bodyPr>
          <a:lstStyle/>
          <a:p>
            <a:pPr marL="228600" indent="-228600">
              <a:buAutoNum type="arabicParenR"/>
            </a:pPr>
            <a:r>
              <a:rPr lang="en-US" altLang="ko-KR" dirty="0"/>
              <a:t>EDA: Online C2C fashion store - user </a:t>
            </a:r>
            <a:r>
              <a:rPr lang="en-US" altLang="ko-KR" dirty="0" err="1"/>
              <a:t>behaviour</a:t>
            </a:r>
            <a:r>
              <a:rPr lang="en-US" altLang="ko-KR" dirty="0"/>
              <a:t> (Kaggle, JEFFREY MVUTU MABILAMA)</a:t>
            </a:r>
            <a:endParaRPr lang="ko-KR" altLang="en-US" dirty="0"/>
          </a:p>
        </p:txBody>
      </p:sp>
      <p:sp>
        <p:nvSpPr>
          <p:cNvPr id="18" name="직사각형 17">
            <a:extLst>
              <a:ext uri="{FF2B5EF4-FFF2-40B4-BE49-F238E27FC236}">
                <a16:creationId xmlns:a16="http://schemas.microsoft.com/office/drawing/2014/main" id="{6A4D8CC7-E4E1-A320-39C8-1A1BFB331977}"/>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1-2. Data set</a:t>
            </a:r>
            <a:endParaRPr lang="ko-KR" altLang="en-US" dirty="0">
              <a:solidFill>
                <a:schemeClr val="tx2"/>
              </a:solidFill>
            </a:endParaRPr>
          </a:p>
        </p:txBody>
      </p:sp>
      <p:graphicFrame>
        <p:nvGraphicFramePr>
          <p:cNvPr id="8" name="표 7">
            <a:extLst>
              <a:ext uri="{FF2B5EF4-FFF2-40B4-BE49-F238E27FC236}">
                <a16:creationId xmlns:a16="http://schemas.microsoft.com/office/drawing/2014/main" id="{24005147-72FF-4026-E70A-2410CF80C134}"/>
              </a:ext>
            </a:extLst>
          </p:cNvPr>
          <p:cNvGraphicFramePr>
            <a:graphicFrameLocks/>
          </p:cNvGraphicFramePr>
          <p:nvPr>
            <p:extLst>
              <p:ext uri="{D42A27DB-BD31-4B8C-83A1-F6EECF244321}">
                <p14:modId xmlns:p14="http://schemas.microsoft.com/office/powerpoint/2010/main" val="3142057564"/>
              </p:ext>
            </p:extLst>
          </p:nvPr>
        </p:nvGraphicFramePr>
        <p:xfrm>
          <a:off x="838200" y="1825625"/>
          <a:ext cx="10515600" cy="4419600"/>
        </p:xfrm>
        <a:graphic>
          <a:graphicData uri="http://schemas.openxmlformats.org/drawingml/2006/table">
            <a:tbl>
              <a:tblPr firstRow="1" bandRow="1">
                <a:tableStyleId>{5C22544A-7EE6-4342-B048-85BDC9FD1C3A}</a:tableStyleId>
              </a:tblPr>
              <a:tblGrid>
                <a:gridCol w="2295525">
                  <a:extLst>
                    <a:ext uri="{9D8B030D-6E8A-4147-A177-3AD203B41FA5}">
                      <a16:colId xmlns:a16="http://schemas.microsoft.com/office/drawing/2014/main" val="969425902"/>
                    </a:ext>
                  </a:extLst>
                </a:gridCol>
                <a:gridCol w="8220075">
                  <a:extLst>
                    <a:ext uri="{9D8B030D-6E8A-4147-A177-3AD203B41FA5}">
                      <a16:colId xmlns:a16="http://schemas.microsoft.com/office/drawing/2014/main" val="2714207773"/>
                    </a:ext>
                  </a:extLst>
                </a:gridCol>
              </a:tblGrid>
              <a:tr h="271959">
                <a:tc>
                  <a:txBody>
                    <a:bodyPr/>
                    <a:lstStyle/>
                    <a:p>
                      <a:pPr algn="ctr" latinLnBrk="1"/>
                      <a:r>
                        <a:rPr lang="en-US" altLang="ko-KR" sz="1400" dirty="0"/>
                        <a:t>Variable</a:t>
                      </a:r>
                      <a:endParaRPr lang="ko-KR" altLang="en-US" sz="1400" dirty="0"/>
                    </a:p>
                  </a:txBody>
                  <a:tcPr/>
                </a:tc>
                <a:tc>
                  <a:txBody>
                    <a:bodyPr/>
                    <a:lstStyle/>
                    <a:p>
                      <a:pPr algn="ctr" latinLnBrk="1"/>
                      <a:r>
                        <a:rPr lang="en-US" altLang="ko-KR" sz="1400" dirty="0"/>
                        <a:t>Description</a:t>
                      </a:r>
                      <a:r>
                        <a:rPr lang="en-US" altLang="ko-KR" sz="1400" baseline="30000" dirty="0"/>
                        <a:t>1)</a:t>
                      </a:r>
                      <a:endParaRPr lang="ko-KR" altLang="en-US" sz="1400" baseline="30000" dirty="0"/>
                    </a:p>
                  </a:txBody>
                  <a:tcPr/>
                </a:tc>
                <a:extLst>
                  <a:ext uri="{0D108BD9-81ED-4DB2-BD59-A6C34878D82A}">
                    <a16:rowId xmlns:a16="http://schemas.microsoft.com/office/drawing/2014/main" val="4105158809"/>
                  </a:ext>
                </a:extLst>
              </a:tr>
              <a:tr h="271959">
                <a:tc>
                  <a:txBody>
                    <a:bodyPr/>
                    <a:lstStyle/>
                    <a:p>
                      <a:pPr algn="ctr" fontAlgn="ctr"/>
                      <a:r>
                        <a:rPr lang="en-US" sz="1400" u="none" strike="noStrike" dirty="0">
                          <a:solidFill>
                            <a:schemeClr val="accent1"/>
                          </a:solidFill>
                          <a:effectLst/>
                        </a:rPr>
                        <a:t>language</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The user's preferred language</a:t>
                      </a:r>
                      <a:endParaRPr lang="ko-KR" altLang="en-US" sz="1200" dirty="0">
                        <a:solidFill>
                          <a:schemeClr val="accent1"/>
                        </a:solidFill>
                      </a:endParaRPr>
                    </a:p>
                  </a:txBody>
                  <a:tcPr/>
                </a:tc>
                <a:extLst>
                  <a:ext uri="{0D108BD9-81ED-4DB2-BD59-A6C34878D82A}">
                    <a16:rowId xmlns:a16="http://schemas.microsoft.com/office/drawing/2014/main" val="4289693068"/>
                  </a:ext>
                </a:extLst>
              </a:tr>
              <a:tr h="271959">
                <a:tc>
                  <a:txBody>
                    <a:bodyPr/>
                    <a:lstStyle/>
                    <a:p>
                      <a:pPr algn="ctr" fontAlgn="ctr"/>
                      <a:r>
                        <a:rPr lang="en-US" sz="1400" u="none" strike="noStrike" dirty="0" err="1">
                          <a:solidFill>
                            <a:schemeClr val="accent1"/>
                          </a:solidFill>
                          <a:effectLst/>
                        </a:rPr>
                        <a:t>socialNbFollowers</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users who follow this user's activity. New accounts are automatically followed by the store's official</a:t>
                      </a:r>
                      <a:endParaRPr lang="ko-KR" altLang="en-US" sz="1200" dirty="0">
                        <a:solidFill>
                          <a:schemeClr val="accent1"/>
                        </a:solidFill>
                      </a:endParaRPr>
                    </a:p>
                  </a:txBody>
                  <a:tcPr/>
                </a:tc>
                <a:extLst>
                  <a:ext uri="{0D108BD9-81ED-4DB2-BD59-A6C34878D82A}">
                    <a16:rowId xmlns:a16="http://schemas.microsoft.com/office/drawing/2014/main" val="2001548477"/>
                  </a:ext>
                </a:extLst>
              </a:tr>
              <a:tr h="271959">
                <a:tc>
                  <a:txBody>
                    <a:bodyPr/>
                    <a:lstStyle/>
                    <a:p>
                      <a:pPr algn="ctr" fontAlgn="ctr"/>
                      <a:r>
                        <a:rPr lang="en-US" sz="1400" u="none" strike="noStrike" dirty="0" err="1">
                          <a:solidFill>
                            <a:schemeClr val="accent1"/>
                          </a:solidFill>
                          <a:effectLst/>
                        </a:rPr>
                        <a:t>socialNbFollows</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user account this user follows. New accounts are automatically assigned to follow the official partners</a:t>
                      </a:r>
                      <a:endParaRPr lang="ko-KR" altLang="en-US" sz="1200" dirty="0">
                        <a:solidFill>
                          <a:schemeClr val="accent1"/>
                        </a:solidFill>
                      </a:endParaRPr>
                    </a:p>
                  </a:txBody>
                  <a:tcPr/>
                </a:tc>
                <a:extLst>
                  <a:ext uri="{0D108BD9-81ED-4DB2-BD59-A6C34878D82A}">
                    <a16:rowId xmlns:a16="http://schemas.microsoft.com/office/drawing/2014/main" val="1793749359"/>
                  </a:ext>
                </a:extLst>
              </a:tr>
              <a:tr h="271959">
                <a:tc>
                  <a:txBody>
                    <a:bodyPr/>
                    <a:lstStyle/>
                    <a:p>
                      <a:pPr algn="ctr" fontAlgn="ctr"/>
                      <a:r>
                        <a:rPr lang="en-US" sz="1400" u="none" strike="noStrike" dirty="0" err="1">
                          <a:solidFill>
                            <a:schemeClr val="accent1"/>
                          </a:solidFill>
                          <a:effectLst/>
                        </a:rPr>
                        <a:t>socialProductsLiked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products this user liked</a:t>
                      </a:r>
                      <a:endParaRPr lang="ko-KR" altLang="en-US" sz="1200" dirty="0">
                        <a:solidFill>
                          <a:schemeClr val="accent1"/>
                        </a:solidFill>
                        <a:highlight>
                          <a:srgbClr val="FFFF00"/>
                        </a:highlight>
                      </a:endParaRPr>
                    </a:p>
                  </a:txBody>
                  <a:tcPr/>
                </a:tc>
                <a:extLst>
                  <a:ext uri="{0D108BD9-81ED-4DB2-BD59-A6C34878D82A}">
                    <a16:rowId xmlns:a16="http://schemas.microsoft.com/office/drawing/2014/main" val="2968097726"/>
                  </a:ext>
                </a:extLst>
              </a:tr>
              <a:tr h="271959">
                <a:tc>
                  <a:txBody>
                    <a:bodyPr/>
                    <a:lstStyle/>
                    <a:p>
                      <a:pPr algn="ctr" fontAlgn="ctr"/>
                      <a:r>
                        <a:rPr lang="en-US" sz="1400" u="none" strike="noStrike" dirty="0" err="1">
                          <a:solidFill>
                            <a:schemeClr val="accent1"/>
                          </a:solidFill>
                          <a:effectLst/>
                        </a:rPr>
                        <a:t>productsListed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currently unsold products that this user has uploaded.</a:t>
                      </a:r>
                      <a:endParaRPr lang="ko-KR" altLang="en-US" sz="1200" dirty="0">
                        <a:solidFill>
                          <a:schemeClr val="accent1"/>
                        </a:solidFill>
                      </a:endParaRPr>
                    </a:p>
                  </a:txBody>
                  <a:tcPr/>
                </a:tc>
                <a:extLst>
                  <a:ext uri="{0D108BD9-81ED-4DB2-BD59-A6C34878D82A}">
                    <a16:rowId xmlns:a16="http://schemas.microsoft.com/office/drawing/2014/main" val="4102903409"/>
                  </a:ext>
                </a:extLst>
              </a:tr>
              <a:tr h="271959">
                <a:tc>
                  <a:txBody>
                    <a:bodyPr/>
                    <a:lstStyle/>
                    <a:p>
                      <a:pPr algn="ctr" fontAlgn="ctr"/>
                      <a:r>
                        <a:rPr lang="en-US" sz="1400" u="none" strike="noStrike" dirty="0" err="1">
                          <a:solidFill>
                            <a:schemeClr val="accent1"/>
                          </a:solidFill>
                          <a:effectLst/>
                        </a:rPr>
                        <a:t>productsSold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products this user has sold</a:t>
                      </a:r>
                      <a:endParaRPr lang="ko-KR" altLang="en-US" sz="1200" dirty="0">
                        <a:solidFill>
                          <a:schemeClr val="accent1"/>
                        </a:solidFill>
                      </a:endParaRPr>
                    </a:p>
                  </a:txBody>
                  <a:tcPr/>
                </a:tc>
                <a:extLst>
                  <a:ext uri="{0D108BD9-81ED-4DB2-BD59-A6C34878D82A}">
                    <a16:rowId xmlns:a16="http://schemas.microsoft.com/office/drawing/2014/main" val="2807900176"/>
                  </a:ext>
                </a:extLst>
              </a:tr>
              <a:tr h="271959">
                <a:tc>
                  <a:txBody>
                    <a:bodyPr/>
                    <a:lstStyle/>
                    <a:p>
                      <a:pPr algn="ctr" fontAlgn="ctr"/>
                      <a:r>
                        <a:rPr lang="en-US" sz="1400" u="none" strike="noStrike" dirty="0" err="1">
                          <a:solidFill>
                            <a:schemeClr val="accent1"/>
                          </a:solidFill>
                          <a:effectLst/>
                        </a:rPr>
                        <a:t>productsPassRate</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 of products meeting the product description. (Sold products are reviewed by the store's team before being shipped to the buyer)</a:t>
                      </a:r>
                      <a:endParaRPr lang="ko-KR" altLang="en-US" sz="1200" baseline="30000" dirty="0">
                        <a:solidFill>
                          <a:schemeClr val="accent1"/>
                        </a:solidFill>
                      </a:endParaRPr>
                    </a:p>
                  </a:txBody>
                  <a:tcPr/>
                </a:tc>
                <a:extLst>
                  <a:ext uri="{0D108BD9-81ED-4DB2-BD59-A6C34878D82A}">
                    <a16:rowId xmlns:a16="http://schemas.microsoft.com/office/drawing/2014/main" val="1517005567"/>
                  </a:ext>
                </a:extLst>
              </a:tr>
              <a:tr h="271959">
                <a:tc>
                  <a:txBody>
                    <a:bodyPr/>
                    <a:lstStyle/>
                    <a:p>
                      <a:pPr algn="ctr" fontAlgn="ctr"/>
                      <a:r>
                        <a:rPr lang="en-US" sz="1400" u="none" strike="noStrike" dirty="0" err="1">
                          <a:solidFill>
                            <a:schemeClr val="accent1"/>
                          </a:solidFill>
                          <a:effectLst/>
                        </a:rPr>
                        <a:t>productsWished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baseline="0" dirty="0">
                          <a:solidFill>
                            <a:schemeClr val="accent1"/>
                          </a:solidFill>
                        </a:rPr>
                        <a:t>Number of products this user added to his/her wish list.</a:t>
                      </a:r>
                      <a:endParaRPr lang="ko-KR" altLang="en-US" sz="1200" baseline="0" dirty="0">
                        <a:solidFill>
                          <a:schemeClr val="accent1"/>
                        </a:solidFill>
                      </a:endParaRPr>
                    </a:p>
                  </a:txBody>
                  <a:tcPr/>
                </a:tc>
                <a:extLst>
                  <a:ext uri="{0D108BD9-81ED-4DB2-BD59-A6C34878D82A}">
                    <a16:rowId xmlns:a16="http://schemas.microsoft.com/office/drawing/2014/main" val="2869548106"/>
                  </a:ext>
                </a:extLst>
              </a:tr>
              <a:tr h="271959">
                <a:tc>
                  <a:txBody>
                    <a:bodyPr/>
                    <a:lstStyle/>
                    <a:p>
                      <a:pPr algn="ctr" fontAlgn="ctr"/>
                      <a:r>
                        <a:rPr lang="en-US" sz="1400" b="1" u="none" strike="noStrike" dirty="0" err="1">
                          <a:solidFill>
                            <a:schemeClr val="tx1"/>
                          </a:solidFill>
                          <a:effectLst/>
                        </a:rPr>
                        <a:t>productsBought</a:t>
                      </a:r>
                      <a:endParaRPr lang="en-US" sz="1400" b="1" i="0" u="none" strike="noStrike" dirty="0">
                        <a:solidFill>
                          <a:schemeClr val="tx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b="1" dirty="0">
                          <a:solidFill>
                            <a:schemeClr val="tx1"/>
                          </a:solidFill>
                        </a:rPr>
                        <a:t>Number of products this user bought (Target of this analysis)</a:t>
                      </a:r>
                      <a:endParaRPr lang="ko-KR" altLang="en-US" sz="1200" b="1" dirty="0">
                        <a:solidFill>
                          <a:schemeClr val="tx1"/>
                        </a:solidFill>
                      </a:endParaRPr>
                    </a:p>
                  </a:txBody>
                  <a:tcPr/>
                </a:tc>
                <a:extLst>
                  <a:ext uri="{0D108BD9-81ED-4DB2-BD59-A6C34878D82A}">
                    <a16:rowId xmlns:a16="http://schemas.microsoft.com/office/drawing/2014/main" val="411563066"/>
                  </a:ext>
                </a:extLst>
              </a:tr>
              <a:tr h="271959">
                <a:tc>
                  <a:txBody>
                    <a:bodyPr/>
                    <a:lstStyle/>
                    <a:p>
                      <a:pPr algn="ctr" fontAlgn="ctr"/>
                      <a:r>
                        <a:rPr lang="en-US" sz="1400" u="none" strike="noStrike" dirty="0" err="1">
                          <a:solidFill>
                            <a:schemeClr val="accent1"/>
                          </a:solidFill>
                          <a:effectLst/>
                        </a:rPr>
                        <a:t>civilityGenderId</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1, 2, 3 (1 is Mr., 2 is </a:t>
                      </a:r>
                      <a:r>
                        <a:rPr lang="en-US" altLang="ko-KR" sz="1200" dirty="0" err="1">
                          <a:solidFill>
                            <a:schemeClr val="accent1"/>
                          </a:solidFill>
                        </a:rPr>
                        <a:t>Mrs</a:t>
                      </a:r>
                      <a:r>
                        <a:rPr lang="en-US" altLang="ko-KR" sz="1200" dirty="0">
                          <a:solidFill>
                            <a:schemeClr val="accent1"/>
                          </a:solidFill>
                        </a:rPr>
                        <a:t>, 3 is Miss)</a:t>
                      </a:r>
                      <a:endParaRPr lang="ko-KR" altLang="en-US" sz="1200" dirty="0">
                        <a:solidFill>
                          <a:schemeClr val="accent1"/>
                        </a:solidFill>
                      </a:endParaRPr>
                    </a:p>
                  </a:txBody>
                  <a:tcPr/>
                </a:tc>
                <a:extLst>
                  <a:ext uri="{0D108BD9-81ED-4DB2-BD59-A6C34878D82A}">
                    <a16:rowId xmlns:a16="http://schemas.microsoft.com/office/drawing/2014/main" val="2288529585"/>
                  </a:ext>
                </a:extLst>
              </a:tr>
              <a:tr h="271959">
                <a:tc>
                  <a:txBody>
                    <a:bodyPr/>
                    <a:lstStyle/>
                    <a:p>
                      <a:pPr algn="ctr" fontAlgn="ctr"/>
                      <a:r>
                        <a:rPr lang="en-US" sz="1400" u="none" strike="noStrike" dirty="0" err="1">
                          <a:solidFill>
                            <a:schemeClr val="accent1"/>
                          </a:solidFill>
                          <a:effectLst/>
                        </a:rPr>
                        <a:t>hasAndroidApp</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If user has ever used the official Android app</a:t>
                      </a:r>
                      <a:endParaRPr lang="ko-KR" altLang="en-US" sz="1200" dirty="0">
                        <a:solidFill>
                          <a:schemeClr val="accent1"/>
                        </a:solidFill>
                      </a:endParaRPr>
                    </a:p>
                  </a:txBody>
                  <a:tcPr/>
                </a:tc>
                <a:extLst>
                  <a:ext uri="{0D108BD9-81ED-4DB2-BD59-A6C34878D82A}">
                    <a16:rowId xmlns:a16="http://schemas.microsoft.com/office/drawing/2014/main" val="3485827717"/>
                  </a:ext>
                </a:extLst>
              </a:tr>
              <a:tr h="271959">
                <a:tc>
                  <a:txBody>
                    <a:bodyPr/>
                    <a:lstStyle/>
                    <a:p>
                      <a:pPr algn="ctr" fontAlgn="ctr"/>
                      <a:r>
                        <a:rPr lang="en-US" sz="1400" u="none" strike="noStrike" dirty="0" err="1">
                          <a:solidFill>
                            <a:schemeClr val="accent1"/>
                          </a:solidFill>
                          <a:effectLst/>
                        </a:rPr>
                        <a:t>hasIosApp</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If user has ever used the official iOS app</a:t>
                      </a:r>
                      <a:endParaRPr lang="ko-KR" altLang="en-US" sz="1200" dirty="0">
                        <a:solidFill>
                          <a:schemeClr val="accent1"/>
                        </a:solidFill>
                      </a:endParaRPr>
                    </a:p>
                  </a:txBody>
                  <a:tcPr/>
                </a:tc>
                <a:extLst>
                  <a:ext uri="{0D108BD9-81ED-4DB2-BD59-A6C34878D82A}">
                    <a16:rowId xmlns:a16="http://schemas.microsoft.com/office/drawing/2014/main" val="2140543262"/>
                  </a:ext>
                </a:extLst>
              </a:tr>
              <a:tr h="271959">
                <a:tc>
                  <a:txBody>
                    <a:bodyPr/>
                    <a:lstStyle/>
                    <a:p>
                      <a:pPr algn="ctr" fontAlgn="ctr"/>
                      <a:r>
                        <a:rPr lang="en-US" sz="1400" u="none" strike="noStrike" dirty="0" err="1">
                          <a:solidFill>
                            <a:schemeClr val="accent1"/>
                          </a:solidFill>
                          <a:effectLst/>
                        </a:rPr>
                        <a:t>hasProfilePicture</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If user has a custom profile picture</a:t>
                      </a:r>
                      <a:endParaRPr lang="ko-KR" altLang="en-US" sz="1200" dirty="0">
                        <a:solidFill>
                          <a:schemeClr val="accent1"/>
                        </a:solidFill>
                      </a:endParaRPr>
                    </a:p>
                  </a:txBody>
                  <a:tcPr/>
                </a:tc>
                <a:extLst>
                  <a:ext uri="{0D108BD9-81ED-4DB2-BD59-A6C34878D82A}">
                    <a16:rowId xmlns:a16="http://schemas.microsoft.com/office/drawing/2014/main" val="10332348"/>
                  </a:ext>
                </a:extLst>
              </a:tr>
              <a:tr h="271959">
                <a:tc>
                  <a:txBody>
                    <a:bodyPr/>
                    <a:lstStyle/>
                    <a:p>
                      <a:pPr algn="ctr" fontAlgn="ctr"/>
                      <a:r>
                        <a:rPr lang="en-US" sz="1400" u="none" strike="noStrike" dirty="0" err="1">
                          <a:solidFill>
                            <a:schemeClr val="accent1"/>
                          </a:solidFill>
                          <a:effectLst/>
                        </a:rPr>
                        <a:t>daysSinceLastLogin</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days since the last login</a:t>
                      </a:r>
                      <a:endParaRPr lang="ko-KR" altLang="en-US" sz="1200" dirty="0">
                        <a:solidFill>
                          <a:schemeClr val="accent1"/>
                        </a:solidFill>
                      </a:endParaRPr>
                    </a:p>
                  </a:txBody>
                  <a:tcPr/>
                </a:tc>
                <a:extLst>
                  <a:ext uri="{0D108BD9-81ED-4DB2-BD59-A6C34878D82A}">
                    <a16:rowId xmlns:a16="http://schemas.microsoft.com/office/drawing/2014/main" val="2016705100"/>
                  </a:ext>
                </a:extLst>
              </a:tr>
              <a:tr h="271959">
                <a:tc>
                  <a:txBody>
                    <a:bodyPr/>
                    <a:lstStyle/>
                    <a:p>
                      <a:pPr algn="ctr" fontAlgn="ctr"/>
                      <a:r>
                        <a:rPr lang="en-US" sz="1400" u="none" strike="noStrike" dirty="0">
                          <a:solidFill>
                            <a:schemeClr val="accent1"/>
                          </a:solidFill>
                          <a:effectLst/>
                        </a:rPr>
                        <a:t>seniority</a:t>
                      </a:r>
                      <a:endParaRPr lang="en-US" sz="1400" b="0" i="0" u="none" strike="noStrike" dirty="0">
                        <a:solidFill>
                          <a:schemeClr val="accent1"/>
                        </a:solidFill>
                        <a:effectLst/>
                        <a:latin typeface="맑은 고딕" panose="020B0503020000020004" pitchFamily="50" charset="-127"/>
                        <a:ea typeface="맑은 고딕" panose="020B0503020000020004" pitchFamily="50" charset="-127"/>
                      </a:endParaRPr>
                    </a:p>
                  </a:txBody>
                  <a:tcPr marL="8241" marR="8241" marT="8241" marB="0" anchor="ctr"/>
                </a:tc>
                <a:tc>
                  <a:txBody>
                    <a:bodyPr/>
                    <a:lstStyle/>
                    <a:p>
                      <a:pPr latinLnBrk="1"/>
                      <a:r>
                        <a:rPr lang="en-US" altLang="ko-KR" sz="1200" dirty="0">
                          <a:solidFill>
                            <a:schemeClr val="accent1"/>
                          </a:solidFill>
                        </a:rPr>
                        <a:t>Number of days since the user registered</a:t>
                      </a:r>
                      <a:endParaRPr lang="ko-KR" altLang="en-US" sz="1200" dirty="0">
                        <a:solidFill>
                          <a:schemeClr val="accent1"/>
                        </a:solidFill>
                      </a:endParaRPr>
                    </a:p>
                  </a:txBody>
                  <a:tcPr/>
                </a:tc>
                <a:extLst>
                  <a:ext uri="{0D108BD9-81ED-4DB2-BD59-A6C34878D82A}">
                    <a16:rowId xmlns:a16="http://schemas.microsoft.com/office/drawing/2014/main" val="3354403728"/>
                  </a:ext>
                </a:extLst>
              </a:tr>
            </a:tbl>
          </a:graphicData>
        </a:graphic>
      </p:graphicFrame>
    </p:spTree>
    <p:extLst>
      <p:ext uri="{BB962C8B-B14F-4D97-AF65-F5344CB8AC3E}">
        <p14:creationId xmlns:p14="http://schemas.microsoft.com/office/powerpoint/2010/main" val="268521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normAutofit/>
          </a:bodyPr>
          <a:lstStyle/>
          <a:p>
            <a:r>
              <a:rPr lang="ko-KR" altLang="en-US" dirty="0">
                <a:solidFill>
                  <a:schemeClr val="tx2"/>
                </a:solidFill>
              </a:rPr>
              <a:t>타겟이 불균형하고</a:t>
            </a:r>
            <a:r>
              <a:rPr lang="en-US" altLang="ko-KR" dirty="0">
                <a:solidFill>
                  <a:schemeClr val="tx2"/>
                </a:solidFill>
              </a:rPr>
              <a:t>, </a:t>
            </a:r>
            <a:r>
              <a:rPr lang="ko-KR" altLang="en-US" dirty="0">
                <a:solidFill>
                  <a:schemeClr val="tx2"/>
                </a:solidFill>
              </a:rPr>
              <a:t>비대칭도가 큼</a:t>
            </a:r>
          </a:p>
        </p:txBody>
      </p:sp>
      <p:graphicFrame>
        <p:nvGraphicFramePr>
          <p:cNvPr id="34" name="표 34">
            <a:extLst>
              <a:ext uri="{FF2B5EF4-FFF2-40B4-BE49-F238E27FC236}">
                <a16:creationId xmlns:a16="http://schemas.microsoft.com/office/drawing/2014/main" id="{7E392A80-686A-3D3A-890C-35435ED1CAB9}"/>
              </a:ext>
            </a:extLst>
          </p:cNvPr>
          <p:cNvGraphicFramePr>
            <a:graphicFrameLocks noGrp="1"/>
          </p:cNvGraphicFramePr>
          <p:nvPr>
            <p:ph idx="1"/>
            <p:extLst>
              <p:ext uri="{D42A27DB-BD31-4B8C-83A1-F6EECF244321}">
                <p14:modId xmlns:p14="http://schemas.microsoft.com/office/powerpoint/2010/main" val="1765285414"/>
              </p:ext>
            </p:extLst>
          </p:nvPr>
        </p:nvGraphicFramePr>
        <p:xfrm>
          <a:off x="1496899" y="5399161"/>
          <a:ext cx="2319338" cy="640080"/>
        </p:xfrm>
        <a:graphic>
          <a:graphicData uri="http://schemas.openxmlformats.org/drawingml/2006/table">
            <a:tbl>
              <a:tblPr firstRow="1" bandRow="1">
                <a:tableStyleId>{2D5ABB26-0587-4C30-8999-92F81FD0307C}</a:tableStyleId>
              </a:tblPr>
              <a:tblGrid>
                <a:gridCol w="1298528">
                  <a:extLst>
                    <a:ext uri="{9D8B030D-6E8A-4147-A177-3AD203B41FA5}">
                      <a16:colId xmlns:a16="http://schemas.microsoft.com/office/drawing/2014/main" val="2952461575"/>
                    </a:ext>
                  </a:extLst>
                </a:gridCol>
                <a:gridCol w="1020810">
                  <a:extLst>
                    <a:ext uri="{9D8B030D-6E8A-4147-A177-3AD203B41FA5}">
                      <a16:colId xmlns:a16="http://schemas.microsoft.com/office/drawing/2014/main" val="3241809733"/>
                    </a:ext>
                  </a:extLst>
                </a:gridCol>
              </a:tblGrid>
              <a:tr h="167323">
                <a:tc>
                  <a:txBody>
                    <a:bodyPr/>
                    <a:lstStyle/>
                    <a:p>
                      <a:pPr algn="ctr" latinLnBrk="1"/>
                      <a:r>
                        <a:rPr lang="en-US" altLang="ko-KR" sz="1400" dirty="0">
                          <a:solidFill>
                            <a:schemeClr val="tx2"/>
                          </a:solidFill>
                        </a:rPr>
                        <a:t>Total</a:t>
                      </a:r>
                      <a:endParaRPr lang="ko-KR" altLang="en-US" sz="1400" dirty="0">
                        <a:solidFill>
                          <a:schemeClr val="tx2"/>
                        </a:solidFill>
                      </a:endParaRPr>
                    </a:p>
                  </a:txBody>
                  <a:tcPr marL="0" marR="0" marT="0" marB="0"/>
                </a:tc>
                <a:tc>
                  <a:txBody>
                    <a:bodyPr/>
                    <a:lstStyle/>
                    <a:p>
                      <a:pPr latinLnBrk="1"/>
                      <a:r>
                        <a:rPr lang="en-US" altLang="ko-KR" sz="1400" dirty="0">
                          <a:solidFill>
                            <a:schemeClr val="tx2"/>
                          </a:solidFill>
                        </a:rPr>
                        <a:t>98,913</a:t>
                      </a:r>
                      <a:endParaRPr lang="ko-KR" altLang="en-US" sz="1400" dirty="0">
                        <a:solidFill>
                          <a:schemeClr val="tx2"/>
                        </a:solidFill>
                      </a:endParaRPr>
                    </a:p>
                  </a:txBody>
                  <a:tcPr marL="0" marR="0" marT="0" marB="0"/>
                </a:tc>
                <a:extLst>
                  <a:ext uri="{0D108BD9-81ED-4DB2-BD59-A6C34878D82A}">
                    <a16:rowId xmlns:a16="http://schemas.microsoft.com/office/drawing/2014/main" val="3561008291"/>
                  </a:ext>
                </a:extLst>
              </a:tr>
              <a:tr h="167323">
                <a:tc>
                  <a:txBody>
                    <a:bodyPr/>
                    <a:lstStyle/>
                    <a:p>
                      <a:pPr algn="ctr" latinLnBrk="1"/>
                      <a:r>
                        <a:rPr lang="en-US" altLang="ko-KR" sz="1400" dirty="0">
                          <a:solidFill>
                            <a:schemeClr val="tx2"/>
                          </a:solidFill>
                        </a:rPr>
                        <a:t>Do not buy</a:t>
                      </a:r>
                      <a:endParaRPr lang="ko-KR" altLang="en-US" sz="1400" dirty="0">
                        <a:solidFill>
                          <a:schemeClr val="tx2"/>
                        </a:solidFill>
                      </a:endParaRPr>
                    </a:p>
                  </a:txBody>
                  <a:tcPr marL="0" marR="0" marT="0" marB="0"/>
                </a:tc>
                <a:tc>
                  <a:txBody>
                    <a:bodyPr/>
                    <a:lstStyle/>
                    <a:p>
                      <a:pPr latinLnBrk="1"/>
                      <a:r>
                        <a:rPr lang="en-US" altLang="ko-KR" sz="1400" dirty="0">
                          <a:solidFill>
                            <a:schemeClr val="tx2"/>
                          </a:solidFill>
                        </a:rPr>
                        <a:t>93,494</a:t>
                      </a:r>
                      <a:endParaRPr lang="ko-KR" altLang="en-US" sz="1400" dirty="0">
                        <a:solidFill>
                          <a:schemeClr val="tx2"/>
                        </a:solidFill>
                      </a:endParaRPr>
                    </a:p>
                  </a:txBody>
                  <a:tcPr marL="0" marR="0" marT="0" marB="0"/>
                </a:tc>
                <a:extLst>
                  <a:ext uri="{0D108BD9-81ED-4DB2-BD59-A6C34878D82A}">
                    <a16:rowId xmlns:a16="http://schemas.microsoft.com/office/drawing/2014/main" val="1805471737"/>
                  </a:ext>
                </a:extLst>
              </a:tr>
              <a:tr h="167323">
                <a:tc>
                  <a:txBody>
                    <a:bodyPr/>
                    <a:lstStyle/>
                    <a:p>
                      <a:pPr algn="ctr" latinLnBrk="1"/>
                      <a:r>
                        <a:rPr lang="en-US" altLang="ko-KR" sz="1400" dirty="0">
                          <a:solidFill>
                            <a:schemeClr val="tx2"/>
                          </a:solidFill>
                        </a:rPr>
                        <a:t>Buy</a:t>
                      </a:r>
                      <a:endParaRPr lang="ko-KR" altLang="en-US" sz="1400" dirty="0">
                        <a:solidFill>
                          <a:schemeClr val="tx2"/>
                        </a:solidFill>
                      </a:endParaRPr>
                    </a:p>
                  </a:txBody>
                  <a:tcPr marL="0" marR="0" marT="0" marB="0"/>
                </a:tc>
                <a:tc>
                  <a:txBody>
                    <a:bodyPr/>
                    <a:lstStyle/>
                    <a:p>
                      <a:pPr latinLnBrk="1"/>
                      <a:r>
                        <a:rPr lang="en-US" altLang="ko-KR" sz="1400" dirty="0">
                          <a:solidFill>
                            <a:schemeClr val="tx2"/>
                          </a:solidFill>
                        </a:rPr>
                        <a:t>5,419</a:t>
                      </a:r>
                      <a:endParaRPr lang="ko-KR" altLang="en-US" sz="1400" dirty="0">
                        <a:solidFill>
                          <a:schemeClr val="tx2"/>
                        </a:solidFill>
                      </a:endParaRPr>
                    </a:p>
                  </a:txBody>
                  <a:tcPr marL="0" marR="0" marT="0" marB="0"/>
                </a:tc>
                <a:extLst>
                  <a:ext uri="{0D108BD9-81ED-4DB2-BD59-A6C34878D82A}">
                    <a16:rowId xmlns:a16="http://schemas.microsoft.com/office/drawing/2014/main" val="3898564958"/>
                  </a:ext>
                </a:extLst>
              </a:tr>
            </a:tbl>
          </a:graphicData>
        </a:graphic>
      </p:graphicFrame>
      <p:sp>
        <p:nvSpPr>
          <p:cNvPr id="37" name="텍스트 개체 틀 36">
            <a:extLst>
              <a:ext uri="{FF2B5EF4-FFF2-40B4-BE49-F238E27FC236}">
                <a16:creationId xmlns:a16="http://schemas.microsoft.com/office/drawing/2014/main" id="{FF5B49AE-31F3-339A-CD4C-D527627CA8EB}"/>
              </a:ext>
            </a:extLst>
          </p:cNvPr>
          <p:cNvSpPr>
            <a:spLocks noGrp="1"/>
          </p:cNvSpPr>
          <p:nvPr>
            <p:ph type="body" sz="quarter" idx="10"/>
          </p:nvPr>
        </p:nvSpPr>
        <p:spPr/>
        <p:txBody>
          <a:bodyPr/>
          <a:lstStyle/>
          <a:p>
            <a:endParaRPr lang="ko-KR" altLang="en-US"/>
          </a:p>
        </p:txBody>
      </p:sp>
      <p:sp>
        <p:nvSpPr>
          <p:cNvPr id="7" name="직사각형 6">
            <a:extLst>
              <a:ext uri="{FF2B5EF4-FFF2-40B4-BE49-F238E27FC236}">
                <a16:creationId xmlns:a16="http://schemas.microsoft.com/office/drawing/2014/main" id="{69B2B3B2-2066-87C6-FA15-81C697FDC6EA}"/>
              </a:ext>
            </a:extLst>
          </p:cNvPr>
          <p:cNvSpPr/>
          <p:nvPr/>
        </p:nvSpPr>
        <p:spPr>
          <a:xfrm>
            <a:off x="100668" y="92279"/>
            <a:ext cx="325614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2"/>
                </a:solidFill>
              </a:rPr>
              <a:t>1-3. Exploratory data analysis</a:t>
            </a:r>
            <a:endParaRPr lang="ko-KR" altLang="en-US" dirty="0">
              <a:solidFill>
                <a:schemeClr val="tx2"/>
              </a:solidFill>
            </a:endParaRPr>
          </a:p>
        </p:txBody>
      </p:sp>
      <p:pic>
        <p:nvPicPr>
          <p:cNvPr id="3094" name="Picture 22">
            <a:extLst>
              <a:ext uri="{FF2B5EF4-FFF2-40B4-BE49-F238E27FC236}">
                <a16:creationId xmlns:a16="http://schemas.microsoft.com/office/drawing/2014/main" id="{7BA55694-DD54-22E8-9F65-825A308EF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87" y="2400908"/>
            <a:ext cx="3319563" cy="3000375"/>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그룹 29">
            <a:extLst>
              <a:ext uri="{FF2B5EF4-FFF2-40B4-BE49-F238E27FC236}">
                <a16:creationId xmlns:a16="http://schemas.microsoft.com/office/drawing/2014/main" id="{8EB7C5E6-B4EE-8E3D-955B-367BF2227B13}"/>
              </a:ext>
            </a:extLst>
          </p:cNvPr>
          <p:cNvGrpSpPr/>
          <p:nvPr/>
        </p:nvGrpSpPr>
        <p:grpSpPr>
          <a:xfrm>
            <a:off x="5010150" y="2458058"/>
            <a:ext cx="6343650" cy="3718904"/>
            <a:chOff x="5010150" y="1825625"/>
            <a:chExt cx="6343650" cy="4351338"/>
          </a:xfrm>
          <a:noFill/>
        </p:grpSpPr>
        <p:sp>
          <p:nvSpPr>
            <p:cNvPr id="25" name="직사각형 24">
              <a:extLst>
                <a:ext uri="{FF2B5EF4-FFF2-40B4-BE49-F238E27FC236}">
                  <a16:creationId xmlns:a16="http://schemas.microsoft.com/office/drawing/2014/main" id="{A5A7E37A-77D5-BC34-1C07-D74F70078337}"/>
                </a:ext>
              </a:extLst>
            </p:cNvPr>
            <p:cNvSpPr/>
            <p:nvPr/>
          </p:nvSpPr>
          <p:spPr>
            <a:xfrm>
              <a:off x="5010150" y="1825625"/>
              <a:ext cx="6343650" cy="4351338"/>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3" name="그룹 22">
              <a:extLst>
                <a:ext uri="{FF2B5EF4-FFF2-40B4-BE49-F238E27FC236}">
                  <a16:creationId xmlns:a16="http://schemas.microsoft.com/office/drawing/2014/main" id="{2645136D-AA54-EAD1-14FE-DF82F5FA60D4}"/>
                </a:ext>
              </a:extLst>
            </p:cNvPr>
            <p:cNvGrpSpPr/>
            <p:nvPr/>
          </p:nvGrpSpPr>
          <p:grpSpPr>
            <a:xfrm>
              <a:off x="5157585" y="1919299"/>
              <a:ext cx="2880000" cy="4184519"/>
              <a:chOff x="5157585" y="1919299"/>
              <a:chExt cx="2880000" cy="4184519"/>
            </a:xfrm>
            <a:grpFill/>
          </p:grpSpPr>
          <p:pic>
            <p:nvPicPr>
              <p:cNvPr id="5" name="Picture 2">
                <a:extLst>
                  <a:ext uri="{FF2B5EF4-FFF2-40B4-BE49-F238E27FC236}">
                    <a16:creationId xmlns:a16="http://schemas.microsoft.com/office/drawing/2014/main" id="{5611E4C0-E50D-3C48-AA65-19277C822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585" y="2190691"/>
                <a:ext cx="2880000" cy="1800000"/>
              </a:xfrm>
              <a:prstGeom prst="rect">
                <a:avLst/>
              </a:prstGeom>
              <a:grpFill/>
            </p:spPr>
          </p:pic>
          <p:sp>
            <p:nvSpPr>
              <p:cNvPr id="6" name="직사각형 5">
                <a:extLst>
                  <a:ext uri="{FF2B5EF4-FFF2-40B4-BE49-F238E27FC236}">
                    <a16:creationId xmlns:a16="http://schemas.microsoft.com/office/drawing/2014/main" id="{E23E62AA-DBB7-48EA-44E0-26ADB123657B}"/>
                  </a:ext>
                </a:extLst>
              </p:cNvPr>
              <p:cNvSpPr/>
              <p:nvPr/>
            </p:nvSpPr>
            <p:spPr>
              <a:xfrm>
                <a:off x="5687628" y="1919299"/>
                <a:ext cx="1915164"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0 ~ Below 50</a:t>
                </a:r>
                <a:endParaRPr lang="ko-KR" altLang="en-US" dirty="0">
                  <a:solidFill>
                    <a:schemeClr val="tx2"/>
                  </a:solidFill>
                </a:endParaRPr>
              </a:p>
            </p:txBody>
          </p:sp>
          <p:pic>
            <p:nvPicPr>
              <p:cNvPr id="10" name="Picture 4">
                <a:extLst>
                  <a:ext uri="{FF2B5EF4-FFF2-40B4-BE49-F238E27FC236}">
                    <a16:creationId xmlns:a16="http://schemas.microsoft.com/office/drawing/2014/main" id="{0424B695-78E3-D5E8-4D25-EC582239B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585" y="4303818"/>
                <a:ext cx="2880000" cy="1800000"/>
              </a:xfrm>
              <a:prstGeom prst="rect">
                <a:avLst/>
              </a:prstGeom>
              <a:grpFill/>
            </p:spPr>
          </p:pic>
          <p:sp>
            <p:nvSpPr>
              <p:cNvPr id="18" name="직사각형 17">
                <a:extLst>
                  <a:ext uri="{FF2B5EF4-FFF2-40B4-BE49-F238E27FC236}">
                    <a16:creationId xmlns:a16="http://schemas.microsoft.com/office/drawing/2014/main" id="{F00F8DE2-878A-2E99-C467-E8392816ED75}"/>
                  </a:ext>
                </a:extLst>
              </p:cNvPr>
              <p:cNvSpPr/>
              <p:nvPr/>
            </p:nvSpPr>
            <p:spPr>
              <a:xfrm>
                <a:off x="5591870" y="4074315"/>
                <a:ext cx="2106680"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10 ~ Below 50</a:t>
                </a:r>
                <a:endParaRPr lang="ko-KR" altLang="en-US" dirty="0">
                  <a:solidFill>
                    <a:schemeClr val="tx2"/>
                  </a:solidFill>
                </a:endParaRPr>
              </a:p>
            </p:txBody>
          </p:sp>
        </p:grpSp>
        <p:grpSp>
          <p:nvGrpSpPr>
            <p:cNvPr id="24" name="그룹 23">
              <a:extLst>
                <a:ext uri="{FF2B5EF4-FFF2-40B4-BE49-F238E27FC236}">
                  <a16:creationId xmlns:a16="http://schemas.microsoft.com/office/drawing/2014/main" id="{4B05F29F-33A0-0973-EAE7-8A22CDBE9709}"/>
                </a:ext>
              </a:extLst>
            </p:cNvPr>
            <p:cNvGrpSpPr/>
            <p:nvPr/>
          </p:nvGrpSpPr>
          <p:grpSpPr>
            <a:xfrm>
              <a:off x="8393148" y="1919299"/>
              <a:ext cx="2880000" cy="4184519"/>
              <a:chOff x="8393148" y="1919299"/>
              <a:chExt cx="2880000" cy="4184519"/>
            </a:xfrm>
            <a:grpFill/>
          </p:grpSpPr>
          <p:pic>
            <p:nvPicPr>
              <p:cNvPr id="13" name="Picture 6">
                <a:extLst>
                  <a:ext uri="{FF2B5EF4-FFF2-40B4-BE49-F238E27FC236}">
                    <a16:creationId xmlns:a16="http://schemas.microsoft.com/office/drawing/2014/main" id="{F0ED530A-7010-1B78-1B54-DCF1CD50B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3148" y="2190691"/>
                <a:ext cx="2880000" cy="1800000"/>
              </a:xfrm>
              <a:prstGeom prst="rect">
                <a:avLst/>
              </a:prstGeom>
              <a:grpFill/>
            </p:spPr>
          </p:pic>
          <p:pic>
            <p:nvPicPr>
              <p:cNvPr id="16" name="Picture 8">
                <a:extLst>
                  <a:ext uri="{FF2B5EF4-FFF2-40B4-BE49-F238E27FC236}">
                    <a16:creationId xmlns:a16="http://schemas.microsoft.com/office/drawing/2014/main" id="{4E2423E6-C38C-8AE6-C2B4-82C2D079EB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3148" y="4303818"/>
                <a:ext cx="2880000" cy="1800000"/>
              </a:xfrm>
              <a:prstGeom prst="rect">
                <a:avLst/>
              </a:prstGeom>
              <a:grpFill/>
            </p:spPr>
          </p:pic>
          <p:sp>
            <p:nvSpPr>
              <p:cNvPr id="19" name="직사각형 18">
                <a:extLst>
                  <a:ext uri="{FF2B5EF4-FFF2-40B4-BE49-F238E27FC236}">
                    <a16:creationId xmlns:a16="http://schemas.microsoft.com/office/drawing/2014/main" id="{A7509744-F7EB-A784-2191-2BF7187C6E60}"/>
                  </a:ext>
                </a:extLst>
              </p:cNvPr>
              <p:cNvSpPr/>
              <p:nvPr/>
            </p:nvSpPr>
            <p:spPr>
              <a:xfrm>
                <a:off x="9036836" y="1919299"/>
                <a:ext cx="1915164"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50</a:t>
                </a:r>
                <a:endParaRPr lang="ko-KR" altLang="en-US" dirty="0">
                  <a:solidFill>
                    <a:schemeClr val="tx2"/>
                  </a:solidFill>
                </a:endParaRPr>
              </a:p>
            </p:txBody>
          </p:sp>
          <p:sp>
            <p:nvSpPr>
              <p:cNvPr id="20" name="직사각형 19">
                <a:extLst>
                  <a:ext uri="{FF2B5EF4-FFF2-40B4-BE49-F238E27FC236}">
                    <a16:creationId xmlns:a16="http://schemas.microsoft.com/office/drawing/2014/main" id="{55CE8E4E-8E45-FE38-FD91-87BBE659454F}"/>
                  </a:ext>
                </a:extLst>
              </p:cNvPr>
              <p:cNvSpPr/>
              <p:nvPr/>
            </p:nvSpPr>
            <p:spPr>
              <a:xfrm>
                <a:off x="8835744" y="4074315"/>
                <a:ext cx="2317348" cy="2229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2"/>
                    </a:solidFill>
                  </a:rPr>
                  <a:t>Over 100</a:t>
                </a:r>
                <a:endParaRPr lang="ko-KR" altLang="en-US" dirty="0">
                  <a:solidFill>
                    <a:schemeClr val="tx2"/>
                  </a:solidFill>
                </a:endParaRPr>
              </a:p>
            </p:txBody>
          </p:sp>
        </p:grpSp>
        <p:cxnSp>
          <p:nvCxnSpPr>
            <p:cNvPr id="22" name="직선 연결선 21">
              <a:extLst>
                <a:ext uri="{FF2B5EF4-FFF2-40B4-BE49-F238E27FC236}">
                  <a16:creationId xmlns:a16="http://schemas.microsoft.com/office/drawing/2014/main" id="{D865B491-687B-6A15-D369-40EDFE36DBBA}"/>
                </a:ext>
              </a:extLst>
            </p:cNvPr>
            <p:cNvCxnSpPr/>
            <p:nvPr/>
          </p:nvCxnSpPr>
          <p:spPr>
            <a:xfrm>
              <a:off x="8215366" y="2056769"/>
              <a:ext cx="0" cy="3909579"/>
            </a:xfrm>
            <a:prstGeom prst="line">
              <a:avLst/>
            </a:prstGeom>
            <a:grpFill/>
            <a:ln>
              <a:solidFill>
                <a:schemeClr val="bg2">
                  <a:lumMod val="6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6" name="이등변 삼각형 25">
            <a:extLst>
              <a:ext uri="{FF2B5EF4-FFF2-40B4-BE49-F238E27FC236}">
                <a16:creationId xmlns:a16="http://schemas.microsoft.com/office/drawing/2014/main" id="{17C48DA9-2130-9292-ECC9-536D8DABB777}"/>
              </a:ext>
            </a:extLst>
          </p:cNvPr>
          <p:cNvSpPr/>
          <p:nvPr/>
        </p:nvSpPr>
        <p:spPr>
          <a:xfrm rot="16200000">
            <a:off x="4493289" y="3954778"/>
            <a:ext cx="510509" cy="479342"/>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F8498E68-CB67-A852-C000-2512C42B4CFA}"/>
              </a:ext>
            </a:extLst>
          </p:cNvPr>
          <p:cNvSpPr/>
          <p:nvPr/>
        </p:nvSpPr>
        <p:spPr>
          <a:xfrm>
            <a:off x="5010150" y="1993148"/>
            <a:ext cx="6343650" cy="434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accent1"/>
                </a:solidFill>
              </a:rPr>
              <a:t>Distribution of buyers by the number of purchased item</a:t>
            </a:r>
            <a:endParaRPr lang="ko-KR" altLang="en-US" b="1" dirty="0">
              <a:solidFill>
                <a:schemeClr val="accent1"/>
              </a:solidFill>
            </a:endParaRPr>
          </a:p>
        </p:txBody>
      </p:sp>
      <p:sp>
        <p:nvSpPr>
          <p:cNvPr id="35" name="직사각형 34">
            <a:extLst>
              <a:ext uri="{FF2B5EF4-FFF2-40B4-BE49-F238E27FC236}">
                <a16:creationId xmlns:a16="http://schemas.microsoft.com/office/drawing/2014/main" id="{D28C9447-BF2F-A782-F034-8609DA7DFEF8}"/>
              </a:ext>
            </a:extLst>
          </p:cNvPr>
          <p:cNvSpPr/>
          <p:nvPr/>
        </p:nvSpPr>
        <p:spPr>
          <a:xfrm>
            <a:off x="666750" y="1993148"/>
            <a:ext cx="4010025" cy="434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accent1"/>
                </a:solidFill>
              </a:rPr>
              <a:t>5.5% of total users ever bought an item</a:t>
            </a:r>
            <a:endParaRPr lang="ko-KR" altLang="en-US" b="1" dirty="0">
              <a:solidFill>
                <a:schemeClr val="accent1"/>
              </a:solidFill>
            </a:endParaRPr>
          </a:p>
        </p:txBody>
      </p:sp>
      <p:sp>
        <p:nvSpPr>
          <p:cNvPr id="38" name="직사각형 37">
            <a:extLst>
              <a:ext uri="{FF2B5EF4-FFF2-40B4-BE49-F238E27FC236}">
                <a16:creationId xmlns:a16="http://schemas.microsoft.com/office/drawing/2014/main" id="{5BF18886-9800-3CE3-2F9B-D35ABC0CF91D}"/>
              </a:ext>
            </a:extLst>
          </p:cNvPr>
          <p:cNvSpPr/>
          <p:nvPr/>
        </p:nvSpPr>
        <p:spPr>
          <a:xfrm>
            <a:off x="6096001" y="2900199"/>
            <a:ext cx="1804966" cy="10389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accent1"/>
                </a:solidFill>
              </a:rPr>
              <a:t>Most buyers</a:t>
            </a:r>
          </a:p>
          <a:p>
            <a:pPr algn="ctr"/>
            <a:r>
              <a:rPr lang="en-US" altLang="ko-KR" b="1" dirty="0">
                <a:solidFill>
                  <a:schemeClr val="accent1"/>
                </a:solidFill>
              </a:rPr>
              <a:t>bought less than 10 items</a:t>
            </a:r>
            <a:endParaRPr lang="ko-KR" altLang="en-US" b="1" dirty="0">
              <a:solidFill>
                <a:schemeClr val="accent1"/>
              </a:solidFill>
            </a:endParaRPr>
          </a:p>
        </p:txBody>
      </p:sp>
    </p:spTree>
    <p:extLst>
      <p:ext uri="{BB962C8B-B14F-4D97-AF65-F5344CB8AC3E}">
        <p14:creationId xmlns:p14="http://schemas.microsoft.com/office/powerpoint/2010/main" val="105855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6738BE62-AA7D-A345-DD3B-08D33DF80B79}"/>
              </a:ext>
            </a:extLst>
          </p:cNvPr>
          <p:cNvSpPr>
            <a:spLocks noGrp="1"/>
          </p:cNvSpPr>
          <p:nvPr>
            <p:ph type="title"/>
          </p:nvPr>
        </p:nvSpPr>
        <p:spPr/>
        <p:txBody>
          <a:bodyPr/>
          <a:lstStyle/>
          <a:p>
            <a:r>
              <a:rPr lang="en-US" altLang="ko-KR" dirty="0">
                <a:solidFill>
                  <a:schemeClr val="accent1"/>
                </a:solidFill>
                <a:latin typeface="+mn-lt"/>
              </a:rPr>
              <a:t>2. Model</a:t>
            </a:r>
            <a:endParaRPr lang="ko-KR" altLang="en-US" dirty="0">
              <a:solidFill>
                <a:schemeClr val="accent1"/>
              </a:solidFill>
              <a:latin typeface="+mn-lt"/>
            </a:endParaRPr>
          </a:p>
        </p:txBody>
      </p:sp>
      <p:sp>
        <p:nvSpPr>
          <p:cNvPr id="5" name="텍스트 개체 틀 4">
            <a:extLst>
              <a:ext uri="{FF2B5EF4-FFF2-40B4-BE49-F238E27FC236}">
                <a16:creationId xmlns:a16="http://schemas.microsoft.com/office/drawing/2014/main" id="{7A22A945-8A40-C03F-61C7-84BB1E4BF8CD}"/>
              </a:ext>
            </a:extLst>
          </p:cNvPr>
          <p:cNvSpPr>
            <a:spLocks noGrp="1"/>
          </p:cNvSpPr>
          <p:nvPr>
            <p:ph type="body" idx="1"/>
          </p:nvPr>
        </p:nvSpPr>
        <p:spPr/>
        <p:txBody>
          <a:bodyPr/>
          <a:lstStyle/>
          <a:p>
            <a:endParaRPr lang="ko-KR" altLang="en-US">
              <a:solidFill>
                <a:schemeClr val="tx2"/>
              </a:solidFill>
            </a:endParaRPr>
          </a:p>
        </p:txBody>
      </p:sp>
      <p:sp>
        <p:nvSpPr>
          <p:cNvPr id="2" name="직사각형 1">
            <a:extLst>
              <a:ext uri="{FF2B5EF4-FFF2-40B4-BE49-F238E27FC236}">
                <a16:creationId xmlns:a16="http://schemas.microsoft.com/office/drawing/2014/main" id="{E008DE41-4643-3EC5-D548-20ACBEB1B7F1}"/>
              </a:ext>
            </a:extLst>
          </p:cNvPr>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8988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22F8DF-DF5A-58CC-AEDC-40A427C59009}"/>
              </a:ext>
            </a:extLst>
          </p:cNvPr>
          <p:cNvSpPr>
            <a:spLocks noGrp="1"/>
          </p:cNvSpPr>
          <p:nvPr>
            <p:ph type="title"/>
          </p:nvPr>
        </p:nvSpPr>
        <p:spPr/>
        <p:txBody>
          <a:bodyPr/>
          <a:lstStyle/>
          <a:p>
            <a:r>
              <a:rPr lang="en-US" altLang="ko-KR" dirty="0">
                <a:solidFill>
                  <a:schemeClr val="tx2"/>
                </a:solidFill>
              </a:rPr>
              <a:t>Logistic</a:t>
            </a:r>
            <a:r>
              <a:rPr lang="ko-KR" altLang="en-US" dirty="0">
                <a:solidFill>
                  <a:schemeClr val="tx2"/>
                </a:solidFill>
              </a:rPr>
              <a:t> </a:t>
            </a:r>
            <a:r>
              <a:rPr lang="en-US" altLang="ko-KR" dirty="0">
                <a:solidFill>
                  <a:schemeClr val="tx2"/>
                </a:solidFill>
              </a:rPr>
              <a:t>regression, recall is 0.75</a:t>
            </a:r>
            <a:endParaRPr lang="ko-KR" altLang="en-US" dirty="0">
              <a:solidFill>
                <a:schemeClr val="tx2"/>
              </a:solidFill>
            </a:endParaRPr>
          </a:p>
        </p:txBody>
      </p:sp>
      <p:sp>
        <p:nvSpPr>
          <p:cNvPr id="27" name="내용 개체 틀 26">
            <a:extLst>
              <a:ext uri="{FF2B5EF4-FFF2-40B4-BE49-F238E27FC236}">
                <a16:creationId xmlns:a16="http://schemas.microsoft.com/office/drawing/2014/main" id="{BF2BC645-9D63-0112-C126-75A5081B2841}"/>
              </a:ext>
            </a:extLst>
          </p:cNvPr>
          <p:cNvSpPr>
            <a:spLocks noGrp="1"/>
          </p:cNvSpPr>
          <p:nvPr>
            <p:ph idx="1"/>
          </p:nvPr>
        </p:nvSpPr>
        <p:spPr/>
        <p:txBody>
          <a:bodyPr/>
          <a:lstStyle/>
          <a:p>
            <a:endParaRPr lang="en-US" dirty="0"/>
          </a:p>
        </p:txBody>
      </p:sp>
      <p:sp>
        <p:nvSpPr>
          <p:cNvPr id="28" name="텍스트 개체 틀 27">
            <a:extLst>
              <a:ext uri="{FF2B5EF4-FFF2-40B4-BE49-F238E27FC236}">
                <a16:creationId xmlns:a16="http://schemas.microsoft.com/office/drawing/2014/main" id="{5E44FED9-FD0D-E25E-BC03-8E06EA35E607}"/>
              </a:ext>
            </a:extLst>
          </p:cNvPr>
          <p:cNvSpPr>
            <a:spLocks noGrp="1"/>
          </p:cNvSpPr>
          <p:nvPr>
            <p:ph type="body" sz="quarter" idx="10"/>
          </p:nvPr>
        </p:nvSpPr>
        <p:spPr/>
        <p:txBody>
          <a:bodyPr/>
          <a:lstStyle/>
          <a:p>
            <a:r>
              <a:rPr lang="en-US" dirty="0"/>
              <a:t>1) </a:t>
            </a:r>
            <a:r>
              <a:rPr lang="ko-KR" altLang="en-US" dirty="0"/>
              <a:t>최적의 </a:t>
            </a:r>
            <a:r>
              <a:rPr lang="en-US" altLang="ko-KR" dirty="0"/>
              <a:t>threshold</a:t>
            </a:r>
            <a:r>
              <a:rPr lang="ko-KR" altLang="en-US" dirty="0"/>
              <a:t> 기준을 </a:t>
            </a:r>
            <a:r>
              <a:rPr lang="en-US" altLang="ko-KR" dirty="0"/>
              <a:t>Area Under Curve(AUC) </a:t>
            </a:r>
            <a:r>
              <a:rPr lang="ko-KR" altLang="en-US" dirty="0"/>
              <a:t>사용</a:t>
            </a:r>
            <a:endParaRPr lang="en-US" dirty="0"/>
          </a:p>
        </p:txBody>
      </p:sp>
      <p:sp>
        <p:nvSpPr>
          <p:cNvPr id="8" name="직사각형 7">
            <a:extLst>
              <a:ext uri="{FF2B5EF4-FFF2-40B4-BE49-F238E27FC236}">
                <a16:creationId xmlns:a16="http://schemas.microsoft.com/office/drawing/2014/main" id="{B324D77B-9DB8-94C5-0F0A-4BC7387E729C}"/>
              </a:ext>
            </a:extLst>
          </p:cNvPr>
          <p:cNvSpPr/>
          <p:nvPr/>
        </p:nvSpPr>
        <p:spPr>
          <a:xfrm>
            <a:off x="100668" y="92279"/>
            <a:ext cx="2801923" cy="4110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atinLnBrk="0"/>
            <a:r>
              <a:rPr lang="en-US" altLang="ko-KR" dirty="0">
                <a:solidFill>
                  <a:schemeClr val="tx2"/>
                </a:solidFill>
              </a:rPr>
              <a:t>2-1. Baseline</a:t>
            </a:r>
            <a:endParaRPr lang="ko-KR" altLang="en-US" dirty="0">
              <a:solidFill>
                <a:schemeClr val="tx2"/>
              </a:solidFill>
            </a:endParaRPr>
          </a:p>
        </p:txBody>
      </p:sp>
      <p:sp>
        <p:nvSpPr>
          <p:cNvPr id="30" name="직사각형 29">
            <a:extLst>
              <a:ext uri="{FF2B5EF4-FFF2-40B4-BE49-F238E27FC236}">
                <a16:creationId xmlns:a16="http://schemas.microsoft.com/office/drawing/2014/main" id="{D7C89102-6F6B-3596-FDE7-05926A4FA7BE}"/>
              </a:ext>
            </a:extLst>
          </p:cNvPr>
          <p:cNvSpPr/>
          <p:nvPr/>
        </p:nvSpPr>
        <p:spPr>
          <a:xfrm>
            <a:off x="838125" y="1825626"/>
            <a:ext cx="5604620" cy="266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lang="ko-KR" altLang="en-US" dirty="0">
              <a:solidFill>
                <a:schemeClr val="tx1"/>
              </a:solidFill>
            </a:endParaRPr>
          </a:p>
        </p:txBody>
      </p:sp>
      <p:sp>
        <p:nvSpPr>
          <p:cNvPr id="36" name="직사각형 35">
            <a:extLst>
              <a:ext uri="{FF2B5EF4-FFF2-40B4-BE49-F238E27FC236}">
                <a16:creationId xmlns:a16="http://schemas.microsoft.com/office/drawing/2014/main" id="{932866CA-E819-781B-C9C8-8671052A1271}"/>
              </a:ext>
            </a:extLst>
          </p:cNvPr>
          <p:cNvSpPr/>
          <p:nvPr/>
        </p:nvSpPr>
        <p:spPr>
          <a:xfrm>
            <a:off x="838125" y="4627561"/>
            <a:ext cx="560462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latinLnBrk="0">
              <a:buFont typeface="Arial" panose="020B0604020202020204" pitchFamily="34" charset="0"/>
              <a:buChar char="•"/>
            </a:pPr>
            <a:r>
              <a:rPr lang="en-US" altLang="ko-KR" dirty="0">
                <a:solidFill>
                  <a:schemeClr val="tx2"/>
                </a:solidFill>
                <a:latin typeface="+mn-ea"/>
              </a:rPr>
              <a:t>Logistic</a:t>
            </a:r>
            <a:r>
              <a:rPr lang="ko-KR" altLang="en-US" dirty="0">
                <a:solidFill>
                  <a:schemeClr val="tx2"/>
                </a:solidFill>
                <a:latin typeface="+mn-ea"/>
              </a:rPr>
              <a:t> </a:t>
            </a:r>
            <a:r>
              <a:rPr lang="en-US" altLang="ko-KR" dirty="0">
                <a:solidFill>
                  <a:schemeClr val="tx2"/>
                </a:solidFill>
                <a:latin typeface="+mn-ea"/>
              </a:rPr>
              <a:t>regression</a:t>
            </a:r>
            <a:r>
              <a:rPr lang="ko-KR" altLang="en-US" dirty="0">
                <a:solidFill>
                  <a:schemeClr val="tx2"/>
                </a:solidFill>
                <a:latin typeface="+mn-ea"/>
              </a:rPr>
              <a:t>은 특성과 타겟의 선형식에 </a:t>
            </a:r>
            <a:r>
              <a:rPr lang="en-US" altLang="ko-KR" dirty="0">
                <a:solidFill>
                  <a:schemeClr val="tx2"/>
                </a:solidFill>
                <a:latin typeface="+mn-ea"/>
              </a:rPr>
              <a:t>sigmoid</a:t>
            </a:r>
            <a:r>
              <a:rPr lang="ko-KR" altLang="en-US" dirty="0">
                <a:solidFill>
                  <a:schemeClr val="tx2"/>
                </a:solidFill>
                <a:latin typeface="+mn-ea"/>
              </a:rPr>
              <a:t>라는 함수를 씌워 확률을 정하는 모델임</a:t>
            </a:r>
            <a:endParaRPr lang="en-US" altLang="ko-KR" dirty="0">
              <a:solidFill>
                <a:schemeClr val="tx2"/>
              </a:solidFill>
              <a:latin typeface="+mn-ea"/>
            </a:endParaRPr>
          </a:p>
          <a:p>
            <a:pPr marL="285750" indent="-285750" latinLnBrk="0">
              <a:buFont typeface="Arial" panose="020B0604020202020204" pitchFamily="34" charset="0"/>
              <a:buChar char="•"/>
            </a:pPr>
            <a:r>
              <a:rPr lang="en-US" altLang="ko-KR" dirty="0">
                <a:solidFill>
                  <a:schemeClr val="tx2"/>
                </a:solidFill>
                <a:latin typeface="+mn-ea"/>
              </a:rPr>
              <a:t>Threshold</a:t>
            </a:r>
            <a:r>
              <a:rPr lang="ko-KR" altLang="en-US" dirty="0">
                <a:solidFill>
                  <a:schemeClr val="tx2"/>
                </a:solidFill>
                <a:latin typeface="+mn-ea"/>
              </a:rPr>
              <a:t>에 따라서 </a:t>
            </a:r>
            <a:r>
              <a:rPr lang="ko-KR" altLang="en-US" b="1" dirty="0">
                <a:solidFill>
                  <a:schemeClr val="accent1"/>
                </a:solidFill>
                <a:latin typeface="+mn-ea"/>
              </a:rPr>
              <a:t>이중 분류</a:t>
            </a:r>
            <a:r>
              <a:rPr lang="ko-KR" altLang="en-US" dirty="0">
                <a:solidFill>
                  <a:schemeClr val="tx2"/>
                </a:solidFill>
                <a:latin typeface="+mn-ea"/>
              </a:rPr>
              <a:t>함</a:t>
            </a:r>
            <a:endParaRPr lang="en-US" altLang="ko-KR" dirty="0">
              <a:solidFill>
                <a:schemeClr val="tx2"/>
              </a:solidFill>
              <a:latin typeface="+mn-ea"/>
            </a:endParaRPr>
          </a:p>
          <a:p>
            <a:pPr marL="285750" indent="-285750" latinLnBrk="0">
              <a:buFont typeface="Arial" panose="020B0604020202020204" pitchFamily="34" charset="0"/>
              <a:buChar char="•"/>
            </a:pPr>
            <a:r>
              <a:rPr lang="ko-KR" altLang="en-US" dirty="0">
                <a:solidFill>
                  <a:schemeClr val="tx2"/>
                </a:solidFill>
                <a:latin typeface="+mn-ea"/>
              </a:rPr>
              <a:t>최적</a:t>
            </a:r>
            <a:r>
              <a:rPr lang="en-US" altLang="ko-KR" baseline="30000" dirty="0">
                <a:solidFill>
                  <a:schemeClr val="tx2"/>
                </a:solidFill>
                <a:latin typeface="+mn-ea"/>
              </a:rPr>
              <a:t>1)</a:t>
            </a:r>
            <a:r>
              <a:rPr lang="ko-KR" altLang="en-US" dirty="0">
                <a:solidFill>
                  <a:schemeClr val="tx2"/>
                </a:solidFill>
                <a:latin typeface="+mn-ea"/>
              </a:rPr>
              <a:t>의 </a:t>
            </a:r>
            <a:r>
              <a:rPr lang="en-US" altLang="ko-KR" dirty="0">
                <a:solidFill>
                  <a:schemeClr val="tx2"/>
                </a:solidFill>
                <a:latin typeface="+mn-ea"/>
              </a:rPr>
              <a:t>threshold</a:t>
            </a:r>
            <a:r>
              <a:rPr lang="ko-KR" altLang="en-US" dirty="0">
                <a:solidFill>
                  <a:schemeClr val="tx2"/>
                </a:solidFill>
                <a:latin typeface="+mn-ea"/>
              </a:rPr>
              <a:t>는 </a:t>
            </a:r>
            <a:r>
              <a:rPr lang="en-US" altLang="ko-KR" dirty="0">
                <a:solidFill>
                  <a:schemeClr val="tx2"/>
                </a:solidFill>
                <a:latin typeface="+mn-ea"/>
              </a:rPr>
              <a:t>0.39</a:t>
            </a:r>
            <a:r>
              <a:rPr lang="ko-KR" altLang="en-US" dirty="0">
                <a:solidFill>
                  <a:schemeClr val="tx2"/>
                </a:solidFill>
                <a:latin typeface="+mn-ea"/>
              </a:rPr>
              <a:t>로 계산되어</a:t>
            </a:r>
            <a:r>
              <a:rPr lang="en-US" altLang="ko-KR" dirty="0">
                <a:solidFill>
                  <a:schemeClr val="tx2"/>
                </a:solidFill>
                <a:latin typeface="+mn-ea"/>
              </a:rPr>
              <a:t>, </a:t>
            </a:r>
            <a:r>
              <a:rPr lang="ko-KR" altLang="en-US" dirty="0">
                <a:solidFill>
                  <a:schemeClr val="tx2"/>
                </a:solidFill>
                <a:latin typeface="+mn-ea"/>
              </a:rPr>
              <a:t>구매확률이 </a:t>
            </a:r>
            <a:r>
              <a:rPr lang="en-US" altLang="ko-KR" dirty="0">
                <a:solidFill>
                  <a:schemeClr val="tx2"/>
                </a:solidFill>
                <a:latin typeface="+mn-ea"/>
              </a:rPr>
              <a:t>39%</a:t>
            </a:r>
            <a:r>
              <a:rPr lang="ko-KR" altLang="en-US" dirty="0">
                <a:solidFill>
                  <a:schemeClr val="tx2"/>
                </a:solidFill>
                <a:latin typeface="+mn-ea"/>
              </a:rPr>
              <a:t>이상인 사용자를 구매자로 분류함</a:t>
            </a:r>
            <a:endParaRPr lang="ko-KR" altLang="en-US" dirty="0">
              <a:solidFill>
                <a:schemeClr val="tx2"/>
              </a:solidFill>
            </a:endParaRPr>
          </a:p>
        </p:txBody>
      </p:sp>
      <p:sp>
        <p:nvSpPr>
          <p:cNvPr id="3" name="직사각형 2">
            <a:extLst>
              <a:ext uri="{FF2B5EF4-FFF2-40B4-BE49-F238E27FC236}">
                <a16:creationId xmlns:a16="http://schemas.microsoft.com/office/drawing/2014/main" id="{1D2B2AF7-DF43-39BC-B168-FE0B88FE3E39}"/>
              </a:ext>
            </a:extLst>
          </p:cNvPr>
          <p:cNvSpPr/>
          <p:nvPr/>
        </p:nvSpPr>
        <p:spPr>
          <a:xfrm>
            <a:off x="6829425" y="4627561"/>
            <a:ext cx="3819600" cy="1549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latinLnBrk="0"/>
            <a:r>
              <a:rPr lang="en-US" altLang="ko-KR" dirty="0">
                <a:solidFill>
                  <a:schemeClr val="tx2"/>
                </a:solidFill>
              </a:rPr>
              <a:t>(Recall is 0.75)</a:t>
            </a:r>
          </a:p>
          <a:p>
            <a:pPr algn="ctr" latinLnBrk="0"/>
            <a:r>
              <a:rPr lang="en-US" altLang="ko-KR" dirty="0">
                <a:solidFill>
                  <a:schemeClr val="tx2"/>
                </a:solidFill>
              </a:rPr>
              <a:t>This model retrieved </a:t>
            </a:r>
            <a:r>
              <a:rPr lang="en-US" altLang="ko-KR" b="1" dirty="0">
                <a:solidFill>
                  <a:schemeClr val="accent2"/>
                </a:solidFill>
              </a:rPr>
              <a:t>75%</a:t>
            </a:r>
            <a:r>
              <a:rPr lang="en-US" altLang="ko-KR" dirty="0">
                <a:solidFill>
                  <a:schemeClr val="tx2"/>
                </a:solidFill>
              </a:rPr>
              <a:t> of buyers.</a:t>
            </a:r>
          </a:p>
          <a:p>
            <a:pPr algn="ctr" latinLnBrk="0"/>
            <a:r>
              <a:rPr lang="en-US" altLang="ko-KR" dirty="0">
                <a:solidFill>
                  <a:schemeClr val="tx2"/>
                </a:solidFill>
              </a:rPr>
              <a:t>(Fail in retrieving 25% of buyers.)</a:t>
            </a:r>
          </a:p>
        </p:txBody>
      </p:sp>
      <p:pic>
        <p:nvPicPr>
          <p:cNvPr id="1026" name="Picture 2">
            <a:extLst>
              <a:ext uri="{FF2B5EF4-FFF2-40B4-BE49-F238E27FC236}">
                <a16:creationId xmlns:a16="http://schemas.microsoft.com/office/drawing/2014/main" id="{09742018-1C49-DCE5-E097-EDC2C7A7A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50" y="2367993"/>
            <a:ext cx="2601427" cy="16333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5" name="그림 34">
            <a:extLst>
              <a:ext uri="{FF2B5EF4-FFF2-40B4-BE49-F238E27FC236}">
                <a16:creationId xmlns:a16="http://schemas.microsoft.com/office/drawing/2014/main" id="{C54E248F-28B5-0973-6927-9F0412554CB2}"/>
              </a:ext>
            </a:extLst>
          </p:cNvPr>
          <p:cNvPicPr>
            <a:picLocks noChangeAspect="1"/>
          </p:cNvPicPr>
          <p:nvPr/>
        </p:nvPicPr>
        <p:blipFill>
          <a:blip r:embed="rId3"/>
          <a:stretch>
            <a:fillRect/>
          </a:stretch>
        </p:blipFill>
        <p:spPr>
          <a:xfrm>
            <a:off x="3640435" y="2382756"/>
            <a:ext cx="2672888" cy="1633301"/>
          </a:xfrm>
          <a:prstGeom prst="rect">
            <a:avLst/>
          </a:prstGeom>
          <a:ln>
            <a:noFill/>
          </a:ln>
        </p:spPr>
      </p:pic>
      <p:cxnSp>
        <p:nvCxnSpPr>
          <p:cNvPr id="40" name="직선 연결선 39">
            <a:extLst>
              <a:ext uri="{FF2B5EF4-FFF2-40B4-BE49-F238E27FC236}">
                <a16:creationId xmlns:a16="http://schemas.microsoft.com/office/drawing/2014/main" id="{856694A2-4FB6-C858-876D-14132AB713C3}"/>
              </a:ext>
            </a:extLst>
          </p:cNvPr>
          <p:cNvCxnSpPr/>
          <p:nvPr/>
        </p:nvCxnSpPr>
        <p:spPr>
          <a:xfrm>
            <a:off x="3881052" y="3305262"/>
            <a:ext cx="2120126" cy="0"/>
          </a:xfrm>
          <a:prstGeom prst="line">
            <a:avLst/>
          </a:prstGeom>
          <a:ln w="12700">
            <a:solidFill>
              <a:srgbClr val="C00000"/>
            </a:solidFill>
          </a:ln>
        </p:spPr>
        <p:style>
          <a:lnRef idx="1">
            <a:schemeClr val="accent4"/>
          </a:lnRef>
          <a:fillRef idx="0">
            <a:schemeClr val="accent4"/>
          </a:fillRef>
          <a:effectRef idx="0">
            <a:schemeClr val="accent4"/>
          </a:effectRef>
          <a:fontRef idx="minor">
            <a:schemeClr val="tx1"/>
          </a:fontRef>
        </p:style>
      </p:cxnSp>
      <p:pic>
        <p:nvPicPr>
          <p:cNvPr id="41" name="Picture 4">
            <a:extLst>
              <a:ext uri="{FF2B5EF4-FFF2-40B4-BE49-F238E27FC236}">
                <a16:creationId xmlns:a16="http://schemas.microsoft.com/office/drawing/2014/main" id="{505CA1CD-0674-CBA4-E9FE-1A2BC9D3C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699" y="1850273"/>
            <a:ext cx="2858885" cy="240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649553"/>
      </p:ext>
    </p:extLst>
  </p:cSld>
  <p:clrMapOvr>
    <a:masterClrMapping/>
  </p:clrMapOvr>
</p:sld>
</file>

<file path=ppt/theme/theme1.xml><?xml version="1.0" encoding="utf-8"?>
<a:theme xmlns:a="http://schemas.openxmlformats.org/drawingml/2006/main" name="Office 테마">
  <a:themeElements>
    <a:clrScheme name="Codestates_project">
      <a:dk1>
        <a:srgbClr val="44546A"/>
      </a:dk1>
      <a:lt1>
        <a:srgbClr val="FFFFFF"/>
      </a:lt1>
      <a:dk2>
        <a:srgbClr val="000000"/>
      </a:dk2>
      <a:lt2>
        <a:srgbClr val="FFFFFF"/>
      </a:lt2>
      <a:accent1>
        <a:srgbClr val="616B3A"/>
      </a:accent1>
      <a:accent2>
        <a:srgbClr val="6386B8"/>
      </a:accent2>
      <a:accent3>
        <a:srgbClr val="6B524F"/>
      </a:accent3>
      <a:accent4>
        <a:srgbClr val="C00000"/>
      </a:accent4>
      <a:accent5>
        <a:srgbClr val="A7B86C"/>
      </a:accent5>
      <a:accent6>
        <a:srgbClr val="7691B8"/>
      </a:accent6>
      <a:hlink>
        <a:srgbClr val="0563C1"/>
      </a:hlink>
      <a:folHlink>
        <a:srgbClr val="954F72"/>
      </a:folHlink>
    </a:clrScheme>
    <a:fontScheme name="Codestates_project">
      <a:majorFont>
        <a:latin typeface="Garamond"/>
        <a:ea typeface="돋움"/>
        <a:cs typeface=""/>
      </a:majorFont>
      <a:minorFont>
        <a:latin typeface="Garamond"/>
        <a:ea typeface="돋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1931</Words>
  <Application>Microsoft Office PowerPoint</Application>
  <PresentationFormat>와이드스크린</PresentationFormat>
  <Paragraphs>295</Paragraphs>
  <Slides>34</Slides>
  <Notes>0</Notes>
  <HiddenSlides>12</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34</vt:i4>
      </vt:variant>
    </vt:vector>
  </HeadingPairs>
  <TitlesOfParts>
    <vt:vector size="43" baseType="lpstr">
      <vt:lpstr>돋움</vt:lpstr>
      <vt:lpstr>맑은 고딕</vt:lpstr>
      <vt:lpstr>Arial</vt:lpstr>
      <vt:lpstr>Cambria Math</vt:lpstr>
      <vt:lpstr>Courier New</vt:lpstr>
      <vt:lpstr>Garamond</vt:lpstr>
      <vt:lpstr>Roboto</vt:lpstr>
      <vt:lpstr>Wingdings</vt:lpstr>
      <vt:lpstr>Office 테마</vt:lpstr>
      <vt:lpstr>Reselling platform</vt:lpstr>
      <vt:lpstr>Contents</vt:lpstr>
      <vt:lpstr>1. Exploration</vt:lpstr>
      <vt:lpstr>어떤 사용자가 구매를 할까?</vt:lpstr>
      <vt:lpstr>Vestiaire Collective의 사용자 데이터</vt:lpstr>
      <vt:lpstr>특성 기술</vt:lpstr>
      <vt:lpstr>타겟이 불균형하고, 비대칭도가 큼</vt:lpstr>
      <vt:lpstr>2. Model</vt:lpstr>
      <vt:lpstr>Logistic regression, recall is 0.75</vt:lpstr>
      <vt:lpstr>Random Forest, recall is 0.3</vt:lpstr>
      <vt:lpstr>Gradient boosting decision tree, recall is 0.76</vt:lpstr>
      <vt:lpstr>Gradient boosting decision tree model 의 성능이 근소하게 향상됨</vt:lpstr>
      <vt:lpstr>3. Interpretation</vt:lpstr>
      <vt:lpstr>구매 확률과 관련도가 높은 특성 4가지</vt:lpstr>
      <vt:lpstr>Partial dependence plot (PDP) and random 100 individual conditional expectation curves</vt:lpstr>
      <vt:lpstr>팔로워 수와 구매확률의 관계</vt:lpstr>
      <vt:lpstr>로그인 경과 일수, 관심상품 수와 구매확률 관계는 상식에 부합</vt:lpstr>
      <vt:lpstr>‘좋아요’를 한 제품 수와 구매확률 관계</vt:lpstr>
      <vt:lpstr>두 가지 특성의 PDP에서 구매확률이 80%가 넘는 경우</vt:lpstr>
      <vt:lpstr>관심 상품으로 많이 넣을 수록 구매 확률이 증가하기 때문에, 고객의 참여도를 높여야 함</vt:lpstr>
      <vt:lpstr>최근 로그인을 했을 수록 구매확률이 높아지기 때문에, 계정의 활동성을 높여야 함</vt:lpstr>
      <vt:lpstr>3가지 제안</vt:lpstr>
      <vt:lpstr>Action to take is …</vt:lpstr>
      <vt:lpstr>Logistic regression, recall is … 0.75</vt:lpstr>
      <vt:lpstr>Feature importance indicates …</vt:lpstr>
      <vt:lpstr>Gradient boost tree, recall is …</vt:lpstr>
      <vt:lpstr>관심상품 수와 구매확률 관계</vt:lpstr>
      <vt:lpstr>PowerPoint 프레젠테이션</vt:lpstr>
      <vt:lpstr>Logistic regression, recall is 0.75</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Hong Jihye</dc:creator>
  <cp:lastModifiedBy>Hong Jihye</cp:lastModifiedBy>
  <cp:revision>223</cp:revision>
  <dcterms:created xsi:type="dcterms:W3CDTF">2022-08-27T13:24:50Z</dcterms:created>
  <dcterms:modified xsi:type="dcterms:W3CDTF">2022-09-30T07:31:27Z</dcterms:modified>
</cp:coreProperties>
</file>