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3800" cy="5670550"/>
  <p:notesSz cx="10083800" cy="5670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5902"/>
            <a:ext cx="857123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1D3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1D3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1D3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1D3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48270" y="0"/>
            <a:ext cx="1007744" cy="5664200"/>
          </a:xfrm>
          <a:custGeom>
            <a:avLst/>
            <a:gdLst/>
            <a:ahLst/>
            <a:cxnLst/>
            <a:rect l="l" t="t" r="r" b="b"/>
            <a:pathLst>
              <a:path w="1007745" h="5664200">
                <a:moveTo>
                  <a:pt x="0" y="0"/>
                </a:moveTo>
                <a:lnTo>
                  <a:pt x="1007250" y="5664200"/>
                </a:lnTo>
              </a:path>
            </a:pathLst>
          </a:custGeom>
          <a:ln w="9347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48706" y="3045459"/>
            <a:ext cx="3928745" cy="2618740"/>
          </a:xfrm>
          <a:custGeom>
            <a:avLst/>
            <a:gdLst/>
            <a:ahLst/>
            <a:cxnLst/>
            <a:rect l="l" t="t" r="r" b="b"/>
            <a:pathLst>
              <a:path w="3928745" h="2618740">
                <a:moveTo>
                  <a:pt x="3928743" y="0"/>
                </a:moveTo>
                <a:lnTo>
                  <a:pt x="0" y="2618739"/>
                </a:lnTo>
              </a:path>
            </a:pathLst>
          </a:custGeom>
          <a:ln w="9347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2682" y="0"/>
            <a:ext cx="2485390" cy="5664200"/>
          </a:xfrm>
          <a:custGeom>
            <a:avLst/>
            <a:gdLst/>
            <a:ahLst/>
            <a:cxnLst/>
            <a:rect l="l" t="t" r="r" b="b"/>
            <a:pathLst>
              <a:path w="2485390" h="5664200">
                <a:moveTo>
                  <a:pt x="2484767" y="0"/>
                </a:moveTo>
                <a:lnTo>
                  <a:pt x="1687855" y="0"/>
                </a:lnTo>
                <a:lnTo>
                  <a:pt x="0" y="5664200"/>
                </a:lnTo>
                <a:lnTo>
                  <a:pt x="2484767" y="5664200"/>
                </a:lnTo>
                <a:lnTo>
                  <a:pt x="2484767" y="0"/>
                </a:lnTo>
                <a:close/>
              </a:path>
            </a:pathLst>
          </a:custGeom>
          <a:solidFill>
            <a:srgbClr val="90C225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2428" y="0"/>
            <a:ext cx="2138045" cy="5664200"/>
          </a:xfrm>
          <a:custGeom>
            <a:avLst/>
            <a:gdLst/>
            <a:ahLst/>
            <a:cxnLst/>
            <a:rect l="l" t="t" r="r" b="b"/>
            <a:pathLst>
              <a:path w="2138045" h="5664200">
                <a:moveTo>
                  <a:pt x="2137562" y="0"/>
                </a:moveTo>
                <a:lnTo>
                  <a:pt x="0" y="0"/>
                </a:lnTo>
                <a:lnTo>
                  <a:pt x="997254" y="5664200"/>
                </a:lnTo>
                <a:lnTo>
                  <a:pt x="2137562" y="5664200"/>
                </a:lnTo>
                <a:lnTo>
                  <a:pt x="213756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90486" y="2522433"/>
            <a:ext cx="2689860" cy="3141980"/>
          </a:xfrm>
          <a:custGeom>
            <a:avLst/>
            <a:gdLst/>
            <a:ahLst/>
            <a:cxnLst/>
            <a:rect l="l" t="t" r="r" b="b"/>
            <a:pathLst>
              <a:path w="2689859" h="3141979">
                <a:moveTo>
                  <a:pt x="2689504" y="0"/>
                </a:moveTo>
                <a:lnTo>
                  <a:pt x="0" y="3141766"/>
                </a:lnTo>
                <a:lnTo>
                  <a:pt x="2689504" y="3141766"/>
                </a:lnTo>
                <a:lnTo>
                  <a:pt x="2689504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20075" y="0"/>
            <a:ext cx="2357755" cy="5664200"/>
          </a:xfrm>
          <a:custGeom>
            <a:avLst/>
            <a:gdLst/>
            <a:ahLst/>
            <a:cxnLst/>
            <a:rect l="l" t="t" r="r" b="b"/>
            <a:pathLst>
              <a:path w="2357754" h="5664200">
                <a:moveTo>
                  <a:pt x="2357374" y="0"/>
                </a:moveTo>
                <a:lnTo>
                  <a:pt x="0" y="0"/>
                </a:lnTo>
                <a:lnTo>
                  <a:pt x="2038858" y="5664200"/>
                </a:lnTo>
                <a:lnTo>
                  <a:pt x="2357374" y="5664200"/>
                </a:lnTo>
                <a:lnTo>
                  <a:pt x="2357374" y="0"/>
                </a:lnTo>
                <a:close/>
              </a:path>
            </a:pathLst>
          </a:custGeom>
          <a:solidFill>
            <a:srgbClr val="3E7818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011593" y="0"/>
            <a:ext cx="1066165" cy="5664200"/>
          </a:xfrm>
          <a:custGeom>
            <a:avLst/>
            <a:gdLst/>
            <a:ahLst/>
            <a:cxnLst/>
            <a:rect l="l" t="t" r="r" b="b"/>
            <a:pathLst>
              <a:path w="1066165" h="5664200">
                <a:moveTo>
                  <a:pt x="1065856" y="0"/>
                </a:moveTo>
                <a:lnTo>
                  <a:pt x="841393" y="0"/>
                </a:lnTo>
                <a:lnTo>
                  <a:pt x="0" y="5664200"/>
                </a:lnTo>
                <a:lnTo>
                  <a:pt x="1065856" y="5664200"/>
                </a:lnTo>
                <a:lnTo>
                  <a:pt x="1065856" y="0"/>
                </a:lnTo>
                <a:close/>
              </a:path>
            </a:pathLst>
          </a:custGeom>
          <a:solidFill>
            <a:srgbClr val="C0E374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44697" y="0"/>
            <a:ext cx="1033144" cy="5664200"/>
          </a:xfrm>
          <a:custGeom>
            <a:avLst/>
            <a:gdLst/>
            <a:ahLst/>
            <a:cxnLst/>
            <a:rect l="l" t="t" r="r" b="b"/>
            <a:pathLst>
              <a:path w="1033145" h="5664200">
                <a:moveTo>
                  <a:pt x="1032752" y="0"/>
                </a:moveTo>
                <a:lnTo>
                  <a:pt x="0" y="0"/>
                </a:lnTo>
                <a:lnTo>
                  <a:pt x="916155" y="5664200"/>
                </a:lnTo>
                <a:lnTo>
                  <a:pt x="1032752" y="5664200"/>
                </a:lnTo>
                <a:lnTo>
                  <a:pt x="1032752" y="0"/>
                </a:lnTo>
                <a:close/>
              </a:path>
            </a:pathLst>
          </a:custGeom>
          <a:solidFill>
            <a:srgbClr val="90C225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578570" y="2967989"/>
            <a:ext cx="1499235" cy="2696210"/>
          </a:xfrm>
          <a:custGeom>
            <a:avLst/>
            <a:gdLst/>
            <a:ahLst/>
            <a:cxnLst/>
            <a:rect l="l" t="t" r="r" b="b"/>
            <a:pathLst>
              <a:path w="1499234" h="2696210">
                <a:moveTo>
                  <a:pt x="1498879" y="0"/>
                </a:moveTo>
                <a:lnTo>
                  <a:pt x="0" y="2696210"/>
                </a:lnTo>
                <a:lnTo>
                  <a:pt x="1498879" y="2696210"/>
                </a:lnTo>
                <a:lnTo>
                  <a:pt x="1498879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0107" y="275590"/>
            <a:ext cx="5471159" cy="972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1D31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759" y="1819909"/>
            <a:ext cx="7105650" cy="213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90C225"/>
                </a:solidFill>
                <a:latin typeface="Times New Roman"/>
                <a:cs typeface="Times New Roman"/>
              </a:rPr>
              <a:t>Hous</a:t>
            </a:r>
            <a:r>
              <a:rPr dirty="0" sz="4000">
                <a:solidFill>
                  <a:srgbClr val="90C225"/>
                </a:solidFill>
                <a:latin typeface="Californian FB"/>
                <a:cs typeface="Californian FB"/>
              </a:rPr>
              <a:t>ing</a:t>
            </a:r>
            <a:r>
              <a:rPr dirty="0" sz="4000" spc="80">
                <a:solidFill>
                  <a:srgbClr val="90C225"/>
                </a:solidFill>
                <a:latin typeface="Californian FB"/>
                <a:cs typeface="Californian FB"/>
              </a:rPr>
              <a:t> </a:t>
            </a:r>
            <a:r>
              <a:rPr dirty="0" sz="4000">
                <a:solidFill>
                  <a:srgbClr val="90C225"/>
                </a:solidFill>
                <a:latin typeface="Times New Roman"/>
                <a:cs typeface="Times New Roman"/>
              </a:rPr>
              <a:t>Price</a:t>
            </a:r>
            <a:r>
              <a:rPr dirty="0" sz="4000" spc="-10">
                <a:solidFill>
                  <a:srgbClr val="90C225"/>
                </a:solidFill>
                <a:latin typeface="Times New Roman"/>
                <a:cs typeface="Times New Roman"/>
              </a:rPr>
              <a:t> Prediction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79" y="1322069"/>
            <a:ext cx="5904230" cy="3921760"/>
          </a:xfrm>
          <a:prstGeom prst="rect">
            <a:avLst/>
          </a:prstGeom>
        </p:spPr>
      </p:pic>
    </p:spTree>
  </p:cSld>
  <p:clrMapOvr>
    <a:masterClrMapping/>
  </p:clrMapOvr>
  <p:transition spd="fast">
    <p:split orient="vert"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55930" y="1125220"/>
            <a:ext cx="1282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325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5930" y="1550670"/>
            <a:ext cx="12827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325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9780" y="915669"/>
            <a:ext cx="8529320" cy="876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5100"/>
              </a:lnSpc>
              <a:spcBef>
                <a:spcPts val="100"/>
              </a:spcBef>
            </a:pP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general, any machine learning problem can be assigned</a:t>
            </a:r>
            <a:r>
              <a:rPr dirty="0" sz="1800" spc="-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to one of two broad</a:t>
            </a:r>
            <a:r>
              <a:rPr dirty="0" sz="1800" spc="-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Times New Roman"/>
                <a:cs typeface="Times New Roman"/>
              </a:rPr>
              <a:t>classification: </a:t>
            </a: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dirty="0" sz="1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dirty="0" sz="1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5930" y="1767840"/>
            <a:ext cx="9187815" cy="296164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Supervised</a:t>
            </a:r>
            <a:r>
              <a:rPr dirty="0" u="sng" sz="180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:-</a:t>
            </a:r>
            <a:endParaRPr sz="1800">
              <a:latin typeface="Times New Roman"/>
              <a:cs typeface="Times New Roman"/>
            </a:endParaRPr>
          </a:p>
          <a:p>
            <a:pPr marL="336550" marR="5080" indent="-323850">
              <a:lnSpc>
                <a:spcPct val="90000"/>
              </a:lnSpc>
              <a:spcBef>
                <a:spcPts val="1405"/>
              </a:spcBef>
              <a:buClr>
                <a:srgbClr val="000000"/>
              </a:buClr>
              <a:buAutoNum type="arabicParenR"/>
              <a:tabLst>
                <a:tab pos="33655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, we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given 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 already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what our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correct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output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look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like,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that there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input and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output.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categorized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“regression”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“classification” problems.</a:t>
            </a:r>
            <a:endParaRPr sz="1800">
              <a:latin typeface="Times New Roman"/>
              <a:cs typeface="Times New Roman"/>
            </a:endParaRPr>
          </a:p>
          <a:p>
            <a:pPr marL="336550" marR="27940" indent="-323850">
              <a:lnSpc>
                <a:spcPts val="1939"/>
              </a:lnSpc>
              <a:spcBef>
                <a:spcPts val="1435"/>
              </a:spcBef>
              <a:buClr>
                <a:srgbClr val="000000"/>
              </a:buClr>
              <a:buAutoNum type="arabicParenR"/>
              <a:tabLst>
                <a:tab pos="33655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problems,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trying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output,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meaning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trying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function.</a:t>
            </a:r>
            <a:endParaRPr sz="1800">
              <a:latin typeface="Times New Roman"/>
              <a:cs typeface="Times New Roman"/>
            </a:endParaRPr>
          </a:p>
          <a:p>
            <a:pPr marL="336550" marR="18415" indent="-323850">
              <a:lnSpc>
                <a:spcPts val="1950"/>
              </a:lnSpc>
              <a:spcBef>
                <a:spcPts val="1405"/>
              </a:spcBef>
              <a:buClr>
                <a:srgbClr val="000000"/>
              </a:buClr>
              <a:buAutoNum type="arabicParenR"/>
              <a:tabLst>
                <a:tab pos="33655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problem,</a:t>
            </a:r>
            <a:r>
              <a:rPr dirty="0" sz="18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trying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discrete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output.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words,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trying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map input variables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into discrete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categories.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35000" y="1899920"/>
            <a:ext cx="256349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Unsupervised </a:t>
            </a:r>
            <a:r>
              <a:rPr dirty="0" u="sng" sz="2000" spc="-1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Learning:-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5000" y="2383789"/>
            <a:ext cx="81781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allows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approach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little or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idea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our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look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like.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derive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don’t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necessarily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effect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variables.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derive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clustering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based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relationships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prediction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8FC125"/>
                </a:solidFill>
                <a:latin typeface="Times New Roman"/>
                <a:cs typeface="Times New Roman"/>
              </a:rPr>
              <a:t>Linear</a:t>
            </a:r>
            <a:r>
              <a:rPr dirty="0" spc="5" b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pc="-10" b="0">
                <a:solidFill>
                  <a:srgbClr val="8FC125"/>
                </a:solidFill>
                <a:latin typeface="Times New Roman"/>
                <a:cs typeface="Times New Roman"/>
              </a:rPr>
              <a:t>Regression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638809" y="1697990"/>
            <a:ext cx="6797675" cy="148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assumes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dependent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predictor(s).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In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regression,</a:t>
            </a:r>
            <a:r>
              <a:rPr dirty="0" sz="1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try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calculate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fit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describes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relationship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predictors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predictive/dependent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variable.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solidFill>
                  <a:srgbClr val="90C225"/>
                </a:solidFill>
                <a:latin typeface="Times New Roman"/>
                <a:cs typeface="Times New Roman"/>
              </a:rPr>
              <a:t>Example</a:t>
            </a:r>
          </a:p>
        </p:txBody>
      </p:sp>
    </p:spTree>
  </p:cSld>
  <p:clrMapOvr>
    <a:masterClrMapping/>
  </p:clrMapOvr>
  <p:transition spd="fast"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90" y="1309370"/>
            <a:ext cx="23622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">
                <a:latin typeface="Times New Roman"/>
                <a:cs typeface="Times New Roman"/>
              </a:rPr>
              <a:t>Tools</a:t>
            </a:r>
            <a:r>
              <a:rPr dirty="0" sz="4000" spc="-210">
                <a:latin typeface="Times New Roman"/>
                <a:cs typeface="Times New Roman"/>
              </a:rPr>
              <a:t> </a:t>
            </a:r>
            <a:r>
              <a:rPr dirty="0" sz="4000" spc="-20">
                <a:latin typeface="Times New Roman"/>
                <a:cs typeface="Times New Roman"/>
              </a:rPr>
              <a:t>Used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1035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90C225"/>
                </a:solidFill>
                <a:latin typeface="Times New Roman"/>
                <a:cs typeface="Times New Roman"/>
              </a:rPr>
              <a:t>Output</a:t>
            </a:r>
            <a:r>
              <a:rPr dirty="0" sz="3600" spc="-40" b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0">
                <a:solidFill>
                  <a:srgbClr val="90C225"/>
                </a:solidFill>
                <a:latin typeface="Times New Roman"/>
                <a:cs typeface="Times New Roman"/>
              </a:rPr>
              <a:t>Screen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192" y="2292096"/>
            <a:ext cx="316992" cy="2328672"/>
          </a:xfrm>
          <a:prstGeom prst="rect">
            <a:avLst/>
          </a:prstGeom>
        </p:spPr>
      </p:pic>
    </p:spTree>
  </p:cSld>
  <p:clrMapOvr>
    <a:masterClrMapping/>
  </p:clrMapOvr>
  <p:transition spd="fast"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084435" cy="5664835"/>
            <a:chOff x="0" y="0"/>
            <a:chExt cx="10084435" cy="56648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84307" cy="566470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192" y="2292096"/>
              <a:ext cx="316992" cy="2328672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split orient="vert"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3" y="-4673"/>
            <a:ext cx="3938270" cy="5673725"/>
            <a:chOff x="6144033" y="-4673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7748270" y="0"/>
              <a:ext cx="1007744" cy="5664200"/>
            </a:xfrm>
            <a:custGeom>
              <a:avLst/>
              <a:gdLst/>
              <a:ahLst/>
              <a:cxnLst/>
              <a:rect l="l" t="t" r="r" b="b"/>
              <a:pathLst>
                <a:path w="1007745" h="5664200">
                  <a:moveTo>
                    <a:pt x="0" y="0"/>
                  </a:moveTo>
                  <a:lnTo>
                    <a:pt x="1007250" y="5664200"/>
                  </a:lnTo>
                </a:path>
              </a:pathLst>
            </a:custGeom>
            <a:ln w="934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48706" y="3045459"/>
              <a:ext cx="3928745" cy="2618740"/>
            </a:xfrm>
            <a:custGeom>
              <a:avLst/>
              <a:gdLst/>
              <a:ahLst/>
              <a:cxnLst/>
              <a:rect l="l" t="t" r="r" b="b"/>
              <a:pathLst>
                <a:path w="3928745" h="2618740">
                  <a:moveTo>
                    <a:pt x="3928743" y="0"/>
                  </a:moveTo>
                  <a:lnTo>
                    <a:pt x="0" y="2618739"/>
                  </a:lnTo>
                </a:path>
              </a:pathLst>
            </a:custGeom>
            <a:ln w="934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90C2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42428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8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C0E374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90C2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78570" y="2967989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950" y="891539"/>
            <a:ext cx="8340090" cy="4103370"/>
          </a:xfrm>
          <a:prstGeom prst="rect">
            <a:avLst/>
          </a:prstGeom>
        </p:spPr>
      </p:pic>
    </p:spTree>
  </p:cSld>
  <p:clrMapOvr>
    <a:masterClrMapping/>
  </p:clrMapOvr>
  <p:transition spd="fast">
    <p:split orient="vert"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4307" cy="5664708"/>
          </a:xfrm>
          <a:prstGeom prst="rect">
            <a:avLst/>
          </a:prstGeom>
        </p:spPr>
      </p:pic>
    </p:spTree>
  </p:cSld>
  <p:clrMapOvr>
    <a:masterClrMapping/>
  </p:clrMapOvr>
  <p:transition spd="fast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309" y="590550"/>
            <a:ext cx="11709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90C225"/>
                </a:solidFill>
                <a:latin typeface="Times New Roman"/>
                <a:cs typeface="Times New Roman"/>
              </a:rPr>
              <a:t>Outline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5930" y="1149451"/>
            <a:ext cx="143954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latin typeface="Arial"/>
                <a:cs typeface="Arial"/>
              </a:rPr>
              <a:t>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Abstract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10">
                <a:latin typeface="Arial"/>
                <a:cs typeface="Arial"/>
              </a:rPr>
              <a:t>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Introduction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10">
                <a:latin typeface="Arial"/>
                <a:cs typeface="Arial"/>
              </a:rPr>
              <a:t>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Goal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10">
                <a:latin typeface="Arial"/>
                <a:cs typeface="Arial"/>
              </a:rPr>
              <a:t>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Purpose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20">
                <a:latin typeface="Arial"/>
                <a:cs typeface="Arial"/>
              </a:rPr>
              <a:t></a:t>
            </a:r>
            <a:r>
              <a:rPr dirty="0" sz="1500" spc="-20">
                <a:solidFill>
                  <a:srgbClr val="FFFFFF"/>
                </a:solidFill>
                <a:latin typeface="Palatino Linotype"/>
                <a:cs typeface="Palatino Linotype"/>
              </a:rPr>
              <a:t>Project</a:t>
            </a:r>
            <a:r>
              <a:rPr dirty="0" sz="15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110">
                <a:solidFill>
                  <a:srgbClr val="FFFFFF"/>
                </a:solidFill>
                <a:latin typeface="Palatino Linotype"/>
                <a:cs typeface="Palatino Linotype"/>
              </a:rPr>
              <a:t>Summary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55">
                <a:latin typeface="Arial"/>
                <a:cs typeface="Arial"/>
              </a:rPr>
              <a:t></a:t>
            </a:r>
            <a:r>
              <a:rPr dirty="0" sz="1500" spc="-55">
                <a:solidFill>
                  <a:srgbClr val="FFFFFF"/>
                </a:solidFill>
                <a:latin typeface="Palatino Linotype"/>
                <a:cs typeface="Palatino Linotype"/>
              </a:rPr>
              <a:t>Technology</a:t>
            </a:r>
            <a:r>
              <a:rPr dirty="0" sz="15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Palatino Linotype"/>
                <a:cs typeface="Palatino Linotype"/>
              </a:rPr>
              <a:t>Used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20">
                <a:latin typeface="Arial"/>
                <a:cs typeface="Arial"/>
              </a:rPr>
              <a:t></a:t>
            </a:r>
            <a:r>
              <a:rPr dirty="0" sz="1500" spc="-20">
                <a:solidFill>
                  <a:srgbClr val="FFFFFF"/>
                </a:solidFill>
                <a:latin typeface="Palatino Linotype"/>
                <a:cs typeface="Palatino Linotype"/>
              </a:rPr>
              <a:t>Tools</a:t>
            </a:r>
            <a:r>
              <a:rPr dirty="0" sz="150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Palatino Linotype"/>
                <a:cs typeface="Palatino Linotype"/>
              </a:rPr>
              <a:t>Used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50">
                <a:latin typeface="Arial"/>
                <a:cs typeface="Arial"/>
              </a:rPr>
              <a:t></a:t>
            </a:r>
            <a:r>
              <a:rPr dirty="0" sz="1500" spc="-50">
                <a:solidFill>
                  <a:srgbClr val="FFFFFF"/>
                </a:solidFill>
                <a:latin typeface="Palatino Linotype"/>
                <a:cs typeface="Palatino Linotype"/>
              </a:rPr>
              <a:t>Output</a:t>
            </a:r>
            <a:r>
              <a:rPr dirty="0" sz="150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Screen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70">
                <a:latin typeface="Arial"/>
                <a:cs typeface="Arial"/>
              </a:rPr>
              <a:t></a:t>
            </a:r>
            <a:r>
              <a:rPr dirty="0" sz="1500" spc="-70">
                <a:solidFill>
                  <a:srgbClr val="FFFFFF"/>
                </a:solidFill>
                <a:latin typeface="Palatino Linotype"/>
                <a:cs typeface="Palatino Linotype"/>
              </a:rPr>
              <a:t>How</a:t>
            </a:r>
            <a:r>
              <a:rPr dirty="0" sz="150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dirty="0" sz="1500" spc="-5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Palatino Linotype"/>
                <a:cs typeface="Palatino Linotype"/>
              </a:rPr>
              <a:t>works?</a:t>
            </a:r>
            <a:endParaRPr sz="1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650" spc="-45">
                <a:latin typeface="Arial"/>
                <a:cs typeface="Arial"/>
              </a:rPr>
              <a:t></a:t>
            </a:r>
            <a:r>
              <a:rPr dirty="0" sz="1500" spc="-45">
                <a:solidFill>
                  <a:srgbClr val="FFFFFF"/>
                </a:solidFill>
                <a:latin typeface="Palatino Linotype"/>
                <a:cs typeface="Palatino Linotype"/>
              </a:rPr>
              <a:t>Future</a:t>
            </a:r>
            <a:r>
              <a:rPr dirty="0" sz="1500" spc="-3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Palatino Linotype"/>
                <a:cs typeface="Palatino Linotype"/>
              </a:rPr>
              <a:t>work</a:t>
            </a:r>
            <a:endParaRPr sz="15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2439" rIns="0" bIns="0" rtlCol="0" vert="horz">
            <a:spAutoFit/>
          </a:bodyPr>
          <a:lstStyle/>
          <a:p>
            <a:pPr marL="15055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HOW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WORKS?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5930" y="1402079"/>
            <a:ext cx="8731885" cy="188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4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Collecting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Data: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First step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collect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data,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collected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Palatino Linotype"/>
                <a:cs typeface="Palatino Linotype"/>
              </a:rPr>
              <a:t>kaggle</a:t>
            </a:r>
            <a:r>
              <a:rPr dirty="0" sz="2000" spc="-4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Palatino Linotype"/>
                <a:cs typeface="Palatino Linotype"/>
              </a:rPr>
              <a:t>website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2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 merged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together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training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  <a:p>
            <a:pPr marL="12700" marR="281940">
              <a:lnSpc>
                <a:spcPts val="2290"/>
              </a:lnSpc>
              <a:spcBef>
                <a:spcPts val="1575"/>
              </a:spcBef>
            </a:pPr>
            <a:r>
              <a:rPr dirty="0" sz="90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trained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this case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regression.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90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 generated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graphs we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house.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20"/>
              <a:t>Work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15"/>
              <a:t> </a:t>
            </a:r>
            <a:r>
              <a:rPr dirty="0"/>
              <a:t>number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data sets can be used to</a:t>
            </a:r>
            <a:r>
              <a:rPr dirty="0" spc="10"/>
              <a:t> </a:t>
            </a:r>
            <a:r>
              <a:rPr dirty="0"/>
              <a:t>increase the accuracy of </a:t>
            </a:r>
            <a:r>
              <a:rPr dirty="0" spc="-25"/>
              <a:t>the </a:t>
            </a:r>
            <a:r>
              <a:rPr dirty="0"/>
              <a:t>model.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main</a:t>
            </a:r>
            <a:r>
              <a:rPr dirty="0" spc="10"/>
              <a:t> </a:t>
            </a:r>
            <a:r>
              <a:rPr dirty="0"/>
              <a:t>objective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using a</a:t>
            </a:r>
            <a:r>
              <a:rPr dirty="0" spc="-5"/>
              <a:t> </a:t>
            </a:r>
            <a:r>
              <a:rPr dirty="0"/>
              <a:t>different</a:t>
            </a:r>
            <a:r>
              <a:rPr dirty="0" spc="-5"/>
              <a:t> </a:t>
            </a:r>
            <a:r>
              <a:rPr dirty="0"/>
              <a:t>model</a:t>
            </a:r>
            <a:r>
              <a:rPr dirty="0" spc="-5"/>
              <a:t> </a:t>
            </a:r>
            <a:r>
              <a:rPr dirty="0"/>
              <a:t>should be </a:t>
            </a:r>
            <a:r>
              <a:rPr dirty="0" spc="-25"/>
              <a:t>to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calculation</a:t>
            </a:r>
            <a:r>
              <a:rPr dirty="0" spc="10"/>
              <a:t> </a:t>
            </a:r>
            <a:r>
              <a:rPr dirty="0"/>
              <a:t>time</a:t>
            </a:r>
            <a:r>
              <a:rPr dirty="0" spc="-5"/>
              <a:t> </a:t>
            </a:r>
            <a:r>
              <a:rPr dirty="0"/>
              <a:t>and carry</a:t>
            </a:r>
            <a:r>
              <a:rPr dirty="0" spc="-5"/>
              <a:t> </a:t>
            </a:r>
            <a:r>
              <a:rPr dirty="0"/>
              <a:t>out</a:t>
            </a:r>
            <a:r>
              <a:rPr dirty="0" spc="-5"/>
              <a:t> </a:t>
            </a:r>
            <a:r>
              <a:rPr dirty="0"/>
              <a:t>the whole</a:t>
            </a:r>
            <a:r>
              <a:rPr dirty="0" spc="-5"/>
              <a:t> </a:t>
            </a:r>
            <a:r>
              <a:rPr dirty="0"/>
              <a:t>process in </a:t>
            </a:r>
            <a:r>
              <a:rPr dirty="0" spc="-10"/>
              <a:t>ease.</a:t>
            </a:r>
          </a:p>
          <a:p>
            <a:pPr>
              <a:lnSpc>
                <a:spcPct val="100000"/>
              </a:lnSpc>
            </a:pPr>
            <a:endParaRPr sz="22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/>
          </a:p>
          <a:p>
            <a:pPr marL="459740" marR="5080" indent="-447675">
              <a:lnSpc>
                <a:spcPct val="100000"/>
              </a:lnSpc>
            </a:pPr>
            <a:r>
              <a:rPr dirty="0"/>
              <a:t>In</a:t>
            </a:r>
            <a:r>
              <a:rPr dirty="0" spc="-5"/>
              <a:t>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we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try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5"/>
              <a:t> </a:t>
            </a:r>
            <a:r>
              <a:rPr dirty="0"/>
              <a:t>make</a:t>
            </a:r>
            <a:r>
              <a:rPr dirty="0" spc="-10"/>
              <a:t> </a:t>
            </a:r>
            <a:r>
              <a:rPr dirty="0"/>
              <a:t>“ALL</a:t>
            </a:r>
            <a:r>
              <a:rPr dirty="0" spc="-8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ONE</a:t>
            </a:r>
            <a:r>
              <a:rPr dirty="0" spc="-105"/>
              <a:t> </a:t>
            </a:r>
            <a:r>
              <a:rPr dirty="0" spc="-10"/>
              <a:t>APPLICATION</a:t>
            </a:r>
            <a:r>
              <a:rPr dirty="0"/>
              <a:t> ”</a:t>
            </a:r>
            <a:r>
              <a:rPr dirty="0" spc="-5"/>
              <a:t> </a:t>
            </a:r>
            <a:r>
              <a:rPr dirty="0" spc="-10"/>
              <a:t>where </a:t>
            </a:r>
            <a:r>
              <a:rPr dirty="0"/>
              <a:t>users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easily find</a:t>
            </a:r>
            <a:r>
              <a:rPr dirty="0" spc="5"/>
              <a:t> </a:t>
            </a:r>
            <a:r>
              <a:rPr dirty="0"/>
              <a:t>according to</a:t>
            </a:r>
            <a:r>
              <a:rPr dirty="0" spc="-5"/>
              <a:t> </a:t>
            </a:r>
            <a:r>
              <a:rPr dirty="0"/>
              <a:t>their</a:t>
            </a:r>
            <a:r>
              <a:rPr dirty="0" spc="5"/>
              <a:t> </a:t>
            </a:r>
            <a:r>
              <a:rPr dirty="0" spc="-10"/>
              <a:t>needs.</a:t>
            </a:r>
          </a:p>
        </p:txBody>
      </p:sp>
    </p:spTree>
  </p:cSld>
  <p:clrMapOvr>
    <a:masterClrMapping/>
  </p:clrMapOvr>
  <p:transition spd="fast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72920" y="1974850"/>
            <a:ext cx="49784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8FC125"/>
                </a:solidFill>
                <a:latin typeface="Times New Roman"/>
                <a:cs typeface="Times New Roman"/>
              </a:rPr>
              <a:t>THANK-</a:t>
            </a:r>
            <a:r>
              <a:rPr dirty="0" sz="5400" spc="-20">
                <a:solidFill>
                  <a:srgbClr val="8FC125"/>
                </a:solidFill>
                <a:latin typeface="Times New Roman"/>
                <a:cs typeface="Times New Roman"/>
              </a:rPr>
              <a:t>YOU…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1416685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90C225"/>
                </a:solidFill>
                <a:latin typeface="Times New Roman"/>
                <a:cs typeface="Times New Roman"/>
              </a:rPr>
              <a:t>Abstract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409" y="1522730"/>
            <a:ext cx="6937375" cy="227711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72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estate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least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transparent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ecosystem.</a:t>
            </a:r>
            <a:endParaRPr sz="2000">
              <a:latin typeface="Times New Roman"/>
              <a:cs typeface="Times New Roman"/>
            </a:endParaRPr>
          </a:p>
          <a:p>
            <a:pPr marL="320675" marR="81280" indent="-283210">
              <a:lnSpc>
                <a:spcPct val="100400"/>
              </a:lnSpc>
              <a:spcBef>
                <a:spcPts val="819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87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prices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year,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need for a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 prices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Predicting House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Prices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with real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 marL="320675" marR="30480" indent="-283210">
              <a:lnSpc>
                <a:spcPct val="100000"/>
              </a:lnSpc>
              <a:spcBef>
                <a:spcPts val="819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aim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evaluations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parameter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determining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759" rIns="0" bIns="0" rtlCol="0" vert="horz">
            <a:spAutoFit/>
          </a:bodyPr>
          <a:lstStyle/>
          <a:p>
            <a:pPr marL="1642745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90C225"/>
                </a:solidFill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0530" y="1550670"/>
            <a:ext cx="9093200" cy="287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7037" sz="135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dirty="0" sz="20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Faced</a:t>
            </a:r>
            <a:r>
              <a:rPr dirty="0" sz="20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dirty="0" sz="2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buying</a:t>
            </a:r>
            <a:r>
              <a:rPr dirty="0" sz="2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dirty="0" baseline="37037" sz="135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Buying</a:t>
            </a:r>
            <a:r>
              <a:rPr dirty="0" sz="2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r>
              <a:rPr dirty="0" sz="2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stressful</a:t>
            </a:r>
            <a:r>
              <a:rPr dirty="0" sz="2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thing.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dirty="0" baseline="37037" sz="135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Buyers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generally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aware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factors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influence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prices.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dirty="0" baseline="37037" sz="135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faced</a:t>
            </a:r>
            <a:r>
              <a:rPr dirty="0" sz="2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buying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house.</a:t>
            </a:r>
            <a:endParaRPr sz="20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00000"/>
              </a:lnSpc>
              <a:spcBef>
                <a:spcPts val="1420"/>
              </a:spcBef>
            </a:pPr>
            <a:r>
              <a:rPr dirty="0" baseline="37037" sz="1350">
                <a:latin typeface="Arial"/>
                <a:cs typeface="Arial"/>
              </a:rPr>
              <a:t>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Hence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agents are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trusted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buyers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sellers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as laying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down a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contact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transfer.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middle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man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increases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houses.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259" rIns="0" bIns="0" rtlCol="0" vert="horz">
            <a:spAutoFit/>
          </a:bodyPr>
          <a:lstStyle/>
          <a:p>
            <a:pPr marL="1764664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90C225"/>
                </a:solidFill>
                <a:latin typeface="Times New Roman"/>
                <a:cs typeface="Times New Roman"/>
              </a:rPr>
              <a:t>Goal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6109" y="1428750"/>
            <a:ext cx="7234555" cy="288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marR="17780" indent="-281940">
              <a:lnSpc>
                <a:spcPct val="100000"/>
              </a:lnSpc>
              <a:spcBef>
                <a:spcPts val="10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main goal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 predict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pricing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for real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estate customers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with respect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 their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budgets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priorities.</a:t>
            </a:r>
            <a:endParaRPr sz="2000">
              <a:latin typeface="Times New Roman"/>
              <a:cs typeface="Times New Roman"/>
            </a:endParaRPr>
          </a:p>
          <a:p>
            <a:pPr marL="307340" marR="83185" indent="-281940">
              <a:lnSpc>
                <a:spcPct val="100400"/>
              </a:lnSpc>
              <a:spcBef>
                <a:spcPts val="819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deliver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perfect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benefitting </a:t>
            </a:r>
            <a:r>
              <a:rPr dirty="0" sz="2000" spc="-130">
                <a:solidFill>
                  <a:srgbClr val="FFFFFF"/>
                </a:solidFill>
                <a:latin typeface="Times New Roman"/>
                <a:cs typeface="Times New Roman"/>
              </a:rPr>
              <a:t>our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interactive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 marL="307340" marR="39370" indent="-281940">
              <a:lnSpc>
                <a:spcPct val="100000"/>
              </a:lnSpc>
              <a:spcBef>
                <a:spcPts val="83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 Focus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 to create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 “easy to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use”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website, which will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allow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customer to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their needs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ease.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434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customizable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maximum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option.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434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ease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productivity.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0219" y="97789"/>
            <a:ext cx="2843529" cy="1224279"/>
          </a:xfrm>
          <a:prstGeom prst="rect">
            <a:avLst/>
          </a:prstGeom>
        </p:spPr>
      </p:pic>
    </p:spTree>
  </p:cSld>
  <p:clrMapOvr>
    <a:masterClrMapping/>
  </p:clrMapOvr>
  <p:transition spd="fast"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1345565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90C225"/>
                </a:solidFill>
                <a:latin typeface="Times New Roman"/>
                <a:cs typeface="Times New Roman"/>
              </a:rPr>
              <a:t>Purpose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409" y="1715770"/>
            <a:ext cx="6482715" cy="1455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0675" marR="30480" indent="-283210">
              <a:lnSpc>
                <a:spcPct val="100400"/>
              </a:lnSpc>
              <a:spcBef>
                <a:spcPts val="90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65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overcome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prediction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house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dirty="0" baseline="15625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5625" sz="2400" spc="509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Removal of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data storing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manual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means.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</a:t>
            </a:r>
            <a:r>
              <a:rPr dirty="0" baseline="13888" sz="2400" spc="48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services than the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Previous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one’s.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3317240"/>
            <a:ext cx="370205" cy="2346960"/>
          </a:xfrm>
          <a:custGeom>
            <a:avLst/>
            <a:gdLst/>
            <a:ahLst/>
            <a:cxnLst/>
            <a:rect l="l" t="t" r="r" b="b"/>
            <a:pathLst>
              <a:path w="370205" h="2346960">
                <a:moveTo>
                  <a:pt x="0" y="0"/>
                </a:moveTo>
                <a:lnTo>
                  <a:pt x="0" y="2346960"/>
                </a:lnTo>
                <a:lnTo>
                  <a:pt x="369839" y="234696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9250" y="1017270"/>
            <a:ext cx="37655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FC125"/>
                </a:solidFill>
                <a:latin typeface="Times New Roman"/>
                <a:cs typeface="Times New Roman"/>
              </a:rPr>
              <a:t>They believe</a:t>
            </a:r>
            <a:r>
              <a:rPr dirty="0" sz="2000" spc="-5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FC125"/>
                </a:solidFill>
                <a:latin typeface="Times New Roman"/>
                <a:cs typeface="Times New Roman"/>
              </a:rPr>
              <a:t>that</a:t>
            </a:r>
            <a:r>
              <a:rPr dirty="0" sz="2000" spc="5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FC125"/>
                </a:solidFill>
                <a:latin typeface="Times New Roman"/>
                <a:cs typeface="Times New Roman"/>
              </a:rPr>
              <a:t>it</a:t>
            </a:r>
            <a:r>
              <a:rPr dirty="0" sz="2000" spc="-5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8FC125"/>
                </a:solidFill>
                <a:latin typeface="Times New Roman"/>
                <a:cs typeface="Times New Roman"/>
              </a:rPr>
              <a:t>depends</a:t>
            </a:r>
            <a:r>
              <a:rPr dirty="0" sz="2000" spc="5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8FC125"/>
                </a:solidFill>
                <a:latin typeface="Times New Roman"/>
                <a:cs typeface="Times New Roman"/>
              </a:rPr>
              <a:t>upon: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9250" y="1564640"/>
            <a:ext cx="5247005" cy="130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 indent="-2139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arenR"/>
              <a:tabLst>
                <a:tab pos="226695" algn="l"/>
              </a:tabLst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Square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feet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endParaRPr sz="1600">
              <a:latin typeface="Times New Roman"/>
              <a:cs typeface="Times New Roman"/>
            </a:endParaRPr>
          </a:p>
          <a:p>
            <a:pPr marL="226695" indent="-21399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226695" algn="l"/>
              </a:tabLst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Neighbourhood</a:t>
            </a:r>
            <a:endParaRPr sz="1600">
              <a:latin typeface="Times New Roman"/>
              <a:cs typeface="Times New Roman"/>
            </a:endParaRPr>
          </a:p>
          <a:p>
            <a:pPr marL="226695" indent="-21399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226695" algn="l"/>
              </a:tabLst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bedrooms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But</a:t>
            </a:r>
            <a:r>
              <a:rPr dirty="0" sz="2000" spc="-5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it</a:t>
            </a:r>
            <a:r>
              <a:rPr dirty="0" sz="2000" spc="10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depends</a:t>
            </a:r>
            <a:r>
              <a:rPr dirty="0" sz="2000" spc="-5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upon</a:t>
            </a:r>
            <a:r>
              <a:rPr dirty="0" sz="2000" spc="10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many</a:t>
            </a:r>
            <a:r>
              <a:rPr dirty="0" sz="2000" spc="5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factors</a:t>
            </a:r>
            <a:r>
              <a:rPr dirty="0" sz="2000" spc="-5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FC125"/>
                </a:solidFill>
                <a:latin typeface="Times New Roman"/>
                <a:cs typeface="Times New Roman"/>
              </a:rPr>
              <a:t>also...such</a:t>
            </a:r>
            <a:r>
              <a:rPr dirty="0" sz="2000" spc="5" b="1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8FC125"/>
                </a:solidFill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9250" y="3053079"/>
            <a:ext cx="9779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dirty="0" sz="1600" spc="5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dirty="0" sz="1600" spc="5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5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3880" y="3087370"/>
            <a:ext cx="1878964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Storeys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  <a:spcBef>
                <a:spcPts val="55"/>
              </a:spcBef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outside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house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Rooms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floor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319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Project</a:t>
            </a:r>
            <a:r>
              <a:rPr dirty="0" sz="4000" spc="-11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Summary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8809" y="1818640"/>
            <a:ext cx="6625590" cy="16516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95910" marR="5080" indent="-283210">
              <a:lnSpc>
                <a:spcPts val="2810"/>
              </a:lnSpc>
              <a:spcBef>
                <a:spcPts val="250"/>
              </a:spcBef>
              <a:tabLst>
                <a:tab pos="295275" algn="l"/>
              </a:tabLst>
            </a:pPr>
            <a:r>
              <a:rPr dirty="0" sz="1050" spc="190">
                <a:latin typeface="Arial"/>
                <a:cs typeface="Arial"/>
              </a:rPr>
              <a:t>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Project is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app,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specifications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future home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try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guess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accurate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price.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95275" algn="l"/>
              </a:tabLst>
            </a:pPr>
            <a:r>
              <a:rPr dirty="0" sz="1050" spc="190">
                <a:latin typeface="Arial"/>
                <a:cs typeface="Arial"/>
              </a:rPr>
              <a:t></a:t>
            </a:r>
            <a:r>
              <a:rPr dirty="0" sz="1050"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state,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city,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Palatino Linotype"/>
                <a:cs typeface="Palatino Linotype"/>
              </a:rPr>
              <a:t>land_space</a:t>
            </a:r>
            <a:r>
              <a:rPr dirty="0" sz="2400" spc="-1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78720" cy="5664200"/>
          </a:xfrm>
          <a:custGeom>
            <a:avLst/>
            <a:gdLst/>
            <a:ahLst/>
            <a:cxnLst/>
            <a:rect l="l" t="t" r="r" b="b"/>
            <a:pathLst>
              <a:path w="10078720" h="5664200">
                <a:moveTo>
                  <a:pt x="10078720" y="0"/>
                </a:moveTo>
                <a:lnTo>
                  <a:pt x="0" y="0"/>
                </a:lnTo>
                <a:lnTo>
                  <a:pt x="0" y="5664200"/>
                </a:lnTo>
                <a:lnTo>
                  <a:pt x="10078720" y="5664200"/>
                </a:lnTo>
                <a:lnTo>
                  <a:pt x="10078720" y="0"/>
                </a:lnTo>
                <a:close/>
              </a:path>
            </a:pathLst>
          </a:custGeom>
          <a:solidFill>
            <a:srgbClr val="2B3B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4034" y="-4672"/>
            <a:ext cx="3938270" cy="5673725"/>
            <a:chOff x="6144034" y="-4672"/>
            <a:chExt cx="3938270" cy="5673725"/>
          </a:xfrm>
        </p:grpSpPr>
        <p:sp>
          <p:nvSpPr>
            <p:cNvPr id="4" name="object 4" descr=""/>
            <p:cNvSpPr/>
            <p:nvPr/>
          </p:nvSpPr>
          <p:spPr>
            <a:xfrm>
              <a:off x="6148706" y="0"/>
              <a:ext cx="3928745" cy="5664200"/>
            </a:xfrm>
            <a:custGeom>
              <a:avLst/>
              <a:gdLst/>
              <a:ahLst/>
              <a:cxnLst/>
              <a:rect l="l" t="t" r="r" b="b"/>
              <a:pathLst>
                <a:path w="3928745" h="5664200">
                  <a:moveTo>
                    <a:pt x="1599563" y="0"/>
                  </a:moveTo>
                  <a:lnTo>
                    <a:pt x="2606814" y="5664200"/>
                  </a:lnTo>
                </a:path>
                <a:path w="3928745" h="5664200">
                  <a:moveTo>
                    <a:pt x="3928743" y="3045460"/>
                  </a:moveTo>
                  <a:lnTo>
                    <a:pt x="0" y="5664200"/>
                  </a:lnTo>
                </a:path>
              </a:pathLst>
            </a:custGeom>
            <a:ln w="93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92682" y="0"/>
              <a:ext cx="2485390" cy="5664200"/>
            </a:xfrm>
            <a:custGeom>
              <a:avLst/>
              <a:gdLst/>
              <a:ahLst/>
              <a:cxnLst/>
              <a:rect l="l" t="t" r="r" b="b"/>
              <a:pathLst>
                <a:path w="2485390" h="5664200">
                  <a:moveTo>
                    <a:pt x="2484767" y="0"/>
                  </a:moveTo>
                  <a:lnTo>
                    <a:pt x="1687855" y="0"/>
                  </a:lnTo>
                  <a:lnTo>
                    <a:pt x="0" y="5664200"/>
                  </a:lnTo>
                  <a:lnTo>
                    <a:pt x="2484767" y="5664200"/>
                  </a:lnTo>
                  <a:lnTo>
                    <a:pt x="2484767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2427" y="0"/>
              <a:ext cx="2138045" cy="5664200"/>
            </a:xfrm>
            <a:custGeom>
              <a:avLst/>
              <a:gdLst/>
              <a:ahLst/>
              <a:cxnLst/>
              <a:rect l="l" t="t" r="r" b="b"/>
              <a:pathLst>
                <a:path w="2138045" h="5664200">
                  <a:moveTo>
                    <a:pt x="2137562" y="0"/>
                  </a:moveTo>
                  <a:lnTo>
                    <a:pt x="0" y="0"/>
                  </a:lnTo>
                  <a:lnTo>
                    <a:pt x="997254" y="5664200"/>
                  </a:lnTo>
                  <a:lnTo>
                    <a:pt x="2137562" y="5664200"/>
                  </a:lnTo>
                  <a:lnTo>
                    <a:pt x="2137562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90486" y="2522433"/>
              <a:ext cx="2689860" cy="3141980"/>
            </a:xfrm>
            <a:custGeom>
              <a:avLst/>
              <a:gdLst/>
              <a:ahLst/>
              <a:cxnLst/>
              <a:rect l="l" t="t" r="r" b="b"/>
              <a:pathLst>
                <a:path w="2689859" h="3141979">
                  <a:moveTo>
                    <a:pt x="2689504" y="0"/>
                  </a:moveTo>
                  <a:lnTo>
                    <a:pt x="0" y="3141766"/>
                  </a:lnTo>
                  <a:lnTo>
                    <a:pt x="2689504" y="3141766"/>
                  </a:lnTo>
                  <a:lnTo>
                    <a:pt x="2689504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20075" y="0"/>
              <a:ext cx="2357755" cy="5664200"/>
            </a:xfrm>
            <a:custGeom>
              <a:avLst/>
              <a:gdLst/>
              <a:ahLst/>
              <a:cxnLst/>
              <a:rect l="l" t="t" r="r" b="b"/>
              <a:pathLst>
                <a:path w="2357754" h="5664200">
                  <a:moveTo>
                    <a:pt x="2357374" y="0"/>
                  </a:moveTo>
                  <a:lnTo>
                    <a:pt x="0" y="0"/>
                  </a:lnTo>
                  <a:lnTo>
                    <a:pt x="2038858" y="5664200"/>
                  </a:lnTo>
                  <a:lnTo>
                    <a:pt x="2357374" y="5664200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1593" y="0"/>
              <a:ext cx="1066165" cy="5664200"/>
            </a:xfrm>
            <a:custGeom>
              <a:avLst/>
              <a:gdLst/>
              <a:ahLst/>
              <a:cxnLst/>
              <a:rect l="l" t="t" r="r" b="b"/>
              <a:pathLst>
                <a:path w="1066165" h="5664200">
                  <a:moveTo>
                    <a:pt x="1065856" y="0"/>
                  </a:moveTo>
                  <a:lnTo>
                    <a:pt x="841393" y="0"/>
                  </a:lnTo>
                  <a:lnTo>
                    <a:pt x="0" y="5664200"/>
                  </a:lnTo>
                  <a:lnTo>
                    <a:pt x="1065856" y="5664200"/>
                  </a:lnTo>
                  <a:lnTo>
                    <a:pt x="1065856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4697" y="0"/>
              <a:ext cx="1033144" cy="5664200"/>
            </a:xfrm>
            <a:custGeom>
              <a:avLst/>
              <a:gdLst/>
              <a:ahLst/>
              <a:cxnLst/>
              <a:rect l="l" t="t" r="r" b="b"/>
              <a:pathLst>
                <a:path w="1033145" h="5664200">
                  <a:moveTo>
                    <a:pt x="1032752" y="0"/>
                  </a:moveTo>
                  <a:lnTo>
                    <a:pt x="0" y="0"/>
                  </a:lnTo>
                  <a:lnTo>
                    <a:pt x="916155" y="5664200"/>
                  </a:lnTo>
                  <a:lnTo>
                    <a:pt x="1032752" y="5664200"/>
                  </a:lnTo>
                  <a:lnTo>
                    <a:pt x="1032752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8570" y="2967990"/>
              <a:ext cx="1499235" cy="2696210"/>
            </a:xfrm>
            <a:custGeom>
              <a:avLst/>
              <a:gdLst/>
              <a:ahLst/>
              <a:cxnLst/>
              <a:rect l="l" t="t" r="r" b="b"/>
              <a:pathLst>
                <a:path w="1499234" h="2696210">
                  <a:moveTo>
                    <a:pt x="1498879" y="0"/>
                  </a:moveTo>
                  <a:lnTo>
                    <a:pt x="0" y="2696210"/>
                  </a:lnTo>
                  <a:lnTo>
                    <a:pt x="1498879" y="2696210"/>
                  </a:lnTo>
                  <a:lnTo>
                    <a:pt x="149887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0" y="444500"/>
            <a:ext cx="9839960" cy="5219700"/>
            <a:chOff x="0" y="444500"/>
            <a:chExt cx="9839960" cy="5219700"/>
          </a:xfrm>
        </p:grpSpPr>
        <p:sp>
          <p:nvSpPr>
            <p:cNvPr id="13" name="object 13" descr=""/>
            <p:cNvSpPr/>
            <p:nvPr/>
          </p:nvSpPr>
          <p:spPr>
            <a:xfrm>
              <a:off x="0" y="3317239"/>
              <a:ext cx="370205" cy="2346960"/>
            </a:xfrm>
            <a:custGeom>
              <a:avLst/>
              <a:gdLst/>
              <a:ahLst/>
              <a:cxnLst/>
              <a:rect l="l" t="t" r="r" b="b"/>
              <a:pathLst>
                <a:path w="370205" h="2346960">
                  <a:moveTo>
                    <a:pt x="0" y="0"/>
                  </a:moveTo>
                  <a:lnTo>
                    <a:pt x="0" y="2346960"/>
                  </a:lnTo>
                  <a:lnTo>
                    <a:pt x="369839" y="2346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09" y="444500"/>
              <a:ext cx="9620250" cy="4413250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split orient="vert"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richa soni</dc:creator>
  <dc:title>Blue Curve</dc:title>
  <dcterms:created xsi:type="dcterms:W3CDTF">2023-11-23T01:06:27Z</dcterms:created>
  <dcterms:modified xsi:type="dcterms:W3CDTF">2023-11-23T01:06:27Z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2021-05-23T00:00:00Z</vt:filetime>
  </property>
  <property fmtid="{D5CDD505-2E9C-101B-9397-08002B2CF9AE}" pid="3" name="Creator">
    <vt:lpwstr>Impress</vt:lpwstr>
  </property>
  <property fmtid="{D5CDD505-2E9C-101B-9397-08002B2CF9AE}" pid="4" name="LastSaved">
    <vt:filetime>2023-11-23T00:00:00Z</vt:filetime>
  </property>
  <property fmtid="{D5CDD505-2E9C-101B-9397-08002B2CF9AE}" pid="5" name="Producer">
    <vt:lpwstr>Adobe Acrobat Pro (64-bit) 23 Paper Capture Plug-in</vt:lpwstr>
  </property>
</Properties>
</file>