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8" r:id="rId2"/>
    <p:sldId id="269" r:id="rId3"/>
    <p:sldId id="270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2" r:id="rId13"/>
    <p:sldId id="281" r:id="rId14"/>
    <p:sldId id="283" r:id="rId15"/>
    <p:sldId id="284" r:id="rId16"/>
    <p:sldId id="286" r:id="rId17"/>
    <p:sldId id="285" r:id="rId18"/>
    <p:sldId id="28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56E"/>
    <a:srgbClr val="00DF98"/>
    <a:srgbClr val="941651"/>
    <a:srgbClr val="FF8389"/>
    <a:srgbClr val="73FDD6"/>
    <a:srgbClr val="EB88A4"/>
    <a:srgbClr val="8F5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56"/>
    <p:restoredTop sz="94306"/>
  </p:normalViewPr>
  <p:slideViewPr>
    <p:cSldViewPr snapToGrid="0">
      <p:cViewPr varScale="1">
        <p:scale>
          <a:sx n="79" d="100"/>
          <a:sy n="79" d="100"/>
        </p:scale>
        <p:origin x="24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AC2B0-0428-084B-B12F-32BD1BF27B20}" type="datetimeFigureOut">
              <a:rPr lang="en-US" smtClean="0"/>
              <a:t>2/23/23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20E22-50B0-DD49-ACC4-D20736591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2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20E22-50B0-DD49-ACC4-D20736591B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40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20E22-50B0-DD49-ACC4-D20736591B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22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20E22-50B0-DD49-ACC4-D20736591B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63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0C7A9-F5FC-4D4B-B065-4B1DFCFB1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9F7A5-1424-3012-FE1F-AC751E281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2FF7E-BE6D-CEE2-175B-16CAEC2E8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7B60-F7F2-574C-BA8A-1BE5D150FC13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A5A42-5451-C4F6-34BF-FC9B0B32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D2198-E5F1-49D4-1D92-8506F1C5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DBE8-7849-F742-8933-5D3E042CE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0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B45D-8F2C-AFB2-3108-9CF791D2E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A600D-BF49-EDE2-2B52-BAD4F7E79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81073-92AF-0F31-F2B9-F14285C8C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7B60-F7F2-574C-BA8A-1BE5D150FC13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54720-D603-338A-5BFD-2AD3ABF8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0B926-7BC9-C9F5-4F58-399F3D93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DBE8-7849-F742-8933-5D3E042CE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7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3BE923-F2C4-1339-CDD3-28F0FE12B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15E2C-E081-0B5D-0959-DFD8ED283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7C04A-2133-857D-5CA8-AC98B955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7B60-F7F2-574C-BA8A-1BE5D150FC13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AED6B-FC21-37EE-527E-0E9443B9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062AA-5A10-69FC-8F7F-8EB5B4BF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DBE8-7849-F742-8933-5D3E042CE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3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8F72-2A9E-9B7A-FB58-5D59D05A4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7EDAF-7FEE-8530-4BAA-D46799AE1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03ADB-C396-55A3-2D67-D38B9A4A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7B60-F7F2-574C-BA8A-1BE5D150FC13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5A0BA-3D6F-D566-E17B-45488FE1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19969-19F3-ABEC-2B6A-871187805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DBE8-7849-F742-8933-5D3E042CE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2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7905-9AC2-0B60-9D61-6C2B30A05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D5292-BBCA-59FF-90E3-237EE9C4C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66C8E-85C8-6F74-529A-5C0BF9CE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7B60-F7F2-574C-BA8A-1BE5D150FC13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C7AB9-1D23-3844-A81D-E4B9CC82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43241-D6F0-304A-5BCA-047589B9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DBE8-7849-F742-8933-5D3E042CE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8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9BB3-E726-E7C7-91CE-5ED2D2D42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F050E-B459-03FB-0573-CF9D698F9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1B7C6-B370-4DE5-25D0-F6497F2E7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8D7FB-76B2-7744-16D9-CC72D2960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7B60-F7F2-574C-BA8A-1BE5D150FC13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58C72-C1B1-2263-C7B4-8D2ED80B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4DC9F-54D9-51B1-5454-BB19D7AA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DBE8-7849-F742-8933-5D3E042CE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5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34DA-DE26-9BE6-FE57-B8E3BF945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AD018-02CF-CF89-E19F-7D7F206DC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6ED15-84B5-840A-F761-67CA726A1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E2A45-CEE5-D10F-DD9B-B7A25A463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15D963-2D49-EB77-9A94-AFCD3BB7C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4BD778-CC13-5878-5377-0657AEAB9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7B60-F7F2-574C-BA8A-1BE5D150FC13}" type="datetimeFigureOut">
              <a:rPr lang="en-US" smtClean="0"/>
              <a:t>2/23/23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B8EA9-7FD1-602E-EFF4-B35047B8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21C3FC-62C7-52EF-6625-834290376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DBE8-7849-F742-8933-5D3E042CE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0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B2CE9-0FA1-F21F-C360-E09D63AB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018F3-AA1F-03FF-702D-48A66B080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7B60-F7F2-574C-BA8A-1BE5D150FC13}" type="datetimeFigureOut">
              <a:rPr lang="en-US" smtClean="0"/>
              <a:t>2/23/23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D834B-1CAA-9C3B-F251-4223A8A7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7EAD5-FBC4-2A5D-2C6F-D05ED252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DBE8-7849-F742-8933-5D3E042CE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2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7DF32-5F43-0ACF-4785-9E0972294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7B60-F7F2-574C-BA8A-1BE5D150FC13}" type="datetimeFigureOut">
              <a:rPr lang="en-US" smtClean="0"/>
              <a:t>2/23/23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F5AA5-7632-3ADA-9CE8-3C2A136C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5F659-6ABA-4ECB-FCAE-7FFA0F8F2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DBE8-7849-F742-8933-5D3E042CE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5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64B4-5C9F-C9C9-5E92-9BBB6A46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3D351-9B7E-B2EF-12BB-D74A4C16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8229E-7E7F-FD88-6031-0082F33D9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8E48B-6D7E-D266-661B-57434A68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7B60-F7F2-574C-BA8A-1BE5D150FC13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C6BCD-0DE1-908C-90F0-6DEACA5C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15EBF-F4A7-9471-745D-E64E3DD3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DBE8-7849-F742-8933-5D3E042CE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1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09021-CB46-C693-0647-E69384C06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9AC140-ECE5-D791-F884-7DB42CB3C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5CDDA-AC19-1D44-5D81-1AFF05B53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9EDC2-3ECF-54E3-A6B4-DEC01AB16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7B60-F7F2-574C-BA8A-1BE5D150FC13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80915-DCFD-73F5-B0AF-23EAC597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98184-1162-C194-60B9-D4F30CE6C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DBE8-7849-F742-8933-5D3E042CE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9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261A20-237F-FAB6-4C5A-F6585C7F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B5BBA-B571-4A8F-AEC6-77A001964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0E022-33BD-ECCB-4078-AE27086EC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07B60-F7F2-574C-BA8A-1BE5D150FC13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2B41E-9F3A-002D-9B7F-637AAC7F69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FDDE9-8999-80AB-72D0-F188B30E4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EDBE8-7849-F742-8933-5D3E042CE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1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lobe | U.S. Geological Survey">
            <a:extLst>
              <a:ext uri="{FF2B5EF4-FFF2-40B4-BE49-F238E27FC236}">
                <a16:creationId xmlns:a16="http://schemas.microsoft.com/office/drawing/2014/main" id="{A3A1748A-FA82-4CE1-B1DB-CB48396CC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868" y="1608641"/>
            <a:ext cx="2114363" cy="211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FFA9234-12E3-1D89-B65C-795FBCA94E2F}"/>
              </a:ext>
            </a:extLst>
          </p:cNvPr>
          <p:cNvSpPr/>
          <p:nvPr/>
        </p:nvSpPr>
        <p:spPr>
          <a:xfrm>
            <a:off x="901352" y="465741"/>
            <a:ext cx="3131507" cy="4987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Population</a:t>
            </a:r>
          </a:p>
        </p:txBody>
      </p:sp>
      <p:pic>
        <p:nvPicPr>
          <p:cNvPr id="3" name="Graphic 2" descr="Group with solid fill">
            <a:extLst>
              <a:ext uri="{FF2B5EF4-FFF2-40B4-BE49-F238E27FC236}">
                <a16:creationId xmlns:a16="http://schemas.microsoft.com/office/drawing/2014/main" id="{20BEC1A0-DD70-EEAB-8B5D-EF3CA86AD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5614" y="1562808"/>
            <a:ext cx="1228401" cy="1228401"/>
          </a:xfrm>
          <a:prstGeom prst="rect">
            <a:avLst/>
          </a:prstGeom>
        </p:spPr>
      </p:pic>
      <p:pic>
        <p:nvPicPr>
          <p:cNvPr id="4" name="Graphic 3" descr="Group with solid fill">
            <a:extLst>
              <a:ext uri="{FF2B5EF4-FFF2-40B4-BE49-F238E27FC236}">
                <a16:creationId xmlns:a16="http://schemas.microsoft.com/office/drawing/2014/main" id="{151CEA89-1B27-0DAF-4212-B913CAC41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9513" y="1578466"/>
            <a:ext cx="1228401" cy="1228401"/>
          </a:xfrm>
          <a:prstGeom prst="rect">
            <a:avLst/>
          </a:prstGeom>
        </p:spPr>
      </p:pic>
      <p:pic>
        <p:nvPicPr>
          <p:cNvPr id="5" name="Graphic 4" descr="Group with solid fill">
            <a:extLst>
              <a:ext uri="{FF2B5EF4-FFF2-40B4-BE49-F238E27FC236}">
                <a16:creationId xmlns:a16="http://schemas.microsoft.com/office/drawing/2014/main" id="{E58856B3-3343-02F0-9255-B73C24136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5614" y="2554452"/>
            <a:ext cx="1228401" cy="1228401"/>
          </a:xfrm>
          <a:prstGeom prst="rect">
            <a:avLst/>
          </a:prstGeom>
        </p:spPr>
      </p:pic>
      <p:pic>
        <p:nvPicPr>
          <p:cNvPr id="6" name="Graphic 5" descr="Group with solid fill">
            <a:extLst>
              <a:ext uri="{FF2B5EF4-FFF2-40B4-BE49-F238E27FC236}">
                <a16:creationId xmlns:a16="http://schemas.microsoft.com/office/drawing/2014/main" id="{C8D816E1-B30E-265C-A08E-C85AC0904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78586" y="2554452"/>
            <a:ext cx="1228401" cy="122840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CFE40A0-425F-34FE-F202-C952D08F5414}"/>
              </a:ext>
            </a:extLst>
          </p:cNvPr>
          <p:cNvSpPr/>
          <p:nvPr/>
        </p:nvSpPr>
        <p:spPr>
          <a:xfrm>
            <a:off x="1048454" y="1356759"/>
            <a:ext cx="2860263" cy="2618129"/>
          </a:xfrm>
          <a:prstGeom prst="ellipse">
            <a:avLst/>
          </a:pr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22D24F-9488-EA8D-F25B-2A7FAA8C6BB7}"/>
              </a:ext>
            </a:extLst>
          </p:cNvPr>
          <p:cNvSpPr txBox="1"/>
          <p:nvPr/>
        </p:nvSpPr>
        <p:spPr>
          <a:xfrm>
            <a:off x="542123" y="4320532"/>
            <a:ext cx="4465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 group of all items of interest to a statistics practitioner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Frequently very large (infinite)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Descriptive measure: </a:t>
            </a:r>
            <a:r>
              <a:rPr lang="en-US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149406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47F2966-AB68-6965-15F5-19C5F058B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5175"/>
            <a:ext cx="12192000" cy="532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148969-A4BF-12EF-B3B1-9B8AAAE6183B}"/>
              </a:ext>
            </a:extLst>
          </p:cNvPr>
          <p:cNvSpPr/>
          <p:nvPr/>
        </p:nvSpPr>
        <p:spPr>
          <a:xfrm>
            <a:off x="8341439" y="4760912"/>
            <a:ext cx="1096475" cy="1092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0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47F2966-AB68-6965-15F5-19C5F058B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5175"/>
            <a:ext cx="12192000" cy="532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796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E8B34A69-0B43-BEB8-F88B-9ADFD9DFE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3"/>
            <a:ext cx="12192000" cy="559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BA5DAD0-8E7E-4130-5F42-A7B1575F18CA}"/>
              </a:ext>
            </a:extLst>
          </p:cNvPr>
          <p:cNvSpPr/>
          <p:nvPr/>
        </p:nvSpPr>
        <p:spPr>
          <a:xfrm>
            <a:off x="3064179" y="3297236"/>
            <a:ext cx="1720092" cy="1092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FB6DDC-61E7-1C57-4787-80E183306FC4}"/>
              </a:ext>
            </a:extLst>
          </p:cNvPr>
          <p:cNvSpPr/>
          <p:nvPr/>
        </p:nvSpPr>
        <p:spPr>
          <a:xfrm>
            <a:off x="7982210" y="3320143"/>
            <a:ext cx="1096475" cy="1201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8DAF53-A0D6-0449-5A54-29301B3F5AA9}"/>
              </a:ext>
            </a:extLst>
          </p:cNvPr>
          <p:cNvSpPr/>
          <p:nvPr/>
        </p:nvSpPr>
        <p:spPr>
          <a:xfrm>
            <a:off x="8341439" y="4760912"/>
            <a:ext cx="1253498" cy="1092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C317A9-7AF4-88F3-91BE-E1EE7361C5F8}"/>
              </a:ext>
            </a:extLst>
          </p:cNvPr>
          <p:cNvSpPr/>
          <p:nvPr/>
        </p:nvSpPr>
        <p:spPr>
          <a:xfrm>
            <a:off x="3687796" y="4760912"/>
            <a:ext cx="1096475" cy="1092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F82F458-D3BE-458F-B332-66EC85836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778"/>
            <a:ext cx="12192000" cy="259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555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E8B34A69-0B43-BEB8-F88B-9ADFD9DFE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3"/>
            <a:ext cx="12192000" cy="559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BA5DAD0-8E7E-4130-5F42-A7B1575F18CA}"/>
              </a:ext>
            </a:extLst>
          </p:cNvPr>
          <p:cNvSpPr/>
          <p:nvPr/>
        </p:nvSpPr>
        <p:spPr>
          <a:xfrm>
            <a:off x="3064179" y="3297236"/>
            <a:ext cx="1720092" cy="1092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FB6DDC-61E7-1C57-4787-80E183306FC4}"/>
              </a:ext>
            </a:extLst>
          </p:cNvPr>
          <p:cNvSpPr/>
          <p:nvPr/>
        </p:nvSpPr>
        <p:spPr>
          <a:xfrm>
            <a:off x="7982210" y="3320143"/>
            <a:ext cx="1096475" cy="1201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8DAF53-A0D6-0449-5A54-29301B3F5AA9}"/>
              </a:ext>
            </a:extLst>
          </p:cNvPr>
          <p:cNvSpPr/>
          <p:nvPr/>
        </p:nvSpPr>
        <p:spPr>
          <a:xfrm>
            <a:off x="8341439" y="4760912"/>
            <a:ext cx="1253498" cy="1092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C317A9-7AF4-88F3-91BE-E1EE7361C5F8}"/>
              </a:ext>
            </a:extLst>
          </p:cNvPr>
          <p:cNvSpPr/>
          <p:nvPr/>
        </p:nvSpPr>
        <p:spPr>
          <a:xfrm>
            <a:off x="3687796" y="4760912"/>
            <a:ext cx="1096475" cy="1092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67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E8B34A69-0B43-BEB8-F88B-9ADFD9DFE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3"/>
            <a:ext cx="12192000" cy="559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752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899233-91AE-95BE-33B1-8AE5717E382D}"/>
              </a:ext>
            </a:extLst>
          </p:cNvPr>
          <p:cNvSpPr/>
          <p:nvPr/>
        </p:nvSpPr>
        <p:spPr>
          <a:xfrm>
            <a:off x="2973810" y="1004112"/>
            <a:ext cx="3131507" cy="4987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Descriptive Statistics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4CA712-AAC7-1723-1455-34D0CFB22ADA}"/>
              </a:ext>
            </a:extLst>
          </p:cNvPr>
          <p:cNvSpPr/>
          <p:nvPr/>
        </p:nvSpPr>
        <p:spPr>
          <a:xfrm>
            <a:off x="8435824" y="1004112"/>
            <a:ext cx="3131507" cy="4987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Inferential Statistics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71AA3A-413A-B403-CE2D-DDD78C3411C9}"/>
              </a:ext>
            </a:extLst>
          </p:cNvPr>
          <p:cNvSpPr/>
          <p:nvPr/>
        </p:nvSpPr>
        <p:spPr>
          <a:xfrm>
            <a:off x="643303" y="2533231"/>
            <a:ext cx="3131507" cy="4987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Measures of Central Tendency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695FA8-1FC1-8EDE-5EEE-CF87A9D863F9}"/>
              </a:ext>
            </a:extLst>
          </p:cNvPr>
          <p:cNvSpPr/>
          <p:nvPr/>
        </p:nvSpPr>
        <p:spPr>
          <a:xfrm>
            <a:off x="5618075" y="2533231"/>
            <a:ext cx="3131507" cy="4987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Measures of Variability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7F9785-AAB6-0E6B-472B-5114E6647FE0}"/>
              </a:ext>
            </a:extLst>
          </p:cNvPr>
          <p:cNvSpPr/>
          <p:nvPr/>
        </p:nvSpPr>
        <p:spPr>
          <a:xfrm>
            <a:off x="336717" y="3915716"/>
            <a:ext cx="967782" cy="498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Mean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454A84-7321-DD78-E6EC-75C8B11B32C4}"/>
              </a:ext>
            </a:extLst>
          </p:cNvPr>
          <p:cNvSpPr/>
          <p:nvPr/>
        </p:nvSpPr>
        <p:spPr>
          <a:xfrm>
            <a:off x="1693557" y="3915716"/>
            <a:ext cx="967782" cy="498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FEE85B-42A8-8BAA-3E97-850EF4A8D0D6}"/>
              </a:ext>
            </a:extLst>
          </p:cNvPr>
          <p:cNvSpPr/>
          <p:nvPr/>
        </p:nvSpPr>
        <p:spPr>
          <a:xfrm>
            <a:off x="3050397" y="3915716"/>
            <a:ext cx="967782" cy="498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Median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A523AA-5796-F2A9-C119-93104743B9B1}"/>
              </a:ext>
            </a:extLst>
          </p:cNvPr>
          <p:cNvSpPr/>
          <p:nvPr/>
        </p:nvSpPr>
        <p:spPr>
          <a:xfrm>
            <a:off x="5476563" y="3915716"/>
            <a:ext cx="967782" cy="498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Range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66E319-F795-4780-A571-87DA7F348A8A}"/>
              </a:ext>
            </a:extLst>
          </p:cNvPr>
          <p:cNvSpPr/>
          <p:nvPr/>
        </p:nvSpPr>
        <p:spPr>
          <a:xfrm>
            <a:off x="6623591" y="3910596"/>
            <a:ext cx="1108247" cy="498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Variance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8CA34D-4329-D232-2268-71AE7890F900}"/>
              </a:ext>
            </a:extLst>
          </p:cNvPr>
          <p:cNvSpPr/>
          <p:nvPr/>
        </p:nvSpPr>
        <p:spPr>
          <a:xfrm>
            <a:off x="7911084" y="3910596"/>
            <a:ext cx="1282423" cy="498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Standard Deviation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713228-4CAB-FE72-4918-1ED47BA43713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2209057" y="1502876"/>
            <a:ext cx="2330507" cy="1030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886437-FDCC-EB5F-9569-81B51ED363D9}"/>
              </a:ext>
            </a:extLst>
          </p:cNvPr>
          <p:cNvCxnSpPr>
            <a:stCxn id="2" idx="2"/>
            <a:endCxn id="5" idx="0"/>
          </p:cNvCxnSpPr>
          <p:nvPr/>
        </p:nvCxnSpPr>
        <p:spPr>
          <a:xfrm>
            <a:off x="4539564" y="1502876"/>
            <a:ext cx="2644265" cy="1030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338DFA-3B6C-E6AB-E7CD-B42240E6E4C5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820608" y="3031995"/>
            <a:ext cx="1388449" cy="883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25F4B4-D723-663C-3618-62C7EDD91D87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2177448" y="3031995"/>
            <a:ext cx="31609" cy="883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D30935-7BEF-272A-012B-FDC75D7F633F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2209057" y="3031995"/>
            <a:ext cx="1325231" cy="883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1A31E4-E325-A258-927F-69B517F26229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5960454" y="3031995"/>
            <a:ext cx="1223375" cy="883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274EAB-5CB2-718C-9029-83F695D36663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7177715" y="3031995"/>
            <a:ext cx="6114" cy="87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2BF6F7-B79F-D524-A924-CBCFFECC962F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7183829" y="3031995"/>
            <a:ext cx="1368467" cy="87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11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Standard Deviation - Formula, Definition, Methods, Examples">
            <a:extLst>
              <a:ext uri="{FF2B5EF4-FFF2-40B4-BE49-F238E27FC236}">
                <a16:creationId xmlns:a16="http://schemas.microsoft.com/office/drawing/2014/main" id="{882571D7-631C-E7FA-96E5-F4A21FA61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805" y="31725"/>
            <a:ext cx="5962389" cy="339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Variance and Standard Deviation-Definition, Formula, Relation and Example">
            <a:extLst>
              <a:ext uri="{FF2B5EF4-FFF2-40B4-BE49-F238E27FC236}">
                <a16:creationId xmlns:a16="http://schemas.microsoft.com/office/drawing/2014/main" id="{AA5112AE-5E85-1FA3-27D2-FD8AD6E57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017" y="3518684"/>
            <a:ext cx="7898183" cy="316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160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The choice of statistical test - Science without sense...double nonsense">
            <a:extLst>
              <a:ext uri="{FF2B5EF4-FFF2-40B4-BE49-F238E27FC236}">
                <a16:creationId xmlns:a16="http://schemas.microsoft.com/office/drawing/2014/main" id="{F4638761-5A9F-19AE-81DD-6CF3955E2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0"/>
            <a:ext cx="11063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811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Types of data measurement scales: nominal, ordinal, interval, and ratio">
            <a:extLst>
              <a:ext uri="{FF2B5EF4-FFF2-40B4-BE49-F238E27FC236}">
                <a16:creationId xmlns:a16="http://schemas.microsoft.com/office/drawing/2014/main" id="{68FF45F3-92F2-28FF-767C-6FE31A935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313"/>
            <a:ext cx="12192000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426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Mean Median Mode - Formula, Meaning, Examples">
            <a:extLst>
              <a:ext uri="{FF2B5EF4-FFF2-40B4-BE49-F238E27FC236}">
                <a16:creationId xmlns:a16="http://schemas.microsoft.com/office/drawing/2014/main" id="{BE438F9B-508F-C54F-EB8E-2B62C1B70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393700"/>
            <a:ext cx="9194800" cy="60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91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lobe | U.S. Geological Survey">
            <a:extLst>
              <a:ext uri="{FF2B5EF4-FFF2-40B4-BE49-F238E27FC236}">
                <a16:creationId xmlns:a16="http://schemas.microsoft.com/office/drawing/2014/main" id="{A3A1748A-FA82-4CE1-B1DB-CB48396CC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868" y="1608641"/>
            <a:ext cx="2114363" cy="211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FFA9234-12E3-1D89-B65C-795FBCA94E2F}"/>
              </a:ext>
            </a:extLst>
          </p:cNvPr>
          <p:cNvSpPr/>
          <p:nvPr/>
        </p:nvSpPr>
        <p:spPr>
          <a:xfrm>
            <a:off x="901352" y="465741"/>
            <a:ext cx="3131507" cy="4987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Population</a:t>
            </a:r>
          </a:p>
        </p:txBody>
      </p:sp>
      <p:pic>
        <p:nvPicPr>
          <p:cNvPr id="3" name="Graphic 2" descr="Group with solid fill">
            <a:extLst>
              <a:ext uri="{FF2B5EF4-FFF2-40B4-BE49-F238E27FC236}">
                <a16:creationId xmlns:a16="http://schemas.microsoft.com/office/drawing/2014/main" id="{20BEC1A0-DD70-EEAB-8B5D-EF3CA86AD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5614" y="1562808"/>
            <a:ext cx="1228401" cy="1228401"/>
          </a:xfrm>
          <a:prstGeom prst="rect">
            <a:avLst/>
          </a:prstGeom>
        </p:spPr>
      </p:pic>
      <p:pic>
        <p:nvPicPr>
          <p:cNvPr id="4" name="Graphic 3" descr="Group with solid fill">
            <a:extLst>
              <a:ext uri="{FF2B5EF4-FFF2-40B4-BE49-F238E27FC236}">
                <a16:creationId xmlns:a16="http://schemas.microsoft.com/office/drawing/2014/main" id="{151CEA89-1B27-0DAF-4212-B913CAC41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9513" y="1578466"/>
            <a:ext cx="1228401" cy="1228401"/>
          </a:xfrm>
          <a:prstGeom prst="rect">
            <a:avLst/>
          </a:prstGeom>
        </p:spPr>
      </p:pic>
      <p:pic>
        <p:nvPicPr>
          <p:cNvPr id="5" name="Graphic 4" descr="Group with solid fill">
            <a:extLst>
              <a:ext uri="{FF2B5EF4-FFF2-40B4-BE49-F238E27FC236}">
                <a16:creationId xmlns:a16="http://schemas.microsoft.com/office/drawing/2014/main" id="{E58856B3-3343-02F0-9255-B73C24136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5614" y="2554452"/>
            <a:ext cx="1228401" cy="1228401"/>
          </a:xfrm>
          <a:prstGeom prst="rect">
            <a:avLst/>
          </a:prstGeom>
        </p:spPr>
      </p:pic>
      <p:pic>
        <p:nvPicPr>
          <p:cNvPr id="6" name="Graphic 5" descr="Group with solid fill">
            <a:extLst>
              <a:ext uri="{FF2B5EF4-FFF2-40B4-BE49-F238E27FC236}">
                <a16:creationId xmlns:a16="http://schemas.microsoft.com/office/drawing/2014/main" id="{C8D816E1-B30E-265C-A08E-C85AC0904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78586" y="2554452"/>
            <a:ext cx="1228401" cy="122840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CFE40A0-425F-34FE-F202-C952D08F5414}"/>
              </a:ext>
            </a:extLst>
          </p:cNvPr>
          <p:cNvSpPr/>
          <p:nvPr/>
        </p:nvSpPr>
        <p:spPr>
          <a:xfrm>
            <a:off x="1048454" y="1356759"/>
            <a:ext cx="2860263" cy="2618129"/>
          </a:xfrm>
          <a:prstGeom prst="ellipse">
            <a:avLst/>
          </a:pr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22D24F-9488-EA8D-F25B-2A7FAA8C6BB7}"/>
              </a:ext>
            </a:extLst>
          </p:cNvPr>
          <p:cNvSpPr txBox="1"/>
          <p:nvPr/>
        </p:nvSpPr>
        <p:spPr>
          <a:xfrm>
            <a:off x="542123" y="4320532"/>
            <a:ext cx="4465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 group of all items of interest to a statistics practitioner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Frequently very large (infinite)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Descriptive measure: </a:t>
            </a:r>
            <a:r>
              <a:rPr lang="en-US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parameter</a:t>
            </a:r>
          </a:p>
        </p:txBody>
      </p:sp>
      <p:pic>
        <p:nvPicPr>
          <p:cNvPr id="9" name="Graphic 8" descr="Woman with solid fill">
            <a:extLst>
              <a:ext uri="{FF2B5EF4-FFF2-40B4-BE49-F238E27FC236}">
                <a16:creationId xmlns:a16="http://schemas.microsoft.com/office/drawing/2014/main" id="{1AF7DACE-1E97-B525-38F1-29B2945691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67129" y="1749861"/>
            <a:ext cx="914400" cy="914400"/>
          </a:xfrm>
          <a:prstGeom prst="rect">
            <a:avLst/>
          </a:prstGeom>
        </p:spPr>
      </p:pic>
      <p:pic>
        <p:nvPicPr>
          <p:cNvPr id="10" name="Graphic 9" descr="Man with solid fill">
            <a:extLst>
              <a:ext uri="{FF2B5EF4-FFF2-40B4-BE49-F238E27FC236}">
                <a16:creationId xmlns:a16="http://schemas.microsoft.com/office/drawing/2014/main" id="{453C6678-CFA3-A728-C70A-4C20EA6433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50941" y="2387834"/>
            <a:ext cx="914400" cy="914400"/>
          </a:xfrm>
          <a:prstGeom prst="rect">
            <a:avLst/>
          </a:prstGeom>
        </p:spPr>
      </p:pic>
      <p:pic>
        <p:nvPicPr>
          <p:cNvPr id="11" name="Graphic 10" descr="Woman with solid fill">
            <a:extLst>
              <a:ext uri="{FF2B5EF4-FFF2-40B4-BE49-F238E27FC236}">
                <a16:creationId xmlns:a16="http://schemas.microsoft.com/office/drawing/2014/main" id="{7CED5F13-06F7-AA16-95FD-A37BA78E8F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83285" y="2845034"/>
            <a:ext cx="914400" cy="914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2416D0C-D108-9715-998F-1F57FD6B398D}"/>
              </a:ext>
            </a:extLst>
          </p:cNvPr>
          <p:cNvSpPr/>
          <p:nvPr/>
        </p:nvSpPr>
        <p:spPr>
          <a:xfrm>
            <a:off x="7631931" y="461949"/>
            <a:ext cx="3131507" cy="4987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Sample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94181435-7513-6055-E54B-016E866F4F71}"/>
              </a:ext>
            </a:extLst>
          </p:cNvPr>
          <p:cNvSpPr/>
          <p:nvPr/>
        </p:nvSpPr>
        <p:spPr>
          <a:xfrm>
            <a:off x="4555130" y="1828832"/>
            <a:ext cx="2743200" cy="419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FD68ED-A4D3-A638-597C-FEFF4832BB10}"/>
              </a:ext>
            </a:extLst>
          </p:cNvPr>
          <p:cNvSpPr txBox="1"/>
          <p:nvPr/>
        </p:nvSpPr>
        <p:spPr>
          <a:xfrm>
            <a:off x="7184572" y="4301103"/>
            <a:ext cx="4465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 set of data drawn from the studied population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 researcher determines the size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Descriptive measure: </a:t>
            </a:r>
            <a:r>
              <a:rPr lang="en-US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statistic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2AE8F1-C4F2-C055-F74C-CF7E41388B09}"/>
              </a:ext>
            </a:extLst>
          </p:cNvPr>
          <p:cNvSpPr txBox="1"/>
          <p:nvPr/>
        </p:nvSpPr>
        <p:spPr>
          <a:xfrm>
            <a:off x="4704282" y="154519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Sampling</a:t>
            </a:r>
          </a:p>
        </p:txBody>
      </p:sp>
    </p:spTree>
    <p:extLst>
      <p:ext uri="{BB962C8B-B14F-4D97-AF65-F5344CB8AC3E}">
        <p14:creationId xmlns:p14="http://schemas.microsoft.com/office/powerpoint/2010/main" val="209343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lobe | U.S. Geological Survey">
            <a:extLst>
              <a:ext uri="{FF2B5EF4-FFF2-40B4-BE49-F238E27FC236}">
                <a16:creationId xmlns:a16="http://schemas.microsoft.com/office/drawing/2014/main" id="{A3A1748A-FA82-4CE1-B1DB-CB48396CC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868" y="1608641"/>
            <a:ext cx="2114363" cy="211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FFA9234-12E3-1D89-B65C-795FBCA94E2F}"/>
              </a:ext>
            </a:extLst>
          </p:cNvPr>
          <p:cNvSpPr/>
          <p:nvPr/>
        </p:nvSpPr>
        <p:spPr>
          <a:xfrm>
            <a:off x="901352" y="465741"/>
            <a:ext cx="3131507" cy="4987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Population</a:t>
            </a:r>
          </a:p>
        </p:txBody>
      </p:sp>
      <p:pic>
        <p:nvPicPr>
          <p:cNvPr id="3" name="Graphic 2" descr="Group with solid fill">
            <a:extLst>
              <a:ext uri="{FF2B5EF4-FFF2-40B4-BE49-F238E27FC236}">
                <a16:creationId xmlns:a16="http://schemas.microsoft.com/office/drawing/2014/main" id="{20BEC1A0-DD70-EEAB-8B5D-EF3CA86AD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5614" y="1562808"/>
            <a:ext cx="1228401" cy="1228401"/>
          </a:xfrm>
          <a:prstGeom prst="rect">
            <a:avLst/>
          </a:prstGeom>
        </p:spPr>
      </p:pic>
      <p:pic>
        <p:nvPicPr>
          <p:cNvPr id="4" name="Graphic 3" descr="Group with solid fill">
            <a:extLst>
              <a:ext uri="{FF2B5EF4-FFF2-40B4-BE49-F238E27FC236}">
                <a16:creationId xmlns:a16="http://schemas.microsoft.com/office/drawing/2014/main" id="{151CEA89-1B27-0DAF-4212-B913CAC41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9513" y="1578466"/>
            <a:ext cx="1228401" cy="1228401"/>
          </a:xfrm>
          <a:prstGeom prst="rect">
            <a:avLst/>
          </a:prstGeom>
        </p:spPr>
      </p:pic>
      <p:pic>
        <p:nvPicPr>
          <p:cNvPr id="5" name="Graphic 4" descr="Group with solid fill">
            <a:extLst>
              <a:ext uri="{FF2B5EF4-FFF2-40B4-BE49-F238E27FC236}">
                <a16:creationId xmlns:a16="http://schemas.microsoft.com/office/drawing/2014/main" id="{E58856B3-3343-02F0-9255-B73C24136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5614" y="2554452"/>
            <a:ext cx="1228401" cy="1228401"/>
          </a:xfrm>
          <a:prstGeom prst="rect">
            <a:avLst/>
          </a:prstGeom>
        </p:spPr>
      </p:pic>
      <p:pic>
        <p:nvPicPr>
          <p:cNvPr id="6" name="Graphic 5" descr="Group with solid fill">
            <a:extLst>
              <a:ext uri="{FF2B5EF4-FFF2-40B4-BE49-F238E27FC236}">
                <a16:creationId xmlns:a16="http://schemas.microsoft.com/office/drawing/2014/main" id="{C8D816E1-B30E-265C-A08E-C85AC0904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78586" y="2554452"/>
            <a:ext cx="1228401" cy="122840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CFE40A0-425F-34FE-F202-C952D08F5414}"/>
              </a:ext>
            </a:extLst>
          </p:cNvPr>
          <p:cNvSpPr/>
          <p:nvPr/>
        </p:nvSpPr>
        <p:spPr>
          <a:xfrm>
            <a:off x="1048454" y="1356759"/>
            <a:ext cx="2860263" cy="2618129"/>
          </a:xfrm>
          <a:prstGeom prst="ellipse">
            <a:avLst/>
          </a:pr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Woman with solid fill">
            <a:extLst>
              <a:ext uri="{FF2B5EF4-FFF2-40B4-BE49-F238E27FC236}">
                <a16:creationId xmlns:a16="http://schemas.microsoft.com/office/drawing/2014/main" id="{1AF7DACE-1E97-B525-38F1-29B2945691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67129" y="1749861"/>
            <a:ext cx="914400" cy="914400"/>
          </a:xfrm>
          <a:prstGeom prst="rect">
            <a:avLst/>
          </a:prstGeom>
        </p:spPr>
      </p:pic>
      <p:pic>
        <p:nvPicPr>
          <p:cNvPr id="10" name="Graphic 9" descr="Man with solid fill">
            <a:extLst>
              <a:ext uri="{FF2B5EF4-FFF2-40B4-BE49-F238E27FC236}">
                <a16:creationId xmlns:a16="http://schemas.microsoft.com/office/drawing/2014/main" id="{453C6678-CFA3-A728-C70A-4C20EA6433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50941" y="2387834"/>
            <a:ext cx="914400" cy="914400"/>
          </a:xfrm>
          <a:prstGeom prst="rect">
            <a:avLst/>
          </a:prstGeom>
        </p:spPr>
      </p:pic>
      <p:pic>
        <p:nvPicPr>
          <p:cNvPr id="11" name="Graphic 10" descr="Woman with solid fill">
            <a:extLst>
              <a:ext uri="{FF2B5EF4-FFF2-40B4-BE49-F238E27FC236}">
                <a16:creationId xmlns:a16="http://schemas.microsoft.com/office/drawing/2014/main" id="{7CED5F13-06F7-AA16-95FD-A37BA78E8F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83285" y="2845034"/>
            <a:ext cx="914400" cy="914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2416D0C-D108-9715-998F-1F57FD6B398D}"/>
              </a:ext>
            </a:extLst>
          </p:cNvPr>
          <p:cNvSpPr/>
          <p:nvPr/>
        </p:nvSpPr>
        <p:spPr>
          <a:xfrm>
            <a:off x="7631931" y="461949"/>
            <a:ext cx="3131507" cy="4987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Sample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94181435-7513-6055-E54B-016E866F4F71}"/>
              </a:ext>
            </a:extLst>
          </p:cNvPr>
          <p:cNvSpPr/>
          <p:nvPr/>
        </p:nvSpPr>
        <p:spPr>
          <a:xfrm>
            <a:off x="4555130" y="1828832"/>
            <a:ext cx="2743200" cy="419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06428C-773C-7D2C-1940-A6A83EE774D1}"/>
              </a:ext>
            </a:extLst>
          </p:cNvPr>
          <p:cNvSpPr txBox="1"/>
          <p:nvPr/>
        </p:nvSpPr>
        <p:spPr>
          <a:xfrm>
            <a:off x="4704282" y="154519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Sampling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A7F5BD5-2725-8541-3478-8B5C6C7D4E7E}"/>
              </a:ext>
            </a:extLst>
          </p:cNvPr>
          <p:cNvSpPr/>
          <p:nvPr/>
        </p:nvSpPr>
        <p:spPr>
          <a:xfrm rot="10800000">
            <a:off x="4479150" y="2370501"/>
            <a:ext cx="2743200" cy="41903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E1C8BE-89D7-E0B3-4215-3A4748B1B8B9}"/>
              </a:ext>
            </a:extLst>
          </p:cNvPr>
          <p:cNvSpPr txBox="1"/>
          <p:nvPr/>
        </p:nvSpPr>
        <p:spPr>
          <a:xfrm>
            <a:off x="5342118" y="2688656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Statistical inference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16E2F-6B8D-85FE-4522-D9F3161AF0DD}"/>
              </a:ext>
            </a:extLst>
          </p:cNvPr>
          <p:cNvSpPr txBox="1"/>
          <p:nvPr/>
        </p:nvSpPr>
        <p:spPr>
          <a:xfrm>
            <a:off x="4067205" y="3168652"/>
            <a:ext cx="3567089" cy="156966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process of making an estimate, prediction, or decision about a population based on sample data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Confidence level and significance level provide the accuracy of the inference</a:t>
            </a:r>
          </a:p>
        </p:txBody>
      </p:sp>
    </p:spTree>
    <p:extLst>
      <p:ext uri="{BB962C8B-B14F-4D97-AF65-F5344CB8AC3E}">
        <p14:creationId xmlns:p14="http://schemas.microsoft.com/office/powerpoint/2010/main" val="16757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lobe | U.S. Geological Survey">
            <a:extLst>
              <a:ext uri="{FF2B5EF4-FFF2-40B4-BE49-F238E27FC236}">
                <a16:creationId xmlns:a16="http://schemas.microsoft.com/office/drawing/2014/main" id="{A3A1748A-FA82-4CE1-B1DB-CB48396CC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868" y="1608641"/>
            <a:ext cx="2114363" cy="211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FFA9234-12E3-1D89-B65C-795FBCA94E2F}"/>
              </a:ext>
            </a:extLst>
          </p:cNvPr>
          <p:cNvSpPr/>
          <p:nvPr/>
        </p:nvSpPr>
        <p:spPr>
          <a:xfrm>
            <a:off x="901352" y="465741"/>
            <a:ext cx="3131507" cy="4987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Population</a:t>
            </a:r>
          </a:p>
        </p:txBody>
      </p:sp>
      <p:pic>
        <p:nvPicPr>
          <p:cNvPr id="3" name="Graphic 2" descr="Group with solid fill">
            <a:extLst>
              <a:ext uri="{FF2B5EF4-FFF2-40B4-BE49-F238E27FC236}">
                <a16:creationId xmlns:a16="http://schemas.microsoft.com/office/drawing/2014/main" id="{20BEC1A0-DD70-EEAB-8B5D-EF3CA86AD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5614" y="1562808"/>
            <a:ext cx="1228401" cy="1228401"/>
          </a:xfrm>
          <a:prstGeom prst="rect">
            <a:avLst/>
          </a:prstGeom>
        </p:spPr>
      </p:pic>
      <p:pic>
        <p:nvPicPr>
          <p:cNvPr id="4" name="Graphic 3" descr="Group with solid fill">
            <a:extLst>
              <a:ext uri="{FF2B5EF4-FFF2-40B4-BE49-F238E27FC236}">
                <a16:creationId xmlns:a16="http://schemas.microsoft.com/office/drawing/2014/main" id="{151CEA89-1B27-0DAF-4212-B913CAC41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9513" y="1578466"/>
            <a:ext cx="1228401" cy="1228401"/>
          </a:xfrm>
          <a:prstGeom prst="rect">
            <a:avLst/>
          </a:prstGeom>
        </p:spPr>
      </p:pic>
      <p:pic>
        <p:nvPicPr>
          <p:cNvPr id="5" name="Graphic 4" descr="Group with solid fill">
            <a:extLst>
              <a:ext uri="{FF2B5EF4-FFF2-40B4-BE49-F238E27FC236}">
                <a16:creationId xmlns:a16="http://schemas.microsoft.com/office/drawing/2014/main" id="{E58856B3-3343-02F0-9255-B73C24136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5614" y="2554452"/>
            <a:ext cx="1228401" cy="1228401"/>
          </a:xfrm>
          <a:prstGeom prst="rect">
            <a:avLst/>
          </a:prstGeom>
        </p:spPr>
      </p:pic>
      <p:pic>
        <p:nvPicPr>
          <p:cNvPr id="6" name="Graphic 5" descr="Group with solid fill">
            <a:extLst>
              <a:ext uri="{FF2B5EF4-FFF2-40B4-BE49-F238E27FC236}">
                <a16:creationId xmlns:a16="http://schemas.microsoft.com/office/drawing/2014/main" id="{C8D816E1-B30E-265C-A08E-C85AC0904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78586" y="2554452"/>
            <a:ext cx="1228401" cy="122840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CFE40A0-425F-34FE-F202-C952D08F5414}"/>
              </a:ext>
            </a:extLst>
          </p:cNvPr>
          <p:cNvSpPr/>
          <p:nvPr/>
        </p:nvSpPr>
        <p:spPr>
          <a:xfrm>
            <a:off x="1048454" y="1356759"/>
            <a:ext cx="2860263" cy="2618129"/>
          </a:xfrm>
          <a:prstGeom prst="ellipse">
            <a:avLst/>
          </a:pr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Woman with solid fill">
            <a:extLst>
              <a:ext uri="{FF2B5EF4-FFF2-40B4-BE49-F238E27FC236}">
                <a16:creationId xmlns:a16="http://schemas.microsoft.com/office/drawing/2014/main" id="{1AF7DACE-1E97-B525-38F1-29B2945691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67129" y="1749861"/>
            <a:ext cx="914400" cy="914400"/>
          </a:xfrm>
          <a:prstGeom prst="rect">
            <a:avLst/>
          </a:prstGeom>
        </p:spPr>
      </p:pic>
      <p:pic>
        <p:nvPicPr>
          <p:cNvPr id="10" name="Graphic 9" descr="Man with solid fill">
            <a:extLst>
              <a:ext uri="{FF2B5EF4-FFF2-40B4-BE49-F238E27FC236}">
                <a16:creationId xmlns:a16="http://schemas.microsoft.com/office/drawing/2014/main" id="{453C6678-CFA3-A728-C70A-4C20EA6433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50941" y="2387834"/>
            <a:ext cx="914400" cy="914400"/>
          </a:xfrm>
          <a:prstGeom prst="rect">
            <a:avLst/>
          </a:prstGeom>
        </p:spPr>
      </p:pic>
      <p:pic>
        <p:nvPicPr>
          <p:cNvPr id="11" name="Graphic 10" descr="Woman with solid fill">
            <a:extLst>
              <a:ext uri="{FF2B5EF4-FFF2-40B4-BE49-F238E27FC236}">
                <a16:creationId xmlns:a16="http://schemas.microsoft.com/office/drawing/2014/main" id="{7CED5F13-06F7-AA16-95FD-A37BA78E8F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83285" y="2845034"/>
            <a:ext cx="914400" cy="914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2416D0C-D108-9715-998F-1F57FD6B398D}"/>
              </a:ext>
            </a:extLst>
          </p:cNvPr>
          <p:cNvSpPr/>
          <p:nvPr/>
        </p:nvSpPr>
        <p:spPr>
          <a:xfrm>
            <a:off x="7631931" y="461949"/>
            <a:ext cx="3131507" cy="4987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Sample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94181435-7513-6055-E54B-016E866F4F71}"/>
              </a:ext>
            </a:extLst>
          </p:cNvPr>
          <p:cNvSpPr/>
          <p:nvPr/>
        </p:nvSpPr>
        <p:spPr>
          <a:xfrm>
            <a:off x="4555130" y="1828832"/>
            <a:ext cx="2743200" cy="419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06428C-773C-7D2C-1940-A6A83EE774D1}"/>
              </a:ext>
            </a:extLst>
          </p:cNvPr>
          <p:cNvSpPr txBox="1"/>
          <p:nvPr/>
        </p:nvSpPr>
        <p:spPr>
          <a:xfrm>
            <a:off x="4704282" y="154519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Sampling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A7F5BD5-2725-8541-3478-8B5C6C7D4E7E}"/>
              </a:ext>
            </a:extLst>
          </p:cNvPr>
          <p:cNvSpPr/>
          <p:nvPr/>
        </p:nvSpPr>
        <p:spPr>
          <a:xfrm rot="10800000">
            <a:off x="4479150" y="2370501"/>
            <a:ext cx="2743200" cy="41903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E1C8BE-89D7-E0B3-4215-3A4748B1B8B9}"/>
              </a:ext>
            </a:extLst>
          </p:cNvPr>
          <p:cNvSpPr txBox="1"/>
          <p:nvPr/>
        </p:nvSpPr>
        <p:spPr>
          <a:xfrm>
            <a:off x="5342118" y="2688656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Statistical inference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77B656-E0CF-CB13-31F2-A1E8D692BC29}"/>
              </a:ext>
            </a:extLst>
          </p:cNvPr>
          <p:cNvSpPr/>
          <p:nvPr/>
        </p:nvSpPr>
        <p:spPr>
          <a:xfrm>
            <a:off x="912831" y="4367142"/>
            <a:ext cx="3131507" cy="4987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Inferential Statistics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CCCF2C-D78E-2AED-3287-ABE4C6609154}"/>
              </a:ext>
            </a:extLst>
          </p:cNvPr>
          <p:cNvSpPr/>
          <p:nvPr/>
        </p:nvSpPr>
        <p:spPr>
          <a:xfrm>
            <a:off x="7631931" y="4329374"/>
            <a:ext cx="3131507" cy="4987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Descriptive Statistics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4C4200-29DC-DF1B-33B9-EA434A890E8E}"/>
              </a:ext>
            </a:extLst>
          </p:cNvPr>
          <p:cNvSpPr txBox="1"/>
          <p:nvPr/>
        </p:nvSpPr>
        <p:spPr>
          <a:xfrm>
            <a:off x="7527332" y="4967347"/>
            <a:ext cx="363092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“Descriptive statistics deals with methods of organizing, summarizing, and presenting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sampled data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in a convenient and informative way.”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0D3410-C667-6ED8-F8A3-0837B43DAB84}"/>
              </a:ext>
            </a:extLst>
          </p:cNvPr>
          <p:cNvSpPr txBox="1"/>
          <p:nvPr/>
        </p:nvSpPr>
        <p:spPr>
          <a:xfrm>
            <a:off x="745532" y="4980546"/>
            <a:ext cx="363092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“Inferential statistics is a body of methods used to draw conclusions or inferences about characteristics of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populations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based on sample data.”</a:t>
            </a:r>
          </a:p>
        </p:txBody>
      </p:sp>
    </p:spTree>
    <p:extLst>
      <p:ext uri="{BB962C8B-B14F-4D97-AF65-F5344CB8AC3E}">
        <p14:creationId xmlns:p14="http://schemas.microsoft.com/office/powerpoint/2010/main" val="321056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899233-91AE-95BE-33B1-8AE5717E382D}"/>
              </a:ext>
            </a:extLst>
          </p:cNvPr>
          <p:cNvSpPr/>
          <p:nvPr/>
        </p:nvSpPr>
        <p:spPr>
          <a:xfrm>
            <a:off x="2973810" y="1004112"/>
            <a:ext cx="3131507" cy="4987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Descriptive Statistics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4CA712-AAC7-1723-1455-34D0CFB22ADA}"/>
              </a:ext>
            </a:extLst>
          </p:cNvPr>
          <p:cNvSpPr/>
          <p:nvPr/>
        </p:nvSpPr>
        <p:spPr>
          <a:xfrm>
            <a:off x="8435824" y="1004112"/>
            <a:ext cx="3131507" cy="4987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Inferential Statistics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71AA3A-413A-B403-CE2D-DDD78C3411C9}"/>
              </a:ext>
            </a:extLst>
          </p:cNvPr>
          <p:cNvSpPr/>
          <p:nvPr/>
        </p:nvSpPr>
        <p:spPr>
          <a:xfrm>
            <a:off x="643303" y="2533231"/>
            <a:ext cx="3131507" cy="4987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Measures of Central Tendency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695FA8-1FC1-8EDE-5EEE-CF87A9D863F9}"/>
              </a:ext>
            </a:extLst>
          </p:cNvPr>
          <p:cNvSpPr/>
          <p:nvPr/>
        </p:nvSpPr>
        <p:spPr>
          <a:xfrm>
            <a:off x="5618075" y="2533231"/>
            <a:ext cx="3131507" cy="4987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Measures of Variability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7F9785-AAB6-0E6B-472B-5114E6647FE0}"/>
              </a:ext>
            </a:extLst>
          </p:cNvPr>
          <p:cNvSpPr/>
          <p:nvPr/>
        </p:nvSpPr>
        <p:spPr>
          <a:xfrm>
            <a:off x="336717" y="3915716"/>
            <a:ext cx="967782" cy="498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Mean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454A84-7321-DD78-E6EC-75C8B11B32C4}"/>
              </a:ext>
            </a:extLst>
          </p:cNvPr>
          <p:cNvSpPr/>
          <p:nvPr/>
        </p:nvSpPr>
        <p:spPr>
          <a:xfrm>
            <a:off x="1693557" y="3915716"/>
            <a:ext cx="967782" cy="498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FEE85B-42A8-8BAA-3E97-850EF4A8D0D6}"/>
              </a:ext>
            </a:extLst>
          </p:cNvPr>
          <p:cNvSpPr/>
          <p:nvPr/>
        </p:nvSpPr>
        <p:spPr>
          <a:xfrm>
            <a:off x="3050397" y="3915716"/>
            <a:ext cx="967782" cy="498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Median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A523AA-5796-F2A9-C119-93104743B9B1}"/>
              </a:ext>
            </a:extLst>
          </p:cNvPr>
          <p:cNvSpPr/>
          <p:nvPr/>
        </p:nvSpPr>
        <p:spPr>
          <a:xfrm>
            <a:off x="5476563" y="3915716"/>
            <a:ext cx="967782" cy="498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Range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66E319-F795-4780-A571-87DA7F348A8A}"/>
              </a:ext>
            </a:extLst>
          </p:cNvPr>
          <p:cNvSpPr/>
          <p:nvPr/>
        </p:nvSpPr>
        <p:spPr>
          <a:xfrm>
            <a:off x="6623591" y="3910596"/>
            <a:ext cx="1108247" cy="498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Variance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8CA34D-4329-D232-2268-71AE7890F900}"/>
              </a:ext>
            </a:extLst>
          </p:cNvPr>
          <p:cNvSpPr/>
          <p:nvPr/>
        </p:nvSpPr>
        <p:spPr>
          <a:xfrm>
            <a:off x="7911084" y="3910596"/>
            <a:ext cx="1282423" cy="498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Standard Deviation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713228-4CAB-FE72-4918-1ED47BA43713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2209057" y="1502876"/>
            <a:ext cx="2330507" cy="1030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886437-FDCC-EB5F-9569-81B51ED363D9}"/>
              </a:ext>
            </a:extLst>
          </p:cNvPr>
          <p:cNvCxnSpPr>
            <a:stCxn id="2" idx="2"/>
            <a:endCxn id="5" idx="0"/>
          </p:cNvCxnSpPr>
          <p:nvPr/>
        </p:nvCxnSpPr>
        <p:spPr>
          <a:xfrm>
            <a:off x="4539564" y="1502876"/>
            <a:ext cx="2644265" cy="1030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338DFA-3B6C-E6AB-E7CD-B42240E6E4C5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820608" y="3031995"/>
            <a:ext cx="1388449" cy="883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25F4B4-D723-663C-3618-62C7EDD91D87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2177448" y="3031995"/>
            <a:ext cx="31609" cy="883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D30935-7BEF-272A-012B-FDC75D7F633F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2209057" y="3031995"/>
            <a:ext cx="1325231" cy="883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1A31E4-E325-A258-927F-69B517F26229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5960454" y="3031995"/>
            <a:ext cx="1223375" cy="883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274EAB-5CB2-718C-9029-83F695D36663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7177715" y="3031995"/>
            <a:ext cx="6114" cy="87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2BF6F7-B79F-D524-A924-CBCFFECC962F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7183829" y="3031995"/>
            <a:ext cx="1368467" cy="87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098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899233-91AE-95BE-33B1-8AE5717E382D}"/>
              </a:ext>
            </a:extLst>
          </p:cNvPr>
          <p:cNvSpPr/>
          <p:nvPr/>
        </p:nvSpPr>
        <p:spPr>
          <a:xfrm>
            <a:off x="2973810" y="1004112"/>
            <a:ext cx="3131507" cy="4987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Descriptive Statistics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4CA712-AAC7-1723-1455-34D0CFB22ADA}"/>
              </a:ext>
            </a:extLst>
          </p:cNvPr>
          <p:cNvSpPr/>
          <p:nvPr/>
        </p:nvSpPr>
        <p:spPr>
          <a:xfrm>
            <a:off x="8435824" y="1004112"/>
            <a:ext cx="3131507" cy="4987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Inferential Statistics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71AA3A-413A-B403-CE2D-DDD78C3411C9}"/>
              </a:ext>
            </a:extLst>
          </p:cNvPr>
          <p:cNvSpPr/>
          <p:nvPr/>
        </p:nvSpPr>
        <p:spPr>
          <a:xfrm>
            <a:off x="643303" y="2533231"/>
            <a:ext cx="3131507" cy="4987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Measures of Central Tendency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695FA8-1FC1-8EDE-5EEE-CF87A9D863F9}"/>
              </a:ext>
            </a:extLst>
          </p:cNvPr>
          <p:cNvSpPr/>
          <p:nvPr/>
        </p:nvSpPr>
        <p:spPr>
          <a:xfrm>
            <a:off x="5618075" y="2533231"/>
            <a:ext cx="3131507" cy="4987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Measures of Variability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7F9785-AAB6-0E6B-472B-5114E6647FE0}"/>
              </a:ext>
            </a:extLst>
          </p:cNvPr>
          <p:cNvSpPr/>
          <p:nvPr/>
        </p:nvSpPr>
        <p:spPr>
          <a:xfrm>
            <a:off x="336717" y="3915716"/>
            <a:ext cx="967782" cy="498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Mean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454A84-7321-DD78-E6EC-75C8B11B32C4}"/>
              </a:ext>
            </a:extLst>
          </p:cNvPr>
          <p:cNvSpPr/>
          <p:nvPr/>
        </p:nvSpPr>
        <p:spPr>
          <a:xfrm>
            <a:off x="1693557" y="3915716"/>
            <a:ext cx="967782" cy="498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FEE85B-42A8-8BAA-3E97-850EF4A8D0D6}"/>
              </a:ext>
            </a:extLst>
          </p:cNvPr>
          <p:cNvSpPr/>
          <p:nvPr/>
        </p:nvSpPr>
        <p:spPr>
          <a:xfrm>
            <a:off x="3050397" y="3915716"/>
            <a:ext cx="967782" cy="498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Median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A523AA-5796-F2A9-C119-93104743B9B1}"/>
              </a:ext>
            </a:extLst>
          </p:cNvPr>
          <p:cNvSpPr/>
          <p:nvPr/>
        </p:nvSpPr>
        <p:spPr>
          <a:xfrm>
            <a:off x="5476563" y="3915716"/>
            <a:ext cx="967782" cy="498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Range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66E319-F795-4780-A571-87DA7F348A8A}"/>
              </a:ext>
            </a:extLst>
          </p:cNvPr>
          <p:cNvSpPr/>
          <p:nvPr/>
        </p:nvSpPr>
        <p:spPr>
          <a:xfrm>
            <a:off x="6623591" y="3910596"/>
            <a:ext cx="1108247" cy="498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Variance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8CA34D-4329-D232-2268-71AE7890F900}"/>
              </a:ext>
            </a:extLst>
          </p:cNvPr>
          <p:cNvSpPr/>
          <p:nvPr/>
        </p:nvSpPr>
        <p:spPr>
          <a:xfrm>
            <a:off x="7911084" y="3910596"/>
            <a:ext cx="1282423" cy="498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Standard Deviation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713228-4CAB-FE72-4918-1ED47BA43713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2209057" y="1502876"/>
            <a:ext cx="2330507" cy="1030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886437-FDCC-EB5F-9569-81B51ED363D9}"/>
              </a:ext>
            </a:extLst>
          </p:cNvPr>
          <p:cNvCxnSpPr>
            <a:stCxn id="2" idx="2"/>
            <a:endCxn id="5" idx="0"/>
          </p:cNvCxnSpPr>
          <p:nvPr/>
        </p:nvCxnSpPr>
        <p:spPr>
          <a:xfrm>
            <a:off x="4539564" y="1502876"/>
            <a:ext cx="2644265" cy="1030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338DFA-3B6C-E6AB-E7CD-B42240E6E4C5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820608" y="3031995"/>
            <a:ext cx="1388449" cy="883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25F4B4-D723-663C-3618-62C7EDD91D87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2177448" y="3031995"/>
            <a:ext cx="31609" cy="883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D30935-7BEF-272A-012B-FDC75D7F633F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2209057" y="3031995"/>
            <a:ext cx="1325231" cy="883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1A31E4-E325-A258-927F-69B517F26229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5960454" y="3031995"/>
            <a:ext cx="1223375" cy="883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274EAB-5CB2-718C-9029-83F695D36663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7177715" y="3031995"/>
            <a:ext cx="6114" cy="87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2BF6F7-B79F-D524-A924-CBCFFECC962F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7183829" y="3031995"/>
            <a:ext cx="1368467" cy="87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343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47F2966-AB68-6965-15F5-19C5F058B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5175"/>
            <a:ext cx="12192000" cy="532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01E066A-BD98-26CB-FA81-7717FC8E2B17}"/>
              </a:ext>
            </a:extLst>
          </p:cNvPr>
          <p:cNvSpPr/>
          <p:nvPr/>
        </p:nvSpPr>
        <p:spPr>
          <a:xfrm>
            <a:off x="3181611" y="3429000"/>
            <a:ext cx="926926" cy="1092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D7AB9D-2736-A191-51F7-6232032D2345}"/>
              </a:ext>
            </a:extLst>
          </p:cNvPr>
          <p:cNvSpPr/>
          <p:nvPr/>
        </p:nvSpPr>
        <p:spPr>
          <a:xfrm>
            <a:off x="7982210" y="3320143"/>
            <a:ext cx="1096475" cy="1201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3525B9-0D4C-DB6C-9170-FC81FF6978F9}"/>
              </a:ext>
            </a:extLst>
          </p:cNvPr>
          <p:cNvSpPr/>
          <p:nvPr/>
        </p:nvSpPr>
        <p:spPr>
          <a:xfrm>
            <a:off x="8341439" y="4760912"/>
            <a:ext cx="1096475" cy="1092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B33559-A3F1-8C33-420F-CB7733DDC2F1}"/>
              </a:ext>
            </a:extLst>
          </p:cNvPr>
          <p:cNvSpPr/>
          <p:nvPr/>
        </p:nvSpPr>
        <p:spPr>
          <a:xfrm>
            <a:off x="3687796" y="4760912"/>
            <a:ext cx="1096475" cy="1092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54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47F2966-AB68-6965-15F5-19C5F058B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5175"/>
            <a:ext cx="12192000" cy="532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62AFA77-A569-44F7-C7DC-A58AB7E8176B}"/>
              </a:ext>
            </a:extLst>
          </p:cNvPr>
          <p:cNvSpPr/>
          <p:nvPr/>
        </p:nvSpPr>
        <p:spPr>
          <a:xfrm>
            <a:off x="7982210" y="3320143"/>
            <a:ext cx="1096475" cy="1201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148969-A4BF-12EF-B3B1-9B8AAAE6183B}"/>
              </a:ext>
            </a:extLst>
          </p:cNvPr>
          <p:cNvSpPr/>
          <p:nvPr/>
        </p:nvSpPr>
        <p:spPr>
          <a:xfrm>
            <a:off x="8341439" y="4760912"/>
            <a:ext cx="1096475" cy="1092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011B11-C44D-1A2A-84D8-4E8193B85EB7}"/>
              </a:ext>
            </a:extLst>
          </p:cNvPr>
          <p:cNvSpPr/>
          <p:nvPr/>
        </p:nvSpPr>
        <p:spPr>
          <a:xfrm>
            <a:off x="3687796" y="4760912"/>
            <a:ext cx="1096475" cy="1092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83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47F2966-AB68-6965-15F5-19C5F058B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5175"/>
            <a:ext cx="12192000" cy="532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148969-A4BF-12EF-B3B1-9B8AAAE6183B}"/>
              </a:ext>
            </a:extLst>
          </p:cNvPr>
          <p:cNvSpPr/>
          <p:nvPr/>
        </p:nvSpPr>
        <p:spPr>
          <a:xfrm>
            <a:off x="8341439" y="4760912"/>
            <a:ext cx="1096475" cy="1092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011B11-C44D-1A2A-84D8-4E8193B85EB7}"/>
              </a:ext>
            </a:extLst>
          </p:cNvPr>
          <p:cNvSpPr/>
          <p:nvPr/>
        </p:nvSpPr>
        <p:spPr>
          <a:xfrm>
            <a:off x="3687796" y="4760912"/>
            <a:ext cx="1096475" cy="1092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8709</TotalTime>
  <Words>209</Words>
  <Application>Microsoft Macintosh PowerPoint</Application>
  <PresentationFormat>Widescreen</PresentationFormat>
  <Paragraphs>60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Suh, Jihyun</dc:creator>
  <cp:lastModifiedBy>Suh, Jihyun</cp:lastModifiedBy>
  <cp:revision>8</cp:revision>
  <dcterms:created xsi:type="dcterms:W3CDTF">2022-09-14T11:29:10Z</dcterms:created>
  <dcterms:modified xsi:type="dcterms:W3CDTF">2023-02-23T06:31:11Z</dcterms:modified>
</cp:coreProperties>
</file>