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  <p:sldMasterId id="214748374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24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68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849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835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32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954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887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998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09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8290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2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3304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26780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4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7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6978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0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1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9355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19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6794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72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90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80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0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473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838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and_Gesture_Recognition_Presentation.pptx" TargetMode="External"/><Relationship Id="rId2" Type="http://schemas.openxmlformats.org/officeDocument/2006/relationships/hyperlink" Target="https://arxiv.org/pdf/2305.05296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147"/>
            <a:ext cx="9144000" cy="977621"/>
          </a:xfrm>
        </p:spPr>
        <p:txBody>
          <a:bodyPr>
            <a:normAutofit/>
          </a:bodyPr>
          <a:lstStyle/>
          <a:p>
            <a:pPr algn="ctr"/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Nhận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diện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cử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chỉ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tay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thời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gian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thực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sử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dụng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MediaPipe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và</a:t>
            </a:r>
            <a:r>
              <a:rPr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t>Nguyễn Thanh Hòa - SE183091</a:t>
            </a:r>
          </a:p>
          <a:p>
            <a:r>
              <a:t>Nguyễn Quý Toàn - SE182785</a:t>
            </a:r>
          </a:p>
          <a:p>
            <a:r>
              <a:t>Lê Minh Hùng - SE182706</a:t>
            </a:r>
          </a:p>
          <a:p>
            <a:r>
              <a:t>July 2024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và Kế hoạch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Hệ thống: Nhận diện cử chỉ tay thời gian thực với độ chính xác cao</a:t>
            </a:r>
          </a:p>
          <a:p>
            <a:r>
              <a:rPr sz="1800"/>
              <a:t>- Kế hoạch phát triển: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Mở rộng bộ dữ liệu cử chỉ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Cải tiến độ bền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Nhận dạng cử chỉ động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Nguồn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1. Fan Zhang </a:t>
            </a:r>
            <a:r>
              <a:rPr sz="1800" dirty="0" err="1"/>
              <a:t>và</a:t>
            </a:r>
            <a:r>
              <a:rPr sz="1800" dirty="0"/>
              <a:t> </a:t>
            </a:r>
            <a:r>
              <a:rPr sz="1800" dirty="0" err="1"/>
              <a:t>cộng</a:t>
            </a:r>
            <a:r>
              <a:rPr sz="1800" dirty="0"/>
              <a:t> </a:t>
            </a:r>
            <a:r>
              <a:rPr sz="1800" dirty="0" err="1"/>
              <a:t>sự</a:t>
            </a:r>
            <a:r>
              <a:rPr sz="1800" dirty="0"/>
              <a:t>. </a:t>
            </a:r>
            <a:r>
              <a:rPr sz="1800" dirty="0" err="1"/>
              <a:t>MediaPipe</a:t>
            </a:r>
            <a:r>
              <a:rPr sz="1800" dirty="0"/>
              <a:t> Hands: On-device Real-time Hand Tracking. https://arxiv.org/pdf/2006.10214v1.pdf</a:t>
            </a:r>
          </a:p>
          <a:p>
            <a:r>
              <a:rPr sz="1800" dirty="0"/>
              <a:t>2. Kumar, R. </a:t>
            </a:r>
            <a:r>
              <a:rPr sz="1800" dirty="0" err="1"/>
              <a:t>và</a:t>
            </a:r>
            <a:r>
              <a:rPr sz="1800" dirty="0"/>
              <a:t> </a:t>
            </a:r>
            <a:r>
              <a:rPr sz="1800" dirty="0" err="1"/>
              <a:t>cộng</a:t>
            </a:r>
            <a:r>
              <a:rPr sz="1800" dirty="0"/>
              <a:t> </a:t>
            </a:r>
            <a:r>
              <a:rPr sz="1800" dirty="0" err="1"/>
              <a:t>sự</a:t>
            </a:r>
            <a:r>
              <a:rPr sz="1800" dirty="0"/>
              <a:t>. </a:t>
            </a:r>
            <a:r>
              <a:rPr sz="1800" dirty="0" err="1"/>
              <a:t>Mediapipe</a:t>
            </a:r>
            <a:r>
              <a:rPr sz="1800" dirty="0"/>
              <a:t> and CNNs for Real-Time ASL Gesture Recognition. </a:t>
            </a:r>
            <a:r>
              <a:rPr sz="1800" dirty="0">
                <a:hlinkClick r:id="rId2"/>
              </a:rPr>
              <a:t>https://</a:t>
            </a:r>
            <a:r>
              <a:rPr sz="1800" dirty="0" smtClean="0">
                <a:hlinkClick r:id="rId2"/>
              </a:rPr>
              <a:t>arxiv.org/pdf/2305.05296.pdf</a:t>
            </a:r>
            <a:endParaRPr lang="en-US" dirty="0" smtClean="0"/>
          </a:p>
          <a:p>
            <a:r>
              <a:rPr lang="en-US" dirty="0" err="1" smtClean="0">
                <a:hlinkClick r:id="rId3" action="ppaction://hlinkpres?slideindex=1&amp;slidetitle=" tooltip="https://github.com/Jikay-070203/ASS_CPV301.git"/>
              </a:rPr>
              <a:t>Gitbub:https</a:t>
            </a:r>
            <a:r>
              <a:rPr lang="en-US" dirty="0" smtClean="0">
                <a:hlinkClick r:id="rId3" action="ppaction://hlinkpres?slideindex=1&amp;slidetitle=" tooltip="https://github.com/Jikay-070203/ASS_CPV301.git"/>
              </a:rPr>
              <a:t>://github.com/Jikay-070203/ASS_CPV301.git</a:t>
            </a:r>
            <a:endParaRPr lang="en-US" sz="1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Giới</a:t>
            </a:r>
            <a:r>
              <a:rPr dirty="0"/>
              <a:t> </a:t>
            </a:r>
            <a:r>
              <a:t>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- </a:t>
            </a:r>
            <a:r>
              <a:rPr sz="1800" dirty="0" err="1"/>
              <a:t>Nhận</a:t>
            </a:r>
            <a:r>
              <a:rPr sz="1800" dirty="0"/>
              <a:t> </a:t>
            </a:r>
            <a:r>
              <a:rPr sz="1800" dirty="0" err="1"/>
              <a:t>diện</a:t>
            </a:r>
            <a:r>
              <a:rPr sz="1800" dirty="0"/>
              <a:t> </a:t>
            </a:r>
            <a:r>
              <a:rPr sz="1800" dirty="0" err="1"/>
              <a:t>cử</a:t>
            </a:r>
            <a:r>
              <a:rPr sz="1800" dirty="0"/>
              <a:t> </a:t>
            </a:r>
            <a:r>
              <a:rPr sz="1800" dirty="0" err="1"/>
              <a:t>chỉ</a:t>
            </a:r>
            <a:r>
              <a:rPr sz="1800" dirty="0"/>
              <a:t> </a:t>
            </a:r>
            <a:r>
              <a:rPr sz="1800" dirty="0" err="1" smtClean="0"/>
              <a:t>tay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:</a:t>
            </a:r>
            <a:endParaRPr sz="1800" dirty="0"/>
          </a:p>
          <a:p>
            <a:pPr marL="460375">
              <a:buFont typeface="Wingdings" panose="05000000000000000000" pitchFamily="2" charset="2"/>
              <a:buChar char="q"/>
            </a:pPr>
            <a:r>
              <a:rPr sz="1800" dirty="0"/>
              <a:t>  </a:t>
            </a:r>
            <a:r>
              <a:rPr sz="1800" dirty="0" err="1"/>
              <a:t>Tương</a:t>
            </a:r>
            <a:r>
              <a:rPr sz="1800" dirty="0"/>
              <a:t> </a:t>
            </a:r>
            <a:r>
              <a:rPr sz="1800" dirty="0" err="1"/>
              <a:t>tác</a:t>
            </a:r>
            <a:r>
              <a:rPr sz="1800" dirty="0"/>
              <a:t> </a:t>
            </a:r>
            <a:r>
              <a:rPr sz="1800" dirty="0" err="1"/>
              <a:t>người-máy</a:t>
            </a:r>
            <a:r>
              <a:rPr sz="1800" dirty="0"/>
              <a:t> </a:t>
            </a:r>
            <a:r>
              <a:rPr sz="1800" dirty="0" err="1"/>
              <a:t>tính</a:t>
            </a:r>
            <a:endParaRPr sz="1800" dirty="0"/>
          </a:p>
          <a:p>
            <a:pPr marL="460375">
              <a:buFont typeface="Wingdings" panose="05000000000000000000" pitchFamily="2" charset="2"/>
              <a:buChar char="q"/>
            </a:pPr>
            <a:r>
              <a:rPr sz="1800" dirty="0"/>
              <a:t>  </a:t>
            </a:r>
            <a:r>
              <a:rPr sz="1800" dirty="0" err="1"/>
              <a:t>Biểu</a:t>
            </a:r>
            <a:r>
              <a:rPr sz="1800" dirty="0"/>
              <a:t> </a:t>
            </a:r>
            <a:r>
              <a:rPr sz="1800" dirty="0" err="1"/>
              <a:t>diễn</a:t>
            </a:r>
            <a:r>
              <a:rPr sz="1800" dirty="0"/>
              <a:t> </a:t>
            </a:r>
            <a:r>
              <a:rPr sz="1800" dirty="0" err="1"/>
              <a:t>ngôn</a:t>
            </a:r>
            <a:r>
              <a:rPr sz="1800" dirty="0"/>
              <a:t> </a:t>
            </a:r>
            <a:r>
              <a:rPr sz="1800" dirty="0" err="1"/>
              <a:t>ngữ</a:t>
            </a:r>
            <a:r>
              <a:rPr sz="1800" dirty="0"/>
              <a:t> </a:t>
            </a:r>
            <a:r>
              <a:rPr sz="1800" dirty="0" err="1"/>
              <a:t>ký</a:t>
            </a:r>
            <a:r>
              <a:rPr sz="1800" dirty="0"/>
              <a:t> </a:t>
            </a:r>
            <a:r>
              <a:rPr sz="1800" dirty="0" err="1"/>
              <a:t>hiệu</a:t>
            </a:r>
            <a:endParaRPr sz="1800" dirty="0"/>
          </a:p>
          <a:p>
            <a:pPr marL="460375">
              <a:buFont typeface="Wingdings" panose="05000000000000000000" pitchFamily="2" charset="2"/>
              <a:buChar char="q"/>
            </a:pPr>
            <a:r>
              <a:rPr sz="1800" dirty="0"/>
              <a:t>  </a:t>
            </a:r>
            <a:r>
              <a:rPr sz="1800" dirty="0" err="1"/>
              <a:t>Thực</a:t>
            </a:r>
            <a:r>
              <a:rPr sz="1800" dirty="0"/>
              <a:t> </a:t>
            </a:r>
            <a:r>
              <a:rPr sz="1800" dirty="0" err="1"/>
              <a:t>tế</a:t>
            </a:r>
            <a:r>
              <a:rPr sz="1800" dirty="0"/>
              <a:t> </a:t>
            </a:r>
            <a:r>
              <a:rPr sz="1800" dirty="0" err="1"/>
              <a:t>ảo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Hệ</a:t>
            </a:r>
            <a:r>
              <a:rPr sz="1800" dirty="0"/>
              <a:t> </a:t>
            </a:r>
            <a:r>
              <a:rPr sz="1800" dirty="0" err="1"/>
              <a:t>thống</a:t>
            </a:r>
            <a:r>
              <a:rPr sz="1800" dirty="0"/>
              <a:t>: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 dirty="0"/>
              <a:t>  </a:t>
            </a:r>
            <a:r>
              <a:rPr sz="1800" dirty="0" err="1"/>
              <a:t>MediaPipe</a:t>
            </a:r>
            <a:r>
              <a:rPr sz="1800" dirty="0"/>
              <a:t>: Theo </a:t>
            </a:r>
            <a:r>
              <a:rPr sz="1800" dirty="0" err="1"/>
              <a:t>dõi</a:t>
            </a:r>
            <a:r>
              <a:rPr sz="1800" dirty="0"/>
              <a:t> </a:t>
            </a:r>
            <a:r>
              <a:rPr sz="1800" dirty="0" err="1"/>
              <a:t>tay</a:t>
            </a:r>
            <a:endParaRPr sz="1800" dirty="0"/>
          </a:p>
          <a:p>
            <a:pPr marL="460375">
              <a:buFont typeface="Wingdings" panose="05000000000000000000" pitchFamily="2" charset="2"/>
              <a:buChar char="q"/>
            </a:pPr>
            <a:r>
              <a:rPr sz="1800" dirty="0"/>
              <a:t>  Random Forest: </a:t>
            </a:r>
            <a:r>
              <a:rPr sz="1800" dirty="0" err="1"/>
              <a:t>Nhận</a:t>
            </a:r>
            <a:r>
              <a:rPr sz="1800" dirty="0"/>
              <a:t> </a:t>
            </a:r>
            <a:r>
              <a:rPr sz="1800" dirty="0" err="1"/>
              <a:t>diện</a:t>
            </a:r>
            <a:r>
              <a:rPr sz="1800" dirty="0"/>
              <a:t> </a:t>
            </a:r>
            <a:r>
              <a:rPr sz="1800" dirty="0" err="1"/>
              <a:t>cử</a:t>
            </a:r>
            <a:r>
              <a:rPr sz="1800" dirty="0"/>
              <a:t> </a:t>
            </a:r>
            <a:r>
              <a:rPr sz="1800" dirty="0" err="1"/>
              <a:t>chỉ</a:t>
            </a:r>
            <a:r>
              <a:rPr sz="1800" dirty="0"/>
              <a:t>, </a:t>
            </a:r>
            <a:r>
              <a:rPr sz="1800" dirty="0" err="1"/>
              <a:t>không</a:t>
            </a:r>
            <a:r>
              <a:rPr sz="1800" dirty="0"/>
              <a:t> </a:t>
            </a:r>
            <a:r>
              <a:rPr sz="1800" dirty="0" err="1"/>
              <a:t>sử</a:t>
            </a:r>
            <a:r>
              <a:rPr sz="1800" dirty="0"/>
              <a:t> </a:t>
            </a:r>
            <a:r>
              <a:rPr sz="1800" dirty="0" err="1"/>
              <a:t>dụng</a:t>
            </a:r>
            <a:r>
              <a:rPr sz="1800" dirty="0"/>
              <a:t> </a:t>
            </a:r>
            <a:r>
              <a:rPr sz="1800" dirty="0" err="1"/>
              <a:t>học</a:t>
            </a:r>
            <a:r>
              <a:rPr sz="1800" dirty="0"/>
              <a:t> </a:t>
            </a:r>
            <a:r>
              <a:rPr sz="1800" dirty="0" err="1"/>
              <a:t>sâu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Kiến Trúc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Hai giai đoạn: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MediaPipe: Theo dõi tay chính xác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Random Forest: Phân loại cử chỉ hiệu quả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MediaPipe 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Công cụ: Theo dõi chuyển động tay</a:t>
            </a:r>
          </a:p>
          <a:p>
            <a:r>
              <a:rPr sz="1800"/>
              <a:t>- Khung xương 2.5D: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Bộ phát hiện lòng bàn tay</a:t>
            </a:r>
          </a:p>
          <a:p>
            <a:pPr marL="460375">
              <a:buFont typeface="Wingdings" panose="05000000000000000000" pitchFamily="2" charset="2"/>
              <a:buChar char="q"/>
            </a:pPr>
            <a:r>
              <a:rPr sz="1800"/>
              <a:t>  Mô hình dự đoán 21 điểm khớp chi tiết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Phương pháp: Học tổng hợp nhiều cây quyết định</a:t>
            </a:r>
          </a:p>
          <a:p>
            <a:r>
              <a:rPr sz="1800"/>
              <a:t>- Dự đoán: Số phiếu đa số từ các cây</a:t>
            </a:r>
          </a:p>
          <a:p>
            <a:r>
              <a:rPr sz="1800"/>
              <a:t>- Ưu điểm: Độ bền, chính xác cao, xử lý dữ liệu lớn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 thập và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smtClean="0"/>
              <a:t>Thu </a:t>
            </a:r>
            <a:r>
              <a:rPr sz="1800" dirty="0" err="1"/>
              <a:t>thập</a:t>
            </a:r>
            <a:r>
              <a:rPr sz="1800" dirty="0"/>
              <a:t> </a:t>
            </a:r>
            <a:r>
              <a:rPr sz="1800" dirty="0" err="1"/>
              <a:t>Dữ</a:t>
            </a:r>
            <a:r>
              <a:rPr sz="1800" dirty="0"/>
              <a:t> </a:t>
            </a:r>
            <a:r>
              <a:rPr sz="1800" dirty="0" err="1" smtClean="0"/>
              <a:t>liệu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Ghi</a:t>
            </a:r>
            <a:r>
              <a:rPr sz="1800" dirty="0"/>
              <a:t> </a:t>
            </a:r>
            <a:r>
              <a:rPr sz="1800" dirty="0" err="1"/>
              <a:t>lại</a:t>
            </a:r>
            <a:r>
              <a:rPr sz="1800" dirty="0"/>
              <a:t> </a:t>
            </a:r>
            <a:r>
              <a:rPr sz="1800" dirty="0" err="1"/>
              <a:t>khung</a:t>
            </a:r>
            <a:r>
              <a:rPr sz="1800" dirty="0"/>
              <a:t> </a:t>
            </a:r>
            <a:r>
              <a:rPr sz="1800" dirty="0" err="1"/>
              <a:t>hình</a:t>
            </a:r>
            <a:r>
              <a:rPr sz="1800" dirty="0"/>
              <a:t> video </a:t>
            </a:r>
            <a:r>
              <a:rPr sz="1800" dirty="0" err="1"/>
              <a:t>cử</a:t>
            </a:r>
            <a:r>
              <a:rPr sz="1800" dirty="0"/>
              <a:t> </a:t>
            </a:r>
            <a:r>
              <a:rPr sz="1800" dirty="0" err="1"/>
              <a:t>chỉ</a:t>
            </a:r>
            <a:r>
              <a:rPr sz="1800" dirty="0"/>
              <a:t> </a:t>
            </a:r>
            <a:r>
              <a:rPr sz="1800" dirty="0" err="1"/>
              <a:t>tay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Gán</a:t>
            </a:r>
            <a:r>
              <a:rPr sz="1800" dirty="0"/>
              <a:t> </a:t>
            </a:r>
            <a:r>
              <a:rPr sz="1800" dirty="0" err="1"/>
              <a:t>nhãn</a:t>
            </a:r>
            <a:r>
              <a:rPr sz="1800" dirty="0"/>
              <a:t> </a:t>
            </a:r>
            <a:r>
              <a:rPr sz="1800" dirty="0" err="1"/>
              <a:t>thủ</a:t>
            </a:r>
            <a:r>
              <a:rPr sz="1800" dirty="0"/>
              <a:t> </a:t>
            </a:r>
            <a:r>
              <a:rPr sz="1800" dirty="0" err="1"/>
              <a:t>công</a:t>
            </a:r>
            <a:r>
              <a:rPr sz="1800" dirty="0"/>
              <a:t> </a:t>
            </a:r>
            <a:r>
              <a:rPr sz="1800" dirty="0" err="1"/>
              <a:t>cho</a:t>
            </a:r>
            <a:r>
              <a:rPr sz="1800" dirty="0"/>
              <a:t> </a:t>
            </a:r>
            <a:r>
              <a:rPr sz="1800" dirty="0" err="1"/>
              <a:t>từng</a:t>
            </a:r>
            <a:r>
              <a:rPr sz="1800" dirty="0"/>
              <a:t> </a:t>
            </a:r>
            <a:r>
              <a:rPr sz="1800" dirty="0" err="1"/>
              <a:t>khung</a:t>
            </a:r>
            <a:r>
              <a:rPr sz="1800" dirty="0"/>
              <a:t> </a:t>
            </a:r>
            <a:r>
              <a:rPr sz="1800" dirty="0" err="1"/>
              <a:t>hình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Trích</a:t>
            </a:r>
            <a:r>
              <a:rPr sz="1800" dirty="0"/>
              <a:t> </a:t>
            </a:r>
            <a:r>
              <a:rPr sz="1800" dirty="0" err="1"/>
              <a:t>xuất</a:t>
            </a:r>
            <a:r>
              <a:rPr sz="1800" dirty="0"/>
              <a:t> </a:t>
            </a:r>
            <a:r>
              <a:rPr sz="1800" dirty="0" err="1"/>
              <a:t>điểm</a:t>
            </a:r>
            <a:r>
              <a:rPr sz="1800" dirty="0"/>
              <a:t> </a:t>
            </a:r>
            <a:r>
              <a:rPr sz="1800" dirty="0" err="1"/>
              <a:t>khớp</a:t>
            </a:r>
            <a:r>
              <a:rPr sz="1800" dirty="0"/>
              <a:t> 2.5D </a:t>
            </a:r>
            <a:r>
              <a:rPr sz="1800" dirty="0" err="1"/>
              <a:t>từ</a:t>
            </a:r>
            <a:r>
              <a:rPr sz="1800" dirty="0"/>
              <a:t> </a:t>
            </a:r>
            <a:r>
              <a:rPr sz="1800" dirty="0" err="1"/>
              <a:t>MediaPipe</a:t>
            </a:r>
            <a:r>
              <a:rPr sz="1800" dirty="0"/>
              <a:t> Hands</a:t>
            </a:r>
          </a:p>
          <a:p>
            <a:endParaRPr sz="1800" dirty="0"/>
          </a:p>
          <a:p>
            <a:r>
              <a:rPr sz="1800" dirty="0" err="1" smtClean="0"/>
              <a:t>Xử</a:t>
            </a:r>
            <a:r>
              <a:rPr sz="1800" dirty="0" smtClean="0"/>
              <a:t> </a:t>
            </a:r>
            <a:r>
              <a:rPr sz="1800" dirty="0" err="1"/>
              <a:t>lý</a:t>
            </a:r>
            <a:r>
              <a:rPr sz="1800" dirty="0"/>
              <a:t> </a:t>
            </a:r>
            <a:r>
              <a:rPr sz="1800" dirty="0" err="1"/>
              <a:t>Dữ</a:t>
            </a:r>
            <a:r>
              <a:rPr sz="1800" dirty="0"/>
              <a:t> </a:t>
            </a:r>
            <a:r>
              <a:rPr sz="1800" dirty="0" err="1" smtClean="0"/>
              <a:t>liệu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Chuẩn</a:t>
            </a:r>
            <a:r>
              <a:rPr sz="1800" dirty="0"/>
              <a:t> </a:t>
            </a:r>
            <a:r>
              <a:rPr sz="1800" dirty="0" err="1"/>
              <a:t>hóa</a:t>
            </a:r>
            <a:r>
              <a:rPr sz="1800" dirty="0"/>
              <a:t> </a:t>
            </a:r>
            <a:r>
              <a:rPr sz="1800" dirty="0" err="1"/>
              <a:t>tọa</a:t>
            </a:r>
            <a:r>
              <a:rPr sz="1800" dirty="0"/>
              <a:t> </a:t>
            </a:r>
            <a:r>
              <a:rPr sz="1800" dirty="0" err="1"/>
              <a:t>độ</a:t>
            </a:r>
            <a:r>
              <a:rPr sz="1800" dirty="0"/>
              <a:t> </a:t>
            </a:r>
            <a:r>
              <a:rPr sz="1800" dirty="0" err="1"/>
              <a:t>điểm</a:t>
            </a:r>
            <a:r>
              <a:rPr sz="1800" dirty="0"/>
              <a:t> </a:t>
            </a:r>
            <a:r>
              <a:rPr sz="1800" dirty="0" err="1"/>
              <a:t>khớp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Chuyển</a:t>
            </a:r>
            <a:r>
              <a:rPr sz="1800" dirty="0"/>
              <a:t> </a:t>
            </a:r>
            <a:r>
              <a:rPr sz="1800" dirty="0" err="1"/>
              <a:t>đổi</a:t>
            </a:r>
            <a:r>
              <a:rPr sz="1800" dirty="0"/>
              <a:t> </a:t>
            </a:r>
            <a:r>
              <a:rPr sz="1800" dirty="0" err="1"/>
              <a:t>điểm</a:t>
            </a:r>
            <a:r>
              <a:rPr sz="1800" dirty="0"/>
              <a:t> </a:t>
            </a:r>
            <a:r>
              <a:rPr sz="1800" dirty="0" err="1"/>
              <a:t>khớp</a:t>
            </a:r>
            <a:r>
              <a:rPr sz="1800" dirty="0"/>
              <a:t> </a:t>
            </a:r>
            <a:r>
              <a:rPr sz="1800" dirty="0" err="1"/>
              <a:t>thành</a:t>
            </a:r>
            <a:r>
              <a:rPr sz="1800" dirty="0"/>
              <a:t> vector </a:t>
            </a:r>
            <a:r>
              <a:rPr sz="1800" dirty="0" err="1"/>
              <a:t>đặc</a:t>
            </a:r>
            <a:r>
              <a:rPr sz="1800" dirty="0"/>
              <a:t> </a:t>
            </a:r>
            <a:r>
              <a:rPr sz="1800" dirty="0" err="1"/>
              <a:t>trưng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Huấn luyện Phân loại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Lựa chọn mô hình: Tham số cho Random Forest</a:t>
            </a:r>
          </a:p>
          <a:p>
            <a:r>
              <a:rPr sz="1800"/>
              <a:t>- Huấn luyện: Xác thực chéo để đánh giá mô hình</a:t>
            </a:r>
          </a:p>
          <a:p>
            <a:r>
              <a:rPr sz="1800"/>
              <a:t>- Đánh giá: Độ chính xác, độ nhạy, độ đặc hiệu, điểm F1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Suy luận và Nhận dạng Cử chỉ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Theo dõi tay thời gian thực: MediaPipe Hands</a:t>
            </a:r>
          </a:p>
          <a:p>
            <a:r>
              <a:rPr sz="1800"/>
              <a:t>- Trích xuất mốc từ tay theo dõi</a:t>
            </a:r>
          </a:p>
          <a:p>
            <a:r>
              <a:rPr sz="1800"/>
              <a:t>- Xử lý trước và tạo vector đặc trưng</a:t>
            </a:r>
          </a:p>
          <a:p>
            <a:r>
              <a:rPr sz="1800"/>
              <a:t>- Dự đoán: Random Forest nhận diện cử chỉ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và Thảo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Nhược điểm: Ảnh hưởng bởi ánh sáng, che tay, kích thước tay</a:t>
            </a:r>
          </a:p>
          <a:p>
            <a:r>
              <a:rPr sz="1800"/>
              <a:t>- Độ chính xác cao trong nhận diện cử chỉ tay</a:t>
            </a:r>
          </a:p>
          <a:p>
            <a:r>
              <a:rPr sz="1800"/>
              <a:t>- Hiệu suất thời gian thực</a:t>
            </a:r>
          </a:p>
          <a:p>
            <a:r>
              <a:rPr sz="1800"/>
              <a:t>- Khả năng mở rộng</a:t>
            </a:r>
          </a:p>
        </p:txBody>
      </p:sp>
    </p:spTree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468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Gill Sans MT</vt:lpstr>
      <vt:lpstr>Sylfaen</vt:lpstr>
      <vt:lpstr>Times New Roman</vt:lpstr>
      <vt:lpstr>Wingdings</vt:lpstr>
      <vt:lpstr>Wingdings 3</vt:lpstr>
      <vt:lpstr>Gallery</vt:lpstr>
      <vt:lpstr>Ion Boardroom</vt:lpstr>
      <vt:lpstr>Nhận diện cử chỉ tay thời gian thực sử dụng MediaPipe và Random Forest</vt:lpstr>
      <vt:lpstr>Giới Thiệu</vt:lpstr>
      <vt:lpstr>Kiến Trúc Hệ Thống</vt:lpstr>
      <vt:lpstr>MediaPipe Hands</vt:lpstr>
      <vt:lpstr>Random Forest Classifier</vt:lpstr>
      <vt:lpstr>Thu thập và Xử lý Dữ liệu</vt:lpstr>
      <vt:lpstr>Huấn luyện Phân loại</vt:lpstr>
      <vt:lpstr>Suy luận và Nhận dạng Cử chỉ</vt:lpstr>
      <vt:lpstr>Kết quả và Thảo luận</vt:lpstr>
      <vt:lpstr>Kết luận và Kế hoạch Phát triển</vt:lpstr>
      <vt:lpstr>Nguồn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diện cử chỉ tay thời gian thực sử dụng MediaPipe và Random Forest</dc:title>
  <dc:subject/>
  <dc:creator>Nguyễn Thanh Hòa</dc:creator>
  <cp:keywords/>
  <dc:description>generated using python-pptx</dc:description>
  <cp:lastModifiedBy>VIP</cp:lastModifiedBy>
  <cp:revision>10</cp:revision>
  <dcterms:created xsi:type="dcterms:W3CDTF">2013-01-27T09:14:16Z</dcterms:created>
  <dcterms:modified xsi:type="dcterms:W3CDTF">2024-07-10T11:45:14Z</dcterms:modified>
  <cp:category/>
</cp:coreProperties>
</file>