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82" r:id="rId3"/>
    <p:sldId id="257" r:id="rId4"/>
    <p:sldId id="258" r:id="rId5"/>
    <p:sldId id="259" r:id="rId6"/>
    <p:sldId id="260" r:id="rId7"/>
    <p:sldId id="271" r:id="rId8"/>
    <p:sldId id="274" r:id="rId9"/>
    <p:sldId id="273" r:id="rId10"/>
    <p:sldId id="261" r:id="rId11"/>
    <p:sldId id="275" r:id="rId12"/>
    <p:sldId id="272" r:id="rId13"/>
    <p:sldId id="262" r:id="rId14"/>
    <p:sldId id="263" r:id="rId15"/>
    <p:sldId id="264" r:id="rId16"/>
    <p:sldId id="276" r:id="rId17"/>
    <p:sldId id="265" r:id="rId18"/>
    <p:sldId id="266" r:id="rId19"/>
    <p:sldId id="277" r:id="rId20"/>
    <p:sldId id="267" r:id="rId21"/>
    <p:sldId id="278" r:id="rId22"/>
    <p:sldId id="268" r:id="rId23"/>
    <p:sldId id="279" r:id="rId24"/>
    <p:sldId id="280" r:id="rId25"/>
    <p:sldId id="270" r:id="rId26"/>
    <p:sldId id="281" r:id="rId27"/>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iVQQO4OVDgCzKFnvRvq6Ypc9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F9B911-0E46-4BBD-8A14-1ADF854E1B5C}">
  <a:tblStyle styleId="{6FF9B911-0E46-4BBD-8A14-1ADF854E1B5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37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019cdaf7c5_1_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g2019cdaf7c5_1_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g2019cdaf7c5_1_4: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8796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1849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2950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134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019cdaf7c5_1_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g2019cdaf7c5_1_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g2019cdaf7c5_1_4: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extLst>
      <p:ext uri="{BB962C8B-B14F-4D97-AF65-F5344CB8AC3E}">
        <p14:creationId xmlns:p14="http://schemas.microsoft.com/office/powerpoint/2010/main" val="796895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3883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7152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4643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019cdaf7c5_1_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g2019cdaf7c5_1_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g2019cdaf7c5_1_4: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extLst>
      <p:ext uri="{BB962C8B-B14F-4D97-AF65-F5344CB8AC3E}">
        <p14:creationId xmlns:p14="http://schemas.microsoft.com/office/powerpoint/2010/main" val="1026099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9400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068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310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16"/>
          <p:cNvSpPr txBox="1">
            <a:spLocks noGrp="1"/>
          </p:cNvSpPr>
          <p:nvPr>
            <p:ph type="title"/>
          </p:nvPr>
        </p:nvSpPr>
        <p:spPr>
          <a:xfrm>
            <a:off x="1187208" y="1361947"/>
            <a:ext cx="9817582" cy="17659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body" idx="1"/>
          </p:nvPr>
        </p:nvSpPr>
        <p:spPr>
          <a:xfrm>
            <a:off x="595580" y="2117729"/>
            <a:ext cx="5005070" cy="187769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0"/>
        <p:cNvGrpSpPr/>
        <p:nvPr/>
      </p:nvGrpSpPr>
      <p:grpSpPr>
        <a:xfrm>
          <a:off x="0" y="0"/>
          <a:ext cx="0" cy="0"/>
          <a:chOff x="0" y="0"/>
          <a:chExt cx="0" cy="0"/>
        </a:xfrm>
      </p:grpSpPr>
      <p:pic>
        <p:nvPicPr>
          <p:cNvPr id="21" name="Google Shape;21;p17"/>
          <p:cNvPicPr preferRelativeResize="0"/>
          <p:nvPr/>
        </p:nvPicPr>
        <p:blipFill rotWithShape="1">
          <a:blip r:embed="rId2">
            <a:alphaModFix/>
          </a:blip>
          <a:srcRect/>
          <a:stretch/>
        </p:blipFill>
        <p:spPr>
          <a:xfrm>
            <a:off x="369950" y="1434528"/>
            <a:ext cx="4820412" cy="3220325"/>
          </a:xfrm>
          <a:prstGeom prst="rect">
            <a:avLst/>
          </a:prstGeom>
          <a:noFill/>
          <a:ln>
            <a:noFill/>
          </a:ln>
        </p:spPr>
      </p:pic>
      <p:sp>
        <p:nvSpPr>
          <p:cNvPr id="22" name="Google Shape;22;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5" name="Google Shape;25;p17"/>
          <p:cNvPicPr preferRelativeResize="0"/>
          <p:nvPr/>
        </p:nvPicPr>
        <p:blipFill rotWithShape="1">
          <a:blip r:embed="rId3">
            <a:alphaModFix/>
          </a:blip>
          <a:srcRect/>
          <a:stretch/>
        </p:blipFill>
        <p:spPr>
          <a:xfrm>
            <a:off x="67895" y="-15327"/>
            <a:ext cx="903262" cy="45548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1"/>
        <p:cNvGrpSpPr/>
        <p:nvPr/>
      </p:nvGrpSpPr>
      <p:grpSpPr>
        <a:xfrm>
          <a:off x="0" y="0"/>
          <a:ext cx="0" cy="0"/>
          <a:chOff x="0" y="0"/>
          <a:chExt cx="0" cy="0"/>
        </a:xfrm>
      </p:grpSpPr>
      <p:sp>
        <p:nvSpPr>
          <p:cNvPr id="32" name="Google Shape;32;p19"/>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9"/>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1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7"/>
        <p:cNvGrpSpPr/>
        <p:nvPr/>
      </p:nvGrpSpPr>
      <p:grpSpPr>
        <a:xfrm>
          <a:off x="0" y="0"/>
          <a:ext cx="0" cy="0"/>
          <a:chOff x="0" y="0"/>
          <a:chExt cx="0" cy="0"/>
        </a:xfrm>
      </p:grpSpPr>
      <p:sp>
        <p:nvSpPr>
          <p:cNvPr id="38" name="Google Shape;38;p20"/>
          <p:cNvSpPr txBox="1">
            <a:spLocks noGrp="1"/>
          </p:cNvSpPr>
          <p:nvPr>
            <p:ph type="title"/>
          </p:nvPr>
        </p:nvSpPr>
        <p:spPr>
          <a:xfrm>
            <a:off x="1187208" y="1361947"/>
            <a:ext cx="9817582" cy="17659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20"/>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2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1187208" y="1361947"/>
            <a:ext cx="9817582" cy="176593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5"/>
          <p:cNvSpPr txBox="1">
            <a:spLocks noGrp="1"/>
          </p:cNvSpPr>
          <p:nvPr>
            <p:ph type="body" idx="1"/>
          </p:nvPr>
        </p:nvSpPr>
        <p:spPr>
          <a:xfrm>
            <a:off x="595580" y="2117729"/>
            <a:ext cx="5005070" cy="187769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3" name="Google Shape;13;p15"/>
          <p:cNvPicPr preferRelativeResize="0"/>
          <p:nvPr/>
        </p:nvPicPr>
        <p:blipFill rotWithShape="1">
          <a:blip r:embed="rId6">
            <a:alphaModFix/>
          </a:blip>
          <a:srcRect/>
          <a:stretch/>
        </p:blipFill>
        <p:spPr>
          <a:xfrm>
            <a:off x="67895" y="-15327"/>
            <a:ext cx="903262" cy="45548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g2019cdaf7c5_1_4"/>
          <p:cNvSpPr txBox="1">
            <a:spLocks noGrp="1"/>
          </p:cNvSpPr>
          <p:nvPr>
            <p:ph type="title"/>
          </p:nvPr>
        </p:nvSpPr>
        <p:spPr>
          <a:xfrm>
            <a:off x="955140" y="763089"/>
            <a:ext cx="10627200" cy="997196"/>
          </a:xfrm>
          <a:prstGeom prst="rect">
            <a:avLst/>
          </a:prstGeom>
          <a:noFill/>
          <a:ln>
            <a:noFill/>
          </a:ln>
        </p:spPr>
        <p:txBody>
          <a:bodyPr spcFirstLastPara="1" wrap="square" lIns="0" tIns="0" rIns="0" bIns="0" anchor="t" anchorCtr="0">
            <a:spAutoFit/>
          </a:bodyPr>
          <a:lstStyle/>
          <a:p>
            <a:pPr marL="109220" marR="27940" lvl="0" indent="-97155" algn="l" rtl="0">
              <a:lnSpc>
                <a:spcPct val="108333"/>
              </a:lnSpc>
              <a:spcBef>
                <a:spcPts val="0"/>
              </a:spcBef>
              <a:spcAft>
                <a:spcPts val="0"/>
              </a:spcAft>
              <a:buClr>
                <a:schemeClr val="dk1"/>
              </a:buClr>
              <a:buSzPts val="1400"/>
              <a:buFont typeface="Arial"/>
              <a:buNone/>
            </a:pPr>
            <a:r>
              <a:rPr lang="en-US" dirty="0">
                <a:latin typeface="+mj-lt"/>
                <a:ea typeface="Trebuchet MS"/>
                <a:cs typeface="Trebuchet MS"/>
                <a:sym typeface="Trebuchet MS"/>
              </a:rPr>
              <a:t>Introduction to Deep </a:t>
            </a:r>
            <a:r>
              <a:rPr lang="en-US" dirty="0" smtClean="0">
                <a:latin typeface="+mj-lt"/>
                <a:ea typeface="Trebuchet MS"/>
                <a:cs typeface="Trebuchet MS"/>
                <a:sym typeface="Trebuchet MS"/>
              </a:rPr>
              <a:t>Learning</a:t>
            </a:r>
            <a:endParaRPr dirty="0">
              <a:latin typeface="+mj-lt"/>
            </a:endParaRPr>
          </a:p>
        </p:txBody>
      </p:sp>
      <p:sp>
        <p:nvSpPr>
          <p:cNvPr id="50" name="Google Shape;50;g2019cdaf7c5_1_4"/>
          <p:cNvSpPr txBox="1">
            <a:spLocks noGrp="1"/>
          </p:cNvSpPr>
          <p:nvPr>
            <p:ph type="body" idx="1"/>
          </p:nvPr>
        </p:nvSpPr>
        <p:spPr>
          <a:xfrm>
            <a:off x="4985238" y="2462353"/>
            <a:ext cx="6841916" cy="2714921"/>
          </a:xfrm>
          <a:prstGeom prst="rect">
            <a:avLst/>
          </a:prstGeom>
          <a:noFill/>
          <a:ln>
            <a:noFill/>
          </a:ln>
        </p:spPr>
        <p:txBody>
          <a:bodyPr spcFirstLastPara="1" wrap="square" lIns="0" tIns="0" rIns="0" bIns="0" anchor="t" anchorCtr="0">
            <a:noAutofit/>
          </a:bodyPr>
          <a:lstStyle/>
          <a:p>
            <a:pPr marL="12700" lvl="0" indent="0"/>
            <a:r>
              <a:rPr lang="en-US" sz="2400" b="1" dirty="0" smtClean="0">
                <a:latin typeface="+mj-lt"/>
                <a:ea typeface="Trebuchet MS"/>
                <a:cs typeface="Trebuchet MS"/>
                <a:sym typeface="Trebuchet MS"/>
              </a:rPr>
              <a:t>Learning Objectives:</a:t>
            </a:r>
          </a:p>
          <a:p>
            <a:pPr marL="355600" lvl="0" indent="-342900">
              <a:buSzPct val="100000"/>
              <a:buFont typeface="Arial" panose="020B0604020202020204" pitchFamily="34" charset="0"/>
              <a:buChar char="•"/>
            </a:pPr>
            <a:r>
              <a:rPr lang="en-US" sz="2400" dirty="0" smtClean="0">
                <a:latin typeface="+mj-lt"/>
                <a:ea typeface="Trebuchet MS"/>
                <a:cs typeface="Trebuchet MS"/>
                <a:sym typeface="Trebuchet MS"/>
              </a:rPr>
              <a:t>Discuss </a:t>
            </a:r>
            <a:r>
              <a:rPr lang="en-US" sz="2400" dirty="0">
                <a:latin typeface="+mj-lt"/>
                <a:ea typeface="Trebuchet MS"/>
                <a:cs typeface="Trebuchet MS"/>
                <a:sym typeface="Trebuchet MS"/>
              </a:rPr>
              <a:t>the major trends driving the rise of deep learning.</a:t>
            </a:r>
          </a:p>
          <a:p>
            <a:pPr marL="355600" lvl="0" indent="-342900">
              <a:buSzPct val="100000"/>
              <a:buFont typeface="Arial" panose="020B0604020202020204" pitchFamily="34" charset="0"/>
              <a:buChar char="•"/>
            </a:pPr>
            <a:r>
              <a:rPr lang="en-US" sz="2400" dirty="0" smtClean="0">
                <a:latin typeface="+mj-lt"/>
                <a:ea typeface="Trebuchet MS"/>
                <a:cs typeface="Trebuchet MS"/>
                <a:sym typeface="Trebuchet MS"/>
              </a:rPr>
              <a:t>Explain </a:t>
            </a:r>
            <a:r>
              <a:rPr lang="en-US" sz="2400" dirty="0">
                <a:latin typeface="+mj-lt"/>
                <a:ea typeface="Trebuchet MS"/>
                <a:cs typeface="Trebuchet MS"/>
                <a:sym typeface="Trebuchet MS"/>
              </a:rPr>
              <a:t>how deep learning is applied to supervised learning</a:t>
            </a:r>
          </a:p>
          <a:p>
            <a:pPr marL="355600" lvl="0" indent="-342900">
              <a:buSzPct val="100000"/>
              <a:buFont typeface="Arial" panose="020B0604020202020204" pitchFamily="34" charset="0"/>
              <a:buChar char="•"/>
            </a:pPr>
            <a:r>
              <a:rPr lang="en-US" sz="2400" dirty="0" smtClean="0">
                <a:latin typeface="+mj-lt"/>
                <a:ea typeface="Trebuchet MS"/>
                <a:cs typeface="Trebuchet MS"/>
                <a:sym typeface="Trebuchet MS"/>
              </a:rPr>
              <a:t>List </a:t>
            </a:r>
            <a:r>
              <a:rPr lang="en-US" sz="2400" dirty="0">
                <a:latin typeface="+mj-lt"/>
                <a:ea typeface="Trebuchet MS"/>
                <a:cs typeface="Trebuchet MS"/>
                <a:sym typeface="Trebuchet MS"/>
              </a:rPr>
              <a:t>the major categories of models (CNNs, RNNs, etc.), and when they should be applied</a:t>
            </a:r>
          </a:p>
          <a:p>
            <a:pPr marL="355600" lvl="0" indent="-342900">
              <a:buSzPct val="100000"/>
              <a:buFont typeface="Arial" panose="020B0604020202020204" pitchFamily="34" charset="0"/>
              <a:buChar char="•"/>
            </a:pPr>
            <a:r>
              <a:rPr lang="en-US" sz="2400" dirty="0" smtClean="0">
                <a:latin typeface="+mj-lt"/>
                <a:ea typeface="Trebuchet MS"/>
                <a:cs typeface="Trebuchet MS"/>
                <a:sym typeface="Trebuchet MS"/>
              </a:rPr>
              <a:t>Assess </a:t>
            </a:r>
            <a:r>
              <a:rPr lang="en-US" sz="2400" dirty="0">
                <a:latin typeface="+mj-lt"/>
                <a:ea typeface="Trebuchet MS"/>
                <a:cs typeface="Trebuchet MS"/>
                <a:sym typeface="Trebuchet MS"/>
              </a:rPr>
              <a:t>appropriate use cases for deep </a:t>
            </a:r>
            <a:r>
              <a:rPr lang="en-US" sz="2400" dirty="0" smtClean="0">
                <a:latin typeface="+mj-lt"/>
                <a:ea typeface="Trebuchet MS"/>
                <a:cs typeface="Trebuchet MS"/>
                <a:sym typeface="Trebuchet MS"/>
              </a:rPr>
              <a:t>learning</a:t>
            </a:r>
            <a:endParaRPr sz="2400" dirty="0">
              <a:latin typeface="+mj-lt"/>
              <a:ea typeface="Trebuchet MS"/>
              <a:cs typeface="Trebuchet MS"/>
              <a:sym typeface="Trebuchet MS"/>
            </a:endParaRPr>
          </a:p>
        </p:txBody>
      </p:sp>
      <p:pic>
        <p:nvPicPr>
          <p:cNvPr id="51" name="Google Shape;51;g2019cdaf7c5_1_4"/>
          <p:cNvPicPr preferRelativeResize="0"/>
          <p:nvPr/>
        </p:nvPicPr>
        <p:blipFill rotWithShape="1">
          <a:blip r:embed="rId3">
            <a:alphaModFix/>
          </a:blip>
          <a:srcRect/>
          <a:stretch/>
        </p:blipFill>
        <p:spPr>
          <a:xfrm>
            <a:off x="814650" y="3047875"/>
            <a:ext cx="3871626" cy="2129399"/>
          </a:xfrm>
          <a:prstGeom prst="rect">
            <a:avLst/>
          </a:prstGeom>
          <a:noFill/>
          <a:ln>
            <a:noFill/>
          </a:ln>
        </p:spPr>
      </p:pic>
      <p:sp>
        <p:nvSpPr>
          <p:cNvPr id="52" name="Google Shape;52;g2019cdaf7c5_1_4"/>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1</a:t>
            </a:fld>
            <a:endParaRPr>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title"/>
          </p:nvPr>
        </p:nvSpPr>
        <p:spPr>
          <a:xfrm>
            <a:off x="916938" y="611123"/>
            <a:ext cx="642620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dirty="0">
                <a:latin typeface="+mj-lt"/>
                <a:ea typeface="Times New Roman"/>
                <a:cs typeface="Times New Roman"/>
                <a:sym typeface="Times New Roman"/>
              </a:rPr>
              <a:t>Housing Price Prediction</a:t>
            </a:r>
            <a:endParaRPr sz="4400" dirty="0">
              <a:latin typeface="+mj-lt"/>
              <a:ea typeface="Times New Roman"/>
              <a:cs typeface="Times New Roman"/>
              <a:sym typeface="Times New Roman"/>
            </a:endParaRPr>
          </a:p>
        </p:txBody>
      </p:sp>
      <p:grpSp>
        <p:nvGrpSpPr>
          <p:cNvPr id="93" name="Google Shape;93;p5"/>
          <p:cNvGrpSpPr/>
          <p:nvPr/>
        </p:nvGrpSpPr>
        <p:grpSpPr>
          <a:xfrm>
            <a:off x="1413527" y="1653514"/>
            <a:ext cx="5088255" cy="3597186"/>
            <a:chOff x="1324977" y="1727489"/>
            <a:chExt cx="5088255" cy="3597186"/>
          </a:xfrm>
        </p:grpSpPr>
        <p:sp>
          <p:nvSpPr>
            <p:cNvPr id="94" name="Google Shape;94;p5"/>
            <p:cNvSpPr/>
            <p:nvPr/>
          </p:nvSpPr>
          <p:spPr>
            <a:xfrm>
              <a:off x="1324977" y="2054425"/>
              <a:ext cx="5088255" cy="3270250"/>
            </a:xfrm>
            <a:custGeom>
              <a:avLst/>
              <a:gdLst/>
              <a:ahLst/>
              <a:cxnLst/>
              <a:rect l="l" t="t" r="r" b="b"/>
              <a:pathLst>
                <a:path w="5088255" h="3270250" extrusionOk="0">
                  <a:moveTo>
                    <a:pt x="64439" y="0"/>
                  </a:moveTo>
                  <a:lnTo>
                    <a:pt x="0" y="126530"/>
                  </a:lnTo>
                  <a:lnTo>
                    <a:pt x="50787" y="126911"/>
                  </a:lnTo>
                  <a:lnTo>
                    <a:pt x="27990" y="3206241"/>
                  </a:lnTo>
                  <a:lnTo>
                    <a:pt x="40678" y="3206343"/>
                  </a:lnTo>
                  <a:lnTo>
                    <a:pt x="40678" y="3219043"/>
                  </a:lnTo>
                  <a:lnTo>
                    <a:pt x="4960696" y="3219043"/>
                  </a:lnTo>
                  <a:lnTo>
                    <a:pt x="4960696" y="3269843"/>
                  </a:lnTo>
                  <a:lnTo>
                    <a:pt x="5087696" y="3206343"/>
                  </a:lnTo>
                  <a:lnTo>
                    <a:pt x="4960696" y="3142856"/>
                  </a:lnTo>
                  <a:lnTo>
                    <a:pt x="4960696" y="3193643"/>
                  </a:lnTo>
                  <a:lnTo>
                    <a:pt x="53466" y="3193643"/>
                  </a:lnTo>
                  <a:lnTo>
                    <a:pt x="76187" y="127088"/>
                  </a:lnTo>
                  <a:lnTo>
                    <a:pt x="126987" y="127469"/>
                  </a:lnTo>
                  <a:lnTo>
                    <a:pt x="64439"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pic>
          <p:nvPicPr>
            <p:cNvPr id="95" name="Google Shape;95;p5"/>
            <p:cNvPicPr preferRelativeResize="0"/>
            <p:nvPr/>
          </p:nvPicPr>
          <p:blipFill rotWithShape="1">
            <a:blip r:embed="rId3">
              <a:alphaModFix/>
            </a:blip>
            <a:srcRect/>
            <a:stretch/>
          </p:blipFill>
          <p:spPr>
            <a:xfrm>
              <a:off x="1487351" y="1727489"/>
              <a:ext cx="4902094" cy="3428974"/>
            </a:xfrm>
            <a:prstGeom prst="rect">
              <a:avLst/>
            </a:prstGeom>
            <a:noFill/>
            <a:ln>
              <a:noFill/>
            </a:ln>
          </p:spPr>
        </p:pic>
      </p:grpSp>
      <p:pic>
        <p:nvPicPr>
          <p:cNvPr id="96" name="Google Shape;96;p5"/>
          <p:cNvPicPr preferRelativeResize="0"/>
          <p:nvPr/>
        </p:nvPicPr>
        <p:blipFill rotWithShape="1">
          <a:blip r:embed="rId4">
            <a:alphaModFix/>
          </a:blip>
          <a:srcRect/>
          <a:stretch/>
        </p:blipFill>
        <p:spPr>
          <a:xfrm>
            <a:off x="2754865" y="5597146"/>
            <a:ext cx="1463077" cy="191172"/>
          </a:xfrm>
          <a:prstGeom prst="rect">
            <a:avLst/>
          </a:prstGeom>
          <a:noFill/>
          <a:ln>
            <a:noFill/>
          </a:ln>
        </p:spPr>
      </p:pic>
      <p:pic>
        <p:nvPicPr>
          <p:cNvPr id="97" name="Google Shape;97;p5"/>
          <p:cNvPicPr preferRelativeResize="0"/>
          <p:nvPr/>
        </p:nvPicPr>
        <p:blipFill rotWithShape="1">
          <a:blip r:embed="rId5">
            <a:alphaModFix/>
          </a:blip>
          <a:srcRect/>
          <a:stretch/>
        </p:blipFill>
        <p:spPr>
          <a:xfrm>
            <a:off x="717083" y="3004621"/>
            <a:ext cx="241044" cy="531985"/>
          </a:xfrm>
          <a:prstGeom prst="rect">
            <a:avLst/>
          </a:prstGeom>
          <a:noFill/>
          <a:ln>
            <a:noFill/>
          </a:ln>
        </p:spPr>
      </p:pic>
      <p:pic>
        <p:nvPicPr>
          <p:cNvPr id="98" name="Google Shape;98;p5"/>
          <p:cNvPicPr preferRelativeResize="0"/>
          <p:nvPr/>
        </p:nvPicPr>
        <p:blipFill rotWithShape="1">
          <a:blip r:embed="rId6">
            <a:alphaModFix/>
          </a:blip>
          <a:srcRect/>
          <a:stretch/>
        </p:blipFill>
        <p:spPr>
          <a:xfrm>
            <a:off x="7602496" y="3642862"/>
            <a:ext cx="3381527" cy="1596029"/>
          </a:xfrm>
          <a:prstGeom prst="rect">
            <a:avLst/>
          </a:prstGeom>
          <a:noFill/>
          <a:ln>
            <a:noFill/>
          </a:ln>
        </p:spPr>
      </p:pic>
      <p:sp>
        <p:nvSpPr>
          <p:cNvPr id="99" name="Google Shape;99;p5"/>
          <p:cNvSpPr txBox="1"/>
          <p:nvPr/>
        </p:nvSpPr>
        <p:spPr>
          <a:xfrm>
            <a:off x="6775233" y="1416748"/>
            <a:ext cx="6013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mj-lt"/>
                <a:ea typeface="Times New Roman"/>
                <a:cs typeface="Times New Roman"/>
                <a:sym typeface="Times New Roman"/>
              </a:rPr>
              <a:t>Relu </a:t>
            </a:r>
            <a:endParaRPr sz="1800" b="0" i="0" u="none" strike="noStrike" cap="none">
              <a:solidFill>
                <a:schemeClr val="dk1"/>
              </a:solidFill>
              <a:latin typeface="+mj-lt"/>
              <a:ea typeface="Times New Roman"/>
              <a:cs typeface="Times New Roman"/>
              <a:sym typeface="Times New Roman"/>
            </a:endParaRPr>
          </a:p>
        </p:txBody>
      </p:sp>
      <p:sp>
        <p:nvSpPr>
          <p:cNvPr id="100" name="Google Shape;100;p5"/>
          <p:cNvSpPr txBox="1"/>
          <p:nvPr/>
        </p:nvSpPr>
        <p:spPr>
          <a:xfrm>
            <a:off x="7794358" y="5480761"/>
            <a:ext cx="782955" cy="84382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mj-lt"/>
                <a:ea typeface="Times New Roman"/>
                <a:cs typeface="Times New Roman"/>
                <a:sym typeface="Times New Roman"/>
              </a:rPr>
              <a:t>size	X</a:t>
            </a:r>
            <a:endParaRPr sz="1800" b="0" i="0" u="none" strike="noStrike" cap="none" dirty="0">
              <a:solidFill>
                <a:schemeClr val="dk1"/>
              </a:solidFill>
              <a:latin typeface="+mj-lt"/>
              <a:ea typeface="Times New Roman"/>
              <a:cs typeface="Times New Roman"/>
              <a:sym typeface="Times New Roman"/>
            </a:endParaRPr>
          </a:p>
        </p:txBody>
      </p:sp>
      <p:sp>
        <p:nvSpPr>
          <p:cNvPr id="101" name="Google Shape;101;p5"/>
          <p:cNvSpPr txBox="1"/>
          <p:nvPr/>
        </p:nvSpPr>
        <p:spPr>
          <a:xfrm>
            <a:off x="11281829" y="4222432"/>
            <a:ext cx="67564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mj-lt"/>
                <a:ea typeface="Times New Roman"/>
                <a:cs typeface="Times New Roman"/>
                <a:sym typeface="Times New Roman"/>
              </a:rPr>
              <a:t>Pr ice </a:t>
            </a:r>
            <a:endParaRPr sz="1800" b="0" i="0" u="none" strike="noStrike" cap="none">
              <a:solidFill>
                <a:schemeClr val="dk1"/>
              </a:solidFill>
              <a:latin typeface="+mj-lt"/>
              <a:ea typeface="Times New Roman"/>
              <a:cs typeface="Times New Roman"/>
              <a:sym typeface="Times New Roman"/>
            </a:endParaRPr>
          </a:p>
        </p:txBody>
      </p:sp>
      <p:pic>
        <p:nvPicPr>
          <p:cNvPr id="102" name="Google Shape;102;p5"/>
          <p:cNvPicPr preferRelativeResize="0"/>
          <p:nvPr/>
        </p:nvPicPr>
        <p:blipFill rotWithShape="1">
          <a:blip r:embed="rId7">
            <a:alphaModFix/>
          </a:blip>
          <a:srcRect/>
          <a:stretch/>
        </p:blipFill>
        <p:spPr>
          <a:xfrm>
            <a:off x="6957182" y="3037689"/>
            <a:ext cx="5013227" cy="2683050"/>
          </a:xfrm>
          <a:prstGeom prst="rect">
            <a:avLst/>
          </a:prstGeom>
          <a:noFill/>
          <a:ln>
            <a:noFill/>
          </a:ln>
        </p:spPr>
      </p:pic>
      <p:sp>
        <p:nvSpPr>
          <p:cNvPr id="103" name="Google Shape;103;p5"/>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10</a:t>
            </a:fld>
            <a:endParaRPr>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2209800" y="609600"/>
            <a:ext cx="8006862" cy="689932"/>
          </a:xfrm>
          <a:prstGeom prst="rect">
            <a:avLst/>
          </a:prstGeom>
          <a:noFill/>
          <a:ln>
            <a:noFill/>
          </a:ln>
        </p:spPr>
        <p:txBody>
          <a:bodyPr spcFirstLastPara="1" wrap="square" lIns="0" tIns="12700" rIns="0" bIns="0" anchor="t" anchorCtr="0">
            <a:spAutoFit/>
          </a:bodyPr>
          <a:lstStyle/>
          <a:p>
            <a:pPr marL="12700" lvl="0" algn="ctr"/>
            <a:r>
              <a:rPr lang="en-US" sz="4400" dirty="0">
                <a:latin typeface="+mj-lt"/>
                <a:ea typeface="Trebuchet MS"/>
                <a:cs typeface="Trebuchet MS"/>
                <a:sym typeface="Trebuchet MS"/>
              </a:rPr>
              <a:t>What is a  Neural Network?</a:t>
            </a:r>
            <a:endParaRPr sz="4400" dirty="0">
              <a:latin typeface="+mj-lt"/>
              <a:ea typeface="Times New Roman"/>
              <a:cs typeface="Times New Roman"/>
              <a:sym typeface="Times New Roman"/>
            </a:endParaRPr>
          </a:p>
        </p:txBody>
      </p:sp>
      <p:sp>
        <p:nvSpPr>
          <p:cNvPr id="76" name="Google Shape;76;p3"/>
          <p:cNvSpPr txBox="1"/>
          <p:nvPr/>
        </p:nvSpPr>
        <p:spPr>
          <a:xfrm>
            <a:off x="916227" y="1832355"/>
            <a:ext cx="10434642" cy="3602205"/>
          </a:xfrm>
          <a:prstGeom prst="rect">
            <a:avLst/>
          </a:prstGeom>
          <a:noFill/>
          <a:ln>
            <a:noFill/>
          </a:ln>
        </p:spPr>
        <p:txBody>
          <a:bodyPr spcFirstLastPara="1" wrap="square" lIns="0" tIns="12700" rIns="0" bIns="0" anchor="t" anchorCtr="0">
            <a:spAutoFit/>
          </a:bodyPr>
          <a:lstStyle/>
          <a:p>
            <a:pPr marL="470534" lvl="2" indent="-457200">
              <a:lnSpc>
                <a:spcPct val="119107"/>
              </a:lnSpc>
              <a:buSzPts val="2800"/>
              <a:buFont typeface="Arial" panose="020B0604020202020204" pitchFamily="34" charset="0"/>
              <a:buChar char="•"/>
            </a:pPr>
            <a:r>
              <a:rPr lang="en-US" sz="2800" dirty="0">
                <a:latin typeface="+mj-lt"/>
              </a:rPr>
              <a:t>A single neuron can implement a simple function, such as a </a:t>
            </a:r>
            <a:r>
              <a:rPr lang="en-US" sz="2800" dirty="0" err="1">
                <a:latin typeface="+mj-lt"/>
              </a:rPr>
              <a:t>ReLU</a:t>
            </a:r>
            <a:r>
              <a:rPr lang="en-US" sz="2800" dirty="0">
                <a:latin typeface="+mj-lt"/>
              </a:rPr>
              <a:t> (Rectified Linear Unit) function, which is an activation function commonly used in neural networks. It is a simple, yet powerful function that allows neural networks to learn complex nonlinear mappings between inputs and outputs</a:t>
            </a:r>
          </a:p>
          <a:p>
            <a:pPr marL="470534" lvl="2" indent="-457200">
              <a:lnSpc>
                <a:spcPct val="119107"/>
              </a:lnSpc>
              <a:buSzPts val="2800"/>
              <a:buFont typeface="Arial" panose="020B0604020202020204" pitchFamily="34" charset="0"/>
              <a:buChar char="•"/>
            </a:pPr>
            <a:r>
              <a:rPr lang="en-US" sz="2800" dirty="0">
                <a:latin typeface="+mj-lt"/>
              </a:rPr>
              <a:t>In contrast, a larger neural network can be formed by stacking many neurons together.</a:t>
            </a:r>
          </a:p>
        </p:txBody>
      </p:sp>
      <p:sp>
        <p:nvSpPr>
          <p:cNvPr id="78" name="Google Shape;78;p3"/>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11</a:t>
            </a:fld>
            <a:endParaRPr>
              <a:latin typeface="+mj-lt"/>
            </a:endParaRPr>
          </a:p>
        </p:txBody>
      </p:sp>
    </p:spTree>
    <p:extLst>
      <p:ext uri="{BB962C8B-B14F-4D97-AF65-F5344CB8AC3E}">
        <p14:creationId xmlns:p14="http://schemas.microsoft.com/office/powerpoint/2010/main" val="57255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2209800" y="609600"/>
            <a:ext cx="8006862" cy="689932"/>
          </a:xfrm>
          <a:prstGeom prst="rect">
            <a:avLst/>
          </a:prstGeom>
          <a:noFill/>
          <a:ln>
            <a:noFill/>
          </a:ln>
        </p:spPr>
        <p:txBody>
          <a:bodyPr spcFirstLastPara="1" wrap="square" lIns="0" tIns="12700" rIns="0" bIns="0" anchor="t" anchorCtr="0">
            <a:spAutoFit/>
          </a:bodyPr>
          <a:lstStyle/>
          <a:p>
            <a:pPr marL="12700" lvl="0" algn="ctr"/>
            <a:r>
              <a:rPr lang="en-US" sz="4400" dirty="0">
                <a:latin typeface="+mj-lt"/>
                <a:ea typeface="Trebuchet MS"/>
                <a:cs typeface="Trebuchet MS"/>
                <a:sym typeface="Trebuchet MS"/>
              </a:rPr>
              <a:t>What is a  Neural Network?</a:t>
            </a:r>
            <a:endParaRPr sz="4400" dirty="0">
              <a:latin typeface="+mj-lt"/>
              <a:ea typeface="Times New Roman"/>
              <a:cs typeface="Times New Roman"/>
              <a:sym typeface="Times New Roman"/>
            </a:endParaRPr>
          </a:p>
        </p:txBody>
      </p:sp>
      <p:sp>
        <p:nvSpPr>
          <p:cNvPr id="76" name="Google Shape;76;p3"/>
          <p:cNvSpPr txBox="1"/>
          <p:nvPr/>
        </p:nvSpPr>
        <p:spPr>
          <a:xfrm>
            <a:off x="916227" y="1832355"/>
            <a:ext cx="10434642" cy="2576667"/>
          </a:xfrm>
          <a:prstGeom prst="rect">
            <a:avLst/>
          </a:prstGeom>
          <a:noFill/>
          <a:ln>
            <a:noFill/>
          </a:ln>
        </p:spPr>
        <p:txBody>
          <a:bodyPr spcFirstLastPara="1" wrap="square" lIns="0" tIns="12700" rIns="0" bIns="0" anchor="t" anchorCtr="0">
            <a:spAutoFit/>
          </a:bodyPr>
          <a:lstStyle/>
          <a:p>
            <a:pPr marL="470534" lvl="0" indent="-457200">
              <a:lnSpc>
                <a:spcPct val="119107"/>
              </a:lnSpc>
              <a:buSzPts val="2800"/>
              <a:buFont typeface="Arial" panose="020B0604020202020204" pitchFamily="34" charset="0"/>
              <a:buChar char="•"/>
            </a:pPr>
            <a:r>
              <a:rPr lang="en-US" sz="2800" dirty="0">
                <a:latin typeface="+mj-lt"/>
              </a:rPr>
              <a:t>The neural network takes input features and predicts an output, such as the price of a house.</a:t>
            </a:r>
          </a:p>
          <a:p>
            <a:pPr marL="470534" lvl="0" indent="-457200">
              <a:lnSpc>
                <a:spcPct val="119107"/>
              </a:lnSpc>
              <a:buSzPts val="2800"/>
              <a:buFont typeface="Arial" panose="020B0604020202020204" pitchFamily="34" charset="0"/>
              <a:buChar char="•"/>
            </a:pPr>
            <a:r>
              <a:rPr lang="en-US" sz="2800" dirty="0">
                <a:latin typeface="+mj-lt"/>
              </a:rPr>
              <a:t>The neural network is trained using input-output pairs and that the hidden units in the neural network compute features based on the input data.</a:t>
            </a:r>
            <a:endParaRPr sz="2800" b="0" i="0" u="none" strike="noStrike" cap="none" dirty="0">
              <a:solidFill>
                <a:schemeClr val="dk1"/>
              </a:solidFill>
              <a:latin typeface="+mj-lt"/>
              <a:ea typeface="Times New Roman"/>
              <a:cs typeface="Times New Roman"/>
              <a:sym typeface="Times New Roman"/>
            </a:endParaRPr>
          </a:p>
        </p:txBody>
      </p:sp>
      <p:sp>
        <p:nvSpPr>
          <p:cNvPr id="78" name="Google Shape;78;p3"/>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12</a:t>
            </a:fld>
            <a:endParaRPr>
              <a:latin typeface="+mj-lt"/>
            </a:endParaRPr>
          </a:p>
        </p:txBody>
      </p:sp>
    </p:spTree>
    <p:extLst>
      <p:ext uri="{BB962C8B-B14F-4D97-AF65-F5344CB8AC3E}">
        <p14:creationId xmlns:p14="http://schemas.microsoft.com/office/powerpoint/2010/main" val="489126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6"/>
          <p:cNvSpPr txBox="1"/>
          <p:nvPr/>
        </p:nvSpPr>
        <p:spPr>
          <a:xfrm>
            <a:off x="1146648" y="3187700"/>
            <a:ext cx="1669704"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#bedrooms</a:t>
            </a:r>
            <a:endParaRPr sz="2400" b="0" i="0" u="none" strike="noStrike" cap="none" dirty="0">
              <a:solidFill>
                <a:schemeClr val="dk1"/>
              </a:solidFill>
              <a:latin typeface="+mj-lt"/>
              <a:ea typeface="Times New Roman"/>
              <a:cs typeface="Times New Roman"/>
              <a:sym typeface="Times New Roman"/>
            </a:endParaRPr>
          </a:p>
        </p:txBody>
      </p:sp>
      <p:sp>
        <p:nvSpPr>
          <p:cNvPr id="109" name="Google Shape;109;p6"/>
          <p:cNvSpPr txBox="1"/>
          <p:nvPr/>
        </p:nvSpPr>
        <p:spPr>
          <a:xfrm>
            <a:off x="2131152" y="2279396"/>
            <a:ext cx="685200"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size</a:t>
            </a:r>
            <a:endParaRPr sz="2400" b="0" i="0" u="none" strike="noStrike" cap="none" dirty="0">
              <a:solidFill>
                <a:schemeClr val="dk1"/>
              </a:solidFill>
              <a:latin typeface="+mj-lt"/>
              <a:ea typeface="Times New Roman"/>
              <a:cs typeface="Times New Roman"/>
              <a:sym typeface="Times New Roman"/>
            </a:endParaRPr>
          </a:p>
        </p:txBody>
      </p:sp>
      <p:sp>
        <p:nvSpPr>
          <p:cNvPr id="110" name="Google Shape;110;p6"/>
          <p:cNvSpPr txBox="1">
            <a:spLocks noGrp="1"/>
          </p:cNvSpPr>
          <p:nvPr>
            <p:ph type="title"/>
          </p:nvPr>
        </p:nvSpPr>
        <p:spPr>
          <a:xfrm>
            <a:off x="916938" y="611123"/>
            <a:ext cx="642620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dirty="0">
                <a:latin typeface="+mj-lt"/>
                <a:ea typeface="Times New Roman"/>
                <a:cs typeface="Times New Roman"/>
                <a:sym typeface="Times New Roman"/>
              </a:rPr>
              <a:t>Housing Price Prediction</a:t>
            </a:r>
            <a:endParaRPr sz="4400" dirty="0">
              <a:latin typeface="+mj-lt"/>
              <a:ea typeface="Times New Roman"/>
              <a:cs typeface="Times New Roman"/>
              <a:sym typeface="Times New Roman"/>
            </a:endParaRPr>
          </a:p>
        </p:txBody>
      </p:sp>
      <p:sp>
        <p:nvSpPr>
          <p:cNvPr id="113" name="Google Shape;113;p6"/>
          <p:cNvSpPr txBox="1"/>
          <p:nvPr/>
        </p:nvSpPr>
        <p:spPr>
          <a:xfrm>
            <a:off x="1520761" y="4096004"/>
            <a:ext cx="2155076" cy="382156"/>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zip code       </a:t>
            </a:r>
            <a:endParaRPr sz="2700" b="0" i="0" u="none" strike="noStrike" cap="none" baseline="-25000" dirty="0">
              <a:solidFill>
                <a:schemeClr val="dk1"/>
              </a:solidFill>
              <a:latin typeface="+mj-lt"/>
              <a:ea typeface="Trebuchet MS"/>
              <a:cs typeface="Trebuchet MS"/>
              <a:sym typeface="Trebuchet MS"/>
            </a:endParaRPr>
          </a:p>
        </p:txBody>
      </p:sp>
      <p:sp>
        <p:nvSpPr>
          <p:cNvPr id="114" name="Google Shape;114;p6"/>
          <p:cNvSpPr txBox="1"/>
          <p:nvPr/>
        </p:nvSpPr>
        <p:spPr>
          <a:xfrm>
            <a:off x="1707451" y="5022596"/>
            <a:ext cx="9575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wealth</a:t>
            </a:r>
            <a:endParaRPr sz="2400" b="0" i="0" u="none" strike="noStrike" cap="none" dirty="0">
              <a:solidFill>
                <a:schemeClr val="dk1"/>
              </a:solidFill>
              <a:latin typeface="+mj-lt"/>
              <a:ea typeface="Times New Roman"/>
              <a:cs typeface="Times New Roman"/>
              <a:sym typeface="Times New Roman"/>
            </a:endParaRPr>
          </a:p>
        </p:txBody>
      </p:sp>
      <p:grpSp>
        <p:nvGrpSpPr>
          <p:cNvPr id="116" name="Google Shape;116;p6"/>
          <p:cNvGrpSpPr/>
          <p:nvPr/>
        </p:nvGrpSpPr>
        <p:grpSpPr>
          <a:xfrm>
            <a:off x="3492081" y="2462503"/>
            <a:ext cx="4509135" cy="2793290"/>
            <a:chOff x="3492081" y="2462503"/>
            <a:chExt cx="4509135" cy="2793290"/>
          </a:xfrm>
        </p:grpSpPr>
        <p:sp>
          <p:nvSpPr>
            <p:cNvPr id="117" name="Google Shape;117;p6"/>
            <p:cNvSpPr/>
            <p:nvPr/>
          </p:nvSpPr>
          <p:spPr>
            <a:xfrm>
              <a:off x="5348705" y="4707153"/>
              <a:ext cx="548640" cy="548640"/>
            </a:xfrm>
            <a:custGeom>
              <a:avLst/>
              <a:gdLst/>
              <a:ahLst/>
              <a:cxnLst/>
              <a:rect l="l" t="t" r="r" b="b"/>
              <a:pathLst>
                <a:path w="548639" h="548639" extrusionOk="0">
                  <a:moveTo>
                    <a:pt x="0" y="274180"/>
                  </a:moveTo>
                  <a:lnTo>
                    <a:pt x="4416" y="224895"/>
                  </a:lnTo>
                  <a:lnTo>
                    <a:pt x="17153" y="178509"/>
                  </a:lnTo>
                  <a:lnTo>
                    <a:pt x="37432" y="135795"/>
                  </a:lnTo>
                  <a:lnTo>
                    <a:pt x="64483" y="97529"/>
                  </a:lnTo>
                  <a:lnTo>
                    <a:pt x="97529" y="64483"/>
                  </a:lnTo>
                  <a:lnTo>
                    <a:pt x="135795" y="37432"/>
                  </a:lnTo>
                  <a:lnTo>
                    <a:pt x="178509" y="17153"/>
                  </a:lnTo>
                  <a:lnTo>
                    <a:pt x="224895" y="4416"/>
                  </a:lnTo>
                  <a:lnTo>
                    <a:pt x="274180" y="0"/>
                  </a:lnTo>
                  <a:lnTo>
                    <a:pt x="323464" y="4416"/>
                  </a:lnTo>
                  <a:lnTo>
                    <a:pt x="369850" y="17153"/>
                  </a:lnTo>
                  <a:lnTo>
                    <a:pt x="412564" y="37432"/>
                  </a:lnTo>
                  <a:lnTo>
                    <a:pt x="450831" y="64483"/>
                  </a:lnTo>
                  <a:lnTo>
                    <a:pt x="483877" y="97529"/>
                  </a:lnTo>
                  <a:lnTo>
                    <a:pt x="510927" y="135795"/>
                  </a:lnTo>
                  <a:lnTo>
                    <a:pt x="531207" y="178509"/>
                  </a:lnTo>
                  <a:lnTo>
                    <a:pt x="543943" y="224895"/>
                  </a:lnTo>
                  <a:lnTo>
                    <a:pt x="548361" y="274180"/>
                  </a:lnTo>
                  <a:lnTo>
                    <a:pt x="543943" y="323464"/>
                  </a:lnTo>
                  <a:lnTo>
                    <a:pt x="531207" y="369850"/>
                  </a:lnTo>
                  <a:lnTo>
                    <a:pt x="510927" y="412564"/>
                  </a:lnTo>
                  <a:lnTo>
                    <a:pt x="483877" y="450831"/>
                  </a:lnTo>
                  <a:lnTo>
                    <a:pt x="450831" y="483877"/>
                  </a:lnTo>
                  <a:lnTo>
                    <a:pt x="412564" y="510927"/>
                  </a:lnTo>
                  <a:lnTo>
                    <a:pt x="369850" y="531207"/>
                  </a:lnTo>
                  <a:lnTo>
                    <a:pt x="323464" y="543943"/>
                  </a:lnTo>
                  <a:lnTo>
                    <a:pt x="274180" y="548361"/>
                  </a:lnTo>
                  <a:lnTo>
                    <a:pt x="224895" y="543943"/>
                  </a:lnTo>
                  <a:lnTo>
                    <a:pt x="178509" y="531207"/>
                  </a:lnTo>
                  <a:lnTo>
                    <a:pt x="135795" y="510927"/>
                  </a:lnTo>
                  <a:lnTo>
                    <a:pt x="97529" y="483877"/>
                  </a:lnTo>
                  <a:lnTo>
                    <a:pt x="64483" y="450831"/>
                  </a:lnTo>
                  <a:lnTo>
                    <a:pt x="37432" y="412564"/>
                  </a:lnTo>
                  <a:lnTo>
                    <a:pt x="17153" y="369850"/>
                  </a:lnTo>
                  <a:lnTo>
                    <a:pt x="4416" y="323464"/>
                  </a:lnTo>
                  <a:lnTo>
                    <a:pt x="0" y="274180"/>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18" name="Google Shape;118;p6"/>
            <p:cNvSpPr/>
            <p:nvPr/>
          </p:nvSpPr>
          <p:spPr>
            <a:xfrm>
              <a:off x="3503624" y="4934407"/>
              <a:ext cx="1845310" cy="293370"/>
            </a:xfrm>
            <a:custGeom>
              <a:avLst/>
              <a:gdLst/>
              <a:ahLst/>
              <a:cxnLst/>
              <a:rect l="l" t="t" r="r" b="b"/>
              <a:pathLst>
                <a:path w="1845310" h="293370" extrusionOk="0">
                  <a:moveTo>
                    <a:pt x="1711121" y="0"/>
                  </a:moveTo>
                  <a:lnTo>
                    <a:pt x="1717497" y="50406"/>
                  </a:lnTo>
                  <a:lnTo>
                    <a:pt x="0" y="267614"/>
                  </a:lnTo>
                  <a:lnTo>
                    <a:pt x="3187" y="292811"/>
                  </a:lnTo>
                  <a:lnTo>
                    <a:pt x="1720672" y="75603"/>
                  </a:lnTo>
                  <a:lnTo>
                    <a:pt x="1727047" y="125996"/>
                  </a:lnTo>
                  <a:lnTo>
                    <a:pt x="1845081" y="47066"/>
                  </a:lnTo>
                  <a:lnTo>
                    <a:pt x="1711121"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19" name="Google Shape;119;p6"/>
            <p:cNvSpPr/>
            <p:nvPr/>
          </p:nvSpPr>
          <p:spPr>
            <a:xfrm>
              <a:off x="5342812" y="3695152"/>
              <a:ext cx="548640" cy="548640"/>
            </a:xfrm>
            <a:custGeom>
              <a:avLst/>
              <a:gdLst/>
              <a:ahLst/>
              <a:cxnLst/>
              <a:rect l="l" t="t" r="r" b="b"/>
              <a:pathLst>
                <a:path w="548639" h="548639" extrusionOk="0">
                  <a:moveTo>
                    <a:pt x="0" y="274180"/>
                  </a:moveTo>
                  <a:lnTo>
                    <a:pt x="4416" y="224895"/>
                  </a:lnTo>
                  <a:lnTo>
                    <a:pt x="17153" y="178509"/>
                  </a:lnTo>
                  <a:lnTo>
                    <a:pt x="37432" y="135795"/>
                  </a:lnTo>
                  <a:lnTo>
                    <a:pt x="64483" y="97529"/>
                  </a:lnTo>
                  <a:lnTo>
                    <a:pt x="97529" y="64483"/>
                  </a:lnTo>
                  <a:lnTo>
                    <a:pt x="135796" y="37432"/>
                  </a:lnTo>
                  <a:lnTo>
                    <a:pt x="178509" y="17153"/>
                  </a:lnTo>
                  <a:lnTo>
                    <a:pt x="224895" y="4416"/>
                  </a:lnTo>
                  <a:lnTo>
                    <a:pt x="274180" y="0"/>
                  </a:lnTo>
                  <a:lnTo>
                    <a:pt x="323464" y="4416"/>
                  </a:lnTo>
                  <a:lnTo>
                    <a:pt x="369850" y="17153"/>
                  </a:lnTo>
                  <a:lnTo>
                    <a:pt x="412564" y="37432"/>
                  </a:lnTo>
                  <a:lnTo>
                    <a:pt x="450831" y="64483"/>
                  </a:lnTo>
                  <a:lnTo>
                    <a:pt x="483877" y="97529"/>
                  </a:lnTo>
                  <a:lnTo>
                    <a:pt x="510927" y="135795"/>
                  </a:lnTo>
                  <a:lnTo>
                    <a:pt x="531207" y="178509"/>
                  </a:lnTo>
                  <a:lnTo>
                    <a:pt x="543943" y="224895"/>
                  </a:lnTo>
                  <a:lnTo>
                    <a:pt x="548361" y="274180"/>
                  </a:lnTo>
                  <a:lnTo>
                    <a:pt x="543943" y="323464"/>
                  </a:lnTo>
                  <a:lnTo>
                    <a:pt x="531207" y="369850"/>
                  </a:lnTo>
                  <a:lnTo>
                    <a:pt x="510927" y="412564"/>
                  </a:lnTo>
                  <a:lnTo>
                    <a:pt x="483877" y="450831"/>
                  </a:lnTo>
                  <a:lnTo>
                    <a:pt x="450831" y="483877"/>
                  </a:lnTo>
                  <a:lnTo>
                    <a:pt x="412564" y="510927"/>
                  </a:lnTo>
                  <a:lnTo>
                    <a:pt x="369850" y="531207"/>
                  </a:lnTo>
                  <a:lnTo>
                    <a:pt x="323464" y="543943"/>
                  </a:lnTo>
                  <a:lnTo>
                    <a:pt x="274180" y="548361"/>
                  </a:lnTo>
                  <a:lnTo>
                    <a:pt x="224895" y="543943"/>
                  </a:lnTo>
                  <a:lnTo>
                    <a:pt x="178509" y="531207"/>
                  </a:lnTo>
                  <a:lnTo>
                    <a:pt x="135796" y="510927"/>
                  </a:lnTo>
                  <a:lnTo>
                    <a:pt x="97529" y="483877"/>
                  </a:lnTo>
                  <a:lnTo>
                    <a:pt x="64483" y="450831"/>
                  </a:lnTo>
                  <a:lnTo>
                    <a:pt x="37432" y="412564"/>
                  </a:lnTo>
                  <a:lnTo>
                    <a:pt x="17153" y="369850"/>
                  </a:lnTo>
                  <a:lnTo>
                    <a:pt x="4416" y="323464"/>
                  </a:lnTo>
                  <a:lnTo>
                    <a:pt x="0" y="274180"/>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20" name="Google Shape;120;p6"/>
            <p:cNvSpPr/>
            <p:nvPr/>
          </p:nvSpPr>
          <p:spPr>
            <a:xfrm>
              <a:off x="3499115" y="4163441"/>
              <a:ext cx="1924050" cy="1062355"/>
            </a:xfrm>
            <a:custGeom>
              <a:avLst/>
              <a:gdLst/>
              <a:ahLst/>
              <a:cxnLst/>
              <a:rect l="l" t="t" r="r" b="b"/>
              <a:pathLst>
                <a:path w="1924050" h="1062354" extrusionOk="0">
                  <a:moveTo>
                    <a:pt x="1924050" y="0"/>
                  </a:moveTo>
                  <a:lnTo>
                    <a:pt x="1782152" y="5359"/>
                  </a:lnTo>
                  <a:lnTo>
                    <a:pt x="1806575" y="49910"/>
                  </a:lnTo>
                  <a:lnTo>
                    <a:pt x="0" y="1040041"/>
                  </a:lnTo>
                  <a:lnTo>
                    <a:pt x="12204" y="1062316"/>
                  </a:lnTo>
                  <a:lnTo>
                    <a:pt x="1818779" y="72186"/>
                  </a:lnTo>
                  <a:lnTo>
                    <a:pt x="1843201" y="116725"/>
                  </a:lnTo>
                  <a:lnTo>
                    <a:pt x="192405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21" name="Google Shape;121;p6"/>
            <p:cNvSpPr/>
            <p:nvPr/>
          </p:nvSpPr>
          <p:spPr>
            <a:xfrm>
              <a:off x="5350064" y="2683154"/>
              <a:ext cx="548640" cy="548640"/>
            </a:xfrm>
            <a:custGeom>
              <a:avLst/>
              <a:gdLst/>
              <a:ahLst/>
              <a:cxnLst/>
              <a:rect l="l" t="t" r="r" b="b"/>
              <a:pathLst>
                <a:path w="548639" h="548639" extrusionOk="0">
                  <a:moveTo>
                    <a:pt x="0" y="274180"/>
                  </a:moveTo>
                  <a:lnTo>
                    <a:pt x="4416" y="224895"/>
                  </a:lnTo>
                  <a:lnTo>
                    <a:pt x="17153" y="178509"/>
                  </a:lnTo>
                  <a:lnTo>
                    <a:pt x="37432" y="135796"/>
                  </a:lnTo>
                  <a:lnTo>
                    <a:pt x="64483" y="97529"/>
                  </a:lnTo>
                  <a:lnTo>
                    <a:pt x="97529" y="64483"/>
                  </a:lnTo>
                  <a:lnTo>
                    <a:pt x="135796" y="37432"/>
                  </a:lnTo>
                  <a:lnTo>
                    <a:pt x="178509" y="17153"/>
                  </a:lnTo>
                  <a:lnTo>
                    <a:pt x="224895" y="4416"/>
                  </a:lnTo>
                  <a:lnTo>
                    <a:pt x="274180" y="0"/>
                  </a:lnTo>
                  <a:lnTo>
                    <a:pt x="323464" y="4416"/>
                  </a:lnTo>
                  <a:lnTo>
                    <a:pt x="369850" y="17153"/>
                  </a:lnTo>
                  <a:lnTo>
                    <a:pt x="412564" y="37432"/>
                  </a:lnTo>
                  <a:lnTo>
                    <a:pt x="450831" y="64483"/>
                  </a:lnTo>
                  <a:lnTo>
                    <a:pt x="483877" y="97529"/>
                  </a:lnTo>
                  <a:lnTo>
                    <a:pt x="510927" y="135796"/>
                  </a:lnTo>
                  <a:lnTo>
                    <a:pt x="531207" y="178509"/>
                  </a:lnTo>
                  <a:lnTo>
                    <a:pt x="543943" y="224895"/>
                  </a:lnTo>
                  <a:lnTo>
                    <a:pt x="548361" y="274180"/>
                  </a:lnTo>
                  <a:lnTo>
                    <a:pt x="543943" y="323464"/>
                  </a:lnTo>
                  <a:lnTo>
                    <a:pt x="531207" y="369850"/>
                  </a:lnTo>
                  <a:lnTo>
                    <a:pt x="510927" y="412564"/>
                  </a:lnTo>
                  <a:lnTo>
                    <a:pt x="483877" y="450831"/>
                  </a:lnTo>
                  <a:lnTo>
                    <a:pt x="450831" y="483877"/>
                  </a:lnTo>
                  <a:lnTo>
                    <a:pt x="412564" y="510927"/>
                  </a:lnTo>
                  <a:lnTo>
                    <a:pt x="369850" y="531207"/>
                  </a:lnTo>
                  <a:lnTo>
                    <a:pt x="323464" y="543943"/>
                  </a:lnTo>
                  <a:lnTo>
                    <a:pt x="274180" y="548361"/>
                  </a:lnTo>
                  <a:lnTo>
                    <a:pt x="224895" y="543943"/>
                  </a:lnTo>
                  <a:lnTo>
                    <a:pt x="178509" y="531207"/>
                  </a:lnTo>
                  <a:lnTo>
                    <a:pt x="135796" y="510927"/>
                  </a:lnTo>
                  <a:lnTo>
                    <a:pt x="97529" y="483877"/>
                  </a:lnTo>
                  <a:lnTo>
                    <a:pt x="64483" y="450831"/>
                  </a:lnTo>
                  <a:lnTo>
                    <a:pt x="37432" y="412564"/>
                  </a:lnTo>
                  <a:lnTo>
                    <a:pt x="17153" y="369850"/>
                  </a:lnTo>
                  <a:lnTo>
                    <a:pt x="4416" y="323464"/>
                  </a:lnTo>
                  <a:lnTo>
                    <a:pt x="0" y="274180"/>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22" name="Google Shape;122;p6"/>
            <p:cNvSpPr/>
            <p:nvPr/>
          </p:nvSpPr>
          <p:spPr>
            <a:xfrm>
              <a:off x="3495927" y="2462503"/>
              <a:ext cx="1934845" cy="2760980"/>
            </a:xfrm>
            <a:custGeom>
              <a:avLst/>
              <a:gdLst/>
              <a:ahLst/>
              <a:cxnLst/>
              <a:rect l="l" t="t" r="r" b="b"/>
              <a:pathLst>
                <a:path w="1934845" h="2760979" extrusionOk="0">
                  <a:moveTo>
                    <a:pt x="18122" y="0"/>
                  </a:moveTo>
                  <a:lnTo>
                    <a:pt x="14897" y="12268"/>
                  </a:lnTo>
                  <a:lnTo>
                    <a:pt x="5118" y="20383"/>
                  </a:lnTo>
                  <a:lnTo>
                    <a:pt x="640460" y="786409"/>
                  </a:lnTo>
                  <a:lnTo>
                    <a:pt x="6197" y="945565"/>
                  </a:lnTo>
                  <a:lnTo>
                    <a:pt x="9283" y="957884"/>
                  </a:lnTo>
                  <a:lnTo>
                    <a:pt x="1079" y="967574"/>
                  </a:lnTo>
                  <a:lnTo>
                    <a:pt x="926134" y="1750936"/>
                  </a:lnTo>
                  <a:lnTo>
                    <a:pt x="0" y="2743454"/>
                  </a:lnTo>
                  <a:lnTo>
                    <a:pt x="18567" y="2760789"/>
                  </a:lnTo>
                  <a:lnTo>
                    <a:pt x="945540" y="1767370"/>
                  </a:lnTo>
                  <a:lnTo>
                    <a:pt x="984845" y="1767370"/>
                  </a:lnTo>
                  <a:lnTo>
                    <a:pt x="962888" y="1748777"/>
                  </a:lnTo>
                  <a:lnTo>
                    <a:pt x="978223" y="1732343"/>
                  </a:lnTo>
                  <a:lnTo>
                    <a:pt x="943482" y="1732343"/>
                  </a:lnTo>
                  <a:lnTo>
                    <a:pt x="63817" y="987437"/>
                  </a:lnTo>
                  <a:lnTo>
                    <a:pt x="152493" y="987437"/>
                  </a:lnTo>
                  <a:lnTo>
                    <a:pt x="57200" y="958964"/>
                  </a:lnTo>
                  <a:lnTo>
                    <a:pt x="658444" y="808088"/>
                  </a:lnTo>
                  <a:lnTo>
                    <a:pt x="691426" y="808088"/>
                  </a:lnTo>
                  <a:lnTo>
                    <a:pt x="685749" y="801243"/>
                  </a:lnTo>
                  <a:lnTo>
                    <a:pt x="772142" y="779564"/>
                  </a:lnTo>
                  <a:lnTo>
                    <a:pt x="667765" y="779564"/>
                  </a:lnTo>
                  <a:lnTo>
                    <a:pt x="81991" y="73291"/>
                  </a:lnTo>
                  <a:lnTo>
                    <a:pt x="127166" y="73291"/>
                  </a:lnTo>
                  <a:lnTo>
                    <a:pt x="83083" y="43307"/>
                  </a:lnTo>
                  <a:lnTo>
                    <a:pt x="183138" y="43307"/>
                  </a:lnTo>
                  <a:lnTo>
                    <a:pt x="18122" y="0"/>
                  </a:lnTo>
                  <a:close/>
                </a:path>
                <a:path w="1934845" h="2760979" extrusionOk="0">
                  <a:moveTo>
                    <a:pt x="984845" y="1767370"/>
                  </a:moveTo>
                  <a:lnTo>
                    <a:pt x="945540" y="1767370"/>
                  </a:lnTo>
                  <a:lnTo>
                    <a:pt x="1747646" y="2446591"/>
                  </a:lnTo>
                  <a:lnTo>
                    <a:pt x="1714817" y="2485364"/>
                  </a:lnTo>
                  <a:lnTo>
                    <a:pt x="1852777" y="2518968"/>
                  </a:lnTo>
                  <a:lnTo>
                    <a:pt x="1813496" y="2427211"/>
                  </a:lnTo>
                  <a:lnTo>
                    <a:pt x="1764068" y="2427211"/>
                  </a:lnTo>
                  <a:lnTo>
                    <a:pt x="984845" y="1767370"/>
                  </a:lnTo>
                  <a:close/>
                </a:path>
                <a:path w="1934845" h="2760979" extrusionOk="0">
                  <a:moveTo>
                    <a:pt x="1796897" y="2388438"/>
                  </a:moveTo>
                  <a:lnTo>
                    <a:pt x="1764068" y="2427211"/>
                  </a:lnTo>
                  <a:lnTo>
                    <a:pt x="1813496" y="2427211"/>
                  </a:lnTo>
                  <a:lnTo>
                    <a:pt x="1796897" y="2388438"/>
                  </a:lnTo>
                  <a:close/>
                </a:path>
                <a:path w="1934845" h="2760979" extrusionOk="0">
                  <a:moveTo>
                    <a:pt x="1247792" y="1478838"/>
                  </a:moveTo>
                  <a:lnTo>
                    <a:pt x="1214780" y="1478838"/>
                  </a:lnTo>
                  <a:lnTo>
                    <a:pt x="1842274" y="2235352"/>
                  </a:lnTo>
                  <a:lnTo>
                    <a:pt x="1803171" y="2267788"/>
                  </a:lnTo>
                  <a:lnTo>
                    <a:pt x="1933117" y="2325001"/>
                  </a:lnTo>
                  <a:lnTo>
                    <a:pt x="1908471" y="2219134"/>
                  </a:lnTo>
                  <a:lnTo>
                    <a:pt x="1861819" y="2219134"/>
                  </a:lnTo>
                  <a:lnTo>
                    <a:pt x="1247792" y="1478838"/>
                  </a:lnTo>
                  <a:close/>
                </a:path>
                <a:path w="1934845" h="2760979" extrusionOk="0">
                  <a:moveTo>
                    <a:pt x="1900923" y="2186711"/>
                  </a:moveTo>
                  <a:lnTo>
                    <a:pt x="1861819" y="2219134"/>
                  </a:lnTo>
                  <a:lnTo>
                    <a:pt x="1908471" y="2219134"/>
                  </a:lnTo>
                  <a:lnTo>
                    <a:pt x="1900923" y="2186711"/>
                  </a:lnTo>
                  <a:close/>
                </a:path>
                <a:path w="1934845" h="2760979" extrusionOk="0">
                  <a:moveTo>
                    <a:pt x="1198435" y="1419352"/>
                  </a:moveTo>
                  <a:lnTo>
                    <a:pt x="1198435" y="1459115"/>
                  </a:lnTo>
                  <a:lnTo>
                    <a:pt x="943482" y="1732343"/>
                  </a:lnTo>
                  <a:lnTo>
                    <a:pt x="978223" y="1732343"/>
                  </a:lnTo>
                  <a:lnTo>
                    <a:pt x="1214780" y="1478838"/>
                  </a:lnTo>
                  <a:lnTo>
                    <a:pt x="1247792" y="1478838"/>
                  </a:lnTo>
                  <a:lnTo>
                    <a:pt x="1232255" y="1460106"/>
                  </a:lnTo>
                  <a:lnTo>
                    <a:pt x="1250649" y="1440395"/>
                  </a:lnTo>
                  <a:lnTo>
                    <a:pt x="1215897" y="1440395"/>
                  </a:lnTo>
                  <a:lnTo>
                    <a:pt x="1198435" y="1419352"/>
                  </a:lnTo>
                  <a:close/>
                </a:path>
                <a:path w="1934845" h="2760979" extrusionOk="0">
                  <a:moveTo>
                    <a:pt x="1411100" y="1363510"/>
                  </a:moveTo>
                  <a:lnTo>
                    <a:pt x="1322400" y="1363510"/>
                  </a:lnTo>
                  <a:lnTo>
                    <a:pt x="1721573" y="1482775"/>
                  </a:lnTo>
                  <a:lnTo>
                    <a:pt x="1707019" y="1531454"/>
                  </a:lnTo>
                  <a:lnTo>
                    <a:pt x="1846884" y="1506969"/>
                  </a:lnTo>
                  <a:lnTo>
                    <a:pt x="1795213" y="1458442"/>
                  </a:lnTo>
                  <a:lnTo>
                    <a:pt x="1728838" y="1458442"/>
                  </a:lnTo>
                  <a:lnTo>
                    <a:pt x="1411100" y="1363510"/>
                  </a:lnTo>
                  <a:close/>
                </a:path>
                <a:path w="1934845" h="2760979" extrusionOk="0">
                  <a:moveTo>
                    <a:pt x="152493" y="987437"/>
                  </a:moveTo>
                  <a:lnTo>
                    <a:pt x="63817" y="987437"/>
                  </a:lnTo>
                  <a:lnTo>
                    <a:pt x="1052144" y="1282750"/>
                  </a:lnTo>
                  <a:lnTo>
                    <a:pt x="1198435" y="1459115"/>
                  </a:lnTo>
                  <a:lnTo>
                    <a:pt x="1198435" y="1419352"/>
                  </a:lnTo>
                  <a:lnTo>
                    <a:pt x="1096009" y="1295857"/>
                  </a:lnTo>
                  <a:lnTo>
                    <a:pt x="1184674" y="1295857"/>
                  </a:lnTo>
                  <a:lnTo>
                    <a:pt x="1066774" y="1260627"/>
                  </a:lnTo>
                  <a:lnTo>
                    <a:pt x="1055903" y="1247521"/>
                  </a:lnTo>
                  <a:lnTo>
                    <a:pt x="1022921" y="1247521"/>
                  </a:lnTo>
                  <a:lnTo>
                    <a:pt x="152493" y="987437"/>
                  </a:lnTo>
                  <a:close/>
                </a:path>
                <a:path w="1934845" h="2760979" extrusionOk="0">
                  <a:moveTo>
                    <a:pt x="1743379" y="1409763"/>
                  </a:moveTo>
                  <a:lnTo>
                    <a:pt x="1728838" y="1458442"/>
                  </a:lnTo>
                  <a:lnTo>
                    <a:pt x="1795213" y="1458442"/>
                  </a:lnTo>
                  <a:lnTo>
                    <a:pt x="1743379" y="1409763"/>
                  </a:lnTo>
                  <a:close/>
                </a:path>
                <a:path w="1934845" h="2760979" extrusionOk="0">
                  <a:moveTo>
                    <a:pt x="1295222" y="1328889"/>
                  </a:moveTo>
                  <a:lnTo>
                    <a:pt x="1295222" y="1355382"/>
                  </a:lnTo>
                  <a:lnTo>
                    <a:pt x="1215897" y="1440395"/>
                  </a:lnTo>
                  <a:lnTo>
                    <a:pt x="1250649" y="1440395"/>
                  </a:lnTo>
                  <a:lnTo>
                    <a:pt x="1322400" y="1363510"/>
                  </a:lnTo>
                  <a:lnTo>
                    <a:pt x="1411100" y="1363510"/>
                  </a:lnTo>
                  <a:lnTo>
                    <a:pt x="1341729" y="1342783"/>
                  </a:lnTo>
                  <a:lnTo>
                    <a:pt x="1349302" y="1334668"/>
                  </a:lnTo>
                  <a:lnTo>
                    <a:pt x="1314564" y="1334668"/>
                  </a:lnTo>
                  <a:lnTo>
                    <a:pt x="1295222" y="1328889"/>
                  </a:lnTo>
                  <a:close/>
                </a:path>
                <a:path w="1934845" h="2760979" extrusionOk="0">
                  <a:moveTo>
                    <a:pt x="1184674" y="1295857"/>
                  </a:moveTo>
                  <a:lnTo>
                    <a:pt x="1096009" y="1295857"/>
                  </a:lnTo>
                  <a:lnTo>
                    <a:pt x="1295222" y="1355382"/>
                  </a:lnTo>
                  <a:lnTo>
                    <a:pt x="1295222" y="1328889"/>
                  </a:lnTo>
                  <a:lnTo>
                    <a:pt x="1184674" y="1295857"/>
                  </a:lnTo>
                  <a:close/>
                </a:path>
                <a:path w="1934845" h="2760979" extrusionOk="0">
                  <a:moveTo>
                    <a:pt x="1556042" y="1045171"/>
                  </a:moveTo>
                  <a:lnTo>
                    <a:pt x="1556042" y="1075880"/>
                  </a:lnTo>
                  <a:lnTo>
                    <a:pt x="1314564" y="1334668"/>
                  </a:lnTo>
                  <a:lnTo>
                    <a:pt x="1349302" y="1334668"/>
                  </a:lnTo>
                  <a:lnTo>
                    <a:pt x="1577289" y="1090345"/>
                  </a:lnTo>
                  <a:lnTo>
                    <a:pt x="1622465" y="1090345"/>
                  </a:lnTo>
                  <a:lnTo>
                    <a:pt x="1594827" y="1071549"/>
                  </a:lnTo>
                  <a:lnTo>
                    <a:pt x="1608314" y="1057097"/>
                  </a:lnTo>
                  <a:lnTo>
                    <a:pt x="1573580" y="1057097"/>
                  </a:lnTo>
                  <a:lnTo>
                    <a:pt x="1556042" y="1045171"/>
                  </a:lnTo>
                  <a:close/>
                </a:path>
                <a:path w="1934845" h="2760979" extrusionOk="0">
                  <a:moveTo>
                    <a:pt x="1622465" y="1090345"/>
                  </a:moveTo>
                  <a:lnTo>
                    <a:pt x="1577289" y="1090345"/>
                  </a:lnTo>
                  <a:lnTo>
                    <a:pt x="1815083" y="1252067"/>
                  </a:lnTo>
                  <a:lnTo>
                    <a:pt x="1786508" y="1294079"/>
                  </a:lnTo>
                  <a:lnTo>
                    <a:pt x="1927237" y="1312989"/>
                  </a:lnTo>
                  <a:lnTo>
                    <a:pt x="1881420" y="1231061"/>
                  </a:lnTo>
                  <a:lnTo>
                    <a:pt x="1829371" y="1231061"/>
                  </a:lnTo>
                  <a:lnTo>
                    <a:pt x="1622465" y="1090345"/>
                  </a:lnTo>
                  <a:close/>
                </a:path>
                <a:path w="1934845" h="2760979" extrusionOk="0">
                  <a:moveTo>
                    <a:pt x="691426" y="808088"/>
                  </a:moveTo>
                  <a:lnTo>
                    <a:pt x="658444" y="808088"/>
                  </a:lnTo>
                  <a:lnTo>
                    <a:pt x="1022921" y="1247521"/>
                  </a:lnTo>
                  <a:lnTo>
                    <a:pt x="1022921" y="1207757"/>
                  </a:lnTo>
                  <a:lnTo>
                    <a:pt x="691426" y="808088"/>
                  </a:lnTo>
                  <a:close/>
                </a:path>
                <a:path w="1934845" h="2760979" extrusionOk="0">
                  <a:moveTo>
                    <a:pt x="1022921" y="1207757"/>
                  </a:moveTo>
                  <a:lnTo>
                    <a:pt x="1022921" y="1247521"/>
                  </a:lnTo>
                  <a:lnTo>
                    <a:pt x="1055903" y="1247521"/>
                  </a:lnTo>
                  <a:lnTo>
                    <a:pt x="1022921" y="1207757"/>
                  </a:lnTo>
                  <a:close/>
                </a:path>
                <a:path w="1934845" h="2760979" extrusionOk="0">
                  <a:moveTo>
                    <a:pt x="1857933" y="1189062"/>
                  </a:moveTo>
                  <a:lnTo>
                    <a:pt x="1829371" y="1231061"/>
                  </a:lnTo>
                  <a:lnTo>
                    <a:pt x="1881420" y="1231061"/>
                  </a:lnTo>
                  <a:lnTo>
                    <a:pt x="1857933" y="1189062"/>
                  </a:lnTo>
                  <a:close/>
                </a:path>
                <a:path w="1934845" h="2760979" extrusionOk="0">
                  <a:moveTo>
                    <a:pt x="1071684" y="715733"/>
                  </a:moveTo>
                  <a:lnTo>
                    <a:pt x="1026515" y="715733"/>
                  </a:lnTo>
                  <a:lnTo>
                    <a:pt x="1556042" y="1075880"/>
                  </a:lnTo>
                  <a:lnTo>
                    <a:pt x="1556042" y="1045171"/>
                  </a:lnTo>
                  <a:lnTo>
                    <a:pt x="1071684" y="715733"/>
                  </a:lnTo>
                  <a:close/>
                </a:path>
                <a:path w="1934845" h="2760979" extrusionOk="0">
                  <a:moveTo>
                    <a:pt x="1934476" y="688936"/>
                  </a:moveTo>
                  <a:lnTo>
                    <a:pt x="1801406" y="738466"/>
                  </a:lnTo>
                  <a:lnTo>
                    <a:pt x="1838553" y="773125"/>
                  </a:lnTo>
                  <a:lnTo>
                    <a:pt x="1573580" y="1057097"/>
                  </a:lnTo>
                  <a:lnTo>
                    <a:pt x="1608314" y="1057097"/>
                  </a:lnTo>
                  <a:lnTo>
                    <a:pt x="1857120" y="790460"/>
                  </a:lnTo>
                  <a:lnTo>
                    <a:pt x="1904501" y="790460"/>
                  </a:lnTo>
                  <a:lnTo>
                    <a:pt x="1934476" y="688936"/>
                  </a:lnTo>
                  <a:close/>
                </a:path>
                <a:path w="1934845" h="2760979" extrusionOk="0">
                  <a:moveTo>
                    <a:pt x="1904501" y="790460"/>
                  </a:moveTo>
                  <a:lnTo>
                    <a:pt x="1857120" y="790460"/>
                  </a:lnTo>
                  <a:lnTo>
                    <a:pt x="1894268" y="825119"/>
                  </a:lnTo>
                  <a:lnTo>
                    <a:pt x="1904501" y="790460"/>
                  </a:lnTo>
                  <a:close/>
                </a:path>
                <a:path w="1934845" h="2760979" extrusionOk="0">
                  <a:moveTo>
                    <a:pt x="998385" y="665886"/>
                  </a:moveTo>
                  <a:lnTo>
                    <a:pt x="998385" y="696595"/>
                  </a:lnTo>
                  <a:lnTo>
                    <a:pt x="667765" y="779564"/>
                  </a:lnTo>
                  <a:lnTo>
                    <a:pt x="772142" y="779564"/>
                  </a:lnTo>
                  <a:lnTo>
                    <a:pt x="1026515" y="715733"/>
                  </a:lnTo>
                  <a:lnTo>
                    <a:pt x="1071684" y="715733"/>
                  </a:lnTo>
                  <a:lnTo>
                    <a:pt x="1059510" y="707453"/>
                  </a:lnTo>
                  <a:lnTo>
                    <a:pt x="1135729" y="688327"/>
                  </a:lnTo>
                  <a:lnTo>
                    <a:pt x="1031379" y="688327"/>
                  </a:lnTo>
                  <a:lnTo>
                    <a:pt x="998385" y="665886"/>
                  </a:lnTo>
                  <a:close/>
                </a:path>
                <a:path w="1934845" h="2760979" extrusionOk="0">
                  <a:moveTo>
                    <a:pt x="127166" y="73291"/>
                  </a:moveTo>
                  <a:lnTo>
                    <a:pt x="81991" y="73291"/>
                  </a:lnTo>
                  <a:lnTo>
                    <a:pt x="998385" y="696595"/>
                  </a:lnTo>
                  <a:lnTo>
                    <a:pt x="998385" y="665886"/>
                  </a:lnTo>
                  <a:lnTo>
                    <a:pt x="127166" y="73291"/>
                  </a:lnTo>
                  <a:close/>
                </a:path>
                <a:path w="1934845" h="2760979" extrusionOk="0">
                  <a:moveTo>
                    <a:pt x="1723008" y="447433"/>
                  </a:moveTo>
                  <a:lnTo>
                    <a:pt x="1723008" y="494258"/>
                  </a:lnTo>
                  <a:lnTo>
                    <a:pt x="1717243" y="516216"/>
                  </a:lnTo>
                  <a:lnTo>
                    <a:pt x="1031379" y="688327"/>
                  </a:lnTo>
                  <a:lnTo>
                    <a:pt x="1135729" y="688327"/>
                  </a:lnTo>
                  <a:lnTo>
                    <a:pt x="1734045" y="538187"/>
                  </a:lnTo>
                  <a:lnTo>
                    <a:pt x="1803803" y="538187"/>
                  </a:lnTo>
                  <a:lnTo>
                    <a:pt x="1854136" y="494969"/>
                  </a:lnTo>
                  <a:lnTo>
                    <a:pt x="1803403" y="450443"/>
                  </a:lnTo>
                  <a:lnTo>
                    <a:pt x="1734515" y="450443"/>
                  </a:lnTo>
                  <a:lnTo>
                    <a:pt x="1723008" y="447433"/>
                  </a:lnTo>
                  <a:close/>
                </a:path>
                <a:path w="1934845" h="2760979" extrusionOk="0">
                  <a:moveTo>
                    <a:pt x="1803803" y="538187"/>
                  </a:moveTo>
                  <a:lnTo>
                    <a:pt x="1734045" y="538187"/>
                  </a:lnTo>
                  <a:lnTo>
                    <a:pt x="1746415" y="587463"/>
                  </a:lnTo>
                  <a:lnTo>
                    <a:pt x="1803803" y="538187"/>
                  </a:lnTo>
                  <a:close/>
                </a:path>
                <a:path w="1934845" h="2760979" extrusionOk="0">
                  <a:moveTo>
                    <a:pt x="183138" y="43307"/>
                  </a:moveTo>
                  <a:lnTo>
                    <a:pt x="83083" y="43307"/>
                  </a:lnTo>
                  <a:lnTo>
                    <a:pt x="1717484" y="472236"/>
                  </a:lnTo>
                  <a:lnTo>
                    <a:pt x="1723008" y="494258"/>
                  </a:lnTo>
                  <a:lnTo>
                    <a:pt x="1723008" y="447433"/>
                  </a:lnTo>
                  <a:lnTo>
                    <a:pt x="183138" y="43307"/>
                  </a:lnTo>
                  <a:close/>
                </a:path>
                <a:path w="1934845" h="2760979" extrusionOk="0">
                  <a:moveTo>
                    <a:pt x="1747418" y="401307"/>
                  </a:moveTo>
                  <a:lnTo>
                    <a:pt x="1734515" y="450443"/>
                  </a:lnTo>
                  <a:lnTo>
                    <a:pt x="1803403" y="450443"/>
                  </a:lnTo>
                  <a:lnTo>
                    <a:pt x="1747418" y="401307"/>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23" name="Google Shape;123;p6"/>
            <p:cNvSpPr/>
            <p:nvPr/>
          </p:nvSpPr>
          <p:spPr>
            <a:xfrm>
              <a:off x="6825335" y="3695152"/>
              <a:ext cx="548640" cy="548640"/>
            </a:xfrm>
            <a:custGeom>
              <a:avLst/>
              <a:gdLst/>
              <a:ahLst/>
              <a:cxnLst/>
              <a:rect l="l" t="t" r="r" b="b"/>
              <a:pathLst>
                <a:path w="548640" h="548639" extrusionOk="0">
                  <a:moveTo>
                    <a:pt x="0" y="274180"/>
                  </a:moveTo>
                  <a:lnTo>
                    <a:pt x="4416" y="224895"/>
                  </a:lnTo>
                  <a:lnTo>
                    <a:pt x="17153" y="178509"/>
                  </a:lnTo>
                  <a:lnTo>
                    <a:pt x="37432" y="135795"/>
                  </a:lnTo>
                  <a:lnTo>
                    <a:pt x="64483" y="97529"/>
                  </a:lnTo>
                  <a:lnTo>
                    <a:pt x="97529" y="64483"/>
                  </a:lnTo>
                  <a:lnTo>
                    <a:pt x="135795" y="37432"/>
                  </a:lnTo>
                  <a:lnTo>
                    <a:pt x="178508" y="17153"/>
                  </a:lnTo>
                  <a:lnTo>
                    <a:pt x="224895" y="4416"/>
                  </a:lnTo>
                  <a:lnTo>
                    <a:pt x="274180" y="0"/>
                  </a:lnTo>
                  <a:lnTo>
                    <a:pt x="323463" y="4416"/>
                  </a:lnTo>
                  <a:lnTo>
                    <a:pt x="369850" y="17153"/>
                  </a:lnTo>
                  <a:lnTo>
                    <a:pt x="412563" y="37432"/>
                  </a:lnTo>
                  <a:lnTo>
                    <a:pt x="450830" y="64483"/>
                  </a:lnTo>
                  <a:lnTo>
                    <a:pt x="483876" y="97529"/>
                  </a:lnTo>
                  <a:lnTo>
                    <a:pt x="510926" y="135795"/>
                  </a:lnTo>
                  <a:lnTo>
                    <a:pt x="531206" y="178509"/>
                  </a:lnTo>
                  <a:lnTo>
                    <a:pt x="543942" y="224895"/>
                  </a:lnTo>
                  <a:lnTo>
                    <a:pt x="548360" y="274180"/>
                  </a:lnTo>
                  <a:lnTo>
                    <a:pt x="543942" y="323464"/>
                  </a:lnTo>
                  <a:lnTo>
                    <a:pt x="531206" y="369850"/>
                  </a:lnTo>
                  <a:lnTo>
                    <a:pt x="510926" y="412564"/>
                  </a:lnTo>
                  <a:lnTo>
                    <a:pt x="483876" y="450831"/>
                  </a:lnTo>
                  <a:lnTo>
                    <a:pt x="450830" y="483877"/>
                  </a:lnTo>
                  <a:lnTo>
                    <a:pt x="412563" y="510927"/>
                  </a:lnTo>
                  <a:lnTo>
                    <a:pt x="369850" y="531207"/>
                  </a:lnTo>
                  <a:lnTo>
                    <a:pt x="323463" y="543943"/>
                  </a:lnTo>
                  <a:lnTo>
                    <a:pt x="274180" y="548361"/>
                  </a:lnTo>
                  <a:lnTo>
                    <a:pt x="224895" y="543943"/>
                  </a:lnTo>
                  <a:lnTo>
                    <a:pt x="178508" y="531207"/>
                  </a:lnTo>
                  <a:lnTo>
                    <a:pt x="135795" y="510927"/>
                  </a:lnTo>
                  <a:lnTo>
                    <a:pt x="97529" y="483877"/>
                  </a:lnTo>
                  <a:lnTo>
                    <a:pt x="64483" y="450831"/>
                  </a:lnTo>
                  <a:lnTo>
                    <a:pt x="37432" y="412564"/>
                  </a:lnTo>
                  <a:lnTo>
                    <a:pt x="17153" y="369850"/>
                  </a:lnTo>
                  <a:lnTo>
                    <a:pt x="4416" y="323464"/>
                  </a:lnTo>
                  <a:lnTo>
                    <a:pt x="0" y="274180"/>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24" name="Google Shape;124;p6"/>
            <p:cNvSpPr/>
            <p:nvPr/>
          </p:nvSpPr>
          <p:spPr>
            <a:xfrm>
              <a:off x="3492081" y="2947606"/>
              <a:ext cx="4509135" cy="2051050"/>
            </a:xfrm>
            <a:custGeom>
              <a:avLst/>
              <a:gdLst/>
              <a:ahLst/>
              <a:cxnLst/>
              <a:rect l="l" t="t" r="r" b="b"/>
              <a:pathLst>
                <a:path w="4509134" h="2051050" extrusionOk="0">
                  <a:moveTo>
                    <a:pt x="1857984" y="9867"/>
                  </a:moveTo>
                  <a:lnTo>
                    <a:pt x="1718043" y="33909"/>
                  </a:lnTo>
                  <a:lnTo>
                    <a:pt x="1748129" y="74841"/>
                  </a:lnTo>
                  <a:lnTo>
                    <a:pt x="0" y="1359662"/>
                  </a:lnTo>
                  <a:lnTo>
                    <a:pt x="7518" y="1369898"/>
                  </a:lnTo>
                  <a:lnTo>
                    <a:pt x="3225" y="1381848"/>
                  </a:lnTo>
                  <a:lnTo>
                    <a:pt x="1732800" y="2002904"/>
                  </a:lnTo>
                  <a:lnTo>
                    <a:pt x="1715643" y="2050707"/>
                  </a:lnTo>
                  <a:lnTo>
                    <a:pt x="1856625" y="2033866"/>
                  </a:lnTo>
                  <a:lnTo>
                    <a:pt x="1758556" y="1931187"/>
                  </a:lnTo>
                  <a:lnTo>
                    <a:pt x="1741385" y="1979002"/>
                  </a:lnTo>
                  <a:lnTo>
                    <a:pt x="55740" y="1373733"/>
                  </a:lnTo>
                  <a:lnTo>
                    <a:pt x="1728292" y="1057910"/>
                  </a:lnTo>
                  <a:lnTo>
                    <a:pt x="1737728" y="1107821"/>
                  </a:lnTo>
                  <a:lnTo>
                    <a:pt x="1850732" y="1021867"/>
                  </a:lnTo>
                  <a:lnTo>
                    <a:pt x="1714157" y="983030"/>
                  </a:lnTo>
                  <a:lnTo>
                    <a:pt x="1723580" y="1032954"/>
                  </a:lnTo>
                  <a:lnTo>
                    <a:pt x="60032" y="1347076"/>
                  </a:lnTo>
                  <a:lnTo>
                    <a:pt x="1763166" y="95313"/>
                  </a:lnTo>
                  <a:lnTo>
                    <a:pt x="1793252" y="136245"/>
                  </a:lnTo>
                  <a:lnTo>
                    <a:pt x="1857984" y="9867"/>
                  </a:lnTo>
                  <a:close/>
                </a:path>
                <a:path w="4509134" h="2051050" extrusionOk="0">
                  <a:moveTo>
                    <a:pt x="3333242" y="1021867"/>
                  </a:moveTo>
                  <a:lnTo>
                    <a:pt x="3206242" y="958367"/>
                  </a:lnTo>
                  <a:lnTo>
                    <a:pt x="3206242" y="1009167"/>
                  </a:lnTo>
                  <a:lnTo>
                    <a:pt x="2399360" y="1009167"/>
                  </a:lnTo>
                  <a:lnTo>
                    <a:pt x="2399360" y="1034567"/>
                  </a:lnTo>
                  <a:lnTo>
                    <a:pt x="3206242" y="1034567"/>
                  </a:lnTo>
                  <a:lnTo>
                    <a:pt x="3206242" y="1085367"/>
                  </a:lnTo>
                  <a:lnTo>
                    <a:pt x="3333242" y="1021867"/>
                  </a:lnTo>
                  <a:close/>
                </a:path>
                <a:path w="4509134" h="2051050" extrusionOk="0">
                  <a:moveTo>
                    <a:pt x="3413595" y="1215834"/>
                  </a:moveTo>
                  <a:lnTo>
                    <a:pt x="3271824" y="1223911"/>
                  </a:lnTo>
                  <a:lnTo>
                    <a:pt x="3297097" y="1267980"/>
                  </a:lnTo>
                  <a:lnTo>
                    <a:pt x="2318588" y="1828876"/>
                  </a:lnTo>
                  <a:lnTo>
                    <a:pt x="2331224" y="1850910"/>
                  </a:lnTo>
                  <a:lnTo>
                    <a:pt x="3309721" y="1290015"/>
                  </a:lnTo>
                  <a:lnTo>
                    <a:pt x="3334982" y="1334084"/>
                  </a:lnTo>
                  <a:lnTo>
                    <a:pt x="3413595" y="1215834"/>
                  </a:lnTo>
                  <a:close/>
                </a:path>
                <a:path w="4509134" h="2051050" extrusionOk="0">
                  <a:moveTo>
                    <a:pt x="3413595" y="827887"/>
                  </a:moveTo>
                  <a:lnTo>
                    <a:pt x="3355060" y="698525"/>
                  </a:lnTo>
                  <a:lnTo>
                    <a:pt x="3323031" y="737958"/>
                  </a:lnTo>
                  <a:lnTo>
                    <a:pt x="2414613" y="0"/>
                  </a:lnTo>
                  <a:lnTo>
                    <a:pt x="2398598" y="19723"/>
                  </a:lnTo>
                  <a:lnTo>
                    <a:pt x="3307003" y="757669"/>
                  </a:lnTo>
                  <a:lnTo>
                    <a:pt x="3274974" y="797102"/>
                  </a:lnTo>
                  <a:lnTo>
                    <a:pt x="3413595" y="827887"/>
                  </a:lnTo>
                  <a:close/>
                </a:path>
                <a:path w="4509134" h="2051050" extrusionOk="0">
                  <a:moveTo>
                    <a:pt x="4508906" y="1021867"/>
                  </a:moveTo>
                  <a:lnTo>
                    <a:pt x="4381906" y="958367"/>
                  </a:lnTo>
                  <a:lnTo>
                    <a:pt x="4381906" y="1009167"/>
                  </a:lnTo>
                  <a:lnTo>
                    <a:pt x="3881882" y="1009167"/>
                  </a:lnTo>
                  <a:lnTo>
                    <a:pt x="3881882" y="1034567"/>
                  </a:lnTo>
                  <a:lnTo>
                    <a:pt x="4381906" y="1034567"/>
                  </a:lnTo>
                  <a:lnTo>
                    <a:pt x="4381906" y="1085367"/>
                  </a:lnTo>
                  <a:lnTo>
                    <a:pt x="4508906" y="1021867"/>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grpSp>
      <p:sp>
        <p:nvSpPr>
          <p:cNvPr id="125" name="Google Shape;125;p6"/>
          <p:cNvSpPr txBox="1"/>
          <p:nvPr/>
        </p:nvSpPr>
        <p:spPr>
          <a:xfrm>
            <a:off x="8072869" y="3745001"/>
            <a:ext cx="1778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y</a:t>
            </a:r>
            <a:endParaRPr sz="2400" b="0" i="0" u="none" strike="noStrike" cap="none">
              <a:solidFill>
                <a:schemeClr val="dk1"/>
              </a:solidFill>
              <a:latin typeface="+mj-lt"/>
              <a:ea typeface="Times New Roman"/>
              <a:cs typeface="Times New Roman"/>
              <a:sym typeface="Times New Roman"/>
            </a:endParaRPr>
          </a:p>
        </p:txBody>
      </p:sp>
      <p:sp>
        <p:nvSpPr>
          <p:cNvPr id="126" name="Google Shape;126;p6"/>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13</a:t>
            </a:fld>
            <a:endParaRPr>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916938" y="611123"/>
            <a:ext cx="642620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dirty="0">
                <a:latin typeface="+mj-lt"/>
                <a:ea typeface="Times New Roman"/>
                <a:cs typeface="Times New Roman"/>
                <a:sym typeface="Times New Roman"/>
              </a:rPr>
              <a:t>Housing Price Prediction</a:t>
            </a:r>
            <a:endParaRPr sz="4400" dirty="0">
              <a:latin typeface="+mj-lt"/>
              <a:ea typeface="Times New Roman"/>
              <a:cs typeface="Times New Roman"/>
              <a:sym typeface="Times New Roman"/>
            </a:endParaRPr>
          </a:p>
        </p:txBody>
      </p:sp>
      <p:sp>
        <p:nvSpPr>
          <p:cNvPr id="132" name="Google Shape;132;p7"/>
          <p:cNvSpPr txBox="1"/>
          <p:nvPr/>
        </p:nvSpPr>
        <p:spPr>
          <a:xfrm>
            <a:off x="1146647" y="3187700"/>
            <a:ext cx="1709063"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#bedrooms</a:t>
            </a:r>
            <a:endParaRPr sz="2400" b="0" i="0" u="none" strike="noStrike" cap="none" dirty="0">
              <a:solidFill>
                <a:schemeClr val="dk1"/>
              </a:solidFill>
              <a:latin typeface="+mj-lt"/>
              <a:ea typeface="Times New Roman"/>
              <a:cs typeface="Times New Roman"/>
              <a:sym typeface="Times New Roman"/>
            </a:endParaRPr>
          </a:p>
        </p:txBody>
      </p:sp>
      <p:sp>
        <p:nvSpPr>
          <p:cNvPr id="133" name="Google Shape;133;p7"/>
          <p:cNvSpPr txBox="1"/>
          <p:nvPr/>
        </p:nvSpPr>
        <p:spPr>
          <a:xfrm>
            <a:off x="2131152" y="2279396"/>
            <a:ext cx="693710"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size</a:t>
            </a:r>
            <a:endParaRPr sz="2400" b="0" i="0" u="none" strike="noStrike" cap="none" dirty="0">
              <a:solidFill>
                <a:schemeClr val="dk1"/>
              </a:solidFill>
              <a:latin typeface="+mj-lt"/>
              <a:ea typeface="Times New Roman"/>
              <a:cs typeface="Times New Roman"/>
              <a:sym typeface="Times New Roman"/>
            </a:endParaRPr>
          </a:p>
        </p:txBody>
      </p:sp>
      <p:sp>
        <p:nvSpPr>
          <p:cNvPr id="134" name="Google Shape;134;p7"/>
          <p:cNvSpPr txBox="1"/>
          <p:nvPr/>
        </p:nvSpPr>
        <p:spPr>
          <a:xfrm>
            <a:off x="3134147" y="2264155"/>
            <a:ext cx="311785" cy="39116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rebuchet MS"/>
                <a:cs typeface="Trebuchet MS"/>
                <a:sym typeface="Trebuchet MS"/>
              </a:rPr>
              <a:t>!</a:t>
            </a:r>
            <a:r>
              <a:rPr lang="en-US" sz="2700" b="0" i="0" u="none" strike="noStrike" cap="none" baseline="-25000" dirty="0">
                <a:solidFill>
                  <a:schemeClr val="dk1"/>
                </a:solidFill>
                <a:latin typeface="+mj-lt"/>
                <a:ea typeface="Trebuchet MS"/>
                <a:cs typeface="Trebuchet MS"/>
                <a:sym typeface="Trebuchet MS"/>
              </a:rPr>
              <a:t>"</a:t>
            </a:r>
            <a:endParaRPr sz="2700" b="0" i="0" u="none" strike="noStrike" cap="none" baseline="-25000" dirty="0">
              <a:solidFill>
                <a:schemeClr val="dk1"/>
              </a:solidFill>
              <a:latin typeface="+mj-lt"/>
              <a:ea typeface="Trebuchet MS"/>
              <a:cs typeface="Trebuchet MS"/>
              <a:sym typeface="Trebuchet MS"/>
            </a:endParaRPr>
          </a:p>
        </p:txBody>
      </p:sp>
      <p:sp>
        <p:nvSpPr>
          <p:cNvPr id="135" name="Google Shape;135;p7"/>
          <p:cNvSpPr txBox="1"/>
          <p:nvPr/>
        </p:nvSpPr>
        <p:spPr>
          <a:xfrm>
            <a:off x="3130715" y="3196844"/>
            <a:ext cx="338455" cy="39116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rebuchet MS"/>
                <a:cs typeface="Trebuchet MS"/>
                <a:sym typeface="Trebuchet MS"/>
              </a:rPr>
              <a:t>!</a:t>
            </a:r>
            <a:r>
              <a:rPr lang="en-US" sz="2700" b="0" i="0" u="none" strike="noStrike" cap="none" baseline="-25000" dirty="0">
                <a:solidFill>
                  <a:schemeClr val="dk1"/>
                </a:solidFill>
                <a:latin typeface="+mj-lt"/>
                <a:ea typeface="Trebuchet MS"/>
                <a:cs typeface="Trebuchet MS"/>
                <a:sym typeface="Trebuchet MS"/>
              </a:rPr>
              <a:t>#</a:t>
            </a:r>
            <a:endParaRPr sz="2700" b="0" i="0" u="none" strike="noStrike" cap="none" baseline="-25000" dirty="0">
              <a:solidFill>
                <a:schemeClr val="dk1"/>
              </a:solidFill>
              <a:latin typeface="+mj-lt"/>
              <a:ea typeface="Trebuchet MS"/>
              <a:cs typeface="Trebuchet MS"/>
              <a:sym typeface="Trebuchet MS"/>
            </a:endParaRPr>
          </a:p>
        </p:txBody>
      </p:sp>
      <p:sp>
        <p:nvSpPr>
          <p:cNvPr id="136" name="Google Shape;136;p7"/>
          <p:cNvSpPr txBox="1"/>
          <p:nvPr/>
        </p:nvSpPr>
        <p:spPr>
          <a:xfrm>
            <a:off x="1356168" y="4096004"/>
            <a:ext cx="2155127" cy="382156"/>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zip code        </a:t>
            </a:r>
            <a:r>
              <a:rPr lang="en-US" sz="2400" b="0" i="0" u="none" strike="noStrike" cap="none" dirty="0">
                <a:solidFill>
                  <a:schemeClr val="dk1"/>
                </a:solidFill>
                <a:latin typeface="+mj-lt"/>
                <a:ea typeface="Trebuchet MS"/>
                <a:cs typeface="Trebuchet MS"/>
                <a:sym typeface="Trebuchet MS"/>
              </a:rPr>
              <a:t>!</a:t>
            </a:r>
            <a:r>
              <a:rPr lang="en-US" sz="2700" b="0" i="0" u="none" strike="noStrike" cap="none" baseline="-25000" dirty="0">
                <a:solidFill>
                  <a:schemeClr val="dk1"/>
                </a:solidFill>
                <a:latin typeface="+mj-lt"/>
                <a:ea typeface="Trebuchet MS"/>
                <a:cs typeface="Trebuchet MS"/>
                <a:sym typeface="Trebuchet MS"/>
              </a:rPr>
              <a:t>$</a:t>
            </a:r>
            <a:endParaRPr sz="2700" b="0" i="0" u="none" strike="noStrike" cap="none" baseline="-25000" dirty="0">
              <a:solidFill>
                <a:schemeClr val="dk1"/>
              </a:solidFill>
              <a:latin typeface="+mj-lt"/>
              <a:ea typeface="Trebuchet MS"/>
              <a:cs typeface="Trebuchet MS"/>
              <a:sym typeface="Trebuchet MS"/>
            </a:endParaRPr>
          </a:p>
        </p:txBody>
      </p:sp>
      <p:sp>
        <p:nvSpPr>
          <p:cNvPr id="137" name="Google Shape;137;p7"/>
          <p:cNvSpPr txBox="1"/>
          <p:nvPr/>
        </p:nvSpPr>
        <p:spPr>
          <a:xfrm>
            <a:off x="1707451" y="5022596"/>
            <a:ext cx="9575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wealth</a:t>
            </a:r>
            <a:endParaRPr sz="2400" b="0" i="0" u="none" strike="noStrike" cap="none" dirty="0">
              <a:solidFill>
                <a:schemeClr val="dk1"/>
              </a:solidFill>
              <a:latin typeface="+mj-lt"/>
              <a:ea typeface="Times New Roman"/>
              <a:cs typeface="Times New Roman"/>
              <a:sym typeface="Times New Roman"/>
            </a:endParaRPr>
          </a:p>
        </p:txBody>
      </p:sp>
      <p:sp>
        <p:nvSpPr>
          <p:cNvPr id="138" name="Google Shape;138;p7"/>
          <p:cNvSpPr txBox="1"/>
          <p:nvPr/>
        </p:nvSpPr>
        <p:spPr>
          <a:xfrm>
            <a:off x="3130461" y="5010403"/>
            <a:ext cx="346710" cy="39116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rebuchet MS"/>
                <a:cs typeface="Trebuchet MS"/>
                <a:sym typeface="Trebuchet MS"/>
              </a:rPr>
              <a:t>!</a:t>
            </a:r>
            <a:r>
              <a:rPr lang="en-US" sz="2700" b="0" i="0" u="none" strike="noStrike" cap="none" baseline="-25000" dirty="0">
                <a:solidFill>
                  <a:schemeClr val="dk1"/>
                </a:solidFill>
                <a:latin typeface="+mj-lt"/>
                <a:ea typeface="Trebuchet MS"/>
                <a:cs typeface="Trebuchet MS"/>
                <a:sym typeface="Trebuchet MS"/>
              </a:rPr>
              <a:t>%</a:t>
            </a:r>
            <a:endParaRPr sz="2700" b="0" i="0" u="none" strike="noStrike" cap="none" baseline="-25000" dirty="0">
              <a:solidFill>
                <a:schemeClr val="dk1"/>
              </a:solidFill>
              <a:latin typeface="+mj-lt"/>
              <a:ea typeface="Trebuchet MS"/>
              <a:cs typeface="Trebuchet MS"/>
              <a:sym typeface="Trebuchet MS"/>
            </a:endParaRPr>
          </a:p>
        </p:txBody>
      </p:sp>
      <p:grpSp>
        <p:nvGrpSpPr>
          <p:cNvPr id="139" name="Google Shape;139;p7"/>
          <p:cNvGrpSpPr/>
          <p:nvPr/>
        </p:nvGrpSpPr>
        <p:grpSpPr>
          <a:xfrm>
            <a:off x="3492068" y="2462503"/>
            <a:ext cx="4509135" cy="2785141"/>
            <a:chOff x="3492068" y="2462503"/>
            <a:chExt cx="4509135" cy="2785141"/>
          </a:xfrm>
        </p:grpSpPr>
        <p:sp>
          <p:nvSpPr>
            <p:cNvPr id="140" name="Google Shape;140;p7"/>
            <p:cNvSpPr/>
            <p:nvPr/>
          </p:nvSpPr>
          <p:spPr>
            <a:xfrm>
              <a:off x="5357087" y="4715514"/>
              <a:ext cx="532130" cy="532130"/>
            </a:xfrm>
            <a:custGeom>
              <a:avLst/>
              <a:gdLst/>
              <a:ahLst/>
              <a:cxnLst/>
              <a:rect l="l" t="t" r="r" b="b"/>
              <a:pathLst>
                <a:path w="532129" h="532129" extrusionOk="0">
                  <a:moveTo>
                    <a:pt x="0" y="265819"/>
                  </a:moveTo>
                  <a:lnTo>
                    <a:pt x="4282" y="218037"/>
                  </a:lnTo>
                  <a:lnTo>
                    <a:pt x="16630" y="173065"/>
                  </a:lnTo>
                  <a:lnTo>
                    <a:pt x="36291" y="131654"/>
                  </a:lnTo>
                  <a:lnTo>
                    <a:pt x="62516" y="94555"/>
                  </a:lnTo>
                  <a:lnTo>
                    <a:pt x="94555" y="62516"/>
                  </a:lnTo>
                  <a:lnTo>
                    <a:pt x="131654" y="36291"/>
                  </a:lnTo>
                  <a:lnTo>
                    <a:pt x="173065" y="16630"/>
                  </a:lnTo>
                  <a:lnTo>
                    <a:pt x="218037" y="4282"/>
                  </a:lnTo>
                  <a:lnTo>
                    <a:pt x="265819" y="0"/>
                  </a:lnTo>
                  <a:lnTo>
                    <a:pt x="313600" y="4282"/>
                  </a:lnTo>
                  <a:lnTo>
                    <a:pt x="358572" y="16630"/>
                  </a:lnTo>
                  <a:lnTo>
                    <a:pt x="399982" y="36291"/>
                  </a:lnTo>
                  <a:lnTo>
                    <a:pt x="437083" y="62516"/>
                  </a:lnTo>
                  <a:lnTo>
                    <a:pt x="469120" y="94555"/>
                  </a:lnTo>
                  <a:lnTo>
                    <a:pt x="495346" y="131654"/>
                  </a:lnTo>
                  <a:lnTo>
                    <a:pt x="515008" y="173065"/>
                  </a:lnTo>
                  <a:lnTo>
                    <a:pt x="527355" y="218037"/>
                  </a:lnTo>
                  <a:lnTo>
                    <a:pt x="531638" y="265819"/>
                  </a:lnTo>
                  <a:lnTo>
                    <a:pt x="527355" y="313600"/>
                  </a:lnTo>
                  <a:lnTo>
                    <a:pt x="515008" y="358572"/>
                  </a:lnTo>
                  <a:lnTo>
                    <a:pt x="495346" y="399982"/>
                  </a:lnTo>
                  <a:lnTo>
                    <a:pt x="469120" y="437083"/>
                  </a:lnTo>
                  <a:lnTo>
                    <a:pt x="437083" y="469120"/>
                  </a:lnTo>
                  <a:lnTo>
                    <a:pt x="399982" y="495346"/>
                  </a:lnTo>
                  <a:lnTo>
                    <a:pt x="358572" y="515008"/>
                  </a:lnTo>
                  <a:lnTo>
                    <a:pt x="313600" y="527355"/>
                  </a:lnTo>
                  <a:lnTo>
                    <a:pt x="265819" y="531638"/>
                  </a:lnTo>
                  <a:lnTo>
                    <a:pt x="218037" y="527355"/>
                  </a:lnTo>
                  <a:lnTo>
                    <a:pt x="173065" y="515008"/>
                  </a:lnTo>
                  <a:lnTo>
                    <a:pt x="131654" y="495346"/>
                  </a:lnTo>
                  <a:lnTo>
                    <a:pt x="94555" y="469120"/>
                  </a:lnTo>
                  <a:lnTo>
                    <a:pt x="62516" y="437083"/>
                  </a:lnTo>
                  <a:lnTo>
                    <a:pt x="36291" y="399982"/>
                  </a:lnTo>
                  <a:lnTo>
                    <a:pt x="16630" y="358572"/>
                  </a:lnTo>
                  <a:lnTo>
                    <a:pt x="4282" y="313600"/>
                  </a:lnTo>
                  <a:lnTo>
                    <a:pt x="0" y="265819"/>
                  </a:lnTo>
                  <a:close/>
                </a:path>
              </a:pathLst>
            </a:custGeom>
            <a:noFill/>
            <a:ln w="123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41" name="Google Shape;141;p7"/>
            <p:cNvSpPr/>
            <p:nvPr/>
          </p:nvSpPr>
          <p:spPr>
            <a:xfrm>
              <a:off x="3503623" y="4934407"/>
              <a:ext cx="1845310" cy="293370"/>
            </a:xfrm>
            <a:custGeom>
              <a:avLst/>
              <a:gdLst/>
              <a:ahLst/>
              <a:cxnLst/>
              <a:rect l="l" t="t" r="r" b="b"/>
              <a:pathLst>
                <a:path w="1845310" h="293370" extrusionOk="0">
                  <a:moveTo>
                    <a:pt x="1711121" y="0"/>
                  </a:moveTo>
                  <a:lnTo>
                    <a:pt x="1717497" y="50406"/>
                  </a:lnTo>
                  <a:lnTo>
                    <a:pt x="0" y="267614"/>
                  </a:lnTo>
                  <a:lnTo>
                    <a:pt x="3187" y="292811"/>
                  </a:lnTo>
                  <a:lnTo>
                    <a:pt x="1720672" y="75603"/>
                  </a:lnTo>
                  <a:lnTo>
                    <a:pt x="1727047" y="125996"/>
                  </a:lnTo>
                  <a:lnTo>
                    <a:pt x="1845081" y="47066"/>
                  </a:lnTo>
                  <a:lnTo>
                    <a:pt x="1711121"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42" name="Google Shape;142;p7"/>
            <p:cNvSpPr/>
            <p:nvPr/>
          </p:nvSpPr>
          <p:spPr>
            <a:xfrm>
              <a:off x="5351195" y="3703514"/>
              <a:ext cx="532130" cy="532130"/>
            </a:xfrm>
            <a:custGeom>
              <a:avLst/>
              <a:gdLst/>
              <a:ahLst/>
              <a:cxnLst/>
              <a:rect l="l" t="t" r="r" b="b"/>
              <a:pathLst>
                <a:path w="532129" h="532129" extrusionOk="0">
                  <a:moveTo>
                    <a:pt x="0" y="265819"/>
                  </a:moveTo>
                  <a:lnTo>
                    <a:pt x="4282" y="218037"/>
                  </a:lnTo>
                  <a:lnTo>
                    <a:pt x="16630" y="173065"/>
                  </a:lnTo>
                  <a:lnTo>
                    <a:pt x="36291" y="131654"/>
                  </a:lnTo>
                  <a:lnTo>
                    <a:pt x="62516" y="94555"/>
                  </a:lnTo>
                  <a:lnTo>
                    <a:pt x="94555" y="62516"/>
                  </a:lnTo>
                  <a:lnTo>
                    <a:pt x="131654" y="36291"/>
                  </a:lnTo>
                  <a:lnTo>
                    <a:pt x="173065" y="16630"/>
                  </a:lnTo>
                  <a:lnTo>
                    <a:pt x="218037" y="4282"/>
                  </a:lnTo>
                  <a:lnTo>
                    <a:pt x="265819" y="0"/>
                  </a:lnTo>
                  <a:lnTo>
                    <a:pt x="313600" y="4282"/>
                  </a:lnTo>
                  <a:lnTo>
                    <a:pt x="358572" y="16630"/>
                  </a:lnTo>
                  <a:lnTo>
                    <a:pt x="399982" y="36291"/>
                  </a:lnTo>
                  <a:lnTo>
                    <a:pt x="437083" y="62516"/>
                  </a:lnTo>
                  <a:lnTo>
                    <a:pt x="469120" y="94555"/>
                  </a:lnTo>
                  <a:lnTo>
                    <a:pt x="495346" y="131654"/>
                  </a:lnTo>
                  <a:lnTo>
                    <a:pt x="515008" y="173065"/>
                  </a:lnTo>
                  <a:lnTo>
                    <a:pt x="527355" y="218037"/>
                  </a:lnTo>
                  <a:lnTo>
                    <a:pt x="531638" y="265819"/>
                  </a:lnTo>
                  <a:lnTo>
                    <a:pt x="527355" y="313600"/>
                  </a:lnTo>
                  <a:lnTo>
                    <a:pt x="515008" y="358572"/>
                  </a:lnTo>
                  <a:lnTo>
                    <a:pt x="495346" y="399982"/>
                  </a:lnTo>
                  <a:lnTo>
                    <a:pt x="469120" y="437083"/>
                  </a:lnTo>
                  <a:lnTo>
                    <a:pt x="437083" y="469120"/>
                  </a:lnTo>
                  <a:lnTo>
                    <a:pt x="399982" y="495346"/>
                  </a:lnTo>
                  <a:lnTo>
                    <a:pt x="358572" y="515008"/>
                  </a:lnTo>
                  <a:lnTo>
                    <a:pt x="313600" y="527355"/>
                  </a:lnTo>
                  <a:lnTo>
                    <a:pt x="265819" y="531638"/>
                  </a:lnTo>
                  <a:lnTo>
                    <a:pt x="218037" y="527355"/>
                  </a:lnTo>
                  <a:lnTo>
                    <a:pt x="173065" y="515008"/>
                  </a:lnTo>
                  <a:lnTo>
                    <a:pt x="131654" y="495346"/>
                  </a:lnTo>
                  <a:lnTo>
                    <a:pt x="94555" y="469120"/>
                  </a:lnTo>
                  <a:lnTo>
                    <a:pt x="62516" y="437083"/>
                  </a:lnTo>
                  <a:lnTo>
                    <a:pt x="36291" y="399982"/>
                  </a:lnTo>
                  <a:lnTo>
                    <a:pt x="16630" y="358572"/>
                  </a:lnTo>
                  <a:lnTo>
                    <a:pt x="4282" y="313600"/>
                  </a:lnTo>
                  <a:lnTo>
                    <a:pt x="0" y="265819"/>
                  </a:lnTo>
                  <a:close/>
                </a:path>
              </a:pathLst>
            </a:custGeom>
            <a:noFill/>
            <a:ln w="123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43" name="Google Shape;143;p7"/>
            <p:cNvSpPr/>
            <p:nvPr/>
          </p:nvSpPr>
          <p:spPr>
            <a:xfrm>
              <a:off x="3499115" y="4163441"/>
              <a:ext cx="1924050" cy="1062355"/>
            </a:xfrm>
            <a:custGeom>
              <a:avLst/>
              <a:gdLst/>
              <a:ahLst/>
              <a:cxnLst/>
              <a:rect l="l" t="t" r="r" b="b"/>
              <a:pathLst>
                <a:path w="1924050" h="1062354" extrusionOk="0">
                  <a:moveTo>
                    <a:pt x="1924050" y="0"/>
                  </a:moveTo>
                  <a:lnTo>
                    <a:pt x="1782152" y="5359"/>
                  </a:lnTo>
                  <a:lnTo>
                    <a:pt x="1806575" y="49911"/>
                  </a:lnTo>
                  <a:lnTo>
                    <a:pt x="0" y="1040041"/>
                  </a:lnTo>
                  <a:lnTo>
                    <a:pt x="12204" y="1062316"/>
                  </a:lnTo>
                  <a:lnTo>
                    <a:pt x="1818779" y="72186"/>
                  </a:lnTo>
                  <a:lnTo>
                    <a:pt x="1843201" y="116725"/>
                  </a:lnTo>
                  <a:lnTo>
                    <a:pt x="192405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44" name="Google Shape;144;p7"/>
            <p:cNvSpPr/>
            <p:nvPr/>
          </p:nvSpPr>
          <p:spPr>
            <a:xfrm>
              <a:off x="5358446" y="2691515"/>
              <a:ext cx="532130" cy="532130"/>
            </a:xfrm>
            <a:custGeom>
              <a:avLst/>
              <a:gdLst/>
              <a:ahLst/>
              <a:cxnLst/>
              <a:rect l="l" t="t" r="r" b="b"/>
              <a:pathLst>
                <a:path w="532129" h="532130" extrusionOk="0">
                  <a:moveTo>
                    <a:pt x="0" y="265819"/>
                  </a:moveTo>
                  <a:lnTo>
                    <a:pt x="4282" y="218037"/>
                  </a:lnTo>
                  <a:lnTo>
                    <a:pt x="16630" y="173065"/>
                  </a:lnTo>
                  <a:lnTo>
                    <a:pt x="36291" y="131654"/>
                  </a:lnTo>
                  <a:lnTo>
                    <a:pt x="62516" y="94555"/>
                  </a:lnTo>
                  <a:lnTo>
                    <a:pt x="94555" y="62516"/>
                  </a:lnTo>
                  <a:lnTo>
                    <a:pt x="131654" y="36291"/>
                  </a:lnTo>
                  <a:lnTo>
                    <a:pt x="173065" y="16630"/>
                  </a:lnTo>
                  <a:lnTo>
                    <a:pt x="218037" y="4282"/>
                  </a:lnTo>
                  <a:lnTo>
                    <a:pt x="265819" y="0"/>
                  </a:lnTo>
                  <a:lnTo>
                    <a:pt x="313600" y="4282"/>
                  </a:lnTo>
                  <a:lnTo>
                    <a:pt x="358572" y="16630"/>
                  </a:lnTo>
                  <a:lnTo>
                    <a:pt x="399982" y="36291"/>
                  </a:lnTo>
                  <a:lnTo>
                    <a:pt x="437083" y="62516"/>
                  </a:lnTo>
                  <a:lnTo>
                    <a:pt x="469120" y="94555"/>
                  </a:lnTo>
                  <a:lnTo>
                    <a:pt x="495346" y="131654"/>
                  </a:lnTo>
                  <a:lnTo>
                    <a:pt x="515008" y="173065"/>
                  </a:lnTo>
                  <a:lnTo>
                    <a:pt x="527355" y="218037"/>
                  </a:lnTo>
                  <a:lnTo>
                    <a:pt x="531638" y="265819"/>
                  </a:lnTo>
                  <a:lnTo>
                    <a:pt x="527355" y="313600"/>
                  </a:lnTo>
                  <a:lnTo>
                    <a:pt x="515008" y="358572"/>
                  </a:lnTo>
                  <a:lnTo>
                    <a:pt x="495346" y="399982"/>
                  </a:lnTo>
                  <a:lnTo>
                    <a:pt x="469120" y="437083"/>
                  </a:lnTo>
                  <a:lnTo>
                    <a:pt x="437083" y="469120"/>
                  </a:lnTo>
                  <a:lnTo>
                    <a:pt x="399982" y="495346"/>
                  </a:lnTo>
                  <a:lnTo>
                    <a:pt x="358572" y="515008"/>
                  </a:lnTo>
                  <a:lnTo>
                    <a:pt x="313600" y="527355"/>
                  </a:lnTo>
                  <a:lnTo>
                    <a:pt x="265819" y="531638"/>
                  </a:lnTo>
                  <a:lnTo>
                    <a:pt x="218037" y="527355"/>
                  </a:lnTo>
                  <a:lnTo>
                    <a:pt x="173065" y="515008"/>
                  </a:lnTo>
                  <a:lnTo>
                    <a:pt x="131654" y="495346"/>
                  </a:lnTo>
                  <a:lnTo>
                    <a:pt x="94555" y="469120"/>
                  </a:lnTo>
                  <a:lnTo>
                    <a:pt x="62516" y="437083"/>
                  </a:lnTo>
                  <a:lnTo>
                    <a:pt x="36291" y="399982"/>
                  </a:lnTo>
                  <a:lnTo>
                    <a:pt x="16630" y="358572"/>
                  </a:lnTo>
                  <a:lnTo>
                    <a:pt x="4282" y="313600"/>
                  </a:lnTo>
                  <a:lnTo>
                    <a:pt x="0" y="265819"/>
                  </a:lnTo>
                  <a:close/>
                </a:path>
              </a:pathLst>
            </a:custGeom>
            <a:noFill/>
            <a:ln w="123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45" name="Google Shape;145;p7"/>
            <p:cNvSpPr/>
            <p:nvPr/>
          </p:nvSpPr>
          <p:spPr>
            <a:xfrm>
              <a:off x="3495927" y="2462503"/>
              <a:ext cx="1934845" cy="2760980"/>
            </a:xfrm>
            <a:custGeom>
              <a:avLst/>
              <a:gdLst/>
              <a:ahLst/>
              <a:cxnLst/>
              <a:rect l="l" t="t" r="r" b="b"/>
              <a:pathLst>
                <a:path w="1934845" h="2760979" extrusionOk="0">
                  <a:moveTo>
                    <a:pt x="18122" y="0"/>
                  </a:moveTo>
                  <a:lnTo>
                    <a:pt x="14897" y="12268"/>
                  </a:lnTo>
                  <a:lnTo>
                    <a:pt x="5118" y="20383"/>
                  </a:lnTo>
                  <a:lnTo>
                    <a:pt x="640460" y="786409"/>
                  </a:lnTo>
                  <a:lnTo>
                    <a:pt x="6197" y="945565"/>
                  </a:lnTo>
                  <a:lnTo>
                    <a:pt x="9283" y="957884"/>
                  </a:lnTo>
                  <a:lnTo>
                    <a:pt x="1079" y="967574"/>
                  </a:lnTo>
                  <a:lnTo>
                    <a:pt x="926134" y="1750936"/>
                  </a:lnTo>
                  <a:lnTo>
                    <a:pt x="0" y="2743454"/>
                  </a:lnTo>
                  <a:lnTo>
                    <a:pt x="18567" y="2760789"/>
                  </a:lnTo>
                  <a:lnTo>
                    <a:pt x="945540" y="1767370"/>
                  </a:lnTo>
                  <a:lnTo>
                    <a:pt x="984845" y="1767370"/>
                  </a:lnTo>
                  <a:lnTo>
                    <a:pt x="962888" y="1748777"/>
                  </a:lnTo>
                  <a:lnTo>
                    <a:pt x="978223" y="1732343"/>
                  </a:lnTo>
                  <a:lnTo>
                    <a:pt x="943482" y="1732343"/>
                  </a:lnTo>
                  <a:lnTo>
                    <a:pt x="63817" y="987437"/>
                  </a:lnTo>
                  <a:lnTo>
                    <a:pt x="152493" y="987437"/>
                  </a:lnTo>
                  <a:lnTo>
                    <a:pt x="57200" y="958964"/>
                  </a:lnTo>
                  <a:lnTo>
                    <a:pt x="658444" y="808088"/>
                  </a:lnTo>
                  <a:lnTo>
                    <a:pt x="691426" y="808088"/>
                  </a:lnTo>
                  <a:lnTo>
                    <a:pt x="685749" y="801243"/>
                  </a:lnTo>
                  <a:lnTo>
                    <a:pt x="772142" y="779564"/>
                  </a:lnTo>
                  <a:lnTo>
                    <a:pt x="667765" y="779564"/>
                  </a:lnTo>
                  <a:lnTo>
                    <a:pt x="81991" y="73291"/>
                  </a:lnTo>
                  <a:lnTo>
                    <a:pt x="127166" y="73291"/>
                  </a:lnTo>
                  <a:lnTo>
                    <a:pt x="83083" y="43307"/>
                  </a:lnTo>
                  <a:lnTo>
                    <a:pt x="183138" y="43307"/>
                  </a:lnTo>
                  <a:lnTo>
                    <a:pt x="18122" y="0"/>
                  </a:lnTo>
                  <a:close/>
                </a:path>
                <a:path w="1934845" h="2760979" extrusionOk="0">
                  <a:moveTo>
                    <a:pt x="984845" y="1767370"/>
                  </a:moveTo>
                  <a:lnTo>
                    <a:pt x="945540" y="1767370"/>
                  </a:lnTo>
                  <a:lnTo>
                    <a:pt x="1747646" y="2446591"/>
                  </a:lnTo>
                  <a:lnTo>
                    <a:pt x="1714817" y="2485364"/>
                  </a:lnTo>
                  <a:lnTo>
                    <a:pt x="1852777" y="2518968"/>
                  </a:lnTo>
                  <a:lnTo>
                    <a:pt x="1813496" y="2427211"/>
                  </a:lnTo>
                  <a:lnTo>
                    <a:pt x="1764068" y="2427211"/>
                  </a:lnTo>
                  <a:lnTo>
                    <a:pt x="984845" y="1767370"/>
                  </a:lnTo>
                  <a:close/>
                </a:path>
                <a:path w="1934845" h="2760979" extrusionOk="0">
                  <a:moveTo>
                    <a:pt x="1796897" y="2388438"/>
                  </a:moveTo>
                  <a:lnTo>
                    <a:pt x="1764068" y="2427211"/>
                  </a:lnTo>
                  <a:lnTo>
                    <a:pt x="1813496" y="2427211"/>
                  </a:lnTo>
                  <a:lnTo>
                    <a:pt x="1796897" y="2388438"/>
                  </a:lnTo>
                  <a:close/>
                </a:path>
                <a:path w="1934845" h="2760979" extrusionOk="0">
                  <a:moveTo>
                    <a:pt x="1247792" y="1478838"/>
                  </a:moveTo>
                  <a:lnTo>
                    <a:pt x="1214780" y="1478838"/>
                  </a:lnTo>
                  <a:lnTo>
                    <a:pt x="1842274" y="2235352"/>
                  </a:lnTo>
                  <a:lnTo>
                    <a:pt x="1803171" y="2267788"/>
                  </a:lnTo>
                  <a:lnTo>
                    <a:pt x="1933117" y="2325001"/>
                  </a:lnTo>
                  <a:lnTo>
                    <a:pt x="1908471" y="2219134"/>
                  </a:lnTo>
                  <a:lnTo>
                    <a:pt x="1861819" y="2219134"/>
                  </a:lnTo>
                  <a:lnTo>
                    <a:pt x="1247792" y="1478838"/>
                  </a:lnTo>
                  <a:close/>
                </a:path>
                <a:path w="1934845" h="2760979" extrusionOk="0">
                  <a:moveTo>
                    <a:pt x="1900923" y="2186711"/>
                  </a:moveTo>
                  <a:lnTo>
                    <a:pt x="1861819" y="2219134"/>
                  </a:lnTo>
                  <a:lnTo>
                    <a:pt x="1908471" y="2219134"/>
                  </a:lnTo>
                  <a:lnTo>
                    <a:pt x="1900923" y="2186711"/>
                  </a:lnTo>
                  <a:close/>
                </a:path>
                <a:path w="1934845" h="2760979" extrusionOk="0">
                  <a:moveTo>
                    <a:pt x="1198435" y="1419352"/>
                  </a:moveTo>
                  <a:lnTo>
                    <a:pt x="1198435" y="1459115"/>
                  </a:lnTo>
                  <a:lnTo>
                    <a:pt x="943482" y="1732343"/>
                  </a:lnTo>
                  <a:lnTo>
                    <a:pt x="978223" y="1732343"/>
                  </a:lnTo>
                  <a:lnTo>
                    <a:pt x="1214780" y="1478838"/>
                  </a:lnTo>
                  <a:lnTo>
                    <a:pt x="1247792" y="1478838"/>
                  </a:lnTo>
                  <a:lnTo>
                    <a:pt x="1232255" y="1460106"/>
                  </a:lnTo>
                  <a:lnTo>
                    <a:pt x="1250649" y="1440395"/>
                  </a:lnTo>
                  <a:lnTo>
                    <a:pt x="1215897" y="1440395"/>
                  </a:lnTo>
                  <a:lnTo>
                    <a:pt x="1198435" y="1419352"/>
                  </a:lnTo>
                  <a:close/>
                </a:path>
                <a:path w="1934845" h="2760979" extrusionOk="0">
                  <a:moveTo>
                    <a:pt x="1411100" y="1363510"/>
                  </a:moveTo>
                  <a:lnTo>
                    <a:pt x="1322400" y="1363510"/>
                  </a:lnTo>
                  <a:lnTo>
                    <a:pt x="1721573" y="1482775"/>
                  </a:lnTo>
                  <a:lnTo>
                    <a:pt x="1707019" y="1531454"/>
                  </a:lnTo>
                  <a:lnTo>
                    <a:pt x="1846884" y="1506969"/>
                  </a:lnTo>
                  <a:lnTo>
                    <a:pt x="1795213" y="1458442"/>
                  </a:lnTo>
                  <a:lnTo>
                    <a:pt x="1728838" y="1458442"/>
                  </a:lnTo>
                  <a:lnTo>
                    <a:pt x="1411100" y="1363510"/>
                  </a:lnTo>
                  <a:close/>
                </a:path>
                <a:path w="1934845" h="2760979" extrusionOk="0">
                  <a:moveTo>
                    <a:pt x="152493" y="987437"/>
                  </a:moveTo>
                  <a:lnTo>
                    <a:pt x="63817" y="987437"/>
                  </a:lnTo>
                  <a:lnTo>
                    <a:pt x="1052144" y="1282750"/>
                  </a:lnTo>
                  <a:lnTo>
                    <a:pt x="1198435" y="1459115"/>
                  </a:lnTo>
                  <a:lnTo>
                    <a:pt x="1198435" y="1419352"/>
                  </a:lnTo>
                  <a:lnTo>
                    <a:pt x="1096009" y="1295857"/>
                  </a:lnTo>
                  <a:lnTo>
                    <a:pt x="1184674" y="1295857"/>
                  </a:lnTo>
                  <a:lnTo>
                    <a:pt x="1066774" y="1260627"/>
                  </a:lnTo>
                  <a:lnTo>
                    <a:pt x="1055903" y="1247521"/>
                  </a:lnTo>
                  <a:lnTo>
                    <a:pt x="1022921" y="1247521"/>
                  </a:lnTo>
                  <a:lnTo>
                    <a:pt x="152493" y="987437"/>
                  </a:lnTo>
                  <a:close/>
                </a:path>
                <a:path w="1934845" h="2760979" extrusionOk="0">
                  <a:moveTo>
                    <a:pt x="1743379" y="1409763"/>
                  </a:moveTo>
                  <a:lnTo>
                    <a:pt x="1728838" y="1458442"/>
                  </a:lnTo>
                  <a:lnTo>
                    <a:pt x="1795213" y="1458442"/>
                  </a:lnTo>
                  <a:lnTo>
                    <a:pt x="1743379" y="1409763"/>
                  </a:lnTo>
                  <a:close/>
                </a:path>
                <a:path w="1934845" h="2760979" extrusionOk="0">
                  <a:moveTo>
                    <a:pt x="1295222" y="1328889"/>
                  </a:moveTo>
                  <a:lnTo>
                    <a:pt x="1295222" y="1355382"/>
                  </a:lnTo>
                  <a:lnTo>
                    <a:pt x="1215897" y="1440395"/>
                  </a:lnTo>
                  <a:lnTo>
                    <a:pt x="1250649" y="1440395"/>
                  </a:lnTo>
                  <a:lnTo>
                    <a:pt x="1322400" y="1363510"/>
                  </a:lnTo>
                  <a:lnTo>
                    <a:pt x="1411100" y="1363510"/>
                  </a:lnTo>
                  <a:lnTo>
                    <a:pt x="1341729" y="1342783"/>
                  </a:lnTo>
                  <a:lnTo>
                    <a:pt x="1349302" y="1334668"/>
                  </a:lnTo>
                  <a:lnTo>
                    <a:pt x="1314564" y="1334668"/>
                  </a:lnTo>
                  <a:lnTo>
                    <a:pt x="1295222" y="1328889"/>
                  </a:lnTo>
                  <a:close/>
                </a:path>
                <a:path w="1934845" h="2760979" extrusionOk="0">
                  <a:moveTo>
                    <a:pt x="1184674" y="1295857"/>
                  </a:moveTo>
                  <a:lnTo>
                    <a:pt x="1096009" y="1295857"/>
                  </a:lnTo>
                  <a:lnTo>
                    <a:pt x="1295222" y="1355382"/>
                  </a:lnTo>
                  <a:lnTo>
                    <a:pt x="1295222" y="1328889"/>
                  </a:lnTo>
                  <a:lnTo>
                    <a:pt x="1184674" y="1295857"/>
                  </a:lnTo>
                  <a:close/>
                </a:path>
                <a:path w="1934845" h="2760979" extrusionOk="0">
                  <a:moveTo>
                    <a:pt x="1556042" y="1045171"/>
                  </a:moveTo>
                  <a:lnTo>
                    <a:pt x="1556042" y="1075880"/>
                  </a:lnTo>
                  <a:lnTo>
                    <a:pt x="1314564" y="1334668"/>
                  </a:lnTo>
                  <a:lnTo>
                    <a:pt x="1349302" y="1334668"/>
                  </a:lnTo>
                  <a:lnTo>
                    <a:pt x="1577289" y="1090345"/>
                  </a:lnTo>
                  <a:lnTo>
                    <a:pt x="1622465" y="1090345"/>
                  </a:lnTo>
                  <a:lnTo>
                    <a:pt x="1594827" y="1071549"/>
                  </a:lnTo>
                  <a:lnTo>
                    <a:pt x="1608314" y="1057097"/>
                  </a:lnTo>
                  <a:lnTo>
                    <a:pt x="1573580" y="1057097"/>
                  </a:lnTo>
                  <a:lnTo>
                    <a:pt x="1556042" y="1045171"/>
                  </a:lnTo>
                  <a:close/>
                </a:path>
                <a:path w="1934845" h="2760979" extrusionOk="0">
                  <a:moveTo>
                    <a:pt x="1622465" y="1090345"/>
                  </a:moveTo>
                  <a:lnTo>
                    <a:pt x="1577289" y="1090345"/>
                  </a:lnTo>
                  <a:lnTo>
                    <a:pt x="1815083" y="1252067"/>
                  </a:lnTo>
                  <a:lnTo>
                    <a:pt x="1786508" y="1294079"/>
                  </a:lnTo>
                  <a:lnTo>
                    <a:pt x="1927237" y="1312989"/>
                  </a:lnTo>
                  <a:lnTo>
                    <a:pt x="1881420" y="1231061"/>
                  </a:lnTo>
                  <a:lnTo>
                    <a:pt x="1829371" y="1231061"/>
                  </a:lnTo>
                  <a:lnTo>
                    <a:pt x="1622465" y="1090345"/>
                  </a:lnTo>
                  <a:close/>
                </a:path>
                <a:path w="1934845" h="2760979" extrusionOk="0">
                  <a:moveTo>
                    <a:pt x="691426" y="808088"/>
                  </a:moveTo>
                  <a:lnTo>
                    <a:pt x="658444" y="808088"/>
                  </a:lnTo>
                  <a:lnTo>
                    <a:pt x="1022921" y="1247521"/>
                  </a:lnTo>
                  <a:lnTo>
                    <a:pt x="1022921" y="1207757"/>
                  </a:lnTo>
                  <a:lnTo>
                    <a:pt x="691426" y="808088"/>
                  </a:lnTo>
                  <a:close/>
                </a:path>
                <a:path w="1934845" h="2760979" extrusionOk="0">
                  <a:moveTo>
                    <a:pt x="1022921" y="1207757"/>
                  </a:moveTo>
                  <a:lnTo>
                    <a:pt x="1022921" y="1247521"/>
                  </a:lnTo>
                  <a:lnTo>
                    <a:pt x="1055903" y="1247521"/>
                  </a:lnTo>
                  <a:lnTo>
                    <a:pt x="1022921" y="1207757"/>
                  </a:lnTo>
                  <a:close/>
                </a:path>
                <a:path w="1934845" h="2760979" extrusionOk="0">
                  <a:moveTo>
                    <a:pt x="1857933" y="1189062"/>
                  </a:moveTo>
                  <a:lnTo>
                    <a:pt x="1829371" y="1231061"/>
                  </a:lnTo>
                  <a:lnTo>
                    <a:pt x="1881420" y="1231061"/>
                  </a:lnTo>
                  <a:lnTo>
                    <a:pt x="1857933" y="1189062"/>
                  </a:lnTo>
                  <a:close/>
                </a:path>
                <a:path w="1934845" h="2760979" extrusionOk="0">
                  <a:moveTo>
                    <a:pt x="1071684" y="715733"/>
                  </a:moveTo>
                  <a:lnTo>
                    <a:pt x="1026515" y="715733"/>
                  </a:lnTo>
                  <a:lnTo>
                    <a:pt x="1556042" y="1075880"/>
                  </a:lnTo>
                  <a:lnTo>
                    <a:pt x="1556042" y="1045171"/>
                  </a:lnTo>
                  <a:lnTo>
                    <a:pt x="1071684" y="715733"/>
                  </a:lnTo>
                  <a:close/>
                </a:path>
                <a:path w="1934845" h="2760979" extrusionOk="0">
                  <a:moveTo>
                    <a:pt x="1934476" y="688936"/>
                  </a:moveTo>
                  <a:lnTo>
                    <a:pt x="1801406" y="738466"/>
                  </a:lnTo>
                  <a:lnTo>
                    <a:pt x="1838553" y="773125"/>
                  </a:lnTo>
                  <a:lnTo>
                    <a:pt x="1573580" y="1057097"/>
                  </a:lnTo>
                  <a:lnTo>
                    <a:pt x="1608314" y="1057097"/>
                  </a:lnTo>
                  <a:lnTo>
                    <a:pt x="1857120" y="790460"/>
                  </a:lnTo>
                  <a:lnTo>
                    <a:pt x="1904501" y="790460"/>
                  </a:lnTo>
                  <a:lnTo>
                    <a:pt x="1934476" y="688936"/>
                  </a:lnTo>
                  <a:close/>
                </a:path>
                <a:path w="1934845" h="2760979" extrusionOk="0">
                  <a:moveTo>
                    <a:pt x="1904501" y="790460"/>
                  </a:moveTo>
                  <a:lnTo>
                    <a:pt x="1857120" y="790460"/>
                  </a:lnTo>
                  <a:lnTo>
                    <a:pt x="1894268" y="825119"/>
                  </a:lnTo>
                  <a:lnTo>
                    <a:pt x="1904501" y="790460"/>
                  </a:lnTo>
                  <a:close/>
                </a:path>
                <a:path w="1934845" h="2760979" extrusionOk="0">
                  <a:moveTo>
                    <a:pt x="998385" y="665886"/>
                  </a:moveTo>
                  <a:lnTo>
                    <a:pt x="998385" y="696595"/>
                  </a:lnTo>
                  <a:lnTo>
                    <a:pt x="667765" y="779564"/>
                  </a:lnTo>
                  <a:lnTo>
                    <a:pt x="772142" y="779564"/>
                  </a:lnTo>
                  <a:lnTo>
                    <a:pt x="1026515" y="715733"/>
                  </a:lnTo>
                  <a:lnTo>
                    <a:pt x="1071684" y="715733"/>
                  </a:lnTo>
                  <a:lnTo>
                    <a:pt x="1059510" y="707453"/>
                  </a:lnTo>
                  <a:lnTo>
                    <a:pt x="1135729" y="688327"/>
                  </a:lnTo>
                  <a:lnTo>
                    <a:pt x="1031379" y="688327"/>
                  </a:lnTo>
                  <a:lnTo>
                    <a:pt x="998385" y="665886"/>
                  </a:lnTo>
                  <a:close/>
                </a:path>
                <a:path w="1934845" h="2760979" extrusionOk="0">
                  <a:moveTo>
                    <a:pt x="127166" y="73291"/>
                  </a:moveTo>
                  <a:lnTo>
                    <a:pt x="81991" y="73291"/>
                  </a:lnTo>
                  <a:lnTo>
                    <a:pt x="998385" y="696595"/>
                  </a:lnTo>
                  <a:lnTo>
                    <a:pt x="998385" y="665886"/>
                  </a:lnTo>
                  <a:lnTo>
                    <a:pt x="127166" y="73291"/>
                  </a:lnTo>
                  <a:close/>
                </a:path>
                <a:path w="1934845" h="2760979" extrusionOk="0">
                  <a:moveTo>
                    <a:pt x="1723008" y="447433"/>
                  </a:moveTo>
                  <a:lnTo>
                    <a:pt x="1723008" y="494258"/>
                  </a:lnTo>
                  <a:lnTo>
                    <a:pt x="1717243" y="516216"/>
                  </a:lnTo>
                  <a:lnTo>
                    <a:pt x="1031379" y="688327"/>
                  </a:lnTo>
                  <a:lnTo>
                    <a:pt x="1135729" y="688327"/>
                  </a:lnTo>
                  <a:lnTo>
                    <a:pt x="1734045" y="538187"/>
                  </a:lnTo>
                  <a:lnTo>
                    <a:pt x="1803803" y="538187"/>
                  </a:lnTo>
                  <a:lnTo>
                    <a:pt x="1854136" y="494969"/>
                  </a:lnTo>
                  <a:lnTo>
                    <a:pt x="1803403" y="450443"/>
                  </a:lnTo>
                  <a:lnTo>
                    <a:pt x="1734515" y="450443"/>
                  </a:lnTo>
                  <a:lnTo>
                    <a:pt x="1723008" y="447433"/>
                  </a:lnTo>
                  <a:close/>
                </a:path>
                <a:path w="1934845" h="2760979" extrusionOk="0">
                  <a:moveTo>
                    <a:pt x="1803803" y="538187"/>
                  </a:moveTo>
                  <a:lnTo>
                    <a:pt x="1734045" y="538187"/>
                  </a:lnTo>
                  <a:lnTo>
                    <a:pt x="1746415" y="587463"/>
                  </a:lnTo>
                  <a:lnTo>
                    <a:pt x="1803803" y="538187"/>
                  </a:lnTo>
                  <a:close/>
                </a:path>
                <a:path w="1934845" h="2760979" extrusionOk="0">
                  <a:moveTo>
                    <a:pt x="183138" y="43307"/>
                  </a:moveTo>
                  <a:lnTo>
                    <a:pt x="83083" y="43307"/>
                  </a:lnTo>
                  <a:lnTo>
                    <a:pt x="1717484" y="472236"/>
                  </a:lnTo>
                  <a:lnTo>
                    <a:pt x="1723008" y="494258"/>
                  </a:lnTo>
                  <a:lnTo>
                    <a:pt x="1723008" y="447433"/>
                  </a:lnTo>
                  <a:lnTo>
                    <a:pt x="183138" y="43307"/>
                  </a:lnTo>
                  <a:close/>
                </a:path>
                <a:path w="1934845" h="2760979" extrusionOk="0">
                  <a:moveTo>
                    <a:pt x="1747418" y="401307"/>
                  </a:moveTo>
                  <a:lnTo>
                    <a:pt x="1734515" y="450443"/>
                  </a:lnTo>
                  <a:lnTo>
                    <a:pt x="1803403" y="450443"/>
                  </a:lnTo>
                  <a:lnTo>
                    <a:pt x="1747418" y="401307"/>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46" name="Google Shape;146;p7"/>
            <p:cNvSpPr/>
            <p:nvPr/>
          </p:nvSpPr>
          <p:spPr>
            <a:xfrm>
              <a:off x="6833718" y="3703514"/>
              <a:ext cx="532130" cy="532130"/>
            </a:xfrm>
            <a:custGeom>
              <a:avLst/>
              <a:gdLst/>
              <a:ahLst/>
              <a:cxnLst/>
              <a:rect l="l" t="t" r="r" b="b"/>
              <a:pathLst>
                <a:path w="532129" h="532129" extrusionOk="0">
                  <a:moveTo>
                    <a:pt x="0" y="265819"/>
                  </a:moveTo>
                  <a:lnTo>
                    <a:pt x="4282" y="218037"/>
                  </a:lnTo>
                  <a:lnTo>
                    <a:pt x="16630" y="173065"/>
                  </a:lnTo>
                  <a:lnTo>
                    <a:pt x="36291" y="131654"/>
                  </a:lnTo>
                  <a:lnTo>
                    <a:pt x="62516" y="94555"/>
                  </a:lnTo>
                  <a:lnTo>
                    <a:pt x="94555" y="62516"/>
                  </a:lnTo>
                  <a:lnTo>
                    <a:pt x="131654" y="36291"/>
                  </a:lnTo>
                  <a:lnTo>
                    <a:pt x="173065" y="16630"/>
                  </a:lnTo>
                  <a:lnTo>
                    <a:pt x="218036" y="4282"/>
                  </a:lnTo>
                  <a:lnTo>
                    <a:pt x="265818" y="0"/>
                  </a:lnTo>
                  <a:lnTo>
                    <a:pt x="313599" y="4282"/>
                  </a:lnTo>
                  <a:lnTo>
                    <a:pt x="358571" y="16630"/>
                  </a:lnTo>
                  <a:lnTo>
                    <a:pt x="399982" y="36291"/>
                  </a:lnTo>
                  <a:lnTo>
                    <a:pt x="437082" y="62516"/>
                  </a:lnTo>
                  <a:lnTo>
                    <a:pt x="469120" y="94555"/>
                  </a:lnTo>
                  <a:lnTo>
                    <a:pt x="495345" y="131654"/>
                  </a:lnTo>
                  <a:lnTo>
                    <a:pt x="515007" y="173065"/>
                  </a:lnTo>
                  <a:lnTo>
                    <a:pt x="527354" y="218037"/>
                  </a:lnTo>
                  <a:lnTo>
                    <a:pt x="531637" y="265819"/>
                  </a:lnTo>
                  <a:lnTo>
                    <a:pt x="527354" y="313600"/>
                  </a:lnTo>
                  <a:lnTo>
                    <a:pt x="515007" y="358572"/>
                  </a:lnTo>
                  <a:lnTo>
                    <a:pt x="495345" y="399982"/>
                  </a:lnTo>
                  <a:lnTo>
                    <a:pt x="469120" y="437083"/>
                  </a:lnTo>
                  <a:lnTo>
                    <a:pt x="437082" y="469120"/>
                  </a:lnTo>
                  <a:lnTo>
                    <a:pt x="399982" y="495346"/>
                  </a:lnTo>
                  <a:lnTo>
                    <a:pt x="358571" y="515008"/>
                  </a:lnTo>
                  <a:lnTo>
                    <a:pt x="313599" y="527355"/>
                  </a:lnTo>
                  <a:lnTo>
                    <a:pt x="265818" y="531638"/>
                  </a:lnTo>
                  <a:lnTo>
                    <a:pt x="218036" y="527355"/>
                  </a:lnTo>
                  <a:lnTo>
                    <a:pt x="173065" y="515008"/>
                  </a:lnTo>
                  <a:lnTo>
                    <a:pt x="131654" y="495346"/>
                  </a:lnTo>
                  <a:lnTo>
                    <a:pt x="94555" y="469120"/>
                  </a:lnTo>
                  <a:lnTo>
                    <a:pt x="62516" y="437083"/>
                  </a:lnTo>
                  <a:lnTo>
                    <a:pt x="36291" y="399982"/>
                  </a:lnTo>
                  <a:lnTo>
                    <a:pt x="16630" y="358572"/>
                  </a:lnTo>
                  <a:lnTo>
                    <a:pt x="4282" y="313600"/>
                  </a:lnTo>
                  <a:lnTo>
                    <a:pt x="0" y="265819"/>
                  </a:lnTo>
                  <a:close/>
                </a:path>
              </a:pathLst>
            </a:custGeom>
            <a:noFill/>
            <a:ln w="123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47" name="Google Shape;147;p7"/>
            <p:cNvSpPr/>
            <p:nvPr/>
          </p:nvSpPr>
          <p:spPr>
            <a:xfrm>
              <a:off x="3492068" y="2947606"/>
              <a:ext cx="4509135" cy="2051050"/>
            </a:xfrm>
            <a:custGeom>
              <a:avLst/>
              <a:gdLst/>
              <a:ahLst/>
              <a:cxnLst/>
              <a:rect l="l" t="t" r="r" b="b"/>
              <a:pathLst>
                <a:path w="4509134" h="2051050" extrusionOk="0">
                  <a:moveTo>
                    <a:pt x="1857984" y="9867"/>
                  </a:moveTo>
                  <a:lnTo>
                    <a:pt x="1718043" y="33909"/>
                  </a:lnTo>
                  <a:lnTo>
                    <a:pt x="1748129" y="74841"/>
                  </a:lnTo>
                  <a:lnTo>
                    <a:pt x="0" y="1359662"/>
                  </a:lnTo>
                  <a:lnTo>
                    <a:pt x="7518" y="1369898"/>
                  </a:lnTo>
                  <a:lnTo>
                    <a:pt x="3225" y="1381848"/>
                  </a:lnTo>
                  <a:lnTo>
                    <a:pt x="1732800" y="2002904"/>
                  </a:lnTo>
                  <a:lnTo>
                    <a:pt x="1715643" y="2050707"/>
                  </a:lnTo>
                  <a:lnTo>
                    <a:pt x="1856625" y="2033866"/>
                  </a:lnTo>
                  <a:lnTo>
                    <a:pt x="1758556" y="1931187"/>
                  </a:lnTo>
                  <a:lnTo>
                    <a:pt x="1741385" y="1979002"/>
                  </a:lnTo>
                  <a:lnTo>
                    <a:pt x="55740" y="1373733"/>
                  </a:lnTo>
                  <a:lnTo>
                    <a:pt x="1728292" y="1057910"/>
                  </a:lnTo>
                  <a:lnTo>
                    <a:pt x="1737728" y="1107821"/>
                  </a:lnTo>
                  <a:lnTo>
                    <a:pt x="1850732" y="1021867"/>
                  </a:lnTo>
                  <a:lnTo>
                    <a:pt x="1714157" y="983030"/>
                  </a:lnTo>
                  <a:lnTo>
                    <a:pt x="1723580" y="1032954"/>
                  </a:lnTo>
                  <a:lnTo>
                    <a:pt x="60032" y="1347076"/>
                  </a:lnTo>
                  <a:lnTo>
                    <a:pt x="1763166" y="95313"/>
                  </a:lnTo>
                  <a:lnTo>
                    <a:pt x="1793252" y="136245"/>
                  </a:lnTo>
                  <a:lnTo>
                    <a:pt x="1857984" y="9867"/>
                  </a:lnTo>
                  <a:close/>
                </a:path>
                <a:path w="4509134" h="2051050" extrusionOk="0">
                  <a:moveTo>
                    <a:pt x="3333254" y="1021867"/>
                  </a:moveTo>
                  <a:lnTo>
                    <a:pt x="3206254" y="958367"/>
                  </a:lnTo>
                  <a:lnTo>
                    <a:pt x="3206254" y="1009167"/>
                  </a:lnTo>
                  <a:lnTo>
                    <a:pt x="2399373" y="1009167"/>
                  </a:lnTo>
                  <a:lnTo>
                    <a:pt x="2399373" y="1034567"/>
                  </a:lnTo>
                  <a:lnTo>
                    <a:pt x="3206254" y="1034567"/>
                  </a:lnTo>
                  <a:lnTo>
                    <a:pt x="3206254" y="1085367"/>
                  </a:lnTo>
                  <a:lnTo>
                    <a:pt x="3333254" y="1021867"/>
                  </a:lnTo>
                  <a:close/>
                </a:path>
                <a:path w="4509134" h="2051050" extrusionOk="0">
                  <a:moveTo>
                    <a:pt x="3413607" y="1215834"/>
                  </a:moveTo>
                  <a:lnTo>
                    <a:pt x="3271837" y="1223911"/>
                  </a:lnTo>
                  <a:lnTo>
                    <a:pt x="3297110" y="1267980"/>
                  </a:lnTo>
                  <a:lnTo>
                    <a:pt x="2318601" y="1828876"/>
                  </a:lnTo>
                  <a:lnTo>
                    <a:pt x="2331237" y="1850910"/>
                  </a:lnTo>
                  <a:lnTo>
                    <a:pt x="3309734" y="1290015"/>
                  </a:lnTo>
                  <a:lnTo>
                    <a:pt x="3334994" y="1334084"/>
                  </a:lnTo>
                  <a:lnTo>
                    <a:pt x="3413607" y="1215834"/>
                  </a:lnTo>
                  <a:close/>
                </a:path>
                <a:path w="4509134" h="2051050" extrusionOk="0">
                  <a:moveTo>
                    <a:pt x="3413607" y="827887"/>
                  </a:moveTo>
                  <a:lnTo>
                    <a:pt x="3355073" y="698525"/>
                  </a:lnTo>
                  <a:lnTo>
                    <a:pt x="3323044" y="737958"/>
                  </a:lnTo>
                  <a:lnTo>
                    <a:pt x="2414625" y="0"/>
                  </a:lnTo>
                  <a:lnTo>
                    <a:pt x="2398611" y="19723"/>
                  </a:lnTo>
                  <a:lnTo>
                    <a:pt x="3307016" y="757669"/>
                  </a:lnTo>
                  <a:lnTo>
                    <a:pt x="3274987" y="797102"/>
                  </a:lnTo>
                  <a:lnTo>
                    <a:pt x="3413607" y="827887"/>
                  </a:lnTo>
                  <a:close/>
                </a:path>
                <a:path w="4509134" h="2051050" extrusionOk="0">
                  <a:moveTo>
                    <a:pt x="4508919" y="1021867"/>
                  </a:moveTo>
                  <a:lnTo>
                    <a:pt x="4381919" y="958367"/>
                  </a:lnTo>
                  <a:lnTo>
                    <a:pt x="4381919" y="1009167"/>
                  </a:lnTo>
                  <a:lnTo>
                    <a:pt x="3881894" y="1009167"/>
                  </a:lnTo>
                  <a:lnTo>
                    <a:pt x="3881894" y="1034567"/>
                  </a:lnTo>
                  <a:lnTo>
                    <a:pt x="4381919" y="1034567"/>
                  </a:lnTo>
                  <a:lnTo>
                    <a:pt x="4381919" y="1085367"/>
                  </a:lnTo>
                  <a:lnTo>
                    <a:pt x="4508919" y="1021867"/>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pic>
          <p:nvPicPr>
            <p:cNvPr id="148" name="Google Shape;148;p7"/>
            <p:cNvPicPr preferRelativeResize="0"/>
            <p:nvPr/>
          </p:nvPicPr>
          <p:blipFill rotWithShape="1">
            <a:blip r:embed="rId3">
              <a:alphaModFix/>
            </a:blip>
            <a:srcRect/>
            <a:stretch/>
          </p:blipFill>
          <p:spPr>
            <a:xfrm>
              <a:off x="6184294" y="2786402"/>
              <a:ext cx="816852" cy="278354"/>
            </a:xfrm>
            <a:prstGeom prst="rect">
              <a:avLst/>
            </a:prstGeom>
            <a:noFill/>
            <a:ln>
              <a:noFill/>
            </a:ln>
          </p:spPr>
        </p:pic>
        <p:pic>
          <p:nvPicPr>
            <p:cNvPr id="149" name="Google Shape;149;p7"/>
            <p:cNvPicPr preferRelativeResize="0"/>
            <p:nvPr/>
          </p:nvPicPr>
          <p:blipFill rotWithShape="1">
            <a:blip r:embed="rId4">
              <a:alphaModFix/>
            </a:blip>
            <a:srcRect/>
            <a:stretch/>
          </p:blipFill>
          <p:spPr>
            <a:xfrm>
              <a:off x="5876976" y="3602088"/>
              <a:ext cx="790379" cy="286272"/>
            </a:xfrm>
            <a:prstGeom prst="rect">
              <a:avLst/>
            </a:prstGeom>
            <a:noFill/>
            <a:ln>
              <a:noFill/>
            </a:ln>
          </p:spPr>
        </p:pic>
        <p:pic>
          <p:nvPicPr>
            <p:cNvPr id="150" name="Google Shape;150;p7"/>
            <p:cNvPicPr preferRelativeResize="0"/>
            <p:nvPr/>
          </p:nvPicPr>
          <p:blipFill rotWithShape="1">
            <a:blip r:embed="rId5">
              <a:alphaModFix/>
            </a:blip>
            <a:srcRect/>
            <a:stretch/>
          </p:blipFill>
          <p:spPr>
            <a:xfrm>
              <a:off x="6097978" y="4710785"/>
              <a:ext cx="1061036" cy="285426"/>
            </a:xfrm>
            <a:prstGeom prst="rect">
              <a:avLst/>
            </a:prstGeom>
            <a:noFill/>
            <a:ln>
              <a:noFill/>
            </a:ln>
          </p:spPr>
        </p:pic>
      </p:grpSp>
      <p:sp>
        <p:nvSpPr>
          <p:cNvPr id="151" name="Google Shape;151;p7"/>
          <p:cNvSpPr txBox="1"/>
          <p:nvPr/>
        </p:nvSpPr>
        <p:spPr>
          <a:xfrm>
            <a:off x="8072869" y="3745001"/>
            <a:ext cx="1778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y</a:t>
            </a:r>
            <a:endParaRPr sz="2400" b="0" i="0" u="none" strike="noStrike" cap="none">
              <a:solidFill>
                <a:schemeClr val="dk1"/>
              </a:solidFill>
              <a:latin typeface="+mj-lt"/>
              <a:ea typeface="Times New Roman"/>
              <a:cs typeface="Times New Roman"/>
              <a:sym typeface="Times New Roman"/>
            </a:endParaRPr>
          </a:p>
        </p:txBody>
      </p:sp>
      <p:pic>
        <p:nvPicPr>
          <p:cNvPr id="152" name="Google Shape;152;p7"/>
          <p:cNvPicPr preferRelativeResize="0"/>
          <p:nvPr/>
        </p:nvPicPr>
        <p:blipFill rotWithShape="1">
          <a:blip r:embed="rId6">
            <a:alphaModFix/>
          </a:blip>
          <a:srcRect/>
          <a:stretch/>
        </p:blipFill>
        <p:spPr>
          <a:xfrm>
            <a:off x="8525673" y="3868148"/>
            <a:ext cx="407360" cy="133007"/>
          </a:xfrm>
          <a:prstGeom prst="rect">
            <a:avLst/>
          </a:prstGeom>
          <a:noFill/>
          <a:ln>
            <a:noFill/>
          </a:ln>
        </p:spPr>
      </p:pic>
      <p:pic>
        <p:nvPicPr>
          <p:cNvPr id="153" name="Google Shape;153;p7"/>
          <p:cNvPicPr preferRelativeResize="0"/>
          <p:nvPr/>
        </p:nvPicPr>
        <p:blipFill rotWithShape="1">
          <a:blip r:embed="rId7">
            <a:alphaModFix/>
          </a:blip>
          <a:srcRect/>
          <a:stretch/>
        </p:blipFill>
        <p:spPr>
          <a:xfrm>
            <a:off x="1849387" y="5840046"/>
            <a:ext cx="756493" cy="166259"/>
          </a:xfrm>
          <a:prstGeom prst="rect">
            <a:avLst/>
          </a:prstGeom>
          <a:noFill/>
          <a:ln>
            <a:noFill/>
          </a:ln>
        </p:spPr>
      </p:pic>
      <p:pic>
        <p:nvPicPr>
          <p:cNvPr id="154" name="Google Shape;154;p7"/>
          <p:cNvPicPr preferRelativeResize="0"/>
          <p:nvPr/>
        </p:nvPicPr>
        <p:blipFill rotWithShape="1">
          <a:blip r:embed="rId8">
            <a:alphaModFix/>
          </a:blip>
          <a:srcRect/>
          <a:stretch/>
        </p:blipFill>
        <p:spPr>
          <a:xfrm>
            <a:off x="8415655" y="4462093"/>
            <a:ext cx="706590" cy="166259"/>
          </a:xfrm>
          <a:prstGeom prst="rect">
            <a:avLst/>
          </a:prstGeom>
          <a:noFill/>
          <a:ln>
            <a:noFill/>
          </a:ln>
        </p:spPr>
      </p:pic>
      <p:sp>
        <p:nvSpPr>
          <p:cNvPr id="155" name="Google Shape;155;p7"/>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14</a:t>
            </a:fld>
            <a:endParaRPr>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5681204" y="1386332"/>
            <a:ext cx="5933434" cy="2109808"/>
          </a:xfrm>
          <a:prstGeom prst="rect">
            <a:avLst/>
          </a:prstGeom>
          <a:noFill/>
          <a:ln>
            <a:noFill/>
          </a:ln>
        </p:spPr>
        <p:txBody>
          <a:bodyPr spcFirstLastPara="1" wrap="square" lIns="0" tIns="114300" rIns="0" bIns="0" anchor="t" anchorCtr="0">
            <a:spAutoFit/>
          </a:bodyPr>
          <a:lstStyle/>
          <a:p>
            <a:pPr marL="109220" marR="27940" lvl="0" indent="-97155" algn="l" rtl="0">
              <a:lnSpc>
                <a:spcPct val="108333"/>
              </a:lnSpc>
              <a:spcBef>
                <a:spcPts val="0"/>
              </a:spcBef>
              <a:spcAft>
                <a:spcPts val="0"/>
              </a:spcAft>
              <a:buSzPts val="1400"/>
              <a:buNone/>
            </a:pPr>
            <a:r>
              <a:rPr lang="en-US" dirty="0">
                <a:latin typeface="+mj-lt"/>
                <a:ea typeface="Trebuchet MS"/>
                <a:cs typeface="Trebuchet MS"/>
                <a:sym typeface="Trebuchet MS"/>
              </a:rPr>
              <a:t>Introduction to  Deep Learning</a:t>
            </a:r>
            <a:endParaRPr dirty="0">
              <a:latin typeface="+mj-lt"/>
            </a:endParaRPr>
          </a:p>
        </p:txBody>
      </p:sp>
      <p:sp>
        <p:nvSpPr>
          <p:cNvPr id="161" name="Google Shape;161;p8"/>
          <p:cNvSpPr txBox="1"/>
          <p:nvPr/>
        </p:nvSpPr>
        <p:spPr>
          <a:xfrm>
            <a:off x="5073305" y="3702811"/>
            <a:ext cx="6753327" cy="1999650"/>
          </a:xfrm>
          <a:prstGeom prst="rect">
            <a:avLst/>
          </a:prstGeom>
          <a:noFill/>
          <a:ln>
            <a:noFill/>
          </a:ln>
        </p:spPr>
        <p:txBody>
          <a:bodyPr spcFirstLastPara="1" wrap="square" lIns="0" tIns="38100" rIns="0" bIns="0" anchor="t" anchorCtr="0">
            <a:spAutoFit/>
          </a:bodyPr>
          <a:lstStyle/>
          <a:p>
            <a:pPr marL="12700" marR="15240" lvl="0" indent="230504" algn="l" rtl="0">
              <a:lnSpc>
                <a:spcPct val="118148"/>
              </a:lnSpc>
              <a:spcBef>
                <a:spcPts val="0"/>
              </a:spcBef>
              <a:spcAft>
                <a:spcPts val="0"/>
              </a:spcAft>
              <a:buClr>
                <a:srgbClr val="000000"/>
              </a:buClr>
              <a:buSzPts val="5400"/>
              <a:buFont typeface="Arial"/>
              <a:buNone/>
            </a:pPr>
            <a:r>
              <a:rPr lang="en-US" sz="5400" b="0" i="0" u="none" strike="noStrike" cap="none" dirty="0">
                <a:solidFill>
                  <a:schemeClr val="dk1"/>
                </a:solidFill>
                <a:latin typeface="+mj-lt"/>
                <a:ea typeface="Trebuchet MS"/>
                <a:cs typeface="Trebuchet MS"/>
                <a:sym typeface="Trebuchet MS"/>
              </a:rPr>
              <a:t>Supervised Learning  with Neural Networks</a:t>
            </a:r>
            <a:endParaRPr sz="5400" b="0" i="0" u="none" strike="noStrike" cap="none" dirty="0">
              <a:solidFill>
                <a:schemeClr val="dk1"/>
              </a:solidFill>
              <a:latin typeface="+mj-lt"/>
              <a:ea typeface="Trebuchet MS"/>
              <a:cs typeface="Trebuchet MS"/>
              <a:sym typeface="Trebuchet MS"/>
            </a:endParaRPr>
          </a:p>
        </p:txBody>
      </p:sp>
      <p:sp>
        <p:nvSpPr>
          <p:cNvPr id="162" name="Google Shape;162;p8"/>
          <p:cNvSpPr/>
          <p:nvPr/>
        </p:nvSpPr>
        <p:spPr>
          <a:xfrm>
            <a:off x="4392687" y="3415977"/>
            <a:ext cx="7433945" cy="26034"/>
          </a:xfrm>
          <a:custGeom>
            <a:avLst/>
            <a:gdLst/>
            <a:ahLst/>
            <a:cxnLst/>
            <a:rect l="l" t="t" r="r" b="b"/>
            <a:pathLst>
              <a:path w="7433945" h="26035" extrusionOk="0">
                <a:moveTo>
                  <a:pt x="0" y="26038"/>
                </a:moveTo>
                <a:lnTo>
                  <a:pt x="7433331" y="0"/>
                </a:lnTo>
              </a:path>
            </a:pathLst>
          </a:custGeom>
          <a:noFill/>
          <a:ln w="19025"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pic>
        <p:nvPicPr>
          <p:cNvPr id="163" name="Google Shape;163;p8"/>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164" name="Google Shape;164;p8"/>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15</a:t>
            </a:fld>
            <a:endParaRPr>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916227" y="635977"/>
            <a:ext cx="8285094" cy="689932"/>
          </a:xfrm>
          <a:prstGeom prst="rect">
            <a:avLst/>
          </a:prstGeom>
          <a:noFill/>
          <a:ln>
            <a:noFill/>
          </a:ln>
        </p:spPr>
        <p:txBody>
          <a:bodyPr spcFirstLastPara="1" wrap="square" lIns="0" tIns="12700" rIns="0" bIns="0" anchor="t" anchorCtr="0">
            <a:spAutoFit/>
          </a:bodyPr>
          <a:lstStyle/>
          <a:p>
            <a:pPr marL="12700" lvl="0"/>
            <a:r>
              <a:rPr lang="en-US" sz="4400" dirty="0">
                <a:latin typeface="+mj-lt"/>
                <a:ea typeface="Times New Roman"/>
                <a:cs typeface="Times New Roman"/>
                <a:sym typeface="Times New Roman"/>
              </a:rPr>
              <a:t>Supervised Learning</a:t>
            </a:r>
            <a:endParaRPr sz="4400" dirty="0">
              <a:latin typeface="+mj-lt"/>
              <a:ea typeface="Times New Roman"/>
              <a:cs typeface="Times New Roman"/>
              <a:sym typeface="Times New Roman"/>
            </a:endParaRPr>
          </a:p>
        </p:txBody>
      </p:sp>
      <p:sp>
        <p:nvSpPr>
          <p:cNvPr id="76" name="Google Shape;76;p3"/>
          <p:cNvSpPr txBox="1"/>
          <p:nvPr/>
        </p:nvSpPr>
        <p:spPr>
          <a:xfrm>
            <a:off x="916226" y="1832355"/>
            <a:ext cx="10797237" cy="4627742"/>
          </a:xfrm>
          <a:prstGeom prst="rect">
            <a:avLst/>
          </a:prstGeom>
          <a:noFill/>
          <a:ln>
            <a:noFill/>
          </a:ln>
        </p:spPr>
        <p:txBody>
          <a:bodyPr spcFirstLastPara="1" wrap="square" lIns="0" tIns="12700" rIns="0" bIns="0" anchor="t" anchorCtr="0">
            <a:spAutoFit/>
          </a:bodyPr>
          <a:lstStyle/>
          <a:p>
            <a:pPr marL="470534" lvl="0" indent="-457200">
              <a:lnSpc>
                <a:spcPct val="119107"/>
              </a:lnSpc>
              <a:buSzPts val="2800"/>
              <a:buFont typeface="Arial" panose="020B0604020202020204" pitchFamily="34" charset="0"/>
              <a:buChar char="•"/>
            </a:pPr>
            <a:r>
              <a:rPr lang="en-US" sz="2800" dirty="0">
                <a:solidFill>
                  <a:schemeClr val="dk1"/>
                </a:solidFill>
                <a:latin typeface="+mj-lt"/>
                <a:ea typeface="Times New Roman"/>
                <a:cs typeface="Times New Roman"/>
                <a:sym typeface="Times New Roman"/>
              </a:rPr>
              <a:t>In supervised learning, the model learns a function mapping to some output from an input x. Some examples of successful applications of neural networks include online advertising, computer vision, speech recognition, machine translation, and autonomous driving.</a:t>
            </a:r>
          </a:p>
          <a:p>
            <a:pPr marL="470534" lvl="0" indent="-457200">
              <a:lnSpc>
                <a:spcPct val="119107"/>
              </a:lnSpc>
              <a:buSzPts val="2800"/>
              <a:buFont typeface="Arial" panose="020B0604020202020204" pitchFamily="34" charset="0"/>
              <a:buChar char="•"/>
            </a:pPr>
            <a:r>
              <a:rPr lang="en-US" sz="2800" dirty="0">
                <a:solidFill>
                  <a:schemeClr val="dk1"/>
                </a:solidFill>
                <a:latin typeface="+mj-lt"/>
                <a:ea typeface="Times New Roman"/>
                <a:cs typeface="Times New Roman"/>
                <a:sym typeface="Times New Roman"/>
              </a:rPr>
              <a:t>Different types of neural networks are used for different applications, with </a:t>
            </a:r>
            <a:r>
              <a:rPr lang="en-US" sz="2800" b="1" dirty="0">
                <a:solidFill>
                  <a:schemeClr val="dk1"/>
                </a:solidFill>
                <a:latin typeface="+mj-lt"/>
                <a:ea typeface="Times New Roman"/>
                <a:cs typeface="Times New Roman"/>
                <a:sym typeface="Times New Roman"/>
              </a:rPr>
              <a:t>Convolutional Neural Networks (CNNs)</a:t>
            </a:r>
            <a:r>
              <a:rPr lang="en-US" sz="2800" dirty="0">
                <a:solidFill>
                  <a:schemeClr val="dk1"/>
                </a:solidFill>
                <a:latin typeface="+mj-lt"/>
                <a:ea typeface="Times New Roman"/>
                <a:cs typeface="Times New Roman"/>
                <a:sym typeface="Times New Roman"/>
              </a:rPr>
              <a:t> commonly used for image data and </a:t>
            </a:r>
            <a:r>
              <a:rPr lang="en-US" sz="2800" b="1" dirty="0">
                <a:solidFill>
                  <a:schemeClr val="dk1"/>
                </a:solidFill>
                <a:latin typeface="+mj-lt"/>
                <a:ea typeface="Times New Roman"/>
                <a:cs typeface="Times New Roman"/>
                <a:sym typeface="Times New Roman"/>
              </a:rPr>
              <a:t>Recurrent Neural Networks (RNNs)</a:t>
            </a:r>
            <a:r>
              <a:rPr lang="en-US" sz="2800" dirty="0">
                <a:solidFill>
                  <a:schemeClr val="dk1"/>
                </a:solidFill>
                <a:latin typeface="+mj-lt"/>
                <a:ea typeface="Times New Roman"/>
                <a:cs typeface="Times New Roman"/>
                <a:sym typeface="Times New Roman"/>
              </a:rPr>
              <a:t> being used for one-dimensional sequence data.</a:t>
            </a:r>
            <a:endParaRPr sz="2800" b="0" i="0" u="none" strike="noStrike" cap="none" dirty="0">
              <a:solidFill>
                <a:schemeClr val="dk1"/>
              </a:solidFill>
              <a:latin typeface="+mj-lt"/>
              <a:ea typeface="Times New Roman"/>
              <a:cs typeface="Times New Roman"/>
              <a:sym typeface="Times New Roman"/>
            </a:endParaRPr>
          </a:p>
        </p:txBody>
      </p:sp>
      <p:sp>
        <p:nvSpPr>
          <p:cNvPr id="78" name="Google Shape;78;p3"/>
          <p:cNvSpPr txBox="1">
            <a:spLocks noGrp="1"/>
          </p:cNvSpPr>
          <p:nvPr>
            <p:ph type="sldNum" idx="12"/>
          </p:nvPr>
        </p:nvSpPr>
        <p:spPr>
          <a:xfrm>
            <a:off x="8778240" y="6377940"/>
            <a:ext cx="290154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16</a:t>
            </a:fld>
            <a:endParaRPr>
              <a:latin typeface="+mj-lt"/>
            </a:endParaRPr>
          </a:p>
        </p:txBody>
      </p:sp>
    </p:spTree>
    <p:extLst>
      <p:ext uri="{BB962C8B-B14F-4D97-AF65-F5344CB8AC3E}">
        <p14:creationId xmlns:p14="http://schemas.microsoft.com/office/powerpoint/2010/main" val="269671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867089" y="491503"/>
            <a:ext cx="54090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dirty="0">
                <a:latin typeface="+mj-lt"/>
                <a:ea typeface="Times New Roman"/>
                <a:cs typeface="Times New Roman"/>
                <a:sym typeface="Times New Roman"/>
              </a:rPr>
              <a:t>Supervised Learning</a:t>
            </a:r>
            <a:endParaRPr sz="4400" dirty="0">
              <a:latin typeface="+mj-lt"/>
              <a:ea typeface="Times New Roman"/>
              <a:cs typeface="Times New Roman"/>
              <a:sym typeface="Times New Roman"/>
            </a:endParaRPr>
          </a:p>
        </p:txBody>
      </p:sp>
      <p:grpSp>
        <p:nvGrpSpPr>
          <p:cNvPr id="170" name="Google Shape;170;p9"/>
          <p:cNvGrpSpPr/>
          <p:nvPr/>
        </p:nvGrpSpPr>
        <p:grpSpPr>
          <a:xfrm>
            <a:off x="571170" y="1339253"/>
            <a:ext cx="10863580" cy="4947285"/>
            <a:chOff x="571170" y="1339253"/>
            <a:chExt cx="10863580" cy="4947285"/>
          </a:xfrm>
        </p:grpSpPr>
        <p:sp>
          <p:nvSpPr>
            <p:cNvPr id="171" name="Google Shape;171;p9"/>
            <p:cNvSpPr/>
            <p:nvPr/>
          </p:nvSpPr>
          <p:spPr>
            <a:xfrm>
              <a:off x="571170" y="2031911"/>
              <a:ext cx="10863580" cy="0"/>
            </a:xfrm>
            <a:custGeom>
              <a:avLst/>
              <a:gdLst/>
              <a:ahLst/>
              <a:cxnLst/>
              <a:rect l="l" t="t" r="r" b="b"/>
              <a:pathLst>
                <a:path w="10863580" h="120000" extrusionOk="0">
                  <a:moveTo>
                    <a:pt x="0" y="0"/>
                  </a:moveTo>
                  <a:lnTo>
                    <a:pt x="10863363"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72" name="Google Shape;172;p9"/>
            <p:cNvSpPr/>
            <p:nvPr/>
          </p:nvSpPr>
          <p:spPr>
            <a:xfrm>
              <a:off x="7817064" y="1339253"/>
              <a:ext cx="26034" cy="4947285"/>
            </a:xfrm>
            <a:custGeom>
              <a:avLst/>
              <a:gdLst/>
              <a:ahLst/>
              <a:cxnLst/>
              <a:rect l="l" t="t" r="r" b="b"/>
              <a:pathLst>
                <a:path w="26034" h="4947285" extrusionOk="0">
                  <a:moveTo>
                    <a:pt x="0" y="0"/>
                  </a:moveTo>
                  <a:lnTo>
                    <a:pt x="25533" y="4946728"/>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173" name="Google Shape;173;p9"/>
            <p:cNvSpPr/>
            <p:nvPr/>
          </p:nvSpPr>
          <p:spPr>
            <a:xfrm>
              <a:off x="4184666" y="1339545"/>
              <a:ext cx="9525" cy="4946650"/>
            </a:xfrm>
            <a:custGeom>
              <a:avLst/>
              <a:gdLst/>
              <a:ahLst/>
              <a:cxnLst/>
              <a:rect l="l" t="t" r="r" b="b"/>
              <a:pathLst>
                <a:path w="9525" h="4946650" extrusionOk="0">
                  <a:moveTo>
                    <a:pt x="9452" y="0"/>
                  </a:moveTo>
                  <a:lnTo>
                    <a:pt x="0" y="4946438"/>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grpSp>
      <p:sp>
        <p:nvSpPr>
          <p:cNvPr id="174" name="Google Shape;174;p9"/>
          <p:cNvSpPr txBox="1"/>
          <p:nvPr/>
        </p:nvSpPr>
        <p:spPr>
          <a:xfrm>
            <a:off x="4480939" y="1452371"/>
            <a:ext cx="1971039" cy="5130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mj-lt"/>
                <a:ea typeface="Times New Roman"/>
                <a:cs typeface="Times New Roman"/>
                <a:sym typeface="Times New Roman"/>
              </a:rPr>
              <a:t>Output (y)</a:t>
            </a:r>
            <a:endParaRPr sz="3200" b="0" i="0" u="none" strike="noStrike" cap="none">
              <a:solidFill>
                <a:schemeClr val="dk1"/>
              </a:solidFill>
              <a:latin typeface="+mj-lt"/>
              <a:ea typeface="Times New Roman"/>
              <a:cs typeface="Times New Roman"/>
              <a:sym typeface="Times New Roman"/>
            </a:endParaRPr>
          </a:p>
        </p:txBody>
      </p:sp>
      <p:sp>
        <p:nvSpPr>
          <p:cNvPr id="175" name="Google Shape;175;p9"/>
          <p:cNvSpPr txBox="1"/>
          <p:nvPr/>
        </p:nvSpPr>
        <p:spPr>
          <a:xfrm>
            <a:off x="8126754" y="1376375"/>
            <a:ext cx="2161540" cy="5130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mj-lt"/>
                <a:ea typeface="Times New Roman"/>
                <a:cs typeface="Times New Roman"/>
                <a:sym typeface="Times New Roman"/>
              </a:rPr>
              <a:t>Application</a:t>
            </a:r>
            <a:endParaRPr sz="3200" b="0" i="0" u="none" strike="noStrike" cap="none">
              <a:solidFill>
                <a:schemeClr val="dk1"/>
              </a:solidFill>
              <a:latin typeface="+mj-lt"/>
              <a:ea typeface="Times New Roman"/>
              <a:cs typeface="Times New Roman"/>
              <a:sym typeface="Times New Roman"/>
            </a:endParaRPr>
          </a:p>
        </p:txBody>
      </p:sp>
      <p:sp>
        <p:nvSpPr>
          <p:cNvPr id="176" name="Google Shape;176;p9"/>
          <p:cNvSpPr txBox="1"/>
          <p:nvPr/>
        </p:nvSpPr>
        <p:spPr>
          <a:xfrm>
            <a:off x="1017192" y="1376375"/>
            <a:ext cx="1534160" cy="5130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mj-lt"/>
                <a:ea typeface="Times New Roman"/>
                <a:cs typeface="Times New Roman"/>
                <a:sym typeface="Times New Roman"/>
              </a:rPr>
              <a:t>Input(x)</a:t>
            </a:r>
            <a:endParaRPr sz="3200" b="0" i="0" u="none" strike="noStrike" cap="none">
              <a:solidFill>
                <a:schemeClr val="dk1"/>
              </a:solidFill>
              <a:latin typeface="+mj-lt"/>
              <a:ea typeface="Times New Roman"/>
              <a:cs typeface="Times New Roman"/>
              <a:sym typeface="Times New Roman"/>
            </a:endParaRPr>
          </a:p>
        </p:txBody>
      </p:sp>
      <p:sp>
        <p:nvSpPr>
          <p:cNvPr id="177" name="Google Shape;177;p9"/>
          <p:cNvSpPr txBox="1"/>
          <p:nvPr/>
        </p:nvSpPr>
        <p:spPr>
          <a:xfrm>
            <a:off x="4446408" y="2084324"/>
            <a:ext cx="2463800" cy="1147445"/>
          </a:xfrm>
          <a:prstGeom prst="rect">
            <a:avLst/>
          </a:prstGeom>
          <a:noFill/>
          <a:ln>
            <a:noFill/>
          </a:ln>
        </p:spPr>
        <p:txBody>
          <a:bodyPr spcFirstLastPara="1" wrap="square" lIns="0" tIns="207625"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Price</a:t>
            </a:r>
            <a:endParaRPr sz="2400" b="0" i="0" u="none" strike="noStrike" cap="none">
              <a:solidFill>
                <a:schemeClr val="dk1"/>
              </a:solidFill>
              <a:latin typeface="+mj-lt"/>
              <a:ea typeface="Times New Roman"/>
              <a:cs typeface="Times New Roman"/>
              <a:sym typeface="Times New Roman"/>
            </a:endParaRPr>
          </a:p>
          <a:p>
            <a:pPr marL="12700" marR="0" lvl="0" indent="0" algn="l" rtl="0">
              <a:lnSpc>
                <a:spcPct val="100000"/>
              </a:lnSpc>
              <a:spcBef>
                <a:spcPts val="1535"/>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Click on ad? (0/1)</a:t>
            </a:r>
            <a:endParaRPr sz="2400" b="0" i="0" u="none" strike="noStrike" cap="none">
              <a:solidFill>
                <a:schemeClr val="dk1"/>
              </a:solidFill>
              <a:latin typeface="+mj-lt"/>
              <a:ea typeface="Times New Roman"/>
              <a:cs typeface="Times New Roman"/>
              <a:sym typeface="Times New Roman"/>
            </a:endParaRPr>
          </a:p>
        </p:txBody>
      </p:sp>
      <p:sp>
        <p:nvSpPr>
          <p:cNvPr id="178" name="Google Shape;178;p9"/>
          <p:cNvSpPr txBox="1"/>
          <p:nvPr/>
        </p:nvSpPr>
        <p:spPr>
          <a:xfrm>
            <a:off x="4446408" y="3486404"/>
            <a:ext cx="25215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Object (1,…,1000)</a:t>
            </a:r>
            <a:endParaRPr sz="2400" b="0" i="0" u="none" strike="noStrike" cap="none">
              <a:solidFill>
                <a:schemeClr val="dk1"/>
              </a:solidFill>
              <a:latin typeface="+mj-lt"/>
              <a:ea typeface="Times New Roman"/>
              <a:cs typeface="Times New Roman"/>
              <a:sym typeface="Times New Roman"/>
            </a:endParaRPr>
          </a:p>
        </p:txBody>
      </p:sp>
      <p:sp>
        <p:nvSpPr>
          <p:cNvPr id="179" name="Google Shape;179;p9"/>
          <p:cNvSpPr txBox="1"/>
          <p:nvPr/>
        </p:nvSpPr>
        <p:spPr>
          <a:xfrm>
            <a:off x="4446408" y="4123435"/>
            <a:ext cx="21120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Text transcript</a:t>
            </a:r>
            <a:endParaRPr sz="2400" b="0" i="0" u="none" strike="noStrike" cap="none">
              <a:solidFill>
                <a:schemeClr val="dk1"/>
              </a:solidFill>
              <a:latin typeface="+mj-lt"/>
              <a:ea typeface="Times New Roman"/>
              <a:cs typeface="Times New Roman"/>
              <a:sym typeface="Times New Roman"/>
            </a:endParaRPr>
          </a:p>
        </p:txBody>
      </p:sp>
      <p:sp>
        <p:nvSpPr>
          <p:cNvPr id="180" name="Google Shape;180;p9"/>
          <p:cNvSpPr txBox="1"/>
          <p:nvPr/>
        </p:nvSpPr>
        <p:spPr>
          <a:xfrm>
            <a:off x="4446408" y="4769611"/>
            <a:ext cx="1292266"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Chinese</a:t>
            </a:r>
            <a:endParaRPr sz="2400" b="0" i="0" u="none" strike="noStrike" cap="none" dirty="0">
              <a:solidFill>
                <a:schemeClr val="dk1"/>
              </a:solidFill>
              <a:latin typeface="+mj-lt"/>
              <a:ea typeface="Times New Roman"/>
              <a:cs typeface="Times New Roman"/>
              <a:sym typeface="Times New Roman"/>
            </a:endParaRPr>
          </a:p>
        </p:txBody>
      </p:sp>
      <p:sp>
        <p:nvSpPr>
          <p:cNvPr id="181" name="Google Shape;181;p9"/>
          <p:cNvSpPr txBox="1"/>
          <p:nvPr/>
        </p:nvSpPr>
        <p:spPr>
          <a:xfrm>
            <a:off x="4446408" y="5507228"/>
            <a:ext cx="296037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Position of other cars</a:t>
            </a:r>
            <a:endParaRPr sz="2400" b="0" i="0" u="none" strike="noStrike" cap="none">
              <a:solidFill>
                <a:schemeClr val="dk1"/>
              </a:solidFill>
              <a:latin typeface="+mj-lt"/>
              <a:ea typeface="Times New Roman"/>
              <a:cs typeface="Times New Roman"/>
              <a:sym typeface="Times New Roman"/>
            </a:endParaRPr>
          </a:p>
        </p:txBody>
      </p:sp>
      <p:sp>
        <p:nvSpPr>
          <p:cNvPr id="182" name="Google Shape;182;p9"/>
          <p:cNvSpPr txBox="1"/>
          <p:nvPr/>
        </p:nvSpPr>
        <p:spPr>
          <a:xfrm>
            <a:off x="8126563" y="2084324"/>
            <a:ext cx="2673985" cy="1147445"/>
          </a:xfrm>
          <a:prstGeom prst="rect">
            <a:avLst/>
          </a:prstGeom>
          <a:noFill/>
          <a:ln>
            <a:noFill/>
          </a:ln>
        </p:spPr>
        <p:txBody>
          <a:bodyPr spcFirstLastPara="1" wrap="square" lIns="0" tIns="207625"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Real Estate</a:t>
            </a:r>
            <a:endParaRPr sz="2400" b="0" i="0" u="none" strike="noStrike" cap="none" dirty="0">
              <a:solidFill>
                <a:schemeClr val="dk1"/>
              </a:solidFill>
              <a:latin typeface="+mj-lt"/>
              <a:ea typeface="Times New Roman"/>
              <a:cs typeface="Times New Roman"/>
              <a:sym typeface="Times New Roman"/>
            </a:endParaRPr>
          </a:p>
          <a:p>
            <a:pPr marL="12700" marR="0" lvl="0" indent="0" algn="l" rtl="0">
              <a:lnSpc>
                <a:spcPct val="100000"/>
              </a:lnSpc>
              <a:spcBef>
                <a:spcPts val="1535"/>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Online Advertising</a:t>
            </a:r>
            <a:endParaRPr sz="2400" b="0" i="0" u="none" strike="noStrike" cap="none" dirty="0">
              <a:solidFill>
                <a:schemeClr val="dk1"/>
              </a:solidFill>
              <a:latin typeface="+mj-lt"/>
              <a:ea typeface="Times New Roman"/>
              <a:cs typeface="Times New Roman"/>
              <a:sym typeface="Times New Roman"/>
            </a:endParaRPr>
          </a:p>
        </p:txBody>
      </p:sp>
      <p:sp>
        <p:nvSpPr>
          <p:cNvPr id="183" name="Google Shape;183;p9"/>
          <p:cNvSpPr txBox="1"/>
          <p:nvPr/>
        </p:nvSpPr>
        <p:spPr>
          <a:xfrm>
            <a:off x="8126563" y="3486404"/>
            <a:ext cx="196596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Photo tagging</a:t>
            </a:r>
            <a:endParaRPr sz="2400" b="0" i="0" u="none" strike="noStrike" cap="none" dirty="0">
              <a:solidFill>
                <a:schemeClr val="dk1"/>
              </a:solidFill>
              <a:latin typeface="+mj-lt"/>
              <a:ea typeface="Times New Roman"/>
              <a:cs typeface="Times New Roman"/>
              <a:sym typeface="Times New Roman"/>
            </a:endParaRPr>
          </a:p>
        </p:txBody>
      </p:sp>
      <p:sp>
        <p:nvSpPr>
          <p:cNvPr id="184" name="Google Shape;184;p9"/>
          <p:cNvSpPr txBox="1"/>
          <p:nvPr/>
        </p:nvSpPr>
        <p:spPr>
          <a:xfrm>
            <a:off x="8126563" y="4123435"/>
            <a:ext cx="26708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Speech recognition</a:t>
            </a:r>
            <a:endParaRPr sz="2400" b="0" i="0" u="none" strike="noStrike" cap="none" dirty="0">
              <a:solidFill>
                <a:schemeClr val="dk1"/>
              </a:solidFill>
              <a:latin typeface="+mj-lt"/>
              <a:ea typeface="Times New Roman"/>
              <a:cs typeface="Times New Roman"/>
              <a:sym typeface="Times New Roman"/>
            </a:endParaRPr>
          </a:p>
        </p:txBody>
      </p:sp>
      <p:sp>
        <p:nvSpPr>
          <p:cNvPr id="185" name="Google Shape;185;p9"/>
          <p:cNvSpPr txBox="1"/>
          <p:nvPr/>
        </p:nvSpPr>
        <p:spPr>
          <a:xfrm>
            <a:off x="8126563" y="4769611"/>
            <a:ext cx="28441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Machine translation</a:t>
            </a:r>
            <a:endParaRPr sz="2400" b="0" i="0" u="none" strike="noStrike" cap="none">
              <a:solidFill>
                <a:schemeClr val="dk1"/>
              </a:solidFill>
              <a:latin typeface="+mj-lt"/>
              <a:ea typeface="Times New Roman"/>
              <a:cs typeface="Times New Roman"/>
              <a:sym typeface="Times New Roman"/>
            </a:endParaRPr>
          </a:p>
        </p:txBody>
      </p:sp>
      <p:sp>
        <p:nvSpPr>
          <p:cNvPr id="186" name="Google Shape;186;p9"/>
          <p:cNvSpPr txBox="1"/>
          <p:nvPr/>
        </p:nvSpPr>
        <p:spPr>
          <a:xfrm>
            <a:off x="8126563" y="5418835"/>
            <a:ext cx="28708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Autonomous driving</a:t>
            </a:r>
            <a:endParaRPr sz="2400" b="0" i="0" u="none" strike="noStrike" cap="none">
              <a:solidFill>
                <a:schemeClr val="dk1"/>
              </a:solidFill>
              <a:latin typeface="+mj-lt"/>
              <a:ea typeface="Times New Roman"/>
              <a:cs typeface="Times New Roman"/>
              <a:sym typeface="Times New Roman"/>
            </a:endParaRPr>
          </a:p>
        </p:txBody>
      </p:sp>
      <p:sp>
        <p:nvSpPr>
          <p:cNvPr id="187" name="Google Shape;187;p9"/>
          <p:cNvSpPr txBox="1"/>
          <p:nvPr/>
        </p:nvSpPr>
        <p:spPr>
          <a:xfrm>
            <a:off x="1017103" y="2084324"/>
            <a:ext cx="2064385" cy="1147445"/>
          </a:xfrm>
          <a:prstGeom prst="rect">
            <a:avLst/>
          </a:prstGeom>
          <a:noFill/>
          <a:ln>
            <a:noFill/>
          </a:ln>
        </p:spPr>
        <p:txBody>
          <a:bodyPr spcFirstLastPara="1" wrap="square" lIns="0" tIns="12700" rIns="0" bIns="0" anchor="t" anchorCtr="0">
            <a:spAutoFit/>
          </a:bodyPr>
          <a:lstStyle/>
          <a:p>
            <a:pPr marL="12700" marR="5080" lvl="0" indent="0" algn="l" rtl="0">
              <a:lnSpc>
                <a:spcPct val="1533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Home features  Ad, user info</a:t>
            </a:r>
            <a:endParaRPr sz="2400" b="0" i="0" u="none" strike="noStrike" cap="none">
              <a:solidFill>
                <a:schemeClr val="dk1"/>
              </a:solidFill>
              <a:latin typeface="+mj-lt"/>
              <a:ea typeface="Times New Roman"/>
              <a:cs typeface="Times New Roman"/>
              <a:sym typeface="Times New Roman"/>
            </a:endParaRPr>
          </a:p>
        </p:txBody>
      </p:sp>
      <p:sp>
        <p:nvSpPr>
          <p:cNvPr id="188" name="Google Shape;188;p9"/>
          <p:cNvSpPr txBox="1"/>
          <p:nvPr/>
        </p:nvSpPr>
        <p:spPr>
          <a:xfrm>
            <a:off x="1017103" y="3486404"/>
            <a:ext cx="9010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Image</a:t>
            </a:r>
            <a:endParaRPr sz="2400" b="0" i="0" u="none" strike="noStrike" cap="none">
              <a:solidFill>
                <a:schemeClr val="dk1"/>
              </a:solidFill>
              <a:latin typeface="+mj-lt"/>
              <a:ea typeface="Times New Roman"/>
              <a:cs typeface="Times New Roman"/>
              <a:sym typeface="Times New Roman"/>
            </a:endParaRPr>
          </a:p>
        </p:txBody>
      </p:sp>
      <p:sp>
        <p:nvSpPr>
          <p:cNvPr id="189" name="Google Shape;189;p9"/>
          <p:cNvSpPr txBox="1"/>
          <p:nvPr/>
        </p:nvSpPr>
        <p:spPr>
          <a:xfrm>
            <a:off x="1017103" y="4123435"/>
            <a:ext cx="8382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Audio</a:t>
            </a:r>
            <a:endParaRPr sz="2400" b="0" i="0" u="none" strike="noStrike" cap="none">
              <a:solidFill>
                <a:schemeClr val="dk1"/>
              </a:solidFill>
              <a:latin typeface="+mj-lt"/>
              <a:ea typeface="Times New Roman"/>
              <a:cs typeface="Times New Roman"/>
              <a:sym typeface="Times New Roman"/>
            </a:endParaRPr>
          </a:p>
        </p:txBody>
      </p:sp>
      <p:sp>
        <p:nvSpPr>
          <p:cNvPr id="190" name="Google Shape;190;p9"/>
          <p:cNvSpPr txBox="1"/>
          <p:nvPr/>
        </p:nvSpPr>
        <p:spPr>
          <a:xfrm>
            <a:off x="1017103" y="4769611"/>
            <a:ext cx="110807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English </a:t>
            </a:r>
            <a:endParaRPr sz="2400" b="0" i="0" u="none" strike="noStrike" cap="none">
              <a:solidFill>
                <a:schemeClr val="dk1"/>
              </a:solidFill>
              <a:latin typeface="+mj-lt"/>
              <a:ea typeface="Times New Roman"/>
              <a:cs typeface="Times New Roman"/>
              <a:sym typeface="Times New Roman"/>
            </a:endParaRPr>
          </a:p>
        </p:txBody>
      </p:sp>
      <p:sp>
        <p:nvSpPr>
          <p:cNvPr id="191" name="Google Shape;191;p9"/>
          <p:cNvSpPr txBox="1"/>
          <p:nvPr/>
        </p:nvSpPr>
        <p:spPr>
          <a:xfrm>
            <a:off x="1017103" y="5507228"/>
            <a:ext cx="25342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Image, Radar info</a:t>
            </a:r>
            <a:endParaRPr sz="2400" b="0" i="0" u="none" strike="noStrike" cap="none">
              <a:solidFill>
                <a:schemeClr val="dk1"/>
              </a:solidFill>
              <a:latin typeface="+mj-lt"/>
              <a:ea typeface="Times New Roman"/>
              <a:cs typeface="Times New Roman"/>
              <a:sym typeface="Times New Roman"/>
            </a:endParaRPr>
          </a:p>
        </p:txBody>
      </p:sp>
      <p:sp>
        <p:nvSpPr>
          <p:cNvPr id="192" name="Google Shape;192;p9"/>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17</a:t>
            </a:fld>
            <a:endParaRPr>
              <a:latin typeface="+mj-lt"/>
            </a:endParaRPr>
          </a:p>
        </p:txBody>
      </p:sp>
      <p:sp>
        <p:nvSpPr>
          <p:cNvPr id="2" name="Rectangle 1"/>
          <p:cNvSpPr/>
          <p:nvPr/>
        </p:nvSpPr>
        <p:spPr>
          <a:xfrm>
            <a:off x="10868891" y="2554095"/>
            <a:ext cx="1281774" cy="40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Standard NN</a:t>
            </a:r>
          </a:p>
        </p:txBody>
      </p:sp>
      <p:sp>
        <p:nvSpPr>
          <p:cNvPr id="3" name="Right Brace 2"/>
          <p:cNvSpPr/>
          <p:nvPr/>
        </p:nvSpPr>
        <p:spPr>
          <a:xfrm>
            <a:off x="10806014" y="2296034"/>
            <a:ext cx="45719" cy="9002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28" name="Right Brace 27"/>
          <p:cNvSpPr/>
          <p:nvPr/>
        </p:nvSpPr>
        <p:spPr>
          <a:xfrm>
            <a:off x="10907142" y="4252146"/>
            <a:ext cx="45719" cy="8390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29" name="Rectangle 28"/>
          <p:cNvSpPr/>
          <p:nvPr/>
        </p:nvSpPr>
        <p:spPr>
          <a:xfrm>
            <a:off x="10952861" y="4483070"/>
            <a:ext cx="1281774" cy="40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RNN</a:t>
            </a:r>
          </a:p>
        </p:txBody>
      </p:sp>
      <p:sp>
        <p:nvSpPr>
          <p:cNvPr id="30" name="Rectangle 29"/>
          <p:cNvSpPr/>
          <p:nvPr/>
        </p:nvSpPr>
        <p:spPr>
          <a:xfrm>
            <a:off x="10868891" y="3509996"/>
            <a:ext cx="1281774" cy="40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CNN</a:t>
            </a:r>
          </a:p>
        </p:txBody>
      </p:sp>
      <p:sp>
        <p:nvSpPr>
          <p:cNvPr id="31" name="Right Brace 30"/>
          <p:cNvSpPr/>
          <p:nvPr/>
        </p:nvSpPr>
        <p:spPr>
          <a:xfrm>
            <a:off x="10788271" y="3390271"/>
            <a:ext cx="45719" cy="5873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32" name="Right Brace 31"/>
          <p:cNvSpPr/>
          <p:nvPr/>
        </p:nvSpPr>
        <p:spPr>
          <a:xfrm>
            <a:off x="10980254" y="5337333"/>
            <a:ext cx="45719" cy="5873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33" name="Rectangle 32"/>
          <p:cNvSpPr/>
          <p:nvPr/>
        </p:nvSpPr>
        <p:spPr>
          <a:xfrm>
            <a:off x="11059382" y="5401006"/>
            <a:ext cx="1281774" cy="497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Custom Hybrid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690189" y="452628"/>
            <a:ext cx="679640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dirty="0">
                <a:latin typeface="+mj-lt"/>
                <a:ea typeface="Times New Roman"/>
                <a:cs typeface="Times New Roman"/>
                <a:sym typeface="Times New Roman"/>
              </a:rPr>
              <a:t>Neural	Network examples</a:t>
            </a:r>
            <a:endParaRPr sz="4400" dirty="0">
              <a:latin typeface="+mj-lt"/>
              <a:ea typeface="Times New Roman"/>
              <a:cs typeface="Times New Roman"/>
              <a:sym typeface="Times New Roman"/>
            </a:endParaRPr>
          </a:p>
        </p:txBody>
      </p:sp>
      <p:pic>
        <p:nvPicPr>
          <p:cNvPr id="198" name="Google Shape;198;p10"/>
          <p:cNvPicPr preferRelativeResize="0"/>
          <p:nvPr/>
        </p:nvPicPr>
        <p:blipFill rotWithShape="1">
          <a:blip r:embed="rId3">
            <a:alphaModFix/>
          </a:blip>
          <a:srcRect/>
          <a:stretch/>
        </p:blipFill>
        <p:spPr>
          <a:xfrm>
            <a:off x="179456" y="2105193"/>
            <a:ext cx="4197801" cy="2527250"/>
          </a:xfrm>
          <a:prstGeom prst="rect">
            <a:avLst/>
          </a:prstGeom>
          <a:noFill/>
          <a:ln>
            <a:noFill/>
          </a:ln>
        </p:spPr>
      </p:pic>
      <p:sp>
        <p:nvSpPr>
          <p:cNvPr id="199" name="Google Shape;199;p10"/>
          <p:cNvSpPr txBox="1"/>
          <p:nvPr/>
        </p:nvSpPr>
        <p:spPr>
          <a:xfrm>
            <a:off x="1161707" y="5026659"/>
            <a:ext cx="223329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mj-lt"/>
                <a:ea typeface="Times New Roman"/>
                <a:cs typeface="Times New Roman"/>
                <a:sym typeface="Times New Roman"/>
              </a:rPr>
              <a:t>Standard NN </a:t>
            </a:r>
            <a:endParaRPr sz="2800" b="0" i="0" u="none" strike="noStrike" cap="none">
              <a:solidFill>
                <a:schemeClr val="dk1"/>
              </a:solidFill>
              <a:latin typeface="+mj-lt"/>
              <a:ea typeface="Times New Roman"/>
              <a:cs typeface="Times New Roman"/>
              <a:sym typeface="Times New Roman"/>
            </a:endParaRPr>
          </a:p>
        </p:txBody>
      </p:sp>
      <p:pic>
        <p:nvPicPr>
          <p:cNvPr id="200" name="Google Shape;200;p10"/>
          <p:cNvPicPr preferRelativeResize="0"/>
          <p:nvPr/>
        </p:nvPicPr>
        <p:blipFill rotWithShape="1">
          <a:blip r:embed="rId4">
            <a:alphaModFix/>
          </a:blip>
          <a:srcRect/>
          <a:stretch/>
        </p:blipFill>
        <p:spPr>
          <a:xfrm>
            <a:off x="8223631" y="2446337"/>
            <a:ext cx="3820882" cy="2108338"/>
          </a:xfrm>
          <a:prstGeom prst="rect">
            <a:avLst/>
          </a:prstGeom>
          <a:noFill/>
          <a:ln>
            <a:noFill/>
          </a:ln>
        </p:spPr>
      </p:pic>
      <p:sp>
        <p:nvSpPr>
          <p:cNvPr id="201" name="Google Shape;201;p10"/>
          <p:cNvSpPr txBox="1"/>
          <p:nvPr/>
        </p:nvSpPr>
        <p:spPr>
          <a:xfrm>
            <a:off x="8938196" y="5026659"/>
            <a:ext cx="2346325"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mj-lt"/>
                <a:ea typeface="Times New Roman"/>
                <a:cs typeface="Times New Roman"/>
                <a:sym typeface="Times New Roman"/>
              </a:rPr>
              <a:t>Recurrent NN </a:t>
            </a:r>
            <a:endParaRPr sz="2800" b="0" i="0" u="none" strike="noStrike" cap="none">
              <a:solidFill>
                <a:schemeClr val="dk1"/>
              </a:solidFill>
              <a:latin typeface="+mj-lt"/>
              <a:ea typeface="Times New Roman"/>
              <a:cs typeface="Times New Roman"/>
              <a:sym typeface="Times New Roman"/>
            </a:endParaRPr>
          </a:p>
        </p:txBody>
      </p:sp>
      <p:pic>
        <p:nvPicPr>
          <p:cNvPr id="202" name="Google Shape;202;p10"/>
          <p:cNvPicPr preferRelativeResize="0"/>
          <p:nvPr/>
        </p:nvPicPr>
        <p:blipFill rotWithShape="1">
          <a:blip r:embed="rId5">
            <a:alphaModFix/>
          </a:blip>
          <a:srcRect/>
          <a:stretch/>
        </p:blipFill>
        <p:spPr>
          <a:xfrm>
            <a:off x="4496630" y="2226504"/>
            <a:ext cx="3534811" cy="1956329"/>
          </a:xfrm>
          <a:prstGeom prst="rect">
            <a:avLst/>
          </a:prstGeom>
          <a:noFill/>
          <a:ln>
            <a:noFill/>
          </a:ln>
        </p:spPr>
      </p:pic>
      <p:sp>
        <p:nvSpPr>
          <p:cNvPr id="203" name="Google Shape;203;p10"/>
          <p:cNvSpPr txBox="1"/>
          <p:nvPr/>
        </p:nvSpPr>
        <p:spPr>
          <a:xfrm>
            <a:off x="4631156" y="5026659"/>
            <a:ext cx="2995930"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mj-lt"/>
                <a:ea typeface="Times New Roman"/>
                <a:cs typeface="Times New Roman"/>
                <a:sym typeface="Times New Roman"/>
              </a:rPr>
              <a:t>Convolutional NN </a:t>
            </a:r>
            <a:endParaRPr sz="2800" b="0" i="0" u="none" strike="noStrike" cap="none">
              <a:solidFill>
                <a:schemeClr val="dk1"/>
              </a:solidFill>
              <a:latin typeface="+mj-lt"/>
              <a:ea typeface="Times New Roman"/>
              <a:cs typeface="Times New Roman"/>
              <a:sym typeface="Times New Roman"/>
            </a:endParaRPr>
          </a:p>
        </p:txBody>
      </p:sp>
      <p:sp>
        <p:nvSpPr>
          <p:cNvPr id="204" name="Google Shape;204;p10"/>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18</a:t>
            </a:fld>
            <a:endParaRPr>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916227" y="635977"/>
            <a:ext cx="8006862" cy="689932"/>
          </a:xfrm>
          <a:prstGeom prst="rect">
            <a:avLst/>
          </a:prstGeom>
          <a:noFill/>
          <a:ln>
            <a:noFill/>
          </a:ln>
        </p:spPr>
        <p:txBody>
          <a:bodyPr spcFirstLastPara="1" wrap="square" lIns="0" tIns="12700" rIns="0" bIns="0" anchor="t" anchorCtr="0">
            <a:spAutoFit/>
          </a:bodyPr>
          <a:lstStyle/>
          <a:p>
            <a:pPr marL="12700" lvl="0"/>
            <a:r>
              <a:rPr lang="en-US" sz="4400" dirty="0">
                <a:latin typeface="+mj-lt"/>
                <a:ea typeface="Times New Roman"/>
                <a:cs typeface="Times New Roman"/>
                <a:sym typeface="Times New Roman"/>
              </a:rPr>
              <a:t>Supervised Learning</a:t>
            </a:r>
            <a:endParaRPr sz="4400" dirty="0">
              <a:latin typeface="+mj-lt"/>
              <a:ea typeface="Times New Roman"/>
              <a:cs typeface="Times New Roman"/>
              <a:sym typeface="Times New Roman"/>
            </a:endParaRPr>
          </a:p>
        </p:txBody>
      </p:sp>
      <p:sp>
        <p:nvSpPr>
          <p:cNvPr id="76" name="Google Shape;76;p3"/>
          <p:cNvSpPr txBox="1"/>
          <p:nvPr/>
        </p:nvSpPr>
        <p:spPr>
          <a:xfrm>
            <a:off x="536331" y="1612548"/>
            <a:ext cx="11456376" cy="4407617"/>
          </a:xfrm>
          <a:prstGeom prst="rect">
            <a:avLst/>
          </a:prstGeom>
          <a:noFill/>
          <a:ln>
            <a:noFill/>
          </a:ln>
        </p:spPr>
        <p:txBody>
          <a:bodyPr spcFirstLastPara="1" wrap="square" lIns="0" tIns="12700" rIns="0" bIns="0" anchor="t" anchorCtr="0">
            <a:spAutoFit/>
          </a:bodyPr>
          <a:lstStyle/>
          <a:p>
            <a:pPr marL="470534" lvl="0" indent="-457200">
              <a:lnSpc>
                <a:spcPct val="119107"/>
              </a:lnSpc>
              <a:buSzPts val="2800"/>
              <a:buFont typeface="Arial" panose="020B0604020202020204" pitchFamily="34" charset="0"/>
              <a:buChar char="•"/>
            </a:pPr>
            <a:r>
              <a:rPr lang="en-US" sz="2400" dirty="0">
                <a:solidFill>
                  <a:schemeClr val="dk1"/>
                </a:solidFill>
                <a:latin typeface="+mj-lt"/>
                <a:ea typeface="Times New Roman"/>
                <a:cs typeface="Times New Roman"/>
                <a:sym typeface="Times New Roman"/>
              </a:rPr>
              <a:t>Structured data refers to data that is organized in a pre-defined manner, typically in tables with rows and columns, where each data point has a well-defined meaning. Examples of structured data include data found in relational databases, spreadsheets, and transaction logs. Structured data is often processed using traditional data processing tools, such as SQL.</a:t>
            </a:r>
          </a:p>
          <a:p>
            <a:pPr marL="470534" lvl="0" indent="-457200">
              <a:lnSpc>
                <a:spcPct val="119107"/>
              </a:lnSpc>
              <a:buSzPts val="2800"/>
              <a:buFont typeface="Arial" panose="020B0604020202020204" pitchFamily="34" charset="0"/>
              <a:buChar char="•"/>
            </a:pPr>
            <a:r>
              <a:rPr lang="en-US" sz="2400" smtClean="0">
                <a:solidFill>
                  <a:schemeClr val="dk1"/>
                </a:solidFill>
                <a:latin typeface="+mj-lt"/>
                <a:ea typeface="Times New Roman"/>
                <a:cs typeface="Times New Roman"/>
                <a:sym typeface="Times New Roman"/>
              </a:rPr>
              <a:t>Unstructured </a:t>
            </a:r>
            <a:r>
              <a:rPr lang="en-US" sz="2400" dirty="0">
                <a:solidFill>
                  <a:schemeClr val="dk1"/>
                </a:solidFill>
                <a:latin typeface="+mj-lt"/>
                <a:ea typeface="Times New Roman"/>
                <a:cs typeface="Times New Roman"/>
                <a:sym typeface="Times New Roman"/>
              </a:rPr>
              <a:t>data refers to data that does not have a pre-defined structure or format. Examples of unstructured data include text documents, images, audio and video files, social media posts, and email messages. Unstructured data is often processed using machine learning algorithms that can extract patterns and meaning from the data.</a:t>
            </a:r>
          </a:p>
        </p:txBody>
      </p:sp>
      <p:sp>
        <p:nvSpPr>
          <p:cNvPr id="78" name="Google Shape;78;p3"/>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19</a:t>
            </a:fld>
            <a:endParaRPr>
              <a:latin typeface="+mj-lt"/>
            </a:endParaRPr>
          </a:p>
        </p:txBody>
      </p:sp>
    </p:spTree>
    <p:extLst>
      <p:ext uri="{BB962C8B-B14F-4D97-AF65-F5344CB8AC3E}">
        <p14:creationId xmlns:p14="http://schemas.microsoft.com/office/powerpoint/2010/main" val="153381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g2019cdaf7c5_1_4"/>
          <p:cNvSpPr txBox="1">
            <a:spLocks noGrp="1"/>
          </p:cNvSpPr>
          <p:nvPr>
            <p:ph type="title"/>
          </p:nvPr>
        </p:nvSpPr>
        <p:spPr>
          <a:xfrm>
            <a:off x="994024" y="828600"/>
            <a:ext cx="10627200" cy="1923900"/>
          </a:xfrm>
          <a:prstGeom prst="rect">
            <a:avLst/>
          </a:prstGeom>
          <a:noFill/>
          <a:ln>
            <a:noFill/>
          </a:ln>
        </p:spPr>
        <p:txBody>
          <a:bodyPr spcFirstLastPara="1" wrap="square" lIns="0" tIns="0" rIns="0" bIns="0" anchor="t" anchorCtr="0">
            <a:spAutoFit/>
          </a:bodyPr>
          <a:lstStyle/>
          <a:p>
            <a:pPr marL="109220" marR="27940" lvl="0" indent="-97155" algn="l" rtl="0">
              <a:lnSpc>
                <a:spcPct val="108333"/>
              </a:lnSpc>
              <a:spcBef>
                <a:spcPts val="0"/>
              </a:spcBef>
              <a:spcAft>
                <a:spcPts val="0"/>
              </a:spcAft>
              <a:buClr>
                <a:schemeClr val="dk1"/>
              </a:buClr>
              <a:buSzPts val="1400"/>
              <a:buFont typeface="Arial"/>
              <a:buNone/>
            </a:pPr>
            <a:r>
              <a:rPr lang="en-US" dirty="0">
                <a:latin typeface="+mj-lt"/>
                <a:ea typeface="Trebuchet MS"/>
                <a:cs typeface="Trebuchet MS"/>
                <a:sym typeface="Trebuchet MS"/>
              </a:rPr>
              <a:t>Introduction to Deep Learning</a:t>
            </a:r>
            <a:endParaRPr dirty="0">
              <a:latin typeface="+mj-lt"/>
            </a:endParaRPr>
          </a:p>
          <a:p>
            <a:pPr marL="0" lvl="0" indent="0" algn="l" rtl="0">
              <a:lnSpc>
                <a:spcPct val="100000"/>
              </a:lnSpc>
              <a:spcBef>
                <a:spcPts val="0"/>
              </a:spcBef>
              <a:spcAft>
                <a:spcPts val="0"/>
              </a:spcAft>
              <a:buSzPts val="1400"/>
              <a:buNone/>
            </a:pPr>
            <a:endParaRPr dirty="0">
              <a:latin typeface="+mj-lt"/>
            </a:endParaRPr>
          </a:p>
        </p:txBody>
      </p:sp>
      <p:sp>
        <p:nvSpPr>
          <p:cNvPr id="50" name="Google Shape;50;g2019cdaf7c5_1_4"/>
          <p:cNvSpPr txBox="1">
            <a:spLocks noGrp="1"/>
          </p:cNvSpPr>
          <p:nvPr>
            <p:ph type="body" idx="1"/>
          </p:nvPr>
        </p:nvSpPr>
        <p:spPr>
          <a:xfrm>
            <a:off x="5180052" y="2942850"/>
            <a:ext cx="6603140" cy="2129399"/>
          </a:xfrm>
          <a:prstGeom prst="rect">
            <a:avLst/>
          </a:prstGeom>
          <a:noFill/>
          <a:ln>
            <a:noFill/>
          </a:ln>
        </p:spPr>
        <p:txBody>
          <a:bodyPr spcFirstLastPara="1" wrap="square" lIns="0" tIns="0" rIns="0" bIns="0" anchor="t" anchorCtr="0">
            <a:noAutofit/>
          </a:bodyPr>
          <a:lstStyle/>
          <a:p>
            <a:pPr marL="12700" lvl="0" indent="0" algn="l" rtl="0">
              <a:lnSpc>
                <a:spcPct val="100000"/>
              </a:lnSpc>
              <a:spcBef>
                <a:spcPts val="0"/>
              </a:spcBef>
              <a:spcAft>
                <a:spcPts val="0"/>
              </a:spcAft>
              <a:buSzPts val="1400"/>
              <a:buNone/>
            </a:pPr>
            <a:r>
              <a:rPr lang="en-US" sz="2400" dirty="0">
                <a:latin typeface="+mj-lt"/>
                <a:ea typeface="Trebuchet MS"/>
                <a:cs typeface="Trebuchet MS"/>
                <a:sym typeface="Trebuchet MS"/>
              </a:rPr>
              <a:t>1 Welcome</a:t>
            </a:r>
            <a:endParaRPr sz="2400" dirty="0">
              <a:latin typeface="+mj-lt"/>
              <a:ea typeface="Trebuchet MS"/>
              <a:cs typeface="Trebuchet MS"/>
              <a:sym typeface="Trebuchet MS"/>
            </a:endParaRPr>
          </a:p>
          <a:p>
            <a:pPr marL="12700" lvl="0" indent="0" algn="l" rtl="0">
              <a:lnSpc>
                <a:spcPct val="100000"/>
              </a:lnSpc>
              <a:spcBef>
                <a:spcPts val="0"/>
              </a:spcBef>
              <a:spcAft>
                <a:spcPts val="0"/>
              </a:spcAft>
              <a:buSzPts val="1400"/>
              <a:buNone/>
            </a:pPr>
            <a:r>
              <a:rPr lang="en-US" sz="2400" dirty="0">
                <a:latin typeface="+mj-lt"/>
                <a:ea typeface="Trebuchet MS"/>
                <a:cs typeface="Trebuchet MS"/>
                <a:sym typeface="Trebuchet MS"/>
              </a:rPr>
              <a:t>2 What is a  Neural Network?</a:t>
            </a:r>
            <a:endParaRPr sz="2400" dirty="0">
              <a:latin typeface="+mj-lt"/>
              <a:ea typeface="Trebuchet MS"/>
              <a:cs typeface="Trebuchet MS"/>
              <a:sym typeface="Trebuchet MS"/>
            </a:endParaRPr>
          </a:p>
          <a:p>
            <a:pPr marL="12700" lvl="0" indent="0" algn="l" rtl="0">
              <a:lnSpc>
                <a:spcPct val="100000"/>
              </a:lnSpc>
              <a:spcBef>
                <a:spcPts val="0"/>
              </a:spcBef>
              <a:spcAft>
                <a:spcPts val="0"/>
              </a:spcAft>
              <a:buSzPts val="1400"/>
              <a:buNone/>
            </a:pPr>
            <a:r>
              <a:rPr lang="en-US" sz="2400" dirty="0">
                <a:latin typeface="+mj-lt"/>
                <a:ea typeface="Trebuchet MS"/>
                <a:cs typeface="Trebuchet MS"/>
                <a:sym typeface="Trebuchet MS"/>
              </a:rPr>
              <a:t>3 Supervised Learning  with Neural Networks</a:t>
            </a:r>
            <a:endParaRPr sz="2400" dirty="0">
              <a:latin typeface="+mj-lt"/>
              <a:ea typeface="Trebuchet MS"/>
              <a:cs typeface="Trebuchet MS"/>
              <a:sym typeface="Trebuchet MS"/>
            </a:endParaRPr>
          </a:p>
          <a:p>
            <a:pPr marL="12700" lvl="0" indent="0" algn="l" rtl="0">
              <a:lnSpc>
                <a:spcPct val="100000"/>
              </a:lnSpc>
              <a:spcBef>
                <a:spcPts val="0"/>
              </a:spcBef>
              <a:spcAft>
                <a:spcPts val="0"/>
              </a:spcAft>
              <a:buSzPts val="1400"/>
              <a:buNone/>
            </a:pPr>
            <a:r>
              <a:rPr lang="en-US" sz="2400" dirty="0">
                <a:latin typeface="+mj-lt"/>
                <a:ea typeface="Trebuchet MS"/>
                <a:cs typeface="Trebuchet MS"/>
                <a:sym typeface="Trebuchet MS"/>
              </a:rPr>
              <a:t>4 Why is Deep Learning taking off?</a:t>
            </a:r>
            <a:endParaRPr sz="2400" dirty="0">
              <a:latin typeface="+mj-lt"/>
              <a:ea typeface="Trebuchet MS"/>
              <a:cs typeface="Trebuchet MS"/>
              <a:sym typeface="Trebuchet MS"/>
            </a:endParaRPr>
          </a:p>
          <a:p>
            <a:pPr marL="12700" lvl="0" indent="0" algn="l" rtl="0">
              <a:lnSpc>
                <a:spcPct val="100000"/>
              </a:lnSpc>
              <a:spcBef>
                <a:spcPts val="0"/>
              </a:spcBef>
              <a:spcAft>
                <a:spcPts val="0"/>
              </a:spcAft>
              <a:buSzPts val="1400"/>
              <a:buNone/>
            </a:pPr>
            <a:endParaRPr sz="2400" dirty="0">
              <a:latin typeface="+mj-lt"/>
              <a:ea typeface="Trebuchet MS"/>
              <a:cs typeface="Trebuchet MS"/>
              <a:sym typeface="Trebuchet MS"/>
            </a:endParaRPr>
          </a:p>
          <a:p>
            <a:pPr marL="12700" lvl="0" indent="0" algn="l" rtl="0">
              <a:lnSpc>
                <a:spcPct val="100000"/>
              </a:lnSpc>
              <a:spcBef>
                <a:spcPts val="0"/>
              </a:spcBef>
              <a:spcAft>
                <a:spcPts val="0"/>
              </a:spcAft>
              <a:buSzPts val="1400"/>
              <a:buNone/>
            </a:pPr>
            <a:endParaRPr sz="2400" dirty="0">
              <a:latin typeface="+mj-lt"/>
              <a:ea typeface="Trebuchet MS"/>
              <a:cs typeface="Trebuchet MS"/>
              <a:sym typeface="Trebuchet MS"/>
            </a:endParaRPr>
          </a:p>
          <a:p>
            <a:pPr marL="12700" lvl="0" indent="0" algn="l" rtl="0">
              <a:lnSpc>
                <a:spcPct val="100000"/>
              </a:lnSpc>
              <a:spcBef>
                <a:spcPts val="0"/>
              </a:spcBef>
              <a:spcAft>
                <a:spcPts val="0"/>
              </a:spcAft>
              <a:buClr>
                <a:schemeClr val="dk1"/>
              </a:buClr>
              <a:buSzPts val="8000"/>
              <a:buFont typeface="Arial"/>
              <a:buNone/>
            </a:pPr>
            <a:endParaRPr sz="2400" dirty="0">
              <a:latin typeface="+mj-lt"/>
              <a:ea typeface="Trebuchet MS"/>
              <a:cs typeface="Trebuchet MS"/>
              <a:sym typeface="Trebuchet MS"/>
            </a:endParaRPr>
          </a:p>
        </p:txBody>
      </p:sp>
      <p:pic>
        <p:nvPicPr>
          <p:cNvPr id="51" name="Google Shape;51;g2019cdaf7c5_1_4"/>
          <p:cNvPicPr preferRelativeResize="0"/>
          <p:nvPr/>
        </p:nvPicPr>
        <p:blipFill rotWithShape="1">
          <a:blip r:embed="rId3">
            <a:alphaModFix/>
          </a:blip>
          <a:srcRect/>
          <a:stretch/>
        </p:blipFill>
        <p:spPr>
          <a:xfrm>
            <a:off x="814650" y="3047875"/>
            <a:ext cx="3871626" cy="2129399"/>
          </a:xfrm>
          <a:prstGeom prst="rect">
            <a:avLst/>
          </a:prstGeom>
          <a:noFill/>
          <a:ln>
            <a:noFill/>
          </a:ln>
        </p:spPr>
      </p:pic>
      <p:sp>
        <p:nvSpPr>
          <p:cNvPr id="52" name="Google Shape;52;g2019cdaf7c5_1_4"/>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2</a:t>
            </a:fld>
            <a:endParaRPr>
              <a:latin typeface="+mj-lt"/>
            </a:endParaRPr>
          </a:p>
        </p:txBody>
      </p:sp>
    </p:spTree>
    <p:extLst>
      <p:ext uri="{BB962C8B-B14F-4D97-AF65-F5344CB8AC3E}">
        <p14:creationId xmlns:p14="http://schemas.microsoft.com/office/powerpoint/2010/main" val="200677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aphicFrame>
        <p:nvGraphicFramePr>
          <p:cNvPr id="209" name="Google Shape;209;p11"/>
          <p:cNvGraphicFramePr/>
          <p:nvPr>
            <p:extLst>
              <p:ext uri="{D42A27DB-BD31-4B8C-83A1-F6EECF244321}">
                <p14:modId xmlns:p14="http://schemas.microsoft.com/office/powerpoint/2010/main" val="994209822"/>
              </p:ext>
            </p:extLst>
          </p:nvPr>
        </p:nvGraphicFramePr>
        <p:xfrm>
          <a:off x="595580" y="2117729"/>
          <a:ext cx="4977125" cy="1959242"/>
        </p:xfrm>
        <a:graphic>
          <a:graphicData uri="http://schemas.openxmlformats.org/drawingml/2006/table">
            <a:tbl>
              <a:tblPr firstRow="1" bandRow="1">
                <a:noFill/>
                <a:tableStyleId>{6FF9B911-0E46-4BBD-8A14-1ADF854E1B5C}</a:tableStyleId>
              </a:tblPr>
              <a:tblGrid>
                <a:gridCol w="1302375">
                  <a:extLst>
                    <a:ext uri="{9D8B030D-6E8A-4147-A177-3AD203B41FA5}">
                      <a16:colId xmlns:a16="http://schemas.microsoft.com/office/drawing/2014/main" val="20000"/>
                    </a:ext>
                  </a:extLst>
                </a:gridCol>
                <a:gridCol w="1449075">
                  <a:extLst>
                    <a:ext uri="{9D8B030D-6E8A-4147-A177-3AD203B41FA5}">
                      <a16:colId xmlns:a16="http://schemas.microsoft.com/office/drawing/2014/main" val="20001"/>
                    </a:ext>
                  </a:extLst>
                </a:gridCol>
                <a:gridCol w="351150">
                  <a:extLst>
                    <a:ext uri="{9D8B030D-6E8A-4147-A177-3AD203B41FA5}">
                      <a16:colId xmlns:a16="http://schemas.microsoft.com/office/drawing/2014/main" val="20002"/>
                    </a:ext>
                  </a:extLst>
                </a:gridCol>
                <a:gridCol w="1874525">
                  <a:extLst>
                    <a:ext uri="{9D8B030D-6E8A-4147-A177-3AD203B41FA5}">
                      <a16:colId xmlns:a16="http://schemas.microsoft.com/office/drawing/2014/main" val="20003"/>
                    </a:ext>
                  </a:extLst>
                </a:gridCol>
              </a:tblGrid>
              <a:tr h="396025">
                <a:tc>
                  <a:txBody>
                    <a:bodyPr/>
                    <a:lstStyle/>
                    <a:p>
                      <a:pPr marL="0" marR="3810" lvl="0" indent="0" algn="ctr" rtl="0">
                        <a:lnSpc>
                          <a:spcPct val="100000"/>
                        </a:lnSpc>
                        <a:spcBef>
                          <a:spcPts val="0"/>
                        </a:spcBef>
                        <a:spcAft>
                          <a:spcPts val="0"/>
                        </a:spcAft>
                        <a:buClr>
                          <a:srgbClr val="000000"/>
                        </a:buClr>
                        <a:buSzPts val="2000"/>
                        <a:buFont typeface="Arial"/>
                        <a:buNone/>
                      </a:pPr>
                      <a:r>
                        <a:rPr lang="en-US" sz="2000" u="none" strike="noStrike" cap="none">
                          <a:latin typeface="Times New Roman"/>
                          <a:ea typeface="Times New Roman"/>
                          <a:cs typeface="Times New Roman"/>
                          <a:sym typeface="Times New Roman"/>
                        </a:rPr>
                        <a:t>Size</a:t>
                      </a:r>
                      <a:endParaRPr sz="2000" u="none" strike="noStrike" cap="none">
                        <a:latin typeface="Times New Roman"/>
                        <a:ea typeface="Times New Roman"/>
                        <a:cs typeface="Times New Roman"/>
                        <a:sym typeface="Times New Roman"/>
                      </a:endParaRPr>
                    </a:p>
                  </a:txBody>
                  <a:tcPr marL="0" marR="0" marT="323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4445" lvl="0" indent="0" algn="ctr" rtl="0">
                        <a:lnSpc>
                          <a:spcPct val="100000"/>
                        </a:lnSpc>
                        <a:spcBef>
                          <a:spcPts val="0"/>
                        </a:spcBef>
                        <a:spcAft>
                          <a:spcPts val="0"/>
                        </a:spcAft>
                        <a:buClr>
                          <a:srgbClr val="000000"/>
                        </a:buClr>
                        <a:buSzPts val="2000"/>
                        <a:buFont typeface="Arial"/>
                        <a:buNone/>
                      </a:pPr>
                      <a:r>
                        <a:rPr lang="en-US" sz="2000" u="none" strike="noStrike" cap="none">
                          <a:latin typeface="Times New Roman"/>
                          <a:ea typeface="Times New Roman"/>
                          <a:cs typeface="Times New Roman"/>
                          <a:sym typeface="Times New Roman"/>
                        </a:rPr>
                        <a:t>#bedrooms</a:t>
                      </a:r>
                      <a:endParaRPr sz="2000" u="none" strike="noStrike" cap="none">
                        <a:latin typeface="Times New Roman"/>
                        <a:ea typeface="Times New Roman"/>
                        <a:cs typeface="Times New Roman"/>
                        <a:sym typeface="Times New Roman"/>
                      </a:endParaRPr>
                    </a:p>
                  </a:txBody>
                  <a:tcPr marL="0" marR="0" marT="323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7493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a:t>
                      </a:r>
                      <a:endParaRPr sz="1600" u="none" strike="noStrike" cap="none">
                        <a:latin typeface="Times New Roman"/>
                        <a:ea typeface="Times New Roman"/>
                        <a:cs typeface="Times New Roman"/>
                        <a:sym typeface="Times New Roman"/>
                      </a:endParaRPr>
                    </a:p>
                  </a:txBody>
                  <a:tcPr marL="0" marR="0" marT="317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Clr>
                          <a:srgbClr val="000000"/>
                        </a:buClr>
                        <a:buSzPts val="2000"/>
                        <a:buFont typeface="Arial"/>
                        <a:buNone/>
                      </a:pPr>
                      <a:r>
                        <a:rPr lang="en-US" sz="2000" u="none" strike="noStrike" cap="none">
                          <a:latin typeface="Times New Roman"/>
                          <a:ea typeface="Times New Roman"/>
                          <a:cs typeface="Times New Roman"/>
                          <a:sym typeface="Times New Roman"/>
                        </a:rPr>
                        <a:t>Price (1000$s)</a:t>
                      </a:r>
                      <a:endParaRPr sz="2000" u="none" strike="noStrike" cap="none">
                        <a:latin typeface="Times New Roman"/>
                        <a:ea typeface="Times New Roman"/>
                        <a:cs typeface="Times New Roman"/>
                        <a:sym typeface="Times New Roman"/>
                      </a:endParaRPr>
                    </a:p>
                  </a:txBody>
                  <a:tcPr marL="0" marR="0" marT="323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2625">
                <a:tc>
                  <a:txBody>
                    <a:bodyPr/>
                    <a:lstStyle/>
                    <a:p>
                      <a:pPr marL="635"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2104</a:t>
                      </a:r>
                      <a:endParaRPr sz="1800" u="none" strike="noStrike" cap="none">
                        <a:latin typeface="Times New Roman"/>
                        <a:ea typeface="Times New Roman"/>
                        <a:cs typeface="Times New Roman"/>
                        <a:sym typeface="Times New Roman"/>
                      </a:endParaRPr>
                    </a:p>
                  </a:txBody>
                  <a:tcPr marL="0" marR="0" marT="336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tc>
                  <a:txBody>
                    <a:bodyPr/>
                    <a:lstStyle/>
                    <a:p>
                      <a:pPr marL="127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0" marR="0" marT="336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tc rowSpan="5">
                  <a:txBody>
                    <a:bodyPr/>
                    <a:lstStyle/>
                    <a:p>
                      <a:pPr marL="0" marR="0" lvl="0" indent="0" algn="l" rtl="0">
                        <a:lnSpc>
                          <a:spcPct val="100000"/>
                        </a:lnSpc>
                        <a:spcBef>
                          <a:spcPts val="0"/>
                        </a:spcBef>
                        <a:spcAft>
                          <a:spcPts val="0"/>
                        </a:spcAft>
                        <a:buClr>
                          <a:srgbClr val="000000"/>
                        </a:buClr>
                        <a:buSzPts val="2300"/>
                        <a:buFont typeface="Arial"/>
                        <a:buNone/>
                      </a:pPr>
                      <a:endParaRPr sz="23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400</a:t>
                      </a:r>
                      <a:endParaRPr sz="1800" u="none" strike="noStrike" cap="none">
                        <a:latin typeface="Times New Roman"/>
                        <a:ea typeface="Times New Roman"/>
                        <a:cs typeface="Times New Roman"/>
                        <a:sym typeface="Times New Roman"/>
                      </a:endParaRPr>
                    </a:p>
                  </a:txBody>
                  <a:tcPr marL="0" marR="0" marT="336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272825">
                <a:tc>
                  <a:txBody>
                    <a:bodyPr/>
                    <a:lstStyle/>
                    <a:p>
                      <a:pPr marL="0" marR="0" lvl="0" indent="0" algn="ctr" rtl="0">
                        <a:lnSpc>
                          <a:spcPct val="113611"/>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1600</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a:txBody>
                    <a:bodyPr/>
                    <a:lstStyle/>
                    <a:p>
                      <a:pPr marL="1270" marR="0" lvl="0" indent="0" algn="ctr" rtl="0">
                        <a:lnSpc>
                          <a:spcPct val="113611"/>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vMerge="1">
                  <a:txBody>
                    <a:bodyPr/>
                    <a:lstStyle/>
                    <a:p>
                      <a:endParaRPr lang="en-US"/>
                    </a:p>
                  </a:txBody>
                  <a:tcPr/>
                </a:tc>
                <a:tc>
                  <a:txBody>
                    <a:bodyPr/>
                    <a:lstStyle/>
                    <a:p>
                      <a:pPr marL="3175" marR="0" lvl="0" indent="0" algn="ctr" rtl="0">
                        <a:lnSpc>
                          <a:spcPct val="113611"/>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330</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extLst>
                  <a:ext uri="{0D108BD9-81ED-4DB2-BD59-A6C34878D82A}">
                    <a16:rowId xmlns:a16="http://schemas.microsoft.com/office/drawing/2014/main" val="10002"/>
                  </a:ext>
                </a:extLst>
              </a:tr>
              <a:tr h="256725">
                <a:tc>
                  <a:txBody>
                    <a:bodyPr/>
                    <a:lstStyle/>
                    <a:p>
                      <a:pPr marL="0" marR="0" lvl="0" indent="0" algn="ctr" rtl="0">
                        <a:lnSpc>
                          <a:spcPct val="106666"/>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2400</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a:txBody>
                    <a:bodyPr/>
                    <a:lstStyle/>
                    <a:p>
                      <a:pPr marL="635" marR="0" lvl="0" indent="0" algn="ctr" rtl="0">
                        <a:lnSpc>
                          <a:spcPct val="106666"/>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vMerge="1">
                  <a:txBody>
                    <a:bodyPr/>
                    <a:lstStyle/>
                    <a:p>
                      <a:endParaRPr lang="en-US"/>
                    </a:p>
                  </a:txBody>
                  <a:tcPr/>
                </a:tc>
                <a:tc>
                  <a:txBody>
                    <a:bodyPr/>
                    <a:lstStyle/>
                    <a:p>
                      <a:pPr marL="2540" marR="0" lvl="0" indent="0" algn="ctr" rtl="0">
                        <a:lnSpc>
                          <a:spcPct val="106666"/>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369</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extLst>
                  <a:ext uri="{0D108BD9-81ED-4DB2-BD59-A6C34878D82A}">
                    <a16:rowId xmlns:a16="http://schemas.microsoft.com/office/drawing/2014/main" val="10003"/>
                  </a:ext>
                </a:extLst>
              </a:tr>
              <a:tr h="285775">
                <a:tc>
                  <a:txBody>
                    <a:bodyPr/>
                    <a:lstStyle/>
                    <a:p>
                      <a:pPr marL="0" marR="0" lvl="0" indent="0" algn="ctr" rtl="0">
                        <a:lnSpc>
                          <a:spcPct val="112777"/>
                        </a:lnSpc>
                        <a:spcBef>
                          <a:spcPts val="0"/>
                        </a:spcBef>
                        <a:spcAft>
                          <a:spcPts val="0"/>
                        </a:spcAft>
                        <a:buClr>
                          <a:srgbClr val="000000"/>
                        </a:buClr>
                        <a:buSzPts val="1800"/>
                        <a:buFont typeface="Arial"/>
                        <a:buNone/>
                      </a:pPr>
                      <a:r>
                        <a:rPr lang="en-US" sz="1800" u="none" strike="noStrike" cap="none">
                          <a:latin typeface="Calibri"/>
                          <a:ea typeface="Calibri"/>
                          <a:cs typeface="Calibri"/>
                          <a:sym typeface="Calibri"/>
                        </a:rPr>
                        <a:t>…</a:t>
                      </a:r>
                      <a:endParaRPr sz="1800" u="none" strike="noStrike" cap="none">
                        <a:latin typeface="Calibri"/>
                        <a:ea typeface="Calibri"/>
                        <a:cs typeface="Calibri"/>
                        <a:sym typeface="Calibri"/>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a:txBody>
                    <a:bodyPr/>
                    <a:lstStyle/>
                    <a:p>
                      <a:pPr marL="1270" marR="0" lvl="0" indent="0" algn="ctr" rtl="0">
                        <a:lnSpc>
                          <a:spcPct val="112777"/>
                        </a:lnSpc>
                        <a:spcBef>
                          <a:spcPts val="0"/>
                        </a:spcBef>
                        <a:spcAft>
                          <a:spcPts val="0"/>
                        </a:spcAft>
                        <a:buClr>
                          <a:srgbClr val="000000"/>
                        </a:buClr>
                        <a:buSzPts val="1800"/>
                        <a:buFont typeface="Arial"/>
                        <a:buNone/>
                      </a:pPr>
                      <a:r>
                        <a:rPr lang="en-US" sz="1800" u="none" strike="noStrike" cap="none">
                          <a:latin typeface="Calibri"/>
                          <a:ea typeface="Calibri"/>
                          <a:cs typeface="Calibri"/>
                          <a:sym typeface="Calibri"/>
                        </a:rPr>
                        <a:t>…</a:t>
                      </a:r>
                      <a:endParaRPr sz="1800" u="none" strike="noStrike" cap="none">
                        <a:latin typeface="Calibri"/>
                        <a:ea typeface="Calibri"/>
                        <a:cs typeface="Calibri"/>
                        <a:sym typeface="Calibri"/>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vMerge="1">
                  <a:txBody>
                    <a:bodyPr/>
                    <a:lstStyle/>
                    <a:p>
                      <a:endParaRPr lang="en-US"/>
                    </a:p>
                  </a:txBody>
                  <a:tcPr/>
                </a:tc>
                <a:tc>
                  <a:txBody>
                    <a:bodyPr/>
                    <a:lstStyle/>
                    <a:p>
                      <a:pPr marL="3175" marR="0" lvl="0" indent="0" algn="ctr" rtl="0">
                        <a:lnSpc>
                          <a:spcPct val="112777"/>
                        </a:lnSpc>
                        <a:spcBef>
                          <a:spcPts val="0"/>
                        </a:spcBef>
                        <a:spcAft>
                          <a:spcPts val="0"/>
                        </a:spcAft>
                        <a:buClr>
                          <a:srgbClr val="000000"/>
                        </a:buClr>
                        <a:buSzPts val="1800"/>
                        <a:buFont typeface="Arial"/>
                        <a:buNone/>
                      </a:pPr>
                      <a:r>
                        <a:rPr lang="en-US" sz="1800" u="none" strike="noStrike" cap="none">
                          <a:latin typeface="Calibri"/>
                          <a:ea typeface="Calibri"/>
                          <a:cs typeface="Calibri"/>
                          <a:sym typeface="Calibri"/>
                        </a:rPr>
                        <a:t>…</a:t>
                      </a:r>
                      <a:endParaRPr sz="1800" u="none" strike="noStrike" cap="none">
                        <a:latin typeface="Calibri"/>
                        <a:ea typeface="Calibri"/>
                        <a:cs typeface="Calibri"/>
                        <a:sym typeface="Calibri"/>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extLst>
                  <a:ext uri="{0D108BD9-81ED-4DB2-BD59-A6C34878D82A}">
                    <a16:rowId xmlns:a16="http://schemas.microsoft.com/office/drawing/2014/main" val="10004"/>
                  </a:ext>
                </a:extLst>
              </a:tr>
              <a:tr h="324350">
                <a:tc>
                  <a:txBody>
                    <a:bodyPr/>
                    <a:lstStyle/>
                    <a:p>
                      <a:pPr marL="0" marR="0" lvl="0" indent="0" algn="ctr" rtl="0">
                        <a:lnSpc>
                          <a:spcPct val="114444"/>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3000</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B w="19050" cap="flat" cmpd="sng">
                      <a:solidFill>
                        <a:srgbClr val="000000"/>
                      </a:solidFill>
                      <a:prstDash val="solid"/>
                      <a:round/>
                      <a:headEnd type="none" w="sm" len="sm"/>
                      <a:tailEnd type="none" w="sm" len="sm"/>
                    </a:lnB>
                  </a:tcPr>
                </a:tc>
                <a:tc>
                  <a:txBody>
                    <a:bodyPr/>
                    <a:lstStyle/>
                    <a:p>
                      <a:pPr marL="0" marR="0" lvl="0" indent="0" algn="ctr" rtl="0">
                        <a:lnSpc>
                          <a:spcPct val="114444"/>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4</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B w="190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1905" marR="0" lvl="0" indent="0" algn="ctr" rtl="0">
                        <a:lnSpc>
                          <a:spcPct val="114444"/>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540</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10" name="Google Shape;210;p11"/>
          <p:cNvSpPr txBox="1"/>
          <p:nvPr/>
        </p:nvSpPr>
        <p:spPr>
          <a:xfrm>
            <a:off x="1225956" y="1283538"/>
            <a:ext cx="3684372" cy="50526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chemeClr val="dk1"/>
                </a:solidFill>
                <a:latin typeface="+mj-lt"/>
                <a:ea typeface="Times New Roman"/>
                <a:cs typeface="Times New Roman"/>
                <a:sym typeface="Times New Roman"/>
              </a:rPr>
              <a:t>Structured Data</a:t>
            </a:r>
            <a:endParaRPr sz="3200" b="0" i="0" u="none" strike="noStrike" cap="none" dirty="0">
              <a:solidFill>
                <a:schemeClr val="dk1"/>
              </a:solidFill>
              <a:latin typeface="+mj-lt"/>
              <a:ea typeface="Times New Roman"/>
              <a:cs typeface="Times New Roman"/>
              <a:sym typeface="Times New Roman"/>
            </a:endParaRPr>
          </a:p>
        </p:txBody>
      </p:sp>
      <p:sp>
        <p:nvSpPr>
          <p:cNvPr id="211" name="Google Shape;211;p11"/>
          <p:cNvSpPr txBox="1">
            <a:spLocks noGrp="1"/>
          </p:cNvSpPr>
          <p:nvPr>
            <p:ph type="title"/>
          </p:nvPr>
        </p:nvSpPr>
        <p:spPr>
          <a:xfrm>
            <a:off x="690189" y="452628"/>
            <a:ext cx="540893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dirty="0">
                <a:latin typeface="+mj-lt"/>
                <a:ea typeface="Times New Roman"/>
                <a:cs typeface="Times New Roman"/>
                <a:sym typeface="Times New Roman"/>
              </a:rPr>
              <a:t>Supervised Learning</a:t>
            </a:r>
            <a:endParaRPr sz="4400" dirty="0">
              <a:latin typeface="+mj-lt"/>
              <a:ea typeface="Times New Roman"/>
              <a:cs typeface="Times New Roman"/>
              <a:sym typeface="Times New Roman"/>
            </a:endParaRPr>
          </a:p>
        </p:txBody>
      </p:sp>
      <p:graphicFrame>
        <p:nvGraphicFramePr>
          <p:cNvPr id="212" name="Google Shape;212;p11"/>
          <p:cNvGraphicFramePr/>
          <p:nvPr>
            <p:extLst>
              <p:ext uri="{D42A27DB-BD31-4B8C-83A1-F6EECF244321}">
                <p14:modId xmlns:p14="http://schemas.microsoft.com/office/powerpoint/2010/main" val="1657741967"/>
              </p:ext>
            </p:extLst>
          </p:nvPr>
        </p:nvGraphicFramePr>
        <p:xfrm>
          <a:off x="595580" y="4579712"/>
          <a:ext cx="4977125" cy="1959061"/>
        </p:xfrm>
        <a:graphic>
          <a:graphicData uri="http://schemas.openxmlformats.org/drawingml/2006/table">
            <a:tbl>
              <a:tblPr firstRow="1" bandRow="1">
                <a:noFill/>
                <a:tableStyleId>{6FF9B911-0E46-4BBD-8A14-1ADF854E1B5C}</a:tableStyleId>
              </a:tblPr>
              <a:tblGrid>
                <a:gridCol w="1302375">
                  <a:extLst>
                    <a:ext uri="{9D8B030D-6E8A-4147-A177-3AD203B41FA5}">
                      <a16:colId xmlns:a16="http://schemas.microsoft.com/office/drawing/2014/main" val="20000"/>
                    </a:ext>
                  </a:extLst>
                </a:gridCol>
                <a:gridCol w="1449075">
                  <a:extLst>
                    <a:ext uri="{9D8B030D-6E8A-4147-A177-3AD203B41FA5}">
                      <a16:colId xmlns:a16="http://schemas.microsoft.com/office/drawing/2014/main" val="20001"/>
                    </a:ext>
                  </a:extLst>
                </a:gridCol>
                <a:gridCol w="351150">
                  <a:extLst>
                    <a:ext uri="{9D8B030D-6E8A-4147-A177-3AD203B41FA5}">
                      <a16:colId xmlns:a16="http://schemas.microsoft.com/office/drawing/2014/main" val="20002"/>
                    </a:ext>
                  </a:extLst>
                </a:gridCol>
                <a:gridCol w="1874525">
                  <a:extLst>
                    <a:ext uri="{9D8B030D-6E8A-4147-A177-3AD203B41FA5}">
                      <a16:colId xmlns:a16="http://schemas.microsoft.com/office/drawing/2014/main" val="20003"/>
                    </a:ext>
                  </a:extLst>
                </a:gridCol>
              </a:tblGrid>
              <a:tr h="396025">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latin typeface="Times New Roman"/>
                          <a:ea typeface="Times New Roman"/>
                          <a:cs typeface="Times New Roman"/>
                          <a:sym typeface="Times New Roman"/>
                        </a:rPr>
                        <a:t>User Age</a:t>
                      </a:r>
                      <a:endParaRPr sz="2000" u="none" strike="noStrike" cap="none">
                        <a:latin typeface="Times New Roman"/>
                        <a:ea typeface="Times New Roman"/>
                        <a:cs typeface="Times New Roman"/>
                        <a:sym typeface="Times New Roman"/>
                      </a:endParaRPr>
                    </a:p>
                  </a:txBody>
                  <a:tcPr marL="0" marR="0" marT="336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Clr>
                          <a:srgbClr val="000000"/>
                        </a:buClr>
                        <a:buSzPts val="2000"/>
                        <a:buFont typeface="Arial"/>
                        <a:buNone/>
                      </a:pPr>
                      <a:r>
                        <a:rPr lang="en-US" sz="2000" u="none" strike="noStrike" cap="none">
                          <a:latin typeface="Times New Roman"/>
                          <a:ea typeface="Times New Roman"/>
                          <a:cs typeface="Times New Roman"/>
                          <a:sym typeface="Times New Roman"/>
                        </a:rPr>
                        <a:t>Ad Id</a:t>
                      </a:r>
                      <a:endParaRPr sz="2000" u="none" strike="noStrike" cap="none">
                        <a:latin typeface="Times New Roman"/>
                        <a:ea typeface="Times New Roman"/>
                        <a:cs typeface="Times New Roman"/>
                        <a:sym typeface="Times New Roman"/>
                      </a:endParaRPr>
                    </a:p>
                  </a:txBody>
                  <a:tcPr marL="0" marR="0" marT="336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7493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a:t>
                      </a:r>
                      <a:endParaRPr sz="1600" u="none" strike="noStrike" cap="none">
                        <a:latin typeface="Times New Roman"/>
                        <a:ea typeface="Times New Roman"/>
                        <a:cs typeface="Times New Roman"/>
                        <a:sym typeface="Times New Roman"/>
                      </a:endParaRPr>
                    </a:p>
                  </a:txBody>
                  <a:tcPr marL="0" marR="0" marT="323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latin typeface="Times New Roman"/>
                          <a:ea typeface="Times New Roman"/>
                          <a:cs typeface="Times New Roman"/>
                          <a:sym typeface="Times New Roman"/>
                        </a:rPr>
                        <a:t>Click</a:t>
                      </a:r>
                      <a:endParaRPr sz="2000" u="none" strike="noStrike" cap="none">
                        <a:latin typeface="Times New Roman"/>
                        <a:ea typeface="Times New Roman"/>
                        <a:cs typeface="Times New Roman"/>
                        <a:sym typeface="Times New Roman"/>
                      </a:endParaRPr>
                    </a:p>
                  </a:txBody>
                  <a:tcPr marL="0" marR="0" marT="336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0375">
                <a:tc>
                  <a:txBody>
                    <a:bodyPr/>
                    <a:lstStyle/>
                    <a:p>
                      <a:pPr marL="635"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41</a:t>
                      </a:r>
                      <a:endParaRPr sz="1800" u="none" strike="noStrike" cap="none">
                        <a:latin typeface="Times New Roman"/>
                        <a:ea typeface="Times New Roman"/>
                        <a:cs typeface="Times New Roman"/>
                        <a:sym typeface="Times New Roman"/>
                      </a:endParaRPr>
                    </a:p>
                  </a:txBody>
                  <a:tcPr marL="0" marR="0" marT="317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tc>
                  <a:txBody>
                    <a:bodyPr/>
                    <a:lstStyle/>
                    <a:p>
                      <a:pPr marL="1905"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93242</a:t>
                      </a:r>
                      <a:endParaRPr sz="1800" u="none" strike="noStrike" cap="none">
                        <a:latin typeface="Times New Roman"/>
                        <a:ea typeface="Times New Roman"/>
                        <a:cs typeface="Times New Roman"/>
                        <a:sym typeface="Times New Roman"/>
                      </a:endParaRPr>
                    </a:p>
                  </a:txBody>
                  <a:tcPr marL="0" marR="0" marT="317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tc rowSpan="5">
                  <a:txBody>
                    <a:bodyPr/>
                    <a:lstStyle/>
                    <a:p>
                      <a:pPr marL="0" marR="0" lvl="0" indent="0" algn="l" rtl="0">
                        <a:lnSpc>
                          <a:spcPct val="100000"/>
                        </a:lnSpc>
                        <a:spcBef>
                          <a:spcPts val="0"/>
                        </a:spcBef>
                        <a:spcAft>
                          <a:spcPts val="0"/>
                        </a:spcAft>
                        <a:buClr>
                          <a:srgbClr val="000000"/>
                        </a:buClr>
                        <a:buSzPts val="2300"/>
                        <a:buFont typeface="Arial"/>
                        <a:buNone/>
                      </a:pPr>
                      <a:endParaRPr sz="23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0" marR="0" marT="317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274325">
                <a:tc>
                  <a:txBody>
                    <a:bodyPr/>
                    <a:lstStyle/>
                    <a:p>
                      <a:pPr marL="635" marR="0" lvl="0" indent="0" algn="ctr" rtl="0">
                        <a:lnSpc>
                          <a:spcPct val="113611"/>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80</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a:txBody>
                    <a:bodyPr/>
                    <a:lstStyle/>
                    <a:p>
                      <a:pPr marL="1905" marR="0" lvl="0" indent="0" algn="ctr" rtl="0">
                        <a:lnSpc>
                          <a:spcPct val="113611"/>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93287</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vMerge="1">
                  <a:txBody>
                    <a:bodyPr/>
                    <a:lstStyle/>
                    <a:p>
                      <a:endParaRPr lang="en-US"/>
                    </a:p>
                  </a:txBody>
                  <a:tcPr/>
                </a:tc>
                <a:tc>
                  <a:txBody>
                    <a:bodyPr/>
                    <a:lstStyle/>
                    <a:p>
                      <a:pPr marL="3810" marR="0" lvl="0" indent="0" algn="ctr" rtl="0">
                        <a:lnSpc>
                          <a:spcPct val="113611"/>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0</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extLst>
                  <a:ext uri="{0D108BD9-81ED-4DB2-BD59-A6C34878D82A}">
                    <a16:rowId xmlns:a16="http://schemas.microsoft.com/office/drawing/2014/main" val="10002"/>
                  </a:ext>
                </a:extLst>
              </a:tr>
              <a:tr h="258200">
                <a:tc>
                  <a:txBody>
                    <a:bodyPr/>
                    <a:lstStyle/>
                    <a:p>
                      <a:pPr marL="635" marR="0" lvl="0" indent="0" algn="ctr" rtl="0">
                        <a:lnSpc>
                          <a:spcPct val="1075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18</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a:txBody>
                    <a:bodyPr/>
                    <a:lstStyle/>
                    <a:p>
                      <a:pPr marL="1905" marR="0" lvl="0" indent="0" algn="ctr" rtl="0">
                        <a:lnSpc>
                          <a:spcPct val="1075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87312</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vMerge="1">
                  <a:txBody>
                    <a:bodyPr/>
                    <a:lstStyle/>
                    <a:p>
                      <a:endParaRPr lang="en-US"/>
                    </a:p>
                  </a:txBody>
                  <a:tcPr/>
                </a:tc>
                <a:tc>
                  <a:txBody>
                    <a:bodyPr/>
                    <a:lstStyle/>
                    <a:p>
                      <a:pPr marL="3810" marR="0" lvl="0" indent="0" algn="ctr" rtl="0">
                        <a:lnSpc>
                          <a:spcPct val="1075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extLst>
                  <a:ext uri="{0D108BD9-81ED-4DB2-BD59-A6C34878D82A}">
                    <a16:rowId xmlns:a16="http://schemas.microsoft.com/office/drawing/2014/main" val="10003"/>
                  </a:ext>
                </a:extLst>
              </a:tr>
              <a:tr h="285775">
                <a:tc>
                  <a:txBody>
                    <a:bodyPr/>
                    <a:lstStyle/>
                    <a:p>
                      <a:pPr marL="1270" marR="0" lvl="0" indent="0" algn="ctr" rtl="0">
                        <a:lnSpc>
                          <a:spcPct val="112777"/>
                        </a:lnSpc>
                        <a:spcBef>
                          <a:spcPts val="0"/>
                        </a:spcBef>
                        <a:spcAft>
                          <a:spcPts val="0"/>
                        </a:spcAft>
                        <a:buClr>
                          <a:srgbClr val="000000"/>
                        </a:buClr>
                        <a:buSzPts val="1800"/>
                        <a:buFont typeface="Arial"/>
                        <a:buNone/>
                      </a:pPr>
                      <a:r>
                        <a:rPr lang="en-US" sz="1800" u="none" strike="noStrike" cap="none">
                          <a:latin typeface="Calibri"/>
                          <a:ea typeface="Calibri"/>
                          <a:cs typeface="Calibri"/>
                          <a:sym typeface="Calibri"/>
                        </a:rPr>
                        <a:t>…</a:t>
                      </a:r>
                      <a:endParaRPr sz="1800" u="none" strike="noStrike" cap="none">
                        <a:latin typeface="Calibri"/>
                        <a:ea typeface="Calibri"/>
                        <a:cs typeface="Calibri"/>
                        <a:sym typeface="Calibri"/>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a:txBody>
                    <a:bodyPr/>
                    <a:lstStyle/>
                    <a:p>
                      <a:pPr marL="2540" marR="0" lvl="0" indent="0" algn="ctr" rtl="0">
                        <a:lnSpc>
                          <a:spcPct val="112777"/>
                        </a:lnSpc>
                        <a:spcBef>
                          <a:spcPts val="0"/>
                        </a:spcBef>
                        <a:spcAft>
                          <a:spcPts val="0"/>
                        </a:spcAft>
                        <a:buClr>
                          <a:srgbClr val="000000"/>
                        </a:buClr>
                        <a:buSzPts val="1800"/>
                        <a:buFont typeface="Arial"/>
                        <a:buNone/>
                      </a:pPr>
                      <a:r>
                        <a:rPr lang="en-US" sz="1800" u="none" strike="noStrike" cap="none">
                          <a:latin typeface="Calibri"/>
                          <a:ea typeface="Calibri"/>
                          <a:cs typeface="Calibri"/>
                          <a:sym typeface="Calibri"/>
                        </a:rPr>
                        <a:t>…</a:t>
                      </a:r>
                      <a:endParaRPr sz="1800" u="none" strike="noStrike" cap="none">
                        <a:latin typeface="Calibri"/>
                        <a:ea typeface="Calibri"/>
                        <a:cs typeface="Calibri"/>
                        <a:sym typeface="Calibri"/>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vMerge="1">
                  <a:txBody>
                    <a:bodyPr/>
                    <a:lstStyle/>
                    <a:p>
                      <a:endParaRPr lang="en-US"/>
                    </a:p>
                  </a:txBody>
                  <a:tcPr/>
                </a:tc>
                <a:tc>
                  <a:txBody>
                    <a:bodyPr/>
                    <a:lstStyle/>
                    <a:p>
                      <a:pPr marL="4445" marR="0" lvl="0" indent="0" algn="ctr" rtl="0">
                        <a:lnSpc>
                          <a:spcPct val="112777"/>
                        </a:lnSpc>
                        <a:spcBef>
                          <a:spcPts val="0"/>
                        </a:spcBef>
                        <a:spcAft>
                          <a:spcPts val="0"/>
                        </a:spcAft>
                        <a:buClr>
                          <a:srgbClr val="000000"/>
                        </a:buClr>
                        <a:buSzPts val="1800"/>
                        <a:buFont typeface="Arial"/>
                        <a:buNone/>
                      </a:pPr>
                      <a:r>
                        <a:rPr lang="en-US" sz="1800" u="none" strike="noStrike" cap="none">
                          <a:latin typeface="Calibri"/>
                          <a:ea typeface="Calibri"/>
                          <a:cs typeface="Calibri"/>
                          <a:sym typeface="Calibri"/>
                        </a:rPr>
                        <a:t>…</a:t>
                      </a:r>
                      <a:endParaRPr sz="1800" u="none" strike="noStrike" cap="none">
                        <a:latin typeface="Calibri"/>
                        <a:ea typeface="Calibri"/>
                        <a:cs typeface="Calibri"/>
                        <a:sym typeface="Calibri"/>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extLst>
                  <a:ext uri="{0D108BD9-81ED-4DB2-BD59-A6C34878D82A}">
                    <a16:rowId xmlns:a16="http://schemas.microsoft.com/office/drawing/2014/main" val="10004"/>
                  </a:ext>
                </a:extLst>
              </a:tr>
              <a:tr h="323625">
                <a:tc>
                  <a:txBody>
                    <a:bodyPr/>
                    <a:lstStyle/>
                    <a:p>
                      <a:pPr marL="635" marR="0" lvl="0" indent="0" algn="ctr" rtl="0">
                        <a:lnSpc>
                          <a:spcPct val="114444"/>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27</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B w="19050" cap="flat" cmpd="sng">
                      <a:solidFill>
                        <a:srgbClr val="000000"/>
                      </a:solidFill>
                      <a:prstDash val="solid"/>
                      <a:round/>
                      <a:headEnd type="none" w="sm" len="sm"/>
                      <a:tailEnd type="none" w="sm" len="sm"/>
                    </a:lnB>
                  </a:tcPr>
                </a:tc>
                <a:tc>
                  <a:txBody>
                    <a:bodyPr/>
                    <a:lstStyle/>
                    <a:p>
                      <a:pPr marL="1905" marR="0" lvl="0" indent="0" algn="ctr" rtl="0">
                        <a:lnSpc>
                          <a:spcPct val="114444"/>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71244</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B w="19050" cap="flat" cmpd="sng">
                      <a:solidFill>
                        <a:srgbClr val="000000"/>
                      </a:solidFill>
                      <a:prstDash val="solid"/>
                      <a:round/>
                      <a:headEnd type="none" w="sm" len="sm"/>
                      <a:tailEnd type="none" w="sm" len="sm"/>
                    </a:lnB>
                  </a:tcPr>
                </a:tc>
                <a:tc vMerge="1">
                  <a:txBody>
                    <a:bodyPr/>
                    <a:lstStyle/>
                    <a:p>
                      <a:endParaRPr lang="en-US"/>
                    </a:p>
                  </a:txBody>
                  <a:tcPr/>
                </a:tc>
                <a:tc>
                  <a:txBody>
                    <a:bodyPr/>
                    <a:lstStyle/>
                    <a:p>
                      <a:pPr marL="3810" marR="0" lvl="0" indent="0" algn="ctr" rtl="0">
                        <a:lnSpc>
                          <a:spcPct val="114444"/>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13" name="Google Shape;213;p11"/>
          <p:cNvSpPr txBox="1"/>
          <p:nvPr/>
        </p:nvSpPr>
        <p:spPr>
          <a:xfrm>
            <a:off x="7645704" y="1315211"/>
            <a:ext cx="3570604" cy="5130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mj-lt"/>
                <a:ea typeface="Times New Roman"/>
                <a:cs typeface="Times New Roman"/>
                <a:sym typeface="Times New Roman"/>
              </a:rPr>
              <a:t>Unstructured Data</a:t>
            </a:r>
            <a:endParaRPr sz="3200" b="0" i="0" u="none" strike="noStrike" cap="none">
              <a:solidFill>
                <a:schemeClr val="dk1"/>
              </a:solidFill>
              <a:latin typeface="+mj-lt"/>
              <a:ea typeface="Times New Roman"/>
              <a:cs typeface="Times New Roman"/>
              <a:sym typeface="Times New Roman"/>
            </a:endParaRPr>
          </a:p>
        </p:txBody>
      </p:sp>
      <p:pic>
        <p:nvPicPr>
          <p:cNvPr id="214" name="Google Shape;214;p11"/>
          <p:cNvPicPr preferRelativeResize="0"/>
          <p:nvPr/>
        </p:nvPicPr>
        <p:blipFill rotWithShape="1">
          <a:blip r:embed="rId3">
            <a:alphaModFix/>
          </a:blip>
          <a:srcRect/>
          <a:stretch/>
        </p:blipFill>
        <p:spPr>
          <a:xfrm>
            <a:off x="9517126" y="2133600"/>
            <a:ext cx="2494864" cy="1662582"/>
          </a:xfrm>
          <a:prstGeom prst="rect">
            <a:avLst/>
          </a:prstGeom>
          <a:noFill/>
          <a:ln>
            <a:noFill/>
          </a:ln>
        </p:spPr>
      </p:pic>
      <p:sp>
        <p:nvSpPr>
          <p:cNvPr id="215" name="Google Shape;215;p11"/>
          <p:cNvSpPr txBox="1"/>
          <p:nvPr/>
        </p:nvSpPr>
        <p:spPr>
          <a:xfrm>
            <a:off x="10306139" y="3827779"/>
            <a:ext cx="9010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Image</a:t>
            </a:r>
            <a:endParaRPr sz="2400" b="0" i="0" u="none" strike="noStrike" cap="none">
              <a:solidFill>
                <a:schemeClr val="dk1"/>
              </a:solidFill>
              <a:latin typeface="+mj-lt"/>
              <a:ea typeface="Times New Roman"/>
              <a:cs typeface="Times New Roman"/>
              <a:sym typeface="Times New Roman"/>
            </a:endParaRPr>
          </a:p>
        </p:txBody>
      </p:sp>
      <p:grpSp>
        <p:nvGrpSpPr>
          <p:cNvPr id="216" name="Google Shape;216;p11"/>
          <p:cNvGrpSpPr/>
          <p:nvPr/>
        </p:nvGrpSpPr>
        <p:grpSpPr>
          <a:xfrm>
            <a:off x="7575168" y="4639537"/>
            <a:ext cx="3797220" cy="1155851"/>
            <a:chOff x="7575168" y="4639537"/>
            <a:chExt cx="3797220" cy="1155851"/>
          </a:xfrm>
        </p:grpSpPr>
        <p:sp>
          <p:nvSpPr>
            <p:cNvPr id="217" name="Google Shape;217;p11"/>
            <p:cNvSpPr/>
            <p:nvPr/>
          </p:nvSpPr>
          <p:spPr>
            <a:xfrm>
              <a:off x="7596678" y="4639537"/>
              <a:ext cx="3775710" cy="1139190"/>
            </a:xfrm>
            <a:custGeom>
              <a:avLst/>
              <a:gdLst/>
              <a:ahLst/>
              <a:cxnLst/>
              <a:rect l="l" t="t" r="r" b="b"/>
              <a:pathLst>
                <a:path w="3775709" h="1139189" extrusionOk="0">
                  <a:moveTo>
                    <a:pt x="3775145" y="0"/>
                  </a:moveTo>
                  <a:lnTo>
                    <a:pt x="0" y="0"/>
                  </a:lnTo>
                </a:path>
                <a:path w="3775709" h="1139189" extrusionOk="0">
                  <a:moveTo>
                    <a:pt x="3775145" y="0"/>
                  </a:moveTo>
                  <a:lnTo>
                    <a:pt x="3775144" y="1138768"/>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218" name="Google Shape;218;p11"/>
            <p:cNvSpPr/>
            <p:nvPr/>
          </p:nvSpPr>
          <p:spPr>
            <a:xfrm>
              <a:off x="7596682" y="4639537"/>
              <a:ext cx="0" cy="1139190"/>
            </a:xfrm>
            <a:custGeom>
              <a:avLst/>
              <a:gdLst/>
              <a:ahLst/>
              <a:cxnLst/>
              <a:rect l="l" t="t" r="r" b="b"/>
              <a:pathLst>
                <a:path w="120000" h="1139189" extrusionOk="0">
                  <a:moveTo>
                    <a:pt x="0" y="0"/>
                  </a:moveTo>
                  <a:lnTo>
                    <a:pt x="0" y="1138768"/>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219" name="Google Shape;219;p11"/>
            <p:cNvSpPr/>
            <p:nvPr/>
          </p:nvSpPr>
          <p:spPr>
            <a:xfrm>
              <a:off x="7575168" y="5791578"/>
              <a:ext cx="3796665" cy="3810"/>
            </a:xfrm>
            <a:custGeom>
              <a:avLst/>
              <a:gdLst/>
              <a:ahLst/>
              <a:cxnLst/>
              <a:rect l="l" t="t" r="r" b="b"/>
              <a:pathLst>
                <a:path w="3796665" h="3810" extrusionOk="0">
                  <a:moveTo>
                    <a:pt x="3796644" y="0"/>
                  </a:moveTo>
                  <a:lnTo>
                    <a:pt x="0" y="3813"/>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grpSp>
      <p:sp>
        <p:nvSpPr>
          <p:cNvPr id="220" name="Google Shape;220;p11"/>
          <p:cNvSpPr txBox="1"/>
          <p:nvPr/>
        </p:nvSpPr>
        <p:spPr>
          <a:xfrm>
            <a:off x="7603030" y="4748276"/>
            <a:ext cx="3763010" cy="1658018"/>
          </a:xfrm>
          <a:prstGeom prst="rect">
            <a:avLst/>
          </a:prstGeom>
          <a:noFill/>
          <a:ln>
            <a:noFill/>
          </a:ln>
        </p:spPr>
        <p:txBody>
          <a:bodyPr spcFirstLastPara="1" wrap="square" lIns="0" tIns="31750" rIns="0" bIns="0" anchor="t" anchorCtr="0">
            <a:spAutoFit/>
          </a:bodyPr>
          <a:lstStyle/>
          <a:p>
            <a:pPr marL="104139" marR="575945" lvl="0" indent="0" algn="l" rtl="0">
              <a:lnSpc>
                <a:spcPct val="117083"/>
              </a:lnSpc>
              <a:spcBef>
                <a:spcPts val="0"/>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Four scores and seven  years ago…</a:t>
            </a:r>
            <a:endParaRPr sz="2400" b="0" i="0" u="none" strike="noStrike" cap="none" dirty="0">
              <a:solidFill>
                <a:schemeClr val="dk1"/>
              </a:solidFill>
              <a:latin typeface="+mj-lt"/>
              <a:ea typeface="Times New Roman"/>
              <a:cs typeface="Times New Roman"/>
              <a:sym typeface="Times New Roman"/>
            </a:endParaRPr>
          </a:p>
          <a:p>
            <a:pPr marL="0" marR="0" lvl="0" indent="0" algn="l" rtl="0">
              <a:lnSpc>
                <a:spcPct val="100000"/>
              </a:lnSpc>
              <a:spcBef>
                <a:spcPts val="5"/>
              </a:spcBef>
              <a:spcAft>
                <a:spcPts val="0"/>
              </a:spcAft>
              <a:buClr>
                <a:srgbClr val="000000"/>
              </a:buClr>
              <a:buSzPts val="2550"/>
              <a:buFont typeface="Arial"/>
              <a:buNone/>
            </a:pPr>
            <a:endParaRPr sz="2550" b="0" i="0" u="none" strike="noStrike" cap="none" dirty="0">
              <a:solidFill>
                <a:schemeClr val="dk1"/>
              </a:solidFill>
              <a:latin typeface="+mj-lt"/>
              <a:ea typeface="Times New Roman"/>
              <a:cs typeface="Times New Roman"/>
              <a:sym typeface="Times New Roman"/>
            </a:endParaRPr>
          </a:p>
          <a:p>
            <a:pPr marL="0" marR="9525" lvl="0" indent="0" algn="ctr" rtl="0">
              <a:lnSpc>
                <a:spcPct val="100000"/>
              </a:lnSpc>
              <a:spcBef>
                <a:spcPts val="5"/>
              </a:spcBef>
              <a:spcAft>
                <a:spcPts val="0"/>
              </a:spcAft>
              <a:buClr>
                <a:srgbClr val="000000"/>
              </a:buClr>
              <a:buSzPts val="2400"/>
              <a:buFont typeface="Arial"/>
              <a:buNone/>
            </a:pPr>
            <a:r>
              <a:rPr lang="en-US" sz="2400" b="0" i="0" u="none" strike="noStrike" cap="none" dirty="0">
                <a:solidFill>
                  <a:schemeClr val="dk1"/>
                </a:solidFill>
                <a:latin typeface="+mj-lt"/>
                <a:ea typeface="Times New Roman"/>
                <a:cs typeface="Times New Roman"/>
                <a:sym typeface="Times New Roman"/>
              </a:rPr>
              <a:t>Text</a:t>
            </a:r>
            <a:endParaRPr sz="2400" b="0" i="0" u="none" strike="noStrike" cap="none" dirty="0">
              <a:solidFill>
                <a:schemeClr val="dk1"/>
              </a:solidFill>
              <a:latin typeface="+mj-lt"/>
              <a:ea typeface="Times New Roman"/>
              <a:cs typeface="Times New Roman"/>
              <a:sym typeface="Times New Roman"/>
            </a:endParaRPr>
          </a:p>
        </p:txBody>
      </p:sp>
      <p:grpSp>
        <p:nvGrpSpPr>
          <p:cNvPr id="221" name="Google Shape;221;p11"/>
          <p:cNvGrpSpPr/>
          <p:nvPr/>
        </p:nvGrpSpPr>
        <p:grpSpPr>
          <a:xfrm>
            <a:off x="6969682" y="2127250"/>
            <a:ext cx="2351405" cy="1674495"/>
            <a:chOff x="6969682" y="2127250"/>
            <a:chExt cx="2351405" cy="1674495"/>
          </a:xfrm>
        </p:grpSpPr>
        <p:pic>
          <p:nvPicPr>
            <p:cNvPr id="222" name="Google Shape;222;p11"/>
            <p:cNvPicPr preferRelativeResize="0"/>
            <p:nvPr/>
          </p:nvPicPr>
          <p:blipFill rotWithShape="1">
            <a:blip r:embed="rId4">
              <a:alphaModFix/>
            </a:blip>
            <a:srcRect/>
            <a:stretch/>
          </p:blipFill>
          <p:spPr>
            <a:xfrm>
              <a:off x="6976033" y="2185353"/>
              <a:ext cx="2339467" cy="1610839"/>
            </a:xfrm>
            <a:prstGeom prst="rect">
              <a:avLst/>
            </a:prstGeom>
            <a:noFill/>
            <a:ln>
              <a:noFill/>
            </a:ln>
          </p:spPr>
        </p:pic>
        <p:sp>
          <p:nvSpPr>
            <p:cNvPr id="223" name="Google Shape;223;p11"/>
            <p:cNvSpPr/>
            <p:nvPr/>
          </p:nvSpPr>
          <p:spPr>
            <a:xfrm>
              <a:off x="6969682" y="2127250"/>
              <a:ext cx="2351405" cy="1674495"/>
            </a:xfrm>
            <a:custGeom>
              <a:avLst/>
              <a:gdLst/>
              <a:ahLst/>
              <a:cxnLst/>
              <a:rect l="l" t="t" r="r" b="b"/>
              <a:pathLst>
                <a:path w="2351404" h="1674495" extrusionOk="0">
                  <a:moveTo>
                    <a:pt x="0" y="0"/>
                  </a:moveTo>
                  <a:lnTo>
                    <a:pt x="2350961" y="0"/>
                  </a:lnTo>
                  <a:lnTo>
                    <a:pt x="2350961" y="1674435"/>
                  </a:lnTo>
                  <a:lnTo>
                    <a:pt x="0" y="1674435"/>
                  </a:lnTo>
                  <a:lnTo>
                    <a:pt x="0" y="0"/>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grpSp>
      <p:sp>
        <p:nvSpPr>
          <p:cNvPr id="224" name="Google Shape;224;p11"/>
          <p:cNvSpPr txBox="1"/>
          <p:nvPr/>
        </p:nvSpPr>
        <p:spPr>
          <a:xfrm>
            <a:off x="7713788" y="3843020"/>
            <a:ext cx="8509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mj-lt"/>
                <a:ea typeface="Times New Roman"/>
                <a:cs typeface="Times New Roman"/>
                <a:sym typeface="Times New Roman"/>
              </a:rPr>
              <a:t>Audio</a:t>
            </a:r>
            <a:endParaRPr sz="2400" b="0" i="0" u="none" strike="noStrike" cap="none">
              <a:solidFill>
                <a:schemeClr val="dk1"/>
              </a:solidFill>
              <a:latin typeface="+mj-lt"/>
              <a:ea typeface="Times New Roman"/>
              <a:cs typeface="Times New Roman"/>
              <a:sym typeface="Times New Roman"/>
            </a:endParaRPr>
          </a:p>
        </p:txBody>
      </p:sp>
      <p:sp>
        <p:nvSpPr>
          <p:cNvPr id="225" name="Google Shape;225;p11"/>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20</a:t>
            </a:fld>
            <a:endParaRPr>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916227" y="635977"/>
            <a:ext cx="8006862" cy="689932"/>
          </a:xfrm>
          <a:prstGeom prst="rect">
            <a:avLst/>
          </a:prstGeom>
          <a:noFill/>
          <a:ln>
            <a:noFill/>
          </a:ln>
        </p:spPr>
        <p:txBody>
          <a:bodyPr spcFirstLastPara="1" wrap="square" lIns="0" tIns="12700" rIns="0" bIns="0" anchor="t" anchorCtr="0">
            <a:spAutoFit/>
          </a:bodyPr>
          <a:lstStyle/>
          <a:p>
            <a:pPr marL="12700" lvl="0"/>
            <a:r>
              <a:rPr lang="en-US" sz="4400" dirty="0">
                <a:latin typeface="+mj-lt"/>
                <a:ea typeface="Times New Roman"/>
                <a:cs typeface="Times New Roman"/>
                <a:sym typeface="Times New Roman"/>
              </a:rPr>
              <a:t>Supervised Learning</a:t>
            </a:r>
            <a:endParaRPr sz="4400" dirty="0">
              <a:latin typeface="+mj-lt"/>
              <a:ea typeface="Times New Roman"/>
              <a:cs typeface="Times New Roman"/>
              <a:sym typeface="Times New Roman"/>
            </a:endParaRPr>
          </a:p>
        </p:txBody>
      </p:sp>
      <p:sp>
        <p:nvSpPr>
          <p:cNvPr id="76" name="Google Shape;76;p3"/>
          <p:cNvSpPr txBox="1"/>
          <p:nvPr/>
        </p:nvSpPr>
        <p:spPr>
          <a:xfrm>
            <a:off x="536331" y="1612548"/>
            <a:ext cx="11456376" cy="4114973"/>
          </a:xfrm>
          <a:prstGeom prst="rect">
            <a:avLst/>
          </a:prstGeom>
          <a:noFill/>
          <a:ln>
            <a:noFill/>
          </a:ln>
        </p:spPr>
        <p:txBody>
          <a:bodyPr spcFirstLastPara="1" wrap="square" lIns="0" tIns="12700" rIns="0" bIns="0" anchor="t" anchorCtr="0">
            <a:spAutoFit/>
          </a:bodyPr>
          <a:lstStyle/>
          <a:p>
            <a:pPr marL="470534" lvl="0" indent="-457200">
              <a:lnSpc>
                <a:spcPct val="119107"/>
              </a:lnSpc>
              <a:buSzPts val="2800"/>
              <a:buFont typeface="Arial" panose="020B0604020202020204" pitchFamily="34" charset="0"/>
              <a:buChar char="•"/>
            </a:pPr>
            <a:r>
              <a:rPr lang="en-US" sz="2800" dirty="0">
                <a:solidFill>
                  <a:schemeClr val="dk1"/>
                </a:solidFill>
                <a:latin typeface="+mj-lt"/>
                <a:ea typeface="Times New Roman"/>
                <a:cs typeface="Times New Roman"/>
                <a:sym typeface="Times New Roman"/>
              </a:rPr>
              <a:t>The main differences between structured and unstructured data are in their organization, format, and the tools used to process them. </a:t>
            </a:r>
          </a:p>
          <a:p>
            <a:pPr marL="470534" lvl="0" indent="-457200">
              <a:lnSpc>
                <a:spcPct val="119107"/>
              </a:lnSpc>
              <a:buSzPts val="2800"/>
              <a:buFont typeface="Arial" panose="020B0604020202020204" pitchFamily="34" charset="0"/>
              <a:buChar char="•"/>
            </a:pPr>
            <a:r>
              <a:rPr lang="en-US" sz="2800" dirty="0">
                <a:solidFill>
                  <a:schemeClr val="dk1"/>
                </a:solidFill>
                <a:latin typeface="+mj-lt"/>
                <a:ea typeface="Times New Roman"/>
                <a:cs typeface="Times New Roman"/>
                <a:sym typeface="Times New Roman"/>
              </a:rPr>
              <a:t>Structured data is organized and has a pre-defined format, while unstructured data is often disorganized and lacks a pre-defined format. </a:t>
            </a:r>
          </a:p>
          <a:p>
            <a:pPr marL="470534" lvl="0" indent="-457200">
              <a:lnSpc>
                <a:spcPct val="119107"/>
              </a:lnSpc>
              <a:buSzPts val="2800"/>
              <a:buFont typeface="Arial" panose="020B0604020202020204" pitchFamily="34" charset="0"/>
              <a:buChar char="•"/>
            </a:pPr>
            <a:r>
              <a:rPr lang="en-US" sz="2800" dirty="0">
                <a:solidFill>
                  <a:schemeClr val="dk1"/>
                </a:solidFill>
                <a:latin typeface="+mj-lt"/>
                <a:ea typeface="Times New Roman"/>
                <a:cs typeface="Times New Roman"/>
                <a:sym typeface="Times New Roman"/>
              </a:rPr>
              <a:t>Structured data is often processed using traditional data processing tools, while unstructured data is processed using machine learning algorithms.</a:t>
            </a:r>
          </a:p>
        </p:txBody>
      </p:sp>
      <p:sp>
        <p:nvSpPr>
          <p:cNvPr id="78" name="Google Shape;78;p3"/>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21</a:t>
            </a:fld>
            <a:endParaRPr>
              <a:latin typeface="+mj-lt"/>
            </a:endParaRPr>
          </a:p>
        </p:txBody>
      </p:sp>
    </p:spTree>
    <p:extLst>
      <p:ext uri="{BB962C8B-B14F-4D97-AF65-F5344CB8AC3E}">
        <p14:creationId xmlns:p14="http://schemas.microsoft.com/office/powerpoint/2010/main" val="1870184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p:nvPr/>
        </p:nvSpPr>
        <p:spPr>
          <a:xfrm>
            <a:off x="10967032" y="6488438"/>
            <a:ext cx="1145160" cy="350865"/>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Clr>
                <a:srgbClr val="000000"/>
              </a:buClr>
              <a:buSzPts val="2000"/>
              <a:buFont typeface="Arial"/>
              <a:buNone/>
            </a:pPr>
            <a:r>
              <a:rPr lang="en-US" sz="2000" b="0" i="0" u="none" strike="noStrike" cap="none">
                <a:solidFill>
                  <a:schemeClr val="dk1"/>
                </a:solidFill>
                <a:latin typeface="+mj-lt"/>
                <a:ea typeface="Trebuchet MS"/>
                <a:cs typeface="Trebuchet MS"/>
                <a:sym typeface="Trebuchet MS"/>
              </a:rPr>
              <a:t>Andrew g</a:t>
            </a:r>
            <a:endParaRPr sz="2000" b="0" i="0" u="none" strike="noStrike" cap="none">
              <a:solidFill>
                <a:schemeClr val="dk1"/>
              </a:solidFill>
              <a:latin typeface="+mj-lt"/>
              <a:ea typeface="Trebuchet MS"/>
              <a:cs typeface="Trebuchet MS"/>
              <a:sym typeface="Trebuchet MS"/>
            </a:endParaRPr>
          </a:p>
        </p:txBody>
      </p:sp>
      <p:sp>
        <p:nvSpPr>
          <p:cNvPr id="231" name="Google Shape;231;p12"/>
          <p:cNvSpPr/>
          <p:nvPr/>
        </p:nvSpPr>
        <p:spPr>
          <a:xfrm>
            <a:off x="10668000" y="6065519"/>
            <a:ext cx="1544720" cy="792480"/>
          </a:xfrm>
          <a:custGeom>
            <a:avLst/>
            <a:gdLst/>
            <a:ahLst/>
            <a:cxnLst/>
            <a:rect l="l" t="t" r="r" b="b"/>
            <a:pathLst>
              <a:path w="1524000" h="792479" extrusionOk="0">
                <a:moveTo>
                  <a:pt x="1524000" y="0"/>
                </a:moveTo>
                <a:lnTo>
                  <a:pt x="0" y="0"/>
                </a:lnTo>
                <a:lnTo>
                  <a:pt x="0" y="792481"/>
                </a:lnTo>
                <a:lnTo>
                  <a:pt x="1524000" y="792481"/>
                </a:lnTo>
                <a:lnTo>
                  <a:pt x="152400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232" name="Google Shape;232;p12"/>
          <p:cNvSpPr txBox="1">
            <a:spLocks noGrp="1"/>
          </p:cNvSpPr>
          <p:nvPr>
            <p:ph type="title"/>
          </p:nvPr>
        </p:nvSpPr>
        <p:spPr>
          <a:xfrm>
            <a:off x="5895746" y="1291844"/>
            <a:ext cx="6004479" cy="2109808"/>
          </a:xfrm>
          <a:prstGeom prst="rect">
            <a:avLst/>
          </a:prstGeom>
          <a:noFill/>
          <a:ln>
            <a:noFill/>
          </a:ln>
        </p:spPr>
        <p:txBody>
          <a:bodyPr spcFirstLastPara="1" wrap="square" lIns="0" tIns="114300" rIns="0" bIns="0" anchor="t" anchorCtr="0">
            <a:spAutoFit/>
          </a:bodyPr>
          <a:lstStyle/>
          <a:p>
            <a:pPr marL="12700" marR="5080" lvl="0" indent="257175" algn="l" rtl="0">
              <a:lnSpc>
                <a:spcPct val="108333"/>
              </a:lnSpc>
              <a:spcBef>
                <a:spcPts val="0"/>
              </a:spcBef>
              <a:spcAft>
                <a:spcPts val="0"/>
              </a:spcAft>
              <a:buSzPts val="1400"/>
              <a:buNone/>
            </a:pPr>
            <a:r>
              <a:rPr lang="en-US" dirty="0">
                <a:latin typeface="+mj-lt"/>
              </a:rPr>
              <a:t>Introduction to  Neural Networks</a:t>
            </a:r>
            <a:endParaRPr dirty="0">
              <a:latin typeface="+mj-lt"/>
            </a:endParaRPr>
          </a:p>
        </p:txBody>
      </p:sp>
      <p:sp>
        <p:nvSpPr>
          <p:cNvPr id="233" name="Google Shape;233;p12"/>
          <p:cNvSpPr txBox="1"/>
          <p:nvPr/>
        </p:nvSpPr>
        <p:spPr>
          <a:xfrm>
            <a:off x="5096940" y="3657092"/>
            <a:ext cx="7095060" cy="2021959"/>
          </a:xfrm>
          <a:prstGeom prst="rect">
            <a:avLst/>
          </a:prstGeom>
          <a:noFill/>
          <a:ln>
            <a:noFill/>
          </a:ln>
        </p:spPr>
        <p:txBody>
          <a:bodyPr spcFirstLastPara="1" wrap="square" lIns="0" tIns="27300" rIns="0" bIns="0" anchor="t" anchorCtr="0">
            <a:spAutoFit/>
          </a:bodyPr>
          <a:lstStyle/>
          <a:p>
            <a:pPr marL="12700" marR="5080" lvl="0" indent="1241425" algn="l" rtl="0">
              <a:lnSpc>
                <a:spcPct val="119696"/>
              </a:lnSpc>
              <a:spcBef>
                <a:spcPts val="0"/>
              </a:spcBef>
              <a:spcAft>
                <a:spcPts val="0"/>
              </a:spcAft>
              <a:buClr>
                <a:srgbClr val="000000"/>
              </a:buClr>
              <a:buSzPts val="6600"/>
              <a:buFont typeface="Arial"/>
              <a:buNone/>
            </a:pPr>
            <a:r>
              <a:rPr lang="en-US" sz="5400" b="0" i="0" u="none" strike="noStrike" cap="none" dirty="0">
                <a:solidFill>
                  <a:schemeClr val="dk1"/>
                </a:solidFill>
                <a:latin typeface="+mj-lt"/>
                <a:ea typeface="Trebuchet MS"/>
                <a:cs typeface="Trebuchet MS"/>
                <a:sym typeface="Trebuchet MS"/>
              </a:rPr>
              <a:t>Why is Deep  Learning taking off?</a:t>
            </a:r>
            <a:endParaRPr sz="5400" b="0" i="0" u="none" strike="noStrike" cap="none" dirty="0">
              <a:solidFill>
                <a:schemeClr val="dk1"/>
              </a:solidFill>
              <a:latin typeface="+mj-lt"/>
              <a:ea typeface="Trebuchet MS"/>
              <a:cs typeface="Trebuchet MS"/>
              <a:sym typeface="Trebuchet MS"/>
            </a:endParaRPr>
          </a:p>
        </p:txBody>
      </p:sp>
      <p:sp>
        <p:nvSpPr>
          <p:cNvPr id="234" name="Google Shape;234;p12"/>
          <p:cNvSpPr/>
          <p:nvPr/>
        </p:nvSpPr>
        <p:spPr>
          <a:xfrm>
            <a:off x="5015965" y="3410418"/>
            <a:ext cx="7002730" cy="17780"/>
          </a:xfrm>
          <a:custGeom>
            <a:avLst/>
            <a:gdLst/>
            <a:ahLst/>
            <a:cxnLst/>
            <a:rect l="l" t="t" r="r" b="b"/>
            <a:pathLst>
              <a:path w="6908800" h="17779" extrusionOk="0">
                <a:moveTo>
                  <a:pt x="0" y="0"/>
                </a:moveTo>
                <a:lnTo>
                  <a:pt x="6908333" y="17738"/>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pic>
        <p:nvPicPr>
          <p:cNvPr id="235" name="Google Shape;235;p12"/>
          <p:cNvPicPr preferRelativeResize="0"/>
          <p:nvPr/>
        </p:nvPicPr>
        <p:blipFill rotWithShape="1">
          <a:blip r:embed="rId3">
            <a:alphaModFix/>
          </a:blip>
          <a:srcRect/>
          <a:stretch/>
        </p:blipFill>
        <p:spPr>
          <a:xfrm>
            <a:off x="417324" y="2395175"/>
            <a:ext cx="3924263" cy="2129399"/>
          </a:xfrm>
          <a:prstGeom prst="rect">
            <a:avLst/>
          </a:prstGeom>
          <a:noFill/>
          <a:ln>
            <a:noFill/>
          </a:ln>
        </p:spPr>
      </p:pic>
      <p:sp>
        <p:nvSpPr>
          <p:cNvPr id="236" name="Google Shape;236;p12"/>
          <p:cNvSpPr txBox="1">
            <a:spLocks noGrp="1"/>
          </p:cNvSpPr>
          <p:nvPr>
            <p:ph type="sldNum" idx="12"/>
          </p:nvPr>
        </p:nvSpPr>
        <p:spPr>
          <a:xfrm>
            <a:off x="8778240" y="6377940"/>
            <a:ext cx="2842224"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22</a:t>
            </a:fld>
            <a:endParaRPr>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916226" y="635977"/>
            <a:ext cx="8492949" cy="689932"/>
          </a:xfrm>
          <a:prstGeom prst="rect">
            <a:avLst/>
          </a:prstGeom>
          <a:noFill/>
          <a:ln>
            <a:noFill/>
          </a:ln>
        </p:spPr>
        <p:txBody>
          <a:bodyPr spcFirstLastPara="1" wrap="square" lIns="0" tIns="12700" rIns="0" bIns="0" anchor="t" anchorCtr="0">
            <a:spAutoFit/>
          </a:bodyPr>
          <a:lstStyle/>
          <a:p>
            <a:pPr marL="12700" lvl="0"/>
            <a:r>
              <a:rPr lang="en-US" sz="4400" dirty="0">
                <a:latin typeface="+mj-lt"/>
                <a:ea typeface="Times New Roman"/>
                <a:cs typeface="Times New Roman"/>
                <a:sym typeface="Times New Roman"/>
              </a:rPr>
              <a:t>Why is Deep  Learning taking off?</a:t>
            </a:r>
            <a:endParaRPr sz="4400" dirty="0">
              <a:latin typeface="+mj-lt"/>
              <a:ea typeface="Times New Roman"/>
              <a:cs typeface="Times New Roman"/>
              <a:sym typeface="Times New Roman"/>
            </a:endParaRPr>
          </a:p>
        </p:txBody>
      </p:sp>
      <p:sp>
        <p:nvSpPr>
          <p:cNvPr id="76" name="Google Shape;76;p3"/>
          <p:cNvSpPr txBox="1"/>
          <p:nvPr/>
        </p:nvSpPr>
        <p:spPr>
          <a:xfrm>
            <a:off x="536331" y="1612548"/>
            <a:ext cx="11456376" cy="2649700"/>
          </a:xfrm>
          <a:prstGeom prst="rect">
            <a:avLst/>
          </a:prstGeom>
          <a:noFill/>
          <a:ln>
            <a:noFill/>
          </a:ln>
        </p:spPr>
        <p:txBody>
          <a:bodyPr spcFirstLastPara="1" wrap="square" lIns="0" tIns="12700" rIns="0" bIns="0" anchor="t" anchorCtr="0">
            <a:spAutoFit/>
          </a:bodyPr>
          <a:lstStyle/>
          <a:p>
            <a:pPr marL="470534" lvl="0" indent="-457200">
              <a:lnSpc>
                <a:spcPct val="119107"/>
              </a:lnSpc>
              <a:buSzPts val="2800"/>
              <a:buFont typeface="Arial" panose="020B0604020202020204" pitchFamily="34" charset="0"/>
              <a:buChar char="•"/>
            </a:pPr>
            <a:r>
              <a:rPr lang="en-US" sz="2400" dirty="0">
                <a:solidFill>
                  <a:schemeClr val="dk1"/>
                </a:solidFill>
                <a:latin typeface="+mj-lt"/>
                <a:ea typeface="Times New Roman"/>
                <a:cs typeface="Times New Roman"/>
                <a:sym typeface="Times New Roman"/>
              </a:rPr>
              <a:t>Deep learning's success is attributed to the increasing availability of data and the development of neural networks that can take advantage of that data. </a:t>
            </a:r>
          </a:p>
          <a:p>
            <a:pPr marL="470534" lvl="0" indent="-457200">
              <a:lnSpc>
                <a:spcPct val="119107"/>
              </a:lnSpc>
              <a:buSzPts val="2800"/>
              <a:buFont typeface="Arial" panose="020B0604020202020204" pitchFamily="34" charset="0"/>
              <a:buChar char="•"/>
            </a:pPr>
            <a:r>
              <a:rPr lang="en-US" sz="2400" dirty="0">
                <a:solidFill>
                  <a:schemeClr val="dk1"/>
                </a:solidFill>
                <a:latin typeface="+mj-lt"/>
                <a:ea typeface="Times New Roman"/>
                <a:cs typeface="Times New Roman"/>
                <a:sym typeface="Times New Roman"/>
              </a:rPr>
              <a:t>As the amount of data increased, traditional learning algorithms, such as support vector machines or logistic regression, were unable to keep up.</a:t>
            </a:r>
          </a:p>
          <a:p>
            <a:pPr marL="470534" lvl="0" indent="-457200">
              <a:lnSpc>
                <a:spcPct val="119107"/>
              </a:lnSpc>
              <a:buSzPts val="2800"/>
              <a:buFont typeface="Arial" panose="020B0604020202020204" pitchFamily="34" charset="0"/>
              <a:buChar char="•"/>
            </a:pPr>
            <a:r>
              <a:rPr lang="en-US" sz="2400" dirty="0">
                <a:solidFill>
                  <a:schemeClr val="dk1"/>
                </a:solidFill>
                <a:latin typeface="+mj-lt"/>
                <a:ea typeface="Times New Roman"/>
                <a:cs typeface="Times New Roman"/>
                <a:sym typeface="Times New Roman"/>
              </a:rPr>
              <a:t>Neural networks, on the other hand, were able to take advantage of the vast amount of data to achieve better performance. </a:t>
            </a:r>
          </a:p>
        </p:txBody>
      </p:sp>
      <p:sp>
        <p:nvSpPr>
          <p:cNvPr id="78" name="Google Shape;78;p3"/>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23</a:t>
            </a:fld>
            <a:endParaRPr>
              <a:latin typeface="+mj-lt"/>
            </a:endParaRPr>
          </a:p>
        </p:txBody>
      </p:sp>
    </p:spTree>
    <p:extLst>
      <p:ext uri="{BB962C8B-B14F-4D97-AF65-F5344CB8AC3E}">
        <p14:creationId xmlns:p14="http://schemas.microsoft.com/office/powerpoint/2010/main" val="634557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1134457" y="138226"/>
            <a:ext cx="9215326" cy="689932"/>
          </a:xfrm>
          <a:prstGeom prst="rect">
            <a:avLst/>
          </a:prstGeom>
          <a:noFill/>
          <a:ln>
            <a:noFill/>
          </a:ln>
        </p:spPr>
        <p:txBody>
          <a:bodyPr spcFirstLastPara="1" wrap="square" lIns="0" tIns="12700" rIns="0" bIns="0" anchor="t" anchorCtr="0">
            <a:spAutoFit/>
          </a:bodyPr>
          <a:lstStyle/>
          <a:p>
            <a:pPr marL="12700" lvl="0"/>
            <a:r>
              <a:rPr lang="en-US" sz="4400" dirty="0">
                <a:latin typeface="+mn-lt"/>
                <a:ea typeface="Verdana"/>
                <a:cs typeface="Verdana"/>
                <a:sym typeface="Verdana"/>
              </a:rPr>
              <a:t>Scale drives deep learning progress</a:t>
            </a:r>
            <a:endParaRPr sz="4400" dirty="0">
              <a:latin typeface="+mn-lt"/>
              <a:ea typeface="Times New Roman"/>
              <a:cs typeface="Times New Roman"/>
              <a:sym typeface="Times New Roman"/>
            </a:endParaRPr>
          </a:p>
        </p:txBody>
      </p:sp>
      <p:sp>
        <p:nvSpPr>
          <p:cNvPr id="76" name="Google Shape;76;p3"/>
          <p:cNvSpPr txBox="1"/>
          <p:nvPr/>
        </p:nvSpPr>
        <p:spPr>
          <a:xfrm>
            <a:off x="536331" y="1612548"/>
            <a:ext cx="5697415" cy="4041619"/>
          </a:xfrm>
          <a:prstGeom prst="rect">
            <a:avLst/>
          </a:prstGeom>
          <a:noFill/>
          <a:ln>
            <a:noFill/>
          </a:ln>
        </p:spPr>
        <p:txBody>
          <a:bodyPr spcFirstLastPara="1" wrap="square" lIns="0" tIns="12700" rIns="0" bIns="0" anchor="t" anchorCtr="0">
            <a:spAutoFit/>
          </a:bodyPr>
          <a:lstStyle/>
          <a:p>
            <a:pPr marL="470534" lvl="0" indent="-457200">
              <a:lnSpc>
                <a:spcPct val="119107"/>
              </a:lnSpc>
              <a:buSzPts val="2800"/>
              <a:buFont typeface="Arial" panose="020B0604020202020204" pitchFamily="34" charset="0"/>
              <a:buChar char="•"/>
            </a:pPr>
            <a:r>
              <a:rPr lang="en-US" sz="2000" dirty="0">
                <a:solidFill>
                  <a:schemeClr val="dk1"/>
                </a:solidFill>
                <a:latin typeface="+mj-lt"/>
                <a:ea typeface="Times New Roman"/>
                <a:cs typeface="Times New Roman"/>
                <a:sym typeface="Times New Roman"/>
              </a:rPr>
              <a:t>The </a:t>
            </a:r>
            <a:r>
              <a:rPr lang="en-US" sz="2000" dirty="0" smtClean="0">
                <a:solidFill>
                  <a:schemeClr val="dk1"/>
                </a:solidFill>
                <a:latin typeface="+mj-lt"/>
                <a:ea typeface="Times New Roman"/>
                <a:cs typeface="Times New Roman"/>
                <a:sym typeface="Times New Roman"/>
              </a:rPr>
              <a:t>plots </a:t>
            </a:r>
            <a:r>
              <a:rPr lang="en-US" sz="2000" dirty="0">
                <a:solidFill>
                  <a:schemeClr val="dk1"/>
                </a:solidFill>
                <a:latin typeface="+mj-lt"/>
                <a:ea typeface="Times New Roman"/>
                <a:cs typeface="Times New Roman"/>
                <a:sym typeface="Times New Roman"/>
              </a:rPr>
              <a:t>a graph </a:t>
            </a:r>
            <a:r>
              <a:rPr lang="en-US" sz="2000" dirty="0" smtClean="0">
                <a:solidFill>
                  <a:schemeClr val="dk1"/>
                </a:solidFill>
                <a:latin typeface="+mj-lt"/>
                <a:ea typeface="Times New Roman"/>
                <a:cs typeface="Times New Roman"/>
                <a:sym typeface="Times New Roman"/>
              </a:rPr>
              <a:t>shows </a:t>
            </a:r>
            <a:r>
              <a:rPr lang="en-US" sz="2000" dirty="0">
                <a:solidFill>
                  <a:schemeClr val="dk1"/>
                </a:solidFill>
                <a:latin typeface="+mj-lt"/>
                <a:ea typeface="Times New Roman"/>
                <a:cs typeface="Times New Roman"/>
                <a:sym typeface="Times New Roman"/>
              </a:rPr>
              <a:t>how the performance of traditional learning algorithms plateaus as the amount of data increases, while neural networks continue to improve with more data. </a:t>
            </a:r>
          </a:p>
          <a:p>
            <a:pPr marL="470534" lvl="0" indent="-457200">
              <a:lnSpc>
                <a:spcPct val="119107"/>
              </a:lnSpc>
              <a:buSzPts val="2800"/>
              <a:buFont typeface="Arial" panose="020B0604020202020204" pitchFamily="34" charset="0"/>
              <a:buChar char="•"/>
            </a:pPr>
            <a:r>
              <a:rPr lang="en-US" sz="2000" dirty="0">
                <a:solidFill>
                  <a:schemeClr val="dk1"/>
                </a:solidFill>
                <a:latin typeface="+mj-lt"/>
                <a:ea typeface="Times New Roman"/>
                <a:cs typeface="Times New Roman"/>
                <a:sym typeface="Times New Roman"/>
              </a:rPr>
              <a:t>In the early days of deep learning, scale and data were the main drivers, but there has been a lot of algorithmic innovation in recent years. </a:t>
            </a:r>
          </a:p>
          <a:p>
            <a:pPr marL="470534" lvl="0" indent="-457200">
              <a:lnSpc>
                <a:spcPct val="119107"/>
              </a:lnSpc>
              <a:buSzPts val="2800"/>
              <a:buFont typeface="Arial" panose="020B0604020202020204" pitchFamily="34" charset="0"/>
              <a:buChar char="•"/>
            </a:pPr>
            <a:r>
              <a:rPr lang="en-US" sz="2000" dirty="0">
                <a:solidFill>
                  <a:schemeClr val="dk1"/>
                </a:solidFill>
                <a:latin typeface="+mj-lt"/>
                <a:ea typeface="Times New Roman"/>
                <a:cs typeface="Times New Roman"/>
                <a:sym typeface="Times New Roman"/>
              </a:rPr>
              <a:t>Algorithmic innovations have been aimed at making neural networks run much faster, which has contributed to their success.</a:t>
            </a:r>
          </a:p>
        </p:txBody>
      </p:sp>
      <p:sp>
        <p:nvSpPr>
          <p:cNvPr id="78" name="Google Shape;78;p3"/>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24</a:t>
            </a:fld>
            <a:endParaRPr>
              <a:latin typeface="+mj-lt"/>
            </a:endParaRPr>
          </a:p>
        </p:txBody>
      </p:sp>
      <p:grpSp>
        <p:nvGrpSpPr>
          <p:cNvPr id="5" name="Google Shape;242;p13"/>
          <p:cNvGrpSpPr/>
          <p:nvPr/>
        </p:nvGrpSpPr>
        <p:grpSpPr>
          <a:xfrm>
            <a:off x="6428409" y="1909704"/>
            <a:ext cx="5581883" cy="3532735"/>
            <a:chOff x="1580361" y="1344700"/>
            <a:chExt cx="10172912" cy="4447540"/>
          </a:xfrm>
        </p:grpSpPr>
        <p:sp>
          <p:nvSpPr>
            <p:cNvPr id="6" name="Google Shape;243;p13"/>
            <p:cNvSpPr/>
            <p:nvPr/>
          </p:nvSpPr>
          <p:spPr>
            <a:xfrm>
              <a:off x="1580361" y="1344700"/>
              <a:ext cx="9155430" cy="4447540"/>
            </a:xfrm>
            <a:custGeom>
              <a:avLst/>
              <a:gdLst/>
              <a:ahLst/>
              <a:cxnLst/>
              <a:rect l="l" t="t" r="r" b="b"/>
              <a:pathLst>
                <a:path w="9155430" h="4447540" extrusionOk="0">
                  <a:moveTo>
                    <a:pt x="63487" y="0"/>
                  </a:moveTo>
                  <a:lnTo>
                    <a:pt x="0" y="127000"/>
                  </a:lnTo>
                  <a:lnTo>
                    <a:pt x="50787" y="127000"/>
                  </a:lnTo>
                  <a:lnTo>
                    <a:pt x="50787" y="4383735"/>
                  </a:lnTo>
                  <a:lnTo>
                    <a:pt x="63487" y="4383735"/>
                  </a:lnTo>
                  <a:lnTo>
                    <a:pt x="63487" y="4396435"/>
                  </a:lnTo>
                  <a:lnTo>
                    <a:pt x="9027871" y="4396435"/>
                  </a:lnTo>
                  <a:lnTo>
                    <a:pt x="9027871" y="4447235"/>
                  </a:lnTo>
                  <a:lnTo>
                    <a:pt x="9154871" y="4383735"/>
                  </a:lnTo>
                  <a:lnTo>
                    <a:pt x="9027871" y="4320235"/>
                  </a:lnTo>
                  <a:lnTo>
                    <a:pt x="9027871" y="4371035"/>
                  </a:lnTo>
                  <a:lnTo>
                    <a:pt x="76187" y="4371035"/>
                  </a:lnTo>
                  <a:lnTo>
                    <a:pt x="76187" y="127000"/>
                  </a:lnTo>
                  <a:lnTo>
                    <a:pt x="127000" y="127000"/>
                  </a:lnTo>
                  <a:lnTo>
                    <a:pt x="63487"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pic>
          <p:nvPicPr>
            <p:cNvPr id="7" name="Google Shape;244;p13"/>
            <p:cNvPicPr preferRelativeResize="0"/>
            <p:nvPr/>
          </p:nvPicPr>
          <p:blipFill rotWithShape="1">
            <a:blip r:embed="rId3">
              <a:alphaModFix/>
            </a:blip>
            <a:srcRect/>
            <a:stretch/>
          </p:blipFill>
          <p:spPr>
            <a:xfrm>
              <a:off x="1639288" y="1472056"/>
              <a:ext cx="7087728" cy="4241796"/>
            </a:xfrm>
            <a:prstGeom prst="rect">
              <a:avLst/>
            </a:prstGeom>
            <a:noFill/>
            <a:ln>
              <a:noFill/>
            </a:ln>
          </p:spPr>
        </p:pic>
        <p:pic>
          <p:nvPicPr>
            <p:cNvPr id="8" name="Google Shape;245;p13"/>
            <p:cNvPicPr preferRelativeResize="0"/>
            <p:nvPr/>
          </p:nvPicPr>
          <p:blipFill rotWithShape="1">
            <a:blip r:embed="rId4">
              <a:alphaModFix/>
            </a:blip>
            <a:srcRect/>
            <a:stretch/>
          </p:blipFill>
          <p:spPr>
            <a:xfrm>
              <a:off x="7660408" y="2469632"/>
              <a:ext cx="989202" cy="382397"/>
            </a:xfrm>
            <a:prstGeom prst="rect">
              <a:avLst/>
            </a:prstGeom>
            <a:noFill/>
            <a:ln>
              <a:noFill/>
            </a:ln>
          </p:spPr>
        </p:pic>
        <p:pic>
          <p:nvPicPr>
            <p:cNvPr id="9" name="Google Shape;246;p13"/>
            <p:cNvPicPr preferRelativeResize="0"/>
            <p:nvPr/>
          </p:nvPicPr>
          <p:blipFill rotWithShape="1">
            <a:blip r:embed="rId5">
              <a:alphaModFix/>
            </a:blip>
            <a:srcRect/>
            <a:stretch/>
          </p:blipFill>
          <p:spPr>
            <a:xfrm>
              <a:off x="7648161" y="3103173"/>
              <a:ext cx="1172082" cy="382397"/>
            </a:xfrm>
            <a:prstGeom prst="rect">
              <a:avLst/>
            </a:prstGeom>
            <a:noFill/>
            <a:ln>
              <a:noFill/>
            </a:ln>
          </p:spPr>
        </p:pic>
        <p:pic>
          <p:nvPicPr>
            <p:cNvPr id="10" name="Google Shape;247;p13"/>
            <p:cNvPicPr preferRelativeResize="0"/>
            <p:nvPr/>
          </p:nvPicPr>
          <p:blipFill rotWithShape="1">
            <a:blip r:embed="rId6">
              <a:alphaModFix/>
            </a:blip>
            <a:srcRect/>
            <a:stretch/>
          </p:blipFill>
          <p:spPr>
            <a:xfrm>
              <a:off x="7628731" y="3649603"/>
              <a:ext cx="989202" cy="382397"/>
            </a:xfrm>
            <a:prstGeom prst="rect">
              <a:avLst/>
            </a:prstGeom>
            <a:noFill/>
            <a:ln>
              <a:noFill/>
            </a:ln>
          </p:spPr>
        </p:pic>
        <p:pic>
          <p:nvPicPr>
            <p:cNvPr id="11" name="Google Shape;248;p13"/>
            <p:cNvPicPr preferRelativeResize="0"/>
            <p:nvPr/>
          </p:nvPicPr>
          <p:blipFill rotWithShape="1">
            <a:blip r:embed="rId7">
              <a:alphaModFix/>
            </a:blip>
            <a:srcRect/>
            <a:stretch/>
          </p:blipFill>
          <p:spPr>
            <a:xfrm>
              <a:off x="7613581" y="4591996"/>
              <a:ext cx="4139692" cy="382397"/>
            </a:xfrm>
            <a:prstGeom prst="rect">
              <a:avLst/>
            </a:prstGeom>
            <a:noFill/>
            <a:ln>
              <a:noFill/>
            </a:ln>
          </p:spPr>
        </p:pic>
      </p:grpSp>
    </p:spTree>
    <p:extLst>
      <p:ext uri="{BB962C8B-B14F-4D97-AF65-F5344CB8AC3E}">
        <p14:creationId xmlns:p14="http://schemas.microsoft.com/office/powerpoint/2010/main" val="2782405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4"/>
          <p:cNvSpPr txBox="1"/>
          <p:nvPr/>
        </p:nvSpPr>
        <p:spPr>
          <a:xfrm>
            <a:off x="916938" y="1996947"/>
            <a:ext cx="2538439" cy="2473325"/>
          </a:xfrm>
          <a:prstGeom prst="rect">
            <a:avLst/>
          </a:prstGeom>
          <a:noFill/>
          <a:ln>
            <a:noFill/>
          </a:ln>
        </p:spPr>
        <p:txBody>
          <a:bodyPr spcFirstLastPara="1" wrap="square" lIns="0" tIns="12700" rIns="0" bIns="0" anchor="t" anchorCtr="0">
            <a:spAutoFit/>
          </a:bodyPr>
          <a:lstStyle/>
          <a:p>
            <a:pPr marL="241300" marR="0" lvl="0" indent="-229234" algn="l" rtl="0">
              <a:lnSpc>
                <a:spcPct val="10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mj-lt"/>
                <a:ea typeface="Verdana"/>
                <a:cs typeface="Verdana"/>
                <a:sym typeface="Verdana"/>
              </a:rPr>
              <a:t>Data</a:t>
            </a:r>
            <a:endParaRPr sz="2800" b="0" i="0" u="none" strike="noStrike" cap="none" dirty="0">
              <a:solidFill>
                <a:schemeClr val="dk1"/>
              </a:solidFill>
              <a:latin typeface="+mj-lt"/>
              <a:ea typeface="Verdana"/>
              <a:cs typeface="Verdana"/>
              <a:sym typeface="Verdana"/>
            </a:endParaRPr>
          </a:p>
          <a:p>
            <a:pPr marL="0" marR="0" lvl="0" indent="0" algn="l" rtl="0">
              <a:lnSpc>
                <a:spcPct val="100000"/>
              </a:lnSpc>
              <a:spcBef>
                <a:spcPts val="35"/>
              </a:spcBef>
              <a:spcAft>
                <a:spcPts val="0"/>
              </a:spcAft>
              <a:buClr>
                <a:schemeClr val="dk1"/>
              </a:buClr>
              <a:buSzPts val="3800"/>
              <a:buFont typeface="Arial"/>
              <a:buNone/>
            </a:pPr>
            <a:endParaRPr sz="3800" b="0" i="0" u="none" strike="noStrike" cap="none" dirty="0">
              <a:solidFill>
                <a:schemeClr val="dk1"/>
              </a:solidFill>
              <a:latin typeface="+mj-lt"/>
              <a:ea typeface="Verdana"/>
              <a:cs typeface="Verdana"/>
              <a:sym typeface="Verdana"/>
            </a:endParaRPr>
          </a:p>
          <a:p>
            <a:pPr marL="241300" marR="0" lvl="0" indent="-229234" algn="l" rtl="0">
              <a:lnSpc>
                <a:spcPct val="10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mj-lt"/>
                <a:ea typeface="Verdana"/>
                <a:cs typeface="Verdana"/>
                <a:sym typeface="Verdana"/>
              </a:rPr>
              <a:t>Computation</a:t>
            </a:r>
            <a:endParaRPr sz="2800" b="0" i="0" u="none" strike="noStrike" cap="none" dirty="0">
              <a:solidFill>
                <a:schemeClr val="dk1"/>
              </a:solidFill>
              <a:latin typeface="+mj-lt"/>
              <a:ea typeface="Verdana"/>
              <a:cs typeface="Verdana"/>
              <a:sym typeface="Verdana"/>
            </a:endParaRPr>
          </a:p>
          <a:p>
            <a:pPr marL="0" marR="0" lvl="0" indent="0" algn="l" rtl="0">
              <a:lnSpc>
                <a:spcPct val="100000"/>
              </a:lnSpc>
              <a:spcBef>
                <a:spcPts val="40"/>
              </a:spcBef>
              <a:spcAft>
                <a:spcPts val="0"/>
              </a:spcAft>
              <a:buClr>
                <a:schemeClr val="dk1"/>
              </a:buClr>
              <a:buSzPts val="3700"/>
              <a:buFont typeface="Arial"/>
              <a:buNone/>
            </a:pPr>
            <a:endParaRPr sz="3700" b="0" i="0" u="none" strike="noStrike" cap="none" dirty="0">
              <a:solidFill>
                <a:schemeClr val="dk1"/>
              </a:solidFill>
              <a:latin typeface="+mj-lt"/>
              <a:ea typeface="Verdana"/>
              <a:cs typeface="Verdana"/>
              <a:sym typeface="Verdana"/>
            </a:endParaRPr>
          </a:p>
          <a:p>
            <a:pPr marL="241300" marR="0" lvl="0" indent="-229234" algn="l" rtl="0">
              <a:lnSpc>
                <a:spcPct val="10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mj-lt"/>
                <a:ea typeface="Verdana"/>
                <a:cs typeface="Verdana"/>
                <a:sym typeface="Verdana"/>
              </a:rPr>
              <a:t>Algorithms</a:t>
            </a:r>
            <a:endParaRPr sz="2800" b="0" i="0" u="none" strike="noStrike" cap="none" dirty="0">
              <a:solidFill>
                <a:schemeClr val="dk1"/>
              </a:solidFill>
              <a:latin typeface="+mj-lt"/>
              <a:ea typeface="Verdana"/>
              <a:cs typeface="Verdana"/>
              <a:sym typeface="Verdana"/>
            </a:endParaRPr>
          </a:p>
        </p:txBody>
      </p:sp>
      <p:sp>
        <p:nvSpPr>
          <p:cNvPr id="257" name="Google Shape;257;p14"/>
          <p:cNvSpPr/>
          <p:nvPr/>
        </p:nvSpPr>
        <p:spPr>
          <a:xfrm>
            <a:off x="5029173" y="1596566"/>
            <a:ext cx="20955" cy="4431030"/>
          </a:xfrm>
          <a:custGeom>
            <a:avLst/>
            <a:gdLst/>
            <a:ahLst/>
            <a:cxnLst/>
            <a:rect l="l" t="t" r="r" b="b"/>
            <a:pathLst>
              <a:path w="20954" h="4431030" extrusionOk="0">
                <a:moveTo>
                  <a:pt x="0" y="0"/>
                </a:moveTo>
                <a:lnTo>
                  <a:pt x="20538" y="4430451"/>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258" name="Google Shape;258;p14"/>
          <p:cNvSpPr txBox="1"/>
          <p:nvPr/>
        </p:nvSpPr>
        <p:spPr>
          <a:xfrm>
            <a:off x="8678479" y="1628140"/>
            <a:ext cx="843589"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mj-lt"/>
                <a:ea typeface="Verdana"/>
                <a:cs typeface="Verdana"/>
                <a:sym typeface="Verdana"/>
              </a:rPr>
              <a:t>Idea</a:t>
            </a:r>
            <a:endParaRPr sz="2800" b="0" i="0" u="none" strike="noStrike" cap="none" dirty="0">
              <a:solidFill>
                <a:schemeClr val="dk1"/>
              </a:solidFill>
              <a:latin typeface="+mj-lt"/>
              <a:ea typeface="Verdana"/>
              <a:cs typeface="Verdana"/>
              <a:sym typeface="Verdana"/>
            </a:endParaRPr>
          </a:p>
        </p:txBody>
      </p:sp>
      <p:sp>
        <p:nvSpPr>
          <p:cNvPr id="259" name="Google Shape;259;p14"/>
          <p:cNvSpPr txBox="1"/>
          <p:nvPr/>
        </p:nvSpPr>
        <p:spPr>
          <a:xfrm>
            <a:off x="5864973" y="4715814"/>
            <a:ext cx="2210582" cy="443711"/>
          </a:xfrm>
          <a:prstGeom prst="rect">
            <a:avLst/>
          </a:prstGeom>
          <a:noFill/>
          <a:ln>
            <a:noFill/>
          </a:ln>
        </p:spPr>
        <p:txBody>
          <a:bodyPr spcFirstLastPara="1" wrap="square" lIns="0" tIns="12700" rIns="0" bIns="0" anchor="t" anchorCtr="0">
            <a:spAutoFit/>
          </a:bodyPr>
          <a:lstStyle/>
          <a:p>
            <a:pPr marL="12700" lvl="0">
              <a:buSzPts val="2800"/>
            </a:pPr>
            <a:r>
              <a:rPr lang="en-US" sz="2800" dirty="0">
                <a:solidFill>
                  <a:schemeClr val="dk1"/>
                </a:solidFill>
                <a:latin typeface="+mj-lt"/>
                <a:ea typeface="Verdana"/>
                <a:cs typeface="Verdana"/>
                <a:sym typeface="Verdana"/>
              </a:rPr>
              <a:t>Experiment</a:t>
            </a:r>
            <a:endParaRPr sz="2800" b="0" i="0" u="none" strike="noStrike" cap="none" dirty="0">
              <a:solidFill>
                <a:schemeClr val="dk1"/>
              </a:solidFill>
              <a:latin typeface="+mj-lt"/>
              <a:ea typeface="Verdana"/>
              <a:cs typeface="Verdana"/>
              <a:sym typeface="Verdana"/>
            </a:endParaRPr>
          </a:p>
        </p:txBody>
      </p:sp>
      <p:sp>
        <p:nvSpPr>
          <p:cNvPr id="260" name="Google Shape;260;p14"/>
          <p:cNvSpPr txBox="1"/>
          <p:nvPr/>
        </p:nvSpPr>
        <p:spPr>
          <a:xfrm>
            <a:off x="10614366" y="4715814"/>
            <a:ext cx="967974"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mj-lt"/>
                <a:ea typeface="Verdana"/>
                <a:cs typeface="Verdana"/>
                <a:sym typeface="Verdana"/>
              </a:rPr>
              <a:t>Code</a:t>
            </a:r>
            <a:endParaRPr sz="2800" b="0" i="0" u="none" strike="noStrike" cap="none" dirty="0">
              <a:solidFill>
                <a:schemeClr val="dk1"/>
              </a:solidFill>
              <a:latin typeface="+mj-lt"/>
              <a:ea typeface="Verdana"/>
              <a:cs typeface="Verdana"/>
              <a:sym typeface="Verdana"/>
            </a:endParaRPr>
          </a:p>
        </p:txBody>
      </p:sp>
      <p:sp>
        <p:nvSpPr>
          <p:cNvPr id="261" name="Google Shape;261;p14"/>
          <p:cNvSpPr txBox="1">
            <a:spLocks noGrp="1"/>
          </p:cNvSpPr>
          <p:nvPr>
            <p:ph type="title"/>
          </p:nvPr>
        </p:nvSpPr>
        <p:spPr>
          <a:xfrm>
            <a:off x="1012829" y="30702"/>
            <a:ext cx="10315991"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dirty="0">
                <a:latin typeface="+mj-lt"/>
                <a:ea typeface="Verdana"/>
                <a:cs typeface="Verdana"/>
                <a:sym typeface="Verdana"/>
              </a:rPr>
              <a:t>Scale drives deep learning progress</a:t>
            </a:r>
            <a:endParaRPr sz="4400" dirty="0">
              <a:latin typeface="+mj-lt"/>
              <a:ea typeface="Verdana"/>
              <a:cs typeface="Verdana"/>
              <a:sym typeface="Verdana"/>
            </a:endParaRPr>
          </a:p>
        </p:txBody>
      </p:sp>
      <p:grpSp>
        <p:nvGrpSpPr>
          <p:cNvPr id="262" name="Google Shape;262;p14"/>
          <p:cNvGrpSpPr/>
          <p:nvPr/>
        </p:nvGrpSpPr>
        <p:grpSpPr>
          <a:xfrm>
            <a:off x="7433428" y="1997735"/>
            <a:ext cx="3456655" cy="3592673"/>
            <a:chOff x="7433428" y="1997735"/>
            <a:chExt cx="3456655" cy="3592673"/>
          </a:xfrm>
        </p:grpSpPr>
        <p:pic>
          <p:nvPicPr>
            <p:cNvPr id="263" name="Google Shape;263;p14"/>
            <p:cNvPicPr preferRelativeResize="0"/>
            <p:nvPr/>
          </p:nvPicPr>
          <p:blipFill rotWithShape="1">
            <a:blip r:embed="rId3">
              <a:alphaModFix/>
            </a:blip>
            <a:srcRect/>
            <a:stretch/>
          </p:blipFill>
          <p:spPr>
            <a:xfrm>
              <a:off x="7433428" y="1997748"/>
              <a:ext cx="3456655" cy="3592660"/>
            </a:xfrm>
            <a:prstGeom prst="rect">
              <a:avLst/>
            </a:prstGeom>
            <a:noFill/>
            <a:ln>
              <a:noFill/>
            </a:ln>
          </p:spPr>
        </p:pic>
        <p:pic>
          <p:nvPicPr>
            <p:cNvPr id="264" name="Google Shape;264;p14"/>
            <p:cNvPicPr preferRelativeResize="0"/>
            <p:nvPr/>
          </p:nvPicPr>
          <p:blipFill rotWithShape="1">
            <a:blip r:embed="rId4">
              <a:alphaModFix/>
            </a:blip>
            <a:srcRect/>
            <a:stretch/>
          </p:blipFill>
          <p:spPr>
            <a:xfrm>
              <a:off x="7948081" y="5102783"/>
              <a:ext cx="2942000" cy="487624"/>
            </a:xfrm>
            <a:prstGeom prst="rect">
              <a:avLst/>
            </a:prstGeom>
            <a:noFill/>
            <a:ln>
              <a:noFill/>
            </a:ln>
          </p:spPr>
        </p:pic>
        <p:pic>
          <p:nvPicPr>
            <p:cNvPr id="265" name="Google Shape;265;p14"/>
            <p:cNvPicPr preferRelativeResize="0"/>
            <p:nvPr/>
          </p:nvPicPr>
          <p:blipFill rotWithShape="1">
            <a:blip r:embed="rId5">
              <a:alphaModFix/>
            </a:blip>
            <a:srcRect/>
            <a:stretch/>
          </p:blipFill>
          <p:spPr>
            <a:xfrm>
              <a:off x="10375432" y="1997735"/>
              <a:ext cx="514649" cy="3105047"/>
            </a:xfrm>
            <a:prstGeom prst="rect">
              <a:avLst/>
            </a:prstGeom>
            <a:noFill/>
            <a:ln>
              <a:noFill/>
            </a:ln>
          </p:spPr>
        </p:pic>
        <p:sp>
          <p:nvSpPr>
            <p:cNvPr id="266" name="Google Shape;266;p14"/>
            <p:cNvSpPr/>
            <p:nvPr/>
          </p:nvSpPr>
          <p:spPr>
            <a:xfrm>
              <a:off x="7898155" y="2328862"/>
              <a:ext cx="2652395" cy="2608580"/>
            </a:xfrm>
            <a:custGeom>
              <a:avLst/>
              <a:gdLst/>
              <a:ahLst/>
              <a:cxnLst/>
              <a:rect l="l" t="t" r="r" b="b"/>
              <a:pathLst>
                <a:path w="2652395" h="2608579" extrusionOk="0">
                  <a:moveTo>
                    <a:pt x="1135799" y="243700"/>
                  </a:moveTo>
                  <a:lnTo>
                    <a:pt x="734021" y="0"/>
                  </a:lnTo>
                  <a:lnTo>
                    <a:pt x="762876" y="170929"/>
                  </a:lnTo>
                  <a:lnTo>
                    <a:pt x="718007" y="192519"/>
                  </a:lnTo>
                  <a:lnTo>
                    <a:pt x="674268" y="215557"/>
                  </a:lnTo>
                  <a:lnTo>
                    <a:pt x="631685" y="239991"/>
                  </a:lnTo>
                  <a:lnTo>
                    <a:pt x="590296" y="265785"/>
                  </a:lnTo>
                  <a:lnTo>
                    <a:pt x="550100" y="292900"/>
                  </a:lnTo>
                  <a:lnTo>
                    <a:pt x="511124" y="321297"/>
                  </a:lnTo>
                  <a:lnTo>
                    <a:pt x="473392" y="350939"/>
                  </a:lnTo>
                  <a:lnTo>
                    <a:pt x="436943" y="381762"/>
                  </a:lnTo>
                  <a:lnTo>
                    <a:pt x="401777" y="413740"/>
                  </a:lnTo>
                  <a:lnTo>
                    <a:pt x="367919" y="446836"/>
                  </a:lnTo>
                  <a:lnTo>
                    <a:pt x="335407" y="480999"/>
                  </a:lnTo>
                  <a:lnTo>
                    <a:pt x="304253" y="516191"/>
                  </a:lnTo>
                  <a:lnTo>
                    <a:pt x="274472" y="552361"/>
                  </a:lnTo>
                  <a:lnTo>
                    <a:pt x="246100" y="589483"/>
                  </a:lnTo>
                  <a:lnTo>
                    <a:pt x="219151" y="627494"/>
                  </a:lnTo>
                  <a:lnTo>
                    <a:pt x="193649" y="666381"/>
                  </a:lnTo>
                  <a:lnTo>
                    <a:pt x="169608" y="706069"/>
                  </a:lnTo>
                  <a:lnTo>
                    <a:pt x="147078" y="746544"/>
                  </a:lnTo>
                  <a:lnTo>
                    <a:pt x="126047" y="787755"/>
                  </a:lnTo>
                  <a:lnTo>
                    <a:pt x="106565" y="829652"/>
                  </a:lnTo>
                  <a:lnTo>
                    <a:pt x="88633" y="872210"/>
                  </a:lnTo>
                  <a:lnTo>
                    <a:pt x="72275" y="915365"/>
                  </a:lnTo>
                  <a:lnTo>
                    <a:pt x="57543" y="959091"/>
                  </a:lnTo>
                  <a:lnTo>
                    <a:pt x="44424" y="1003338"/>
                  </a:lnTo>
                  <a:lnTo>
                    <a:pt x="32956" y="1048080"/>
                  </a:lnTo>
                  <a:lnTo>
                    <a:pt x="23152" y="1093254"/>
                  </a:lnTo>
                  <a:lnTo>
                    <a:pt x="15049" y="1138821"/>
                  </a:lnTo>
                  <a:lnTo>
                    <a:pt x="8661" y="1184757"/>
                  </a:lnTo>
                  <a:lnTo>
                    <a:pt x="4000" y="1230998"/>
                  </a:lnTo>
                  <a:lnTo>
                    <a:pt x="1117" y="1277531"/>
                  </a:lnTo>
                  <a:lnTo>
                    <a:pt x="0" y="1324279"/>
                  </a:lnTo>
                  <a:lnTo>
                    <a:pt x="698" y="1371219"/>
                  </a:lnTo>
                  <a:lnTo>
                    <a:pt x="3225" y="1418310"/>
                  </a:lnTo>
                  <a:lnTo>
                    <a:pt x="7594" y="1465503"/>
                  </a:lnTo>
                  <a:lnTo>
                    <a:pt x="13843" y="1512760"/>
                  </a:lnTo>
                  <a:lnTo>
                    <a:pt x="21983" y="1560042"/>
                  </a:lnTo>
                  <a:lnTo>
                    <a:pt x="377228" y="1492364"/>
                  </a:lnTo>
                  <a:lnTo>
                    <a:pt x="369316" y="1444078"/>
                  </a:lnTo>
                  <a:lnTo>
                    <a:pt x="364210" y="1395806"/>
                  </a:lnTo>
                  <a:lnTo>
                    <a:pt x="361848" y="1347622"/>
                  </a:lnTo>
                  <a:lnTo>
                    <a:pt x="362204" y="1299629"/>
                  </a:lnTo>
                  <a:lnTo>
                    <a:pt x="365213" y="1251915"/>
                  </a:lnTo>
                  <a:lnTo>
                    <a:pt x="370852" y="1204582"/>
                  </a:lnTo>
                  <a:lnTo>
                    <a:pt x="379082" y="1157706"/>
                  </a:lnTo>
                  <a:lnTo>
                    <a:pt x="389839" y="1111377"/>
                  </a:lnTo>
                  <a:lnTo>
                    <a:pt x="403085" y="1065707"/>
                  </a:lnTo>
                  <a:lnTo>
                    <a:pt x="418782" y="1020762"/>
                  </a:lnTo>
                  <a:lnTo>
                    <a:pt x="436880" y="976655"/>
                  </a:lnTo>
                  <a:lnTo>
                    <a:pt x="457352" y="933462"/>
                  </a:lnTo>
                  <a:lnTo>
                    <a:pt x="480136" y="891273"/>
                  </a:lnTo>
                  <a:lnTo>
                    <a:pt x="505206" y="850201"/>
                  </a:lnTo>
                  <a:lnTo>
                    <a:pt x="532498" y="810310"/>
                  </a:lnTo>
                  <a:lnTo>
                    <a:pt x="561987" y="771715"/>
                  </a:lnTo>
                  <a:lnTo>
                    <a:pt x="593623" y="734491"/>
                  </a:lnTo>
                  <a:lnTo>
                    <a:pt x="627354" y="698728"/>
                  </a:lnTo>
                  <a:lnTo>
                    <a:pt x="663155" y="664540"/>
                  </a:lnTo>
                  <a:lnTo>
                    <a:pt x="700963" y="631990"/>
                  </a:lnTo>
                  <a:lnTo>
                    <a:pt x="740752" y="601179"/>
                  </a:lnTo>
                  <a:lnTo>
                    <a:pt x="782472" y="572211"/>
                  </a:lnTo>
                  <a:lnTo>
                    <a:pt x="826084" y="545147"/>
                  </a:lnTo>
                  <a:lnTo>
                    <a:pt x="854456" y="713168"/>
                  </a:lnTo>
                  <a:lnTo>
                    <a:pt x="1135799" y="243700"/>
                  </a:lnTo>
                  <a:close/>
                </a:path>
                <a:path w="2652395" h="2608579" extrusionOk="0">
                  <a:moveTo>
                    <a:pt x="2118753" y="2296236"/>
                  </a:moveTo>
                  <a:lnTo>
                    <a:pt x="1878241" y="2026170"/>
                  </a:lnTo>
                  <a:lnTo>
                    <a:pt x="1840865" y="2057755"/>
                  </a:lnTo>
                  <a:lnTo>
                    <a:pt x="1802053" y="2086940"/>
                  </a:lnTo>
                  <a:lnTo>
                    <a:pt x="1761921" y="2113711"/>
                  </a:lnTo>
                  <a:lnTo>
                    <a:pt x="1720570" y="2138057"/>
                  </a:lnTo>
                  <a:lnTo>
                    <a:pt x="1678076" y="2159965"/>
                  </a:lnTo>
                  <a:lnTo>
                    <a:pt x="1634566" y="2179447"/>
                  </a:lnTo>
                  <a:lnTo>
                    <a:pt x="1590116" y="2196465"/>
                  </a:lnTo>
                  <a:lnTo>
                    <a:pt x="1544840" y="2211032"/>
                  </a:lnTo>
                  <a:lnTo>
                    <a:pt x="1498854" y="2223122"/>
                  </a:lnTo>
                  <a:lnTo>
                    <a:pt x="1452232" y="2232736"/>
                  </a:lnTo>
                  <a:lnTo>
                    <a:pt x="1405077" y="2239848"/>
                  </a:lnTo>
                  <a:lnTo>
                    <a:pt x="1357503" y="2244471"/>
                  </a:lnTo>
                  <a:lnTo>
                    <a:pt x="1309611" y="2246579"/>
                  </a:lnTo>
                  <a:lnTo>
                    <a:pt x="1261491" y="2246172"/>
                  </a:lnTo>
                  <a:lnTo>
                    <a:pt x="1213256" y="2243239"/>
                  </a:lnTo>
                  <a:lnTo>
                    <a:pt x="1164983" y="2237752"/>
                  </a:lnTo>
                  <a:lnTo>
                    <a:pt x="1116799" y="2229739"/>
                  </a:lnTo>
                  <a:lnTo>
                    <a:pt x="1068793" y="2219147"/>
                  </a:lnTo>
                  <a:lnTo>
                    <a:pt x="1021067" y="2206002"/>
                  </a:lnTo>
                  <a:lnTo>
                    <a:pt x="973721" y="2190267"/>
                  </a:lnTo>
                  <a:lnTo>
                    <a:pt x="926846" y="2171954"/>
                  </a:lnTo>
                  <a:lnTo>
                    <a:pt x="880554" y="2151037"/>
                  </a:lnTo>
                  <a:lnTo>
                    <a:pt x="834961" y="2127504"/>
                  </a:lnTo>
                  <a:lnTo>
                    <a:pt x="964552" y="2016861"/>
                  </a:lnTo>
                  <a:lnTo>
                    <a:pt x="417233" y="2016569"/>
                  </a:lnTo>
                  <a:lnTo>
                    <a:pt x="414489" y="2486482"/>
                  </a:lnTo>
                  <a:lnTo>
                    <a:pt x="546315" y="2373934"/>
                  </a:lnTo>
                  <a:lnTo>
                    <a:pt x="587870" y="2401354"/>
                  </a:lnTo>
                  <a:lnTo>
                    <a:pt x="630097" y="2427059"/>
                  </a:lnTo>
                  <a:lnTo>
                    <a:pt x="672934" y="2451036"/>
                  </a:lnTo>
                  <a:lnTo>
                    <a:pt x="716330" y="2473312"/>
                  </a:lnTo>
                  <a:lnTo>
                    <a:pt x="760247" y="2493873"/>
                  </a:lnTo>
                  <a:lnTo>
                    <a:pt x="804621" y="2512733"/>
                  </a:lnTo>
                  <a:lnTo>
                    <a:pt x="849426" y="2529878"/>
                  </a:lnTo>
                  <a:lnTo>
                    <a:pt x="894600" y="2545321"/>
                  </a:lnTo>
                  <a:lnTo>
                    <a:pt x="940104" y="2559075"/>
                  </a:lnTo>
                  <a:lnTo>
                    <a:pt x="985888" y="2571127"/>
                  </a:lnTo>
                  <a:lnTo>
                    <a:pt x="1031900" y="2581478"/>
                  </a:lnTo>
                  <a:lnTo>
                    <a:pt x="1078090" y="2590139"/>
                  </a:lnTo>
                  <a:lnTo>
                    <a:pt x="1124432" y="2597112"/>
                  </a:lnTo>
                  <a:lnTo>
                    <a:pt x="1170851" y="2602395"/>
                  </a:lnTo>
                  <a:lnTo>
                    <a:pt x="1217307" y="2606002"/>
                  </a:lnTo>
                  <a:lnTo>
                    <a:pt x="1263764" y="2607907"/>
                  </a:lnTo>
                  <a:lnTo>
                    <a:pt x="1310170" y="2608148"/>
                  </a:lnTo>
                  <a:lnTo>
                    <a:pt x="1356474" y="2606700"/>
                  </a:lnTo>
                  <a:lnTo>
                    <a:pt x="1402638" y="2603576"/>
                  </a:lnTo>
                  <a:lnTo>
                    <a:pt x="1448600" y="2598775"/>
                  </a:lnTo>
                  <a:lnTo>
                    <a:pt x="1494320" y="2592311"/>
                  </a:lnTo>
                  <a:lnTo>
                    <a:pt x="1539748" y="2584170"/>
                  </a:lnTo>
                  <a:lnTo>
                    <a:pt x="1584833" y="2574366"/>
                  </a:lnTo>
                  <a:lnTo>
                    <a:pt x="1629537" y="2562898"/>
                  </a:lnTo>
                  <a:lnTo>
                    <a:pt x="1673809" y="2549766"/>
                  </a:lnTo>
                  <a:lnTo>
                    <a:pt x="1717611" y="2534970"/>
                  </a:lnTo>
                  <a:lnTo>
                    <a:pt x="1760880" y="2518511"/>
                  </a:lnTo>
                  <a:lnTo>
                    <a:pt x="1803565" y="2500414"/>
                  </a:lnTo>
                  <a:lnTo>
                    <a:pt x="1845640" y="2480653"/>
                  </a:lnTo>
                  <a:lnTo>
                    <a:pt x="1887042" y="2459240"/>
                  </a:lnTo>
                  <a:lnTo>
                    <a:pt x="1927733" y="2436177"/>
                  </a:lnTo>
                  <a:lnTo>
                    <a:pt x="1967649" y="2411476"/>
                  </a:lnTo>
                  <a:lnTo>
                    <a:pt x="2006765" y="2385123"/>
                  </a:lnTo>
                  <a:lnTo>
                    <a:pt x="2045017" y="2357132"/>
                  </a:lnTo>
                  <a:lnTo>
                    <a:pt x="2082355" y="2327503"/>
                  </a:lnTo>
                  <a:lnTo>
                    <a:pt x="2118753" y="2296236"/>
                  </a:lnTo>
                  <a:close/>
                </a:path>
                <a:path w="2652395" h="2608579" extrusionOk="0">
                  <a:moveTo>
                    <a:pt x="2652052" y="1648853"/>
                  </a:moveTo>
                  <a:lnTo>
                    <a:pt x="2500160" y="1565313"/>
                  </a:lnTo>
                  <a:lnTo>
                    <a:pt x="2511107" y="1516748"/>
                  </a:lnTo>
                  <a:lnTo>
                    <a:pt x="2520226" y="1468170"/>
                  </a:lnTo>
                  <a:lnTo>
                    <a:pt x="2527516" y="1419618"/>
                  </a:lnTo>
                  <a:lnTo>
                    <a:pt x="2533015" y="1371155"/>
                  </a:lnTo>
                  <a:lnTo>
                    <a:pt x="2536723" y="1322806"/>
                  </a:lnTo>
                  <a:lnTo>
                    <a:pt x="2538679" y="1274622"/>
                  </a:lnTo>
                  <a:lnTo>
                    <a:pt x="2538882" y="1226654"/>
                  </a:lnTo>
                  <a:lnTo>
                    <a:pt x="2537371" y="1178928"/>
                  </a:lnTo>
                  <a:lnTo>
                    <a:pt x="2534145" y="1131506"/>
                  </a:lnTo>
                  <a:lnTo>
                    <a:pt x="2529243" y="1084427"/>
                  </a:lnTo>
                  <a:lnTo>
                    <a:pt x="2522664" y="1037729"/>
                  </a:lnTo>
                  <a:lnTo>
                    <a:pt x="2514435" y="991450"/>
                  </a:lnTo>
                  <a:lnTo>
                    <a:pt x="2504579" y="945642"/>
                  </a:lnTo>
                  <a:lnTo>
                    <a:pt x="2493111" y="900353"/>
                  </a:lnTo>
                  <a:lnTo>
                    <a:pt x="2480056" y="855611"/>
                  </a:lnTo>
                  <a:lnTo>
                    <a:pt x="2465425" y="811479"/>
                  </a:lnTo>
                  <a:lnTo>
                    <a:pt x="2449245" y="767994"/>
                  </a:lnTo>
                  <a:lnTo>
                    <a:pt x="2431529" y="725182"/>
                  </a:lnTo>
                  <a:lnTo>
                    <a:pt x="2412288" y="683107"/>
                  </a:lnTo>
                  <a:lnTo>
                    <a:pt x="2391549" y="641819"/>
                  </a:lnTo>
                  <a:lnTo>
                    <a:pt x="2369350" y="601332"/>
                  </a:lnTo>
                  <a:lnTo>
                    <a:pt x="2345677" y="561721"/>
                  </a:lnTo>
                  <a:lnTo>
                    <a:pt x="2320569" y="522998"/>
                  </a:lnTo>
                  <a:lnTo>
                    <a:pt x="2294026" y="485241"/>
                  </a:lnTo>
                  <a:lnTo>
                    <a:pt x="2266099" y="448462"/>
                  </a:lnTo>
                  <a:lnTo>
                    <a:pt x="2236774" y="412724"/>
                  </a:lnTo>
                  <a:lnTo>
                    <a:pt x="2206091" y="378066"/>
                  </a:lnTo>
                  <a:lnTo>
                    <a:pt x="2174075" y="344525"/>
                  </a:lnTo>
                  <a:lnTo>
                    <a:pt x="2140712" y="312153"/>
                  </a:lnTo>
                  <a:lnTo>
                    <a:pt x="2106053" y="281000"/>
                  </a:lnTo>
                  <a:lnTo>
                    <a:pt x="2070100" y="251091"/>
                  </a:lnTo>
                  <a:lnTo>
                    <a:pt x="2032876" y="222478"/>
                  </a:lnTo>
                  <a:lnTo>
                    <a:pt x="1994408" y="195199"/>
                  </a:lnTo>
                  <a:lnTo>
                    <a:pt x="1954707" y="169316"/>
                  </a:lnTo>
                  <a:lnTo>
                    <a:pt x="1913788" y="144856"/>
                  </a:lnTo>
                  <a:lnTo>
                    <a:pt x="1871687" y="121856"/>
                  </a:lnTo>
                  <a:lnTo>
                    <a:pt x="1704073" y="442302"/>
                  </a:lnTo>
                  <a:lnTo>
                    <a:pt x="1746821" y="466102"/>
                  </a:lnTo>
                  <a:lnTo>
                    <a:pt x="1787829" y="492086"/>
                  </a:lnTo>
                  <a:lnTo>
                    <a:pt x="1827060" y="520166"/>
                  </a:lnTo>
                  <a:lnTo>
                    <a:pt x="1864448" y="550252"/>
                  </a:lnTo>
                  <a:lnTo>
                    <a:pt x="1899970" y="582256"/>
                  </a:lnTo>
                  <a:lnTo>
                    <a:pt x="1933562" y="616077"/>
                  </a:lnTo>
                  <a:lnTo>
                    <a:pt x="1965198" y="651637"/>
                  </a:lnTo>
                  <a:lnTo>
                    <a:pt x="1994814" y="688835"/>
                  </a:lnTo>
                  <a:lnTo>
                    <a:pt x="2022386" y="727583"/>
                  </a:lnTo>
                  <a:lnTo>
                    <a:pt x="2047862" y="767803"/>
                  </a:lnTo>
                  <a:lnTo>
                    <a:pt x="2071179" y="809396"/>
                  </a:lnTo>
                  <a:lnTo>
                    <a:pt x="2092325" y="852258"/>
                  </a:lnTo>
                  <a:lnTo>
                    <a:pt x="2111222" y="896315"/>
                  </a:lnTo>
                  <a:lnTo>
                    <a:pt x="2127847" y="941476"/>
                  </a:lnTo>
                  <a:lnTo>
                    <a:pt x="2142159" y="987640"/>
                  </a:lnTo>
                  <a:lnTo>
                    <a:pt x="2154085" y="1034719"/>
                  </a:lnTo>
                  <a:lnTo>
                    <a:pt x="2163622" y="1082636"/>
                  </a:lnTo>
                  <a:lnTo>
                    <a:pt x="2170684" y="1131277"/>
                  </a:lnTo>
                  <a:lnTo>
                    <a:pt x="2175256" y="1180579"/>
                  </a:lnTo>
                  <a:lnTo>
                    <a:pt x="2177275" y="1230426"/>
                  </a:lnTo>
                  <a:lnTo>
                    <a:pt x="2176703" y="1280744"/>
                  </a:lnTo>
                  <a:lnTo>
                    <a:pt x="2173503" y="1331442"/>
                  </a:lnTo>
                  <a:lnTo>
                    <a:pt x="2167623" y="1382407"/>
                  </a:lnTo>
                  <a:lnTo>
                    <a:pt x="2018322" y="1300289"/>
                  </a:lnTo>
                  <a:lnTo>
                    <a:pt x="2211501" y="1812378"/>
                  </a:lnTo>
                  <a:lnTo>
                    <a:pt x="2652052" y="1648853"/>
                  </a:lnTo>
                  <a:close/>
                </a:path>
              </a:pathLst>
            </a:custGeom>
            <a:solidFill>
              <a:srgbClr val="B8DAF1">
                <a:alpha val="4666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grpSp>
      <p:pic>
        <p:nvPicPr>
          <p:cNvPr id="267" name="Google Shape;267;p14"/>
          <p:cNvPicPr preferRelativeResize="0"/>
          <p:nvPr/>
        </p:nvPicPr>
        <p:blipFill rotWithShape="1">
          <a:blip r:embed="rId6">
            <a:alphaModFix/>
          </a:blip>
          <a:srcRect/>
          <a:stretch/>
        </p:blipFill>
        <p:spPr>
          <a:xfrm>
            <a:off x="88658" y="5113908"/>
            <a:ext cx="1848343" cy="1087806"/>
          </a:xfrm>
          <a:prstGeom prst="rect">
            <a:avLst/>
          </a:prstGeom>
          <a:noFill/>
          <a:ln>
            <a:noFill/>
          </a:ln>
        </p:spPr>
      </p:pic>
      <p:pic>
        <p:nvPicPr>
          <p:cNvPr id="268" name="Google Shape;268;p14"/>
          <p:cNvPicPr preferRelativeResize="0"/>
          <p:nvPr/>
        </p:nvPicPr>
        <p:blipFill rotWithShape="1">
          <a:blip r:embed="rId7">
            <a:alphaModFix/>
          </a:blip>
          <a:srcRect/>
          <a:stretch/>
        </p:blipFill>
        <p:spPr>
          <a:xfrm>
            <a:off x="2504460" y="5113909"/>
            <a:ext cx="2478923" cy="1124076"/>
          </a:xfrm>
          <a:prstGeom prst="rect">
            <a:avLst/>
          </a:prstGeom>
          <a:noFill/>
          <a:ln>
            <a:noFill/>
          </a:ln>
        </p:spPr>
      </p:pic>
      <p:sp>
        <p:nvSpPr>
          <p:cNvPr id="269" name="Google Shape;269;p14"/>
          <p:cNvSpPr txBox="1"/>
          <p:nvPr/>
        </p:nvSpPr>
        <p:spPr>
          <a:xfrm>
            <a:off x="304076" y="5832919"/>
            <a:ext cx="558800"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mj-lt"/>
                <a:ea typeface="Verdana"/>
                <a:cs typeface="Verdana"/>
                <a:sym typeface="Verdana"/>
              </a:rPr>
              <a:t>sigmoid</a:t>
            </a:r>
            <a:endParaRPr sz="1200" b="0" i="0" u="none" strike="noStrike" cap="none">
              <a:solidFill>
                <a:schemeClr val="dk1"/>
              </a:solidFill>
              <a:latin typeface="+mj-lt"/>
              <a:ea typeface="Verdana"/>
              <a:cs typeface="Verdana"/>
              <a:sym typeface="Verdana"/>
            </a:endParaRPr>
          </a:p>
        </p:txBody>
      </p:sp>
      <p:sp>
        <p:nvSpPr>
          <p:cNvPr id="270" name="Google Shape;270;p14"/>
          <p:cNvSpPr txBox="1"/>
          <p:nvPr/>
        </p:nvSpPr>
        <p:spPr>
          <a:xfrm>
            <a:off x="2983395" y="5862701"/>
            <a:ext cx="326390"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mj-lt"/>
                <a:ea typeface="Verdana"/>
                <a:cs typeface="Verdana"/>
                <a:sym typeface="Verdana"/>
              </a:rPr>
              <a:t>Relu</a:t>
            </a:r>
            <a:endParaRPr sz="1200" b="0" i="0" u="none" strike="noStrike" cap="none">
              <a:solidFill>
                <a:schemeClr val="dk1"/>
              </a:solidFill>
              <a:latin typeface="+mj-lt"/>
              <a:ea typeface="Verdana"/>
              <a:cs typeface="Verdana"/>
              <a:sym typeface="Verdana"/>
            </a:endParaRPr>
          </a:p>
        </p:txBody>
      </p:sp>
      <p:sp>
        <p:nvSpPr>
          <p:cNvPr id="271" name="Google Shape;271;p14"/>
          <p:cNvSpPr txBox="1"/>
          <p:nvPr/>
        </p:nvSpPr>
        <p:spPr>
          <a:xfrm>
            <a:off x="8317941" y="5337632"/>
            <a:ext cx="992505" cy="11226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mj-lt"/>
                <a:ea typeface="Verdana"/>
                <a:cs typeface="Verdana"/>
                <a:sym typeface="Verdana"/>
              </a:rPr>
              <a:t>1 Day</a:t>
            </a:r>
            <a:endParaRPr sz="1800" b="0" i="0" u="none" strike="noStrike" cap="none">
              <a:solidFill>
                <a:schemeClr val="dk1"/>
              </a:solidFill>
              <a:latin typeface="+mj-lt"/>
              <a:ea typeface="Verdana"/>
              <a:cs typeface="Verdana"/>
              <a:sym typeface="Verdana"/>
            </a:endParaRPr>
          </a:p>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mj-lt"/>
                <a:ea typeface="Verdana"/>
                <a:cs typeface="Verdana"/>
                <a:sym typeface="Verdana"/>
              </a:rPr>
              <a:t>1 week</a:t>
            </a:r>
            <a:endParaRPr sz="1800" b="0" i="0" u="none" strike="noStrike" cap="none">
              <a:solidFill>
                <a:schemeClr val="dk1"/>
              </a:solidFill>
              <a:latin typeface="+mj-lt"/>
              <a:ea typeface="Verdana"/>
              <a:cs typeface="Verdana"/>
              <a:sym typeface="Verdana"/>
            </a:endParaRPr>
          </a:p>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mj-lt"/>
                <a:ea typeface="Verdana"/>
                <a:cs typeface="Verdana"/>
                <a:sym typeface="Verdana"/>
              </a:rPr>
              <a:t>1 month</a:t>
            </a:r>
            <a:endParaRPr sz="1800" b="0" i="0" u="none" strike="noStrike" cap="none">
              <a:solidFill>
                <a:schemeClr val="dk1"/>
              </a:solidFill>
              <a:latin typeface="+mj-lt"/>
              <a:ea typeface="Verdana"/>
              <a:cs typeface="Verdana"/>
              <a:sym typeface="Verdana"/>
            </a:endParaRPr>
          </a:p>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mj-lt"/>
                <a:ea typeface="Verdana"/>
                <a:cs typeface="Verdana"/>
                <a:sym typeface="Verdana"/>
              </a:rPr>
              <a:t>...</a:t>
            </a:r>
            <a:endParaRPr sz="1800" b="0" i="0" u="none" strike="noStrike" cap="none">
              <a:solidFill>
                <a:schemeClr val="dk1"/>
              </a:solidFill>
              <a:latin typeface="+mj-lt"/>
              <a:ea typeface="Verdana"/>
              <a:cs typeface="Verdana"/>
              <a:sym typeface="Verdana"/>
            </a:endParaRPr>
          </a:p>
        </p:txBody>
      </p:sp>
      <p:sp>
        <p:nvSpPr>
          <p:cNvPr id="272" name="Google Shape;272;p14"/>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25</a:t>
            </a:fld>
            <a:endParaRPr>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g2019cdaf7c5_1_4"/>
          <p:cNvSpPr txBox="1">
            <a:spLocks noGrp="1"/>
          </p:cNvSpPr>
          <p:nvPr>
            <p:ph type="title"/>
          </p:nvPr>
        </p:nvSpPr>
        <p:spPr>
          <a:xfrm>
            <a:off x="1055570" y="134008"/>
            <a:ext cx="10627200" cy="731290"/>
          </a:xfrm>
          <a:prstGeom prst="rect">
            <a:avLst/>
          </a:prstGeom>
          <a:noFill/>
          <a:ln>
            <a:noFill/>
          </a:ln>
        </p:spPr>
        <p:txBody>
          <a:bodyPr spcFirstLastPara="1" wrap="square" lIns="0" tIns="0" rIns="0" bIns="0" anchor="t" anchorCtr="0">
            <a:spAutoFit/>
          </a:bodyPr>
          <a:lstStyle/>
          <a:p>
            <a:pPr marL="109220" marR="27940" lvl="0" indent="-97155" algn="ctr" rtl="0">
              <a:lnSpc>
                <a:spcPct val="108333"/>
              </a:lnSpc>
              <a:spcBef>
                <a:spcPts val="0"/>
              </a:spcBef>
              <a:spcAft>
                <a:spcPts val="0"/>
              </a:spcAft>
              <a:buClr>
                <a:schemeClr val="dk1"/>
              </a:buClr>
              <a:buSzPts val="1400"/>
              <a:buFont typeface="Arial"/>
              <a:buNone/>
            </a:pPr>
            <a:r>
              <a:rPr lang="en-US" sz="4400" dirty="0" smtClean="0">
                <a:latin typeface="+mj-lt"/>
                <a:sym typeface="Trebuchet MS"/>
              </a:rPr>
              <a:t>Summarization</a:t>
            </a:r>
            <a:endParaRPr sz="4400" dirty="0">
              <a:latin typeface="+mj-lt"/>
            </a:endParaRPr>
          </a:p>
        </p:txBody>
      </p:sp>
      <p:sp>
        <p:nvSpPr>
          <p:cNvPr id="50" name="Google Shape;50;g2019cdaf7c5_1_4"/>
          <p:cNvSpPr txBox="1">
            <a:spLocks noGrp="1"/>
          </p:cNvSpPr>
          <p:nvPr>
            <p:ph type="body" idx="1"/>
          </p:nvPr>
        </p:nvSpPr>
        <p:spPr>
          <a:xfrm>
            <a:off x="237392" y="1350960"/>
            <a:ext cx="11824599" cy="2262678"/>
          </a:xfrm>
          <a:prstGeom prst="rect">
            <a:avLst/>
          </a:prstGeom>
          <a:noFill/>
          <a:ln>
            <a:noFill/>
          </a:ln>
        </p:spPr>
        <p:txBody>
          <a:bodyPr spcFirstLastPara="1" wrap="square" lIns="0" tIns="0" rIns="0" bIns="0" anchor="t" anchorCtr="0">
            <a:noAutofit/>
          </a:bodyPr>
          <a:lstStyle/>
          <a:p>
            <a:pPr marL="355600" lvl="0" indent="-342900">
              <a:buFont typeface="Arial" panose="020B0604020202020204" pitchFamily="34" charset="0"/>
              <a:buChar char="•"/>
            </a:pPr>
            <a:r>
              <a:rPr lang="en-US" sz="2400" dirty="0" smtClean="0">
                <a:latin typeface="+mj-lt"/>
                <a:ea typeface="Trebuchet MS"/>
                <a:cs typeface="Trebuchet MS"/>
                <a:sym typeface="Trebuchet MS"/>
              </a:rPr>
              <a:t>The </a:t>
            </a:r>
            <a:r>
              <a:rPr lang="en-US" sz="2400" dirty="0">
                <a:latin typeface="+mj-lt"/>
                <a:ea typeface="Trebuchet MS"/>
                <a:cs typeface="Trebuchet MS"/>
                <a:sym typeface="Trebuchet MS"/>
              </a:rPr>
              <a:t>major trends driving the rise of deep learning.</a:t>
            </a:r>
          </a:p>
          <a:p>
            <a:pPr marL="355600" lvl="0" indent="-342900">
              <a:buFont typeface="Arial" panose="020B0604020202020204" pitchFamily="34" charset="0"/>
              <a:buChar char="•"/>
            </a:pPr>
            <a:r>
              <a:rPr lang="en-US" sz="2400">
                <a:latin typeface="+mj-lt"/>
                <a:ea typeface="Trebuchet MS"/>
                <a:cs typeface="Trebuchet MS"/>
                <a:sym typeface="Trebuchet MS"/>
              </a:rPr>
              <a:t>H</a:t>
            </a:r>
            <a:r>
              <a:rPr lang="en-US" sz="2400" smtClean="0">
                <a:latin typeface="+mj-lt"/>
                <a:ea typeface="Trebuchet MS"/>
                <a:cs typeface="Trebuchet MS"/>
                <a:sym typeface="Trebuchet MS"/>
              </a:rPr>
              <a:t>ow </a:t>
            </a:r>
            <a:r>
              <a:rPr lang="en-US" sz="2400" dirty="0">
                <a:latin typeface="+mj-lt"/>
                <a:ea typeface="Trebuchet MS"/>
                <a:cs typeface="Trebuchet MS"/>
                <a:sym typeface="Trebuchet MS"/>
              </a:rPr>
              <a:t>deep learning is applied to supervised </a:t>
            </a:r>
            <a:r>
              <a:rPr lang="en-US" sz="2400" dirty="0" smtClean="0">
                <a:latin typeface="+mj-lt"/>
                <a:ea typeface="Trebuchet MS"/>
                <a:cs typeface="Trebuchet MS"/>
                <a:sym typeface="Trebuchet MS"/>
              </a:rPr>
              <a:t>learning.</a:t>
            </a:r>
            <a:endParaRPr lang="en-US" sz="2400" dirty="0">
              <a:latin typeface="+mj-lt"/>
              <a:ea typeface="Trebuchet MS"/>
              <a:cs typeface="Trebuchet MS"/>
              <a:sym typeface="Trebuchet MS"/>
            </a:endParaRPr>
          </a:p>
          <a:p>
            <a:pPr marL="355600" lvl="0" indent="-342900">
              <a:buFont typeface="Arial" panose="020B0604020202020204" pitchFamily="34" charset="0"/>
              <a:buChar char="•"/>
            </a:pPr>
            <a:r>
              <a:rPr lang="en-US" sz="2400" dirty="0">
                <a:latin typeface="+mj-lt"/>
                <a:ea typeface="Trebuchet MS"/>
                <a:cs typeface="Trebuchet MS"/>
                <a:sym typeface="Trebuchet MS"/>
              </a:rPr>
              <a:t>T</a:t>
            </a:r>
            <a:r>
              <a:rPr lang="en-US" sz="2400" dirty="0" smtClean="0">
                <a:latin typeface="+mj-lt"/>
                <a:ea typeface="Trebuchet MS"/>
                <a:cs typeface="Trebuchet MS"/>
                <a:sym typeface="Trebuchet MS"/>
              </a:rPr>
              <a:t>he </a:t>
            </a:r>
            <a:r>
              <a:rPr lang="en-US" sz="2400" dirty="0">
                <a:latin typeface="+mj-lt"/>
                <a:ea typeface="Trebuchet MS"/>
                <a:cs typeface="Trebuchet MS"/>
                <a:sym typeface="Trebuchet MS"/>
              </a:rPr>
              <a:t>major categories of models (CNNs, RNNs, etc.), and when they should be </a:t>
            </a:r>
            <a:r>
              <a:rPr lang="en-US" sz="2400" dirty="0" smtClean="0">
                <a:latin typeface="+mj-lt"/>
                <a:ea typeface="Trebuchet MS"/>
                <a:cs typeface="Trebuchet MS"/>
                <a:sym typeface="Trebuchet MS"/>
              </a:rPr>
              <a:t>applied.</a:t>
            </a:r>
            <a:endParaRPr lang="en-US" sz="2400" dirty="0">
              <a:latin typeface="+mj-lt"/>
              <a:ea typeface="Trebuchet MS"/>
              <a:cs typeface="Trebuchet MS"/>
              <a:sym typeface="Trebuchet MS"/>
            </a:endParaRPr>
          </a:p>
          <a:p>
            <a:pPr marL="355600" lvl="0" indent="-342900">
              <a:buFont typeface="Arial" panose="020B0604020202020204" pitchFamily="34" charset="0"/>
              <a:buChar char="•"/>
            </a:pPr>
            <a:r>
              <a:rPr lang="en-US" sz="2400" dirty="0">
                <a:latin typeface="+mj-lt"/>
                <a:ea typeface="Trebuchet MS"/>
                <a:cs typeface="Trebuchet MS"/>
                <a:sym typeface="Trebuchet MS"/>
              </a:rPr>
              <a:t>Assess appropriate use cases for deep </a:t>
            </a:r>
            <a:r>
              <a:rPr lang="en-US" sz="2400" dirty="0" smtClean="0">
                <a:latin typeface="+mj-lt"/>
                <a:ea typeface="Trebuchet MS"/>
                <a:cs typeface="Trebuchet MS"/>
                <a:sym typeface="Trebuchet MS"/>
              </a:rPr>
              <a:t>learning.</a:t>
            </a:r>
            <a:endParaRPr sz="2400" dirty="0">
              <a:latin typeface="+mj-lt"/>
              <a:ea typeface="Trebuchet MS"/>
              <a:cs typeface="Trebuchet MS"/>
              <a:sym typeface="Trebuchet MS"/>
            </a:endParaRPr>
          </a:p>
        </p:txBody>
      </p:sp>
      <p:sp>
        <p:nvSpPr>
          <p:cNvPr id="52" name="Google Shape;52;g2019cdaf7c5_1_4"/>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26</a:t>
            </a:fld>
            <a:endParaRPr>
              <a:latin typeface="+mj-lt"/>
            </a:endParaRPr>
          </a:p>
        </p:txBody>
      </p:sp>
    </p:spTree>
    <p:extLst>
      <p:ext uri="{BB962C8B-B14F-4D97-AF65-F5344CB8AC3E}">
        <p14:creationId xmlns:p14="http://schemas.microsoft.com/office/powerpoint/2010/main" val="287150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txBox="1"/>
          <p:nvPr/>
        </p:nvSpPr>
        <p:spPr>
          <a:xfrm>
            <a:off x="10967032" y="6488438"/>
            <a:ext cx="1129800" cy="350865"/>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Clr>
                <a:srgbClr val="000000"/>
              </a:buClr>
              <a:buSzPts val="2000"/>
              <a:buFont typeface="Arial"/>
              <a:buNone/>
            </a:pPr>
            <a:r>
              <a:rPr lang="en-US" sz="2000" b="0" i="0" u="none" strike="noStrike" cap="none">
                <a:solidFill>
                  <a:schemeClr val="dk1"/>
                </a:solidFill>
                <a:latin typeface="+mj-lt"/>
                <a:ea typeface="Trebuchet MS"/>
                <a:cs typeface="Trebuchet MS"/>
                <a:sym typeface="Trebuchet MS"/>
              </a:rPr>
              <a:t>Andrew g</a:t>
            </a:r>
            <a:endParaRPr sz="2000" b="0" i="0" u="none" strike="noStrike" cap="none">
              <a:solidFill>
                <a:schemeClr val="dk1"/>
              </a:solidFill>
              <a:latin typeface="+mj-lt"/>
              <a:ea typeface="Trebuchet MS"/>
              <a:cs typeface="Trebuchet MS"/>
              <a:sym typeface="Trebuchet MS"/>
            </a:endParaRPr>
          </a:p>
        </p:txBody>
      </p:sp>
      <p:sp>
        <p:nvSpPr>
          <p:cNvPr id="59" name="Google Shape;59;p1"/>
          <p:cNvSpPr/>
          <p:nvPr/>
        </p:nvSpPr>
        <p:spPr>
          <a:xfrm>
            <a:off x="4828032" y="3410710"/>
            <a:ext cx="6726555" cy="27940"/>
          </a:xfrm>
          <a:custGeom>
            <a:avLst/>
            <a:gdLst/>
            <a:ahLst/>
            <a:cxnLst/>
            <a:rect l="l" t="t" r="r" b="b"/>
            <a:pathLst>
              <a:path w="6726555" h="27939" extrusionOk="0">
                <a:moveTo>
                  <a:pt x="0" y="27418"/>
                </a:moveTo>
                <a:lnTo>
                  <a:pt x="6726550" y="0"/>
                </a:lnTo>
              </a:path>
            </a:pathLst>
          </a:custGeom>
          <a:noFill/>
          <a:ln w="19025"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60" name="Google Shape;60;p1"/>
          <p:cNvSpPr/>
          <p:nvPr/>
        </p:nvSpPr>
        <p:spPr>
          <a:xfrm>
            <a:off x="10789920" y="6400800"/>
            <a:ext cx="1402080" cy="457200"/>
          </a:xfrm>
          <a:custGeom>
            <a:avLst/>
            <a:gdLst/>
            <a:ahLst/>
            <a:cxnLst/>
            <a:rect l="l" t="t" r="r" b="b"/>
            <a:pathLst>
              <a:path w="1402079" h="457200" extrusionOk="0">
                <a:moveTo>
                  <a:pt x="1402079" y="0"/>
                </a:moveTo>
                <a:lnTo>
                  <a:pt x="0" y="0"/>
                </a:lnTo>
                <a:lnTo>
                  <a:pt x="0" y="457200"/>
                </a:lnTo>
                <a:lnTo>
                  <a:pt x="1402079" y="457200"/>
                </a:lnTo>
                <a:lnTo>
                  <a:pt x="140207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sp>
        <p:nvSpPr>
          <p:cNvPr id="61" name="Google Shape;61;p1"/>
          <p:cNvSpPr txBox="1">
            <a:spLocks noGrp="1"/>
          </p:cNvSpPr>
          <p:nvPr>
            <p:ph type="title"/>
          </p:nvPr>
        </p:nvSpPr>
        <p:spPr>
          <a:xfrm>
            <a:off x="5606323" y="999950"/>
            <a:ext cx="6050100" cy="2109808"/>
          </a:xfrm>
          <a:prstGeom prst="rect">
            <a:avLst/>
          </a:prstGeom>
          <a:noFill/>
          <a:ln>
            <a:noFill/>
          </a:ln>
        </p:spPr>
        <p:txBody>
          <a:bodyPr spcFirstLastPara="1" wrap="square" lIns="0" tIns="114300" rIns="0" bIns="0" anchor="t" anchorCtr="0">
            <a:spAutoFit/>
          </a:bodyPr>
          <a:lstStyle/>
          <a:p>
            <a:pPr marL="109220" marR="27940" lvl="0" indent="-97155" algn="l" rtl="0">
              <a:lnSpc>
                <a:spcPct val="108333"/>
              </a:lnSpc>
              <a:spcBef>
                <a:spcPts val="0"/>
              </a:spcBef>
              <a:spcAft>
                <a:spcPts val="0"/>
              </a:spcAft>
              <a:buSzPts val="1400"/>
              <a:buNone/>
            </a:pPr>
            <a:r>
              <a:rPr lang="en-US" dirty="0">
                <a:latin typeface="+mj-lt"/>
                <a:ea typeface="Trebuchet MS"/>
                <a:cs typeface="Trebuchet MS"/>
                <a:sym typeface="Trebuchet MS"/>
              </a:rPr>
              <a:t>Introduction to  Deep Learning</a:t>
            </a:r>
            <a:endParaRPr dirty="0">
              <a:latin typeface="+mj-lt"/>
            </a:endParaRPr>
          </a:p>
        </p:txBody>
      </p:sp>
      <p:sp>
        <p:nvSpPr>
          <p:cNvPr id="62" name="Google Shape;62;p1"/>
          <p:cNvSpPr txBox="1"/>
          <p:nvPr/>
        </p:nvSpPr>
        <p:spPr>
          <a:xfrm>
            <a:off x="6295725" y="3529650"/>
            <a:ext cx="4671300" cy="936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8000"/>
              <a:buFont typeface="Arial"/>
              <a:buNone/>
            </a:pPr>
            <a:r>
              <a:rPr lang="en-US" sz="6000" b="0" i="0" u="none" strike="noStrike" cap="none" dirty="0">
                <a:solidFill>
                  <a:schemeClr val="dk1"/>
                </a:solidFill>
                <a:latin typeface="+mj-lt"/>
                <a:ea typeface="Trebuchet MS"/>
                <a:cs typeface="Trebuchet MS"/>
                <a:sym typeface="Trebuchet MS"/>
              </a:rPr>
              <a:t>Welcome</a:t>
            </a:r>
            <a:endParaRPr sz="6000" b="0" i="0" u="none" strike="noStrike" cap="none" dirty="0">
              <a:solidFill>
                <a:schemeClr val="dk1"/>
              </a:solidFill>
              <a:latin typeface="+mj-lt"/>
              <a:ea typeface="Trebuchet MS"/>
              <a:cs typeface="Trebuchet MS"/>
              <a:sym typeface="Trebuchet MS"/>
            </a:endParaRPr>
          </a:p>
        </p:txBody>
      </p:sp>
      <p:pic>
        <p:nvPicPr>
          <p:cNvPr id="63" name="Google Shape;63;p1"/>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64" name="Google Shape;64;p1"/>
          <p:cNvSpPr txBox="1">
            <a:spLocks noGrp="1"/>
          </p:cNvSpPr>
          <p:nvPr>
            <p:ph type="sldNum" idx="12"/>
          </p:nvPr>
        </p:nvSpPr>
        <p:spPr>
          <a:xfrm>
            <a:off x="8852323" y="638667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3</a:t>
            </a:fld>
            <a:endParaRPr>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p:nvPr/>
        </p:nvSpPr>
        <p:spPr>
          <a:xfrm>
            <a:off x="5430773" y="1442211"/>
            <a:ext cx="6299835" cy="2828916"/>
          </a:xfrm>
          <a:prstGeom prst="rect">
            <a:avLst/>
          </a:prstGeom>
          <a:noFill/>
          <a:ln>
            <a:noFill/>
          </a:ln>
        </p:spPr>
        <p:txBody>
          <a:bodyPr spcFirstLastPara="1" wrap="square" lIns="0" tIns="12700" rIns="0" bIns="0" anchor="t" anchorCtr="0">
            <a:spAutoFit/>
          </a:bodyPr>
          <a:lstStyle/>
          <a:p>
            <a:pPr marL="355600" marR="0" lvl="0" indent="-343535" algn="l" rtl="0">
              <a:lnSpc>
                <a:spcPct val="118750"/>
              </a:lnSpc>
              <a:spcBef>
                <a:spcPts val="0"/>
              </a:spcBef>
              <a:spcAft>
                <a:spcPts val="0"/>
              </a:spcAft>
              <a:buClr>
                <a:srgbClr val="262626"/>
              </a:buClr>
              <a:buSzPts val="2800"/>
              <a:buFont typeface="Arial"/>
              <a:buChar char="•"/>
            </a:pPr>
            <a:r>
              <a:rPr lang="en-US" sz="2400" b="0" i="0" u="none" strike="noStrike" cap="none" dirty="0">
                <a:solidFill>
                  <a:srgbClr val="262626"/>
                </a:solidFill>
                <a:latin typeface="+mj-lt"/>
                <a:ea typeface="Times New Roman"/>
                <a:cs typeface="Times New Roman"/>
                <a:sym typeface="Times New Roman"/>
              </a:rPr>
              <a:t>AI is the new Electricity</a:t>
            </a:r>
            <a:endParaRPr sz="2400" b="0" i="0" u="none" strike="noStrike" cap="none" dirty="0">
              <a:solidFill>
                <a:schemeClr val="dk1"/>
              </a:solidFill>
              <a:latin typeface="+mj-lt"/>
              <a:ea typeface="Times New Roman"/>
              <a:cs typeface="Times New Roman"/>
              <a:sym typeface="Times New Roman"/>
            </a:endParaRPr>
          </a:p>
          <a:p>
            <a:pPr marL="355600" marR="0" lvl="0" indent="-343535" algn="l" rtl="0">
              <a:lnSpc>
                <a:spcPct val="118750"/>
              </a:lnSpc>
              <a:spcBef>
                <a:spcPts val="0"/>
              </a:spcBef>
              <a:spcAft>
                <a:spcPts val="0"/>
              </a:spcAft>
              <a:buClr>
                <a:srgbClr val="262626"/>
              </a:buClr>
              <a:buSzPts val="2800"/>
              <a:buFont typeface="Arial"/>
              <a:buChar char="•"/>
            </a:pPr>
            <a:r>
              <a:rPr lang="en-US" sz="2400" b="0" i="0" u="none" strike="noStrike" cap="none" dirty="0">
                <a:solidFill>
                  <a:srgbClr val="262626"/>
                </a:solidFill>
                <a:latin typeface="+mj-lt"/>
                <a:ea typeface="Times New Roman"/>
                <a:cs typeface="Times New Roman"/>
                <a:sym typeface="Times New Roman"/>
              </a:rPr>
              <a:t>Electricity had once transformed</a:t>
            </a:r>
            <a:endParaRPr sz="2400" b="0" i="0" u="none" strike="noStrike" cap="none" dirty="0">
              <a:solidFill>
                <a:schemeClr val="dk1"/>
              </a:solidFill>
              <a:latin typeface="+mj-lt"/>
              <a:ea typeface="Times New Roman"/>
              <a:cs typeface="Times New Roman"/>
              <a:sym typeface="Times New Roman"/>
            </a:endParaRPr>
          </a:p>
          <a:p>
            <a:pPr marL="355600" marR="5080" lvl="0" indent="0" algn="l" rtl="0">
              <a:lnSpc>
                <a:spcPct val="101499"/>
              </a:lnSpc>
              <a:spcBef>
                <a:spcPts val="90"/>
              </a:spcBef>
              <a:spcAft>
                <a:spcPts val="0"/>
              </a:spcAft>
              <a:buClr>
                <a:srgbClr val="000000"/>
              </a:buClr>
              <a:buSzPts val="2800"/>
              <a:buFont typeface="Arial"/>
              <a:buNone/>
            </a:pPr>
            <a:r>
              <a:rPr lang="en-US" sz="2400" b="0" i="0" u="none" strike="noStrike" cap="none" dirty="0">
                <a:solidFill>
                  <a:srgbClr val="262626"/>
                </a:solidFill>
                <a:latin typeface="+mj-lt"/>
                <a:ea typeface="Times New Roman"/>
                <a:cs typeface="Times New Roman"/>
                <a:sym typeface="Times New Roman"/>
              </a:rPr>
              <a:t>countless industries: transportation,  manufacturing, healthcare,</a:t>
            </a:r>
            <a:endParaRPr sz="2400" b="0" i="0" u="none" strike="noStrike" cap="none" dirty="0">
              <a:solidFill>
                <a:schemeClr val="dk1"/>
              </a:solidFill>
              <a:latin typeface="+mj-lt"/>
              <a:ea typeface="Times New Roman"/>
              <a:cs typeface="Times New Roman"/>
              <a:sym typeface="Times New Roman"/>
            </a:endParaRPr>
          </a:p>
          <a:p>
            <a:pPr marL="355600" marR="0" lvl="0" indent="0" algn="l" rtl="0">
              <a:lnSpc>
                <a:spcPct val="117321"/>
              </a:lnSpc>
              <a:spcBef>
                <a:spcPts val="0"/>
              </a:spcBef>
              <a:spcAft>
                <a:spcPts val="0"/>
              </a:spcAft>
              <a:buClr>
                <a:srgbClr val="000000"/>
              </a:buClr>
              <a:buSzPts val="2800"/>
              <a:buFont typeface="Arial"/>
              <a:buNone/>
            </a:pPr>
            <a:r>
              <a:rPr lang="en-US" sz="2400" b="0" i="0" u="none" strike="noStrike" cap="none" dirty="0">
                <a:solidFill>
                  <a:srgbClr val="262626"/>
                </a:solidFill>
                <a:latin typeface="+mj-lt"/>
                <a:ea typeface="Times New Roman"/>
                <a:cs typeface="Times New Roman"/>
                <a:sym typeface="Times New Roman"/>
              </a:rPr>
              <a:t>communications, and more</a:t>
            </a:r>
            <a:endParaRPr sz="2400" b="0" i="0" u="none" strike="noStrike" cap="none" dirty="0">
              <a:solidFill>
                <a:schemeClr val="dk1"/>
              </a:solidFill>
              <a:latin typeface="+mj-lt"/>
              <a:ea typeface="Times New Roman"/>
              <a:cs typeface="Times New Roman"/>
              <a:sym typeface="Times New Roman"/>
            </a:endParaRPr>
          </a:p>
          <a:p>
            <a:pPr marL="354965" marR="271145" lvl="0" indent="-342900" algn="l" rtl="0">
              <a:lnSpc>
                <a:spcPct val="101400"/>
              </a:lnSpc>
              <a:spcBef>
                <a:spcPts val="0"/>
              </a:spcBef>
              <a:spcAft>
                <a:spcPts val="0"/>
              </a:spcAft>
              <a:buClr>
                <a:srgbClr val="262626"/>
              </a:buClr>
              <a:buSzPts val="2800"/>
              <a:buFont typeface="Arial"/>
              <a:buChar char="•"/>
            </a:pPr>
            <a:r>
              <a:rPr lang="en-US" sz="2400" b="0" i="0" u="none" strike="noStrike" cap="none" dirty="0">
                <a:solidFill>
                  <a:srgbClr val="262626"/>
                </a:solidFill>
                <a:latin typeface="+mj-lt"/>
                <a:ea typeface="Times New Roman"/>
                <a:cs typeface="Times New Roman"/>
                <a:sym typeface="Times New Roman"/>
              </a:rPr>
              <a:t>AI will now bring about</a:t>
            </a:r>
            <a:r>
              <a:rPr lang="en-US" sz="2400" dirty="0">
                <a:solidFill>
                  <a:srgbClr val="262626"/>
                </a:solidFill>
                <a:latin typeface="+mj-lt"/>
                <a:ea typeface="Times New Roman"/>
                <a:cs typeface="Times New Roman"/>
                <a:sym typeface="Times New Roman"/>
              </a:rPr>
              <a:t> </a:t>
            </a:r>
            <a:r>
              <a:rPr lang="en-US" sz="2400" b="0" i="0" u="none" strike="noStrike" cap="none" dirty="0">
                <a:solidFill>
                  <a:srgbClr val="262626"/>
                </a:solidFill>
                <a:latin typeface="+mj-lt"/>
                <a:ea typeface="Times New Roman"/>
                <a:cs typeface="Times New Roman"/>
                <a:sym typeface="Times New Roman"/>
              </a:rPr>
              <a:t>an equally big transformation.</a:t>
            </a:r>
            <a:endParaRPr sz="2400" b="0" i="0" u="none" strike="noStrike" cap="none" dirty="0">
              <a:solidFill>
                <a:schemeClr val="dk1"/>
              </a:solidFill>
              <a:latin typeface="+mj-lt"/>
              <a:ea typeface="Times New Roman"/>
              <a:cs typeface="Times New Roman"/>
              <a:sym typeface="Times New Roman"/>
            </a:endParaRPr>
          </a:p>
        </p:txBody>
      </p:sp>
      <p:sp>
        <p:nvSpPr>
          <p:cNvPr id="70" name="Google Shape;70;p2"/>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2209800" y="609600"/>
            <a:ext cx="443293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dirty="0">
                <a:latin typeface="+mj-lt"/>
                <a:ea typeface="Times New Roman"/>
                <a:cs typeface="Times New Roman"/>
                <a:sym typeface="Times New Roman"/>
              </a:rPr>
              <a:t>What you’ll learn</a:t>
            </a:r>
            <a:endParaRPr sz="4400" dirty="0">
              <a:latin typeface="+mj-lt"/>
              <a:ea typeface="Times New Roman"/>
              <a:cs typeface="Times New Roman"/>
              <a:sym typeface="Times New Roman"/>
            </a:endParaRPr>
          </a:p>
        </p:txBody>
      </p:sp>
      <p:sp>
        <p:nvSpPr>
          <p:cNvPr id="76" name="Google Shape;76;p3"/>
          <p:cNvSpPr txBox="1"/>
          <p:nvPr/>
        </p:nvSpPr>
        <p:spPr>
          <a:xfrm>
            <a:off x="916227" y="1832355"/>
            <a:ext cx="10091420" cy="3593228"/>
          </a:xfrm>
          <a:prstGeom prst="rect">
            <a:avLst/>
          </a:prstGeom>
          <a:noFill/>
          <a:ln>
            <a:noFill/>
          </a:ln>
        </p:spPr>
        <p:txBody>
          <a:bodyPr spcFirstLastPara="1" wrap="square" lIns="0" tIns="12700" rIns="0" bIns="0" anchor="t" anchorCtr="0">
            <a:spAutoFit/>
          </a:bodyPr>
          <a:lstStyle/>
          <a:p>
            <a:pPr marL="13334" marR="0" lvl="0" indent="0" algn="l" rtl="0">
              <a:lnSpc>
                <a:spcPct val="119107"/>
              </a:lnSpc>
              <a:spcBef>
                <a:spcPts val="0"/>
              </a:spcBef>
              <a:spcAft>
                <a:spcPts val="0"/>
              </a:spcAft>
              <a:buClr>
                <a:srgbClr val="000000"/>
              </a:buClr>
              <a:buSzPts val="2800"/>
              <a:buFont typeface="Arial"/>
              <a:buNone/>
            </a:pPr>
            <a:r>
              <a:rPr lang="en-US" sz="2800" b="1" i="0" u="none" strike="noStrike" cap="none" dirty="0">
                <a:solidFill>
                  <a:schemeClr val="dk1"/>
                </a:solidFill>
                <a:latin typeface="+mj-lt"/>
                <a:ea typeface="Times New Roman"/>
                <a:cs typeface="Times New Roman"/>
                <a:sym typeface="Times New Roman"/>
              </a:rPr>
              <a:t>Main topics in this subject:</a:t>
            </a:r>
            <a:endParaRPr sz="2800" b="1" i="0" u="none" strike="noStrike" cap="none" dirty="0">
              <a:solidFill>
                <a:schemeClr val="dk1"/>
              </a:solidFill>
              <a:latin typeface="+mj-lt"/>
              <a:ea typeface="Times New Roman"/>
              <a:cs typeface="Times New Roman"/>
              <a:sym typeface="Times New Roman"/>
            </a:endParaRPr>
          </a:p>
          <a:p>
            <a:pPr marL="755650" marR="0" lvl="0" indent="-742950" algn="l" rtl="0">
              <a:lnSpc>
                <a:spcPct val="119107"/>
              </a:lnSpc>
              <a:spcBef>
                <a:spcPts val="0"/>
              </a:spcBef>
              <a:spcAft>
                <a:spcPts val="0"/>
              </a:spcAft>
              <a:buClr>
                <a:schemeClr val="dk1"/>
              </a:buClr>
              <a:buSzPts val="2800"/>
              <a:buFont typeface="Times New Roman"/>
              <a:buAutoNum type="arabicPeriod"/>
            </a:pPr>
            <a:r>
              <a:rPr lang="en-US" sz="2800" b="0" i="0" u="none" strike="noStrike" cap="none" dirty="0">
                <a:solidFill>
                  <a:schemeClr val="dk1"/>
                </a:solidFill>
                <a:latin typeface="+mj-lt"/>
                <a:ea typeface="Times New Roman"/>
                <a:cs typeface="Times New Roman"/>
                <a:sym typeface="Times New Roman"/>
              </a:rPr>
              <a:t>Neural	Networks and</a:t>
            </a:r>
            <a:r>
              <a:rPr lang="en-US" sz="2800" dirty="0">
                <a:solidFill>
                  <a:schemeClr val="dk1"/>
                </a:solidFill>
                <a:latin typeface="+mj-lt"/>
                <a:ea typeface="Times New Roman"/>
                <a:cs typeface="Times New Roman"/>
                <a:sym typeface="Times New Roman"/>
              </a:rPr>
              <a:t> </a:t>
            </a:r>
            <a:r>
              <a:rPr lang="en-US" sz="2800" b="0" i="0" u="none" strike="noStrike" cap="none" dirty="0">
                <a:solidFill>
                  <a:schemeClr val="dk1"/>
                </a:solidFill>
                <a:latin typeface="+mj-lt"/>
                <a:ea typeface="Times New Roman"/>
                <a:cs typeface="Times New Roman"/>
                <a:sym typeface="Times New Roman"/>
              </a:rPr>
              <a:t>Deep Learning</a:t>
            </a:r>
            <a:endParaRPr sz="1400" b="0" i="0" u="none" strike="noStrike" cap="none" dirty="0">
              <a:solidFill>
                <a:srgbClr val="000000"/>
              </a:solidFill>
              <a:latin typeface="+mj-lt"/>
              <a:ea typeface="Arial"/>
              <a:cs typeface="Arial"/>
              <a:sym typeface="Arial"/>
            </a:endParaRPr>
          </a:p>
          <a:p>
            <a:pPr marL="755650" marR="842644" lvl="0" indent="-743585" algn="l" rtl="0">
              <a:lnSpc>
                <a:spcPct val="117499"/>
              </a:lnSpc>
              <a:spcBef>
                <a:spcPts val="310"/>
              </a:spcBef>
              <a:spcAft>
                <a:spcPts val="0"/>
              </a:spcAft>
              <a:buClr>
                <a:schemeClr val="dk1"/>
              </a:buClr>
              <a:buSzPts val="2800"/>
              <a:buFont typeface="Times New Roman"/>
              <a:buAutoNum type="arabicPeriod"/>
            </a:pPr>
            <a:r>
              <a:rPr lang="en-US" sz="2800" b="0" i="0" u="none" strike="noStrike" cap="none" dirty="0">
                <a:solidFill>
                  <a:schemeClr val="dk1"/>
                </a:solidFill>
                <a:latin typeface="+mj-lt"/>
                <a:ea typeface="Times New Roman"/>
                <a:cs typeface="Times New Roman"/>
                <a:sym typeface="Times New Roman"/>
              </a:rPr>
              <a:t>Improving Deep Neural Networks: </a:t>
            </a:r>
            <a:r>
              <a:rPr lang="en-US" sz="2800" b="0" i="0" u="none" strike="noStrike" cap="none" dirty="0" err="1">
                <a:solidFill>
                  <a:schemeClr val="dk1"/>
                </a:solidFill>
                <a:latin typeface="+mj-lt"/>
                <a:ea typeface="Times New Roman"/>
                <a:cs typeface="Times New Roman"/>
                <a:sym typeface="Times New Roman"/>
              </a:rPr>
              <a:t>Hyperparameter</a:t>
            </a:r>
            <a:r>
              <a:rPr lang="en-US" sz="2800" b="0" i="0" u="none" strike="noStrike" cap="none" dirty="0">
                <a:solidFill>
                  <a:schemeClr val="dk1"/>
                </a:solidFill>
                <a:latin typeface="+mj-lt"/>
                <a:ea typeface="Times New Roman"/>
                <a:cs typeface="Times New Roman"/>
                <a:sym typeface="Times New Roman"/>
              </a:rPr>
              <a:t>  tuning,	Regularization and Optimization</a:t>
            </a:r>
            <a:endParaRPr sz="2800" b="0" i="0" u="none" strike="noStrike" cap="none" dirty="0">
              <a:solidFill>
                <a:schemeClr val="dk1"/>
              </a:solidFill>
              <a:latin typeface="+mj-lt"/>
              <a:ea typeface="Times New Roman"/>
              <a:cs typeface="Times New Roman"/>
              <a:sym typeface="Times New Roman"/>
            </a:endParaRPr>
          </a:p>
          <a:p>
            <a:pPr marL="755650" marR="0" lvl="0" indent="-742950" algn="l" rtl="0">
              <a:lnSpc>
                <a:spcPct val="113392"/>
              </a:lnSpc>
              <a:spcBef>
                <a:spcPts val="0"/>
              </a:spcBef>
              <a:spcAft>
                <a:spcPts val="0"/>
              </a:spcAft>
              <a:buClr>
                <a:schemeClr val="dk1"/>
              </a:buClr>
              <a:buSzPts val="2800"/>
              <a:buFont typeface="Times New Roman"/>
              <a:buAutoNum type="arabicPeriod"/>
            </a:pPr>
            <a:r>
              <a:rPr lang="en-US" sz="2800" b="0" i="0" u="none" strike="noStrike" cap="none" dirty="0">
                <a:solidFill>
                  <a:schemeClr val="dk1"/>
                </a:solidFill>
                <a:latin typeface="+mj-lt"/>
                <a:ea typeface="Times New Roman"/>
                <a:cs typeface="Times New Roman"/>
                <a:sym typeface="Times New Roman"/>
              </a:rPr>
              <a:t>Structuring</a:t>
            </a:r>
            <a:r>
              <a:rPr lang="en-US" sz="2800" dirty="0">
                <a:solidFill>
                  <a:schemeClr val="dk1"/>
                </a:solidFill>
                <a:latin typeface="+mj-lt"/>
                <a:ea typeface="Times New Roman"/>
                <a:cs typeface="Times New Roman"/>
                <a:sym typeface="Times New Roman"/>
              </a:rPr>
              <a:t> </a:t>
            </a:r>
            <a:r>
              <a:rPr lang="en-US" sz="2800" b="0" i="0" u="none" strike="noStrike" cap="none" dirty="0">
                <a:solidFill>
                  <a:schemeClr val="dk1"/>
                </a:solidFill>
                <a:latin typeface="+mj-lt"/>
                <a:ea typeface="Times New Roman"/>
                <a:cs typeface="Times New Roman"/>
                <a:sym typeface="Times New Roman"/>
              </a:rPr>
              <a:t>your</a:t>
            </a:r>
            <a:r>
              <a:rPr lang="en-US" sz="2800" dirty="0">
                <a:solidFill>
                  <a:schemeClr val="dk1"/>
                </a:solidFill>
                <a:latin typeface="+mj-lt"/>
                <a:ea typeface="Times New Roman"/>
                <a:cs typeface="Times New Roman"/>
                <a:sym typeface="Times New Roman"/>
              </a:rPr>
              <a:t> </a:t>
            </a:r>
            <a:r>
              <a:rPr lang="en-US" sz="2800" b="0" i="0" u="none" strike="noStrike" cap="none" dirty="0">
                <a:solidFill>
                  <a:schemeClr val="dk1"/>
                </a:solidFill>
                <a:latin typeface="+mj-lt"/>
                <a:ea typeface="Times New Roman"/>
                <a:cs typeface="Times New Roman"/>
                <a:sym typeface="Times New Roman"/>
              </a:rPr>
              <a:t>Machine Learning project</a:t>
            </a:r>
            <a:endParaRPr sz="2800" b="0" i="0" u="none" strike="noStrike" cap="none" dirty="0">
              <a:solidFill>
                <a:schemeClr val="dk1"/>
              </a:solidFill>
              <a:latin typeface="+mj-lt"/>
              <a:ea typeface="Times New Roman"/>
              <a:cs typeface="Times New Roman"/>
              <a:sym typeface="Times New Roman"/>
            </a:endParaRPr>
          </a:p>
          <a:p>
            <a:pPr marL="755650" marR="0" lvl="0" indent="-743585" algn="l" rtl="0">
              <a:lnSpc>
                <a:spcPct val="117857"/>
              </a:lnSpc>
              <a:spcBef>
                <a:spcPts val="0"/>
              </a:spcBef>
              <a:spcAft>
                <a:spcPts val="0"/>
              </a:spcAft>
              <a:buClr>
                <a:schemeClr val="dk1"/>
              </a:buClr>
              <a:buSzPts val="2800"/>
              <a:buFont typeface="Times New Roman"/>
              <a:buAutoNum type="arabicPeriod"/>
            </a:pPr>
            <a:r>
              <a:rPr lang="en-US" sz="2800" b="0" i="0" u="none" strike="noStrike" cap="none" dirty="0">
                <a:solidFill>
                  <a:schemeClr val="dk1"/>
                </a:solidFill>
                <a:latin typeface="+mj-lt"/>
                <a:ea typeface="Times New Roman"/>
                <a:cs typeface="Times New Roman"/>
                <a:sym typeface="Times New Roman"/>
              </a:rPr>
              <a:t>Convolutional Neural Networks</a:t>
            </a:r>
            <a:endParaRPr sz="2800" b="0" i="0" u="none" strike="noStrike" cap="none" dirty="0">
              <a:solidFill>
                <a:schemeClr val="dk1"/>
              </a:solidFill>
              <a:latin typeface="+mj-lt"/>
              <a:ea typeface="Times New Roman"/>
              <a:cs typeface="Times New Roman"/>
              <a:sym typeface="Times New Roman"/>
            </a:endParaRPr>
          </a:p>
          <a:p>
            <a:pPr marL="755015" marR="0" lvl="0" indent="-742950" algn="l" rtl="0">
              <a:lnSpc>
                <a:spcPct val="119107"/>
              </a:lnSpc>
              <a:spcBef>
                <a:spcPts val="0"/>
              </a:spcBef>
              <a:spcAft>
                <a:spcPts val="0"/>
              </a:spcAft>
              <a:buClr>
                <a:schemeClr val="dk1"/>
              </a:buClr>
              <a:buSzPts val="2800"/>
              <a:buFont typeface="Times New Roman"/>
              <a:buAutoNum type="arabicPeriod"/>
            </a:pPr>
            <a:r>
              <a:rPr lang="en-US" sz="2800" b="0" i="0" u="none" strike="noStrike" cap="none" dirty="0">
                <a:solidFill>
                  <a:schemeClr val="dk1"/>
                </a:solidFill>
                <a:latin typeface="+mj-lt"/>
                <a:ea typeface="Times New Roman"/>
                <a:cs typeface="Times New Roman"/>
                <a:sym typeface="Times New Roman"/>
              </a:rPr>
              <a:t>Natural Language Processing: Building sequence models</a:t>
            </a:r>
            <a:endParaRPr sz="2800" b="0" i="0" u="none" strike="noStrike" cap="none" dirty="0">
              <a:solidFill>
                <a:schemeClr val="dk1"/>
              </a:solidFill>
              <a:latin typeface="+mj-lt"/>
              <a:ea typeface="Times New Roman"/>
              <a:cs typeface="Times New Roman"/>
              <a:sym typeface="Times New Roman"/>
            </a:endParaRPr>
          </a:p>
        </p:txBody>
      </p:sp>
      <p:pic>
        <p:nvPicPr>
          <p:cNvPr id="77" name="Google Shape;77;p3"/>
          <p:cNvPicPr preferRelativeResize="0"/>
          <p:nvPr/>
        </p:nvPicPr>
        <p:blipFill rotWithShape="1">
          <a:blip r:embed="rId3">
            <a:alphaModFix/>
          </a:blip>
          <a:srcRect/>
          <a:stretch/>
        </p:blipFill>
        <p:spPr>
          <a:xfrm>
            <a:off x="8915400" y="304800"/>
            <a:ext cx="2758159" cy="1833740"/>
          </a:xfrm>
          <a:prstGeom prst="rect">
            <a:avLst/>
          </a:prstGeom>
          <a:noFill/>
          <a:ln>
            <a:noFill/>
          </a:ln>
        </p:spPr>
      </p:pic>
      <p:sp>
        <p:nvSpPr>
          <p:cNvPr id="78" name="Google Shape;78;p3"/>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5</a:t>
            </a:fld>
            <a:endParaRPr>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a:spLocks noGrp="1"/>
          </p:cNvSpPr>
          <p:nvPr>
            <p:ph type="title"/>
          </p:nvPr>
        </p:nvSpPr>
        <p:spPr>
          <a:xfrm>
            <a:off x="5769494" y="1313179"/>
            <a:ext cx="5862729" cy="2109808"/>
          </a:xfrm>
          <a:prstGeom prst="rect">
            <a:avLst/>
          </a:prstGeom>
          <a:noFill/>
          <a:ln>
            <a:noFill/>
          </a:ln>
        </p:spPr>
        <p:txBody>
          <a:bodyPr spcFirstLastPara="1" wrap="square" lIns="0" tIns="114300" rIns="0" bIns="0" anchor="t" anchorCtr="0">
            <a:spAutoFit/>
          </a:bodyPr>
          <a:lstStyle/>
          <a:p>
            <a:pPr marL="109220" marR="27940" lvl="0" indent="-97155" algn="l" rtl="0">
              <a:lnSpc>
                <a:spcPct val="108333"/>
              </a:lnSpc>
              <a:spcBef>
                <a:spcPts val="0"/>
              </a:spcBef>
              <a:spcAft>
                <a:spcPts val="0"/>
              </a:spcAft>
              <a:buSzPts val="1400"/>
              <a:buNone/>
            </a:pPr>
            <a:r>
              <a:rPr lang="en-US" dirty="0">
                <a:latin typeface="+mj-lt"/>
                <a:ea typeface="Trebuchet MS"/>
                <a:cs typeface="Trebuchet MS"/>
                <a:sym typeface="Trebuchet MS"/>
              </a:rPr>
              <a:t>Introduction to  Deep Learning</a:t>
            </a:r>
            <a:endParaRPr dirty="0">
              <a:latin typeface="+mj-lt"/>
            </a:endParaRPr>
          </a:p>
        </p:txBody>
      </p:sp>
      <p:sp>
        <p:nvSpPr>
          <p:cNvPr id="84" name="Google Shape;84;p4"/>
          <p:cNvSpPr txBox="1"/>
          <p:nvPr/>
        </p:nvSpPr>
        <p:spPr>
          <a:xfrm>
            <a:off x="5324800" y="3684350"/>
            <a:ext cx="6984900" cy="2245476"/>
          </a:xfrm>
          <a:prstGeom prst="rect">
            <a:avLst/>
          </a:prstGeom>
          <a:noFill/>
          <a:ln>
            <a:noFill/>
          </a:ln>
        </p:spPr>
        <p:txBody>
          <a:bodyPr spcFirstLastPara="1" wrap="square" lIns="0" tIns="29200" rIns="0" bIns="0" anchor="t" anchorCtr="0">
            <a:spAutoFit/>
          </a:bodyPr>
          <a:lstStyle/>
          <a:p>
            <a:pPr marL="12700" marR="5080" lvl="0" indent="1312545" algn="l" rtl="0">
              <a:lnSpc>
                <a:spcPct val="119545"/>
              </a:lnSpc>
              <a:spcBef>
                <a:spcPts val="0"/>
              </a:spcBef>
              <a:spcAft>
                <a:spcPts val="0"/>
              </a:spcAft>
              <a:buClr>
                <a:srgbClr val="000000"/>
              </a:buClr>
              <a:buSzPts val="6600"/>
              <a:buFont typeface="Arial"/>
              <a:buNone/>
            </a:pPr>
            <a:r>
              <a:rPr lang="en-US" sz="6000" b="0" i="0" u="none" strike="noStrike" cap="none" dirty="0">
                <a:solidFill>
                  <a:schemeClr val="dk1"/>
                </a:solidFill>
                <a:latin typeface="+mj-lt"/>
                <a:ea typeface="Trebuchet MS"/>
                <a:cs typeface="Trebuchet MS"/>
                <a:sym typeface="Trebuchet MS"/>
              </a:rPr>
              <a:t>What is a  Neural Network?</a:t>
            </a:r>
            <a:endParaRPr sz="6000" b="0" i="0" u="none" strike="noStrike" cap="none" dirty="0">
              <a:solidFill>
                <a:schemeClr val="dk1"/>
              </a:solidFill>
              <a:latin typeface="+mj-lt"/>
              <a:ea typeface="Trebuchet MS"/>
              <a:cs typeface="Trebuchet MS"/>
              <a:sym typeface="Trebuchet MS"/>
            </a:endParaRPr>
          </a:p>
        </p:txBody>
      </p:sp>
      <p:sp>
        <p:nvSpPr>
          <p:cNvPr id="85" name="Google Shape;85;p4"/>
          <p:cNvSpPr/>
          <p:nvPr/>
        </p:nvSpPr>
        <p:spPr>
          <a:xfrm>
            <a:off x="4814238" y="3428159"/>
            <a:ext cx="6734809" cy="31750"/>
          </a:xfrm>
          <a:custGeom>
            <a:avLst/>
            <a:gdLst/>
            <a:ahLst/>
            <a:cxnLst/>
            <a:rect l="l" t="t" r="r" b="b"/>
            <a:pathLst>
              <a:path w="6734809" h="31750" extrusionOk="0">
                <a:moveTo>
                  <a:pt x="0" y="31645"/>
                </a:moveTo>
                <a:lnTo>
                  <a:pt x="6734247" y="0"/>
                </a:lnTo>
              </a:path>
            </a:pathLst>
          </a:custGeom>
          <a:noFill/>
          <a:ln w="19025"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j-lt"/>
              <a:ea typeface="Calibri"/>
              <a:cs typeface="Calibri"/>
              <a:sym typeface="Calibri"/>
            </a:endParaRPr>
          </a:p>
        </p:txBody>
      </p:sp>
      <p:pic>
        <p:nvPicPr>
          <p:cNvPr id="86" name="Google Shape;86;p4"/>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87" name="Google Shape;87;p4"/>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6</a:t>
            </a:fld>
            <a:endParaRPr>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2209800" y="609600"/>
            <a:ext cx="8006862" cy="689932"/>
          </a:xfrm>
          <a:prstGeom prst="rect">
            <a:avLst/>
          </a:prstGeom>
          <a:noFill/>
          <a:ln>
            <a:noFill/>
          </a:ln>
        </p:spPr>
        <p:txBody>
          <a:bodyPr spcFirstLastPara="1" wrap="square" lIns="0" tIns="12700" rIns="0" bIns="0" anchor="t" anchorCtr="0">
            <a:spAutoFit/>
          </a:bodyPr>
          <a:lstStyle/>
          <a:p>
            <a:pPr marL="12700" lvl="0" algn="ctr"/>
            <a:r>
              <a:rPr lang="en-US" sz="4400" dirty="0">
                <a:latin typeface="+mj-lt"/>
                <a:ea typeface="Trebuchet MS"/>
                <a:cs typeface="Trebuchet MS"/>
                <a:sym typeface="Trebuchet MS"/>
              </a:rPr>
              <a:t>What is a  Neural Network?</a:t>
            </a:r>
            <a:endParaRPr sz="4400" dirty="0">
              <a:latin typeface="+mj-lt"/>
              <a:ea typeface="Times New Roman"/>
              <a:cs typeface="Times New Roman"/>
              <a:sym typeface="Times New Roman"/>
            </a:endParaRPr>
          </a:p>
        </p:txBody>
      </p:sp>
      <p:sp>
        <p:nvSpPr>
          <p:cNvPr id="76" name="Google Shape;76;p3"/>
          <p:cNvSpPr txBox="1"/>
          <p:nvPr/>
        </p:nvSpPr>
        <p:spPr>
          <a:xfrm>
            <a:off x="916226" y="1832355"/>
            <a:ext cx="10666113" cy="4627742"/>
          </a:xfrm>
          <a:prstGeom prst="rect">
            <a:avLst/>
          </a:prstGeom>
          <a:noFill/>
          <a:ln>
            <a:noFill/>
          </a:ln>
        </p:spPr>
        <p:txBody>
          <a:bodyPr spcFirstLastPara="1" wrap="square" lIns="0" tIns="12700" rIns="0" bIns="0" anchor="t" anchorCtr="0">
            <a:spAutoFit/>
          </a:bodyPr>
          <a:lstStyle/>
          <a:p>
            <a:pPr marL="470534" lvl="0" indent="-457200">
              <a:lnSpc>
                <a:spcPct val="119107"/>
              </a:lnSpc>
              <a:buSzPts val="2800"/>
              <a:buFont typeface="Arial" panose="020B0604020202020204" pitchFamily="34" charset="0"/>
              <a:buChar char="•"/>
            </a:pPr>
            <a:r>
              <a:rPr lang="en-US" sz="2800" dirty="0">
                <a:solidFill>
                  <a:srgbClr val="FF0000"/>
                </a:solidFill>
                <a:latin typeface="+mj-lt"/>
              </a:rPr>
              <a:t>A neural network </a:t>
            </a:r>
            <a:r>
              <a:rPr lang="en-US" sz="2800" dirty="0">
                <a:latin typeface="+mj-lt"/>
              </a:rPr>
              <a:t>is a type of </a:t>
            </a:r>
            <a:r>
              <a:rPr lang="en-US" sz="2800" dirty="0">
                <a:solidFill>
                  <a:srgbClr val="FF0000"/>
                </a:solidFill>
                <a:latin typeface="+mj-lt"/>
              </a:rPr>
              <a:t>machine learning algorithm </a:t>
            </a:r>
            <a:r>
              <a:rPr lang="en-US" sz="2800" dirty="0">
                <a:latin typeface="+mj-lt"/>
              </a:rPr>
              <a:t>that is </a:t>
            </a:r>
            <a:r>
              <a:rPr lang="en-US" sz="2800" dirty="0">
                <a:solidFill>
                  <a:srgbClr val="FF0000"/>
                </a:solidFill>
                <a:latin typeface="+mj-lt"/>
              </a:rPr>
              <a:t>inspired by the structure and function of the human brain</a:t>
            </a:r>
            <a:r>
              <a:rPr lang="en-US" sz="2800" dirty="0">
                <a:latin typeface="+mj-lt"/>
              </a:rPr>
              <a:t>. It consists of interconnected </a:t>
            </a:r>
            <a:r>
              <a:rPr lang="en-US" sz="2800" dirty="0">
                <a:solidFill>
                  <a:srgbClr val="FF0000"/>
                </a:solidFill>
                <a:latin typeface="+mj-lt"/>
              </a:rPr>
              <a:t>nodes</a:t>
            </a:r>
            <a:r>
              <a:rPr lang="en-US" sz="2800" dirty="0">
                <a:latin typeface="+mj-lt"/>
              </a:rPr>
              <a:t>, </a:t>
            </a:r>
            <a:r>
              <a:rPr lang="en-US" sz="2800" dirty="0">
                <a:solidFill>
                  <a:srgbClr val="FF0000"/>
                </a:solidFill>
                <a:latin typeface="+mj-lt"/>
              </a:rPr>
              <a:t>called neurons</a:t>
            </a:r>
            <a:r>
              <a:rPr lang="en-US" sz="2800" dirty="0">
                <a:latin typeface="+mj-lt"/>
              </a:rPr>
              <a:t>, that are organized into </a:t>
            </a:r>
            <a:r>
              <a:rPr lang="en-US" sz="2800" dirty="0">
                <a:solidFill>
                  <a:srgbClr val="FF0000"/>
                </a:solidFill>
                <a:latin typeface="+mj-lt"/>
              </a:rPr>
              <a:t>layers</a:t>
            </a:r>
            <a:r>
              <a:rPr lang="en-US" sz="2800" dirty="0">
                <a:latin typeface="+mj-lt"/>
              </a:rPr>
              <a:t>:</a:t>
            </a:r>
          </a:p>
          <a:p>
            <a:pPr marL="527684" lvl="1" indent="-514350">
              <a:lnSpc>
                <a:spcPct val="119107"/>
              </a:lnSpc>
              <a:buSzPts val="2800"/>
              <a:buFont typeface="+mj-lt"/>
              <a:buAutoNum type="arabicPeriod"/>
            </a:pPr>
            <a:r>
              <a:rPr lang="en-US" sz="2800" dirty="0">
                <a:latin typeface="+mj-lt"/>
              </a:rPr>
              <a:t>The input layer </a:t>
            </a:r>
            <a:r>
              <a:rPr lang="en-US" sz="2800" dirty="0">
                <a:solidFill>
                  <a:srgbClr val="FF0000"/>
                </a:solidFill>
                <a:latin typeface="+mj-lt"/>
              </a:rPr>
              <a:t>receives input data</a:t>
            </a:r>
          </a:p>
          <a:p>
            <a:pPr marL="527684" lvl="1" indent="-514350">
              <a:lnSpc>
                <a:spcPct val="119107"/>
              </a:lnSpc>
              <a:buSzPts val="2800"/>
              <a:buFont typeface="+mj-lt"/>
              <a:buAutoNum type="arabicPeriod"/>
            </a:pPr>
            <a:r>
              <a:rPr lang="en-US" sz="2800" dirty="0">
                <a:latin typeface="+mj-lt"/>
              </a:rPr>
              <a:t>The output layer produces the </a:t>
            </a:r>
            <a:r>
              <a:rPr lang="en-US" sz="2800" dirty="0">
                <a:solidFill>
                  <a:srgbClr val="FF0000"/>
                </a:solidFill>
                <a:latin typeface="+mj-lt"/>
              </a:rPr>
              <a:t>output of the model. </a:t>
            </a:r>
          </a:p>
          <a:p>
            <a:pPr marL="527684" lvl="1" indent="-514350">
              <a:lnSpc>
                <a:spcPct val="119107"/>
              </a:lnSpc>
              <a:buSzPts val="2800"/>
              <a:buFont typeface="+mj-lt"/>
              <a:buAutoNum type="arabicPeriod"/>
            </a:pPr>
            <a:r>
              <a:rPr lang="en-US" sz="2800" dirty="0">
                <a:latin typeface="+mj-lt"/>
              </a:rPr>
              <a:t>The </a:t>
            </a:r>
            <a:r>
              <a:rPr lang="en-US" sz="2800" dirty="0">
                <a:solidFill>
                  <a:srgbClr val="FF0000"/>
                </a:solidFill>
                <a:latin typeface="+mj-lt"/>
              </a:rPr>
              <a:t>intermediate layers</a:t>
            </a:r>
            <a:r>
              <a:rPr lang="en-US" sz="2800" dirty="0">
                <a:latin typeface="+mj-lt"/>
              </a:rPr>
              <a:t>, </a:t>
            </a:r>
            <a:r>
              <a:rPr lang="en-US" sz="2800" dirty="0">
                <a:solidFill>
                  <a:srgbClr val="FF0000"/>
                </a:solidFill>
                <a:latin typeface="+mj-lt"/>
              </a:rPr>
              <a:t>known as hidden layers</a:t>
            </a:r>
            <a:r>
              <a:rPr lang="en-US" sz="2800" dirty="0">
                <a:latin typeface="+mj-lt"/>
              </a:rPr>
              <a:t>, perform </a:t>
            </a:r>
            <a:r>
              <a:rPr lang="en-US" sz="2800" dirty="0">
                <a:solidFill>
                  <a:srgbClr val="FF0000"/>
                </a:solidFill>
                <a:latin typeface="+mj-lt"/>
              </a:rPr>
              <a:t>computations on the input data and progressively extract higher-level features.</a:t>
            </a:r>
          </a:p>
        </p:txBody>
      </p:sp>
      <p:sp>
        <p:nvSpPr>
          <p:cNvPr id="78" name="Google Shape;78;p3"/>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7</a:t>
            </a:fld>
            <a:endParaRPr>
              <a:latin typeface="+mj-lt"/>
            </a:endParaRPr>
          </a:p>
        </p:txBody>
      </p:sp>
    </p:spTree>
    <p:extLst>
      <p:ext uri="{BB962C8B-B14F-4D97-AF65-F5344CB8AC3E}">
        <p14:creationId xmlns:p14="http://schemas.microsoft.com/office/powerpoint/2010/main" val="421364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2209800" y="609600"/>
            <a:ext cx="8006862" cy="689932"/>
          </a:xfrm>
          <a:prstGeom prst="rect">
            <a:avLst/>
          </a:prstGeom>
          <a:noFill/>
          <a:ln>
            <a:noFill/>
          </a:ln>
        </p:spPr>
        <p:txBody>
          <a:bodyPr spcFirstLastPara="1" wrap="square" lIns="0" tIns="12700" rIns="0" bIns="0" anchor="t" anchorCtr="0">
            <a:spAutoFit/>
          </a:bodyPr>
          <a:lstStyle/>
          <a:p>
            <a:pPr marL="12700" lvl="0" algn="ctr"/>
            <a:r>
              <a:rPr lang="en-US" sz="4400" dirty="0">
                <a:latin typeface="+mj-lt"/>
                <a:ea typeface="Trebuchet MS"/>
                <a:cs typeface="Trebuchet MS"/>
                <a:sym typeface="Trebuchet MS"/>
              </a:rPr>
              <a:t>What is a  Neural Network?</a:t>
            </a:r>
            <a:endParaRPr sz="4400" dirty="0">
              <a:latin typeface="+mj-lt"/>
              <a:ea typeface="Times New Roman"/>
              <a:cs typeface="Times New Roman"/>
              <a:sym typeface="Times New Roman"/>
            </a:endParaRPr>
          </a:p>
        </p:txBody>
      </p:sp>
      <p:sp>
        <p:nvSpPr>
          <p:cNvPr id="76" name="Google Shape;76;p3"/>
          <p:cNvSpPr txBox="1"/>
          <p:nvPr/>
        </p:nvSpPr>
        <p:spPr>
          <a:xfrm>
            <a:off x="916227" y="1832355"/>
            <a:ext cx="10434642" cy="3089435"/>
          </a:xfrm>
          <a:prstGeom prst="rect">
            <a:avLst/>
          </a:prstGeom>
          <a:noFill/>
          <a:ln>
            <a:noFill/>
          </a:ln>
        </p:spPr>
        <p:txBody>
          <a:bodyPr spcFirstLastPara="1" wrap="square" lIns="0" tIns="12700" rIns="0" bIns="0" anchor="t" anchorCtr="0">
            <a:spAutoFit/>
          </a:bodyPr>
          <a:lstStyle/>
          <a:p>
            <a:pPr marL="470534" lvl="0" indent="-457200">
              <a:lnSpc>
                <a:spcPct val="119107"/>
              </a:lnSpc>
              <a:buSzPts val="2800"/>
              <a:buFont typeface="Arial" panose="020B0604020202020204" pitchFamily="34" charset="0"/>
              <a:buChar char="•"/>
            </a:pPr>
            <a:r>
              <a:rPr lang="en-US" sz="2800" dirty="0">
                <a:latin typeface="+mj-lt"/>
              </a:rPr>
              <a:t>By adjusting the connections and weights between the neurons, the neural network can be trained to recognize patterns and make predictions on new </a:t>
            </a:r>
            <a:r>
              <a:rPr lang="en-US" sz="2800" dirty="0" smtClean="0">
                <a:latin typeface="+mj-lt"/>
              </a:rPr>
              <a:t>data.</a:t>
            </a:r>
          </a:p>
          <a:p>
            <a:pPr marL="470534" lvl="0" indent="-457200">
              <a:lnSpc>
                <a:spcPct val="119107"/>
              </a:lnSpc>
              <a:buSzPts val="2800"/>
              <a:buFont typeface="Arial" panose="020B0604020202020204" pitchFamily="34" charset="0"/>
              <a:buChar char="•"/>
            </a:pPr>
            <a:r>
              <a:rPr lang="en-US" sz="2800" dirty="0" smtClean="0">
                <a:latin typeface="+mj-lt"/>
              </a:rPr>
              <a:t>Neural </a:t>
            </a:r>
            <a:r>
              <a:rPr lang="en-US" sz="2800" dirty="0">
                <a:latin typeface="+mj-lt"/>
              </a:rPr>
              <a:t>networks are commonly used in image recognition, speech recognition, natural language processing, and other complex tasks where traditional algorithms may struggle.</a:t>
            </a:r>
          </a:p>
        </p:txBody>
      </p:sp>
      <p:sp>
        <p:nvSpPr>
          <p:cNvPr id="78" name="Google Shape;78;p3"/>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8</a:t>
            </a:fld>
            <a:endParaRPr>
              <a:latin typeface="+mj-lt"/>
            </a:endParaRPr>
          </a:p>
        </p:txBody>
      </p:sp>
    </p:spTree>
    <p:extLst>
      <p:ext uri="{BB962C8B-B14F-4D97-AF65-F5344CB8AC3E}">
        <p14:creationId xmlns:p14="http://schemas.microsoft.com/office/powerpoint/2010/main" val="131748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2209800" y="609600"/>
            <a:ext cx="8006862" cy="689932"/>
          </a:xfrm>
          <a:prstGeom prst="rect">
            <a:avLst/>
          </a:prstGeom>
          <a:noFill/>
          <a:ln>
            <a:noFill/>
          </a:ln>
        </p:spPr>
        <p:txBody>
          <a:bodyPr spcFirstLastPara="1" wrap="square" lIns="0" tIns="12700" rIns="0" bIns="0" anchor="t" anchorCtr="0">
            <a:spAutoFit/>
          </a:bodyPr>
          <a:lstStyle/>
          <a:p>
            <a:pPr marL="12700" lvl="0" algn="ctr"/>
            <a:r>
              <a:rPr lang="en-US" sz="4400" dirty="0">
                <a:latin typeface="+mj-lt"/>
                <a:ea typeface="Trebuchet MS"/>
                <a:cs typeface="Trebuchet MS"/>
                <a:sym typeface="Trebuchet MS"/>
              </a:rPr>
              <a:t>What is a  Neural Network?</a:t>
            </a:r>
            <a:endParaRPr sz="4400" dirty="0">
              <a:latin typeface="+mj-lt"/>
              <a:ea typeface="Times New Roman"/>
              <a:cs typeface="Times New Roman"/>
              <a:sym typeface="Times New Roman"/>
            </a:endParaRPr>
          </a:p>
        </p:txBody>
      </p:sp>
      <p:sp>
        <p:nvSpPr>
          <p:cNvPr id="76" name="Google Shape;76;p3"/>
          <p:cNvSpPr txBox="1"/>
          <p:nvPr/>
        </p:nvSpPr>
        <p:spPr>
          <a:xfrm>
            <a:off x="916227" y="1832355"/>
            <a:ext cx="10434642" cy="2576667"/>
          </a:xfrm>
          <a:prstGeom prst="rect">
            <a:avLst/>
          </a:prstGeom>
          <a:noFill/>
          <a:ln>
            <a:noFill/>
          </a:ln>
        </p:spPr>
        <p:txBody>
          <a:bodyPr spcFirstLastPara="1" wrap="square" lIns="0" tIns="12700" rIns="0" bIns="0" anchor="t" anchorCtr="0">
            <a:spAutoFit/>
          </a:bodyPr>
          <a:lstStyle/>
          <a:p>
            <a:pPr marL="470534" lvl="0" indent="-457200">
              <a:lnSpc>
                <a:spcPct val="119107"/>
              </a:lnSpc>
              <a:buSzPts val="2800"/>
              <a:buFont typeface="Arial" panose="020B0604020202020204" pitchFamily="34" charset="0"/>
              <a:buChar char="•"/>
            </a:pPr>
            <a:r>
              <a:rPr lang="en-US" sz="2800" dirty="0">
                <a:latin typeface="+mj-lt"/>
              </a:rPr>
              <a:t>Neural networks are made up of neurons, which take input, compute a function, and produce output. </a:t>
            </a:r>
          </a:p>
          <a:p>
            <a:pPr marL="470534" lvl="2" indent="-457200">
              <a:lnSpc>
                <a:spcPct val="119107"/>
              </a:lnSpc>
              <a:buSzPts val="2800"/>
              <a:buFont typeface="Arial" panose="020B0604020202020204" pitchFamily="34" charset="0"/>
              <a:buChar char="•"/>
            </a:pPr>
            <a:r>
              <a:rPr lang="en-US" sz="2800" dirty="0">
                <a:latin typeface="+mj-lt"/>
              </a:rPr>
              <a:t>To explain how neural networks work, consider the example of predicting the price of a house based on its size and other features. </a:t>
            </a:r>
          </a:p>
        </p:txBody>
      </p:sp>
      <p:sp>
        <p:nvSpPr>
          <p:cNvPr id="78" name="Google Shape;78;p3"/>
          <p:cNvSpPr txBox="1">
            <a:spLocks noGrp="1"/>
          </p:cNvSpPr>
          <p:nvPr>
            <p:ph type="sldNum" idx="12"/>
          </p:nvPr>
        </p:nvSpPr>
        <p:spPr>
          <a:xfrm>
            <a:off x="8778240" y="6377940"/>
            <a:ext cx="2804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SzPts val="1800"/>
              <a:buFont typeface="Arial"/>
              <a:buNone/>
            </a:pPr>
            <a:fld id="{00000000-1234-1234-1234-123412341234}" type="slidenum">
              <a:rPr lang="en-US">
                <a:latin typeface="+mj-lt"/>
              </a:rPr>
              <a:t>9</a:t>
            </a:fld>
            <a:endParaRPr>
              <a:latin typeface="+mj-lt"/>
            </a:endParaRPr>
          </a:p>
        </p:txBody>
      </p:sp>
    </p:spTree>
    <p:extLst>
      <p:ext uri="{BB962C8B-B14F-4D97-AF65-F5344CB8AC3E}">
        <p14:creationId xmlns:p14="http://schemas.microsoft.com/office/powerpoint/2010/main" val="251261643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1168</Words>
  <Application>Microsoft Office PowerPoint</Application>
  <PresentationFormat>Widescreen</PresentationFormat>
  <Paragraphs>213</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Times New Roman</vt:lpstr>
      <vt:lpstr>Trebuchet MS</vt:lpstr>
      <vt:lpstr>Verdana</vt:lpstr>
      <vt:lpstr>Office Theme</vt:lpstr>
      <vt:lpstr>Introduction to Deep Learning</vt:lpstr>
      <vt:lpstr>Introduction to Deep Learning </vt:lpstr>
      <vt:lpstr>Introduction to  Deep Learning</vt:lpstr>
      <vt:lpstr>PowerPoint Presentation</vt:lpstr>
      <vt:lpstr>What you’ll learn</vt:lpstr>
      <vt:lpstr>Introduction to  Deep Learning</vt:lpstr>
      <vt:lpstr>What is a  Neural Network?</vt:lpstr>
      <vt:lpstr>What is a  Neural Network?</vt:lpstr>
      <vt:lpstr>What is a  Neural Network?</vt:lpstr>
      <vt:lpstr>Housing Price Prediction</vt:lpstr>
      <vt:lpstr>What is a  Neural Network?</vt:lpstr>
      <vt:lpstr>What is a  Neural Network?</vt:lpstr>
      <vt:lpstr>Housing Price Prediction</vt:lpstr>
      <vt:lpstr>Housing Price Prediction</vt:lpstr>
      <vt:lpstr>Introduction to  Deep Learning</vt:lpstr>
      <vt:lpstr>Supervised Learning</vt:lpstr>
      <vt:lpstr>Supervised Learning</vt:lpstr>
      <vt:lpstr>Neural Network examples</vt:lpstr>
      <vt:lpstr>Supervised Learning</vt:lpstr>
      <vt:lpstr>Supervised Learning</vt:lpstr>
      <vt:lpstr>Supervised Learning</vt:lpstr>
      <vt:lpstr>Introduction to  Neural Networks</vt:lpstr>
      <vt:lpstr>Why is Deep  Learning taking off?</vt:lpstr>
      <vt:lpstr>Scale drives deep learning progress</vt:lpstr>
      <vt:lpstr>Scale drives deep learning progress</vt:lpstr>
      <vt:lpstr>Summarization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 </dc:title>
  <cp:lastModifiedBy>VIP</cp:lastModifiedBy>
  <cp:revision>39</cp:revision>
  <dcterms:created xsi:type="dcterms:W3CDTF">2023-01-07T06:36:45Z</dcterms:created>
  <dcterms:modified xsi:type="dcterms:W3CDTF">2024-09-10T01:41:49Z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2021-09-01T00:00:00Z</vt:filetime>
  </property>
  <property fmtid="{D5CDD505-2E9C-101B-9397-08002B2CF9AE}" pid="3" name="LastSaved">
    <vt:filetime>2023-01-07T00:00:00Z</vt:filetime>
  </property>
</Properties>
</file>