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Lst>
  <p:notesMasterIdLst>
    <p:notesMasterId r:id="rId40"/>
  </p:notesMasterIdLst>
  <p:sldIdLst>
    <p:sldId id="256" r:id="rId3"/>
    <p:sldId id="299" r:id="rId4"/>
    <p:sldId id="257" r:id="rId5"/>
    <p:sldId id="258" r:id="rId6"/>
    <p:sldId id="259" r:id="rId7"/>
    <p:sldId id="278" r:id="rId8"/>
    <p:sldId id="260" r:id="rId9"/>
    <p:sldId id="279" r:id="rId10"/>
    <p:sldId id="280" r:id="rId11"/>
    <p:sldId id="261" r:id="rId12"/>
    <p:sldId id="262" r:id="rId13"/>
    <p:sldId id="281" r:id="rId14"/>
    <p:sldId id="282" r:id="rId15"/>
    <p:sldId id="265" r:id="rId16"/>
    <p:sldId id="266" r:id="rId17"/>
    <p:sldId id="283" r:id="rId18"/>
    <p:sldId id="267" r:id="rId19"/>
    <p:sldId id="285" r:id="rId20"/>
    <p:sldId id="268" r:id="rId21"/>
    <p:sldId id="286" r:id="rId22"/>
    <p:sldId id="287" r:id="rId23"/>
    <p:sldId id="288" r:id="rId24"/>
    <p:sldId id="270" r:id="rId25"/>
    <p:sldId id="289" r:id="rId26"/>
    <p:sldId id="291" r:id="rId27"/>
    <p:sldId id="290" r:id="rId28"/>
    <p:sldId id="272" r:id="rId29"/>
    <p:sldId id="273" r:id="rId30"/>
    <p:sldId id="298" r:id="rId31"/>
    <p:sldId id="292" r:id="rId32"/>
    <p:sldId id="274" r:id="rId33"/>
    <p:sldId id="293" r:id="rId34"/>
    <p:sldId id="294" r:id="rId35"/>
    <p:sldId id="276" r:id="rId36"/>
    <p:sldId id="295" r:id="rId37"/>
    <p:sldId id="296" r:id="rId38"/>
    <p:sldId id="297" r:id="rId39"/>
  </p:sldIdLst>
  <p:sldSz cx="12192000" cy="7772400"/>
  <p:notesSz cx="12192000" cy="7772400"/>
  <p:embeddedFontLst>
    <p:embeddedFont>
      <p:font typeface="Century Schoolbook" panose="02040604050505020304" pitchFamily="18" charset="0"/>
      <p:regular r:id="rId41"/>
      <p:bold r:id="rId42"/>
      <p:italic r:id="rId43"/>
      <p:boldItalic r:id="rId44"/>
    </p:embeddedFont>
    <p:embeddedFont>
      <p:font typeface="Trebuchet MS" panose="020B0603020202020204" pitchFamily="34" charset="0"/>
      <p:regular r:id="rId45"/>
      <p:bold r:id="rId46"/>
      <p:italic r:id="rId47"/>
      <p:boldItalic r:id="rId48"/>
    </p:embeddedFont>
    <p:embeddedFont>
      <p:font typeface="Calibri" panose="020F0502020204030204" pitchFamily="34" charset="0"/>
      <p:regular r:id="rId49"/>
      <p:bold r:id="rId50"/>
      <p:italic r:id="rId51"/>
      <p:boldItalic r:id="rId52"/>
    </p:embeddedFont>
    <p:embeddedFont>
      <p:font typeface="Cambria Math" panose="02040503050406030204" pitchFamily="18"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iscd6GE/RzCzN0KX5RAqaU9EB7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673" autoAdjust="0"/>
  </p:normalViewPr>
  <p:slideViewPr>
    <p:cSldViewPr snapToGrid="0">
      <p:cViewPr varScale="1">
        <p:scale>
          <a:sx n="62" d="100"/>
          <a:sy n="62" d="100"/>
        </p:scale>
        <p:origin x="2436" y="6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889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889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7383463"/>
            <a:ext cx="5283200" cy="3889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7383463"/>
            <a:ext cx="5283200" cy="3889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1c95d42555_0_0: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g21c95d42555_0_0:notes"/>
          <p:cNvSpPr txBox="1">
            <a:spLocks noGrp="1"/>
          </p:cNvSpPr>
          <p:nvPr>
            <p:ph type="body" idx="1"/>
          </p:nvPr>
        </p:nvSpPr>
        <p:spPr>
          <a:xfrm>
            <a:off x="1219200" y="3740150"/>
            <a:ext cx="9753600" cy="306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 name="Google Shape;49;g21c95d42555_0_0:notes"/>
          <p:cNvSpPr txBox="1">
            <a:spLocks noGrp="1"/>
          </p:cNvSpPr>
          <p:nvPr>
            <p:ph type="sldNum" idx="12"/>
          </p:nvPr>
        </p:nvSpPr>
        <p:spPr>
          <a:xfrm>
            <a:off x="6905625" y="7383463"/>
            <a:ext cx="5283300" cy="388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6: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7: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6: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2245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6: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2133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0: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1: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1: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8064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285750" lvl="2" indent="-285750">
              <a:buFont typeface="Arial" panose="020B0604020202020204" pitchFamily="34" charset="0"/>
              <a:buChar char="•"/>
            </a:pPr>
            <a:r>
              <a:rPr lang="en-US" sz="2400" dirty="0" smtClean="0"/>
              <a:t>In practice, it is important to find the right depth for a neural network. Starting with a simple model like logistic regression and gradually adding hidden layers can help find the optimal depth for a given problem. However, for some applications, very deep neural networks with many dozens of layers can be the best model.</a:t>
            </a:r>
          </a:p>
          <a:p>
            <a:pPr marL="285750" lvl="2" indent="-285750">
              <a:buFont typeface="Arial" panose="020B0604020202020204" pitchFamily="34" charset="0"/>
              <a:buChar char="•"/>
            </a:pPr>
            <a:r>
              <a:rPr lang="en-US" sz="2400" dirty="0" smtClean="0"/>
              <a:t>To implement deep neural networks, both forward and backward propagation need to be implemented. Forward propagation involves computing the output of the neural network for a given input, while backward propagation involves computing the gradients of the parameters of the network with respect to a loss function. These gradients are then used to update the parameters of the network during training via optimization algorithms like gradient descent.</a:t>
            </a:r>
          </a:p>
          <a:p>
            <a:pPr marL="0" lvl="0" indent="0" algn="l" rtl="0">
              <a:lnSpc>
                <a:spcPct val="100000"/>
              </a:lnSpc>
              <a:spcBef>
                <a:spcPts val="0"/>
              </a:spcBef>
              <a:spcAft>
                <a:spcPts val="0"/>
              </a:spcAft>
              <a:buSzPts val="1400"/>
              <a:buNone/>
            </a:pPr>
            <a:endParaRPr dirty="0"/>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540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3: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1c95d42555_0_0: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g21c95d42555_0_0:notes"/>
          <p:cNvSpPr txBox="1">
            <a:spLocks noGrp="1"/>
          </p:cNvSpPr>
          <p:nvPr>
            <p:ph type="body" idx="1"/>
          </p:nvPr>
        </p:nvSpPr>
        <p:spPr>
          <a:xfrm>
            <a:off x="1219200" y="3740150"/>
            <a:ext cx="9753600" cy="306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 name="Google Shape;49;g21c95d42555_0_0:notes"/>
          <p:cNvSpPr txBox="1">
            <a:spLocks noGrp="1"/>
          </p:cNvSpPr>
          <p:nvPr>
            <p:ph type="sldNum" idx="12"/>
          </p:nvPr>
        </p:nvSpPr>
        <p:spPr>
          <a:xfrm>
            <a:off x="6905625" y="7383463"/>
            <a:ext cx="5283300" cy="388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extLst>
      <p:ext uri="{BB962C8B-B14F-4D97-AF65-F5344CB8AC3E}">
        <p14:creationId xmlns:p14="http://schemas.microsoft.com/office/powerpoint/2010/main" val="3927553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2353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0257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smtClean="0"/>
              <a:t>The overall process of training the neural network involves feeding in the input features (a</a:t>
            </a:r>
            <a:r>
              <a:rPr lang="en-US" sz="1200" baseline="30000" dirty="0" smtClean="0"/>
              <a:t>[0]</a:t>
            </a:r>
            <a:r>
              <a:rPr lang="en-US" sz="1200" dirty="0" smtClean="0"/>
              <a:t>), using forward propagation to compute the output (ŷ), and then using back propagation to compute the derivatives with respect to the parameters and activations of each layer. The parameters are updated using the computed derivatives, and this process is repeated for multiple iterations until the loss is minimized. The cache stores not only the value of z for the backward function but also the parameters (w and b) for convenience in implementation.</a:t>
            </a:r>
          </a:p>
          <a:p>
            <a:pPr marL="0" lvl="0" indent="0" algn="l" rtl="0">
              <a:lnSpc>
                <a:spcPct val="100000"/>
              </a:lnSpc>
              <a:spcBef>
                <a:spcPts val="0"/>
              </a:spcBef>
              <a:spcAft>
                <a:spcPts val="0"/>
              </a:spcAft>
              <a:buSzPts val="1400"/>
              <a:buNone/>
            </a:pPr>
            <a:endParaRPr dirty="0"/>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4286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5: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3075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1485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759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7: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17: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18: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0402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59165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9: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19: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6592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6097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21: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5753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2: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3017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3:notes"/>
          <p:cNvSpPr>
            <a:spLocks noGrp="1" noRot="1" noChangeAspect="1"/>
          </p:cNvSpPr>
          <p:nvPr>
            <p:ph type="sldImg" idx="2"/>
          </p:nvPr>
        </p:nvSpPr>
        <p:spPr>
          <a:xfrm>
            <a:off x="4279900" y="857250"/>
            <a:ext cx="36322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4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55600" marR="5080" indent="-342900">
              <a:lnSpc>
                <a:spcPct val="101800"/>
              </a:lnSpc>
              <a:buSzPts val="2400"/>
              <a:buFont typeface="Arial" panose="020B0604020202020204" pitchFamily="34" charset="0"/>
              <a:buChar char="•"/>
            </a:pPr>
            <a:r>
              <a:rPr lang="en-US" sz="1400" dirty="0" smtClean="0">
                <a:ea typeface="Century Schoolbook"/>
                <a:cs typeface="Century Schoolbook"/>
                <a:sym typeface="Century Schoolbook"/>
              </a:rPr>
              <a:t>Deep L-layer Neural Network:</a:t>
            </a:r>
          </a:p>
          <a:p>
            <a:pPr marL="12700" marR="5080">
              <a:lnSpc>
                <a:spcPct val="101800"/>
              </a:lnSpc>
              <a:buSzPts val="2400"/>
            </a:pPr>
            <a:r>
              <a:rPr lang="en-US" sz="1400" dirty="0" smtClean="0">
                <a:ea typeface="Century Schoolbook"/>
                <a:cs typeface="Century Schoolbook"/>
                <a:sym typeface="Century Schoolbook"/>
              </a:rPr>
              <a:t>	</a:t>
            </a:r>
            <a:r>
              <a:rPr lang="en-US" sz="1200" dirty="0" smtClean="0">
                <a:ea typeface="Century Schoolbook"/>
                <a:cs typeface="Century Schoolbook"/>
                <a:sym typeface="Century Schoolbook"/>
              </a:rPr>
              <a:t>- A type of artificial neural network with multiple layers (L) of interconnected 	neurons.</a:t>
            </a:r>
          </a:p>
          <a:p>
            <a:pPr marL="12700" marR="5080">
              <a:lnSpc>
                <a:spcPct val="101800"/>
              </a:lnSpc>
              <a:buSzPts val="2400"/>
            </a:pPr>
            <a:r>
              <a:rPr lang="en-US" sz="1200" dirty="0" smtClean="0">
                <a:ea typeface="Century Schoolbook"/>
                <a:cs typeface="Century Schoolbook"/>
                <a:sym typeface="Century Schoolbook"/>
              </a:rPr>
              <a:t>	- Information flows from input through hidden layers to the output layer.</a:t>
            </a:r>
          </a:p>
          <a:p>
            <a:pPr marL="355600" marR="5080" indent="-342900">
              <a:lnSpc>
                <a:spcPct val="101800"/>
              </a:lnSpc>
              <a:buSzPts val="2400"/>
              <a:buFont typeface="Arial" panose="020B0604020202020204" pitchFamily="34" charset="0"/>
              <a:buChar char="•"/>
            </a:pPr>
            <a:r>
              <a:rPr lang="en-US" sz="1400" dirty="0" smtClean="0">
                <a:ea typeface="Century Schoolbook"/>
                <a:cs typeface="Century Schoolbook"/>
                <a:sym typeface="Century Schoolbook"/>
              </a:rPr>
              <a:t>Forward Propagation in a Deep Network:</a:t>
            </a:r>
          </a:p>
          <a:p>
            <a:pPr marL="12700" marR="5080">
              <a:lnSpc>
                <a:spcPct val="101800"/>
              </a:lnSpc>
              <a:buSzPts val="2400"/>
            </a:pPr>
            <a:r>
              <a:rPr lang="en-US" sz="1400" dirty="0" smtClean="0">
                <a:ea typeface="Century Schoolbook"/>
                <a:cs typeface="Century Schoolbook"/>
                <a:sym typeface="Century Schoolbook"/>
              </a:rPr>
              <a:t>	</a:t>
            </a:r>
            <a:r>
              <a:rPr lang="en-US" sz="1200" dirty="0" smtClean="0">
                <a:ea typeface="Century Schoolbook"/>
                <a:cs typeface="Century Schoolbook"/>
                <a:sym typeface="Century Schoolbook"/>
              </a:rPr>
              <a:t>- The process of passing input data through the network to compute 	predictions.</a:t>
            </a:r>
          </a:p>
          <a:p>
            <a:pPr marL="12700" marR="5080">
              <a:lnSpc>
                <a:spcPct val="101800"/>
              </a:lnSpc>
              <a:buSzPts val="2400"/>
            </a:pPr>
            <a:r>
              <a:rPr lang="en-US" sz="1200" dirty="0" smtClean="0">
                <a:ea typeface="Century Schoolbook"/>
                <a:cs typeface="Century Schoolbook"/>
                <a:sym typeface="Century Schoolbook"/>
              </a:rPr>
              <a:t>	- Involves computing activations of neurons in each layer using learned 	parameters.</a:t>
            </a:r>
          </a:p>
          <a:p>
            <a:pPr marL="355600" marR="5080" indent="-342900">
              <a:lnSpc>
                <a:spcPct val="101800"/>
              </a:lnSpc>
              <a:buSzPts val="2400"/>
              <a:buFont typeface="Arial" panose="020B0604020202020204" pitchFamily="34" charset="0"/>
              <a:buChar char="•"/>
            </a:pPr>
            <a:r>
              <a:rPr lang="en-US" sz="1400" dirty="0" smtClean="0">
                <a:ea typeface="Century Schoolbook"/>
                <a:cs typeface="Century Schoolbook"/>
                <a:sym typeface="Century Schoolbook"/>
              </a:rPr>
              <a:t>Getting Your Matrix Dimensions Right:</a:t>
            </a:r>
          </a:p>
          <a:p>
            <a:pPr marL="12700" marR="5080">
              <a:lnSpc>
                <a:spcPct val="101800"/>
              </a:lnSpc>
              <a:buSzPts val="2400"/>
            </a:pPr>
            <a:r>
              <a:rPr lang="en-US" sz="1400" dirty="0" smtClean="0">
                <a:ea typeface="Century Schoolbook"/>
                <a:cs typeface="Century Schoolbook"/>
                <a:sym typeface="Century Schoolbook"/>
              </a:rPr>
              <a:t>	</a:t>
            </a:r>
            <a:r>
              <a:rPr lang="en-US" sz="1200" dirty="0" smtClean="0">
                <a:ea typeface="Century Schoolbook"/>
                <a:cs typeface="Century Schoolbook"/>
                <a:sym typeface="Century Schoolbook"/>
              </a:rPr>
              <a:t>- Ensuring correct matrix dimensions is crucial for efficient computations and 	error-free training.</a:t>
            </a:r>
          </a:p>
          <a:p>
            <a:pPr marL="355600" marR="5080" indent="-342900">
              <a:lnSpc>
                <a:spcPct val="101800"/>
              </a:lnSpc>
              <a:buSzPts val="2400"/>
              <a:buFont typeface="Arial" panose="020B0604020202020204" pitchFamily="34" charset="0"/>
              <a:buChar char="•"/>
            </a:pPr>
            <a:r>
              <a:rPr lang="en-US" sz="1400" dirty="0" smtClean="0">
                <a:ea typeface="Century Schoolbook"/>
                <a:cs typeface="Century Schoolbook"/>
                <a:sym typeface="Century Schoolbook"/>
              </a:rPr>
              <a:t>Why Deep Representations?</a:t>
            </a:r>
          </a:p>
          <a:p>
            <a:pPr marL="12700" marR="5080">
              <a:lnSpc>
                <a:spcPct val="101800"/>
              </a:lnSpc>
              <a:buSzPts val="2400"/>
            </a:pPr>
            <a:r>
              <a:rPr lang="en-US" sz="1400" dirty="0" smtClean="0">
                <a:ea typeface="Century Schoolbook"/>
                <a:cs typeface="Century Schoolbook"/>
                <a:sym typeface="Century Schoolbook"/>
              </a:rPr>
              <a:t>	</a:t>
            </a:r>
            <a:r>
              <a:rPr lang="en-US" sz="1200" dirty="0" smtClean="0">
                <a:ea typeface="Century Schoolbook"/>
                <a:cs typeface="Century Schoolbook"/>
                <a:sym typeface="Century Schoolbook"/>
              </a:rPr>
              <a:t>- Deep networks can learn complex and abstract representations (deep 	representations) from 	raw data.</a:t>
            </a:r>
          </a:p>
          <a:p>
            <a:pPr marL="12700" marR="5080">
              <a:lnSpc>
                <a:spcPct val="101800"/>
              </a:lnSpc>
              <a:buSzPts val="2400"/>
            </a:pPr>
            <a:r>
              <a:rPr lang="en-US" sz="1200" dirty="0" smtClean="0">
                <a:ea typeface="Century Schoolbook"/>
                <a:cs typeface="Century Schoolbook"/>
                <a:sym typeface="Century Schoolbook"/>
              </a:rPr>
              <a:t>	- Enables capturing intricate patterns and relationships in the data.</a:t>
            </a:r>
          </a:p>
          <a:p>
            <a:pPr marL="355600" marR="5080" indent="-342900">
              <a:lnSpc>
                <a:spcPct val="101800"/>
              </a:lnSpc>
              <a:buSzPts val="2400"/>
              <a:buFont typeface="Arial" panose="020B0604020202020204" pitchFamily="34" charset="0"/>
              <a:buChar char="•"/>
            </a:pPr>
            <a:r>
              <a:rPr lang="en-US" sz="1400" dirty="0" smtClean="0">
                <a:ea typeface="Century Schoolbook"/>
                <a:cs typeface="Century Schoolbook"/>
                <a:sym typeface="Century Schoolbook"/>
              </a:rPr>
              <a:t>Building Blocks of Deep Neural Networks:</a:t>
            </a:r>
          </a:p>
          <a:p>
            <a:pPr marL="12700" marR="5080">
              <a:lnSpc>
                <a:spcPct val="101800"/>
              </a:lnSpc>
              <a:buSzPts val="2400"/>
            </a:pPr>
            <a:r>
              <a:rPr lang="en-US" sz="1400" dirty="0" smtClean="0">
                <a:ea typeface="Century Schoolbook"/>
                <a:cs typeface="Century Schoolbook"/>
                <a:sym typeface="Century Schoolbook"/>
              </a:rPr>
              <a:t>	- </a:t>
            </a:r>
            <a:r>
              <a:rPr lang="en-US" sz="1200" dirty="0" smtClean="0">
                <a:ea typeface="Century Schoolbook"/>
                <a:cs typeface="Century Schoolbook"/>
                <a:sym typeface="Century Schoolbook"/>
              </a:rPr>
              <a:t>Neurons, layers, activation functions, and parameters are the fundamental components.</a:t>
            </a:r>
          </a:p>
          <a:p>
            <a:pPr marL="355600" marR="5080" indent="-342900">
              <a:lnSpc>
                <a:spcPct val="101800"/>
              </a:lnSpc>
              <a:buSzPts val="2400"/>
              <a:buFont typeface="Arial" panose="020B0604020202020204" pitchFamily="34" charset="0"/>
              <a:buChar char="•"/>
            </a:pPr>
            <a:r>
              <a:rPr lang="en-US" sz="1400" dirty="0" smtClean="0">
                <a:ea typeface="Century Schoolbook"/>
                <a:cs typeface="Century Schoolbook"/>
                <a:sym typeface="Century Schoolbook"/>
              </a:rPr>
              <a:t>Forward and Backward Propagation:</a:t>
            </a:r>
          </a:p>
          <a:p>
            <a:pPr marL="12700" marR="5080">
              <a:lnSpc>
                <a:spcPct val="101800"/>
              </a:lnSpc>
              <a:buSzPts val="2400"/>
            </a:pPr>
            <a:r>
              <a:rPr lang="en-US" sz="1400" dirty="0" smtClean="0">
                <a:ea typeface="Century Schoolbook"/>
                <a:cs typeface="Century Schoolbook"/>
                <a:sym typeface="Century Schoolbook"/>
              </a:rPr>
              <a:t>	- </a:t>
            </a:r>
            <a:r>
              <a:rPr lang="en-US" sz="1200" dirty="0" smtClean="0">
                <a:ea typeface="Century Schoolbook"/>
                <a:cs typeface="Century Schoolbook"/>
                <a:sym typeface="Century Schoolbook"/>
              </a:rPr>
              <a:t>Forward propagation for prediction.</a:t>
            </a:r>
          </a:p>
          <a:p>
            <a:pPr marL="12700" marR="5080">
              <a:lnSpc>
                <a:spcPct val="101800"/>
              </a:lnSpc>
              <a:buSzPts val="2400"/>
            </a:pPr>
            <a:r>
              <a:rPr lang="en-US" sz="1200" dirty="0" smtClean="0">
                <a:ea typeface="Century Schoolbook"/>
                <a:cs typeface="Century Schoolbook"/>
                <a:sym typeface="Century Schoolbook"/>
              </a:rPr>
              <a:t>	- Backward propagation (backpropagation) for parameter updates during 	training.</a:t>
            </a:r>
          </a:p>
          <a:p>
            <a:pPr marL="355600" marR="5080" indent="-342900">
              <a:lnSpc>
                <a:spcPct val="101800"/>
              </a:lnSpc>
              <a:buSzPts val="2400"/>
              <a:buFont typeface="Arial" panose="020B0604020202020204" pitchFamily="34" charset="0"/>
              <a:buChar char="•"/>
            </a:pPr>
            <a:r>
              <a:rPr lang="en-US" sz="1400" dirty="0" smtClean="0">
                <a:ea typeface="Century Schoolbook"/>
                <a:cs typeface="Century Schoolbook"/>
                <a:sym typeface="Century Schoolbook"/>
              </a:rPr>
              <a:t>Parameters vs. </a:t>
            </a:r>
            <a:r>
              <a:rPr lang="en-US" sz="1400" dirty="0" err="1" smtClean="0">
                <a:ea typeface="Century Schoolbook"/>
                <a:cs typeface="Century Schoolbook"/>
                <a:sym typeface="Century Schoolbook"/>
              </a:rPr>
              <a:t>Hyperparameters</a:t>
            </a:r>
            <a:r>
              <a:rPr lang="en-US" sz="1400" dirty="0" smtClean="0">
                <a:ea typeface="Century Schoolbook"/>
                <a:cs typeface="Century Schoolbook"/>
                <a:sym typeface="Century Schoolbook"/>
              </a:rPr>
              <a:t>:</a:t>
            </a:r>
          </a:p>
          <a:p>
            <a:pPr marL="12700" marR="5080">
              <a:lnSpc>
                <a:spcPct val="101800"/>
              </a:lnSpc>
              <a:buSzPts val="2400"/>
            </a:pPr>
            <a:r>
              <a:rPr lang="en-US" sz="1400" dirty="0" smtClean="0">
                <a:ea typeface="Century Schoolbook"/>
                <a:cs typeface="Century Schoolbook"/>
                <a:sym typeface="Century Schoolbook"/>
              </a:rPr>
              <a:t>	- </a:t>
            </a:r>
            <a:r>
              <a:rPr lang="en-US" sz="1200" dirty="0" smtClean="0">
                <a:ea typeface="Century Schoolbook"/>
                <a:cs typeface="Century Schoolbook"/>
                <a:sym typeface="Century Schoolbook"/>
              </a:rPr>
              <a:t>Parameters (weights and biases) are learned during training.</a:t>
            </a:r>
          </a:p>
          <a:p>
            <a:pPr marL="12700" marR="5080">
              <a:lnSpc>
                <a:spcPct val="101800"/>
              </a:lnSpc>
              <a:buSzPts val="2400"/>
            </a:pPr>
            <a:r>
              <a:rPr lang="en-US" sz="1200" dirty="0" smtClean="0">
                <a:ea typeface="Century Schoolbook"/>
                <a:cs typeface="Century Schoolbook"/>
                <a:sym typeface="Century Schoolbook"/>
              </a:rPr>
              <a:t>	- </a:t>
            </a:r>
            <a:r>
              <a:rPr lang="en-US" sz="1200" dirty="0" err="1" smtClean="0">
                <a:ea typeface="Century Schoolbook"/>
                <a:cs typeface="Century Schoolbook"/>
                <a:sym typeface="Century Schoolbook"/>
              </a:rPr>
              <a:t>Hyperparameters</a:t>
            </a:r>
            <a:r>
              <a:rPr lang="en-US" sz="1200" dirty="0" smtClean="0">
                <a:ea typeface="Century Schoolbook"/>
                <a:cs typeface="Century Schoolbook"/>
                <a:sym typeface="Century Schoolbook"/>
              </a:rPr>
              <a:t> (learning rate, layers, neurons) control the learning process and are set 	before training.</a:t>
            </a:r>
          </a:p>
          <a:p>
            <a:pPr marL="355600" marR="5080" indent="-342900">
              <a:lnSpc>
                <a:spcPct val="101800"/>
              </a:lnSpc>
              <a:buSzPts val="2400"/>
              <a:buFont typeface="Arial" panose="020B0604020202020204" pitchFamily="34" charset="0"/>
              <a:buChar char="•"/>
            </a:pPr>
            <a:r>
              <a:rPr lang="en-US" sz="1400" dirty="0" smtClean="0">
                <a:ea typeface="Century Schoolbook"/>
                <a:cs typeface="Century Schoolbook"/>
                <a:sym typeface="Century Schoolbook"/>
              </a:rPr>
              <a:t>What Does This Have to Do with the Brain?</a:t>
            </a:r>
          </a:p>
          <a:p>
            <a:pPr marL="12700" marR="5080">
              <a:lnSpc>
                <a:spcPct val="101800"/>
              </a:lnSpc>
              <a:buSzPts val="2400"/>
            </a:pPr>
            <a:r>
              <a:rPr lang="en-US" sz="1400" dirty="0" smtClean="0">
                <a:ea typeface="Century Schoolbook"/>
                <a:cs typeface="Century Schoolbook"/>
                <a:sym typeface="Century Schoolbook"/>
              </a:rPr>
              <a:t>	- </a:t>
            </a:r>
            <a:r>
              <a:rPr lang="en-US" sz="1200" dirty="0" smtClean="0">
                <a:ea typeface="Century Schoolbook"/>
                <a:cs typeface="Century Schoolbook"/>
                <a:sym typeface="Century Schoolbook"/>
              </a:rPr>
              <a:t>Deep neural networks are inspired by the structure and functioning of the human brain.</a:t>
            </a:r>
          </a:p>
          <a:p>
            <a:pPr marL="12700" marR="5080">
              <a:lnSpc>
                <a:spcPct val="101800"/>
              </a:lnSpc>
              <a:buSzPts val="2400"/>
            </a:pPr>
            <a:r>
              <a:rPr lang="en-US" sz="1200" dirty="0" smtClean="0">
                <a:ea typeface="Century Schoolbook"/>
                <a:cs typeface="Century Schoolbook"/>
                <a:sym typeface="Century Schoolbook"/>
              </a:rPr>
              <a:t>	- Connections and learning process in artificial neural networks mimic synapses and 	adaptation in the brain</a:t>
            </a:r>
          </a:p>
          <a:p>
            <a:pPr marL="0" lvl="0" indent="0" algn="l" rtl="0">
              <a:lnSpc>
                <a:spcPct val="100000"/>
              </a:lnSpc>
              <a:spcBef>
                <a:spcPts val="0"/>
              </a:spcBef>
              <a:spcAft>
                <a:spcPts val="0"/>
              </a:spcAft>
              <a:buSzPts val="1400"/>
              <a:buNone/>
            </a:pPr>
            <a:endParaRPr dirty="0"/>
          </a:p>
        </p:txBody>
      </p:sp>
      <p:sp>
        <p:nvSpPr>
          <p:cNvPr id="445" name="Google Shape;445;p43: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37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136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3: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4: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4: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6741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5: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4: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5879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1219200" y="3740150"/>
            <a:ext cx="9753600" cy="30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4:notes"/>
          <p:cNvSpPr>
            <a:spLocks noGrp="1" noRot="1" noChangeAspect="1"/>
          </p:cNvSpPr>
          <p:nvPr>
            <p:ph type="sldImg" idx="2"/>
          </p:nvPr>
        </p:nvSpPr>
        <p:spPr>
          <a:xfrm>
            <a:off x="4038600" y="971550"/>
            <a:ext cx="4114800"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124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1810639" y="1129372"/>
            <a:ext cx="8570721" cy="20345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6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4"/>
          <p:cNvSpPr txBox="1">
            <a:spLocks noGrp="1"/>
          </p:cNvSpPr>
          <p:nvPr>
            <p:ph type="body" idx="1"/>
          </p:nvPr>
        </p:nvSpPr>
        <p:spPr>
          <a:xfrm>
            <a:off x="1167625" y="1526540"/>
            <a:ext cx="9856749" cy="19399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 name="Google Shape;18;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9"/>
        <p:cNvGrpSpPr/>
        <p:nvPr/>
      </p:nvGrpSpPr>
      <p:grpSpPr>
        <a:xfrm>
          <a:off x="0" y="0"/>
          <a:ext cx="0" cy="0"/>
          <a:chOff x="0" y="0"/>
          <a:chExt cx="0" cy="0"/>
        </a:xfrm>
      </p:grpSpPr>
      <p:sp>
        <p:nvSpPr>
          <p:cNvPr id="40" name="Google Shape;40;p6"/>
          <p:cNvSpPr txBox="1">
            <a:spLocks noGrp="1"/>
          </p:cNvSpPr>
          <p:nvPr>
            <p:ph type="ftr" idx="11"/>
          </p:nvPr>
        </p:nvSpPr>
        <p:spPr>
          <a:xfrm>
            <a:off x="4145280" y="7228333"/>
            <a:ext cx="390144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lang="en-US"/>
          </a:p>
        </p:txBody>
      </p:sp>
      <p:sp>
        <p:nvSpPr>
          <p:cNvPr id="41" name="Google Shape;41;p6"/>
          <p:cNvSpPr txBox="1">
            <a:spLocks noGrp="1"/>
          </p:cNvSpPr>
          <p:nvPr>
            <p:ph type="dt" idx="10"/>
          </p:nvPr>
        </p:nvSpPr>
        <p:spPr>
          <a:xfrm>
            <a:off x="609600" y="7228333"/>
            <a:ext cx="280416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lang="en-US"/>
          </a:p>
        </p:txBody>
      </p:sp>
      <p:sp>
        <p:nvSpPr>
          <p:cNvPr id="42" name="Google Shape;42;p6"/>
          <p:cNvSpPr txBox="1">
            <a:spLocks noGrp="1"/>
          </p:cNvSpPr>
          <p:nvPr>
            <p:ph type="sldNum" idx="12"/>
          </p:nvPr>
        </p:nvSpPr>
        <p:spPr>
          <a:xfrm>
            <a:off x="8778240" y="7228333"/>
            <a:ext cx="280416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a:defRPr/>
            </a:pPr>
            <a:fld id="{00000000-1234-1234-1234-123412341234}" type="slidenum">
              <a:rPr lang="en-US" smtClean="0"/>
              <a:pPr>
                <a:defRPr/>
              </a:pPr>
              <a:t>‹#›</a:t>
            </a:fld>
            <a:endParaRPr lang="en-US"/>
          </a:p>
        </p:txBody>
      </p:sp>
    </p:spTree>
    <p:extLst>
      <p:ext uri="{BB962C8B-B14F-4D97-AF65-F5344CB8AC3E}">
        <p14:creationId xmlns:p14="http://schemas.microsoft.com/office/powerpoint/2010/main" val="247791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1"/>
        <p:cNvGrpSpPr/>
        <p:nvPr/>
      </p:nvGrpSpPr>
      <p:grpSpPr>
        <a:xfrm>
          <a:off x="0" y="0"/>
          <a:ext cx="0" cy="0"/>
          <a:chOff x="0" y="0"/>
          <a:chExt cx="0" cy="0"/>
        </a:xfrm>
      </p:grpSpPr>
      <p:sp>
        <p:nvSpPr>
          <p:cNvPr id="22" name="Google Shape;22;p25"/>
          <p:cNvSpPr/>
          <p:nvPr/>
        </p:nvSpPr>
        <p:spPr>
          <a:xfrm>
            <a:off x="179387" y="1076153"/>
            <a:ext cx="9803130" cy="0"/>
          </a:xfrm>
          <a:custGeom>
            <a:avLst/>
            <a:gdLst/>
            <a:ahLst/>
            <a:cxnLst/>
            <a:rect l="l" t="t" r="r" b="b"/>
            <a:pathLst>
              <a:path w="9803130" h="120000" extrusionOk="0">
                <a:moveTo>
                  <a:pt x="0" y="0"/>
                </a:moveTo>
                <a:lnTo>
                  <a:pt x="9802812" y="0"/>
                </a:lnTo>
              </a:path>
            </a:pathLst>
          </a:custGeom>
          <a:noFill/>
          <a:ln w="516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3" name="Google Shape;23;p25"/>
          <p:cNvPicPr preferRelativeResize="0"/>
          <p:nvPr/>
        </p:nvPicPr>
        <p:blipFill rotWithShape="1">
          <a:blip r:embed="rId2">
            <a:alphaModFix/>
          </a:blip>
          <a:srcRect/>
          <a:stretch/>
        </p:blipFill>
        <p:spPr>
          <a:xfrm>
            <a:off x="76200" y="1101953"/>
            <a:ext cx="103187" cy="51587"/>
          </a:xfrm>
          <a:prstGeom prst="rect">
            <a:avLst/>
          </a:prstGeom>
          <a:noFill/>
          <a:ln>
            <a:noFill/>
          </a:ln>
        </p:spPr>
      </p:pic>
      <p:sp>
        <p:nvSpPr>
          <p:cNvPr id="24" name="Google Shape;24;p25"/>
          <p:cNvSpPr/>
          <p:nvPr/>
        </p:nvSpPr>
        <p:spPr>
          <a:xfrm>
            <a:off x="76200" y="1101953"/>
            <a:ext cx="9906000" cy="5572125"/>
          </a:xfrm>
          <a:custGeom>
            <a:avLst/>
            <a:gdLst/>
            <a:ahLst/>
            <a:cxnLst/>
            <a:rect l="l" t="t" r="r" b="b"/>
            <a:pathLst>
              <a:path w="9906000" h="5572125" extrusionOk="0">
                <a:moveTo>
                  <a:pt x="9906000" y="5572125"/>
                </a:moveTo>
                <a:lnTo>
                  <a:pt x="9906000" y="0"/>
                </a:lnTo>
                <a:lnTo>
                  <a:pt x="0" y="0"/>
                </a:lnTo>
                <a:lnTo>
                  <a:pt x="0" y="5572125"/>
                </a:lnTo>
                <a:lnTo>
                  <a:pt x="9906000" y="557212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25"/>
          <p:cNvSpPr txBox="1">
            <a:spLocks noGrp="1"/>
          </p:cNvSpPr>
          <p:nvPr>
            <p:ph type="title"/>
          </p:nvPr>
        </p:nvSpPr>
        <p:spPr>
          <a:xfrm>
            <a:off x="1810639" y="1129372"/>
            <a:ext cx="8570721" cy="20345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6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26"/>
          <p:cNvSpPr txBox="1">
            <a:spLocks noGrp="1"/>
          </p:cNvSpPr>
          <p:nvPr>
            <p:ph type="ctrTitle"/>
          </p:nvPr>
        </p:nvSpPr>
        <p:spPr>
          <a:xfrm>
            <a:off x="156544" y="63496"/>
            <a:ext cx="11878911" cy="6959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2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9"/>
        <p:cNvGrpSpPr/>
        <p:nvPr/>
      </p:nvGrpSpPr>
      <p:grpSpPr>
        <a:xfrm>
          <a:off x="0" y="0"/>
          <a:ext cx="0" cy="0"/>
          <a:chOff x="0" y="0"/>
          <a:chExt cx="0" cy="0"/>
        </a:xfrm>
      </p:grpSpPr>
      <p:sp>
        <p:nvSpPr>
          <p:cNvPr id="40" name="Google Shape;40;p28"/>
          <p:cNvSpPr txBox="1">
            <a:spLocks noGrp="1"/>
          </p:cNvSpPr>
          <p:nvPr>
            <p:ph type="title"/>
          </p:nvPr>
        </p:nvSpPr>
        <p:spPr>
          <a:xfrm>
            <a:off x="1810639" y="1129372"/>
            <a:ext cx="8570721" cy="20345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6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8"/>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 name="Google Shape;43;p2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8280" y="1271402"/>
            <a:ext cx="11275441" cy="9233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8280" y="1271402"/>
            <a:ext cx="11275441" cy="92333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6000" b="0" i="0">
                <a:solidFill>
                  <a:schemeClr val="dk1"/>
                </a:solidFill>
                <a:latin typeface="Calibri"/>
                <a:ea typeface="Calibri"/>
                <a:cs typeface="Calibri"/>
                <a:sym typeface="Calibri"/>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145280" y="7228333"/>
            <a:ext cx="390144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lang="en-US"/>
          </a:p>
        </p:txBody>
      </p:sp>
      <p:sp>
        <p:nvSpPr>
          <p:cNvPr id="19" name="Google Shape;19;p2"/>
          <p:cNvSpPr txBox="1">
            <a:spLocks noGrp="1"/>
          </p:cNvSpPr>
          <p:nvPr>
            <p:ph type="dt" idx="10"/>
          </p:nvPr>
        </p:nvSpPr>
        <p:spPr>
          <a:xfrm>
            <a:off x="609600" y="7228333"/>
            <a:ext cx="280416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lang="en-US"/>
          </a:p>
        </p:txBody>
      </p:sp>
      <p:sp>
        <p:nvSpPr>
          <p:cNvPr id="20" name="Google Shape;20;p2"/>
          <p:cNvSpPr txBox="1">
            <a:spLocks noGrp="1"/>
          </p:cNvSpPr>
          <p:nvPr>
            <p:ph type="sldNum" idx="12"/>
          </p:nvPr>
        </p:nvSpPr>
        <p:spPr>
          <a:xfrm>
            <a:off x="8778240" y="7228333"/>
            <a:ext cx="280416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a:defRPr/>
            </a:pPr>
            <a:fld id="{00000000-1234-1234-1234-123412341234}" type="slidenum">
              <a:rPr lang="en-US" smtClean="0"/>
              <a:pPr>
                <a:defRPr/>
              </a:pPr>
              <a:t>‹#›</a:t>
            </a:fld>
            <a:endParaRPr lang="en-US"/>
          </a:p>
        </p:txBody>
      </p:sp>
    </p:spTree>
    <p:extLst>
      <p:ext uri="{BB962C8B-B14F-4D97-AF65-F5344CB8AC3E}">
        <p14:creationId xmlns:p14="http://schemas.microsoft.com/office/powerpoint/2010/main" val="29900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1621" y="513358"/>
            <a:ext cx="11668759" cy="9233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828800" y="4352544"/>
            <a:ext cx="8534400" cy="9233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145280" y="7228333"/>
            <a:ext cx="390144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lang="en-US"/>
          </a:p>
        </p:txBody>
      </p:sp>
      <p:sp>
        <p:nvSpPr>
          <p:cNvPr id="25" name="Google Shape;25;p3"/>
          <p:cNvSpPr txBox="1">
            <a:spLocks noGrp="1"/>
          </p:cNvSpPr>
          <p:nvPr>
            <p:ph type="dt" idx="10"/>
          </p:nvPr>
        </p:nvSpPr>
        <p:spPr>
          <a:xfrm>
            <a:off x="609600" y="7228333"/>
            <a:ext cx="280416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lang="en-US"/>
          </a:p>
        </p:txBody>
      </p:sp>
      <p:sp>
        <p:nvSpPr>
          <p:cNvPr id="26" name="Google Shape;26;p3"/>
          <p:cNvSpPr txBox="1">
            <a:spLocks noGrp="1"/>
          </p:cNvSpPr>
          <p:nvPr>
            <p:ph type="sldNum" idx="12"/>
          </p:nvPr>
        </p:nvSpPr>
        <p:spPr>
          <a:xfrm>
            <a:off x="8778240" y="7228333"/>
            <a:ext cx="280416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a:defRPr/>
            </a:pPr>
            <a:fld id="{00000000-1234-1234-1234-123412341234}" type="slidenum">
              <a:rPr lang="en-US" smtClean="0"/>
              <a:pPr>
                <a:defRPr/>
              </a:pPr>
              <a:t>‹#›</a:t>
            </a:fld>
            <a:endParaRPr lang="en-US"/>
          </a:p>
        </p:txBody>
      </p:sp>
    </p:spTree>
    <p:extLst>
      <p:ext uri="{BB962C8B-B14F-4D97-AF65-F5344CB8AC3E}">
        <p14:creationId xmlns:p14="http://schemas.microsoft.com/office/powerpoint/2010/main" val="227393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8280" y="1271402"/>
            <a:ext cx="11275441" cy="9233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45280" y="7228333"/>
            <a:ext cx="390144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lang="en-US"/>
          </a:p>
        </p:txBody>
      </p:sp>
      <p:sp>
        <p:nvSpPr>
          <p:cNvPr id="30" name="Google Shape;30;p4"/>
          <p:cNvSpPr txBox="1">
            <a:spLocks noGrp="1"/>
          </p:cNvSpPr>
          <p:nvPr>
            <p:ph type="dt" idx="10"/>
          </p:nvPr>
        </p:nvSpPr>
        <p:spPr>
          <a:xfrm>
            <a:off x="609600" y="7228333"/>
            <a:ext cx="280416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lang="en-US"/>
          </a:p>
        </p:txBody>
      </p:sp>
      <p:sp>
        <p:nvSpPr>
          <p:cNvPr id="31" name="Google Shape;31;p4"/>
          <p:cNvSpPr txBox="1">
            <a:spLocks noGrp="1"/>
          </p:cNvSpPr>
          <p:nvPr>
            <p:ph type="sldNum" idx="12"/>
          </p:nvPr>
        </p:nvSpPr>
        <p:spPr>
          <a:xfrm>
            <a:off x="8778240" y="7228333"/>
            <a:ext cx="280416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a:defRPr/>
            </a:pPr>
            <a:fld id="{00000000-1234-1234-1234-123412341234}" type="slidenum">
              <a:rPr lang="en-US" smtClean="0"/>
              <a:pPr>
                <a:defRPr/>
              </a:pPr>
              <a:t>‹#›</a:t>
            </a:fld>
            <a:endParaRPr lang="en-US"/>
          </a:p>
        </p:txBody>
      </p:sp>
    </p:spTree>
    <p:extLst>
      <p:ext uri="{BB962C8B-B14F-4D97-AF65-F5344CB8AC3E}">
        <p14:creationId xmlns:p14="http://schemas.microsoft.com/office/powerpoint/2010/main" val="32469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458280" y="1271402"/>
            <a:ext cx="11275441" cy="9233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609600" y="1787652"/>
            <a:ext cx="5303520" cy="92333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2"/>
          </p:nvPr>
        </p:nvSpPr>
        <p:spPr>
          <a:xfrm>
            <a:off x="6278880" y="1787652"/>
            <a:ext cx="5303520" cy="92333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45280" y="7228333"/>
            <a:ext cx="390144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lang="en-US"/>
          </a:p>
        </p:txBody>
      </p:sp>
      <p:sp>
        <p:nvSpPr>
          <p:cNvPr id="37" name="Google Shape;37;p5"/>
          <p:cNvSpPr txBox="1">
            <a:spLocks noGrp="1"/>
          </p:cNvSpPr>
          <p:nvPr>
            <p:ph type="dt" idx="10"/>
          </p:nvPr>
        </p:nvSpPr>
        <p:spPr>
          <a:xfrm>
            <a:off x="609600" y="7228333"/>
            <a:ext cx="280416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lang="en-US"/>
          </a:p>
        </p:txBody>
      </p:sp>
      <p:sp>
        <p:nvSpPr>
          <p:cNvPr id="38" name="Google Shape;38;p5"/>
          <p:cNvSpPr txBox="1">
            <a:spLocks noGrp="1"/>
          </p:cNvSpPr>
          <p:nvPr>
            <p:ph type="sldNum" idx="12"/>
          </p:nvPr>
        </p:nvSpPr>
        <p:spPr>
          <a:xfrm>
            <a:off x="8778240" y="7228333"/>
            <a:ext cx="280416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a:defRPr/>
            </a:pPr>
            <a:fld id="{00000000-1234-1234-1234-123412341234}" type="slidenum">
              <a:rPr lang="en-US" smtClean="0"/>
              <a:pPr>
                <a:defRPr/>
              </a:pPr>
              <a:t>‹#›</a:t>
            </a:fld>
            <a:endParaRPr lang="en-US"/>
          </a:p>
        </p:txBody>
      </p:sp>
    </p:spTree>
    <p:extLst>
      <p:ext uri="{BB962C8B-B14F-4D97-AF65-F5344CB8AC3E}">
        <p14:creationId xmlns:p14="http://schemas.microsoft.com/office/powerpoint/2010/main" val="23805839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1810639" y="1129372"/>
            <a:ext cx="8570721" cy="203453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6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1167625" y="1526540"/>
            <a:ext cx="9856749" cy="193992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2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8280" y="1271402"/>
            <a:ext cx="11275441" cy="92333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8280" y="1271402"/>
            <a:ext cx="11275441" cy="92333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60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145280" y="7228333"/>
            <a:ext cx="3901440"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defRPr/>
            </a:pPr>
            <a:endParaRPr lang="en-US"/>
          </a:p>
        </p:txBody>
      </p:sp>
      <p:sp>
        <p:nvSpPr>
          <p:cNvPr id="13" name="Google Shape;13;p1"/>
          <p:cNvSpPr txBox="1">
            <a:spLocks noGrp="1"/>
          </p:cNvSpPr>
          <p:nvPr>
            <p:ph type="dt" idx="10"/>
          </p:nvPr>
        </p:nvSpPr>
        <p:spPr>
          <a:xfrm>
            <a:off x="609600" y="7228333"/>
            <a:ext cx="2804160"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defRPr/>
            </a:pPr>
            <a:endParaRPr lang="en-US"/>
          </a:p>
        </p:txBody>
      </p:sp>
      <p:sp>
        <p:nvSpPr>
          <p:cNvPr id="14" name="Google Shape;14;p1"/>
          <p:cNvSpPr txBox="1">
            <a:spLocks noGrp="1"/>
          </p:cNvSpPr>
          <p:nvPr>
            <p:ph type="sldNum" idx="12"/>
          </p:nvPr>
        </p:nvSpPr>
        <p:spPr>
          <a:xfrm>
            <a:off x="8778240" y="7228333"/>
            <a:ext cx="2804160"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a:defRPr/>
            </a:pPr>
            <a:fld id="{00000000-1234-1234-1234-123412341234}" type="slidenum">
              <a:rPr lang="en-US" smtClean="0"/>
              <a:pPr>
                <a:defRPr/>
              </a:pPr>
              <a:t>‹#›</a:t>
            </a:fld>
            <a:endParaRPr lang="en-US"/>
          </a:p>
        </p:txBody>
      </p:sp>
    </p:spTree>
    <p:extLst>
      <p:ext uri="{BB962C8B-B14F-4D97-AF65-F5344CB8AC3E}">
        <p14:creationId xmlns:p14="http://schemas.microsoft.com/office/powerpoint/2010/main" val="2129754111"/>
      </p:ext>
    </p:extLst>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6.png"/><Relationship Id="rId7"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jpg"/><Relationship Id="rId5" Type="http://schemas.openxmlformats.org/officeDocument/2006/relationships/image" Target="../media/image28.jpg"/><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21c95d42555_0_0"/>
          <p:cNvSpPr txBox="1">
            <a:spLocks noGrp="1"/>
          </p:cNvSpPr>
          <p:nvPr>
            <p:ph type="title"/>
          </p:nvPr>
        </p:nvSpPr>
        <p:spPr>
          <a:xfrm>
            <a:off x="1810639" y="550747"/>
            <a:ext cx="8570700" cy="1015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Deep Neural Networks</a:t>
            </a:r>
            <a:endParaRPr/>
          </a:p>
        </p:txBody>
      </p:sp>
      <p:sp>
        <p:nvSpPr>
          <p:cNvPr id="52" name="Google Shape;52;g21c95d42555_0_0"/>
          <p:cNvSpPr txBox="1">
            <a:spLocks noGrp="1"/>
          </p:cNvSpPr>
          <p:nvPr>
            <p:ph type="body" idx="1"/>
          </p:nvPr>
        </p:nvSpPr>
        <p:spPr>
          <a:xfrm>
            <a:off x="4404825" y="2225575"/>
            <a:ext cx="7702500" cy="3689856"/>
          </a:xfrm>
          <a:prstGeom prst="rect">
            <a:avLst/>
          </a:prstGeom>
          <a:noFill/>
          <a:ln>
            <a:noFill/>
          </a:ln>
        </p:spPr>
        <p:txBody>
          <a:bodyPr spcFirstLastPara="1" wrap="square" lIns="0" tIns="0" rIns="0" bIns="0" anchor="t" anchorCtr="0">
            <a:spAutoFit/>
          </a:bodyPr>
          <a:lstStyle/>
          <a:p>
            <a:pPr marL="12700" marR="5080" lvl="0" indent="292100">
              <a:lnSpc>
                <a:spcPct val="110515"/>
              </a:lnSpc>
            </a:pPr>
            <a:r>
              <a:rPr lang="en-US" sz="2400" b="1" dirty="0" smtClean="0">
                <a:latin typeface="+mn-lt"/>
                <a:ea typeface="Times New Roman"/>
                <a:cs typeface="Times New Roman"/>
                <a:sym typeface="Times New Roman"/>
              </a:rPr>
              <a:t>Learning Objectives</a:t>
            </a:r>
          </a:p>
          <a:p>
            <a:pPr marL="355600" marR="5080" lvl="0" indent="-342900">
              <a:lnSpc>
                <a:spcPct val="110515"/>
              </a:lnSpc>
              <a:buSzPct val="100000"/>
              <a:buFont typeface="Arial" panose="020B0604020202020204" pitchFamily="34" charset="0"/>
              <a:buChar char="•"/>
            </a:pPr>
            <a:r>
              <a:rPr lang="en-US" sz="2400" dirty="0" smtClean="0">
                <a:latin typeface="+mn-lt"/>
                <a:ea typeface="Times New Roman"/>
                <a:cs typeface="Times New Roman"/>
                <a:sym typeface="Times New Roman"/>
              </a:rPr>
              <a:t>Describe the successive block structure of a deep neural network</a:t>
            </a:r>
          </a:p>
          <a:p>
            <a:pPr marL="355600" marR="5080" lvl="0" indent="-342900">
              <a:lnSpc>
                <a:spcPct val="110515"/>
              </a:lnSpc>
              <a:buSzPct val="100000"/>
              <a:buFont typeface="Arial" panose="020B0604020202020204" pitchFamily="34" charset="0"/>
              <a:buChar char="•"/>
            </a:pPr>
            <a:r>
              <a:rPr lang="en-US" sz="2400" dirty="0" smtClean="0">
                <a:latin typeface="+mn-lt"/>
                <a:ea typeface="Times New Roman"/>
                <a:cs typeface="Times New Roman"/>
                <a:sym typeface="Times New Roman"/>
              </a:rPr>
              <a:t>Build </a:t>
            </a:r>
            <a:r>
              <a:rPr lang="en-US" sz="2400" dirty="0">
                <a:latin typeface="+mn-lt"/>
                <a:ea typeface="Times New Roman"/>
                <a:cs typeface="Times New Roman"/>
                <a:sym typeface="Times New Roman"/>
              </a:rPr>
              <a:t>a deep L-layer neural </a:t>
            </a:r>
            <a:r>
              <a:rPr lang="en-US" sz="2400" dirty="0" smtClean="0">
                <a:latin typeface="+mn-lt"/>
                <a:ea typeface="Times New Roman"/>
                <a:cs typeface="Times New Roman"/>
                <a:sym typeface="Times New Roman"/>
              </a:rPr>
              <a:t>network</a:t>
            </a:r>
          </a:p>
          <a:p>
            <a:pPr marL="355600" marR="5080" lvl="0" indent="-342900">
              <a:lnSpc>
                <a:spcPct val="110515"/>
              </a:lnSpc>
              <a:buSzPct val="100000"/>
              <a:buFont typeface="Arial" panose="020B0604020202020204" pitchFamily="34" charset="0"/>
              <a:buChar char="•"/>
            </a:pPr>
            <a:r>
              <a:rPr lang="en-US" sz="2400" dirty="0" smtClean="0">
                <a:latin typeface="+mn-lt"/>
                <a:ea typeface="Times New Roman"/>
                <a:cs typeface="Times New Roman"/>
                <a:sym typeface="Times New Roman"/>
              </a:rPr>
              <a:t>Analyze </a:t>
            </a:r>
            <a:r>
              <a:rPr lang="en-US" sz="2400" dirty="0">
                <a:latin typeface="+mn-lt"/>
                <a:ea typeface="Times New Roman"/>
                <a:cs typeface="Times New Roman"/>
                <a:sym typeface="Times New Roman"/>
              </a:rPr>
              <a:t>matrix and vector dimensions to check neural network implementations</a:t>
            </a:r>
          </a:p>
          <a:p>
            <a:pPr marL="355600" marR="5080" lvl="0" indent="-342900">
              <a:lnSpc>
                <a:spcPct val="110515"/>
              </a:lnSpc>
              <a:buSzPct val="100000"/>
              <a:buFont typeface="Arial" panose="020B0604020202020204" pitchFamily="34" charset="0"/>
              <a:buChar char="•"/>
            </a:pPr>
            <a:r>
              <a:rPr lang="en-US" sz="2400" dirty="0" smtClean="0">
                <a:latin typeface="+mn-lt"/>
                <a:ea typeface="Times New Roman"/>
                <a:cs typeface="Times New Roman"/>
                <a:sym typeface="Times New Roman"/>
              </a:rPr>
              <a:t>Use </a:t>
            </a:r>
            <a:r>
              <a:rPr lang="en-US" sz="2400" dirty="0">
                <a:latin typeface="+mn-lt"/>
                <a:ea typeface="Times New Roman"/>
                <a:cs typeface="Times New Roman"/>
                <a:sym typeface="Times New Roman"/>
              </a:rPr>
              <a:t>a cache to pass information from forward to back propagation</a:t>
            </a:r>
          </a:p>
          <a:p>
            <a:pPr marL="355600" marR="5080" lvl="0" indent="-342900">
              <a:lnSpc>
                <a:spcPct val="110515"/>
              </a:lnSpc>
              <a:buSzPct val="100000"/>
              <a:buFont typeface="Arial" panose="020B0604020202020204" pitchFamily="34" charset="0"/>
              <a:buChar char="•"/>
            </a:pPr>
            <a:r>
              <a:rPr lang="en-US" sz="2400" dirty="0" smtClean="0">
                <a:latin typeface="+mn-lt"/>
                <a:ea typeface="Times New Roman"/>
                <a:cs typeface="Times New Roman"/>
                <a:sym typeface="Times New Roman"/>
              </a:rPr>
              <a:t>Explain </a:t>
            </a:r>
            <a:r>
              <a:rPr lang="en-US" sz="2400" dirty="0">
                <a:latin typeface="+mn-lt"/>
                <a:ea typeface="Times New Roman"/>
                <a:cs typeface="Times New Roman"/>
                <a:sym typeface="Times New Roman"/>
              </a:rPr>
              <a:t>the role of </a:t>
            </a:r>
            <a:r>
              <a:rPr lang="en-US" sz="2400" dirty="0" err="1">
                <a:latin typeface="+mn-lt"/>
                <a:ea typeface="Times New Roman"/>
                <a:cs typeface="Times New Roman"/>
                <a:sym typeface="Times New Roman"/>
              </a:rPr>
              <a:t>hyperparameters</a:t>
            </a:r>
            <a:r>
              <a:rPr lang="en-US" sz="2400" dirty="0">
                <a:latin typeface="+mn-lt"/>
                <a:ea typeface="Times New Roman"/>
                <a:cs typeface="Times New Roman"/>
                <a:sym typeface="Times New Roman"/>
              </a:rPr>
              <a:t> in deep </a:t>
            </a:r>
            <a:r>
              <a:rPr lang="en-US" sz="2400" dirty="0" smtClean="0">
                <a:latin typeface="+mn-lt"/>
                <a:ea typeface="Times New Roman"/>
                <a:cs typeface="Times New Roman"/>
                <a:sym typeface="Times New Roman"/>
              </a:rPr>
              <a:t>learning</a:t>
            </a:r>
            <a:endParaRPr lang="en-US" sz="2400" dirty="0">
              <a:latin typeface="+mn-lt"/>
              <a:ea typeface="Times New Roman"/>
              <a:cs typeface="Times New Roman"/>
              <a:sym typeface="Times New Roman"/>
            </a:endParaRPr>
          </a:p>
        </p:txBody>
      </p:sp>
      <p:pic>
        <p:nvPicPr>
          <p:cNvPr id="53" name="Google Shape;53;g21c95d42555_0_0"/>
          <p:cNvPicPr preferRelativeResize="0"/>
          <p:nvPr/>
        </p:nvPicPr>
        <p:blipFill rotWithShape="1">
          <a:blip r:embed="rId3">
            <a:alphaModFix/>
          </a:blip>
          <a:srcRect/>
          <a:stretch/>
        </p:blipFill>
        <p:spPr>
          <a:xfrm>
            <a:off x="417325" y="2942525"/>
            <a:ext cx="3871626" cy="2129399"/>
          </a:xfrm>
          <a:prstGeom prst="rect">
            <a:avLst/>
          </a:prstGeom>
          <a:noFill/>
          <a:ln>
            <a:noFill/>
          </a:ln>
        </p:spPr>
      </p:pic>
      <p:sp>
        <p:nvSpPr>
          <p:cNvPr id="54" name="Google Shape;54;g21c95d42555_0_0"/>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315629" y="226184"/>
            <a:ext cx="10332705" cy="693138"/>
          </a:xfrm>
          <a:prstGeom prst="rect">
            <a:avLst/>
          </a:prstGeom>
          <a:noFill/>
          <a:ln>
            <a:noFill/>
          </a:ln>
        </p:spPr>
        <p:txBody>
          <a:bodyPr spcFirstLastPara="1" wrap="square" lIns="0" tIns="15875" rIns="0" bIns="0" anchor="t" anchorCtr="0">
            <a:spAutoFit/>
          </a:bodyPr>
          <a:lstStyle/>
          <a:p>
            <a:pPr marL="12700" lvl="0"/>
            <a:r>
              <a:rPr lang="en-US" sz="4400" dirty="0">
                <a:latin typeface="+mn-lt"/>
                <a:ea typeface="Century Schoolbook"/>
                <a:cs typeface="Century Schoolbook"/>
                <a:sym typeface="Century Schoolbook"/>
              </a:rPr>
              <a:t>Forward Propagation  in a Deep Network</a:t>
            </a:r>
            <a:endParaRPr sz="4400" dirty="0">
              <a:latin typeface="+mn-lt"/>
              <a:ea typeface="Century Schoolbook"/>
              <a:cs typeface="Century Schoolbook"/>
              <a:sym typeface="Century Schoolbook"/>
            </a:endParaRPr>
          </a:p>
        </p:txBody>
      </p:sp>
      <p:pic>
        <p:nvPicPr>
          <p:cNvPr id="108" name="Google Shape;108;p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09" name="Google Shape;109;p6"/>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10</a:t>
            </a:fld>
            <a:endParaRPr/>
          </a:p>
        </p:txBody>
      </p:sp>
      <p:pic>
        <p:nvPicPr>
          <p:cNvPr id="3" name="Picture 2"/>
          <p:cNvPicPr>
            <a:picLocks noChangeAspect="1"/>
          </p:cNvPicPr>
          <p:nvPr/>
        </p:nvPicPr>
        <p:blipFill>
          <a:blip r:embed="rId4"/>
          <a:stretch>
            <a:fillRect/>
          </a:stretch>
        </p:blipFill>
        <p:spPr>
          <a:xfrm>
            <a:off x="3738869" y="1694374"/>
            <a:ext cx="4733925" cy="2181225"/>
          </a:xfrm>
          <a:prstGeom prst="rect">
            <a:avLst/>
          </a:prstGeom>
        </p:spPr>
      </p:pic>
      <p:sp>
        <p:nvSpPr>
          <p:cNvPr id="4" name="TextBox 3"/>
          <p:cNvSpPr txBox="1"/>
          <p:nvPr/>
        </p:nvSpPr>
        <p:spPr>
          <a:xfrm>
            <a:off x="806245" y="4109884"/>
            <a:ext cx="10432026" cy="707886"/>
          </a:xfrm>
          <a:prstGeom prst="rect">
            <a:avLst/>
          </a:prstGeom>
          <a:noFill/>
        </p:spPr>
        <p:txBody>
          <a:bodyPr wrap="square" rtlCol="0">
            <a:spAutoFit/>
          </a:bodyPr>
          <a:lstStyle/>
          <a:p>
            <a:r>
              <a:rPr lang="en-US" sz="2000" dirty="0" smtClean="0"/>
              <a:t>Do </a:t>
            </a:r>
            <a:r>
              <a:rPr lang="en-US" sz="2000" dirty="0"/>
              <a:t>the calculation with each hidden layer → output layer is similar to neural network with 2 layers</a:t>
            </a:r>
            <a:r>
              <a:rPr lang="en-US" sz="2000" dirty="0" smtClean="0"/>
              <a:t>.</a:t>
            </a:r>
          </a:p>
        </p:txBody>
      </p:sp>
      <p:pic>
        <p:nvPicPr>
          <p:cNvPr id="5" name="Picture 4"/>
          <p:cNvPicPr>
            <a:picLocks noChangeAspect="1"/>
          </p:cNvPicPr>
          <p:nvPr/>
        </p:nvPicPr>
        <p:blipFill>
          <a:blip r:embed="rId5"/>
          <a:stretch>
            <a:fillRect/>
          </a:stretch>
        </p:blipFill>
        <p:spPr>
          <a:xfrm>
            <a:off x="2533342" y="4860711"/>
            <a:ext cx="3448050" cy="371475"/>
          </a:xfrm>
          <a:prstGeom prst="rect">
            <a:avLst/>
          </a:prstGeom>
        </p:spPr>
      </p:pic>
      <p:pic>
        <p:nvPicPr>
          <p:cNvPr id="6" name="Picture 5"/>
          <p:cNvPicPr>
            <a:picLocks noChangeAspect="1"/>
          </p:cNvPicPr>
          <p:nvPr/>
        </p:nvPicPr>
        <p:blipFill>
          <a:blip r:embed="rId6"/>
          <a:stretch>
            <a:fillRect/>
          </a:stretch>
        </p:blipFill>
        <p:spPr>
          <a:xfrm>
            <a:off x="6285577" y="4860711"/>
            <a:ext cx="1390650" cy="390525"/>
          </a:xfrm>
          <a:prstGeom prst="rect">
            <a:avLst/>
          </a:prstGeom>
        </p:spPr>
      </p:pic>
      <p:sp>
        <p:nvSpPr>
          <p:cNvPr id="7" name="TextBox 6"/>
          <p:cNvSpPr txBox="1"/>
          <p:nvPr/>
        </p:nvSpPr>
        <p:spPr>
          <a:xfrm>
            <a:off x="806245" y="4867389"/>
            <a:ext cx="1887794" cy="369332"/>
          </a:xfrm>
          <a:prstGeom prst="rect">
            <a:avLst/>
          </a:prstGeom>
          <a:noFill/>
        </p:spPr>
        <p:txBody>
          <a:bodyPr wrap="square" rtlCol="0">
            <a:spAutoFit/>
          </a:bodyPr>
          <a:lstStyle/>
          <a:p>
            <a:r>
              <a:rPr lang="en-US" sz="1800" dirty="0" smtClean="0"/>
              <a:t>Hidden layer 1:</a:t>
            </a:r>
            <a:endParaRPr lang="en-US" sz="1800" dirty="0"/>
          </a:p>
        </p:txBody>
      </p:sp>
      <p:sp>
        <p:nvSpPr>
          <p:cNvPr id="12" name="TextBox 11"/>
          <p:cNvSpPr txBox="1"/>
          <p:nvPr/>
        </p:nvSpPr>
        <p:spPr>
          <a:xfrm>
            <a:off x="806245" y="5287252"/>
            <a:ext cx="1887794" cy="369332"/>
          </a:xfrm>
          <a:prstGeom prst="rect">
            <a:avLst/>
          </a:prstGeom>
          <a:noFill/>
        </p:spPr>
        <p:txBody>
          <a:bodyPr wrap="square" rtlCol="0">
            <a:spAutoFit/>
          </a:bodyPr>
          <a:lstStyle/>
          <a:p>
            <a:r>
              <a:rPr lang="en-US" sz="1800" dirty="0" smtClean="0"/>
              <a:t>Hidden layer 2:</a:t>
            </a:r>
            <a:endParaRPr lang="en-US" sz="1800" dirty="0"/>
          </a:p>
        </p:txBody>
      </p:sp>
      <p:pic>
        <p:nvPicPr>
          <p:cNvPr id="8" name="Picture 7"/>
          <p:cNvPicPr>
            <a:picLocks noChangeAspect="1"/>
          </p:cNvPicPr>
          <p:nvPr/>
        </p:nvPicPr>
        <p:blipFill>
          <a:blip r:embed="rId7"/>
          <a:stretch>
            <a:fillRect/>
          </a:stretch>
        </p:blipFill>
        <p:spPr>
          <a:xfrm>
            <a:off x="2533342" y="5305230"/>
            <a:ext cx="2133600" cy="333375"/>
          </a:xfrm>
          <a:prstGeom prst="rect">
            <a:avLst/>
          </a:prstGeom>
        </p:spPr>
      </p:pic>
      <p:pic>
        <p:nvPicPr>
          <p:cNvPr id="9" name="Picture 8"/>
          <p:cNvPicPr>
            <a:picLocks noChangeAspect="1"/>
          </p:cNvPicPr>
          <p:nvPr/>
        </p:nvPicPr>
        <p:blipFill>
          <a:blip r:embed="rId8"/>
          <a:stretch>
            <a:fillRect/>
          </a:stretch>
        </p:blipFill>
        <p:spPr>
          <a:xfrm>
            <a:off x="4913977" y="5285109"/>
            <a:ext cx="1371600" cy="371475"/>
          </a:xfrm>
          <a:prstGeom prst="rect">
            <a:avLst/>
          </a:prstGeom>
        </p:spPr>
      </p:pic>
      <p:sp>
        <p:nvSpPr>
          <p:cNvPr id="15" name="TextBox 14"/>
          <p:cNvSpPr txBox="1"/>
          <p:nvPr/>
        </p:nvSpPr>
        <p:spPr>
          <a:xfrm>
            <a:off x="806244" y="5707114"/>
            <a:ext cx="2821859" cy="369332"/>
          </a:xfrm>
          <a:prstGeom prst="rect">
            <a:avLst/>
          </a:prstGeom>
          <a:noFill/>
        </p:spPr>
        <p:txBody>
          <a:bodyPr wrap="square" rtlCol="0">
            <a:spAutoFit/>
          </a:bodyPr>
          <a:lstStyle/>
          <a:p>
            <a:r>
              <a:rPr lang="en-US" sz="1800" dirty="0"/>
              <a:t>Generalization for layer </a:t>
            </a:r>
            <a:r>
              <a:rPr lang="en-US" sz="1800" dirty="0" smtClean="0"/>
              <a:t>n:</a:t>
            </a:r>
            <a:endParaRPr lang="en-US" sz="1800" dirty="0"/>
          </a:p>
        </p:txBody>
      </p:sp>
      <p:pic>
        <p:nvPicPr>
          <p:cNvPr id="10" name="Picture 9"/>
          <p:cNvPicPr>
            <a:picLocks noChangeAspect="1"/>
          </p:cNvPicPr>
          <p:nvPr/>
        </p:nvPicPr>
        <p:blipFill>
          <a:blip r:embed="rId9"/>
          <a:stretch>
            <a:fillRect/>
          </a:stretch>
        </p:blipFill>
        <p:spPr>
          <a:xfrm>
            <a:off x="3566536" y="5707114"/>
            <a:ext cx="2247900" cy="323850"/>
          </a:xfrm>
          <a:prstGeom prst="rect">
            <a:avLst/>
          </a:prstGeom>
        </p:spPr>
      </p:pic>
      <p:pic>
        <p:nvPicPr>
          <p:cNvPr id="11" name="Picture 10"/>
          <p:cNvPicPr>
            <a:picLocks noChangeAspect="1"/>
          </p:cNvPicPr>
          <p:nvPr/>
        </p:nvPicPr>
        <p:blipFill>
          <a:blip r:embed="rId10"/>
          <a:stretch>
            <a:fillRect/>
          </a:stretch>
        </p:blipFill>
        <p:spPr>
          <a:xfrm>
            <a:off x="6285577" y="5669014"/>
            <a:ext cx="1323975" cy="361950"/>
          </a:xfrm>
          <a:prstGeom prst="rect">
            <a:avLst/>
          </a:prstGeom>
        </p:spPr>
      </p:pic>
      <p:sp>
        <p:nvSpPr>
          <p:cNvPr id="18" name="TextBox 17"/>
          <p:cNvSpPr txBox="1"/>
          <p:nvPr/>
        </p:nvSpPr>
        <p:spPr>
          <a:xfrm>
            <a:off x="806244" y="6158617"/>
            <a:ext cx="5919021" cy="369332"/>
          </a:xfrm>
          <a:prstGeom prst="rect">
            <a:avLst/>
          </a:prstGeom>
          <a:noFill/>
        </p:spPr>
        <p:txBody>
          <a:bodyPr wrap="square" rtlCol="0">
            <a:spAutoFit/>
          </a:bodyPr>
          <a:lstStyle/>
          <a:p>
            <a:r>
              <a:rPr lang="en-US" sz="1800" dirty="0"/>
              <a:t>Perform vectorization for all training examples for </a:t>
            </a:r>
            <a:r>
              <a:rPr lang="en-US" sz="1800" dirty="0" smtClean="0"/>
              <a:t>l </a:t>
            </a:r>
            <a:r>
              <a:rPr lang="en-US" sz="1800" dirty="0"/>
              <a:t>= 1..L</a:t>
            </a:r>
          </a:p>
        </p:txBody>
      </p:sp>
      <p:pic>
        <p:nvPicPr>
          <p:cNvPr id="13" name="Picture 12"/>
          <p:cNvPicPr>
            <a:picLocks noChangeAspect="1"/>
          </p:cNvPicPr>
          <p:nvPr/>
        </p:nvPicPr>
        <p:blipFill>
          <a:blip r:embed="rId11"/>
          <a:stretch>
            <a:fillRect/>
          </a:stretch>
        </p:blipFill>
        <p:spPr>
          <a:xfrm>
            <a:off x="3765754" y="6546988"/>
            <a:ext cx="571500" cy="285750"/>
          </a:xfrm>
          <a:prstGeom prst="rect">
            <a:avLst/>
          </a:prstGeom>
        </p:spPr>
      </p:pic>
      <p:pic>
        <p:nvPicPr>
          <p:cNvPr id="14" name="Picture 13"/>
          <p:cNvPicPr>
            <a:picLocks noChangeAspect="1"/>
          </p:cNvPicPr>
          <p:nvPr/>
        </p:nvPicPr>
        <p:blipFill>
          <a:blip r:embed="rId12"/>
          <a:stretch>
            <a:fillRect/>
          </a:stretch>
        </p:blipFill>
        <p:spPr>
          <a:xfrm>
            <a:off x="4380769" y="6527938"/>
            <a:ext cx="1476375" cy="304800"/>
          </a:xfrm>
          <a:prstGeom prst="rect">
            <a:avLst/>
          </a:prstGeom>
        </p:spPr>
      </p:pic>
      <p:pic>
        <p:nvPicPr>
          <p:cNvPr id="16" name="Picture 15"/>
          <p:cNvPicPr>
            <a:picLocks noChangeAspect="1"/>
          </p:cNvPicPr>
          <p:nvPr/>
        </p:nvPicPr>
        <p:blipFill>
          <a:blip r:embed="rId13"/>
          <a:stretch>
            <a:fillRect/>
          </a:stretch>
        </p:blipFill>
        <p:spPr>
          <a:xfrm>
            <a:off x="3699079" y="6904704"/>
            <a:ext cx="1276350" cy="352425"/>
          </a:xfrm>
          <a:prstGeom prst="rect">
            <a:avLst/>
          </a:prstGeom>
        </p:spPr>
      </p:pic>
      <p:pic>
        <p:nvPicPr>
          <p:cNvPr id="17" name="Picture 16"/>
          <p:cNvPicPr>
            <a:picLocks noChangeAspect="1"/>
          </p:cNvPicPr>
          <p:nvPr/>
        </p:nvPicPr>
        <p:blipFill>
          <a:blip r:embed="rId14"/>
          <a:stretch>
            <a:fillRect/>
          </a:stretch>
        </p:blipFill>
        <p:spPr>
          <a:xfrm>
            <a:off x="6028280" y="6907095"/>
            <a:ext cx="904875" cy="304800"/>
          </a:xfrm>
          <a:prstGeom prst="rect">
            <a:avLst/>
          </a:prstGeom>
        </p:spPr>
      </p:pic>
      <p:sp>
        <p:nvSpPr>
          <p:cNvPr id="24" name="TextBox 23"/>
          <p:cNvSpPr txBox="1"/>
          <p:nvPr/>
        </p:nvSpPr>
        <p:spPr>
          <a:xfrm>
            <a:off x="5174296" y="6887797"/>
            <a:ext cx="956301" cy="369332"/>
          </a:xfrm>
          <a:prstGeom prst="rect">
            <a:avLst/>
          </a:prstGeom>
          <a:noFill/>
        </p:spPr>
        <p:txBody>
          <a:bodyPr wrap="square" rtlCol="0">
            <a:spAutoFit/>
          </a:bodyPr>
          <a:lstStyle/>
          <a:p>
            <a:r>
              <a:rPr lang="en-US" sz="1800" dirty="0" smtClean="0"/>
              <a:t>Where</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7"/>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15;p7"/>
          <p:cNvSpPr txBox="1"/>
          <p:nvPr/>
        </p:nvSpPr>
        <p:spPr>
          <a:xfrm>
            <a:off x="4544009" y="3645724"/>
            <a:ext cx="7442199" cy="1674817"/>
          </a:xfrm>
          <a:prstGeom prst="rect">
            <a:avLst/>
          </a:prstGeom>
          <a:noFill/>
          <a:ln>
            <a:noFill/>
          </a:ln>
        </p:spPr>
        <p:txBody>
          <a:bodyPr spcFirstLastPara="1" wrap="square" lIns="0" tIns="12700" rIns="0" bIns="0" anchor="t" anchorCtr="0">
            <a:spAutoFit/>
          </a:bodyPr>
          <a:lstStyle/>
          <a:p>
            <a:pPr marL="449580" marR="5080" lvl="0" indent="-437515" algn="ctr" rtl="0">
              <a:lnSpc>
                <a:spcPct val="100000"/>
              </a:lnSpc>
              <a:spcBef>
                <a:spcPts val="0"/>
              </a:spcBef>
              <a:spcAft>
                <a:spcPts val="0"/>
              </a:spcAft>
              <a:buClr>
                <a:srgbClr val="000000"/>
              </a:buClr>
              <a:buSzPts val="6000"/>
              <a:buFont typeface="Arial"/>
              <a:buNone/>
            </a:pPr>
            <a:r>
              <a:rPr lang="en-US" sz="5400" b="0" i="0" u="none" strike="noStrike" cap="none" dirty="0">
                <a:solidFill>
                  <a:schemeClr val="dk1"/>
                </a:solidFill>
                <a:latin typeface="+mn-lt"/>
                <a:ea typeface="Calibri"/>
                <a:cs typeface="Calibri"/>
                <a:sym typeface="Calibri"/>
              </a:rPr>
              <a:t>Getting your matrix  dimensions right</a:t>
            </a:r>
            <a:endParaRPr sz="5400" b="0" i="0" u="none" strike="noStrike" cap="none" dirty="0">
              <a:solidFill>
                <a:schemeClr val="dk1"/>
              </a:solidFill>
              <a:latin typeface="+mn-lt"/>
              <a:ea typeface="Calibri"/>
              <a:cs typeface="Calibri"/>
              <a:sym typeface="Calibri"/>
            </a:endParaRPr>
          </a:p>
        </p:txBody>
      </p:sp>
      <p:sp>
        <p:nvSpPr>
          <p:cNvPr id="116" name="Google Shape;116;p7"/>
          <p:cNvSpPr txBox="1">
            <a:spLocks noGrp="1"/>
          </p:cNvSpPr>
          <p:nvPr>
            <p:ph type="title"/>
          </p:nvPr>
        </p:nvSpPr>
        <p:spPr>
          <a:xfrm>
            <a:off x="1810639" y="1129372"/>
            <a:ext cx="9191658" cy="2228928"/>
          </a:xfrm>
          <a:prstGeom prst="rect">
            <a:avLst/>
          </a:prstGeom>
          <a:noFill/>
          <a:ln>
            <a:noFill/>
          </a:ln>
        </p:spPr>
        <p:txBody>
          <a:bodyPr spcFirstLastPara="1" wrap="square" lIns="0" tIns="31100" rIns="0" bIns="0" anchor="t" anchorCtr="0">
            <a:spAutoFit/>
          </a:bodyPr>
          <a:lstStyle/>
          <a:p>
            <a:pPr marL="4852670" marR="5080" lvl="0" indent="-494665" algn="l" rtl="0">
              <a:lnSpc>
                <a:spcPct val="119242"/>
              </a:lnSpc>
              <a:spcBef>
                <a:spcPts val="0"/>
              </a:spcBef>
              <a:spcAft>
                <a:spcPts val="0"/>
              </a:spcAft>
              <a:buSzPts val="1400"/>
              <a:buNone/>
            </a:pPr>
            <a:r>
              <a:rPr lang="en-US" sz="6000" dirty="0">
                <a:latin typeface="+mj-lt"/>
              </a:rPr>
              <a:t>Deep Neural  Networks</a:t>
            </a:r>
            <a:endParaRPr sz="6000" dirty="0">
              <a:latin typeface="+mj-lt"/>
            </a:endParaRPr>
          </a:p>
        </p:txBody>
      </p:sp>
      <p:pic>
        <p:nvPicPr>
          <p:cNvPr id="117" name="Google Shape;117;p7"/>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118" name="Google Shape;118;p7"/>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315630" y="226184"/>
            <a:ext cx="8749712" cy="562333"/>
          </a:xfrm>
          <a:prstGeom prst="rect">
            <a:avLst/>
          </a:prstGeom>
          <a:noFill/>
          <a:ln>
            <a:noFill/>
          </a:ln>
        </p:spPr>
        <p:txBody>
          <a:bodyPr spcFirstLastPara="1" wrap="square" lIns="0" tIns="15875" rIns="0" bIns="0" anchor="t" anchorCtr="0">
            <a:spAutoFit/>
          </a:bodyPr>
          <a:lstStyle/>
          <a:p>
            <a:pPr marL="12700" lvl="0"/>
            <a:r>
              <a:rPr lang="en-US" sz="3550" dirty="0" smtClean="0">
                <a:latin typeface="Century Schoolbook"/>
                <a:ea typeface="Century Schoolbook"/>
                <a:cs typeface="Century Schoolbook"/>
                <a:sym typeface="Century Schoolbook"/>
              </a:rPr>
              <a:t>Getting your matrix dimensions right</a:t>
            </a:r>
            <a:endParaRPr sz="3550" dirty="0">
              <a:latin typeface="Century Schoolbook"/>
              <a:ea typeface="Century Schoolbook"/>
              <a:cs typeface="Century Schoolbook"/>
              <a:sym typeface="Century Schoolbook"/>
            </a:endParaRPr>
          </a:p>
        </p:txBody>
      </p:sp>
      <p:pic>
        <p:nvPicPr>
          <p:cNvPr id="108" name="Google Shape;108;p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09" name="Google Shape;109;p6"/>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12</a:t>
            </a:fld>
            <a:endParaRPr/>
          </a:p>
        </p:txBody>
      </p:sp>
      <p:sp>
        <p:nvSpPr>
          <p:cNvPr id="4" name="TextBox 3"/>
          <p:cNvSpPr txBox="1"/>
          <p:nvPr/>
        </p:nvSpPr>
        <p:spPr>
          <a:xfrm>
            <a:off x="422786" y="1494503"/>
            <a:ext cx="1122843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Analyzing the dimensions of a matrix is one of the best debugging tools to check how correct our code is. We will discuss what should be the correct dimension for each matrix in this section. Consider the following example:</a:t>
            </a:r>
            <a:endParaRPr lang="en-US" sz="2400" dirty="0" smtClean="0"/>
          </a:p>
        </p:txBody>
      </p:sp>
      <p:sp>
        <p:nvSpPr>
          <p:cNvPr id="2" name="AutoShape 2" descr="https://cdn.analyticsvidhya.com/wp-content/uploads/2018/10/Screenshot-from-2018-10-16-12-27-1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4"/>
          <a:stretch>
            <a:fillRect/>
          </a:stretch>
        </p:blipFill>
        <p:spPr>
          <a:xfrm>
            <a:off x="3637781" y="2799864"/>
            <a:ext cx="5851453" cy="2608479"/>
          </a:xfrm>
          <a:prstGeom prst="rect">
            <a:avLst/>
          </a:prstGeom>
        </p:spPr>
      </p:pic>
      <p:sp>
        <p:nvSpPr>
          <p:cNvPr id="25" name="TextBox 24"/>
          <p:cNvSpPr txBox="1"/>
          <p:nvPr/>
        </p:nvSpPr>
        <p:spPr>
          <a:xfrm>
            <a:off x="460375" y="5546943"/>
            <a:ext cx="11228439"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There are 4 hidden layers and 1 output layer. The units in each layer are</a:t>
            </a:r>
            <a:r>
              <a:rPr lang="en-US" sz="2400" dirty="0" smtClean="0"/>
              <a:t>:</a:t>
            </a:r>
          </a:p>
          <a:p>
            <a:endParaRPr lang="en-US" sz="2400" dirty="0" smtClean="0"/>
          </a:p>
        </p:txBody>
      </p:sp>
      <p:pic>
        <p:nvPicPr>
          <p:cNvPr id="20" name="Picture 19"/>
          <p:cNvPicPr>
            <a:picLocks noChangeAspect="1"/>
          </p:cNvPicPr>
          <p:nvPr/>
        </p:nvPicPr>
        <p:blipFill>
          <a:blip r:embed="rId5"/>
          <a:stretch>
            <a:fillRect/>
          </a:stretch>
        </p:blipFill>
        <p:spPr>
          <a:xfrm>
            <a:off x="3099396" y="6092145"/>
            <a:ext cx="5875218" cy="424395"/>
          </a:xfrm>
          <a:prstGeom prst="rect">
            <a:avLst/>
          </a:prstGeom>
        </p:spPr>
      </p:pic>
    </p:spTree>
    <p:extLst>
      <p:ext uri="{BB962C8B-B14F-4D97-AF65-F5344CB8AC3E}">
        <p14:creationId xmlns:p14="http://schemas.microsoft.com/office/powerpoint/2010/main" val="3997303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315630" y="226184"/>
            <a:ext cx="8749712" cy="562333"/>
          </a:xfrm>
          <a:prstGeom prst="rect">
            <a:avLst/>
          </a:prstGeom>
          <a:noFill/>
          <a:ln>
            <a:noFill/>
          </a:ln>
        </p:spPr>
        <p:txBody>
          <a:bodyPr spcFirstLastPara="1" wrap="square" lIns="0" tIns="15875" rIns="0" bIns="0" anchor="t" anchorCtr="0">
            <a:spAutoFit/>
          </a:bodyPr>
          <a:lstStyle/>
          <a:p>
            <a:pPr marL="12700" lvl="0"/>
            <a:r>
              <a:rPr lang="en-US" sz="3550" dirty="0" smtClean="0">
                <a:latin typeface="Century Schoolbook"/>
                <a:ea typeface="Century Schoolbook"/>
                <a:cs typeface="Century Schoolbook"/>
                <a:sym typeface="Century Schoolbook"/>
              </a:rPr>
              <a:t>Getting your matrix dimensions right</a:t>
            </a:r>
            <a:endParaRPr sz="3550" dirty="0">
              <a:latin typeface="Century Schoolbook"/>
              <a:ea typeface="Century Schoolbook"/>
              <a:cs typeface="Century Schoolbook"/>
              <a:sym typeface="Century Schoolbook"/>
            </a:endParaRPr>
          </a:p>
        </p:txBody>
      </p:sp>
      <p:pic>
        <p:nvPicPr>
          <p:cNvPr id="108" name="Google Shape;108;p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09" name="Google Shape;109;p6"/>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13</a:t>
            </a:fld>
            <a:endParaRPr/>
          </a:p>
        </p:txBody>
      </p:sp>
      <p:sp>
        <p:nvSpPr>
          <p:cNvPr id="2" name="AutoShape 2" descr="https://cdn.analyticsvidhya.com/wp-content/uploads/2018/10/Screenshot-from-2018-10-16-12-27-1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TextBox 24"/>
          <p:cNvSpPr txBox="1"/>
          <p:nvPr/>
        </p:nvSpPr>
        <p:spPr>
          <a:xfrm>
            <a:off x="548215" y="1591745"/>
            <a:ext cx="11228439" cy="4893647"/>
          </a:xfrm>
          <a:prstGeom prst="rect">
            <a:avLst/>
          </a:prstGeom>
          <a:noFill/>
        </p:spPr>
        <p:txBody>
          <a:bodyPr wrap="square" rtlCol="0">
            <a:spAutoFit/>
          </a:bodyPr>
          <a:lstStyle/>
          <a:p>
            <a:r>
              <a:rPr lang="en-US" sz="2400" dirty="0" smtClean="0"/>
              <a:t>The </a:t>
            </a:r>
            <a:r>
              <a:rPr lang="en-US" sz="2400" dirty="0"/>
              <a:t>generalized form of dimensions of W, b and their derivatives is</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smtClean="0"/>
          </a:p>
          <a:p>
            <a:r>
              <a:rPr lang="en-US" sz="2400" dirty="0" smtClean="0"/>
              <a:t>where </a:t>
            </a:r>
            <a:r>
              <a:rPr lang="en-US" sz="2400" dirty="0"/>
              <a:t>‘m’ is the number of training examples. These are some of the generalized matrix dimensions which will help you to run your code smoothly.</a:t>
            </a:r>
            <a:endParaRPr lang="en-US" sz="2400" dirty="0" smtClean="0"/>
          </a:p>
        </p:txBody>
      </p:sp>
      <p:pic>
        <p:nvPicPr>
          <p:cNvPr id="21" name="Picture 20"/>
          <p:cNvPicPr>
            <a:picLocks noChangeAspect="1"/>
          </p:cNvPicPr>
          <p:nvPr/>
        </p:nvPicPr>
        <p:blipFill>
          <a:blip r:embed="rId4"/>
          <a:stretch>
            <a:fillRect/>
          </a:stretch>
        </p:blipFill>
        <p:spPr>
          <a:xfrm>
            <a:off x="2667460" y="2155309"/>
            <a:ext cx="7249133" cy="3419403"/>
          </a:xfrm>
          <a:prstGeom prst="rect">
            <a:avLst/>
          </a:prstGeom>
        </p:spPr>
      </p:pic>
    </p:spTree>
    <p:extLst>
      <p:ext uri="{BB962C8B-B14F-4D97-AF65-F5344CB8AC3E}">
        <p14:creationId xmlns:p14="http://schemas.microsoft.com/office/powerpoint/2010/main" val="3045893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10"/>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10"/>
          <p:cNvSpPr txBox="1"/>
          <p:nvPr/>
        </p:nvSpPr>
        <p:spPr>
          <a:xfrm>
            <a:off x="4544009" y="3579013"/>
            <a:ext cx="7442200" cy="1674817"/>
          </a:xfrm>
          <a:prstGeom prst="rect">
            <a:avLst/>
          </a:prstGeom>
          <a:noFill/>
          <a:ln>
            <a:noFill/>
          </a:ln>
        </p:spPr>
        <p:txBody>
          <a:bodyPr spcFirstLastPara="1" wrap="square" lIns="0" tIns="12700" rIns="0" bIns="0" anchor="t" anchorCtr="0">
            <a:spAutoFit/>
          </a:bodyPr>
          <a:lstStyle/>
          <a:p>
            <a:pPr marL="12700" marR="5080" lvl="0" indent="956944" algn="ctr" rtl="0">
              <a:lnSpc>
                <a:spcPct val="100000"/>
              </a:lnSpc>
              <a:spcBef>
                <a:spcPts val="0"/>
              </a:spcBef>
              <a:spcAft>
                <a:spcPts val="0"/>
              </a:spcAft>
              <a:buClr>
                <a:srgbClr val="000000"/>
              </a:buClr>
              <a:buSzPts val="6000"/>
              <a:buFont typeface="Arial"/>
              <a:buNone/>
            </a:pPr>
            <a:r>
              <a:rPr lang="en-US" sz="5400" b="0" i="0" u="none" strike="noStrike" cap="none" dirty="0" smtClean="0">
                <a:solidFill>
                  <a:schemeClr val="dk1"/>
                </a:solidFill>
                <a:latin typeface="+mn-lt"/>
                <a:ea typeface="Calibri"/>
                <a:cs typeface="Calibri"/>
                <a:sym typeface="Calibri"/>
              </a:rPr>
              <a:t>Why deep</a:t>
            </a:r>
          </a:p>
          <a:p>
            <a:pPr marL="12700" marR="5080" lvl="0" indent="956944" algn="ctr" rtl="0">
              <a:lnSpc>
                <a:spcPct val="100000"/>
              </a:lnSpc>
              <a:spcBef>
                <a:spcPts val="0"/>
              </a:spcBef>
              <a:spcAft>
                <a:spcPts val="0"/>
              </a:spcAft>
              <a:buClr>
                <a:srgbClr val="000000"/>
              </a:buClr>
              <a:buSzPts val="6000"/>
              <a:buFont typeface="Arial"/>
              <a:buNone/>
            </a:pPr>
            <a:r>
              <a:rPr lang="en-US" sz="5400" b="0" i="0" u="none" strike="noStrike" cap="none" dirty="0" smtClean="0">
                <a:solidFill>
                  <a:schemeClr val="dk1"/>
                </a:solidFill>
                <a:latin typeface="+mn-lt"/>
                <a:ea typeface="Calibri"/>
                <a:cs typeface="Calibri"/>
                <a:sym typeface="Calibri"/>
              </a:rPr>
              <a:t>representations?</a:t>
            </a:r>
            <a:endParaRPr sz="5400" b="0" i="0" u="none" strike="noStrike" cap="none" dirty="0">
              <a:solidFill>
                <a:schemeClr val="dk1"/>
              </a:solidFill>
              <a:latin typeface="+mn-lt"/>
              <a:ea typeface="Calibri"/>
              <a:cs typeface="Calibri"/>
              <a:sym typeface="Calibri"/>
            </a:endParaRPr>
          </a:p>
        </p:txBody>
      </p:sp>
      <p:sp>
        <p:nvSpPr>
          <p:cNvPr id="139" name="Google Shape;139;p10"/>
          <p:cNvSpPr txBox="1">
            <a:spLocks noGrp="1"/>
          </p:cNvSpPr>
          <p:nvPr>
            <p:ph type="title"/>
          </p:nvPr>
        </p:nvSpPr>
        <p:spPr>
          <a:xfrm>
            <a:off x="1810652" y="1129375"/>
            <a:ext cx="9804900" cy="2244189"/>
          </a:xfrm>
          <a:prstGeom prst="rect">
            <a:avLst/>
          </a:prstGeom>
          <a:noFill/>
          <a:ln>
            <a:noFill/>
          </a:ln>
        </p:spPr>
        <p:txBody>
          <a:bodyPr spcFirstLastPara="1" wrap="square" lIns="0" tIns="27925" rIns="0" bIns="0" anchor="t" anchorCtr="0">
            <a:spAutoFit/>
          </a:bodyPr>
          <a:lstStyle/>
          <a:p>
            <a:pPr marL="4852035" marR="5080" lvl="0" indent="-493393" algn="l" rtl="0">
              <a:lnSpc>
                <a:spcPct val="119696"/>
              </a:lnSpc>
              <a:spcBef>
                <a:spcPts val="0"/>
              </a:spcBef>
              <a:spcAft>
                <a:spcPts val="0"/>
              </a:spcAft>
              <a:buSzPts val="1400"/>
              <a:buNone/>
            </a:pPr>
            <a:r>
              <a:rPr lang="en-US" sz="6000" dirty="0">
                <a:latin typeface="+mj-lt"/>
              </a:rPr>
              <a:t>Deep Neural  Networks</a:t>
            </a:r>
            <a:endParaRPr sz="6000" dirty="0">
              <a:latin typeface="+mj-lt"/>
            </a:endParaRPr>
          </a:p>
        </p:txBody>
      </p:sp>
      <p:pic>
        <p:nvPicPr>
          <p:cNvPr id="140" name="Google Shape;140;p10"/>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141" name="Google Shape;141;p10"/>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11"/>
          <p:cNvSpPr txBox="1"/>
          <p:nvPr/>
        </p:nvSpPr>
        <p:spPr>
          <a:xfrm>
            <a:off x="788579" y="106414"/>
            <a:ext cx="9267300" cy="690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400"/>
              <a:buFont typeface="Arial"/>
              <a:buNone/>
            </a:pPr>
            <a:r>
              <a:rPr lang="en-US" sz="4400" b="0" i="0" u="none" strike="noStrike" cap="none" dirty="0">
                <a:solidFill>
                  <a:schemeClr val="dk1"/>
                </a:solidFill>
                <a:latin typeface="+mj-lt"/>
                <a:ea typeface="Century Schoolbook"/>
                <a:cs typeface="Century Schoolbook"/>
                <a:sym typeface="Century Schoolbook"/>
              </a:rPr>
              <a:t>Intuition about deep representation</a:t>
            </a:r>
            <a:endParaRPr sz="4400" b="0" i="0" u="none" strike="noStrike" cap="none" dirty="0">
              <a:solidFill>
                <a:schemeClr val="dk1"/>
              </a:solidFill>
              <a:latin typeface="+mj-lt"/>
              <a:ea typeface="Century Schoolbook"/>
              <a:cs typeface="Century Schoolbook"/>
              <a:sym typeface="Century Schoolbook"/>
            </a:endParaRPr>
          </a:p>
        </p:txBody>
      </p:sp>
      <p:sp>
        <p:nvSpPr>
          <p:cNvPr id="168" name="Google Shape;168;p11"/>
          <p:cNvSpPr txBox="1"/>
          <p:nvPr/>
        </p:nvSpPr>
        <p:spPr>
          <a:xfrm>
            <a:off x="11519392" y="3578592"/>
            <a:ext cx="216535" cy="44371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mbria Math"/>
                <a:ea typeface="Cambria Math"/>
                <a:cs typeface="Cambria Math"/>
                <a:sym typeface="Cambria Math"/>
              </a:rPr>
              <a:t>Y</a:t>
            </a:r>
            <a:endParaRPr sz="2800" b="0" i="0" u="none" strike="noStrike" cap="none">
              <a:solidFill>
                <a:schemeClr val="dk1"/>
              </a:solidFill>
              <a:latin typeface="Cambria Math"/>
              <a:ea typeface="Cambria Math"/>
              <a:cs typeface="Cambria Math"/>
              <a:sym typeface="Cambria Math"/>
            </a:endParaRPr>
          </a:p>
        </p:txBody>
      </p:sp>
      <p:grpSp>
        <p:nvGrpSpPr>
          <p:cNvPr id="169" name="Google Shape;169;p11"/>
          <p:cNvGrpSpPr/>
          <p:nvPr/>
        </p:nvGrpSpPr>
        <p:grpSpPr>
          <a:xfrm>
            <a:off x="5068986" y="1792566"/>
            <a:ext cx="1912959" cy="1897659"/>
            <a:chOff x="346125" y="1683296"/>
            <a:chExt cx="1912959" cy="1897659"/>
          </a:xfrm>
        </p:grpSpPr>
        <p:pic>
          <p:nvPicPr>
            <p:cNvPr id="170" name="Google Shape;170;p11"/>
            <p:cNvPicPr preferRelativeResize="0"/>
            <p:nvPr/>
          </p:nvPicPr>
          <p:blipFill rotWithShape="1">
            <a:blip r:embed="rId3">
              <a:alphaModFix/>
            </a:blip>
            <a:srcRect/>
            <a:stretch/>
          </p:blipFill>
          <p:spPr>
            <a:xfrm>
              <a:off x="382536" y="1753260"/>
              <a:ext cx="1866220" cy="1820354"/>
            </a:xfrm>
            <a:prstGeom prst="rect">
              <a:avLst/>
            </a:prstGeom>
            <a:noFill/>
            <a:ln>
              <a:noFill/>
            </a:ln>
          </p:spPr>
        </p:pic>
        <p:pic>
          <p:nvPicPr>
            <p:cNvPr id="171" name="Google Shape;171;p11"/>
            <p:cNvPicPr preferRelativeResize="0"/>
            <p:nvPr/>
          </p:nvPicPr>
          <p:blipFill rotWithShape="1">
            <a:blip r:embed="rId4">
              <a:alphaModFix/>
            </a:blip>
            <a:srcRect/>
            <a:stretch/>
          </p:blipFill>
          <p:spPr>
            <a:xfrm>
              <a:off x="346125" y="1683296"/>
              <a:ext cx="1912959" cy="1897659"/>
            </a:xfrm>
            <a:prstGeom prst="rect">
              <a:avLst/>
            </a:prstGeom>
            <a:noFill/>
            <a:ln>
              <a:noFill/>
            </a:ln>
          </p:spPr>
        </p:pic>
      </p:grpSp>
      <p:sp>
        <p:nvSpPr>
          <p:cNvPr id="172" name="Google Shape;172;p11"/>
          <p:cNvSpPr/>
          <p:nvPr/>
        </p:nvSpPr>
        <p:spPr>
          <a:xfrm>
            <a:off x="11519392" y="3455795"/>
            <a:ext cx="216535" cy="142405"/>
          </a:xfrm>
          <a:prstGeom prst="triangle">
            <a:avLst>
              <a:gd name="adj"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3" name="Google Shape;173;p11"/>
          <p:cNvPicPr preferRelativeResize="0"/>
          <p:nvPr/>
        </p:nvPicPr>
        <p:blipFill rotWithShape="1">
          <a:blip r:embed="rId5">
            <a:alphaModFix/>
          </a:blip>
          <a:srcRect/>
          <a:stretch/>
        </p:blipFill>
        <p:spPr>
          <a:xfrm>
            <a:off x="10734473" y="0"/>
            <a:ext cx="1448025" cy="796414"/>
          </a:xfrm>
          <a:prstGeom prst="rect">
            <a:avLst/>
          </a:prstGeom>
          <a:noFill/>
          <a:ln>
            <a:noFill/>
          </a:ln>
        </p:spPr>
      </p:pic>
      <p:sp>
        <p:nvSpPr>
          <p:cNvPr id="174" name="Google Shape;174;p11"/>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15</a:t>
            </a:fld>
            <a:endParaRPr/>
          </a:p>
        </p:txBody>
      </p:sp>
      <p:sp>
        <p:nvSpPr>
          <p:cNvPr id="2" name="TextBox 1"/>
          <p:cNvSpPr txBox="1"/>
          <p:nvPr/>
        </p:nvSpPr>
        <p:spPr>
          <a:xfrm>
            <a:off x="720963" y="953764"/>
            <a:ext cx="11185902" cy="1200329"/>
          </a:xfrm>
          <a:prstGeom prst="rect">
            <a:avLst/>
          </a:prstGeom>
          <a:noFill/>
        </p:spPr>
        <p:txBody>
          <a:bodyPr wrap="square" rtlCol="0">
            <a:spAutoFit/>
          </a:bodyPr>
          <a:lstStyle/>
          <a:p>
            <a:r>
              <a:rPr lang="en-US" sz="2400" dirty="0"/>
              <a:t>In deep neural networks, we have a large number of hidden layers. What are these hidden layers actually doing? To understand this, consider the below image:</a:t>
            </a:r>
          </a:p>
        </p:txBody>
      </p:sp>
      <p:sp>
        <p:nvSpPr>
          <p:cNvPr id="32" name="TextBox 31"/>
          <p:cNvSpPr txBox="1"/>
          <p:nvPr/>
        </p:nvSpPr>
        <p:spPr>
          <a:xfrm>
            <a:off x="928137" y="3695420"/>
            <a:ext cx="10978728" cy="4154984"/>
          </a:xfrm>
          <a:prstGeom prst="rect">
            <a:avLst/>
          </a:prstGeom>
          <a:noFill/>
        </p:spPr>
        <p:txBody>
          <a:bodyPr wrap="square" rtlCol="0">
            <a:spAutoFit/>
          </a:bodyPr>
          <a:lstStyle/>
          <a:p>
            <a:r>
              <a:rPr lang="en-US" sz="2400" dirty="0"/>
              <a:t>Deep neural networks find relations with the data (simpler to complex relations). What the first hidden layer might be doing, is trying to find simple functions like identifying the edges in the above image. And as we go deeper into the network, these simple functions combine together to form more complex functions like identifying the face. Some of the common examples of leveraging a deep neural network are</a:t>
            </a:r>
            <a:r>
              <a:rPr lang="en-US" sz="2400" dirty="0" smtClean="0"/>
              <a:t>:</a:t>
            </a:r>
          </a:p>
          <a:p>
            <a:pPr marL="342900" indent="-342900">
              <a:buFont typeface="Arial" panose="020B0604020202020204" pitchFamily="34" charset="0"/>
              <a:buChar char="•"/>
            </a:pPr>
            <a:r>
              <a:rPr lang="en-US" sz="2400" dirty="0"/>
              <a:t>Face </a:t>
            </a:r>
            <a:r>
              <a:rPr lang="en-US" sz="2400" dirty="0" smtClean="0"/>
              <a:t>Recognition</a:t>
            </a:r>
          </a:p>
          <a:p>
            <a:pPr lvl="4"/>
            <a:r>
              <a:rPr lang="en-US" sz="2400" dirty="0"/>
              <a:t>	</a:t>
            </a:r>
            <a:r>
              <a:rPr lang="en-US" sz="2400" dirty="0" smtClean="0"/>
              <a:t>Image </a:t>
            </a:r>
            <a:r>
              <a:rPr lang="en-US" sz="2400" dirty="0"/>
              <a:t>==&gt; Edges ==&gt; Face parts ==&gt; Faces ==&gt; desired face</a:t>
            </a:r>
          </a:p>
          <a:p>
            <a:pPr marL="342900" indent="-342900">
              <a:buFont typeface="Arial" panose="020B0604020202020204" pitchFamily="34" charset="0"/>
              <a:buChar char="•"/>
            </a:pPr>
            <a:r>
              <a:rPr lang="en-US" sz="2400" dirty="0"/>
              <a:t>Audio recognition</a:t>
            </a:r>
          </a:p>
          <a:p>
            <a:r>
              <a:rPr lang="en-US" sz="2400" dirty="0" smtClean="0"/>
              <a:t>	Audio </a:t>
            </a:r>
            <a:r>
              <a:rPr lang="en-US" sz="2400" dirty="0"/>
              <a:t>==&gt; Low level sound features like (</a:t>
            </a:r>
            <a:r>
              <a:rPr lang="en-US" sz="2400" dirty="0" err="1"/>
              <a:t>sss</a:t>
            </a:r>
            <a:r>
              <a:rPr lang="en-US" sz="2400" dirty="0"/>
              <a:t>, bb) ==&gt; Phonemes ==&gt; Words ==&gt; Sentences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11"/>
          <p:cNvSpPr txBox="1"/>
          <p:nvPr/>
        </p:nvSpPr>
        <p:spPr>
          <a:xfrm>
            <a:off x="788579" y="106414"/>
            <a:ext cx="9267300" cy="690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400"/>
              <a:buFont typeface="Arial"/>
              <a:buNone/>
            </a:pPr>
            <a:r>
              <a:rPr lang="en-US" sz="4400" b="0" i="0" u="none" strike="noStrike" cap="none" dirty="0">
                <a:solidFill>
                  <a:schemeClr val="dk1"/>
                </a:solidFill>
                <a:latin typeface="+mj-lt"/>
                <a:ea typeface="Century Schoolbook"/>
                <a:cs typeface="Century Schoolbook"/>
                <a:sym typeface="Century Schoolbook"/>
              </a:rPr>
              <a:t>Intuition about deep representation</a:t>
            </a:r>
            <a:endParaRPr sz="4400" b="0" i="0" u="none" strike="noStrike" cap="none" dirty="0">
              <a:solidFill>
                <a:schemeClr val="dk1"/>
              </a:solidFill>
              <a:latin typeface="+mj-lt"/>
              <a:ea typeface="Century Schoolbook"/>
              <a:cs typeface="Century Schoolbook"/>
              <a:sym typeface="Century Schoolbook"/>
            </a:endParaRPr>
          </a:p>
        </p:txBody>
      </p:sp>
      <p:pic>
        <p:nvPicPr>
          <p:cNvPr id="147" name="Google Shape;147;p11"/>
          <p:cNvPicPr preferRelativeResize="0"/>
          <p:nvPr/>
        </p:nvPicPr>
        <p:blipFill rotWithShape="1">
          <a:blip r:embed="rId3">
            <a:alphaModFix/>
          </a:blip>
          <a:srcRect/>
          <a:stretch/>
        </p:blipFill>
        <p:spPr>
          <a:xfrm>
            <a:off x="3624754" y="5051797"/>
            <a:ext cx="2049353" cy="1600185"/>
          </a:xfrm>
          <a:prstGeom prst="rect">
            <a:avLst/>
          </a:prstGeom>
          <a:noFill/>
          <a:ln>
            <a:noFill/>
          </a:ln>
        </p:spPr>
      </p:pic>
      <p:grpSp>
        <p:nvGrpSpPr>
          <p:cNvPr id="148" name="Google Shape;148;p11"/>
          <p:cNvGrpSpPr/>
          <p:nvPr/>
        </p:nvGrpSpPr>
        <p:grpSpPr>
          <a:xfrm>
            <a:off x="3713273" y="2388591"/>
            <a:ext cx="7682192" cy="2226767"/>
            <a:chOff x="3270821" y="1621675"/>
            <a:chExt cx="7682192" cy="2226767"/>
          </a:xfrm>
        </p:grpSpPr>
        <p:sp>
          <p:nvSpPr>
            <p:cNvPr id="149" name="Google Shape;149;p11"/>
            <p:cNvSpPr/>
            <p:nvPr/>
          </p:nvSpPr>
          <p:spPr>
            <a:xfrm>
              <a:off x="3270821" y="2211539"/>
              <a:ext cx="457200" cy="457200"/>
            </a:xfrm>
            <a:custGeom>
              <a:avLst/>
              <a:gdLst/>
              <a:ahLst/>
              <a:cxnLst/>
              <a:rect l="l" t="t" r="r" b="b"/>
              <a:pathLst>
                <a:path w="457200" h="457200" extrusionOk="0">
                  <a:moveTo>
                    <a:pt x="0" y="228483"/>
                  </a:moveTo>
                  <a:lnTo>
                    <a:pt x="4641" y="182436"/>
                  </a:lnTo>
                  <a:lnTo>
                    <a:pt x="17955" y="139547"/>
                  </a:lnTo>
                  <a:lnTo>
                    <a:pt x="39021" y="100736"/>
                  </a:lnTo>
                  <a:lnTo>
                    <a:pt x="66921" y="66921"/>
                  </a:lnTo>
                  <a:lnTo>
                    <a:pt x="100736" y="39021"/>
                  </a:lnTo>
                  <a:lnTo>
                    <a:pt x="139547" y="17955"/>
                  </a:lnTo>
                  <a:lnTo>
                    <a:pt x="182436" y="4641"/>
                  </a:lnTo>
                  <a:lnTo>
                    <a:pt x="228483" y="0"/>
                  </a:lnTo>
                  <a:lnTo>
                    <a:pt x="274530" y="4641"/>
                  </a:lnTo>
                  <a:lnTo>
                    <a:pt x="317419" y="17955"/>
                  </a:lnTo>
                  <a:lnTo>
                    <a:pt x="356230" y="39021"/>
                  </a:lnTo>
                  <a:lnTo>
                    <a:pt x="390045" y="66921"/>
                  </a:lnTo>
                  <a:lnTo>
                    <a:pt x="417945" y="100736"/>
                  </a:lnTo>
                  <a:lnTo>
                    <a:pt x="439011" y="139547"/>
                  </a:lnTo>
                  <a:lnTo>
                    <a:pt x="452324" y="182436"/>
                  </a:lnTo>
                  <a:lnTo>
                    <a:pt x="456966" y="228483"/>
                  </a:lnTo>
                  <a:lnTo>
                    <a:pt x="452324" y="274530"/>
                  </a:lnTo>
                  <a:lnTo>
                    <a:pt x="439011" y="317419"/>
                  </a:lnTo>
                  <a:lnTo>
                    <a:pt x="417945" y="356230"/>
                  </a:lnTo>
                  <a:lnTo>
                    <a:pt x="390045" y="390045"/>
                  </a:lnTo>
                  <a:lnTo>
                    <a:pt x="356230" y="417945"/>
                  </a:lnTo>
                  <a:lnTo>
                    <a:pt x="317419" y="439011"/>
                  </a:lnTo>
                  <a:lnTo>
                    <a:pt x="274530" y="452324"/>
                  </a:lnTo>
                  <a:lnTo>
                    <a:pt x="228483" y="456966"/>
                  </a:lnTo>
                  <a:lnTo>
                    <a:pt x="182436" y="452324"/>
                  </a:lnTo>
                  <a:lnTo>
                    <a:pt x="139547" y="439011"/>
                  </a:lnTo>
                  <a:lnTo>
                    <a:pt x="100736" y="417945"/>
                  </a:lnTo>
                  <a:lnTo>
                    <a:pt x="66921" y="390045"/>
                  </a:lnTo>
                  <a:lnTo>
                    <a:pt x="39021" y="356230"/>
                  </a:lnTo>
                  <a:lnTo>
                    <a:pt x="17955" y="317419"/>
                  </a:lnTo>
                  <a:lnTo>
                    <a:pt x="4641" y="274530"/>
                  </a:lnTo>
                  <a:lnTo>
                    <a:pt x="0" y="228483"/>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11"/>
            <p:cNvSpPr/>
            <p:nvPr/>
          </p:nvSpPr>
          <p:spPr>
            <a:xfrm>
              <a:off x="3270821" y="2801391"/>
              <a:ext cx="457200" cy="457200"/>
            </a:xfrm>
            <a:custGeom>
              <a:avLst/>
              <a:gdLst/>
              <a:ahLst/>
              <a:cxnLst/>
              <a:rect l="l" t="t" r="r" b="b"/>
              <a:pathLst>
                <a:path w="457200" h="457200" extrusionOk="0">
                  <a:moveTo>
                    <a:pt x="0" y="228483"/>
                  </a:moveTo>
                  <a:lnTo>
                    <a:pt x="4641" y="182436"/>
                  </a:lnTo>
                  <a:lnTo>
                    <a:pt x="17955" y="139547"/>
                  </a:lnTo>
                  <a:lnTo>
                    <a:pt x="39021" y="100736"/>
                  </a:lnTo>
                  <a:lnTo>
                    <a:pt x="66921" y="66921"/>
                  </a:lnTo>
                  <a:lnTo>
                    <a:pt x="100736" y="39021"/>
                  </a:lnTo>
                  <a:lnTo>
                    <a:pt x="139547" y="17955"/>
                  </a:lnTo>
                  <a:lnTo>
                    <a:pt x="182436" y="4641"/>
                  </a:lnTo>
                  <a:lnTo>
                    <a:pt x="228483" y="0"/>
                  </a:lnTo>
                  <a:lnTo>
                    <a:pt x="274530" y="4641"/>
                  </a:lnTo>
                  <a:lnTo>
                    <a:pt x="317419" y="17955"/>
                  </a:lnTo>
                  <a:lnTo>
                    <a:pt x="356230" y="39021"/>
                  </a:lnTo>
                  <a:lnTo>
                    <a:pt x="390045" y="66921"/>
                  </a:lnTo>
                  <a:lnTo>
                    <a:pt x="417945" y="100736"/>
                  </a:lnTo>
                  <a:lnTo>
                    <a:pt x="439011" y="139547"/>
                  </a:lnTo>
                  <a:lnTo>
                    <a:pt x="452324" y="182436"/>
                  </a:lnTo>
                  <a:lnTo>
                    <a:pt x="456966" y="228483"/>
                  </a:lnTo>
                  <a:lnTo>
                    <a:pt x="452324" y="274530"/>
                  </a:lnTo>
                  <a:lnTo>
                    <a:pt x="439011" y="317419"/>
                  </a:lnTo>
                  <a:lnTo>
                    <a:pt x="417945" y="356230"/>
                  </a:lnTo>
                  <a:lnTo>
                    <a:pt x="390045" y="390045"/>
                  </a:lnTo>
                  <a:lnTo>
                    <a:pt x="356230" y="417945"/>
                  </a:lnTo>
                  <a:lnTo>
                    <a:pt x="317419" y="439011"/>
                  </a:lnTo>
                  <a:lnTo>
                    <a:pt x="274530" y="452324"/>
                  </a:lnTo>
                  <a:lnTo>
                    <a:pt x="228483" y="456966"/>
                  </a:lnTo>
                  <a:lnTo>
                    <a:pt x="182436" y="452324"/>
                  </a:lnTo>
                  <a:lnTo>
                    <a:pt x="139547" y="439011"/>
                  </a:lnTo>
                  <a:lnTo>
                    <a:pt x="100736" y="417945"/>
                  </a:lnTo>
                  <a:lnTo>
                    <a:pt x="66921" y="390045"/>
                  </a:lnTo>
                  <a:lnTo>
                    <a:pt x="39021" y="356230"/>
                  </a:lnTo>
                  <a:lnTo>
                    <a:pt x="17955" y="317419"/>
                  </a:lnTo>
                  <a:lnTo>
                    <a:pt x="4641" y="274530"/>
                  </a:lnTo>
                  <a:lnTo>
                    <a:pt x="0" y="228483"/>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11"/>
            <p:cNvSpPr/>
            <p:nvPr/>
          </p:nvSpPr>
          <p:spPr>
            <a:xfrm>
              <a:off x="3722941" y="2157932"/>
              <a:ext cx="1985645" cy="885190"/>
            </a:xfrm>
            <a:custGeom>
              <a:avLst/>
              <a:gdLst/>
              <a:ahLst/>
              <a:cxnLst/>
              <a:rect l="l" t="t" r="r" b="b"/>
              <a:pathLst>
                <a:path w="1985645" h="885189" extrusionOk="0">
                  <a:moveTo>
                    <a:pt x="1985530" y="7378"/>
                  </a:moveTo>
                  <a:lnTo>
                    <a:pt x="1843735" y="0"/>
                  </a:lnTo>
                  <a:lnTo>
                    <a:pt x="1864055" y="46558"/>
                  </a:lnTo>
                  <a:lnTo>
                    <a:pt x="0" y="860425"/>
                  </a:lnTo>
                  <a:lnTo>
                    <a:pt x="5067" y="872045"/>
                  </a:lnTo>
                  <a:lnTo>
                    <a:pt x="6819" y="884643"/>
                  </a:lnTo>
                  <a:lnTo>
                    <a:pt x="1861477" y="627265"/>
                  </a:lnTo>
                  <a:lnTo>
                    <a:pt x="1868462" y="677583"/>
                  </a:lnTo>
                  <a:lnTo>
                    <a:pt x="1985530" y="597230"/>
                  </a:lnTo>
                  <a:lnTo>
                    <a:pt x="1850999" y="551789"/>
                  </a:lnTo>
                  <a:lnTo>
                    <a:pt x="1857984" y="602107"/>
                  </a:lnTo>
                  <a:lnTo>
                    <a:pt x="94615" y="846823"/>
                  </a:lnTo>
                  <a:lnTo>
                    <a:pt x="1874215" y="69837"/>
                  </a:lnTo>
                  <a:lnTo>
                    <a:pt x="1894547" y="116395"/>
                  </a:lnTo>
                  <a:lnTo>
                    <a:pt x="1985530" y="7378"/>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11"/>
            <p:cNvSpPr/>
            <p:nvPr/>
          </p:nvSpPr>
          <p:spPr>
            <a:xfrm>
              <a:off x="5708472" y="1936711"/>
              <a:ext cx="457200" cy="457200"/>
            </a:xfrm>
            <a:custGeom>
              <a:avLst/>
              <a:gdLst/>
              <a:ahLst/>
              <a:cxnLst/>
              <a:rect l="l" t="t" r="r" b="b"/>
              <a:pathLst>
                <a:path w="457200" h="457200" extrusionOk="0">
                  <a:moveTo>
                    <a:pt x="0" y="228483"/>
                  </a:moveTo>
                  <a:lnTo>
                    <a:pt x="4641" y="182436"/>
                  </a:lnTo>
                  <a:lnTo>
                    <a:pt x="17955" y="139547"/>
                  </a:lnTo>
                  <a:lnTo>
                    <a:pt x="39021" y="100736"/>
                  </a:lnTo>
                  <a:lnTo>
                    <a:pt x="66921" y="66921"/>
                  </a:lnTo>
                  <a:lnTo>
                    <a:pt x="100736" y="39021"/>
                  </a:lnTo>
                  <a:lnTo>
                    <a:pt x="139547" y="17955"/>
                  </a:lnTo>
                  <a:lnTo>
                    <a:pt x="182436" y="4641"/>
                  </a:lnTo>
                  <a:lnTo>
                    <a:pt x="228483" y="0"/>
                  </a:lnTo>
                  <a:lnTo>
                    <a:pt x="274530" y="4641"/>
                  </a:lnTo>
                  <a:lnTo>
                    <a:pt x="317419" y="17955"/>
                  </a:lnTo>
                  <a:lnTo>
                    <a:pt x="356230" y="39021"/>
                  </a:lnTo>
                  <a:lnTo>
                    <a:pt x="390045" y="66921"/>
                  </a:lnTo>
                  <a:lnTo>
                    <a:pt x="417945" y="100736"/>
                  </a:lnTo>
                  <a:lnTo>
                    <a:pt x="439011" y="139547"/>
                  </a:lnTo>
                  <a:lnTo>
                    <a:pt x="452324" y="182436"/>
                  </a:lnTo>
                  <a:lnTo>
                    <a:pt x="456966" y="228483"/>
                  </a:lnTo>
                  <a:lnTo>
                    <a:pt x="452324" y="274530"/>
                  </a:lnTo>
                  <a:lnTo>
                    <a:pt x="439011" y="317419"/>
                  </a:lnTo>
                  <a:lnTo>
                    <a:pt x="417945" y="356230"/>
                  </a:lnTo>
                  <a:lnTo>
                    <a:pt x="390045" y="390045"/>
                  </a:lnTo>
                  <a:lnTo>
                    <a:pt x="356230" y="417945"/>
                  </a:lnTo>
                  <a:lnTo>
                    <a:pt x="317419" y="439011"/>
                  </a:lnTo>
                  <a:lnTo>
                    <a:pt x="274530" y="452324"/>
                  </a:lnTo>
                  <a:lnTo>
                    <a:pt x="228483" y="456966"/>
                  </a:lnTo>
                  <a:lnTo>
                    <a:pt x="182436" y="452324"/>
                  </a:lnTo>
                  <a:lnTo>
                    <a:pt x="139547" y="439011"/>
                  </a:lnTo>
                  <a:lnTo>
                    <a:pt x="100736" y="417945"/>
                  </a:lnTo>
                  <a:lnTo>
                    <a:pt x="66921" y="390045"/>
                  </a:lnTo>
                  <a:lnTo>
                    <a:pt x="39021" y="356230"/>
                  </a:lnTo>
                  <a:lnTo>
                    <a:pt x="17955" y="317419"/>
                  </a:lnTo>
                  <a:lnTo>
                    <a:pt x="4641" y="274530"/>
                  </a:lnTo>
                  <a:lnTo>
                    <a:pt x="0" y="228483"/>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11"/>
            <p:cNvSpPr/>
            <p:nvPr/>
          </p:nvSpPr>
          <p:spPr>
            <a:xfrm>
              <a:off x="5708472" y="2526563"/>
              <a:ext cx="457200" cy="457200"/>
            </a:xfrm>
            <a:custGeom>
              <a:avLst/>
              <a:gdLst/>
              <a:ahLst/>
              <a:cxnLst/>
              <a:rect l="l" t="t" r="r" b="b"/>
              <a:pathLst>
                <a:path w="457200" h="457200" extrusionOk="0">
                  <a:moveTo>
                    <a:pt x="0" y="228483"/>
                  </a:moveTo>
                  <a:lnTo>
                    <a:pt x="4641" y="182436"/>
                  </a:lnTo>
                  <a:lnTo>
                    <a:pt x="17955" y="139547"/>
                  </a:lnTo>
                  <a:lnTo>
                    <a:pt x="39021" y="100736"/>
                  </a:lnTo>
                  <a:lnTo>
                    <a:pt x="66921" y="66921"/>
                  </a:lnTo>
                  <a:lnTo>
                    <a:pt x="100736" y="39021"/>
                  </a:lnTo>
                  <a:lnTo>
                    <a:pt x="139547" y="17955"/>
                  </a:lnTo>
                  <a:lnTo>
                    <a:pt x="182436" y="4641"/>
                  </a:lnTo>
                  <a:lnTo>
                    <a:pt x="228483" y="0"/>
                  </a:lnTo>
                  <a:lnTo>
                    <a:pt x="274530" y="4641"/>
                  </a:lnTo>
                  <a:lnTo>
                    <a:pt x="317419" y="17955"/>
                  </a:lnTo>
                  <a:lnTo>
                    <a:pt x="356230" y="39021"/>
                  </a:lnTo>
                  <a:lnTo>
                    <a:pt x="390045" y="66921"/>
                  </a:lnTo>
                  <a:lnTo>
                    <a:pt x="417945" y="100736"/>
                  </a:lnTo>
                  <a:lnTo>
                    <a:pt x="439011" y="139547"/>
                  </a:lnTo>
                  <a:lnTo>
                    <a:pt x="452324" y="182436"/>
                  </a:lnTo>
                  <a:lnTo>
                    <a:pt x="456966" y="228483"/>
                  </a:lnTo>
                  <a:lnTo>
                    <a:pt x="452324" y="274530"/>
                  </a:lnTo>
                  <a:lnTo>
                    <a:pt x="439011" y="317419"/>
                  </a:lnTo>
                  <a:lnTo>
                    <a:pt x="417945" y="356230"/>
                  </a:lnTo>
                  <a:lnTo>
                    <a:pt x="390045" y="390045"/>
                  </a:lnTo>
                  <a:lnTo>
                    <a:pt x="356230" y="417945"/>
                  </a:lnTo>
                  <a:lnTo>
                    <a:pt x="317419" y="439011"/>
                  </a:lnTo>
                  <a:lnTo>
                    <a:pt x="274530" y="452324"/>
                  </a:lnTo>
                  <a:lnTo>
                    <a:pt x="228483" y="456966"/>
                  </a:lnTo>
                  <a:lnTo>
                    <a:pt x="182436" y="452324"/>
                  </a:lnTo>
                  <a:lnTo>
                    <a:pt x="139547" y="439011"/>
                  </a:lnTo>
                  <a:lnTo>
                    <a:pt x="100736" y="417945"/>
                  </a:lnTo>
                  <a:lnTo>
                    <a:pt x="66921" y="390045"/>
                  </a:lnTo>
                  <a:lnTo>
                    <a:pt x="39021" y="356230"/>
                  </a:lnTo>
                  <a:lnTo>
                    <a:pt x="17955" y="317419"/>
                  </a:lnTo>
                  <a:lnTo>
                    <a:pt x="4641" y="274530"/>
                  </a:lnTo>
                  <a:lnTo>
                    <a:pt x="0" y="228483"/>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 name="Google Shape;154;p11"/>
            <p:cNvSpPr/>
            <p:nvPr/>
          </p:nvSpPr>
          <p:spPr>
            <a:xfrm>
              <a:off x="5708472" y="3116414"/>
              <a:ext cx="457200" cy="457200"/>
            </a:xfrm>
            <a:custGeom>
              <a:avLst/>
              <a:gdLst/>
              <a:ahLst/>
              <a:cxnLst/>
              <a:rect l="l" t="t" r="r" b="b"/>
              <a:pathLst>
                <a:path w="457200" h="457200" extrusionOk="0">
                  <a:moveTo>
                    <a:pt x="0" y="228483"/>
                  </a:moveTo>
                  <a:lnTo>
                    <a:pt x="4641" y="182436"/>
                  </a:lnTo>
                  <a:lnTo>
                    <a:pt x="17955" y="139547"/>
                  </a:lnTo>
                  <a:lnTo>
                    <a:pt x="39021" y="100736"/>
                  </a:lnTo>
                  <a:lnTo>
                    <a:pt x="66921" y="66921"/>
                  </a:lnTo>
                  <a:lnTo>
                    <a:pt x="100736" y="39021"/>
                  </a:lnTo>
                  <a:lnTo>
                    <a:pt x="139547" y="17955"/>
                  </a:lnTo>
                  <a:lnTo>
                    <a:pt x="182436" y="4641"/>
                  </a:lnTo>
                  <a:lnTo>
                    <a:pt x="228483" y="0"/>
                  </a:lnTo>
                  <a:lnTo>
                    <a:pt x="274530" y="4641"/>
                  </a:lnTo>
                  <a:lnTo>
                    <a:pt x="317419" y="17955"/>
                  </a:lnTo>
                  <a:lnTo>
                    <a:pt x="356230" y="39021"/>
                  </a:lnTo>
                  <a:lnTo>
                    <a:pt x="390045" y="66921"/>
                  </a:lnTo>
                  <a:lnTo>
                    <a:pt x="417945" y="100736"/>
                  </a:lnTo>
                  <a:lnTo>
                    <a:pt x="439011" y="139547"/>
                  </a:lnTo>
                  <a:lnTo>
                    <a:pt x="452324" y="182436"/>
                  </a:lnTo>
                  <a:lnTo>
                    <a:pt x="456966" y="228483"/>
                  </a:lnTo>
                  <a:lnTo>
                    <a:pt x="452324" y="274530"/>
                  </a:lnTo>
                  <a:lnTo>
                    <a:pt x="439011" y="317419"/>
                  </a:lnTo>
                  <a:lnTo>
                    <a:pt x="417945" y="356230"/>
                  </a:lnTo>
                  <a:lnTo>
                    <a:pt x="390045" y="390045"/>
                  </a:lnTo>
                  <a:lnTo>
                    <a:pt x="356230" y="417945"/>
                  </a:lnTo>
                  <a:lnTo>
                    <a:pt x="317419" y="439011"/>
                  </a:lnTo>
                  <a:lnTo>
                    <a:pt x="274530" y="452324"/>
                  </a:lnTo>
                  <a:lnTo>
                    <a:pt x="228483" y="456966"/>
                  </a:lnTo>
                  <a:lnTo>
                    <a:pt x="182436" y="452324"/>
                  </a:lnTo>
                  <a:lnTo>
                    <a:pt x="139547" y="439011"/>
                  </a:lnTo>
                  <a:lnTo>
                    <a:pt x="100736" y="417945"/>
                  </a:lnTo>
                  <a:lnTo>
                    <a:pt x="66921" y="390045"/>
                  </a:lnTo>
                  <a:lnTo>
                    <a:pt x="39021" y="356230"/>
                  </a:lnTo>
                  <a:lnTo>
                    <a:pt x="17955" y="317419"/>
                  </a:lnTo>
                  <a:lnTo>
                    <a:pt x="4641" y="274530"/>
                  </a:lnTo>
                  <a:lnTo>
                    <a:pt x="0" y="228483"/>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 name="Google Shape;155;p11"/>
            <p:cNvSpPr/>
            <p:nvPr/>
          </p:nvSpPr>
          <p:spPr>
            <a:xfrm>
              <a:off x="3270821" y="1621675"/>
              <a:ext cx="457200" cy="457200"/>
            </a:xfrm>
            <a:custGeom>
              <a:avLst/>
              <a:gdLst/>
              <a:ahLst/>
              <a:cxnLst/>
              <a:rect l="l" t="t" r="r" b="b"/>
              <a:pathLst>
                <a:path w="457200" h="457200" extrusionOk="0">
                  <a:moveTo>
                    <a:pt x="0" y="228483"/>
                  </a:moveTo>
                  <a:lnTo>
                    <a:pt x="4641" y="182436"/>
                  </a:lnTo>
                  <a:lnTo>
                    <a:pt x="17955" y="139547"/>
                  </a:lnTo>
                  <a:lnTo>
                    <a:pt x="39021" y="100736"/>
                  </a:lnTo>
                  <a:lnTo>
                    <a:pt x="66921" y="66921"/>
                  </a:lnTo>
                  <a:lnTo>
                    <a:pt x="100736" y="39021"/>
                  </a:lnTo>
                  <a:lnTo>
                    <a:pt x="139547" y="17955"/>
                  </a:lnTo>
                  <a:lnTo>
                    <a:pt x="182436" y="4641"/>
                  </a:lnTo>
                  <a:lnTo>
                    <a:pt x="228483" y="0"/>
                  </a:lnTo>
                  <a:lnTo>
                    <a:pt x="274530" y="4641"/>
                  </a:lnTo>
                  <a:lnTo>
                    <a:pt x="317419" y="17955"/>
                  </a:lnTo>
                  <a:lnTo>
                    <a:pt x="356230" y="39021"/>
                  </a:lnTo>
                  <a:lnTo>
                    <a:pt x="390045" y="66921"/>
                  </a:lnTo>
                  <a:lnTo>
                    <a:pt x="417945" y="100736"/>
                  </a:lnTo>
                  <a:lnTo>
                    <a:pt x="439011" y="139547"/>
                  </a:lnTo>
                  <a:lnTo>
                    <a:pt x="452324" y="182436"/>
                  </a:lnTo>
                  <a:lnTo>
                    <a:pt x="456966" y="228483"/>
                  </a:lnTo>
                  <a:lnTo>
                    <a:pt x="452324" y="274530"/>
                  </a:lnTo>
                  <a:lnTo>
                    <a:pt x="439011" y="317419"/>
                  </a:lnTo>
                  <a:lnTo>
                    <a:pt x="417945" y="356230"/>
                  </a:lnTo>
                  <a:lnTo>
                    <a:pt x="390045" y="390045"/>
                  </a:lnTo>
                  <a:lnTo>
                    <a:pt x="356230" y="417945"/>
                  </a:lnTo>
                  <a:lnTo>
                    <a:pt x="317419" y="439011"/>
                  </a:lnTo>
                  <a:lnTo>
                    <a:pt x="274530" y="452324"/>
                  </a:lnTo>
                  <a:lnTo>
                    <a:pt x="228483" y="456966"/>
                  </a:lnTo>
                  <a:lnTo>
                    <a:pt x="182436" y="452324"/>
                  </a:lnTo>
                  <a:lnTo>
                    <a:pt x="139547" y="439011"/>
                  </a:lnTo>
                  <a:lnTo>
                    <a:pt x="100736" y="417945"/>
                  </a:lnTo>
                  <a:lnTo>
                    <a:pt x="66921" y="390045"/>
                  </a:lnTo>
                  <a:lnTo>
                    <a:pt x="39021" y="356230"/>
                  </a:lnTo>
                  <a:lnTo>
                    <a:pt x="17955" y="317419"/>
                  </a:lnTo>
                  <a:lnTo>
                    <a:pt x="4641" y="274530"/>
                  </a:lnTo>
                  <a:lnTo>
                    <a:pt x="0" y="228483"/>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11"/>
            <p:cNvSpPr/>
            <p:nvPr/>
          </p:nvSpPr>
          <p:spPr>
            <a:xfrm>
              <a:off x="3725964" y="1827644"/>
              <a:ext cx="1983105" cy="970280"/>
            </a:xfrm>
            <a:custGeom>
              <a:avLst/>
              <a:gdLst/>
              <a:ahLst/>
              <a:cxnLst/>
              <a:rect l="l" t="t" r="r" b="b"/>
              <a:pathLst>
                <a:path w="1983104" h="970280" extrusionOk="0">
                  <a:moveTo>
                    <a:pt x="1982508" y="927519"/>
                  </a:moveTo>
                  <a:lnTo>
                    <a:pt x="1867052" y="844854"/>
                  </a:lnTo>
                  <a:lnTo>
                    <a:pt x="1859076" y="895032"/>
                  </a:lnTo>
                  <a:lnTo>
                    <a:pt x="4051" y="599948"/>
                  </a:lnTo>
                  <a:lnTo>
                    <a:pt x="63" y="625030"/>
                  </a:lnTo>
                  <a:lnTo>
                    <a:pt x="1855089" y="920115"/>
                  </a:lnTo>
                  <a:lnTo>
                    <a:pt x="1847113" y="970280"/>
                  </a:lnTo>
                  <a:lnTo>
                    <a:pt x="1982508" y="927519"/>
                  </a:lnTo>
                  <a:close/>
                </a:path>
                <a:path w="1983104" h="970280" extrusionOk="0">
                  <a:moveTo>
                    <a:pt x="1982508" y="337667"/>
                  </a:moveTo>
                  <a:lnTo>
                    <a:pt x="1867471" y="254431"/>
                  </a:lnTo>
                  <a:lnTo>
                    <a:pt x="1859241" y="304558"/>
                  </a:lnTo>
                  <a:lnTo>
                    <a:pt x="4102" y="0"/>
                  </a:lnTo>
                  <a:lnTo>
                    <a:pt x="0" y="25057"/>
                  </a:lnTo>
                  <a:lnTo>
                    <a:pt x="1855127" y="329628"/>
                  </a:lnTo>
                  <a:lnTo>
                    <a:pt x="1846897" y="379755"/>
                  </a:lnTo>
                  <a:lnTo>
                    <a:pt x="1982508" y="337667"/>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11"/>
            <p:cNvSpPr/>
            <p:nvPr/>
          </p:nvSpPr>
          <p:spPr>
            <a:xfrm>
              <a:off x="3270821" y="3391242"/>
              <a:ext cx="457200" cy="457200"/>
            </a:xfrm>
            <a:custGeom>
              <a:avLst/>
              <a:gdLst/>
              <a:ahLst/>
              <a:cxnLst/>
              <a:rect l="l" t="t" r="r" b="b"/>
              <a:pathLst>
                <a:path w="457200" h="457200" extrusionOk="0">
                  <a:moveTo>
                    <a:pt x="0" y="228483"/>
                  </a:moveTo>
                  <a:lnTo>
                    <a:pt x="4641" y="182436"/>
                  </a:lnTo>
                  <a:lnTo>
                    <a:pt x="17955" y="139547"/>
                  </a:lnTo>
                  <a:lnTo>
                    <a:pt x="39021" y="100736"/>
                  </a:lnTo>
                  <a:lnTo>
                    <a:pt x="66921" y="66921"/>
                  </a:lnTo>
                  <a:lnTo>
                    <a:pt x="100736" y="39021"/>
                  </a:lnTo>
                  <a:lnTo>
                    <a:pt x="139547" y="17955"/>
                  </a:lnTo>
                  <a:lnTo>
                    <a:pt x="182436" y="4641"/>
                  </a:lnTo>
                  <a:lnTo>
                    <a:pt x="228483" y="0"/>
                  </a:lnTo>
                  <a:lnTo>
                    <a:pt x="274530" y="4641"/>
                  </a:lnTo>
                  <a:lnTo>
                    <a:pt x="317419" y="17955"/>
                  </a:lnTo>
                  <a:lnTo>
                    <a:pt x="356230" y="39021"/>
                  </a:lnTo>
                  <a:lnTo>
                    <a:pt x="390045" y="66921"/>
                  </a:lnTo>
                  <a:lnTo>
                    <a:pt x="417945" y="100736"/>
                  </a:lnTo>
                  <a:lnTo>
                    <a:pt x="439011" y="139547"/>
                  </a:lnTo>
                  <a:lnTo>
                    <a:pt x="452324" y="182436"/>
                  </a:lnTo>
                  <a:lnTo>
                    <a:pt x="456966" y="228483"/>
                  </a:lnTo>
                  <a:lnTo>
                    <a:pt x="452324" y="274530"/>
                  </a:lnTo>
                  <a:lnTo>
                    <a:pt x="439011" y="317419"/>
                  </a:lnTo>
                  <a:lnTo>
                    <a:pt x="417945" y="356230"/>
                  </a:lnTo>
                  <a:lnTo>
                    <a:pt x="390045" y="390045"/>
                  </a:lnTo>
                  <a:lnTo>
                    <a:pt x="356230" y="417945"/>
                  </a:lnTo>
                  <a:lnTo>
                    <a:pt x="317419" y="439011"/>
                  </a:lnTo>
                  <a:lnTo>
                    <a:pt x="274530" y="452324"/>
                  </a:lnTo>
                  <a:lnTo>
                    <a:pt x="228483" y="456966"/>
                  </a:lnTo>
                  <a:lnTo>
                    <a:pt x="182436" y="452324"/>
                  </a:lnTo>
                  <a:lnTo>
                    <a:pt x="139547" y="439011"/>
                  </a:lnTo>
                  <a:lnTo>
                    <a:pt x="100736" y="417945"/>
                  </a:lnTo>
                  <a:lnTo>
                    <a:pt x="66921" y="390045"/>
                  </a:lnTo>
                  <a:lnTo>
                    <a:pt x="39021" y="356230"/>
                  </a:lnTo>
                  <a:lnTo>
                    <a:pt x="17955" y="317419"/>
                  </a:lnTo>
                  <a:lnTo>
                    <a:pt x="4641" y="274530"/>
                  </a:lnTo>
                  <a:lnTo>
                    <a:pt x="0" y="228483"/>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11"/>
            <p:cNvSpPr/>
            <p:nvPr/>
          </p:nvSpPr>
          <p:spPr>
            <a:xfrm>
              <a:off x="3720363" y="1838731"/>
              <a:ext cx="1988185" cy="1793875"/>
            </a:xfrm>
            <a:custGeom>
              <a:avLst/>
              <a:gdLst/>
              <a:ahLst/>
              <a:cxnLst/>
              <a:rect l="l" t="t" r="r" b="b"/>
              <a:pathLst>
                <a:path w="1988185" h="1793875" extrusionOk="0">
                  <a:moveTo>
                    <a:pt x="1988108" y="326580"/>
                  </a:moveTo>
                  <a:lnTo>
                    <a:pt x="1869757" y="286613"/>
                  </a:lnTo>
                  <a:lnTo>
                    <a:pt x="1869757" y="397738"/>
                  </a:lnTo>
                  <a:lnTo>
                    <a:pt x="1491475" y="675563"/>
                  </a:lnTo>
                  <a:lnTo>
                    <a:pt x="1468043" y="664870"/>
                  </a:lnTo>
                  <a:lnTo>
                    <a:pt x="1468043" y="692785"/>
                  </a:lnTo>
                  <a:lnTo>
                    <a:pt x="1196022" y="892568"/>
                  </a:lnTo>
                  <a:lnTo>
                    <a:pt x="1174661" y="876452"/>
                  </a:lnTo>
                  <a:lnTo>
                    <a:pt x="1174661" y="908265"/>
                  </a:lnTo>
                  <a:lnTo>
                    <a:pt x="996365" y="1039202"/>
                  </a:lnTo>
                  <a:lnTo>
                    <a:pt x="52603" y="607987"/>
                  </a:lnTo>
                  <a:lnTo>
                    <a:pt x="664349" y="523113"/>
                  </a:lnTo>
                  <a:lnTo>
                    <a:pt x="1174661" y="908265"/>
                  </a:lnTo>
                  <a:lnTo>
                    <a:pt x="1174661" y="876452"/>
                  </a:lnTo>
                  <a:lnTo>
                    <a:pt x="699960" y="518160"/>
                  </a:lnTo>
                  <a:lnTo>
                    <a:pt x="995959" y="477088"/>
                  </a:lnTo>
                  <a:lnTo>
                    <a:pt x="1468043" y="692785"/>
                  </a:lnTo>
                  <a:lnTo>
                    <a:pt x="1468043" y="664870"/>
                  </a:lnTo>
                  <a:lnTo>
                    <a:pt x="1042835" y="470585"/>
                  </a:lnTo>
                  <a:lnTo>
                    <a:pt x="1853641" y="358063"/>
                  </a:lnTo>
                  <a:lnTo>
                    <a:pt x="1866722" y="375869"/>
                  </a:lnTo>
                  <a:lnTo>
                    <a:pt x="1869757" y="397738"/>
                  </a:lnTo>
                  <a:lnTo>
                    <a:pt x="1869757" y="286613"/>
                  </a:lnTo>
                  <a:lnTo>
                    <a:pt x="1853577" y="281139"/>
                  </a:lnTo>
                  <a:lnTo>
                    <a:pt x="1860562" y="331457"/>
                  </a:lnTo>
                  <a:lnTo>
                    <a:pt x="999782" y="450913"/>
                  </a:lnTo>
                  <a:lnTo>
                    <a:pt x="952906" y="429501"/>
                  </a:lnTo>
                  <a:lnTo>
                    <a:pt x="952906" y="457415"/>
                  </a:lnTo>
                  <a:lnTo>
                    <a:pt x="671258" y="496506"/>
                  </a:lnTo>
                  <a:lnTo>
                    <a:pt x="107962" y="71361"/>
                  </a:lnTo>
                  <a:lnTo>
                    <a:pt x="952906" y="457415"/>
                  </a:lnTo>
                  <a:lnTo>
                    <a:pt x="952906" y="429501"/>
                  </a:lnTo>
                  <a:lnTo>
                    <a:pt x="12928" y="0"/>
                  </a:lnTo>
                  <a:lnTo>
                    <a:pt x="7645" y="11557"/>
                  </a:lnTo>
                  <a:lnTo>
                    <a:pt x="0" y="21691"/>
                  </a:lnTo>
                  <a:lnTo>
                    <a:pt x="635647" y="501446"/>
                  </a:lnTo>
                  <a:lnTo>
                    <a:pt x="5905" y="588822"/>
                  </a:lnTo>
                  <a:lnTo>
                    <a:pt x="7645" y="601408"/>
                  </a:lnTo>
                  <a:lnTo>
                    <a:pt x="2374" y="612952"/>
                  </a:lnTo>
                  <a:lnTo>
                    <a:pt x="972921" y="1056411"/>
                  </a:lnTo>
                  <a:lnTo>
                    <a:pt x="664540" y="1282903"/>
                  </a:lnTo>
                  <a:lnTo>
                    <a:pt x="9652" y="1178712"/>
                  </a:lnTo>
                  <a:lnTo>
                    <a:pt x="5664" y="1203807"/>
                  </a:lnTo>
                  <a:lnTo>
                    <a:pt x="635762" y="1304048"/>
                  </a:lnTo>
                  <a:lnTo>
                    <a:pt x="139" y="1770875"/>
                  </a:lnTo>
                  <a:lnTo>
                    <a:pt x="7620" y="1781073"/>
                  </a:lnTo>
                  <a:lnTo>
                    <a:pt x="9398" y="1793697"/>
                  </a:lnTo>
                  <a:lnTo>
                    <a:pt x="1854517" y="1537652"/>
                  </a:lnTo>
                  <a:lnTo>
                    <a:pt x="1852714" y="1549044"/>
                  </a:lnTo>
                  <a:lnTo>
                    <a:pt x="1865261" y="1545082"/>
                  </a:lnTo>
                  <a:lnTo>
                    <a:pt x="1871040" y="1586649"/>
                  </a:lnTo>
                  <a:lnTo>
                    <a:pt x="1988108" y="1506283"/>
                  </a:lnTo>
                  <a:lnTo>
                    <a:pt x="1924989" y="1379093"/>
                  </a:lnTo>
                  <a:lnTo>
                    <a:pt x="1905914" y="1404366"/>
                  </a:lnTo>
                  <a:lnTo>
                    <a:pt x="1898980" y="1395755"/>
                  </a:lnTo>
                  <a:lnTo>
                    <a:pt x="1889683" y="1416100"/>
                  </a:lnTo>
                  <a:lnTo>
                    <a:pt x="1871014" y="1402016"/>
                  </a:lnTo>
                  <a:lnTo>
                    <a:pt x="1871014" y="1433830"/>
                  </a:lnTo>
                  <a:lnTo>
                    <a:pt x="1870278" y="1438503"/>
                  </a:lnTo>
                  <a:lnTo>
                    <a:pt x="1861947" y="1434706"/>
                  </a:lnTo>
                  <a:lnTo>
                    <a:pt x="1861947" y="1462620"/>
                  </a:lnTo>
                  <a:lnTo>
                    <a:pt x="1861312" y="1463471"/>
                  </a:lnTo>
                  <a:lnTo>
                    <a:pt x="1858784" y="1462620"/>
                  </a:lnTo>
                  <a:lnTo>
                    <a:pt x="1858784" y="1510830"/>
                  </a:lnTo>
                  <a:lnTo>
                    <a:pt x="1858695" y="1511427"/>
                  </a:lnTo>
                  <a:lnTo>
                    <a:pt x="97231" y="1755876"/>
                  </a:lnTo>
                  <a:lnTo>
                    <a:pt x="999540" y="1361909"/>
                  </a:lnTo>
                  <a:lnTo>
                    <a:pt x="1852447" y="1497584"/>
                  </a:lnTo>
                  <a:lnTo>
                    <a:pt x="1846199" y="1511261"/>
                  </a:lnTo>
                  <a:lnTo>
                    <a:pt x="1858784" y="1510830"/>
                  </a:lnTo>
                  <a:lnTo>
                    <a:pt x="1858784" y="1462620"/>
                  </a:lnTo>
                  <a:lnTo>
                    <a:pt x="1853577" y="1460842"/>
                  </a:lnTo>
                  <a:lnTo>
                    <a:pt x="1855076" y="1471726"/>
                  </a:lnTo>
                  <a:lnTo>
                    <a:pt x="1854708" y="1472222"/>
                  </a:lnTo>
                  <a:lnTo>
                    <a:pt x="1042733" y="1343050"/>
                  </a:lnTo>
                  <a:lnTo>
                    <a:pt x="1327835" y="1218577"/>
                  </a:lnTo>
                  <a:lnTo>
                    <a:pt x="1861947" y="1462620"/>
                  </a:lnTo>
                  <a:lnTo>
                    <a:pt x="1861947" y="1434706"/>
                  </a:lnTo>
                  <a:lnTo>
                    <a:pt x="1359090" y="1204925"/>
                  </a:lnTo>
                  <a:lnTo>
                    <a:pt x="1491272" y="1147216"/>
                  </a:lnTo>
                  <a:lnTo>
                    <a:pt x="1871014" y="1433830"/>
                  </a:lnTo>
                  <a:lnTo>
                    <a:pt x="1871014" y="1402016"/>
                  </a:lnTo>
                  <a:lnTo>
                    <a:pt x="1517967" y="1135557"/>
                  </a:lnTo>
                  <a:lnTo>
                    <a:pt x="1876793" y="978890"/>
                  </a:lnTo>
                  <a:lnTo>
                    <a:pt x="1897126" y="1025448"/>
                  </a:lnTo>
                  <a:lnTo>
                    <a:pt x="1988108" y="916432"/>
                  </a:lnTo>
                  <a:lnTo>
                    <a:pt x="1898980" y="805903"/>
                  </a:lnTo>
                  <a:lnTo>
                    <a:pt x="1877872" y="852106"/>
                  </a:lnTo>
                  <a:lnTo>
                    <a:pt x="1867319" y="847293"/>
                  </a:lnTo>
                  <a:lnTo>
                    <a:pt x="1867319" y="875207"/>
                  </a:lnTo>
                  <a:lnTo>
                    <a:pt x="1851710" y="909345"/>
                  </a:lnTo>
                  <a:lnTo>
                    <a:pt x="1846313" y="909053"/>
                  </a:lnTo>
                  <a:lnTo>
                    <a:pt x="1849005" y="915250"/>
                  </a:lnTo>
                  <a:lnTo>
                    <a:pt x="1846199" y="921410"/>
                  </a:lnTo>
                  <a:lnTo>
                    <a:pt x="1851621" y="921232"/>
                  </a:lnTo>
                  <a:lnTo>
                    <a:pt x="1866633" y="955611"/>
                  </a:lnTo>
                  <a:lnTo>
                    <a:pt x="1494713" y="1118006"/>
                  </a:lnTo>
                  <a:lnTo>
                    <a:pt x="1468018" y="1097864"/>
                  </a:lnTo>
                  <a:lnTo>
                    <a:pt x="1468018" y="1129665"/>
                  </a:lnTo>
                  <a:lnTo>
                    <a:pt x="1328077" y="1190764"/>
                  </a:lnTo>
                  <a:lnTo>
                    <a:pt x="1296822" y="1176489"/>
                  </a:lnTo>
                  <a:lnTo>
                    <a:pt x="1296822" y="1204404"/>
                  </a:lnTo>
                  <a:lnTo>
                    <a:pt x="996200" y="1335659"/>
                  </a:lnTo>
                  <a:lnTo>
                    <a:pt x="953008" y="1328801"/>
                  </a:lnTo>
                  <a:lnTo>
                    <a:pt x="953008" y="1354505"/>
                  </a:lnTo>
                  <a:lnTo>
                    <a:pt x="107048" y="1723859"/>
                  </a:lnTo>
                  <a:lnTo>
                    <a:pt x="671029" y="1309662"/>
                  </a:lnTo>
                  <a:lnTo>
                    <a:pt x="953008" y="1354505"/>
                  </a:lnTo>
                  <a:lnTo>
                    <a:pt x="953008" y="1328801"/>
                  </a:lnTo>
                  <a:lnTo>
                    <a:pt x="699808" y="1288516"/>
                  </a:lnTo>
                  <a:lnTo>
                    <a:pt x="999375" y="1068501"/>
                  </a:lnTo>
                  <a:lnTo>
                    <a:pt x="1296822" y="1204404"/>
                  </a:lnTo>
                  <a:lnTo>
                    <a:pt x="1296822" y="1176489"/>
                  </a:lnTo>
                  <a:lnTo>
                    <a:pt x="1022819" y="1051280"/>
                  </a:lnTo>
                  <a:lnTo>
                    <a:pt x="1195806" y="924229"/>
                  </a:lnTo>
                  <a:lnTo>
                    <a:pt x="1468018" y="1129665"/>
                  </a:lnTo>
                  <a:lnTo>
                    <a:pt x="1468018" y="1097864"/>
                  </a:lnTo>
                  <a:lnTo>
                    <a:pt x="1217180" y="908532"/>
                  </a:lnTo>
                  <a:lnTo>
                    <a:pt x="1494485" y="704862"/>
                  </a:lnTo>
                  <a:lnTo>
                    <a:pt x="1867319" y="875207"/>
                  </a:lnTo>
                  <a:lnTo>
                    <a:pt x="1867319" y="847293"/>
                  </a:lnTo>
                  <a:lnTo>
                    <a:pt x="1517929" y="687654"/>
                  </a:lnTo>
                  <a:lnTo>
                    <a:pt x="1893265" y="411988"/>
                  </a:lnTo>
                  <a:lnTo>
                    <a:pt x="1923338" y="452932"/>
                  </a:lnTo>
                  <a:lnTo>
                    <a:pt x="1988108" y="32658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9" name="Google Shape;159;p11"/>
            <p:cNvSpPr/>
            <p:nvPr/>
          </p:nvSpPr>
          <p:spPr>
            <a:xfrm>
              <a:off x="8146122" y="2265413"/>
              <a:ext cx="457200" cy="457200"/>
            </a:xfrm>
            <a:custGeom>
              <a:avLst/>
              <a:gdLst/>
              <a:ahLst/>
              <a:cxnLst/>
              <a:rect l="l" t="t" r="r" b="b"/>
              <a:pathLst>
                <a:path w="457200" h="457200" extrusionOk="0">
                  <a:moveTo>
                    <a:pt x="0" y="228483"/>
                  </a:moveTo>
                  <a:lnTo>
                    <a:pt x="4641" y="182436"/>
                  </a:lnTo>
                  <a:lnTo>
                    <a:pt x="17955" y="139547"/>
                  </a:lnTo>
                  <a:lnTo>
                    <a:pt x="39021" y="100736"/>
                  </a:lnTo>
                  <a:lnTo>
                    <a:pt x="66921" y="66921"/>
                  </a:lnTo>
                  <a:lnTo>
                    <a:pt x="100736" y="39021"/>
                  </a:lnTo>
                  <a:lnTo>
                    <a:pt x="139547" y="17955"/>
                  </a:lnTo>
                  <a:lnTo>
                    <a:pt x="182436" y="4641"/>
                  </a:lnTo>
                  <a:lnTo>
                    <a:pt x="228483" y="0"/>
                  </a:lnTo>
                  <a:lnTo>
                    <a:pt x="274530" y="4641"/>
                  </a:lnTo>
                  <a:lnTo>
                    <a:pt x="317419" y="17955"/>
                  </a:lnTo>
                  <a:lnTo>
                    <a:pt x="356230" y="39021"/>
                  </a:lnTo>
                  <a:lnTo>
                    <a:pt x="390045" y="66921"/>
                  </a:lnTo>
                  <a:lnTo>
                    <a:pt x="417945" y="100736"/>
                  </a:lnTo>
                  <a:lnTo>
                    <a:pt x="439011" y="139547"/>
                  </a:lnTo>
                  <a:lnTo>
                    <a:pt x="452324" y="182436"/>
                  </a:lnTo>
                  <a:lnTo>
                    <a:pt x="456966" y="228483"/>
                  </a:lnTo>
                  <a:lnTo>
                    <a:pt x="452324" y="274530"/>
                  </a:lnTo>
                  <a:lnTo>
                    <a:pt x="439011" y="317419"/>
                  </a:lnTo>
                  <a:lnTo>
                    <a:pt x="417945" y="356230"/>
                  </a:lnTo>
                  <a:lnTo>
                    <a:pt x="390045" y="390045"/>
                  </a:lnTo>
                  <a:lnTo>
                    <a:pt x="356230" y="417945"/>
                  </a:lnTo>
                  <a:lnTo>
                    <a:pt x="317419" y="439011"/>
                  </a:lnTo>
                  <a:lnTo>
                    <a:pt x="274530" y="452324"/>
                  </a:lnTo>
                  <a:lnTo>
                    <a:pt x="228483" y="456966"/>
                  </a:lnTo>
                  <a:lnTo>
                    <a:pt x="182436" y="452324"/>
                  </a:lnTo>
                  <a:lnTo>
                    <a:pt x="139547" y="439011"/>
                  </a:lnTo>
                  <a:lnTo>
                    <a:pt x="100736" y="417945"/>
                  </a:lnTo>
                  <a:lnTo>
                    <a:pt x="66921" y="390045"/>
                  </a:lnTo>
                  <a:lnTo>
                    <a:pt x="39021" y="356230"/>
                  </a:lnTo>
                  <a:lnTo>
                    <a:pt x="17955" y="317419"/>
                  </a:lnTo>
                  <a:lnTo>
                    <a:pt x="4641" y="274530"/>
                  </a:lnTo>
                  <a:lnTo>
                    <a:pt x="0" y="228483"/>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11"/>
            <p:cNvSpPr/>
            <p:nvPr/>
          </p:nvSpPr>
          <p:spPr>
            <a:xfrm>
              <a:off x="6163589" y="2152776"/>
              <a:ext cx="1983105" cy="383540"/>
            </a:xfrm>
            <a:custGeom>
              <a:avLst/>
              <a:gdLst/>
              <a:ahLst/>
              <a:cxnLst/>
              <a:rect l="l" t="t" r="r" b="b"/>
              <a:pathLst>
                <a:path w="1983104" h="383539" extrusionOk="0">
                  <a:moveTo>
                    <a:pt x="4165" y="0"/>
                  </a:moveTo>
                  <a:lnTo>
                    <a:pt x="0" y="25057"/>
                  </a:lnTo>
                  <a:lnTo>
                    <a:pt x="1855165" y="332968"/>
                  </a:lnTo>
                  <a:lnTo>
                    <a:pt x="1846859" y="383082"/>
                  </a:lnTo>
                  <a:lnTo>
                    <a:pt x="1982533" y="341236"/>
                  </a:lnTo>
                  <a:lnTo>
                    <a:pt x="1867649" y="257797"/>
                  </a:lnTo>
                  <a:lnTo>
                    <a:pt x="1859330" y="307911"/>
                  </a:lnTo>
                  <a:lnTo>
                    <a:pt x="4165"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11"/>
            <p:cNvSpPr/>
            <p:nvPr/>
          </p:nvSpPr>
          <p:spPr>
            <a:xfrm>
              <a:off x="8146122" y="2855264"/>
              <a:ext cx="457200" cy="457200"/>
            </a:xfrm>
            <a:custGeom>
              <a:avLst/>
              <a:gdLst/>
              <a:ahLst/>
              <a:cxnLst/>
              <a:rect l="l" t="t" r="r" b="b"/>
              <a:pathLst>
                <a:path w="457200" h="457200" extrusionOk="0">
                  <a:moveTo>
                    <a:pt x="0" y="228483"/>
                  </a:moveTo>
                  <a:lnTo>
                    <a:pt x="4641" y="182436"/>
                  </a:lnTo>
                  <a:lnTo>
                    <a:pt x="17955" y="139547"/>
                  </a:lnTo>
                  <a:lnTo>
                    <a:pt x="39021" y="100736"/>
                  </a:lnTo>
                  <a:lnTo>
                    <a:pt x="66921" y="66921"/>
                  </a:lnTo>
                  <a:lnTo>
                    <a:pt x="100736" y="39021"/>
                  </a:lnTo>
                  <a:lnTo>
                    <a:pt x="139547" y="17955"/>
                  </a:lnTo>
                  <a:lnTo>
                    <a:pt x="182436" y="4641"/>
                  </a:lnTo>
                  <a:lnTo>
                    <a:pt x="228483" y="0"/>
                  </a:lnTo>
                  <a:lnTo>
                    <a:pt x="274530" y="4641"/>
                  </a:lnTo>
                  <a:lnTo>
                    <a:pt x="317419" y="17955"/>
                  </a:lnTo>
                  <a:lnTo>
                    <a:pt x="356230" y="39021"/>
                  </a:lnTo>
                  <a:lnTo>
                    <a:pt x="390045" y="66921"/>
                  </a:lnTo>
                  <a:lnTo>
                    <a:pt x="417945" y="100736"/>
                  </a:lnTo>
                  <a:lnTo>
                    <a:pt x="439011" y="139547"/>
                  </a:lnTo>
                  <a:lnTo>
                    <a:pt x="452324" y="182436"/>
                  </a:lnTo>
                  <a:lnTo>
                    <a:pt x="456966" y="228483"/>
                  </a:lnTo>
                  <a:lnTo>
                    <a:pt x="452324" y="274530"/>
                  </a:lnTo>
                  <a:lnTo>
                    <a:pt x="439011" y="317419"/>
                  </a:lnTo>
                  <a:lnTo>
                    <a:pt x="417945" y="356230"/>
                  </a:lnTo>
                  <a:lnTo>
                    <a:pt x="390045" y="390045"/>
                  </a:lnTo>
                  <a:lnTo>
                    <a:pt x="356230" y="417945"/>
                  </a:lnTo>
                  <a:lnTo>
                    <a:pt x="317419" y="439011"/>
                  </a:lnTo>
                  <a:lnTo>
                    <a:pt x="274530" y="452324"/>
                  </a:lnTo>
                  <a:lnTo>
                    <a:pt x="228483" y="456966"/>
                  </a:lnTo>
                  <a:lnTo>
                    <a:pt x="182436" y="452324"/>
                  </a:lnTo>
                  <a:lnTo>
                    <a:pt x="139547" y="439011"/>
                  </a:lnTo>
                  <a:lnTo>
                    <a:pt x="100736" y="417945"/>
                  </a:lnTo>
                  <a:lnTo>
                    <a:pt x="66921" y="390045"/>
                  </a:lnTo>
                  <a:lnTo>
                    <a:pt x="39021" y="356230"/>
                  </a:lnTo>
                  <a:lnTo>
                    <a:pt x="17955" y="317419"/>
                  </a:lnTo>
                  <a:lnTo>
                    <a:pt x="4641" y="274530"/>
                  </a:lnTo>
                  <a:lnTo>
                    <a:pt x="0" y="228483"/>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11"/>
            <p:cNvSpPr/>
            <p:nvPr/>
          </p:nvSpPr>
          <p:spPr>
            <a:xfrm>
              <a:off x="6160325" y="2153792"/>
              <a:ext cx="1986280" cy="1203960"/>
            </a:xfrm>
            <a:custGeom>
              <a:avLst/>
              <a:gdLst/>
              <a:ahLst/>
              <a:cxnLst/>
              <a:rect l="l" t="t" r="r" b="b"/>
              <a:pathLst>
                <a:path w="1986279" h="1203960" extrusionOk="0">
                  <a:moveTo>
                    <a:pt x="1985797" y="340220"/>
                  </a:moveTo>
                  <a:lnTo>
                    <a:pt x="1862848" y="297764"/>
                  </a:lnTo>
                  <a:lnTo>
                    <a:pt x="1862848" y="379234"/>
                  </a:lnTo>
                  <a:lnTo>
                    <a:pt x="1325841" y="609993"/>
                  </a:lnTo>
                  <a:lnTo>
                    <a:pt x="1294498" y="595464"/>
                  </a:lnTo>
                  <a:lnTo>
                    <a:pt x="1294498" y="623455"/>
                  </a:lnTo>
                  <a:lnTo>
                    <a:pt x="993965" y="752602"/>
                  </a:lnTo>
                  <a:lnTo>
                    <a:pt x="91579" y="602818"/>
                  </a:lnTo>
                  <a:lnTo>
                    <a:pt x="993571" y="483870"/>
                  </a:lnTo>
                  <a:lnTo>
                    <a:pt x="1294498" y="623455"/>
                  </a:lnTo>
                  <a:lnTo>
                    <a:pt x="1294498" y="595464"/>
                  </a:lnTo>
                  <a:lnTo>
                    <a:pt x="1040574" y="477672"/>
                  </a:lnTo>
                  <a:lnTo>
                    <a:pt x="1860181" y="369595"/>
                  </a:lnTo>
                  <a:lnTo>
                    <a:pt x="1862188" y="374243"/>
                  </a:lnTo>
                  <a:lnTo>
                    <a:pt x="1862848" y="379234"/>
                  </a:lnTo>
                  <a:lnTo>
                    <a:pt x="1862848" y="297764"/>
                  </a:lnTo>
                  <a:lnTo>
                    <a:pt x="1851583" y="293865"/>
                  </a:lnTo>
                  <a:lnTo>
                    <a:pt x="1856701" y="332752"/>
                  </a:lnTo>
                  <a:lnTo>
                    <a:pt x="1844040" y="332016"/>
                  </a:lnTo>
                  <a:lnTo>
                    <a:pt x="1849767" y="345351"/>
                  </a:lnTo>
                  <a:lnTo>
                    <a:pt x="997572" y="457733"/>
                  </a:lnTo>
                  <a:lnTo>
                    <a:pt x="10693" y="0"/>
                  </a:lnTo>
                  <a:lnTo>
                    <a:pt x="0" y="23037"/>
                  </a:lnTo>
                  <a:lnTo>
                    <a:pt x="950556" y="463931"/>
                  </a:lnTo>
                  <a:lnTo>
                    <a:pt x="3683" y="588784"/>
                  </a:lnTo>
                  <a:lnTo>
                    <a:pt x="5346" y="601383"/>
                  </a:lnTo>
                  <a:lnTo>
                    <a:pt x="3263" y="613905"/>
                  </a:lnTo>
                  <a:lnTo>
                    <a:pt x="950747" y="771169"/>
                  </a:lnTo>
                  <a:lnTo>
                    <a:pt x="330" y="1179563"/>
                  </a:lnTo>
                  <a:lnTo>
                    <a:pt x="5346" y="1191234"/>
                  </a:lnTo>
                  <a:lnTo>
                    <a:pt x="7010" y="1203820"/>
                  </a:lnTo>
                  <a:lnTo>
                    <a:pt x="1852002" y="960539"/>
                  </a:lnTo>
                  <a:lnTo>
                    <a:pt x="1850123" y="971918"/>
                  </a:lnTo>
                  <a:lnTo>
                    <a:pt x="1862709" y="968044"/>
                  </a:lnTo>
                  <a:lnTo>
                    <a:pt x="1868195" y="1009624"/>
                  </a:lnTo>
                  <a:lnTo>
                    <a:pt x="1985797" y="930071"/>
                  </a:lnTo>
                  <a:lnTo>
                    <a:pt x="1897303" y="819023"/>
                  </a:lnTo>
                  <a:lnTo>
                    <a:pt x="1881073" y="854024"/>
                  </a:lnTo>
                  <a:lnTo>
                    <a:pt x="1870913" y="846632"/>
                  </a:lnTo>
                  <a:lnTo>
                    <a:pt x="1868411" y="861631"/>
                  </a:lnTo>
                  <a:lnTo>
                    <a:pt x="1864106" y="859637"/>
                  </a:lnTo>
                  <a:lnTo>
                    <a:pt x="1864106" y="887641"/>
                  </a:lnTo>
                  <a:lnTo>
                    <a:pt x="1864042" y="888022"/>
                  </a:lnTo>
                  <a:lnTo>
                    <a:pt x="1856422" y="885393"/>
                  </a:lnTo>
                  <a:lnTo>
                    <a:pt x="1856422" y="933869"/>
                  </a:lnTo>
                  <a:lnTo>
                    <a:pt x="1856333" y="934339"/>
                  </a:lnTo>
                  <a:lnTo>
                    <a:pt x="94754" y="1166634"/>
                  </a:lnTo>
                  <a:lnTo>
                    <a:pt x="997140" y="778865"/>
                  </a:lnTo>
                  <a:lnTo>
                    <a:pt x="1850263" y="920457"/>
                  </a:lnTo>
                  <a:lnTo>
                    <a:pt x="1843874" y="934237"/>
                  </a:lnTo>
                  <a:lnTo>
                    <a:pt x="1856422" y="933869"/>
                  </a:lnTo>
                  <a:lnTo>
                    <a:pt x="1856422" y="885393"/>
                  </a:lnTo>
                  <a:lnTo>
                    <a:pt x="1851583" y="883716"/>
                  </a:lnTo>
                  <a:lnTo>
                    <a:pt x="1853082" y="895184"/>
                  </a:lnTo>
                  <a:lnTo>
                    <a:pt x="1040358" y="760298"/>
                  </a:lnTo>
                  <a:lnTo>
                    <a:pt x="1325435" y="637806"/>
                  </a:lnTo>
                  <a:lnTo>
                    <a:pt x="1864106" y="887641"/>
                  </a:lnTo>
                  <a:lnTo>
                    <a:pt x="1864106" y="859637"/>
                  </a:lnTo>
                  <a:lnTo>
                    <a:pt x="1356766" y="624332"/>
                  </a:lnTo>
                  <a:lnTo>
                    <a:pt x="1866290" y="405384"/>
                  </a:lnTo>
                  <a:lnTo>
                    <a:pt x="1868195" y="419773"/>
                  </a:lnTo>
                  <a:lnTo>
                    <a:pt x="1878698" y="412673"/>
                  </a:lnTo>
                  <a:lnTo>
                    <a:pt x="1894192" y="448703"/>
                  </a:lnTo>
                  <a:lnTo>
                    <a:pt x="1985797" y="34022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p11"/>
            <p:cNvSpPr/>
            <p:nvPr/>
          </p:nvSpPr>
          <p:spPr>
            <a:xfrm>
              <a:off x="9897973" y="2541650"/>
              <a:ext cx="457200" cy="457200"/>
            </a:xfrm>
            <a:custGeom>
              <a:avLst/>
              <a:gdLst/>
              <a:ahLst/>
              <a:cxnLst/>
              <a:rect l="l" t="t" r="r" b="b"/>
              <a:pathLst>
                <a:path w="457200" h="457200" extrusionOk="0">
                  <a:moveTo>
                    <a:pt x="0" y="228483"/>
                  </a:moveTo>
                  <a:lnTo>
                    <a:pt x="4641" y="182436"/>
                  </a:lnTo>
                  <a:lnTo>
                    <a:pt x="17955" y="139547"/>
                  </a:lnTo>
                  <a:lnTo>
                    <a:pt x="39021" y="100736"/>
                  </a:lnTo>
                  <a:lnTo>
                    <a:pt x="66921" y="66921"/>
                  </a:lnTo>
                  <a:lnTo>
                    <a:pt x="100736" y="39021"/>
                  </a:lnTo>
                  <a:lnTo>
                    <a:pt x="139547" y="17955"/>
                  </a:lnTo>
                  <a:lnTo>
                    <a:pt x="182436" y="4641"/>
                  </a:lnTo>
                  <a:lnTo>
                    <a:pt x="228483" y="0"/>
                  </a:lnTo>
                  <a:lnTo>
                    <a:pt x="274530" y="4641"/>
                  </a:lnTo>
                  <a:lnTo>
                    <a:pt x="317419" y="17955"/>
                  </a:lnTo>
                  <a:lnTo>
                    <a:pt x="356230" y="39021"/>
                  </a:lnTo>
                  <a:lnTo>
                    <a:pt x="390045" y="66921"/>
                  </a:lnTo>
                  <a:lnTo>
                    <a:pt x="417945" y="100736"/>
                  </a:lnTo>
                  <a:lnTo>
                    <a:pt x="439011" y="139547"/>
                  </a:lnTo>
                  <a:lnTo>
                    <a:pt x="452324" y="182436"/>
                  </a:lnTo>
                  <a:lnTo>
                    <a:pt x="456966" y="228483"/>
                  </a:lnTo>
                  <a:lnTo>
                    <a:pt x="452324" y="274530"/>
                  </a:lnTo>
                  <a:lnTo>
                    <a:pt x="439011" y="317419"/>
                  </a:lnTo>
                  <a:lnTo>
                    <a:pt x="417945" y="356230"/>
                  </a:lnTo>
                  <a:lnTo>
                    <a:pt x="390045" y="390045"/>
                  </a:lnTo>
                  <a:lnTo>
                    <a:pt x="356230" y="417945"/>
                  </a:lnTo>
                  <a:lnTo>
                    <a:pt x="317419" y="439011"/>
                  </a:lnTo>
                  <a:lnTo>
                    <a:pt x="274530" y="452324"/>
                  </a:lnTo>
                  <a:lnTo>
                    <a:pt x="228483" y="456966"/>
                  </a:lnTo>
                  <a:lnTo>
                    <a:pt x="182436" y="452324"/>
                  </a:lnTo>
                  <a:lnTo>
                    <a:pt x="139547" y="439011"/>
                  </a:lnTo>
                  <a:lnTo>
                    <a:pt x="100736" y="417945"/>
                  </a:lnTo>
                  <a:lnTo>
                    <a:pt x="66921" y="390045"/>
                  </a:lnTo>
                  <a:lnTo>
                    <a:pt x="39021" y="356230"/>
                  </a:lnTo>
                  <a:lnTo>
                    <a:pt x="17955" y="317419"/>
                  </a:lnTo>
                  <a:lnTo>
                    <a:pt x="4641" y="274530"/>
                  </a:lnTo>
                  <a:lnTo>
                    <a:pt x="0" y="228483"/>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11"/>
            <p:cNvSpPr/>
            <p:nvPr/>
          </p:nvSpPr>
          <p:spPr>
            <a:xfrm>
              <a:off x="8600338" y="2481592"/>
              <a:ext cx="2352675" cy="614680"/>
            </a:xfrm>
            <a:custGeom>
              <a:avLst/>
              <a:gdLst/>
              <a:ahLst/>
              <a:cxnLst/>
              <a:rect l="l" t="t" r="r" b="b"/>
              <a:pathLst>
                <a:path w="2352675" h="614680" extrusionOk="0">
                  <a:moveTo>
                    <a:pt x="1297635" y="288658"/>
                  </a:moveTo>
                  <a:lnTo>
                    <a:pt x="1186688" y="200063"/>
                  </a:lnTo>
                  <a:lnTo>
                    <a:pt x="1176083" y="249745"/>
                  </a:lnTo>
                  <a:lnTo>
                    <a:pt x="5638" y="0"/>
                  </a:lnTo>
                  <a:lnTo>
                    <a:pt x="342" y="24841"/>
                  </a:lnTo>
                  <a:lnTo>
                    <a:pt x="1163154" y="272961"/>
                  </a:lnTo>
                  <a:lnTo>
                    <a:pt x="1167396" y="290461"/>
                  </a:lnTo>
                  <a:lnTo>
                    <a:pt x="1163637" y="308063"/>
                  </a:lnTo>
                  <a:lnTo>
                    <a:pt x="0" y="589927"/>
                  </a:lnTo>
                  <a:lnTo>
                    <a:pt x="5981" y="614616"/>
                  </a:lnTo>
                  <a:lnTo>
                    <a:pt x="1177201" y="330898"/>
                  </a:lnTo>
                  <a:lnTo>
                    <a:pt x="1189164" y="380276"/>
                  </a:lnTo>
                  <a:lnTo>
                    <a:pt x="1297635" y="288658"/>
                  </a:lnTo>
                  <a:close/>
                </a:path>
                <a:path w="2352675" h="614680" extrusionOk="0">
                  <a:moveTo>
                    <a:pt x="2352649" y="288658"/>
                  </a:moveTo>
                  <a:lnTo>
                    <a:pt x="2225649" y="225158"/>
                  </a:lnTo>
                  <a:lnTo>
                    <a:pt x="2225649" y="275958"/>
                  </a:lnTo>
                  <a:lnTo>
                    <a:pt x="1754835" y="275958"/>
                  </a:lnTo>
                  <a:lnTo>
                    <a:pt x="1754835" y="301358"/>
                  </a:lnTo>
                  <a:lnTo>
                    <a:pt x="2225649" y="301358"/>
                  </a:lnTo>
                  <a:lnTo>
                    <a:pt x="2225649" y="352158"/>
                  </a:lnTo>
                  <a:lnTo>
                    <a:pt x="2352649" y="288658"/>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5" name="Google Shape;165;p11"/>
          <p:cNvSpPr/>
          <p:nvPr/>
        </p:nvSpPr>
        <p:spPr>
          <a:xfrm>
            <a:off x="2798975" y="3710989"/>
            <a:ext cx="596900" cy="127000"/>
          </a:xfrm>
          <a:custGeom>
            <a:avLst/>
            <a:gdLst/>
            <a:ahLst/>
            <a:cxnLst/>
            <a:rect l="l" t="t" r="r" b="b"/>
            <a:pathLst>
              <a:path w="596900" h="127000" extrusionOk="0">
                <a:moveTo>
                  <a:pt x="469595" y="0"/>
                </a:moveTo>
                <a:lnTo>
                  <a:pt x="469709" y="50800"/>
                </a:lnTo>
                <a:lnTo>
                  <a:pt x="0" y="51904"/>
                </a:lnTo>
                <a:lnTo>
                  <a:pt x="63" y="77304"/>
                </a:lnTo>
                <a:lnTo>
                  <a:pt x="469772" y="76200"/>
                </a:lnTo>
                <a:lnTo>
                  <a:pt x="469887" y="127000"/>
                </a:lnTo>
                <a:lnTo>
                  <a:pt x="596747" y="63207"/>
                </a:lnTo>
                <a:lnTo>
                  <a:pt x="469595"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6" name="Google Shape;166;p11"/>
          <p:cNvPicPr preferRelativeResize="0"/>
          <p:nvPr/>
        </p:nvPicPr>
        <p:blipFill rotWithShape="1">
          <a:blip r:embed="rId4">
            <a:alphaModFix/>
          </a:blip>
          <a:srcRect/>
          <a:stretch/>
        </p:blipFill>
        <p:spPr>
          <a:xfrm>
            <a:off x="6379524" y="5008096"/>
            <a:ext cx="2212078" cy="1608364"/>
          </a:xfrm>
          <a:prstGeom prst="rect">
            <a:avLst/>
          </a:prstGeom>
          <a:noFill/>
          <a:ln>
            <a:noFill/>
          </a:ln>
        </p:spPr>
      </p:pic>
      <p:pic>
        <p:nvPicPr>
          <p:cNvPr id="167" name="Google Shape;167;p11"/>
          <p:cNvPicPr preferRelativeResize="0"/>
          <p:nvPr/>
        </p:nvPicPr>
        <p:blipFill rotWithShape="1">
          <a:blip r:embed="rId5">
            <a:alphaModFix/>
          </a:blip>
          <a:srcRect/>
          <a:stretch/>
        </p:blipFill>
        <p:spPr>
          <a:xfrm>
            <a:off x="9297019" y="4960273"/>
            <a:ext cx="2330640" cy="1616208"/>
          </a:xfrm>
          <a:prstGeom prst="rect">
            <a:avLst/>
          </a:prstGeom>
          <a:noFill/>
          <a:ln>
            <a:noFill/>
          </a:ln>
        </p:spPr>
      </p:pic>
      <p:sp>
        <p:nvSpPr>
          <p:cNvPr id="168" name="Google Shape;168;p11"/>
          <p:cNvSpPr txBox="1"/>
          <p:nvPr/>
        </p:nvSpPr>
        <p:spPr>
          <a:xfrm>
            <a:off x="11519392" y="3578592"/>
            <a:ext cx="216535" cy="44371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mbria Math"/>
                <a:ea typeface="Cambria Math"/>
                <a:cs typeface="Cambria Math"/>
                <a:sym typeface="Cambria Math"/>
              </a:rPr>
              <a:t>Y</a:t>
            </a:r>
            <a:endParaRPr sz="2800" b="0" i="0" u="none" strike="noStrike" cap="none">
              <a:solidFill>
                <a:schemeClr val="dk1"/>
              </a:solidFill>
              <a:latin typeface="Cambria Math"/>
              <a:ea typeface="Cambria Math"/>
              <a:cs typeface="Cambria Math"/>
              <a:sym typeface="Cambria Math"/>
            </a:endParaRPr>
          </a:p>
        </p:txBody>
      </p:sp>
      <p:grpSp>
        <p:nvGrpSpPr>
          <p:cNvPr id="169" name="Google Shape;169;p11"/>
          <p:cNvGrpSpPr/>
          <p:nvPr/>
        </p:nvGrpSpPr>
        <p:grpSpPr>
          <a:xfrm>
            <a:off x="788577" y="2450212"/>
            <a:ext cx="1912959" cy="1897659"/>
            <a:chOff x="346125" y="1683296"/>
            <a:chExt cx="1912959" cy="1897659"/>
          </a:xfrm>
        </p:grpSpPr>
        <p:pic>
          <p:nvPicPr>
            <p:cNvPr id="170" name="Google Shape;170;p11"/>
            <p:cNvPicPr preferRelativeResize="0"/>
            <p:nvPr/>
          </p:nvPicPr>
          <p:blipFill rotWithShape="1">
            <a:blip r:embed="rId6">
              <a:alphaModFix/>
            </a:blip>
            <a:srcRect/>
            <a:stretch/>
          </p:blipFill>
          <p:spPr>
            <a:xfrm>
              <a:off x="382536" y="1753260"/>
              <a:ext cx="1866220" cy="1820354"/>
            </a:xfrm>
            <a:prstGeom prst="rect">
              <a:avLst/>
            </a:prstGeom>
            <a:noFill/>
            <a:ln>
              <a:noFill/>
            </a:ln>
          </p:spPr>
        </p:pic>
        <p:pic>
          <p:nvPicPr>
            <p:cNvPr id="171" name="Google Shape;171;p11"/>
            <p:cNvPicPr preferRelativeResize="0"/>
            <p:nvPr/>
          </p:nvPicPr>
          <p:blipFill rotWithShape="1">
            <a:blip r:embed="rId7">
              <a:alphaModFix/>
            </a:blip>
            <a:srcRect/>
            <a:stretch/>
          </p:blipFill>
          <p:spPr>
            <a:xfrm>
              <a:off x="346125" y="1683296"/>
              <a:ext cx="1912959" cy="1897659"/>
            </a:xfrm>
            <a:prstGeom prst="rect">
              <a:avLst/>
            </a:prstGeom>
            <a:noFill/>
            <a:ln>
              <a:noFill/>
            </a:ln>
          </p:spPr>
        </p:pic>
      </p:grpSp>
      <p:sp>
        <p:nvSpPr>
          <p:cNvPr id="172" name="Google Shape;172;p11"/>
          <p:cNvSpPr/>
          <p:nvPr/>
        </p:nvSpPr>
        <p:spPr>
          <a:xfrm>
            <a:off x="11519392" y="3455795"/>
            <a:ext cx="216535" cy="142405"/>
          </a:xfrm>
          <a:prstGeom prst="triangle">
            <a:avLst>
              <a:gd name="adj"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3" name="Google Shape;173;p11"/>
          <p:cNvPicPr preferRelativeResize="0"/>
          <p:nvPr/>
        </p:nvPicPr>
        <p:blipFill rotWithShape="1">
          <a:blip r:embed="rId8">
            <a:alphaModFix/>
          </a:blip>
          <a:srcRect/>
          <a:stretch/>
        </p:blipFill>
        <p:spPr>
          <a:xfrm>
            <a:off x="10734473" y="0"/>
            <a:ext cx="1448025" cy="796414"/>
          </a:xfrm>
          <a:prstGeom prst="rect">
            <a:avLst/>
          </a:prstGeom>
          <a:noFill/>
          <a:ln>
            <a:noFill/>
          </a:ln>
        </p:spPr>
      </p:pic>
      <p:sp>
        <p:nvSpPr>
          <p:cNvPr id="174" name="Google Shape;174;p11"/>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16</a:t>
            </a:fld>
            <a:endParaRPr/>
          </a:p>
        </p:txBody>
      </p:sp>
      <p:cxnSp>
        <p:nvCxnSpPr>
          <p:cNvPr id="4" name="Straight Arrow Connector 3"/>
          <p:cNvCxnSpPr/>
          <p:nvPr/>
        </p:nvCxnSpPr>
        <p:spPr>
          <a:xfrm flipH="1">
            <a:off x="5525729" y="4246477"/>
            <a:ext cx="667157" cy="713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278761" y="4124668"/>
            <a:ext cx="412956" cy="712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0540181" y="3796907"/>
            <a:ext cx="28844" cy="1040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63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471383" y="100454"/>
            <a:ext cx="846836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Circuit theory and deep learning</a:t>
            </a:r>
            <a:endParaRPr sz="4400" dirty="0">
              <a:latin typeface="+mj-lt"/>
              <a:ea typeface="Century Schoolbook"/>
              <a:cs typeface="Century Schoolbook"/>
              <a:sym typeface="Century Schoolbook"/>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17</a:t>
            </a:fld>
            <a:endParaRPr/>
          </a:p>
        </p:txBody>
      </p:sp>
      <p:sp>
        <p:nvSpPr>
          <p:cNvPr id="2" name="TextBox 1"/>
          <p:cNvSpPr txBox="1"/>
          <p:nvPr/>
        </p:nvSpPr>
        <p:spPr>
          <a:xfrm>
            <a:off x="550606" y="1474839"/>
            <a:ext cx="11031734" cy="236988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Informally</a:t>
            </a:r>
            <a:r>
              <a:rPr lang="en-US" sz="2400" dirty="0"/>
              <a:t>: There are functions you can compute with a  “small” L-layer deep neural network that shallower networks  require exponentially more hidden units to compute</a:t>
            </a:r>
            <a:r>
              <a:rPr lang="en-US" sz="2400" dirty="0" smtClean="0"/>
              <a:t>.</a:t>
            </a:r>
            <a:endParaRPr lang="en-US" sz="2400" dirty="0"/>
          </a:p>
          <a:p>
            <a:pPr lvl="2"/>
            <a:r>
              <a:rPr lang="en-US" sz="2000" dirty="0" smtClean="0"/>
              <a:t>	</a:t>
            </a:r>
            <a:r>
              <a:rPr lang="en-US" sz="1800" dirty="0" smtClean="0"/>
              <a:t>For </a:t>
            </a:r>
            <a:r>
              <a:rPr lang="en-US" sz="1800" dirty="0"/>
              <a:t>example, computing the exclusive OR function requires exponentially more hidden </a:t>
            </a:r>
            <a:r>
              <a:rPr lang="en-US" sz="1800" dirty="0" smtClean="0"/>
              <a:t>units </a:t>
            </a:r>
            <a:r>
              <a:rPr lang="en-US" sz="1800" dirty="0"/>
              <a:t>in </a:t>
            </a:r>
            <a:r>
              <a:rPr lang="en-US" sz="1800" dirty="0" smtClean="0"/>
              <a:t>	a </a:t>
            </a:r>
            <a:r>
              <a:rPr lang="en-US" sz="1800" dirty="0"/>
              <a:t>shallow network than in a deep network. This result highlights the advantages </a:t>
            </a:r>
            <a:r>
              <a:rPr lang="en-US" sz="1800" dirty="0" smtClean="0"/>
              <a:t>of </a:t>
            </a:r>
            <a:r>
              <a:rPr lang="en-US" sz="1800" dirty="0"/>
              <a:t>having a deep </a:t>
            </a:r>
            <a:r>
              <a:rPr lang="en-US" sz="1800" dirty="0" smtClean="0"/>
              <a:t>	architecture </a:t>
            </a:r>
            <a:r>
              <a:rPr lang="en-US" sz="1800" dirty="0"/>
              <a:t>in neural networks</a:t>
            </a:r>
            <a:r>
              <a:rPr lang="en-US" sz="1800" dirty="0" smtClean="0"/>
              <a:t>.</a:t>
            </a:r>
          </a:p>
          <a:p>
            <a:endParaRPr lang="en-US" sz="2000" dirty="0"/>
          </a:p>
        </p:txBody>
      </p:sp>
      <p:pic>
        <p:nvPicPr>
          <p:cNvPr id="8" name="Google Shape;181;p12"/>
          <p:cNvPicPr preferRelativeResize="0"/>
          <p:nvPr/>
        </p:nvPicPr>
        <p:blipFill rotWithShape="1">
          <a:blip r:embed="rId4">
            <a:alphaModFix/>
          </a:blip>
          <a:srcRect/>
          <a:stretch/>
        </p:blipFill>
        <p:spPr>
          <a:xfrm>
            <a:off x="2495095" y="3588250"/>
            <a:ext cx="7142756" cy="3894098"/>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382892" y="100454"/>
            <a:ext cx="846836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Circuit theory and deep learning</a:t>
            </a:r>
            <a:endParaRPr sz="4400" dirty="0">
              <a:latin typeface="+mj-lt"/>
              <a:ea typeface="Century Schoolbook"/>
              <a:cs typeface="Century Schoolbook"/>
              <a:sym typeface="Century Schoolbook"/>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18</a:t>
            </a:fld>
            <a:endParaRPr dirty="0"/>
          </a:p>
        </p:txBody>
      </p:sp>
      <p:sp>
        <p:nvSpPr>
          <p:cNvPr id="2" name="TextBox 1"/>
          <p:cNvSpPr txBox="1"/>
          <p:nvPr/>
        </p:nvSpPr>
        <p:spPr>
          <a:xfrm>
            <a:off x="550606" y="1730477"/>
            <a:ext cx="11031734" cy="2677656"/>
          </a:xfrm>
          <a:prstGeom prst="rect">
            <a:avLst/>
          </a:prstGeom>
          <a:noFill/>
        </p:spPr>
        <p:txBody>
          <a:bodyPr wrap="square" rtlCol="0">
            <a:spAutoFit/>
          </a:bodyPr>
          <a:lstStyle/>
          <a:p>
            <a:pPr marL="285750" lvl="2" indent="-285750">
              <a:buFont typeface="Arial" panose="020B0604020202020204" pitchFamily="34" charset="0"/>
              <a:buChar char="•"/>
            </a:pPr>
            <a:r>
              <a:rPr lang="en-US" sz="2400" dirty="0" smtClean="0"/>
              <a:t>In </a:t>
            </a:r>
            <a:r>
              <a:rPr lang="en-US" sz="2400" dirty="0"/>
              <a:t>practice, it is important to find the right depth for a neural network. Starting with a simple model like logistic regression and gradually adding hidden layers can help find the optimal depth for a given problem. However, for some applications, very deep neural networks with many dozens of layers can be the best model</a:t>
            </a:r>
            <a:r>
              <a:rPr lang="en-US" sz="2400" dirty="0" smtClean="0"/>
              <a:t>.</a:t>
            </a:r>
          </a:p>
          <a:p>
            <a:pPr marL="285750" lvl="2" indent="-285750">
              <a:buFont typeface="Arial" panose="020B0604020202020204" pitchFamily="34" charset="0"/>
              <a:buChar char="•"/>
            </a:pPr>
            <a:r>
              <a:rPr lang="en-US" sz="2400" dirty="0"/>
              <a:t>To implement deep neural networks, both forward and backward propagation need to be implemented</a:t>
            </a:r>
            <a:r>
              <a:rPr lang="en-US" sz="2400" dirty="0" smtClean="0"/>
              <a:t>.</a:t>
            </a:r>
            <a:endParaRPr lang="en-US" sz="2400" dirty="0"/>
          </a:p>
        </p:txBody>
      </p:sp>
    </p:spTree>
    <p:extLst>
      <p:ext uri="{BB962C8B-B14F-4D97-AF65-F5344CB8AC3E}">
        <p14:creationId xmlns:p14="http://schemas.microsoft.com/office/powerpoint/2010/main" val="1435160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pic>
        <p:nvPicPr>
          <p:cNvPr id="188" name="Google Shape;188;p13"/>
          <p:cNvPicPr preferRelativeResize="0"/>
          <p:nvPr/>
        </p:nvPicPr>
        <p:blipFill rotWithShape="1">
          <a:blip r:embed="rId3">
            <a:alphaModFix/>
          </a:blip>
          <a:srcRect/>
          <a:stretch/>
        </p:blipFill>
        <p:spPr>
          <a:xfrm>
            <a:off x="5265399" y="3779372"/>
            <a:ext cx="6428573" cy="423068"/>
          </a:xfrm>
          <a:prstGeom prst="rect">
            <a:avLst/>
          </a:prstGeom>
          <a:noFill/>
          <a:ln>
            <a:noFill/>
          </a:ln>
        </p:spPr>
      </p:pic>
      <p:sp>
        <p:nvSpPr>
          <p:cNvPr id="189" name="Google Shape;189;p13"/>
          <p:cNvSpPr txBox="1"/>
          <p:nvPr/>
        </p:nvSpPr>
        <p:spPr>
          <a:xfrm>
            <a:off x="5670551" y="4125350"/>
            <a:ext cx="6023400" cy="1837500"/>
          </a:xfrm>
          <a:prstGeom prst="rect">
            <a:avLst/>
          </a:prstGeom>
          <a:noFill/>
          <a:ln>
            <a:noFill/>
          </a:ln>
        </p:spPr>
        <p:txBody>
          <a:bodyPr spcFirstLastPara="1" wrap="square" lIns="0" tIns="86975" rIns="0" bIns="0" anchor="t" anchorCtr="0">
            <a:spAutoFit/>
          </a:bodyPr>
          <a:lstStyle/>
          <a:p>
            <a:pPr marL="12700" marR="5080" lvl="0" indent="342900" algn="l" rtl="0">
              <a:lnSpc>
                <a:spcPct val="110515"/>
              </a:lnSpc>
              <a:spcBef>
                <a:spcPts val="0"/>
              </a:spcBef>
              <a:spcAft>
                <a:spcPts val="0"/>
              </a:spcAft>
              <a:buClr>
                <a:srgbClr val="000000"/>
              </a:buClr>
              <a:buSzPts val="4850"/>
              <a:buFont typeface="Arial"/>
              <a:buNone/>
            </a:pPr>
            <a:r>
              <a:rPr lang="en-US" sz="5400" b="0" i="0" u="none" strike="noStrike" cap="none" dirty="0">
                <a:solidFill>
                  <a:schemeClr val="dk1"/>
                </a:solidFill>
                <a:latin typeface="Times New Roman"/>
                <a:ea typeface="Times New Roman"/>
                <a:cs typeface="Times New Roman"/>
                <a:sym typeface="Times New Roman"/>
              </a:rPr>
              <a:t>Building blocks of  deep neural networks</a:t>
            </a:r>
            <a:endParaRPr sz="5400" b="0" i="0" u="none" strike="noStrike" cap="none" dirty="0">
              <a:solidFill>
                <a:schemeClr val="dk1"/>
              </a:solidFill>
              <a:latin typeface="Times New Roman"/>
              <a:ea typeface="Times New Roman"/>
              <a:cs typeface="Times New Roman"/>
              <a:sym typeface="Times New Roman"/>
            </a:endParaRPr>
          </a:p>
        </p:txBody>
      </p:sp>
      <p:sp>
        <p:nvSpPr>
          <p:cNvPr id="190" name="Google Shape;190;p13"/>
          <p:cNvSpPr txBox="1">
            <a:spLocks noGrp="1"/>
          </p:cNvSpPr>
          <p:nvPr>
            <p:ph type="title"/>
          </p:nvPr>
        </p:nvSpPr>
        <p:spPr>
          <a:xfrm>
            <a:off x="6418353" y="1955375"/>
            <a:ext cx="4469400" cy="2033400"/>
          </a:xfrm>
          <a:prstGeom prst="rect">
            <a:avLst/>
          </a:prstGeom>
          <a:noFill/>
          <a:ln>
            <a:noFill/>
          </a:ln>
        </p:spPr>
        <p:txBody>
          <a:bodyPr spcFirstLastPara="1" wrap="square" lIns="0" tIns="99050" rIns="0" bIns="0" anchor="t" anchorCtr="0">
            <a:spAutoFit/>
          </a:bodyPr>
          <a:lstStyle/>
          <a:p>
            <a:pPr marL="418465" marR="5080" lvl="0" indent="-406400" algn="l" rtl="0">
              <a:lnSpc>
                <a:spcPct val="109345"/>
              </a:lnSpc>
              <a:spcBef>
                <a:spcPts val="0"/>
              </a:spcBef>
              <a:spcAft>
                <a:spcPts val="0"/>
              </a:spcAft>
              <a:buSzPts val="1400"/>
              <a:buNone/>
            </a:pPr>
            <a:r>
              <a:rPr lang="en-US" sz="6000" b="0">
                <a:latin typeface="Times New Roman"/>
                <a:ea typeface="Times New Roman"/>
                <a:cs typeface="Times New Roman"/>
                <a:sym typeface="Times New Roman"/>
              </a:rPr>
              <a:t>Deep Neural  Networks</a:t>
            </a:r>
            <a:endParaRPr sz="6000">
              <a:latin typeface="Times New Roman"/>
              <a:ea typeface="Times New Roman"/>
              <a:cs typeface="Times New Roman"/>
              <a:sym typeface="Times New Roman"/>
            </a:endParaRPr>
          </a:p>
        </p:txBody>
      </p:sp>
      <p:pic>
        <p:nvPicPr>
          <p:cNvPr id="191" name="Google Shape;191;p13"/>
          <p:cNvPicPr preferRelativeResize="0"/>
          <p:nvPr/>
        </p:nvPicPr>
        <p:blipFill rotWithShape="1">
          <a:blip r:embed="rId4">
            <a:alphaModFix/>
          </a:blip>
          <a:srcRect/>
          <a:stretch/>
        </p:blipFill>
        <p:spPr>
          <a:xfrm>
            <a:off x="417325" y="2395175"/>
            <a:ext cx="3871626" cy="2129399"/>
          </a:xfrm>
          <a:prstGeom prst="rect">
            <a:avLst/>
          </a:prstGeom>
          <a:noFill/>
          <a:ln>
            <a:noFill/>
          </a:ln>
        </p:spPr>
      </p:pic>
      <p:sp>
        <p:nvSpPr>
          <p:cNvPr id="192" name="Google Shape;192;p1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21c95d42555_0_0"/>
          <p:cNvSpPr txBox="1">
            <a:spLocks noGrp="1"/>
          </p:cNvSpPr>
          <p:nvPr>
            <p:ph type="title"/>
          </p:nvPr>
        </p:nvSpPr>
        <p:spPr>
          <a:xfrm>
            <a:off x="1810639" y="550747"/>
            <a:ext cx="8570700" cy="1015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Deep Neural Networks</a:t>
            </a:r>
            <a:endParaRPr/>
          </a:p>
        </p:txBody>
      </p:sp>
      <p:sp>
        <p:nvSpPr>
          <p:cNvPr id="52" name="Google Shape;52;g21c95d42555_0_0"/>
          <p:cNvSpPr txBox="1">
            <a:spLocks noGrp="1"/>
          </p:cNvSpPr>
          <p:nvPr>
            <p:ph type="body" idx="1"/>
          </p:nvPr>
        </p:nvSpPr>
        <p:spPr>
          <a:xfrm>
            <a:off x="4404825" y="2225575"/>
            <a:ext cx="7702500" cy="3826176"/>
          </a:xfrm>
          <a:prstGeom prst="rect">
            <a:avLst/>
          </a:prstGeom>
          <a:noFill/>
          <a:ln>
            <a:noFill/>
          </a:ln>
        </p:spPr>
        <p:txBody>
          <a:bodyPr spcFirstLastPara="1" wrap="square" lIns="0" tIns="0" rIns="0" bIns="0" anchor="t" anchorCtr="0">
            <a:spAutoFit/>
          </a:bodyPr>
          <a:lstStyle/>
          <a:p>
            <a:pPr marL="12700" marR="5080" lvl="0" indent="292100" algn="l" rtl="0">
              <a:lnSpc>
                <a:spcPct val="110515"/>
              </a:lnSpc>
              <a:spcBef>
                <a:spcPts val="0"/>
              </a:spcBef>
              <a:spcAft>
                <a:spcPts val="0"/>
              </a:spcAft>
              <a:buSzPts val="1400"/>
              <a:buNone/>
            </a:pPr>
            <a:r>
              <a:rPr lang="en-US" sz="2800" dirty="0">
                <a:latin typeface="+mn-lt"/>
                <a:ea typeface="Times New Roman"/>
                <a:cs typeface="Times New Roman"/>
                <a:sym typeface="Times New Roman"/>
              </a:rPr>
              <a:t>1 Deep L-layer Neural network</a:t>
            </a:r>
            <a:endParaRPr sz="2800" dirty="0">
              <a:latin typeface="+mn-lt"/>
              <a:ea typeface="Times New Roman"/>
              <a:cs typeface="Times New Roman"/>
              <a:sym typeface="Times New Roman"/>
            </a:endParaRPr>
          </a:p>
          <a:p>
            <a:pPr marL="12700" marR="5080" lvl="0" indent="292100" algn="l" rtl="0">
              <a:lnSpc>
                <a:spcPct val="110515"/>
              </a:lnSpc>
              <a:spcBef>
                <a:spcPts val="0"/>
              </a:spcBef>
              <a:spcAft>
                <a:spcPts val="0"/>
              </a:spcAft>
              <a:buSzPts val="1400"/>
              <a:buNone/>
            </a:pPr>
            <a:r>
              <a:rPr lang="en-US" sz="2800" dirty="0">
                <a:latin typeface="+mn-lt"/>
                <a:ea typeface="Times New Roman"/>
                <a:cs typeface="Times New Roman"/>
                <a:sym typeface="Times New Roman"/>
              </a:rPr>
              <a:t>2 Forward Propagation in a Deep Network</a:t>
            </a:r>
            <a:endParaRPr sz="2800" dirty="0">
              <a:latin typeface="+mn-lt"/>
              <a:ea typeface="Times New Roman"/>
              <a:cs typeface="Times New Roman"/>
              <a:sym typeface="Times New Roman"/>
            </a:endParaRPr>
          </a:p>
          <a:p>
            <a:pPr marL="12700" marR="5080" lvl="0" indent="292100" algn="l" rtl="0">
              <a:lnSpc>
                <a:spcPct val="110515"/>
              </a:lnSpc>
              <a:spcBef>
                <a:spcPts val="0"/>
              </a:spcBef>
              <a:spcAft>
                <a:spcPts val="0"/>
              </a:spcAft>
              <a:buSzPts val="1400"/>
              <a:buNone/>
            </a:pPr>
            <a:r>
              <a:rPr lang="en-US" sz="2800" dirty="0">
                <a:latin typeface="+mn-lt"/>
                <a:ea typeface="Times New Roman"/>
                <a:cs typeface="Times New Roman"/>
                <a:sym typeface="Times New Roman"/>
              </a:rPr>
              <a:t>3 </a:t>
            </a:r>
            <a:r>
              <a:rPr lang="en-US" sz="2800" dirty="0">
                <a:latin typeface="+mn-lt"/>
              </a:rPr>
              <a:t>Getting your matrix dimensions right</a:t>
            </a:r>
            <a:endParaRPr sz="2800" dirty="0">
              <a:latin typeface="+mn-lt"/>
            </a:endParaRPr>
          </a:p>
          <a:p>
            <a:pPr marL="12700" marR="5080" lvl="0" indent="292100" algn="l" rtl="0">
              <a:lnSpc>
                <a:spcPct val="110515"/>
              </a:lnSpc>
              <a:spcBef>
                <a:spcPts val="0"/>
              </a:spcBef>
              <a:spcAft>
                <a:spcPts val="0"/>
              </a:spcAft>
              <a:buSzPts val="1400"/>
              <a:buNone/>
            </a:pPr>
            <a:r>
              <a:rPr lang="en-US" sz="2800" dirty="0">
                <a:latin typeface="+mn-lt"/>
              </a:rPr>
              <a:t>4 Why deep representations?</a:t>
            </a:r>
            <a:endParaRPr sz="2800" dirty="0">
              <a:latin typeface="+mn-lt"/>
            </a:endParaRPr>
          </a:p>
          <a:p>
            <a:pPr marL="12700" marR="5080" lvl="0" indent="292100" algn="l" rtl="0">
              <a:lnSpc>
                <a:spcPct val="110515"/>
              </a:lnSpc>
              <a:spcBef>
                <a:spcPts val="0"/>
              </a:spcBef>
              <a:spcAft>
                <a:spcPts val="0"/>
              </a:spcAft>
              <a:buSzPts val="1400"/>
              <a:buNone/>
            </a:pPr>
            <a:r>
              <a:rPr lang="en-US" sz="2800" dirty="0">
                <a:latin typeface="+mn-lt"/>
              </a:rPr>
              <a:t>5 </a:t>
            </a:r>
            <a:r>
              <a:rPr lang="en-US" sz="2800" dirty="0">
                <a:latin typeface="+mn-lt"/>
                <a:ea typeface="Times New Roman"/>
                <a:cs typeface="Times New Roman"/>
                <a:sym typeface="Times New Roman"/>
              </a:rPr>
              <a:t>Building blocks of deep neural networks</a:t>
            </a:r>
            <a:endParaRPr sz="2800" dirty="0">
              <a:latin typeface="+mn-lt"/>
              <a:ea typeface="Times New Roman"/>
              <a:cs typeface="Times New Roman"/>
              <a:sym typeface="Times New Roman"/>
            </a:endParaRPr>
          </a:p>
          <a:p>
            <a:pPr marL="12700" marR="5080" lvl="0" indent="292100" algn="l" rtl="0">
              <a:lnSpc>
                <a:spcPct val="110515"/>
              </a:lnSpc>
              <a:spcBef>
                <a:spcPts val="0"/>
              </a:spcBef>
              <a:spcAft>
                <a:spcPts val="0"/>
              </a:spcAft>
              <a:buSzPts val="1400"/>
              <a:buNone/>
            </a:pPr>
            <a:r>
              <a:rPr lang="en-US" sz="2800" dirty="0">
                <a:latin typeface="+mn-lt"/>
                <a:ea typeface="Times New Roman"/>
                <a:cs typeface="Times New Roman"/>
                <a:sym typeface="Times New Roman"/>
              </a:rPr>
              <a:t>6 Forward and backward propagation</a:t>
            </a:r>
            <a:endParaRPr sz="2800" dirty="0">
              <a:latin typeface="+mn-lt"/>
              <a:ea typeface="Times New Roman"/>
              <a:cs typeface="Times New Roman"/>
              <a:sym typeface="Times New Roman"/>
            </a:endParaRPr>
          </a:p>
          <a:p>
            <a:pPr marL="12700" marR="5080" lvl="0" indent="292100" algn="l" rtl="0">
              <a:lnSpc>
                <a:spcPct val="110515"/>
              </a:lnSpc>
              <a:spcBef>
                <a:spcPts val="0"/>
              </a:spcBef>
              <a:spcAft>
                <a:spcPts val="0"/>
              </a:spcAft>
              <a:buSzPts val="1400"/>
              <a:buNone/>
            </a:pPr>
            <a:r>
              <a:rPr lang="en-US" sz="2800" dirty="0">
                <a:latin typeface="+mn-lt"/>
                <a:ea typeface="Times New Roman"/>
                <a:cs typeface="Times New Roman"/>
                <a:sym typeface="Times New Roman"/>
              </a:rPr>
              <a:t>7 </a:t>
            </a:r>
            <a:r>
              <a:rPr lang="en-US" sz="2800" dirty="0">
                <a:latin typeface="+mn-lt"/>
              </a:rPr>
              <a:t>Parameters vs </a:t>
            </a:r>
            <a:r>
              <a:rPr lang="en-US" sz="2800" dirty="0" err="1">
                <a:latin typeface="+mn-lt"/>
              </a:rPr>
              <a:t>Hyperparameters</a:t>
            </a:r>
            <a:endParaRPr sz="2800" dirty="0">
              <a:latin typeface="+mn-lt"/>
            </a:endParaRPr>
          </a:p>
          <a:p>
            <a:pPr marL="12700" marR="5080" lvl="0" indent="292100" algn="l" rtl="0">
              <a:lnSpc>
                <a:spcPct val="110515"/>
              </a:lnSpc>
              <a:spcBef>
                <a:spcPts val="0"/>
              </a:spcBef>
              <a:spcAft>
                <a:spcPts val="0"/>
              </a:spcAft>
              <a:buClr>
                <a:schemeClr val="dk1"/>
              </a:buClr>
              <a:buSzPts val="1400"/>
              <a:buFont typeface="Arial"/>
              <a:buNone/>
            </a:pPr>
            <a:r>
              <a:rPr lang="en-US" sz="2800" dirty="0">
                <a:latin typeface="+mn-lt"/>
              </a:rPr>
              <a:t>8 What does this have to do with the brain?</a:t>
            </a:r>
            <a:endParaRPr sz="2800" dirty="0">
              <a:latin typeface="+mn-lt"/>
            </a:endParaRPr>
          </a:p>
        </p:txBody>
      </p:sp>
      <p:pic>
        <p:nvPicPr>
          <p:cNvPr id="53" name="Google Shape;53;g21c95d42555_0_0"/>
          <p:cNvPicPr preferRelativeResize="0"/>
          <p:nvPr/>
        </p:nvPicPr>
        <p:blipFill rotWithShape="1">
          <a:blip r:embed="rId3">
            <a:alphaModFix/>
          </a:blip>
          <a:srcRect/>
          <a:stretch/>
        </p:blipFill>
        <p:spPr>
          <a:xfrm>
            <a:off x="417325" y="2942525"/>
            <a:ext cx="3871626" cy="2129399"/>
          </a:xfrm>
          <a:prstGeom prst="rect">
            <a:avLst/>
          </a:prstGeom>
          <a:noFill/>
          <a:ln>
            <a:noFill/>
          </a:ln>
        </p:spPr>
      </p:pic>
      <p:sp>
        <p:nvSpPr>
          <p:cNvPr id="54" name="Google Shape;54;g21c95d42555_0_0"/>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2</a:t>
            </a:fld>
            <a:endParaRPr/>
          </a:p>
        </p:txBody>
      </p:sp>
    </p:spTree>
    <p:extLst>
      <p:ext uri="{BB962C8B-B14F-4D97-AF65-F5344CB8AC3E}">
        <p14:creationId xmlns:p14="http://schemas.microsoft.com/office/powerpoint/2010/main" val="321634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255072" y="117114"/>
            <a:ext cx="9832825" cy="764440"/>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smtClean="0">
                <a:latin typeface="+mj-lt"/>
                <a:ea typeface="Times New Roman"/>
                <a:cs typeface="Times New Roman"/>
                <a:sym typeface="Times New Roman"/>
              </a:rPr>
              <a:t>Forward and backward functions</a:t>
            </a:r>
            <a:endParaRPr lang="en-US" sz="4400" dirty="0">
              <a:latin typeface="+mj-lt"/>
              <a:ea typeface="Times New Roman"/>
              <a:cs typeface="Times New Roman"/>
              <a:sym typeface="Times New Roman"/>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20</a:t>
            </a:fld>
            <a:endParaRPr/>
          </a:p>
        </p:txBody>
      </p:sp>
      <p:sp>
        <p:nvSpPr>
          <p:cNvPr id="2" name="TextBox 1"/>
          <p:cNvSpPr txBox="1"/>
          <p:nvPr/>
        </p:nvSpPr>
        <p:spPr>
          <a:xfrm>
            <a:off x="550606" y="1730477"/>
            <a:ext cx="11031734"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Consider any layer in a deep neural network. The input to this layer will be the activations from the previous layer (l-1), and the output of this layer will be its own activations.</a:t>
            </a:r>
          </a:p>
          <a:p>
            <a:r>
              <a:rPr lang="en-US" sz="2400" b="1" dirty="0" smtClean="0"/>
              <a:t>	Input</a:t>
            </a:r>
            <a:r>
              <a:rPr lang="en-US" sz="2400" dirty="0"/>
              <a:t>: a</a:t>
            </a:r>
            <a:r>
              <a:rPr lang="en-US" sz="2400" baseline="30000" dirty="0"/>
              <a:t>[l-1]</a:t>
            </a:r>
            <a:endParaRPr lang="en-US" sz="2400" dirty="0"/>
          </a:p>
          <a:p>
            <a:r>
              <a:rPr lang="en-US" sz="2400" b="1" dirty="0" smtClean="0"/>
              <a:t>	Output</a:t>
            </a:r>
            <a:r>
              <a:rPr lang="en-US" sz="2400" dirty="0"/>
              <a:t>: a</a:t>
            </a:r>
            <a:r>
              <a:rPr lang="en-US" sz="2400" baseline="30000" dirty="0"/>
              <a:t>[l]</a:t>
            </a:r>
            <a:endParaRPr lang="en-US" sz="2400" dirty="0"/>
          </a:p>
          <a:p>
            <a:pPr marL="342900" indent="-342900">
              <a:buFont typeface="Arial" panose="020B0604020202020204" pitchFamily="34" charset="0"/>
              <a:buChar char="•"/>
            </a:pPr>
            <a:r>
              <a:rPr lang="en-US" sz="2400" dirty="0"/>
              <a:t>This layer first calculates the </a:t>
            </a:r>
            <a:r>
              <a:rPr lang="en-US" sz="2400" dirty="0" smtClean="0"/>
              <a:t>z</a:t>
            </a:r>
            <a:r>
              <a:rPr lang="en-US" sz="2400" baseline="30000" dirty="0" smtClean="0"/>
              <a:t>[l]</a:t>
            </a:r>
            <a:r>
              <a:rPr lang="en-US" sz="2400" dirty="0" smtClean="0"/>
              <a:t> </a:t>
            </a:r>
            <a:r>
              <a:rPr lang="en-US" sz="2400" dirty="0"/>
              <a:t>on which the activations are applied. This z</a:t>
            </a:r>
            <a:r>
              <a:rPr lang="en-US" sz="2400" baseline="30000" dirty="0"/>
              <a:t>[l]</a:t>
            </a:r>
            <a:r>
              <a:rPr lang="en-US" sz="2400" dirty="0"/>
              <a:t> is saved as cache. For the backward propagation step, it will first calculate da</a:t>
            </a:r>
            <a:r>
              <a:rPr lang="en-US" sz="2400" baseline="30000" dirty="0"/>
              <a:t>[l]</a:t>
            </a:r>
            <a:r>
              <a:rPr lang="en-US" sz="2400" dirty="0"/>
              <a:t>, i.e., derivative of the activation at layer l, derivative of weights </a:t>
            </a:r>
            <a:r>
              <a:rPr lang="en-US" sz="2400" dirty="0" err="1"/>
              <a:t>dw</a:t>
            </a:r>
            <a:r>
              <a:rPr lang="en-US" sz="2400" baseline="30000" dirty="0"/>
              <a:t>[l]</a:t>
            </a:r>
            <a:r>
              <a:rPr lang="en-US" sz="2400" dirty="0"/>
              <a:t>, </a:t>
            </a:r>
            <a:r>
              <a:rPr lang="en-US" sz="2400" dirty="0" err="1"/>
              <a:t>db</a:t>
            </a:r>
            <a:r>
              <a:rPr lang="en-US" sz="2400" baseline="30000" dirty="0"/>
              <a:t>[l]</a:t>
            </a:r>
            <a:r>
              <a:rPr lang="en-US" sz="2400" dirty="0"/>
              <a:t>, </a:t>
            </a:r>
            <a:r>
              <a:rPr lang="en-US" sz="2400" dirty="0" err="1"/>
              <a:t>dz</a:t>
            </a:r>
            <a:r>
              <a:rPr lang="en-US" sz="2400" baseline="30000" dirty="0"/>
              <a:t>[l]</a:t>
            </a:r>
            <a:r>
              <a:rPr lang="en-US" sz="2400" dirty="0"/>
              <a:t>, and finally da</a:t>
            </a:r>
            <a:r>
              <a:rPr lang="en-US" sz="2400" baseline="30000" dirty="0"/>
              <a:t>[l-1]</a:t>
            </a:r>
            <a:r>
              <a:rPr lang="en-US" sz="2400" dirty="0"/>
              <a:t>. Let’s visualize these steps to reduce the complexity</a:t>
            </a:r>
            <a:r>
              <a:rPr lang="en-US" sz="2400" dirty="0" smtClean="0"/>
              <a:t>:</a:t>
            </a:r>
            <a:endParaRPr lang="en-US" sz="2400" dirty="0"/>
          </a:p>
        </p:txBody>
      </p:sp>
    </p:spTree>
    <p:extLst>
      <p:ext uri="{BB962C8B-B14F-4D97-AF65-F5344CB8AC3E}">
        <p14:creationId xmlns:p14="http://schemas.microsoft.com/office/powerpoint/2010/main" val="3839862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176414" y="112526"/>
            <a:ext cx="9832825" cy="764440"/>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a:latin typeface="+mj-lt"/>
                <a:ea typeface="Times New Roman"/>
                <a:cs typeface="Times New Roman"/>
                <a:sym typeface="Times New Roman"/>
              </a:rPr>
              <a:t>Forward and backward functions</a:t>
            </a: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21</a:t>
            </a:fld>
            <a:endParaRPr/>
          </a:p>
        </p:txBody>
      </p:sp>
      <p:pic>
        <p:nvPicPr>
          <p:cNvPr id="3" name="Picture 2"/>
          <p:cNvPicPr>
            <a:picLocks noChangeAspect="1"/>
          </p:cNvPicPr>
          <p:nvPr/>
        </p:nvPicPr>
        <p:blipFill>
          <a:blip r:embed="rId4"/>
          <a:stretch>
            <a:fillRect/>
          </a:stretch>
        </p:blipFill>
        <p:spPr>
          <a:xfrm>
            <a:off x="3509962" y="1581918"/>
            <a:ext cx="4562475" cy="5572125"/>
          </a:xfrm>
          <a:prstGeom prst="rect">
            <a:avLst/>
          </a:prstGeom>
        </p:spPr>
      </p:pic>
    </p:spTree>
    <p:extLst>
      <p:ext uri="{BB962C8B-B14F-4D97-AF65-F5344CB8AC3E}">
        <p14:creationId xmlns:p14="http://schemas.microsoft.com/office/powerpoint/2010/main" val="3613543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205911" y="76220"/>
            <a:ext cx="9832825" cy="764440"/>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a:latin typeface="+mj-lt"/>
                <a:ea typeface="Times New Roman"/>
                <a:cs typeface="Times New Roman"/>
                <a:sym typeface="Times New Roman"/>
              </a:rPr>
              <a:t>Forward and backward functions</a:t>
            </a: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22</a:t>
            </a:fld>
            <a:endParaRPr/>
          </a:p>
        </p:txBody>
      </p:sp>
      <p:pic>
        <p:nvPicPr>
          <p:cNvPr id="2" name="Picture 1"/>
          <p:cNvPicPr>
            <a:picLocks noChangeAspect="1"/>
          </p:cNvPicPr>
          <p:nvPr/>
        </p:nvPicPr>
        <p:blipFill>
          <a:blip r:embed="rId4"/>
          <a:stretch>
            <a:fillRect/>
          </a:stretch>
        </p:blipFill>
        <p:spPr>
          <a:xfrm>
            <a:off x="550606" y="4249571"/>
            <a:ext cx="10713168" cy="3060905"/>
          </a:xfrm>
          <a:prstGeom prst="rect">
            <a:avLst/>
          </a:prstGeom>
        </p:spPr>
      </p:pic>
      <p:sp>
        <p:nvSpPr>
          <p:cNvPr id="4" name="TextBox 3"/>
          <p:cNvSpPr txBox="1"/>
          <p:nvPr/>
        </p:nvSpPr>
        <p:spPr>
          <a:xfrm>
            <a:off x="391323" y="1514278"/>
            <a:ext cx="11031734" cy="2308324"/>
          </a:xfrm>
          <a:prstGeom prst="rect">
            <a:avLst/>
          </a:prstGeom>
          <a:noFill/>
        </p:spPr>
        <p:txBody>
          <a:bodyPr wrap="square" rtlCol="0">
            <a:spAutoFit/>
          </a:bodyPr>
          <a:lstStyle/>
          <a:p>
            <a:r>
              <a:rPr lang="en-US" sz="2400" dirty="0"/>
              <a:t>The overall process of training the neural network involves feeding in the input features (</a:t>
            </a:r>
            <a:r>
              <a:rPr lang="en-US" sz="2400" dirty="0" smtClean="0"/>
              <a:t>a</a:t>
            </a:r>
            <a:r>
              <a:rPr lang="en-US" sz="2400" baseline="30000" dirty="0" smtClean="0"/>
              <a:t>[0]</a:t>
            </a:r>
            <a:r>
              <a:rPr lang="en-US" sz="2400" dirty="0" smtClean="0"/>
              <a:t>), </a:t>
            </a:r>
            <a:r>
              <a:rPr lang="en-US" sz="2400" dirty="0"/>
              <a:t>using forward propagation to compute the output </a:t>
            </a:r>
            <a:r>
              <a:rPr lang="en-US" sz="2400" dirty="0" smtClean="0"/>
              <a:t>(</a:t>
            </a:r>
            <a:r>
              <a:rPr lang="en-US" sz="2400" dirty="0"/>
              <a:t>ŷ</a:t>
            </a:r>
            <a:r>
              <a:rPr lang="en-US" sz="2400" dirty="0" smtClean="0"/>
              <a:t>), </a:t>
            </a:r>
            <a:r>
              <a:rPr lang="en-US" sz="2400" dirty="0"/>
              <a:t>and then using back propagation to compute the derivatives with respect to the parameters and activations of each </a:t>
            </a:r>
            <a:r>
              <a:rPr lang="en-US" sz="2400" dirty="0" smtClean="0"/>
              <a:t>layer. </a:t>
            </a:r>
            <a:r>
              <a:rPr lang="en-US" sz="2400" dirty="0"/>
              <a:t>The cache stores not only the value of z for the backward function but also the parameters (w and b) for convenience in implementation.</a:t>
            </a:r>
          </a:p>
        </p:txBody>
      </p:sp>
    </p:spTree>
    <p:extLst>
      <p:ext uri="{BB962C8B-B14F-4D97-AF65-F5344CB8AC3E}">
        <p14:creationId xmlns:p14="http://schemas.microsoft.com/office/powerpoint/2010/main" val="26027989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15"/>
          <p:cNvPicPr preferRelativeResize="0"/>
          <p:nvPr/>
        </p:nvPicPr>
        <p:blipFill rotWithShape="1">
          <a:blip r:embed="rId3">
            <a:alphaModFix/>
          </a:blip>
          <a:srcRect/>
          <a:stretch/>
        </p:blipFill>
        <p:spPr>
          <a:xfrm>
            <a:off x="3976950" y="317813"/>
            <a:ext cx="8116575" cy="7136776"/>
          </a:xfrm>
          <a:prstGeom prst="rect">
            <a:avLst/>
          </a:prstGeom>
          <a:noFill/>
          <a:ln>
            <a:noFill/>
          </a:ln>
        </p:spPr>
      </p:pic>
      <p:pic>
        <p:nvPicPr>
          <p:cNvPr id="206" name="Google Shape;206;p15"/>
          <p:cNvPicPr preferRelativeResize="0"/>
          <p:nvPr/>
        </p:nvPicPr>
        <p:blipFill rotWithShape="1">
          <a:blip r:embed="rId4">
            <a:alphaModFix/>
          </a:blip>
          <a:srcRect/>
          <a:stretch/>
        </p:blipFill>
        <p:spPr>
          <a:xfrm>
            <a:off x="417325" y="2395175"/>
            <a:ext cx="3871626" cy="2129399"/>
          </a:xfrm>
          <a:prstGeom prst="rect">
            <a:avLst/>
          </a:prstGeom>
          <a:noFill/>
          <a:ln>
            <a:noFill/>
          </a:ln>
        </p:spPr>
      </p:pic>
      <p:sp>
        <p:nvSpPr>
          <p:cNvPr id="207" name="Google Shape;207;p15"/>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196078" y="142022"/>
            <a:ext cx="9832825" cy="764440"/>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a:latin typeface="+mj-lt"/>
                <a:ea typeface="Times New Roman"/>
                <a:cs typeface="Times New Roman"/>
                <a:sym typeface="Times New Roman"/>
              </a:rPr>
              <a:t>Forward </a:t>
            </a:r>
            <a:r>
              <a:rPr lang="en-US" sz="4400" dirty="0" smtClean="0">
                <a:latin typeface="+mj-lt"/>
                <a:ea typeface="Times New Roman"/>
                <a:cs typeface="Times New Roman"/>
                <a:sym typeface="Times New Roman"/>
              </a:rPr>
              <a:t>propagation for layer l</a:t>
            </a:r>
            <a:endParaRPr lang="en-US" sz="4400" dirty="0">
              <a:latin typeface="+mj-lt"/>
              <a:ea typeface="Times New Roman"/>
              <a:cs typeface="Times New Roman"/>
              <a:sym typeface="Times New Roman"/>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24</a:t>
            </a:fld>
            <a:endParaRPr/>
          </a:p>
        </p:txBody>
      </p:sp>
      <p:sp>
        <p:nvSpPr>
          <p:cNvPr id="4" name="TextBox 3"/>
          <p:cNvSpPr txBox="1"/>
          <p:nvPr/>
        </p:nvSpPr>
        <p:spPr>
          <a:xfrm>
            <a:off x="550606" y="1566962"/>
            <a:ext cx="11031734" cy="3046988"/>
          </a:xfrm>
          <a:prstGeom prst="rect">
            <a:avLst/>
          </a:prstGeom>
          <a:noFill/>
        </p:spPr>
        <p:txBody>
          <a:bodyPr wrap="square" rtlCol="0">
            <a:spAutoFit/>
          </a:bodyPr>
          <a:lstStyle/>
          <a:p>
            <a:r>
              <a:rPr lang="en-US" sz="2400" dirty="0" smtClean="0"/>
              <a:t>Input: a</a:t>
            </a:r>
            <a:r>
              <a:rPr lang="en-US" sz="2400" baseline="30000" dirty="0" smtClean="0"/>
              <a:t>[l-1</a:t>
            </a:r>
            <a:r>
              <a:rPr lang="en-US" sz="2400" baseline="30000" dirty="0"/>
              <a:t>]</a:t>
            </a:r>
            <a:r>
              <a:rPr lang="en-US" sz="2400" dirty="0"/>
              <a:t> </a:t>
            </a:r>
            <a:endParaRPr lang="en-US" sz="2400" dirty="0" smtClean="0"/>
          </a:p>
          <a:p>
            <a:r>
              <a:rPr lang="en-US" sz="2400" dirty="0" smtClean="0"/>
              <a:t>Outputs: a</a:t>
            </a:r>
            <a:r>
              <a:rPr lang="en-US" sz="2400" baseline="30000" dirty="0" smtClean="0"/>
              <a:t>[l</a:t>
            </a:r>
            <a:r>
              <a:rPr lang="en-US" sz="2400" baseline="30000" dirty="0"/>
              <a:t>]</a:t>
            </a:r>
            <a:r>
              <a:rPr lang="en-US" sz="2400" dirty="0"/>
              <a:t> and cache z</a:t>
            </a:r>
            <a:r>
              <a:rPr lang="en-US" sz="2400" baseline="30000" dirty="0"/>
              <a:t>[l]</a:t>
            </a:r>
            <a:r>
              <a:rPr lang="en-US" sz="2400" dirty="0"/>
              <a:t>, which is a function of w</a:t>
            </a:r>
            <a:r>
              <a:rPr lang="en-US" sz="2400" baseline="30000" dirty="0"/>
              <a:t>[l]</a:t>
            </a:r>
            <a:r>
              <a:rPr lang="en-US" sz="2400" dirty="0"/>
              <a:t> and b</a:t>
            </a:r>
            <a:r>
              <a:rPr lang="en-US" sz="2400" baseline="30000" dirty="0"/>
              <a:t>[l]</a:t>
            </a:r>
            <a:r>
              <a:rPr lang="en-US" sz="2400" dirty="0"/>
              <a:t>. </a:t>
            </a:r>
            <a:endParaRPr lang="en-US" sz="2400" dirty="0" smtClean="0"/>
          </a:p>
          <a:p>
            <a:r>
              <a:rPr lang="en-US" sz="2400" dirty="0" smtClean="0"/>
              <a:t>So</a:t>
            </a:r>
            <a:r>
              <a:rPr lang="en-US" sz="2400" dirty="0"/>
              <a:t>, the </a:t>
            </a:r>
            <a:r>
              <a:rPr lang="en-US" sz="2400" dirty="0" err="1"/>
              <a:t>vectorized</a:t>
            </a:r>
            <a:r>
              <a:rPr lang="en-US" sz="2400" dirty="0"/>
              <a:t> form to calculate Z</a:t>
            </a:r>
            <a:r>
              <a:rPr lang="en-US" sz="2400" baseline="30000" dirty="0"/>
              <a:t>[l]</a:t>
            </a:r>
            <a:r>
              <a:rPr lang="en-US" sz="2400" dirty="0"/>
              <a:t> and A</a:t>
            </a:r>
            <a:r>
              <a:rPr lang="en-US" sz="2400" baseline="30000" dirty="0"/>
              <a:t>[l]</a:t>
            </a:r>
            <a:r>
              <a:rPr lang="en-US" sz="2400" dirty="0"/>
              <a:t> is</a:t>
            </a:r>
            <a:r>
              <a:rPr lang="en-US" sz="2400" dirty="0" smtClean="0"/>
              <a:t>:</a:t>
            </a:r>
          </a:p>
          <a:p>
            <a:r>
              <a:rPr lang="en-US" sz="2400" dirty="0" smtClean="0"/>
              <a:t>	</a:t>
            </a:r>
            <a:r>
              <a:rPr lang="pl-PL" sz="2400" dirty="0" smtClean="0"/>
              <a:t>Z</a:t>
            </a:r>
            <a:r>
              <a:rPr lang="pl-PL" sz="2400" baseline="30000" dirty="0" smtClean="0"/>
              <a:t>[l</a:t>
            </a:r>
            <a:r>
              <a:rPr lang="pl-PL" sz="2400" baseline="30000" dirty="0"/>
              <a:t>]</a:t>
            </a:r>
            <a:r>
              <a:rPr lang="pl-PL" sz="2400" dirty="0"/>
              <a:t> = W</a:t>
            </a:r>
            <a:r>
              <a:rPr lang="pl-PL" sz="2400" baseline="30000" dirty="0"/>
              <a:t>[l]</a:t>
            </a:r>
            <a:r>
              <a:rPr lang="pl-PL" sz="2400" dirty="0"/>
              <a:t> * A</a:t>
            </a:r>
            <a:r>
              <a:rPr lang="pl-PL" sz="2400" baseline="30000" dirty="0"/>
              <a:t>[l-1]</a:t>
            </a:r>
            <a:r>
              <a:rPr lang="pl-PL" sz="2400" dirty="0"/>
              <a:t> + b</a:t>
            </a:r>
            <a:r>
              <a:rPr lang="pl-PL" sz="2400" baseline="30000" dirty="0"/>
              <a:t>[l]</a:t>
            </a:r>
            <a:endParaRPr lang="pl-PL" sz="2400" dirty="0"/>
          </a:p>
          <a:p>
            <a:r>
              <a:rPr lang="en-US" sz="2400" dirty="0" smtClean="0"/>
              <a:t>	</a:t>
            </a:r>
            <a:r>
              <a:rPr lang="pl-PL" sz="2400" dirty="0" smtClean="0"/>
              <a:t>A</a:t>
            </a:r>
            <a:r>
              <a:rPr lang="pl-PL" sz="2400" baseline="30000" dirty="0" smtClean="0"/>
              <a:t>[l</a:t>
            </a:r>
            <a:r>
              <a:rPr lang="pl-PL" sz="2400" baseline="30000" dirty="0"/>
              <a:t>]</a:t>
            </a:r>
            <a:r>
              <a:rPr lang="pl-PL" sz="2400" dirty="0"/>
              <a:t> = g</a:t>
            </a:r>
            <a:r>
              <a:rPr lang="pl-PL" sz="2400" baseline="30000" dirty="0"/>
              <a:t>[l]</a:t>
            </a:r>
            <a:r>
              <a:rPr lang="pl-PL" sz="2400" dirty="0"/>
              <a:t>(Z</a:t>
            </a:r>
            <a:r>
              <a:rPr lang="pl-PL" sz="2400" baseline="30000" dirty="0"/>
              <a:t>[l]</a:t>
            </a:r>
            <a:r>
              <a:rPr lang="pl-PL" sz="2400" dirty="0"/>
              <a:t>)</a:t>
            </a:r>
          </a:p>
          <a:p>
            <a:r>
              <a:rPr lang="en-US" sz="2400" dirty="0"/>
              <a:t>We will calculate Z and A for each layer of the network. After calculating the activations, the next step is </a:t>
            </a:r>
            <a:r>
              <a:rPr lang="en-US" sz="2400" b="1" dirty="0"/>
              <a:t>backward propagation</a:t>
            </a:r>
            <a:r>
              <a:rPr lang="en-US" sz="2400" dirty="0"/>
              <a:t>, where we update the weights using the derivatives</a:t>
            </a:r>
            <a:r>
              <a:rPr lang="en-US" sz="2400" dirty="0" smtClean="0"/>
              <a:t>.</a:t>
            </a:r>
            <a:endParaRPr lang="en-US" sz="2400" dirty="0"/>
          </a:p>
        </p:txBody>
      </p:sp>
    </p:spTree>
    <p:extLst>
      <p:ext uri="{BB962C8B-B14F-4D97-AF65-F5344CB8AC3E}">
        <p14:creationId xmlns:p14="http://schemas.microsoft.com/office/powerpoint/2010/main" val="17305225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156749" y="134786"/>
            <a:ext cx="9832825" cy="764440"/>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a:latin typeface="+mj-lt"/>
                <a:ea typeface="Times New Roman"/>
                <a:cs typeface="Times New Roman"/>
                <a:sym typeface="Times New Roman"/>
              </a:rPr>
              <a:t>B</a:t>
            </a:r>
            <a:r>
              <a:rPr lang="en-US" sz="4400" dirty="0" smtClean="0">
                <a:latin typeface="+mj-lt"/>
                <a:ea typeface="Times New Roman"/>
                <a:cs typeface="Times New Roman"/>
                <a:sym typeface="Times New Roman"/>
              </a:rPr>
              <a:t>ackward propagation for layer l</a:t>
            </a:r>
            <a:endParaRPr lang="en-US" sz="4400" dirty="0">
              <a:latin typeface="+mj-lt"/>
              <a:ea typeface="Times New Roman"/>
              <a:cs typeface="Times New Roman"/>
              <a:sym typeface="Times New Roman"/>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25</a:t>
            </a:fld>
            <a:endParaRPr/>
          </a:p>
        </p:txBody>
      </p:sp>
      <p:sp>
        <p:nvSpPr>
          <p:cNvPr id="4" name="TextBox 3"/>
          <p:cNvSpPr txBox="1"/>
          <p:nvPr/>
        </p:nvSpPr>
        <p:spPr>
          <a:xfrm>
            <a:off x="550606" y="1566962"/>
            <a:ext cx="11031734" cy="1569660"/>
          </a:xfrm>
          <a:prstGeom prst="rect">
            <a:avLst/>
          </a:prstGeom>
          <a:noFill/>
        </p:spPr>
        <p:txBody>
          <a:bodyPr wrap="square" rtlCol="0">
            <a:spAutoFit/>
          </a:bodyPr>
          <a:lstStyle/>
          <a:p>
            <a:r>
              <a:rPr lang="en-US" sz="2400" dirty="0" smtClean="0"/>
              <a:t>Input: da</a:t>
            </a:r>
            <a:r>
              <a:rPr lang="en-US" sz="2400" baseline="30000" dirty="0" smtClean="0"/>
              <a:t>[l</a:t>
            </a:r>
            <a:r>
              <a:rPr lang="en-US" sz="2400" baseline="30000" dirty="0"/>
              <a:t>]</a:t>
            </a:r>
            <a:r>
              <a:rPr lang="en-US" sz="2400" dirty="0"/>
              <a:t> </a:t>
            </a:r>
            <a:endParaRPr lang="en-US" sz="2400" dirty="0" smtClean="0"/>
          </a:p>
          <a:p>
            <a:r>
              <a:rPr lang="en-US" sz="2400" dirty="0" smtClean="0"/>
              <a:t>Output: da</a:t>
            </a:r>
            <a:r>
              <a:rPr lang="en-US" sz="2400" baseline="30000" dirty="0" smtClean="0"/>
              <a:t>[l-1</a:t>
            </a:r>
            <a:r>
              <a:rPr lang="en-US" sz="2400" baseline="30000" dirty="0"/>
              <a:t>]</a:t>
            </a:r>
            <a:r>
              <a:rPr lang="en-US" sz="2400" dirty="0"/>
              <a:t>, </a:t>
            </a:r>
            <a:r>
              <a:rPr lang="en-US" sz="2400" dirty="0" err="1"/>
              <a:t>dW</a:t>
            </a:r>
            <a:r>
              <a:rPr lang="en-US" sz="2400" baseline="30000" dirty="0"/>
              <a:t>[l]</a:t>
            </a:r>
            <a:r>
              <a:rPr lang="en-US" sz="2400" dirty="0"/>
              <a:t> and </a:t>
            </a:r>
            <a:r>
              <a:rPr lang="en-US" sz="2400" dirty="0" err="1"/>
              <a:t>db</a:t>
            </a:r>
            <a:r>
              <a:rPr lang="en-US" sz="2400" baseline="30000" dirty="0"/>
              <a:t>[l]</a:t>
            </a:r>
            <a:r>
              <a:rPr lang="en-US" sz="2400" dirty="0"/>
              <a:t>. </a:t>
            </a:r>
            <a:endParaRPr lang="en-US" sz="2400" dirty="0" smtClean="0"/>
          </a:p>
          <a:p>
            <a:r>
              <a:rPr lang="en-US" sz="2400" dirty="0" smtClean="0"/>
              <a:t>Let’s </a:t>
            </a:r>
            <a:r>
              <a:rPr lang="en-US" sz="2400" dirty="0"/>
              <a:t>look at the </a:t>
            </a:r>
            <a:r>
              <a:rPr lang="en-US" sz="2400" dirty="0" err="1"/>
              <a:t>vectorized</a:t>
            </a:r>
            <a:r>
              <a:rPr lang="en-US" sz="2400" dirty="0"/>
              <a:t> equations for backward propagation</a:t>
            </a:r>
            <a:r>
              <a:rPr lang="en-US" sz="2400" dirty="0" smtClean="0"/>
              <a:t>:</a:t>
            </a:r>
          </a:p>
          <a:p>
            <a:endParaRPr lang="en-US" sz="2400" dirty="0"/>
          </a:p>
        </p:txBody>
      </p:sp>
      <p:sp>
        <p:nvSpPr>
          <p:cNvPr id="6" name="Rectangle 3"/>
          <p:cNvSpPr>
            <a:spLocks noChangeArrowheads="1"/>
          </p:cNvSpPr>
          <p:nvPr/>
        </p:nvSpPr>
        <p:spPr bwMode="auto">
          <a:xfrm>
            <a:off x="717755" y="2754533"/>
            <a:ext cx="8294258"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529"/>
                </a:solidFill>
                <a:effectLst/>
                <a:latin typeface="SFMono-Regular"/>
              </a:rPr>
              <a:t>	</a:t>
            </a:r>
            <a:r>
              <a:rPr kumimoji="0" lang="en-US" altLang="en-US" sz="2400" b="0" i="0" u="none" strike="noStrike" cap="none" normalizeH="0" baseline="0" dirty="0" err="1" smtClean="0">
                <a:ln>
                  <a:noFill/>
                </a:ln>
                <a:solidFill>
                  <a:srgbClr val="212529"/>
                </a:solidFill>
                <a:effectLst/>
                <a:latin typeface="SFMono-Regular"/>
              </a:rPr>
              <a:t>dZ</a:t>
            </a:r>
            <a:r>
              <a:rPr kumimoji="0" lang="en-US" altLang="en-US" sz="2400" b="0" i="0" u="none" strike="noStrike" cap="none" normalizeH="0" baseline="30000" dirty="0" smtClean="0">
                <a:ln>
                  <a:noFill/>
                </a:ln>
                <a:solidFill>
                  <a:srgbClr val="212529"/>
                </a:solidFill>
                <a:effectLst/>
                <a:latin typeface="SFMono-Regular"/>
              </a:rPr>
              <a:t>[l]</a:t>
            </a:r>
            <a:r>
              <a:rPr kumimoji="0" lang="en-US" altLang="en-US" sz="2400" b="0" i="0" u="none" strike="noStrike" cap="none" normalizeH="0" baseline="0" dirty="0" smtClean="0">
                <a:ln>
                  <a:noFill/>
                </a:ln>
                <a:solidFill>
                  <a:srgbClr val="212529"/>
                </a:solidFill>
                <a:effectLst/>
                <a:latin typeface="SFMono-Regular"/>
              </a:rPr>
              <a:t> = </a:t>
            </a:r>
            <a:r>
              <a:rPr kumimoji="0" lang="en-US" altLang="en-US" sz="2400" b="0" i="0" u="none" strike="noStrike" cap="none" normalizeH="0" baseline="0" dirty="0" err="1" smtClean="0">
                <a:ln>
                  <a:noFill/>
                </a:ln>
                <a:solidFill>
                  <a:srgbClr val="212529"/>
                </a:solidFill>
                <a:effectLst/>
                <a:latin typeface="SFMono-Regular"/>
              </a:rPr>
              <a:t>dA</a:t>
            </a:r>
            <a:r>
              <a:rPr kumimoji="0" lang="en-US" altLang="en-US" sz="2400" b="0" i="0" u="none" strike="noStrike" cap="none" normalizeH="0" baseline="30000" dirty="0" smtClean="0">
                <a:ln>
                  <a:noFill/>
                </a:ln>
                <a:solidFill>
                  <a:srgbClr val="212529"/>
                </a:solidFill>
                <a:effectLst/>
                <a:latin typeface="SFMono-Regular"/>
              </a:rPr>
              <a:t>[l]</a:t>
            </a:r>
            <a:r>
              <a:rPr kumimoji="0" lang="en-US" altLang="en-US" sz="2400" b="0" i="0" u="none" strike="noStrike" cap="none" normalizeH="0" baseline="0" dirty="0" smtClean="0">
                <a:ln>
                  <a:noFill/>
                </a:ln>
                <a:solidFill>
                  <a:srgbClr val="212529"/>
                </a:solidFill>
                <a:effectLst/>
                <a:latin typeface="SFMono-Regular"/>
              </a:rPr>
              <a:t> * g'</a:t>
            </a:r>
            <a:r>
              <a:rPr kumimoji="0" lang="en-US" altLang="en-US" sz="2400" b="0" i="0" u="none" strike="noStrike" cap="none" normalizeH="0" baseline="30000" dirty="0" smtClean="0">
                <a:ln>
                  <a:noFill/>
                </a:ln>
                <a:solidFill>
                  <a:srgbClr val="212529"/>
                </a:solidFill>
                <a:effectLst/>
                <a:latin typeface="SFMono-Regular"/>
              </a:rPr>
              <a:t>[l]</a:t>
            </a:r>
            <a:r>
              <a:rPr kumimoji="0" lang="en-US" altLang="en-US" sz="2400" b="0" i="0" u="none" strike="noStrike" cap="none" normalizeH="0" baseline="0" dirty="0" smtClean="0">
                <a:ln>
                  <a:noFill/>
                </a:ln>
                <a:solidFill>
                  <a:srgbClr val="212529"/>
                </a:solidFill>
                <a:effectLst/>
                <a:latin typeface="SFMono-Regular"/>
              </a:rPr>
              <a:t>(Z</a:t>
            </a:r>
            <a:r>
              <a:rPr kumimoji="0" lang="en-US" altLang="en-US" sz="2400" b="0" i="0" u="none" strike="noStrike" cap="none" normalizeH="0" baseline="30000" dirty="0" smtClean="0">
                <a:ln>
                  <a:noFill/>
                </a:ln>
                <a:solidFill>
                  <a:srgbClr val="212529"/>
                </a:solidFill>
                <a:effectLst/>
                <a:latin typeface="SFMono-Regular"/>
              </a:rPr>
              <a:t>[l]</a:t>
            </a:r>
            <a:r>
              <a:rPr kumimoji="0" lang="en-US" altLang="en-US" sz="2400" b="0" i="0" u="none" strike="noStrike" cap="none" normalizeH="0" baseline="0" dirty="0" smtClean="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529"/>
                </a:solidFill>
                <a:effectLst/>
                <a:latin typeface="SFMono-Regular"/>
              </a:rPr>
              <a:t>	</a:t>
            </a:r>
            <a:r>
              <a:rPr kumimoji="0" lang="en-US" altLang="en-US" sz="2400" b="0" i="0" u="none" strike="noStrike" cap="none" normalizeH="0" baseline="0" dirty="0" err="1" smtClean="0">
                <a:ln>
                  <a:noFill/>
                </a:ln>
                <a:solidFill>
                  <a:srgbClr val="212529"/>
                </a:solidFill>
                <a:effectLst/>
                <a:latin typeface="SFMono-Regular"/>
              </a:rPr>
              <a:t>dW</a:t>
            </a:r>
            <a:r>
              <a:rPr kumimoji="0" lang="en-US" altLang="en-US" sz="2400" b="0" i="0" u="none" strike="noStrike" cap="none" normalizeH="0" baseline="30000" dirty="0" smtClean="0">
                <a:ln>
                  <a:noFill/>
                </a:ln>
                <a:solidFill>
                  <a:srgbClr val="212529"/>
                </a:solidFill>
                <a:effectLst/>
                <a:latin typeface="SFMono-Regular"/>
              </a:rPr>
              <a:t>[l]</a:t>
            </a:r>
            <a:r>
              <a:rPr kumimoji="0" lang="en-US" altLang="en-US" sz="2400" b="0" i="0" u="none" strike="noStrike" cap="none" normalizeH="0" baseline="0" dirty="0" smtClean="0">
                <a:ln>
                  <a:noFill/>
                </a:ln>
                <a:solidFill>
                  <a:srgbClr val="212529"/>
                </a:solidFill>
                <a:effectLst/>
                <a:latin typeface="SFMono-Regular"/>
              </a:rPr>
              <a:t> = 1/m * (</a:t>
            </a:r>
            <a:r>
              <a:rPr kumimoji="0" lang="en-US" altLang="en-US" sz="2400" b="0" i="0" u="none" strike="noStrike" cap="none" normalizeH="0" baseline="0" dirty="0" err="1" smtClean="0">
                <a:ln>
                  <a:noFill/>
                </a:ln>
                <a:solidFill>
                  <a:srgbClr val="212529"/>
                </a:solidFill>
                <a:effectLst/>
                <a:latin typeface="SFMono-Regular"/>
              </a:rPr>
              <a:t>dZ</a:t>
            </a:r>
            <a:r>
              <a:rPr kumimoji="0" lang="en-US" altLang="en-US" sz="2400" b="0" i="0" u="none" strike="noStrike" cap="none" normalizeH="0" baseline="30000" dirty="0" smtClean="0">
                <a:ln>
                  <a:noFill/>
                </a:ln>
                <a:solidFill>
                  <a:srgbClr val="212529"/>
                </a:solidFill>
                <a:effectLst/>
                <a:latin typeface="SFMono-Regular"/>
              </a:rPr>
              <a:t>[l]</a:t>
            </a:r>
            <a:r>
              <a:rPr kumimoji="0" lang="en-US" altLang="en-US" sz="2400" b="0" i="0" u="none" strike="noStrike" cap="none" normalizeH="0" baseline="0" dirty="0" smtClean="0">
                <a:ln>
                  <a:noFill/>
                </a:ln>
                <a:solidFill>
                  <a:srgbClr val="212529"/>
                </a:solidFill>
                <a:effectLst/>
                <a:latin typeface="SFMono-Regular"/>
              </a:rPr>
              <a:t> * A</a:t>
            </a:r>
            <a:r>
              <a:rPr kumimoji="0" lang="en-US" altLang="en-US" sz="2400" b="0" i="0" u="none" strike="noStrike" cap="none" normalizeH="0" baseline="30000" dirty="0" smtClean="0">
                <a:ln>
                  <a:noFill/>
                </a:ln>
                <a:solidFill>
                  <a:srgbClr val="212529"/>
                </a:solidFill>
                <a:effectLst/>
                <a:latin typeface="SFMono-Regular"/>
              </a:rPr>
              <a:t>[l-1]</a:t>
            </a:r>
            <a:r>
              <a:rPr kumimoji="0" lang="en-US" altLang="en-US" sz="2400" b="0" i="0" u="none" strike="noStrike" cap="none" normalizeH="0" baseline="0" dirty="0" smtClean="0">
                <a:ln>
                  <a:noFill/>
                </a:ln>
                <a:solidFill>
                  <a:srgbClr val="212529"/>
                </a:solidFill>
                <a:effectLst/>
                <a:latin typeface="SFMono-Regular"/>
              </a:rPr>
              <a:t>.T)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529"/>
                </a:solidFill>
                <a:effectLst/>
                <a:latin typeface="SFMono-Regular"/>
              </a:rPr>
              <a:t>	</a:t>
            </a:r>
            <a:r>
              <a:rPr kumimoji="0" lang="en-US" altLang="en-US" sz="2400" b="0" i="0" u="none" strike="noStrike" cap="none" normalizeH="0" baseline="0" dirty="0" err="1" smtClean="0">
                <a:ln>
                  <a:noFill/>
                </a:ln>
                <a:solidFill>
                  <a:srgbClr val="212529"/>
                </a:solidFill>
                <a:effectLst/>
                <a:latin typeface="SFMono-Regular"/>
              </a:rPr>
              <a:t>db</a:t>
            </a:r>
            <a:r>
              <a:rPr kumimoji="0" lang="en-US" altLang="en-US" sz="2400" b="0" i="0" u="none" strike="noStrike" cap="none" normalizeH="0" baseline="30000" dirty="0" smtClean="0">
                <a:ln>
                  <a:noFill/>
                </a:ln>
                <a:solidFill>
                  <a:srgbClr val="212529"/>
                </a:solidFill>
                <a:effectLst/>
                <a:latin typeface="SFMono-Regular"/>
              </a:rPr>
              <a:t>[l]</a:t>
            </a:r>
            <a:r>
              <a:rPr kumimoji="0" lang="en-US" altLang="en-US" sz="2400" b="0" i="0" u="none" strike="noStrike" cap="none" normalizeH="0" baseline="0" dirty="0" smtClean="0">
                <a:ln>
                  <a:noFill/>
                </a:ln>
                <a:solidFill>
                  <a:srgbClr val="212529"/>
                </a:solidFill>
                <a:effectLst/>
                <a:latin typeface="SFMono-Regular"/>
              </a:rPr>
              <a:t> = 1/m * </a:t>
            </a:r>
            <a:r>
              <a:rPr kumimoji="0" lang="en-US" altLang="en-US" sz="2400" b="0" i="0" u="none" strike="noStrike" cap="none" normalizeH="0" baseline="0" dirty="0" err="1" smtClean="0">
                <a:ln>
                  <a:noFill/>
                </a:ln>
                <a:solidFill>
                  <a:srgbClr val="212529"/>
                </a:solidFill>
                <a:effectLst/>
                <a:latin typeface="SFMono-Regular"/>
              </a:rPr>
              <a:t>np.sum</a:t>
            </a:r>
            <a:r>
              <a:rPr kumimoji="0" lang="en-US" altLang="en-US" sz="2400" b="0" i="0" u="none" strike="noStrike" cap="none" normalizeH="0" baseline="0" dirty="0" smtClean="0">
                <a:ln>
                  <a:noFill/>
                </a:ln>
                <a:solidFill>
                  <a:srgbClr val="212529"/>
                </a:solidFill>
                <a:effectLst/>
                <a:latin typeface="SFMono-Regular"/>
              </a:rPr>
              <a:t>(</a:t>
            </a:r>
            <a:r>
              <a:rPr kumimoji="0" lang="en-US" altLang="en-US" sz="2400" b="0" i="0" u="none" strike="noStrike" cap="none" normalizeH="0" baseline="0" dirty="0" err="1" smtClean="0">
                <a:ln>
                  <a:noFill/>
                </a:ln>
                <a:solidFill>
                  <a:srgbClr val="212529"/>
                </a:solidFill>
                <a:effectLst/>
                <a:latin typeface="SFMono-Regular"/>
              </a:rPr>
              <a:t>dZ</a:t>
            </a:r>
            <a:r>
              <a:rPr kumimoji="0" lang="en-US" altLang="en-US" sz="2400" b="0" i="0" u="none" strike="noStrike" cap="none" normalizeH="0" baseline="30000" dirty="0" smtClean="0">
                <a:ln>
                  <a:noFill/>
                </a:ln>
                <a:solidFill>
                  <a:srgbClr val="212529"/>
                </a:solidFill>
                <a:effectLst/>
                <a:latin typeface="SFMono-Regular"/>
              </a:rPr>
              <a:t>[l]</a:t>
            </a:r>
            <a:r>
              <a:rPr kumimoji="0" lang="en-US" altLang="en-US" sz="2400" b="0" i="0" u="none" strike="noStrike" cap="none" normalizeH="0" baseline="0" dirty="0" smtClean="0">
                <a:ln>
                  <a:noFill/>
                </a:ln>
                <a:solidFill>
                  <a:srgbClr val="212529"/>
                </a:solidFill>
                <a:effectLst/>
                <a:latin typeface="SFMono-Regular"/>
              </a:rPr>
              <a:t>, axis = 1, </a:t>
            </a:r>
            <a:r>
              <a:rPr kumimoji="0" lang="en-US" altLang="en-US" sz="2400" b="0" i="0" u="none" strike="noStrike" cap="none" normalizeH="0" baseline="0" dirty="0" err="1" smtClean="0">
                <a:ln>
                  <a:noFill/>
                </a:ln>
                <a:solidFill>
                  <a:srgbClr val="212529"/>
                </a:solidFill>
                <a:effectLst/>
                <a:latin typeface="SFMono-Regular"/>
              </a:rPr>
              <a:t>keepdims</a:t>
            </a:r>
            <a:r>
              <a:rPr kumimoji="0" lang="en-US" altLang="en-US" sz="2400" b="0" i="0" u="none" strike="noStrike" cap="none" normalizeH="0" baseline="0" dirty="0" smtClean="0">
                <a:ln>
                  <a:noFill/>
                </a:ln>
                <a:solidFill>
                  <a:srgbClr val="212529"/>
                </a:solidFill>
                <a:effectLst/>
                <a:latin typeface="SFMono-Regular"/>
              </a:rPr>
              <a:t>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529"/>
                </a:solidFill>
                <a:effectLst/>
                <a:latin typeface="SFMono-Regular"/>
              </a:rPr>
              <a:t>	</a:t>
            </a:r>
            <a:r>
              <a:rPr kumimoji="0" lang="en-US" altLang="en-US" sz="2400" b="0" i="0" u="none" strike="noStrike" cap="none" normalizeH="0" baseline="0" dirty="0" err="1" smtClean="0">
                <a:ln>
                  <a:noFill/>
                </a:ln>
                <a:solidFill>
                  <a:srgbClr val="212529"/>
                </a:solidFill>
                <a:effectLst/>
                <a:latin typeface="SFMono-Regular"/>
              </a:rPr>
              <a:t>dA</a:t>
            </a:r>
            <a:r>
              <a:rPr kumimoji="0" lang="en-US" altLang="en-US" sz="2400" b="0" i="0" u="none" strike="noStrike" cap="none" normalizeH="0" baseline="30000" dirty="0" smtClean="0">
                <a:ln>
                  <a:noFill/>
                </a:ln>
                <a:solidFill>
                  <a:srgbClr val="212529"/>
                </a:solidFill>
                <a:effectLst/>
                <a:latin typeface="SFMono-Regular"/>
              </a:rPr>
              <a:t>[l-1]</a:t>
            </a:r>
            <a:r>
              <a:rPr kumimoji="0" lang="en-US" altLang="en-US" sz="2400" b="0" i="0" u="none" strike="noStrike" cap="none" normalizeH="0" baseline="0" dirty="0" smtClean="0">
                <a:ln>
                  <a:noFill/>
                </a:ln>
                <a:solidFill>
                  <a:srgbClr val="212529"/>
                </a:solidFill>
                <a:effectLst/>
                <a:latin typeface="SFMono-Regular"/>
              </a:rPr>
              <a:t> = w</a:t>
            </a:r>
            <a:r>
              <a:rPr kumimoji="0" lang="en-US" altLang="en-US" sz="2400" b="0" i="0" u="none" strike="noStrike" cap="none" normalizeH="0" baseline="30000" dirty="0" smtClean="0">
                <a:ln>
                  <a:noFill/>
                </a:ln>
                <a:solidFill>
                  <a:srgbClr val="212529"/>
                </a:solidFill>
                <a:effectLst/>
                <a:latin typeface="SFMono-Regular"/>
              </a:rPr>
              <a:t>[l]</a:t>
            </a:r>
            <a:r>
              <a:rPr kumimoji="0" lang="en-US" altLang="en-US" sz="2400" b="0" i="0" u="none" strike="noStrike" cap="none" normalizeH="0" baseline="0" dirty="0" smtClean="0">
                <a:ln>
                  <a:noFill/>
                </a:ln>
                <a:solidFill>
                  <a:srgbClr val="212529"/>
                </a:solidFill>
                <a:effectLst/>
                <a:latin typeface="SFMono-Regular"/>
              </a:rPr>
              <a:t>.T * </a:t>
            </a:r>
            <a:r>
              <a:rPr kumimoji="0" lang="en-US" altLang="en-US" sz="2400" b="0" i="0" u="none" strike="noStrike" cap="none" normalizeH="0" baseline="0" dirty="0" err="1" smtClean="0">
                <a:ln>
                  <a:noFill/>
                </a:ln>
                <a:solidFill>
                  <a:srgbClr val="212529"/>
                </a:solidFill>
                <a:effectLst/>
                <a:latin typeface="SFMono-Regular"/>
              </a:rPr>
              <a:t>dZ</a:t>
            </a:r>
            <a:r>
              <a:rPr kumimoji="0" lang="en-US" altLang="en-US" sz="2400" b="0" i="0" u="none" strike="noStrike" cap="none" normalizeH="0" baseline="30000" dirty="0" smtClean="0">
                <a:ln>
                  <a:noFill/>
                </a:ln>
                <a:solidFill>
                  <a:srgbClr val="212529"/>
                </a:solidFill>
                <a:effectLst/>
                <a:latin typeface="SFMono-Regular"/>
              </a:rPr>
              <a:t>[l]</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4851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127252" y="151855"/>
            <a:ext cx="9832825" cy="764440"/>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a:latin typeface="+mj-lt"/>
                <a:ea typeface="Times New Roman"/>
                <a:cs typeface="Times New Roman"/>
                <a:sym typeface="Times New Roman"/>
              </a:rPr>
              <a:t>Forward and backward </a:t>
            </a:r>
            <a:r>
              <a:rPr lang="en-US" sz="4400" dirty="0" smtClean="0">
                <a:latin typeface="+mj-lt"/>
                <a:ea typeface="Times New Roman"/>
                <a:cs typeface="Times New Roman"/>
                <a:sym typeface="Times New Roman"/>
              </a:rPr>
              <a:t>propagation</a:t>
            </a:r>
            <a:endParaRPr lang="en-US" sz="4400" dirty="0">
              <a:latin typeface="+mj-lt"/>
              <a:ea typeface="Times New Roman"/>
              <a:cs typeface="Times New Roman"/>
              <a:sym typeface="Times New Roman"/>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26</a:t>
            </a:fld>
            <a:endParaRPr/>
          </a:p>
        </p:txBody>
      </p:sp>
      <p:sp>
        <p:nvSpPr>
          <p:cNvPr id="4" name="TextBox 3"/>
          <p:cNvSpPr txBox="1"/>
          <p:nvPr/>
        </p:nvSpPr>
        <p:spPr>
          <a:xfrm>
            <a:off x="550606" y="1566962"/>
            <a:ext cx="11031734"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Deep </a:t>
            </a:r>
            <a:r>
              <a:rPr lang="en-US" sz="2400" dirty="0"/>
              <a:t>Neural Networks perform surprisingly well (maybe not so surprising if you’ve used them before!). Running only a few lines of code gives us satisfactory results. This is because we are feeding a large amount of data to the network and it is learning from that data using the hidden </a:t>
            </a:r>
            <a:r>
              <a:rPr lang="en-US" sz="2400" dirty="0" smtClean="0"/>
              <a:t>layers.</a:t>
            </a:r>
          </a:p>
          <a:p>
            <a:pPr marL="342900" indent="-342900">
              <a:buFont typeface="Arial" panose="020B0604020202020204" pitchFamily="34" charset="0"/>
              <a:buChar char="•"/>
            </a:pPr>
            <a:r>
              <a:rPr lang="en-US" sz="2400" dirty="0" smtClean="0"/>
              <a:t>Choosing </a:t>
            </a:r>
            <a:r>
              <a:rPr lang="en-US" sz="2400" dirty="0"/>
              <a:t>the right </a:t>
            </a:r>
            <a:r>
              <a:rPr lang="en-US" sz="2400" dirty="0" err="1"/>
              <a:t>hyperparameters</a:t>
            </a:r>
            <a:r>
              <a:rPr lang="en-US" sz="2400" dirty="0"/>
              <a:t> helps us to make our model more efficient. We will cover the details of </a:t>
            </a:r>
            <a:r>
              <a:rPr lang="en-US" sz="2400" dirty="0" err="1"/>
              <a:t>hyperparameter</a:t>
            </a:r>
            <a:r>
              <a:rPr lang="en-US" sz="2400" dirty="0"/>
              <a:t> tuning in the next article of this series</a:t>
            </a:r>
            <a:r>
              <a:rPr lang="en-US" sz="2400" dirty="0" smtClean="0"/>
              <a:t>.</a:t>
            </a:r>
            <a:endParaRPr lang="en-US" sz="2400" dirty="0"/>
          </a:p>
        </p:txBody>
      </p:sp>
    </p:spTree>
    <p:extLst>
      <p:ext uri="{BB962C8B-B14F-4D97-AF65-F5344CB8AC3E}">
        <p14:creationId xmlns:p14="http://schemas.microsoft.com/office/powerpoint/2010/main" val="2374611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854271" y="160800"/>
            <a:ext cx="2274000" cy="628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000" b="1">
                <a:solidFill>
                  <a:srgbClr val="222225"/>
                </a:solidFill>
                <a:latin typeface="Times New Roman"/>
                <a:ea typeface="Times New Roman"/>
                <a:cs typeface="Times New Roman"/>
                <a:sym typeface="Times New Roman"/>
              </a:rPr>
              <a:t>Summary</a:t>
            </a:r>
            <a:endParaRPr sz="4000">
              <a:latin typeface="Times New Roman"/>
              <a:ea typeface="Times New Roman"/>
              <a:cs typeface="Times New Roman"/>
              <a:sym typeface="Times New Roman"/>
            </a:endParaRPr>
          </a:p>
        </p:txBody>
      </p:sp>
      <p:pic>
        <p:nvPicPr>
          <p:cNvPr id="225" name="Google Shape;225;p17"/>
          <p:cNvPicPr preferRelativeResize="0"/>
          <p:nvPr/>
        </p:nvPicPr>
        <p:blipFill rotWithShape="1">
          <a:blip r:embed="rId3">
            <a:alphaModFix/>
          </a:blip>
          <a:srcRect/>
          <a:stretch/>
        </p:blipFill>
        <p:spPr>
          <a:xfrm>
            <a:off x="854275" y="1678350"/>
            <a:ext cx="9951250" cy="4699599"/>
          </a:xfrm>
          <a:prstGeom prst="rect">
            <a:avLst/>
          </a:prstGeom>
          <a:noFill/>
          <a:ln>
            <a:noFill/>
          </a:ln>
        </p:spPr>
      </p:pic>
      <p:pic>
        <p:nvPicPr>
          <p:cNvPr id="226" name="Google Shape;226;p17"/>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27" name="Google Shape;227;p17"/>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18"/>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Google Shape;233;p18"/>
          <p:cNvSpPr txBox="1"/>
          <p:nvPr/>
        </p:nvSpPr>
        <p:spPr>
          <a:xfrm>
            <a:off x="4544009" y="3597424"/>
            <a:ext cx="7442200" cy="1674817"/>
          </a:xfrm>
          <a:prstGeom prst="rect">
            <a:avLst/>
          </a:prstGeom>
          <a:noFill/>
          <a:ln>
            <a:noFill/>
          </a:ln>
        </p:spPr>
        <p:txBody>
          <a:bodyPr spcFirstLastPara="1" wrap="square" lIns="0" tIns="12700" rIns="0" bIns="0" anchor="t" anchorCtr="0">
            <a:spAutoFit/>
          </a:bodyPr>
          <a:lstStyle/>
          <a:p>
            <a:pPr marL="12700" marR="5080" lvl="0" indent="536575" algn="ctr" rtl="0">
              <a:lnSpc>
                <a:spcPct val="100000"/>
              </a:lnSpc>
              <a:spcBef>
                <a:spcPts val="0"/>
              </a:spcBef>
              <a:spcAft>
                <a:spcPts val="0"/>
              </a:spcAft>
              <a:buClr>
                <a:srgbClr val="000000"/>
              </a:buClr>
              <a:buSzPts val="6000"/>
              <a:buFont typeface="Arial"/>
              <a:buNone/>
            </a:pPr>
            <a:r>
              <a:rPr lang="en-US" sz="5400" b="0" i="0" u="none" strike="noStrike" cap="none" dirty="0">
                <a:solidFill>
                  <a:schemeClr val="dk1"/>
                </a:solidFill>
                <a:latin typeface="+mn-lt"/>
                <a:ea typeface="Calibri"/>
                <a:cs typeface="Calibri"/>
                <a:sym typeface="Calibri"/>
              </a:rPr>
              <a:t>Parameters</a:t>
            </a:r>
            <a:r>
              <a:rPr lang="en-US" sz="5400" b="0" i="0" u="none" strike="noStrike" cap="none" dirty="0">
                <a:solidFill>
                  <a:schemeClr val="dk1"/>
                </a:solidFill>
                <a:latin typeface="Calibri"/>
                <a:ea typeface="Calibri"/>
                <a:cs typeface="Calibri"/>
                <a:sym typeface="Calibri"/>
              </a:rPr>
              <a:t> vs  </a:t>
            </a:r>
            <a:r>
              <a:rPr lang="en-US" sz="5400" b="0" i="0" u="none" strike="noStrike" cap="none" dirty="0" err="1">
                <a:solidFill>
                  <a:schemeClr val="dk1"/>
                </a:solidFill>
                <a:latin typeface="Calibri"/>
                <a:ea typeface="Calibri"/>
                <a:cs typeface="Calibri"/>
                <a:sym typeface="Calibri"/>
              </a:rPr>
              <a:t>Hyperparameters</a:t>
            </a:r>
            <a:endParaRPr sz="5400" b="0" i="0" u="none" strike="noStrike" cap="none" dirty="0">
              <a:solidFill>
                <a:schemeClr val="dk1"/>
              </a:solidFill>
              <a:latin typeface="Calibri"/>
              <a:ea typeface="Calibri"/>
              <a:cs typeface="Calibri"/>
              <a:sym typeface="Calibri"/>
            </a:endParaRPr>
          </a:p>
        </p:txBody>
      </p:sp>
      <p:sp>
        <p:nvSpPr>
          <p:cNvPr id="234" name="Google Shape;234;p18"/>
          <p:cNvSpPr txBox="1">
            <a:spLocks noGrp="1"/>
          </p:cNvSpPr>
          <p:nvPr>
            <p:ph type="title"/>
          </p:nvPr>
        </p:nvSpPr>
        <p:spPr>
          <a:xfrm>
            <a:off x="1810651" y="1129375"/>
            <a:ext cx="9403800" cy="2228928"/>
          </a:xfrm>
          <a:prstGeom prst="rect">
            <a:avLst/>
          </a:prstGeom>
          <a:noFill/>
          <a:ln>
            <a:noFill/>
          </a:ln>
        </p:spPr>
        <p:txBody>
          <a:bodyPr spcFirstLastPara="1" wrap="square" lIns="0" tIns="31100" rIns="0" bIns="0" anchor="t" anchorCtr="0">
            <a:spAutoFit/>
          </a:bodyPr>
          <a:lstStyle/>
          <a:p>
            <a:pPr marL="4852670" marR="5080" lvl="0" indent="-494665" algn="l" rtl="0">
              <a:lnSpc>
                <a:spcPct val="119242"/>
              </a:lnSpc>
              <a:spcBef>
                <a:spcPts val="0"/>
              </a:spcBef>
              <a:spcAft>
                <a:spcPts val="0"/>
              </a:spcAft>
              <a:buSzPts val="1400"/>
              <a:buNone/>
            </a:pPr>
            <a:r>
              <a:rPr lang="en-US" sz="6000" dirty="0">
                <a:latin typeface="+mj-lt"/>
              </a:rPr>
              <a:t>Deep Neural  Networks</a:t>
            </a:r>
            <a:endParaRPr sz="6000" dirty="0">
              <a:latin typeface="+mj-lt"/>
            </a:endParaRPr>
          </a:p>
        </p:txBody>
      </p:sp>
      <p:pic>
        <p:nvPicPr>
          <p:cNvPr id="235" name="Google Shape;235;p18"/>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36" name="Google Shape;236;p18"/>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166582" y="148166"/>
            <a:ext cx="9832825" cy="764440"/>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smtClean="0">
                <a:latin typeface="+mj-lt"/>
                <a:ea typeface="Times New Roman"/>
                <a:cs typeface="Times New Roman"/>
                <a:sym typeface="Times New Roman"/>
              </a:rPr>
              <a:t>What are </a:t>
            </a:r>
            <a:r>
              <a:rPr lang="en-US" sz="4400" dirty="0" err="1" smtClean="0">
                <a:latin typeface="+mj-lt"/>
                <a:ea typeface="Times New Roman"/>
                <a:cs typeface="Times New Roman"/>
                <a:sym typeface="Times New Roman"/>
              </a:rPr>
              <a:t>hyperparameters</a:t>
            </a:r>
            <a:r>
              <a:rPr lang="en-US" sz="4400" dirty="0" smtClean="0">
                <a:latin typeface="+mj-lt"/>
                <a:ea typeface="Times New Roman"/>
                <a:cs typeface="Times New Roman"/>
                <a:sym typeface="Times New Roman"/>
              </a:rPr>
              <a:t>?</a:t>
            </a:r>
            <a:endParaRPr lang="en-US" sz="4400" dirty="0">
              <a:latin typeface="+mj-lt"/>
              <a:ea typeface="Times New Roman"/>
              <a:cs typeface="Times New Roman"/>
              <a:sym typeface="Times New Roman"/>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29</a:t>
            </a:fld>
            <a:endParaRPr/>
          </a:p>
        </p:txBody>
      </p:sp>
      <p:sp>
        <p:nvSpPr>
          <p:cNvPr id="4" name="TextBox 3"/>
          <p:cNvSpPr txBox="1"/>
          <p:nvPr/>
        </p:nvSpPr>
        <p:spPr>
          <a:xfrm>
            <a:off x="550606" y="1566962"/>
            <a:ext cx="11031734" cy="3539430"/>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smtClean="0"/>
              <a:t>Hyperparameters</a:t>
            </a:r>
            <a:r>
              <a:rPr lang="en-US" sz="2400" dirty="0" smtClean="0"/>
              <a:t> </a:t>
            </a:r>
            <a:r>
              <a:rPr lang="en-US" sz="2400" dirty="0"/>
              <a:t>are parameters that are not learned by the neural network itself, but rather are set by the programmer or data scientist during the training process. </a:t>
            </a:r>
            <a:endParaRPr lang="en-US" sz="2400" dirty="0" smtClean="0"/>
          </a:p>
          <a:p>
            <a:pPr marL="342900" indent="-342900">
              <a:buFont typeface="Arial" panose="020B0604020202020204" pitchFamily="34" charset="0"/>
              <a:buChar char="•"/>
            </a:pPr>
            <a:r>
              <a:rPr lang="en-US" sz="2400" dirty="0" smtClean="0"/>
              <a:t>These </a:t>
            </a:r>
            <a:r>
              <a:rPr lang="en-US" sz="2400" dirty="0"/>
              <a:t>parameters control the behavior of the training algorithm, such </a:t>
            </a:r>
            <a:r>
              <a:rPr lang="en-US" sz="2400" dirty="0" smtClean="0"/>
              <a:t>as</a:t>
            </a:r>
          </a:p>
          <a:p>
            <a:pPr lvl="1"/>
            <a:r>
              <a:rPr lang="en-US" sz="2400" dirty="0"/>
              <a:t>	</a:t>
            </a:r>
            <a:r>
              <a:rPr lang="en-US" sz="2000" dirty="0"/>
              <a:t>Learning rate – ⍺</a:t>
            </a:r>
          </a:p>
          <a:p>
            <a:pPr lvl="1"/>
            <a:r>
              <a:rPr lang="en-US" sz="2000" dirty="0" smtClean="0"/>
              <a:t>	Number </a:t>
            </a:r>
            <a:r>
              <a:rPr lang="en-US" sz="2000" dirty="0"/>
              <a:t>of iterations</a:t>
            </a:r>
          </a:p>
          <a:p>
            <a:pPr lvl="1"/>
            <a:r>
              <a:rPr lang="en-US" sz="2000" dirty="0" smtClean="0"/>
              <a:t>	Number </a:t>
            </a:r>
            <a:r>
              <a:rPr lang="en-US" sz="2000" dirty="0"/>
              <a:t>of hidden layers</a:t>
            </a:r>
          </a:p>
          <a:p>
            <a:pPr lvl="1"/>
            <a:r>
              <a:rPr lang="en-US" sz="2000" dirty="0" smtClean="0"/>
              <a:t>	Units </a:t>
            </a:r>
            <a:r>
              <a:rPr lang="en-US" sz="2000" dirty="0"/>
              <a:t>in each hidden layer</a:t>
            </a:r>
          </a:p>
          <a:p>
            <a:pPr lvl="1"/>
            <a:r>
              <a:rPr lang="en-US" sz="2000" dirty="0" smtClean="0"/>
              <a:t>	Choice </a:t>
            </a:r>
            <a:r>
              <a:rPr lang="en-US" sz="2000" dirty="0"/>
              <a:t>of activation function</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701571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pic>
        <p:nvPicPr>
          <p:cNvPr id="59" name="Google Shape;59;p2"/>
          <p:cNvPicPr preferRelativeResize="0"/>
          <p:nvPr/>
        </p:nvPicPr>
        <p:blipFill rotWithShape="1">
          <a:blip r:embed="rId3">
            <a:alphaModFix/>
          </a:blip>
          <a:srcRect/>
          <a:stretch/>
        </p:blipFill>
        <p:spPr>
          <a:xfrm>
            <a:off x="3553624" y="3702272"/>
            <a:ext cx="6428574" cy="423068"/>
          </a:xfrm>
          <a:prstGeom prst="rect">
            <a:avLst/>
          </a:prstGeom>
          <a:noFill/>
          <a:ln>
            <a:noFill/>
          </a:ln>
        </p:spPr>
      </p:pic>
      <p:sp>
        <p:nvSpPr>
          <p:cNvPr id="60" name="Google Shape;60;p2"/>
          <p:cNvSpPr txBox="1">
            <a:spLocks noGrp="1"/>
          </p:cNvSpPr>
          <p:nvPr>
            <p:ph type="title"/>
          </p:nvPr>
        </p:nvSpPr>
        <p:spPr>
          <a:xfrm>
            <a:off x="5170927" y="1862200"/>
            <a:ext cx="4230900" cy="2033400"/>
          </a:xfrm>
          <a:prstGeom prst="rect">
            <a:avLst/>
          </a:prstGeom>
          <a:noFill/>
          <a:ln>
            <a:noFill/>
          </a:ln>
        </p:spPr>
        <p:txBody>
          <a:bodyPr spcFirstLastPara="1" wrap="square" lIns="0" tIns="99050" rIns="0" bIns="0" anchor="t" anchorCtr="0">
            <a:spAutoFit/>
          </a:bodyPr>
          <a:lstStyle/>
          <a:p>
            <a:pPr marL="418465" marR="5080" lvl="0" indent="-406400" algn="l" rtl="0">
              <a:lnSpc>
                <a:spcPct val="109345"/>
              </a:lnSpc>
              <a:spcBef>
                <a:spcPts val="0"/>
              </a:spcBef>
              <a:spcAft>
                <a:spcPts val="0"/>
              </a:spcAft>
              <a:buSzPts val="1400"/>
              <a:buNone/>
            </a:pPr>
            <a:r>
              <a:rPr lang="en-US" sz="6000" b="0">
                <a:latin typeface="Times New Roman"/>
                <a:ea typeface="Times New Roman"/>
                <a:cs typeface="Times New Roman"/>
                <a:sym typeface="Times New Roman"/>
              </a:rPr>
              <a:t>Deep Neural  Networks</a:t>
            </a:r>
            <a:endParaRPr sz="6000">
              <a:latin typeface="Times New Roman"/>
              <a:ea typeface="Times New Roman"/>
              <a:cs typeface="Times New Roman"/>
              <a:sym typeface="Times New Roman"/>
            </a:endParaRPr>
          </a:p>
        </p:txBody>
      </p:sp>
      <p:sp>
        <p:nvSpPr>
          <p:cNvPr id="61" name="Google Shape;61;p2"/>
          <p:cNvSpPr txBox="1"/>
          <p:nvPr/>
        </p:nvSpPr>
        <p:spPr>
          <a:xfrm>
            <a:off x="4841825" y="4164225"/>
            <a:ext cx="5342100" cy="2031900"/>
          </a:xfrm>
          <a:prstGeom prst="rect">
            <a:avLst/>
          </a:prstGeom>
          <a:noFill/>
          <a:ln>
            <a:noFill/>
          </a:ln>
        </p:spPr>
        <p:txBody>
          <a:bodyPr spcFirstLastPara="1" wrap="square" lIns="0" tIns="86975" rIns="0" bIns="0" anchor="t" anchorCtr="0">
            <a:spAutoFit/>
          </a:bodyPr>
          <a:lstStyle/>
          <a:p>
            <a:pPr marL="12700" marR="5080" lvl="0" indent="292100" algn="l" rtl="0">
              <a:lnSpc>
                <a:spcPct val="110515"/>
              </a:lnSpc>
              <a:spcBef>
                <a:spcPts val="0"/>
              </a:spcBef>
              <a:spcAft>
                <a:spcPts val="0"/>
              </a:spcAft>
              <a:buClr>
                <a:srgbClr val="000000"/>
              </a:buClr>
              <a:buSzPts val="4850"/>
              <a:buFont typeface="Arial"/>
              <a:buNone/>
            </a:pPr>
            <a:r>
              <a:rPr lang="en-US" sz="6000" b="0" i="0" u="none" strike="noStrike" cap="none">
                <a:solidFill>
                  <a:schemeClr val="dk1"/>
                </a:solidFill>
                <a:latin typeface="Times New Roman"/>
                <a:ea typeface="Times New Roman"/>
                <a:cs typeface="Times New Roman"/>
                <a:sym typeface="Times New Roman"/>
              </a:rPr>
              <a:t>Deep L-layer  Neural network</a:t>
            </a:r>
            <a:endParaRPr sz="6000" b="0" i="0" u="none" strike="noStrike" cap="none">
              <a:solidFill>
                <a:schemeClr val="dk1"/>
              </a:solidFill>
              <a:latin typeface="Times New Roman"/>
              <a:ea typeface="Times New Roman"/>
              <a:cs typeface="Times New Roman"/>
              <a:sym typeface="Times New Roman"/>
            </a:endParaRPr>
          </a:p>
        </p:txBody>
      </p:sp>
      <p:pic>
        <p:nvPicPr>
          <p:cNvPr id="62" name="Google Shape;62;p2"/>
          <p:cNvPicPr preferRelativeResize="0"/>
          <p:nvPr/>
        </p:nvPicPr>
        <p:blipFill rotWithShape="1">
          <a:blip r:embed="rId4">
            <a:alphaModFix/>
          </a:blip>
          <a:srcRect/>
          <a:stretch/>
        </p:blipFill>
        <p:spPr>
          <a:xfrm>
            <a:off x="417325" y="2395175"/>
            <a:ext cx="3871626" cy="2129399"/>
          </a:xfrm>
          <a:prstGeom prst="rect">
            <a:avLst/>
          </a:prstGeom>
          <a:noFill/>
          <a:ln>
            <a:noFill/>
          </a:ln>
        </p:spPr>
      </p:pic>
      <p:sp>
        <p:nvSpPr>
          <p:cNvPr id="63" name="Google Shape;63;p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166582" y="148166"/>
            <a:ext cx="9832825" cy="764440"/>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smtClean="0">
                <a:latin typeface="+mj-lt"/>
                <a:ea typeface="Times New Roman"/>
                <a:cs typeface="Times New Roman"/>
                <a:sym typeface="Times New Roman"/>
              </a:rPr>
              <a:t>What are </a:t>
            </a:r>
            <a:r>
              <a:rPr lang="en-US" sz="4400" dirty="0" err="1" smtClean="0">
                <a:latin typeface="+mj-lt"/>
                <a:ea typeface="Times New Roman"/>
                <a:cs typeface="Times New Roman"/>
                <a:sym typeface="Times New Roman"/>
              </a:rPr>
              <a:t>hyperparameters</a:t>
            </a:r>
            <a:r>
              <a:rPr lang="en-US" sz="4400" dirty="0" smtClean="0">
                <a:latin typeface="+mj-lt"/>
                <a:ea typeface="Times New Roman"/>
                <a:cs typeface="Times New Roman"/>
                <a:sym typeface="Times New Roman"/>
              </a:rPr>
              <a:t>?</a:t>
            </a:r>
            <a:endParaRPr lang="en-US" sz="4400" dirty="0">
              <a:latin typeface="+mj-lt"/>
              <a:ea typeface="Times New Roman"/>
              <a:cs typeface="Times New Roman"/>
              <a:sym typeface="Times New Roman"/>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30</a:t>
            </a:fld>
            <a:endParaRPr/>
          </a:p>
        </p:txBody>
      </p:sp>
      <p:sp>
        <p:nvSpPr>
          <p:cNvPr id="4" name="TextBox 3"/>
          <p:cNvSpPr txBox="1"/>
          <p:nvPr/>
        </p:nvSpPr>
        <p:spPr>
          <a:xfrm>
            <a:off x="550606" y="1566962"/>
            <a:ext cx="11031734"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They </a:t>
            </a:r>
            <a:r>
              <a:rPr lang="en-US" sz="2400" dirty="0"/>
              <a:t>ultimately determine the final value of the learned parameters W and B of the neural network</a:t>
            </a:r>
            <a:r>
              <a:rPr lang="en-US" sz="2400" dirty="0" smtClean="0"/>
              <a:t>.</a:t>
            </a:r>
          </a:p>
          <a:p>
            <a:pPr marL="342900" indent="-342900">
              <a:buFont typeface="Arial" panose="020B0604020202020204" pitchFamily="34" charset="0"/>
              <a:buChar char="•"/>
            </a:pPr>
            <a:r>
              <a:rPr lang="en-US" sz="2400" b="1" dirty="0"/>
              <a:t>Parameters</a:t>
            </a:r>
            <a:r>
              <a:rPr lang="en-US" sz="2400" dirty="0"/>
              <a:t> of a deep neural network are W and b, which the model updates during the backpropagation step</a:t>
            </a:r>
            <a:r>
              <a:rPr lang="en-US" sz="2400" dirty="0" smtClean="0"/>
              <a:t>.</a:t>
            </a:r>
          </a:p>
          <a:p>
            <a:pPr marL="342900" indent="-342900">
              <a:buFont typeface="Arial" panose="020B0604020202020204" pitchFamily="34" charset="0"/>
              <a:buChar char="•"/>
            </a:pPr>
            <a:r>
              <a:rPr lang="en-US" sz="2400" dirty="0"/>
              <a:t>The major difference between </a:t>
            </a:r>
            <a:r>
              <a:rPr lang="en-US" sz="2400" b="1" dirty="0"/>
              <a:t>parameters</a:t>
            </a:r>
            <a:r>
              <a:rPr lang="en-US" sz="2400" dirty="0"/>
              <a:t> and </a:t>
            </a:r>
            <a:r>
              <a:rPr lang="en-US" sz="2400" b="1" dirty="0" err="1"/>
              <a:t>hyperparameters</a:t>
            </a:r>
            <a:r>
              <a:rPr lang="en-US" sz="2400" dirty="0"/>
              <a:t> is that parameters are learned by the model during the training time, while </a:t>
            </a:r>
            <a:r>
              <a:rPr lang="en-US" sz="2400" b="1" dirty="0" err="1"/>
              <a:t>hyperparameters</a:t>
            </a:r>
            <a:r>
              <a:rPr lang="en-US" sz="2400" dirty="0"/>
              <a:t> can be changed before training the model.</a:t>
            </a:r>
            <a:endParaRPr lang="en-US" sz="2400" dirty="0" smtClean="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4019666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pic>
        <p:nvPicPr>
          <p:cNvPr id="241" name="Google Shape;241;p19"/>
          <p:cNvPicPr preferRelativeResize="0"/>
          <p:nvPr/>
        </p:nvPicPr>
        <p:blipFill rotWithShape="1">
          <a:blip r:embed="rId3">
            <a:alphaModFix/>
          </a:blip>
          <a:srcRect/>
          <a:stretch/>
        </p:blipFill>
        <p:spPr>
          <a:xfrm>
            <a:off x="0" y="152400"/>
            <a:ext cx="11811000" cy="5845697"/>
          </a:xfrm>
          <a:prstGeom prst="rect">
            <a:avLst/>
          </a:prstGeom>
          <a:noFill/>
          <a:ln>
            <a:noFill/>
          </a:ln>
        </p:spPr>
      </p:pic>
      <p:pic>
        <p:nvPicPr>
          <p:cNvPr id="242" name="Google Shape;242;p19"/>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43" name="Google Shape;243;p19"/>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314632" y="31974"/>
            <a:ext cx="10419841" cy="1516056"/>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smtClean="0">
                <a:latin typeface="+mj-lt"/>
                <a:ea typeface="Times New Roman"/>
                <a:cs typeface="Times New Roman"/>
                <a:sym typeface="Times New Roman"/>
              </a:rPr>
              <a:t>Applied deep learning is a very empirical process</a:t>
            </a:r>
            <a:endParaRPr lang="en-US" sz="4400" dirty="0">
              <a:latin typeface="+mj-lt"/>
              <a:ea typeface="Times New Roman"/>
              <a:cs typeface="Times New Roman"/>
              <a:sym typeface="Times New Roman"/>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32</a:t>
            </a:fld>
            <a:endParaRPr/>
          </a:p>
        </p:txBody>
      </p:sp>
      <p:sp>
        <p:nvSpPr>
          <p:cNvPr id="4" name="TextBox 3"/>
          <p:cNvSpPr txBox="1"/>
          <p:nvPr/>
        </p:nvSpPr>
        <p:spPr>
          <a:xfrm>
            <a:off x="550606" y="1812769"/>
            <a:ext cx="11031734"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In deep learning, there are many hyper parameters that need to be set, and the best values for these hyper parameters are often not known in </a:t>
            </a:r>
            <a:r>
              <a:rPr lang="en-US" sz="2400" dirty="0" smtClean="0"/>
              <a:t>advance. Therefore</a:t>
            </a:r>
            <a:r>
              <a:rPr lang="en-US" sz="2400" dirty="0"/>
              <a:t>, it is an empirical process to try out different values and see what works best for a particular application. This can involve trying out many different values and iterating until the best set of hyper parameters is found.</a:t>
            </a:r>
          </a:p>
        </p:txBody>
      </p:sp>
      <p:pic>
        <p:nvPicPr>
          <p:cNvPr id="2" name="Picture 1"/>
          <p:cNvPicPr>
            <a:picLocks noChangeAspect="1"/>
          </p:cNvPicPr>
          <p:nvPr/>
        </p:nvPicPr>
        <p:blipFill>
          <a:blip r:embed="rId4"/>
          <a:stretch>
            <a:fillRect/>
          </a:stretch>
        </p:blipFill>
        <p:spPr>
          <a:xfrm>
            <a:off x="1197230" y="3751761"/>
            <a:ext cx="10068185" cy="3281419"/>
          </a:xfrm>
          <a:prstGeom prst="rect">
            <a:avLst/>
          </a:prstGeom>
        </p:spPr>
      </p:pic>
    </p:spTree>
    <p:extLst>
      <p:ext uri="{BB962C8B-B14F-4D97-AF65-F5344CB8AC3E}">
        <p14:creationId xmlns:p14="http://schemas.microsoft.com/office/powerpoint/2010/main" val="4212519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314632" y="31974"/>
            <a:ext cx="10419841" cy="1516056"/>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smtClean="0">
                <a:latin typeface="+mj-lt"/>
                <a:ea typeface="Times New Roman"/>
                <a:cs typeface="Times New Roman"/>
                <a:sym typeface="Times New Roman"/>
              </a:rPr>
              <a:t>Applied deep learning is a very empirical process</a:t>
            </a:r>
            <a:endParaRPr lang="en-US" sz="4400" dirty="0">
              <a:latin typeface="+mj-lt"/>
              <a:ea typeface="Times New Roman"/>
              <a:cs typeface="Times New Roman"/>
              <a:sym typeface="Times New Roman"/>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33</a:t>
            </a:fld>
            <a:endParaRPr/>
          </a:p>
        </p:txBody>
      </p:sp>
      <p:sp>
        <p:nvSpPr>
          <p:cNvPr id="4" name="TextBox 3"/>
          <p:cNvSpPr txBox="1"/>
          <p:nvPr/>
        </p:nvSpPr>
        <p:spPr>
          <a:xfrm>
            <a:off x="550606" y="1812769"/>
            <a:ext cx="1103173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Additionally, the best set of hyper parameters for a particular application can change over time, so it is important to periodically re-evaluate and adjust these parameters as necessary. </a:t>
            </a:r>
            <a:endParaRPr lang="en-US" sz="2400" dirty="0" smtClean="0"/>
          </a:p>
          <a:p>
            <a:pPr marL="342900" indent="-342900">
              <a:buFont typeface="Arial" panose="020B0604020202020204" pitchFamily="34" charset="0"/>
              <a:buChar char="•"/>
            </a:pPr>
            <a:r>
              <a:rPr lang="en-US" sz="2400" dirty="0" smtClean="0"/>
              <a:t>While </a:t>
            </a:r>
            <a:r>
              <a:rPr lang="en-US" sz="2400" dirty="0"/>
              <a:t>there are some systematic ways to explore the space of hyper parameters, deep learning research is still advancing in this area and better guidance for the best hyper parameters to use may emerge over time.</a:t>
            </a:r>
          </a:p>
        </p:txBody>
      </p:sp>
    </p:spTree>
    <p:extLst>
      <p:ext uri="{BB962C8B-B14F-4D97-AF65-F5344CB8AC3E}">
        <p14:creationId xmlns:p14="http://schemas.microsoft.com/office/powerpoint/2010/main" val="2876048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1"/>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6" name="Google Shape;266;p21"/>
          <p:cNvSpPr txBox="1"/>
          <p:nvPr/>
        </p:nvSpPr>
        <p:spPr>
          <a:xfrm>
            <a:off x="4544009" y="3531675"/>
            <a:ext cx="7442200" cy="1677367"/>
          </a:xfrm>
          <a:prstGeom prst="rect">
            <a:avLst/>
          </a:prstGeom>
          <a:noFill/>
          <a:ln>
            <a:noFill/>
          </a:ln>
        </p:spPr>
        <p:txBody>
          <a:bodyPr spcFirstLastPara="1" wrap="square" lIns="0" tIns="15225" rIns="0" bIns="0" anchor="t" anchorCtr="0">
            <a:spAutoFit/>
          </a:bodyPr>
          <a:lstStyle/>
          <a:p>
            <a:pPr marL="12700" marR="5080" lvl="0" indent="-1270" algn="ctr" rtl="0">
              <a:lnSpc>
                <a:spcPct val="99700"/>
              </a:lnSpc>
              <a:spcBef>
                <a:spcPts val="0"/>
              </a:spcBef>
              <a:spcAft>
                <a:spcPts val="0"/>
              </a:spcAft>
              <a:buClr>
                <a:srgbClr val="000000"/>
              </a:buClr>
              <a:buSzPts val="6600"/>
              <a:buFont typeface="Arial"/>
              <a:buNone/>
            </a:pPr>
            <a:r>
              <a:rPr lang="en-US" sz="5400" b="0" i="0" u="none" strike="noStrike" cap="none" dirty="0" smtClean="0">
                <a:solidFill>
                  <a:schemeClr val="dk1"/>
                </a:solidFill>
                <a:latin typeface="+mn-lt"/>
                <a:ea typeface="Calibri"/>
                <a:cs typeface="Calibri"/>
                <a:sym typeface="Calibri"/>
              </a:rPr>
              <a:t>What does this  have to do with  the brain?</a:t>
            </a:r>
            <a:endParaRPr sz="5400" b="0" i="0" u="none" strike="noStrike" cap="none" dirty="0">
              <a:solidFill>
                <a:schemeClr val="dk1"/>
              </a:solidFill>
              <a:latin typeface="+mn-lt"/>
              <a:ea typeface="Calibri"/>
              <a:cs typeface="Calibri"/>
              <a:sym typeface="Calibri"/>
            </a:endParaRPr>
          </a:p>
        </p:txBody>
      </p:sp>
      <p:sp>
        <p:nvSpPr>
          <p:cNvPr id="267" name="Google Shape;267;p21"/>
          <p:cNvSpPr txBox="1">
            <a:spLocks noGrp="1"/>
          </p:cNvSpPr>
          <p:nvPr>
            <p:ph type="title"/>
          </p:nvPr>
        </p:nvSpPr>
        <p:spPr>
          <a:xfrm>
            <a:off x="1810651" y="1129375"/>
            <a:ext cx="9372900" cy="2228928"/>
          </a:xfrm>
          <a:prstGeom prst="rect">
            <a:avLst/>
          </a:prstGeom>
          <a:noFill/>
          <a:ln>
            <a:noFill/>
          </a:ln>
        </p:spPr>
        <p:txBody>
          <a:bodyPr spcFirstLastPara="1" wrap="square" lIns="0" tIns="31100" rIns="0" bIns="0" anchor="t" anchorCtr="0">
            <a:spAutoFit/>
          </a:bodyPr>
          <a:lstStyle/>
          <a:p>
            <a:pPr marL="4852670" marR="5080" lvl="0" indent="-494665" algn="l" rtl="0">
              <a:lnSpc>
                <a:spcPct val="119242"/>
              </a:lnSpc>
              <a:spcBef>
                <a:spcPts val="0"/>
              </a:spcBef>
              <a:spcAft>
                <a:spcPts val="0"/>
              </a:spcAft>
              <a:buSzPts val="1400"/>
              <a:buNone/>
            </a:pPr>
            <a:r>
              <a:rPr lang="en-US" sz="6000" dirty="0">
                <a:latin typeface="+mj-lt"/>
              </a:rPr>
              <a:t>Deep Neural  Networks</a:t>
            </a:r>
            <a:endParaRPr sz="6000" dirty="0">
              <a:latin typeface="+mj-lt"/>
            </a:endParaRPr>
          </a:p>
        </p:txBody>
      </p:sp>
      <p:pic>
        <p:nvPicPr>
          <p:cNvPr id="268" name="Google Shape;268;p21"/>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69" name="Google Shape;269;p21"/>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34</a:t>
            </a:fld>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314632" y="31974"/>
            <a:ext cx="9645445" cy="764440"/>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smtClean="0">
                <a:latin typeface="+mn-lt"/>
                <a:ea typeface="Times New Roman"/>
                <a:cs typeface="Times New Roman"/>
                <a:sym typeface="Times New Roman"/>
              </a:rPr>
              <a:t>Forward and backward propagation</a:t>
            </a:r>
            <a:endParaRPr lang="en-US" sz="4400" dirty="0">
              <a:latin typeface="+mn-lt"/>
              <a:ea typeface="Times New Roman"/>
              <a:cs typeface="Times New Roman"/>
              <a:sym typeface="Times New Roman"/>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35</a:t>
            </a:fld>
            <a:endParaRPr/>
          </a:p>
        </p:txBody>
      </p:sp>
      <p:sp>
        <p:nvSpPr>
          <p:cNvPr id="4" name="TextBox 3"/>
          <p:cNvSpPr txBox="1"/>
          <p:nvPr/>
        </p:nvSpPr>
        <p:spPr>
          <a:xfrm>
            <a:off x="550606" y="1812769"/>
            <a:ext cx="11031734"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While neural networks do have some loose similarities to biological neurons, </a:t>
            </a:r>
            <a:r>
              <a:rPr lang="en-US" sz="2400" dirty="0" smtClean="0"/>
              <a:t>this </a:t>
            </a:r>
            <a:r>
              <a:rPr lang="en-US" sz="2400" dirty="0"/>
              <a:t>analogy is oversimplified and not entirely accurate</a:t>
            </a:r>
            <a:r>
              <a:rPr lang="en-US" sz="2400"/>
              <a:t>. </a:t>
            </a:r>
            <a:endParaRPr lang="en-US" sz="2400" smtClean="0"/>
          </a:p>
          <a:p>
            <a:pPr marL="342900" indent="-342900">
              <a:buFont typeface="Arial" panose="020B0604020202020204" pitchFamily="34" charset="0"/>
              <a:buChar char="•"/>
            </a:pPr>
            <a:r>
              <a:rPr lang="en-US" sz="2400" smtClean="0"/>
              <a:t>Even </a:t>
            </a:r>
            <a:r>
              <a:rPr lang="en-US" sz="2400" dirty="0"/>
              <a:t>neuroscientists do not fully understand the workings of a single neuron, and it is unknown whether the human brain uses an algorithm like backpropagation or gradient descent to learn</a:t>
            </a:r>
            <a:r>
              <a:rPr lang="en-US" sz="2400"/>
              <a:t>. </a:t>
            </a:r>
            <a:endParaRPr lang="en-US" sz="2400" smtClean="0"/>
          </a:p>
          <a:p>
            <a:pPr marL="342900" indent="-342900">
              <a:buFont typeface="Arial" panose="020B0604020202020204" pitchFamily="34" charset="0"/>
              <a:buChar char="•"/>
            </a:pPr>
            <a:r>
              <a:rPr lang="en-US" sz="2400" dirty="0" smtClean="0"/>
              <a:t>Therefore, deep </a:t>
            </a:r>
            <a:r>
              <a:rPr lang="en-US" sz="2400" dirty="0"/>
              <a:t>learning is focused on learning complex input-output mappings, and the analogy to the brain is breaking down as the field progresses.</a:t>
            </a:r>
          </a:p>
        </p:txBody>
      </p:sp>
    </p:spTree>
    <p:extLst>
      <p:ext uri="{BB962C8B-B14F-4D97-AF65-F5344CB8AC3E}">
        <p14:creationId xmlns:p14="http://schemas.microsoft.com/office/powerpoint/2010/main" val="2742769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314632" y="31974"/>
            <a:ext cx="9645445" cy="764440"/>
          </a:xfrm>
          <a:prstGeom prst="rect">
            <a:avLst/>
          </a:prstGeom>
          <a:noFill/>
          <a:ln>
            <a:noFill/>
          </a:ln>
        </p:spPr>
        <p:txBody>
          <a:bodyPr spcFirstLastPara="1" wrap="square" lIns="0" tIns="12700" rIns="0" bIns="0" anchor="t" anchorCtr="0">
            <a:spAutoFit/>
          </a:bodyPr>
          <a:lstStyle/>
          <a:p>
            <a:pPr marL="12700" marR="5080" lvl="0" indent="342900">
              <a:lnSpc>
                <a:spcPct val="110515"/>
              </a:lnSpc>
              <a:buSzPts val="4850"/>
            </a:pPr>
            <a:r>
              <a:rPr lang="en-US" sz="4400" dirty="0" smtClean="0">
                <a:latin typeface="+mj-lt"/>
                <a:ea typeface="Times New Roman"/>
                <a:cs typeface="Times New Roman"/>
                <a:sym typeface="Times New Roman"/>
              </a:rPr>
              <a:t>Forward and backward propagation</a:t>
            </a:r>
            <a:endParaRPr lang="en-US" sz="4400" dirty="0">
              <a:latin typeface="+mj-lt"/>
              <a:ea typeface="Times New Roman"/>
              <a:cs typeface="Times New Roman"/>
              <a:sym typeface="Times New Roman"/>
            </a:endParaRPr>
          </a:p>
        </p:txBody>
      </p:sp>
      <p:pic>
        <p:nvPicPr>
          <p:cNvPr id="182" name="Google Shape;182;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83" name="Google Shape;183;p1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36</a:t>
            </a:fld>
            <a:endParaRPr/>
          </a:p>
        </p:txBody>
      </p:sp>
      <p:pic>
        <p:nvPicPr>
          <p:cNvPr id="2" name="Picture 1"/>
          <p:cNvPicPr>
            <a:picLocks noChangeAspect="1"/>
          </p:cNvPicPr>
          <p:nvPr/>
        </p:nvPicPr>
        <p:blipFill>
          <a:blip r:embed="rId4"/>
          <a:stretch>
            <a:fillRect/>
          </a:stretch>
        </p:blipFill>
        <p:spPr>
          <a:xfrm>
            <a:off x="1324743" y="1994873"/>
            <a:ext cx="8949967" cy="5590499"/>
          </a:xfrm>
          <a:prstGeom prst="rect">
            <a:avLst/>
          </a:prstGeom>
        </p:spPr>
      </p:pic>
      <p:sp>
        <p:nvSpPr>
          <p:cNvPr id="3" name="TextBox 2"/>
          <p:cNvSpPr txBox="1"/>
          <p:nvPr/>
        </p:nvSpPr>
        <p:spPr>
          <a:xfrm>
            <a:off x="1413233" y="1466285"/>
            <a:ext cx="2529502" cy="400110"/>
          </a:xfrm>
          <a:prstGeom prst="rect">
            <a:avLst/>
          </a:prstGeom>
          <a:noFill/>
        </p:spPr>
        <p:txBody>
          <a:bodyPr wrap="square" rtlCol="0">
            <a:spAutoFit/>
          </a:bodyPr>
          <a:lstStyle/>
          <a:p>
            <a:r>
              <a:rPr lang="en-US" sz="2000" dirty="0" smtClean="0"/>
              <a:t>Forward propagation</a:t>
            </a:r>
            <a:endParaRPr lang="en-US" sz="2000" dirty="0"/>
          </a:p>
        </p:txBody>
      </p:sp>
      <p:sp>
        <p:nvSpPr>
          <p:cNvPr id="8" name="TextBox 7"/>
          <p:cNvSpPr txBox="1"/>
          <p:nvPr/>
        </p:nvSpPr>
        <p:spPr>
          <a:xfrm>
            <a:off x="4711956" y="1466285"/>
            <a:ext cx="2529502" cy="369332"/>
          </a:xfrm>
          <a:prstGeom prst="rect">
            <a:avLst/>
          </a:prstGeom>
          <a:noFill/>
        </p:spPr>
        <p:txBody>
          <a:bodyPr wrap="square" rtlCol="0">
            <a:spAutoFit/>
          </a:bodyPr>
          <a:lstStyle/>
          <a:p>
            <a:r>
              <a:rPr lang="en-US" sz="1800" dirty="0" smtClean="0"/>
              <a:t>Backward propagation</a:t>
            </a:r>
            <a:endParaRPr lang="en-US" sz="1800" dirty="0"/>
          </a:p>
        </p:txBody>
      </p:sp>
    </p:spTree>
    <p:extLst>
      <p:ext uri="{BB962C8B-B14F-4D97-AF65-F5344CB8AC3E}">
        <p14:creationId xmlns:p14="http://schemas.microsoft.com/office/powerpoint/2010/main" val="24101234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446"/>
        <p:cNvGrpSpPr/>
        <p:nvPr/>
      </p:nvGrpSpPr>
      <p:grpSpPr>
        <a:xfrm>
          <a:off x="0" y="0"/>
          <a:ext cx="0" cy="0"/>
          <a:chOff x="0" y="0"/>
          <a:chExt cx="0" cy="0"/>
        </a:xfrm>
      </p:grpSpPr>
      <p:pic>
        <p:nvPicPr>
          <p:cNvPr id="449" name="Google Shape;449;p49"/>
          <p:cNvPicPr preferRelativeResize="0"/>
          <p:nvPr/>
        </p:nvPicPr>
        <p:blipFill rotWithShape="1">
          <a:blip r:embed="rId3">
            <a:alphaModFix/>
          </a:blip>
          <a:srcRect/>
          <a:stretch/>
        </p:blipFill>
        <p:spPr>
          <a:xfrm>
            <a:off x="10734474" y="457200"/>
            <a:ext cx="1448025" cy="796414"/>
          </a:xfrm>
          <a:prstGeom prst="rect">
            <a:avLst/>
          </a:prstGeom>
          <a:noFill/>
          <a:ln>
            <a:noFill/>
          </a:ln>
        </p:spPr>
      </p:pic>
      <p:sp>
        <p:nvSpPr>
          <p:cNvPr id="5" name="Google Shape;49;g2019cdaf7c5_1_4"/>
          <p:cNvSpPr txBox="1">
            <a:spLocks/>
          </p:cNvSpPr>
          <p:nvPr/>
        </p:nvSpPr>
        <p:spPr>
          <a:xfrm>
            <a:off x="1055570" y="591208"/>
            <a:ext cx="10627200" cy="73129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09220" marR="27940" indent="-97155" algn="ctr">
              <a:lnSpc>
                <a:spcPct val="108333"/>
              </a:lnSpc>
              <a:defRPr/>
            </a:pPr>
            <a:r>
              <a:rPr lang="en-US" sz="4400" dirty="0">
                <a:solidFill>
                  <a:srgbClr val="000000"/>
                </a:solidFill>
                <a:latin typeface="Arial"/>
                <a:sym typeface="Trebuchet MS"/>
              </a:rPr>
              <a:t>Summarization</a:t>
            </a:r>
            <a:endParaRPr lang="en-US" sz="4400" dirty="0">
              <a:solidFill>
                <a:srgbClr val="000000"/>
              </a:solidFill>
              <a:latin typeface="Arial"/>
            </a:endParaRPr>
          </a:p>
        </p:txBody>
      </p:sp>
      <p:sp>
        <p:nvSpPr>
          <p:cNvPr id="8" name="Google Shape;316;p36"/>
          <p:cNvSpPr txBox="1"/>
          <p:nvPr/>
        </p:nvSpPr>
        <p:spPr>
          <a:xfrm>
            <a:off x="342901" y="1702434"/>
            <a:ext cx="11614637" cy="5656341"/>
          </a:xfrm>
          <a:prstGeom prst="rect">
            <a:avLst/>
          </a:prstGeom>
          <a:noFill/>
          <a:ln>
            <a:noFill/>
          </a:ln>
        </p:spPr>
        <p:txBody>
          <a:bodyPr spcFirstLastPara="1" wrap="square" lIns="0" tIns="5700" rIns="0" bIns="0" anchor="t" anchorCtr="0">
            <a:spAutoFit/>
          </a:bodyPr>
          <a:lstStyle/>
          <a:p>
            <a:pPr marL="355600" marR="5080" indent="-342900">
              <a:lnSpc>
                <a:spcPct val="101800"/>
              </a:lnSpc>
              <a:buSzPts val="2400"/>
              <a:buFont typeface="Arial" panose="020B0604020202020204" pitchFamily="34" charset="0"/>
              <a:buChar char="•"/>
            </a:pPr>
            <a:r>
              <a:rPr lang="en-US" sz="2400" dirty="0">
                <a:ea typeface="Century Schoolbook"/>
                <a:cs typeface="Century Schoolbook"/>
                <a:sym typeface="Century Schoolbook"/>
              </a:rPr>
              <a:t>Deep neural networks have multiple layers of interconnected neurons (L). Information flows from input through hidden layers to the output layer. </a:t>
            </a:r>
            <a:endParaRPr lang="en-US" sz="2400" dirty="0" smtClean="0">
              <a:ea typeface="Century Schoolbook"/>
              <a:cs typeface="Century Schoolbook"/>
              <a:sym typeface="Century Schoolbook"/>
            </a:endParaRPr>
          </a:p>
          <a:p>
            <a:pPr marL="355600" marR="5080"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Forward </a:t>
            </a:r>
            <a:r>
              <a:rPr lang="en-US" sz="2400" dirty="0">
                <a:ea typeface="Century Schoolbook"/>
                <a:cs typeface="Century Schoolbook"/>
                <a:sym typeface="Century Schoolbook"/>
              </a:rPr>
              <a:t>propagation computes predictions by activating neurons using learned parameters. </a:t>
            </a:r>
            <a:endParaRPr lang="en-US" sz="2400" dirty="0" smtClean="0">
              <a:ea typeface="Century Schoolbook"/>
              <a:cs typeface="Century Schoolbook"/>
              <a:sym typeface="Century Schoolbook"/>
            </a:endParaRPr>
          </a:p>
          <a:p>
            <a:pPr marL="355600" marR="5080"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Ensuring </a:t>
            </a:r>
            <a:r>
              <a:rPr lang="en-US" sz="2400" dirty="0">
                <a:ea typeface="Century Schoolbook"/>
                <a:cs typeface="Century Schoolbook"/>
                <a:sym typeface="Century Schoolbook"/>
              </a:rPr>
              <a:t>correct matrix dimensions is crucial for efficient computations. </a:t>
            </a:r>
            <a:endParaRPr lang="en-US" sz="2400" dirty="0" smtClean="0">
              <a:ea typeface="Century Schoolbook"/>
              <a:cs typeface="Century Schoolbook"/>
              <a:sym typeface="Century Schoolbook"/>
            </a:endParaRPr>
          </a:p>
          <a:p>
            <a:pPr marL="355600" marR="5080"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Deep </a:t>
            </a:r>
            <a:r>
              <a:rPr lang="en-US" sz="2400" dirty="0">
                <a:ea typeface="Century Schoolbook"/>
                <a:cs typeface="Century Schoolbook"/>
                <a:sym typeface="Century Schoolbook"/>
              </a:rPr>
              <a:t>networks learn complex representations from raw data, capturing intricate patterns. </a:t>
            </a:r>
            <a:endParaRPr lang="en-US" sz="2400" dirty="0" smtClean="0">
              <a:ea typeface="Century Schoolbook"/>
              <a:cs typeface="Century Schoolbook"/>
              <a:sym typeface="Century Schoolbook"/>
            </a:endParaRPr>
          </a:p>
          <a:p>
            <a:pPr marL="355600" marR="5080"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Fundamental </a:t>
            </a:r>
            <a:r>
              <a:rPr lang="en-US" sz="2400" dirty="0">
                <a:ea typeface="Century Schoolbook"/>
                <a:cs typeface="Century Schoolbook"/>
                <a:sym typeface="Century Schoolbook"/>
              </a:rPr>
              <a:t>components include neurons, layers, activation functions, and parameters. </a:t>
            </a:r>
            <a:endParaRPr lang="en-US" sz="2400" dirty="0" smtClean="0">
              <a:ea typeface="Century Schoolbook"/>
              <a:cs typeface="Century Schoolbook"/>
              <a:sym typeface="Century Schoolbook"/>
            </a:endParaRPr>
          </a:p>
          <a:p>
            <a:pPr marL="355600" marR="5080"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Forward </a:t>
            </a:r>
            <a:r>
              <a:rPr lang="en-US" sz="2400" dirty="0">
                <a:ea typeface="Century Schoolbook"/>
                <a:cs typeface="Century Schoolbook"/>
                <a:sym typeface="Century Schoolbook"/>
              </a:rPr>
              <a:t>propagation predicts, while backward propagation updates parameters during training. </a:t>
            </a:r>
            <a:endParaRPr lang="en-US" sz="2400" dirty="0" smtClean="0">
              <a:ea typeface="Century Schoolbook"/>
              <a:cs typeface="Century Schoolbook"/>
              <a:sym typeface="Century Schoolbook"/>
            </a:endParaRPr>
          </a:p>
          <a:p>
            <a:pPr marL="355600" marR="5080"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Parameters </a:t>
            </a:r>
            <a:r>
              <a:rPr lang="en-US" sz="2400" dirty="0">
                <a:ea typeface="Century Schoolbook"/>
                <a:cs typeface="Century Schoolbook"/>
                <a:sym typeface="Century Schoolbook"/>
              </a:rPr>
              <a:t>(weights and biases) are learned, while </a:t>
            </a:r>
            <a:r>
              <a:rPr lang="en-US" sz="2400" dirty="0" err="1">
                <a:ea typeface="Century Schoolbook"/>
                <a:cs typeface="Century Schoolbook"/>
                <a:sym typeface="Century Schoolbook"/>
              </a:rPr>
              <a:t>hyperparameters</a:t>
            </a:r>
            <a:r>
              <a:rPr lang="en-US" sz="2400" dirty="0">
                <a:ea typeface="Century Schoolbook"/>
                <a:cs typeface="Century Schoolbook"/>
                <a:sym typeface="Century Schoolbook"/>
              </a:rPr>
              <a:t> (learning rate, layers) control learning and are set before training. </a:t>
            </a:r>
            <a:endParaRPr lang="en-US" sz="2400" dirty="0" smtClean="0">
              <a:ea typeface="Century Schoolbook"/>
              <a:cs typeface="Century Schoolbook"/>
              <a:sym typeface="Century Schoolbook"/>
            </a:endParaRPr>
          </a:p>
          <a:p>
            <a:pPr marL="355600" marR="5080"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Deep </a:t>
            </a:r>
            <a:r>
              <a:rPr lang="en-US" sz="2400" dirty="0">
                <a:ea typeface="Century Schoolbook"/>
                <a:cs typeface="Century Schoolbook"/>
                <a:sym typeface="Century Schoolbook"/>
              </a:rPr>
              <a:t>neural networks draw inspiration from the structure and functioning of the human brain, mimicking synapses and adaptation.</a:t>
            </a:r>
            <a:endParaRPr lang="en-US" sz="2000" dirty="0">
              <a:ea typeface="Century Schoolbook"/>
              <a:cs typeface="Century Schoolbook"/>
              <a:sym typeface="Century Schoolbook"/>
            </a:endParaRPr>
          </a:p>
        </p:txBody>
      </p:sp>
    </p:spTree>
    <p:extLst>
      <p:ext uri="{BB962C8B-B14F-4D97-AF65-F5344CB8AC3E}">
        <p14:creationId xmlns:p14="http://schemas.microsoft.com/office/powerpoint/2010/main" val="3589099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grpSp>
        <p:nvGrpSpPr>
          <p:cNvPr id="68" name="Google Shape;68;p3"/>
          <p:cNvGrpSpPr/>
          <p:nvPr/>
        </p:nvGrpSpPr>
        <p:grpSpPr>
          <a:xfrm>
            <a:off x="76200" y="1076153"/>
            <a:ext cx="9906317" cy="5597925"/>
            <a:chOff x="76200" y="1076153"/>
            <a:chExt cx="9906317" cy="5597925"/>
          </a:xfrm>
        </p:grpSpPr>
        <p:sp>
          <p:nvSpPr>
            <p:cNvPr id="69" name="Google Shape;69;p3"/>
            <p:cNvSpPr/>
            <p:nvPr/>
          </p:nvSpPr>
          <p:spPr>
            <a:xfrm>
              <a:off x="179387" y="1076153"/>
              <a:ext cx="9803130" cy="0"/>
            </a:xfrm>
            <a:custGeom>
              <a:avLst/>
              <a:gdLst/>
              <a:ahLst/>
              <a:cxnLst/>
              <a:rect l="l" t="t" r="r" b="b"/>
              <a:pathLst>
                <a:path w="9803130" h="120000" extrusionOk="0">
                  <a:moveTo>
                    <a:pt x="0" y="0"/>
                  </a:moveTo>
                  <a:lnTo>
                    <a:pt x="9802812" y="0"/>
                  </a:lnTo>
                </a:path>
              </a:pathLst>
            </a:custGeom>
            <a:noFill/>
            <a:ln w="516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70" name="Google Shape;70;p3"/>
            <p:cNvPicPr preferRelativeResize="0"/>
            <p:nvPr/>
          </p:nvPicPr>
          <p:blipFill rotWithShape="1">
            <a:blip r:embed="rId3">
              <a:alphaModFix/>
            </a:blip>
            <a:srcRect/>
            <a:stretch/>
          </p:blipFill>
          <p:spPr>
            <a:xfrm>
              <a:off x="76200" y="1101953"/>
              <a:ext cx="103187" cy="51587"/>
            </a:xfrm>
            <a:prstGeom prst="rect">
              <a:avLst/>
            </a:prstGeom>
            <a:noFill/>
            <a:ln>
              <a:noFill/>
            </a:ln>
          </p:spPr>
        </p:pic>
        <p:sp>
          <p:nvSpPr>
            <p:cNvPr id="71" name="Google Shape;71;p3"/>
            <p:cNvSpPr/>
            <p:nvPr/>
          </p:nvSpPr>
          <p:spPr>
            <a:xfrm>
              <a:off x="76200" y="1101953"/>
              <a:ext cx="9906000" cy="5572125"/>
            </a:xfrm>
            <a:custGeom>
              <a:avLst/>
              <a:gdLst/>
              <a:ahLst/>
              <a:cxnLst/>
              <a:rect l="l" t="t" r="r" b="b"/>
              <a:pathLst>
                <a:path w="9906000" h="5572125" extrusionOk="0">
                  <a:moveTo>
                    <a:pt x="9906000" y="5572125"/>
                  </a:moveTo>
                  <a:lnTo>
                    <a:pt x="9906000" y="0"/>
                  </a:lnTo>
                  <a:lnTo>
                    <a:pt x="0" y="0"/>
                  </a:lnTo>
                  <a:lnTo>
                    <a:pt x="0" y="5572125"/>
                  </a:lnTo>
                  <a:lnTo>
                    <a:pt x="9906000" y="557212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2" name="Google Shape;72;p3"/>
          <p:cNvSpPr txBox="1">
            <a:spLocks noGrp="1"/>
          </p:cNvSpPr>
          <p:nvPr>
            <p:ph type="title"/>
          </p:nvPr>
        </p:nvSpPr>
        <p:spPr>
          <a:xfrm>
            <a:off x="400942" y="113090"/>
            <a:ext cx="8377297" cy="693138"/>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SzPts val="1400"/>
              <a:buNone/>
            </a:pPr>
            <a:r>
              <a:rPr lang="en-US" sz="4400" b="0" dirty="0">
                <a:latin typeface="+mn-lt"/>
                <a:ea typeface="Century Schoolbook"/>
                <a:cs typeface="Century Schoolbook"/>
                <a:sym typeface="Century Schoolbook"/>
              </a:rPr>
              <a:t>What is a deep neural network?</a:t>
            </a:r>
            <a:endParaRPr sz="4400" dirty="0">
              <a:latin typeface="+mn-lt"/>
              <a:ea typeface="Century Schoolbook"/>
              <a:cs typeface="Century Schoolbook"/>
              <a:sym typeface="Century Schoolbook"/>
            </a:endParaRPr>
          </a:p>
        </p:txBody>
      </p:sp>
      <p:grpSp>
        <p:nvGrpSpPr>
          <p:cNvPr id="73" name="Google Shape;73;p3"/>
          <p:cNvGrpSpPr/>
          <p:nvPr/>
        </p:nvGrpSpPr>
        <p:grpSpPr>
          <a:xfrm>
            <a:off x="530221" y="2010014"/>
            <a:ext cx="3859175" cy="2321714"/>
            <a:chOff x="530225" y="2009990"/>
            <a:chExt cx="3312312" cy="2208212"/>
          </a:xfrm>
        </p:grpSpPr>
        <p:pic>
          <p:nvPicPr>
            <p:cNvPr id="74" name="Google Shape;74;p3"/>
            <p:cNvPicPr preferRelativeResize="0"/>
            <p:nvPr/>
          </p:nvPicPr>
          <p:blipFill rotWithShape="1">
            <a:blip r:embed="rId4">
              <a:alphaModFix/>
            </a:blip>
            <a:srcRect/>
            <a:stretch/>
          </p:blipFill>
          <p:spPr>
            <a:xfrm>
              <a:off x="1035843" y="2587840"/>
              <a:ext cx="1341437" cy="825500"/>
            </a:xfrm>
            <a:prstGeom prst="rect">
              <a:avLst/>
            </a:prstGeom>
            <a:noFill/>
            <a:ln>
              <a:noFill/>
            </a:ln>
          </p:spPr>
        </p:pic>
        <p:pic>
          <p:nvPicPr>
            <p:cNvPr id="75" name="Google Shape;75;p3"/>
            <p:cNvPicPr preferRelativeResize="0"/>
            <p:nvPr/>
          </p:nvPicPr>
          <p:blipFill rotWithShape="1">
            <a:blip r:embed="rId5">
              <a:alphaModFix/>
            </a:blip>
            <a:srcRect/>
            <a:stretch/>
          </p:blipFill>
          <p:spPr>
            <a:xfrm>
              <a:off x="530225" y="2009990"/>
              <a:ext cx="3312312" cy="2208212"/>
            </a:xfrm>
            <a:prstGeom prst="rect">
              <a:avLst/>
            </a:prstGeom>
            <a:noFill/>
            <a:ln>
              <a:noFill/>
            </a:ln>
          </p:spPr>
        </p:pic>
      </p:grpSp>
      <p:sp>
        <p:nvSpPr>
          <p:cNvPr id="76" name="Google Shape;76;p3"/>
          <p:cNvSpPr txBox="1"/>
          <p:nvPr/>
        </p:nvSpPr>
        <p:spPr>
          <a:xfrm>
            <a:off x="1026775" y="3586384"/>
            <a:ext cx="2433955" cy="37211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2250"/>
              <a:buFont typeface="Arial"/>
              <a:buNone/>
            </a:pPr>
            <a:r>
              <a:rPr lang="en-US" sz="2250" b="0" i="0" u="none" strike="noStrike" cap="none">
                <a:solidFill>
                  <a:schemeClr val="dk1"/>
                </a:solidFill>
                <a:latin typeface="Century Schoolbook"/>
                <a:ea typeface="Century Schoolbook"/>
                <a:cs typeface="Century Schoolbook"/>
                <a:sym typeface="Century Schoolbook"/>
              </a:rPr>
              <a:t>logistic regression</a:t>
            </a:r>
            <a:endParaRPr sz="2250" b="0" i="0" u="none" strike="noStrike" cap="none">
              <a:solidFill>
                <a:schemeClr val="dk1"/>
              </a:solidFill>
              <a:latin typeface="Century Schoolbook"/>
              <a:ea typeface="Century Schoolbook"/>
              <a:cs typeface="Century Schoolbook"/>
              <a:sym typeface="Century Schoolbook"/>
            </a:endParaRPr>
          </a:p>
        </p:txBody>
      </p:sp>
      <p:pic>
        <p:nvPicPr>
          <p:cNvPr id="77" name="Google Shape;77;p3"/>
          <p:cNvPicPr preferRelativeResize="0"/>
          <p:nvPr/>
        </p:nvPicPr>
        <p:blipFill rotWithShape="1">
          <a:blip r:embed="rId6">
            <a:alphaModFix/>
          </a:blip>
          <a:srcRect/>
          <a:stretch/>
        </p:blipFill>
        <p:spPr>
          <a:xfrm>
            <a:off x="5528875" y="1781852"/>
            <a:ext cx="3793406" cy="2549875"/>
          </a:xfrm>
          <a:prstGeom prst="rect">
            <a:avLst/>
          </a:prstGeom>
          <a:noFill/>
          <a:ln>
            <a:noFill/>
          </a:ln>
        </p:spPr>
      </p:pic>
      <p:sp>
        <p:nvSpPr>
          <p:cNvPr id="78" name="Google Shape;78;p3"/>
          <p:cNvSpPr txBox="1"/>
          <p:nvPr/>
        </p:nvSpPr>
        <p:spPr>
          <a:xfrm>
            <a:off x="6285706" y="3586384"/>
            <a:ext cx="1947545" cy="37211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2250"/>
              <a:buFont typeface="Arial"/>
              <a:buNone/>
            </a:pPr>
            <a:r>
              <a:rPr lang="en-US" sz="2250" b="0" i="0" u="none" strike="noStrike" cap="none">
                <a:solidFill>
                  <a:schemeClr val="dk1"/>
                </a:solidFill>
                <a:latin typeface="Century Schoolbook"/>
                <a:ea typeface="Century Schoolbook"/>
                <a:cs typeface="Century Schoolbook"/>
                <a:sym typeface="Century Schoolbook"/>
              </a:rPr>
              <a:t>1 hidden layer</a:t>
            </a:r>
            <a:endParaRPr sz="2250" b="0" i="0" u="none" strike="noStrike" cap="none">
              <a:solidFill>
                <a:schemeClr val="dk1"/>
              </a:solidFill>
              <a:latin typeface="Century Schoolbook"/>
              <a:ea typeface="Century Schoolbook"/>
              <a:cs typeface="Century Schoolbook"/>
              <a:sym typeface="Century Schoolbook"/>
            </a:endParaRPr>
          </a:p>
        </p:txBody>
      </p:sp>
      <p:pic>
        <p:nvPicPr>
          <p:cNvPr id="79" name="Google Shape;79;p3"/>
          <p:cNvPicPr preferRelativeResize="0"/>
          <p:nvPr/>
        </p:nvPicPr>
        <p:blipFill rotWithShape="1">
          <a:blip r:embed="rId7">
            <a:alphaModFix/>
          </a:blip>
          <a:srcRect/>
          <a:stretch/>
        </p:blipFill>
        <p:spPr>
          <a:xfrm>
            <a:off x="530225" y="4290451"/>
            <a:ext cx="4342500" cy="2612450"/>
          </a:xfrm>
          <a:prstGeom prst="rect">
            <a:avLst/>
          </a:prstGeom>
          <a:noFill/>
          <a:ln>
            <a:noFill/>
          </a:ln>
        </p:spPr>
      </p:pic>
      <p:sp>
        <p:nvSpPr>
          <p:cNvPr id="80" name="Google Shape;80;p3"/>
          <p:cNvSpPr txBox="1"/>
          <p:nvPr/>
        </p:nvSpPr>
        <p:spPr>
          <a:xfrm>
            <a:off x="925287" y="6283034"/>
            <a:ext cx="2080800" cy="3624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2250"/>
              <a:buFont typeface="Arial"/>
              <a:buNone/>
            </a:pPr>
            <a:r>
              <a:rPr lang="en-US" sz="2250" b="0" i="0" u="none" strike="noStrike" cap="none">
                <a:solidFill>
                  <a:schemeClr val="dk1"/>
                </a:solidFill>
                <a:latin typeface="Century Schoolbook"/>
                <a:ea typeface="Century Schoolbook"/>
                <a:cs typeface="Century Schoolbook"/>
                <a:sym typeface="Century Schoolbook"/>
              </a:rPr>
              <a:t>2 hidden layers</a:t>
            </a:r>
            <a:endParaRPr sz="2250" b="0" i="0" u="none" strike="noStrike" cap="none">
              <a:solidFill>
                <a:schemeClr val="dk1"/>
              </a:solidFill>
              <a:latin typeface="Century Schoolbook"/>
              <a:ea typeface="Century Schoolbook"/>
              <a:cs typeface="Century Schoolbook"/>
              <a:sym typeface="Century Schoolbook"/>
            </a:endParaRPr>
          </a:p>
        </p:txBody>
      </p:sp>
      <p:pic>
        <p:nvPicPr>
          <p:cNvPr id="81" name="Google Shape;81;p3"/>
          <p:cNvPicPr preferRelativeResize="0"/>
          <p:nvPr/>
        </p:nvPicPr>
        <p:blipFill rotWithShape="1">
          <a:blip r:embed="rId8">
            <a:alphaModFix/>
          </a:blip>
          <a:srcRect/>
          <a:stretch/>
        </p:blipFill>
        <p:spPr>
          <a:xfrm>
            <a:off x="5018875" y="4290451"/>
            <a:ext cx="5451100" cy="2549875"/>
          </a:xfrm>
          <a:prstGeom prst="rect">
            <a:avLst/>
          </a:prstGeom>
          <a:noFill/>
          <a:ln>
            <a:noFill/>
          </a:ln>
        </p:spPr>
      </p:pic>
      <p:sp>
        <p:nvSpPr>
          <p:cNvPr id="82" name="Google Shape;82;p3"/>
          <p:cNvSpPr txBox="1"/>
          <p:nvPr/>
        </p:nvSpPr>
        <p:spPr>
          <a:xfrm>
            <a:off x="6385131" y="6278172"/>
            <a:ext cx="2080800" cy="3624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2250"/>
              <a:buFont typeface="Arial"/>
              <a:buNone/>
            </a:pPr>
            <a:r>
              <a:rPr lang="en-US" sz="2250" b="0" i="0" u="none" strike="noStrike" cap="none">
                <a:solidFill>
                  <a:schemeClr val="dk1"/>
                </a:solidFill>
                <a:latin typeface="Century Schoolbook"/>
                <a:ea typeface="Century Schoolbook"/>
                <a:cs typeface="Century Schoolbook"/>
                <a:sym typeface="Century Schoolbook"/>
              </a:rPr>
              <a:t>5 hidden layers</a:t>
            </a:r>
            <a:endParaRPr sz="2250" b="0" i="0" u="none" strike="noStrike" cap="none">
              <a:solidFill>
                <a:schemeClr val="dk1"/>
              </a:solidFill>
              <a:latin typeface="Century Schoolbook"/>
              <a:ea typeface="Century Schoolbook"/>
              <a:cs typeface="Century Schoolbook"/>
              <a:sym typeface="Century Schoolbook"/>
            </a:endParaRPr>
          </a:p>
        </p:txBody>
      </p:sp>
      <p:pic>
        <p:nvPicPr>
          <p:cNvPr id="83" name="Google Shape;83;p3"/>
          <p:cNvPicPr preferRelativeResize="0"/>
          <p:nvPr/>
        </p:nvPicPr>
        <p:blipFill rotWithShape="1">
          <a:blip r:embed="rId9">
            <a:alphaModFix/>
          </a:blip>
          <a:srcRect/>
          <a:stretch/>
        </p:blipFill>
        <p:spPr>
          <a:xfrm>
            <a:off x="10734473" y="0"/>
            <a:ext cx="1448025" cy="796414"/>
          </a:xfrm>
          <a:prstGeom prst="rect">
            <a:avLst/>
          </a:prstGeom>
          <a:noFill/>
          <a:ln>
            <a:noFill/>
          </a:ln>
        </p:spPr>
      </p:pic>
      <p:sp>
        <p:nvSpPr>
          <p:cNvPr id="84" name="Google Shape;84;p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4</a:t>
            </a:fld>
            <a:endParaRPr/>
          </a:p>
        </p:txBody>
      </p:sp>
      <p:sp>
        <p:nvSpPr>
          <p:cNvPr id="2" name="TextBox 1"/>
          <p:cNvSpPr txBox="1"/>
          <p:nvPr/>
        </p:nvSpPr>
        <p:spPr>
          <a:xfrm>
            <a:off x="3203168" y="1897918"/>
            <a:ext cx="1186228" cy="369332"/>
          </a:xfrm>
          <a:prstGeom prst="rect">
            <a:avLst/>
          </a:prstGeom>
          <a:noFill/>
        </p:spPr>
        <p:txBody>
          <a:bodyPr wrap="square" rtlCol="0">
            <a:spAutoFit/>
          </a:bodyPr>
          <a:lstStyle/>
          <a:p>
            <a:r>
              <a:rPr lang="en-US" sz="1800" dirty="0" smtClean="0"/>
              <a:t>“Shallow”</a:t>
            </a:r>
            <a:endParaRPr lang="en-US" sz="1800" dirty="0"/>
          </a:p>
        </p:txBody>
      </p:sp>
      <p:sp>
        <p:nvSpPr>
          <p:cNvPr id="20" name="TextBox 19"/>
          <p:cNvSpPr txBox="1"/>
          <p:nvPr/>
        </p:nvSpPr>
        <p:spPr>
          <a:xfrm>
            <a:off x="9111413" y="1864710"/>
            <a:ext cx="1507688" cy="369332"/>
          </a:xfrm>
          <a:prstGeom prst="rect">
            <a:avLst/>
          </a:prstGeom>
          <a:noFill/>
        </p:spPr>
        <p:txBody>
          <a:bodyPr wrap="square" rtlCol="0">
            <a:spAutoFit/>
          </a:bodyPr>
          <a:lstStyle/>
          <a:p>
            <a:r>
              <a:rPr lang="en-US" sz="1800" dirty="0" smtClean="0"/>
              <a:t>“2 layer” NN</a:t>
            </a:r>
            <a:endParaRPr lang="en-US" sz="1800" dirty="0"/>
          </a:p>
        </p:txBody>
      </p:sp>
      <p:sp>
        <p:nvSpPr>
          <p:cNvPr id="21" name="TextBox 20"/>
          <p:cNvSpPr txBox="1"/>
          <p:nvPr/>
        </p:nvSpPr>
        <p:spPr>
          <a:xfrm>
            <a:off x="9933665" y="4557975"/>
            <a:ext cx="1209435" cy="369332"/>
          </a:xfrm>
          <a:prstGeom prst="rect">
            <a:avLst/>
          </a:prstGeom>
          <a:noFill/>
        </p:spPr>
        <p:txBody>
          <a:bodyPr wrap="square" rtlCol="0">
            <a:spAutoFit/>
          </a:bodyPr>
          <a:lstStyle/>
          <a:p>
            <a:r>
              <a:rPr lang="en-US" sz="1800" dirty="0" smtClean="0"/>
              <a:t>Deep</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2" name="TextBox 1"/>
          <p:cNvSpPr txBox="1"/>
          <p:nvPr/>
        </p:nvSpPr>
        <p:spPr>
          <a:xfrm>
            <a:off x="314632" y="1681316"/>
            <a:ext cx="10953136"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Deep neural networks have multiple hidden layers and can learn functions that shallower models cannot. </a:t>
            </a:r>
            <a:endParaRPr lang="en-US" sz="2800" dirty="0" smtClean="0"/>
          </a:p>
          <a:p>
            <a:pPr marL="457200" indent="-457200">
              <a:buFont typeface="Arial" panose="020B0604020202020204" pitchFamily="34" charset="0"/>
              <a:buChar char="•"/>
            </a:pPr>
            <a:r>
              <a:rPr lang="en-US" sz="2800" dirty="0" smtClean="0"/>
              <a:t>The </a:t>
            </a:r>
            <a:r>
              <a:rPr lang="en-US" sz="2800" dirty="0"/>
              <a:t>notation used for deep neural </a:t>
            </a:r>
            <a:r>
              <a:rPr lang="en-US" sz="2800" dirty="0" smtClean="0"/>
              <a:t>networks:</a:t>
            </a:r>
          </a:p>
          <a:p>
            <a:pPr lvl="4"/>
            <a:r>
              <a:rPr lang="en-US" sz="2800" dirty="0"/>
              <a:t>	</a:t>
            </a:r>
            <a:r>
              <a:rPr lang="en-US" sz="2800" dirty="0" smtClean="0"/>
              <a:t>- l, </a:t>
            </a:r>
            <a:r>
              <a:rPr lang="en-US" sz="2800" dirty="0"/>
              <a:t>the number of </a:t>
            </a:r>
            <a:r>
              <a:rPr lang="en-US" sz="2800" dirty="0" smtClean="0"/>
              <a:t>layers</a:t>
            </a:r>
          </a:p>
          <a:p>
            <a:pPr lvl="4"/>
            <a:r>
              <a:rPr lang="en-US" sz="2800" dirty="0"/>
              <a:t>	</a:t>
            </a:r>
            <a:r>
              <a:rPr lang="en-US" sz="2800" dirty="0" smtClean="0"/>
              <a:t>- n</a:t>
            </a:r>
            <a:r>
              <a:rPr lang="en-US" sz="2800" baseline="30000" dirty="0" smtClean="0"/>
              <a:t>[l]</a:t>
            </a:r>
            <a:r>
              <a:rPr lang="en-US" sz="2800" dirty="0" smtClean="0"/>
              <a:t>, </a:t>
            </a:r>
            <a:r>
              <a:rPr lang="en-US" sz="2800" dirty="0"/>
              <a:t>the number of nodes in layer </a:t>
            </a:r>
            <a:r>
              <a:rPr lang="en-US" sz="2800" dirty="0" smtClean="0"/>
              <a:t>l</a:t>
            </a:r>
          </a:p>
          <a:p>
            <a:pPr lvl="4"/>
            <a:r>
              <a:rPr lang="en-US" sz="2800" dirty="0"/>
              <a:t>	</a:t>
            </a:r>
            <a:r>
              <a:rPr lang="en-US" sz="2800" dirty="0" smtClean="0"/>
              <a:t>- a</a:t>
            </a:r>
            <a:r>
              <a:rPr lang="en-US" sz="2800" baseline="30000" dirty="0" smtClean="0"/>
              <a:t>[l]</a:t>
            </a:r>
            <a:r>
              <a:rPr lang="en-US" sz="2800" dirty="0" smtClean="0"/>
              <a:t> </a:t>
            </a:r>
            <a:r>
              <a:rPr lang="en-US" sz="2800" dirty="0"/>
              <a:t>is the activation in layer </a:t>
            </a:r>
            <a:r>
              <a:rPr lang="en-US" sz="2800" dirty="0" smtClean="0"/>
              <a:t>l</a:t>
            </a:r>
          </a:p>
          <a:p>
            <a:pPr lvl="4"/>
            <a:r>
              <a:rPr lang="en-US" sz="2800" dirty="0"/>
              <a:t>	</a:t>
            </a:r>
            <a:r>
              <a:rPr lang="en-US" sz="2800" dirty="0" smtClean="0"/>
              <a:t>- W</a:t>
            </a:r>
            <a:r>
              <a:rPr lang="en-US" sz="2800" baseline="30000" dirty="0" smtClean="0"/>
              <a:t>[l]</a:t>
            </a:r>
            <a:r>
              <a:rPr lang="en-US" sz="2800" dirty="0" smtClean="0"/>
              <a:t> </a:t>
            </a:r>
            <a:r>
              <a:rPr lang="en-US" sz="2800" dirty="0"/>
              <a:t>are the weights for computing the value </a:t>
            </a:r>
            <a:r>
              <a:rPr lang="en-US" sz="2800" dirty="0" smtClean="0"/>
              <a:t>z</a:t>
            </a:r>
            <a:r>
              <a:rPr lang="en-US" sz="2800" baseline="30000" dirty="0" smtClean="0"/>
              <a:t>[l]</a:t>
            </a:r>
            <a:r>
              <a:rPr lang="en-US" sz="2800" dirty="0" smtClean="0"/>
              <a:t> </a:t>
            </a:r>
            <a:r>
              <a:rPr lang="en-US" sz="2800" dirty="0"/>
              <a:t>in layer </a:t>
            </a:r>
            <a:r>
              <a:rPr lang="en-US" sz="2800" dirty="0" smtClean="0"/>
              <a:t>l</a:t>
            </a:r>
          </a:p>
          <a:p>
            <a:pPr lvl="4"/>
            <a:r>
              <a:rPr lang="en-US" sz="2800" dirty="0"/>
              <a:t>	</a:t>
            </a:r>
            <a:r>
              <a:rPr lang="en-US" sz="2800" dirty="0" smtClean="0"/>
              <a:t>- b</a:t>
            </a:r>
            <a:r>
              <a:rPr lang="en-US" sz="2800" baseline="30000" dirty="0" smtClean="0"/>
              <a:t>[l]</a:t>
            </a:r>
            <a:r>
              <a:rPr lang="en-US" sz="2800" dirty="0" smtClean="0"/>
              <a:t> </a:t>
            </a:r>
            <a:r>
              <a:rPr lang="en-US" sz="2800" dirty="0"/>
              <a:t>is used to compute </a:t>
            </a:r>
            <a:r>
              <a:rPr lang="en-US" sz="2800" dirty="0" smtClean="0"/>
              <a:t>z</a:t>
            </a:r>
            <a:r>
              <a:rPr lang="en-US" sz="2800" baseline="30000" dirty="0" smtClean="0"/>
              <a:t>[l]</a:t>
            </a:r>
            <a:r>
              <a:rPr lang="en-US" sz="2800" dirty="0" smtClean="0"/>
              <a:t>. </a:t>
            </a:r>
          </a:p>
          <a:p>
            <a:pPr lvl="4"/>
            <a:r>
              <a:rPr lang="en-US" sz="2800" dirty="0"/>
              <a:t>	</a:t>
            </a:r>
            <a:r>
              <a:rPr lang="en-US" sz="2800" dirty="0" smtClean="0"/>
              <a:t>- The </a:t>
            </a:r>
            <a:r>
              <a:rPr lang="en-US" sz="2800" dirty="0"/>
              <a:t>input features are called </a:t>
            </a:r>
            <a:r>
              <a:rPr lang="en-US" sz="2800" dirty="0" smtClean="0"/>
              <a:t>x</a:t>
            </a:r>
          </a:p>
          <a:p>
            <a:pPr lvl="4"/>
            <a:r>
              <a:rPr lang="en-US" sz="2800" dirty="0"/>
              <a:t>	</a:t>
            </a:r>
            <a:r>
              <a:rPr lang="en-US" sz="2800" dirty="0" smtClean="0"/>
              <a:t>- </a:t>
            </a:r>
            <a:r>
              <a:rPr lang="cy-GB" sz="2800" dirty="0" smtClean="0"/>
              <a:t>ŷ</a:t>
            </a:r>
            <a:r>
              <a:rPr lang="en-US" sz="2800" dirty="0" smtClean="0"/>
              <a:t> is </a:t>
            </a:r>
            <a:r>
              <a:rPr lang="en-US" sz="2800" dirty="0"/>
              <a:t>the predicted output of the neural network. </a:t>
            </a:r>
          </a:p>
        </p:txBody>
      </p:sp>
      <p:sp>
        <p:nvSpPr>
          <p:cNvPr id="89" name="Google Shape;89;p4"/>
          <p:cNvSpPr txBox="1">
            <a:spLocks noGrp="1"/>
          </p:cNvSpPr>
          <p:nvPr>
            <p:ph type="title"/>
          </p:nvPr>
        </p:nvSpPr>
        <p:spPr>
          <a:xfrm>
            <a:off x="513111" y="199158"/>
            <a:ext cx="8001623" cy="693138"/>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SzPts val="1400"/>
              <a:buNone/>
            </a:pPr>
            <a:r>
              <a:rPr lang="en-US" sz="4400" b="0" dirty="0">
                <a:latin typeface="+mn-lt"/>
                <a:ea typeface="Century Schoolbook"/>
                <a:cs typeface="Century Schoolbook"/>
                <a:sym typeface="Century Schoolbook"/>
              </a:rPr>
              <a:t>Deep neural network notation</a:t>
            </a:r>
            <a:endParaRPr sz="4400" dirty="0">
              <a:latin typeface="+mn-lt"/>
              <a:ea typeface="Century Schoolbook"/>
              <a:cs typeface="Century Schoolbook"/>
              <a:sym typeface="Century Schoolbook"/>
            </a:endParaRPr>
          </a:p>
        </p:txBody>
      </p:sp>
      <p:pic>
        <p:nvPicPr>
          <p:cNvPr id="91" name="Google Shape;91;p4"/>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92" name="Google Shape;92;p4"/>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4"/>
          <p:cNvSpPr txBox="1">
            <a:spLocks noGrp="1"/>
          </p:cNvSpPr>
          <p:nvPr>
            <p:ph type="title"/>
          </p:nvPr>
        </p:nvSpPr>
        <p:spPr>
          <a:xfrm>
            <a:off x="385293" y="113097"/>
            <a:ext cx="7637830" cy="693138"/>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SzPts val="1400"/>
              <a:buNone/>
            </a:pPr>
            <a:r>
              <a:rPr lang="en-US" sz="4400" b="0" dirty="0">
                <a:latin typeface="+mn-lt"/>
                <a:ea typeface="Century Schoolbook"/>
                <a:cs typeface="Century Schoolbook"/>
                <a:sym typeface="Century Schoolbook"/>
              </a:rPr>
              <a:t>Deep neural network notation</a:t>
            </a:r>
            <a:endParaRPr sz="4400" dirty="0">
              <a:latin typeface="+mn-lt"/>
              <a:ea typeface="Century Schoolbook"/>
              <a:cs typeface="Century Schoolbook"/>
              <a:sym typeface="Century Schoolbook"/>
            </a:endParaRPr>
          </a:p>
        </p:txBody>
      </p:sp>
      <p:pic>
        <p:nvPicPr>
          <p:cNvPr id="90" name="Google Shape;90;p4" descr="Student Notes: Neural Networks and Deep Learning – Belajar Pembelajaran  Mesin Indonesia"/>
          <p:cNvPicPr preferRelativeResize="0"/>
          <p:nvPr/>
        </p:nvPicPr>
        <p:blipFill rotWithShape="1">
          <a:blip r:embed="rId3">
            <a:alphaModFix/>
          </a:blip>
          <a:srcRect l="-9610" r="9609"/>
          <a:stretch/>
        </p:blipFill>
        <p:spPr>
          <a:xfrm>
            <a:off x="1463949" y="1869376"/>
            <a:ext cx="9174554" cy="4973876"/>
          </a:xfrm>
          <a:prstGeom prst="rect">
            <a:avLst/>
          </a:prstGeom>
          <a:noFill/>
          <a:ln>
            <a:noFill/>
          </a:ln>
        </p:spPr>
      </p:pic>
      <p:pic>
        <p:nvPicPr>
          <p:cNvPr id="91" name="Google Shape;91;p4"/>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92" name="Google Shape;92;p4"/>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6</a:t>
            </a:fld>
            <a:endParaRPr/>
          </a:p>
        </p:txBody>
      </p:sp>
    </p:spTree>
    <p:extLst>
      <p:ext uri="{BB962C8B-B14F-4D97-AF65-F5344CB8AC3E}">
        <p14:creationId xmlns:p14="http://schemas.microsoft.com/office/powerpoint/2010/main" val="2038571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pic>
        <p:nvPicPr>
          <p:cNvPr id="97" name="Google Shape;97;p5"/>
          <p:cNvPicPr preferRelativeResize="0"/>
          <p:nvPr/>
        </p:nvPicPr>
        <p:blipFill rotWithShape="1">
          <a:blip r:embed="rId3">
            <a:alphaModFix/>
          </a:blip>
          <a:srcRect/>
          <a:stretch/>
        </p:blipFill>
        <p:spPr>
          <a:xfrm>
            <a:off x="3553625" y="3702272"/>
            <a:ext cx="6428574" cy="423068"/>
          </a:xfrm>
          <a:prstGeom prst="rect">
            <a:avLst/>
          </a:prstGeom>
          <a:noFill/>
          <a:ln>
            <a:noFill/>
          </a:ln>
        </p:spPr>
      </p:pic>
      <p:sp>
        <p:nvSpPr>
          <p:cNvPr id="98" name="Google Shape;98;p5"/>
          <p:cNvSpPr txBox="1">
            <a:spLocks noGrp="1"/>
          </p:cNvSpPr>
          <p:nvPr>
            <p:ph type="title"/>
          </p:nvPr>
        </p:nvSpPr>
        <p:spPr>
          <a:xfrm>
            <a:off x="5045827" y="1956025"/>
            <a:ext cx="4293600" cy="2033400"/>
          </a:xfrm>
          <a:prstGeom prst="rect">
            <a:avLst/>
          </a:prstGeom>
          <a:noFill/>
          <a:ln>
            <a:noFill/>
          </a:ln>
        </p:spPr>
        <p:txBody>
          <a:bodyPr spcFirstLastPara="1" wrap="square" lIns="0" tIns="99050" rIns="0" bIns="0" anchor="t" anchorCtr="0">
            <a:spAutoFit/>
          </a:bodyPr>
          <a:lstStyle/>
          <a:p>
            <a:pPr marL="418465" marR="5080" lvl="0" indent="-406400" algn="l" rtl="0">
              <a:lnSpc>
                <a:spcPct val="109345"/>
              </a:lnSpc>
              <a:spcBef>
                <a:spcPts val="0"/>
              </a:spcBef>
              <a:spcAft>
                <a:spcPts val="0"/>
              </a:spcAft>
              <a:buSzPts val="1400"/>
              <a:buNone/>
            </a:pPr>
            <a:r>
              <a:rPr lang="en-US" sz="6000" b="0">
                <a:latin typeface="Times New Roman"/>
                <a:ea typeface="Times New Roman"/>
                <a:cs typeface="Times New Roman"/>
                <a:sym typeface="Times New Roman"/>
              </a:rPr>
              <a:t>Deep Neural  Networks</a:t>
            </a:r>
            <a:endParaRPr sz="6000">
              <a:latin typeface="Times New Roman"/>
              <a:ea typeface="Times New Roman"/>
              <a:cs typeface="Times New Roman"/>
              <a:sym typeface="Times New Roman"/>
            </a:endParaRPr>
          </a:p>
        </p:txBody>
      </p:sp>
      <p:sp>
        <p:nvSpPr>
          <p:cNvPr id="99" name="Google Shape;99;p5"/>
          <p:cNvSpPr txBox="1"/>
          <p:nvPr/>
        </p:nvSpPr>
        <p:spPr>
          <a:xfrm>
            <a:off x="4288950" y="4125350"/>
            <a:ext cx="6428700" cy="1837500"/>
          </a:xfrm>
          <a:prstGeom prst="rect">
            <a:avLst/>
          </a:prstGeom>
          <a:noFill/>
          <a:ln>
            <a:noFill/>
          </a:ln>
        </p:spPr>
        <p:txBody>
          <a:bodyPr spcFirstLastPara="1" wrap="square" lIns="0" tIns="86975" rIns="0" bIns="0" anchor="t" anchorCtr="0">
            <a:spAutoFit/>
          </a:bodyPr>
          <a:lstStyle/>
          <a:p>
            <a:pPr marL="287655" marR="5080" lvl="0" indent="-275590" algn="l" rtl="0">
              <a:lnSpc>
                <a:spcPct val="110515"/>
              </a:lnSpc>
              <a:spcBef>
                <a:spcPts val="0"/>
              </a:spcBef>
              <a:spcAft>
                <a:spcPts val="0"/>
              </a:spcAft>
              <a:buClr>
                <a:srgbClr val="000000"/>
              </a:buClr>
              <a:buSzPts val="4850"/>
              <a:buFont typeface="Arial"/>
              <a:buNone/>
            </a:pPr>
            <a:r>
              <a:rPr lang="en-US" sz="5400" b="0" i="0" u="none" strike="noStrike" cap="none" dirty="0">
                <a:solidFill>
                  <a:schemeClr val="dk1"/>
                </a:solidFill>
                <a:latin typeface="Times New Roman"/>
                <a:ea typeface="Times New Roman"/>
                <a:cs typeface="Times New Roman"/>
                <a:sym typeface="Times New Roman"/>
              </a:rPr>
              <a:t>Forward Propagation  in a Deep Network</a:t>
            </a:r>
            <a:endParaRPr sz="5400" b="0" i="0" u="none" strike="noStrike" cap="none" dirty="0">
              <a:solidFill>
                <a:schemeClr val="dk1"/>
              </a:solidFill>
              <a:latin typeface="Times New Roman"/>
              <a:ea typeface="Times New Roman"/>
              <a:cs typeface="Times New Roman"/>
              <a:sym typeface="Times New Roman"/>
            </a:endParaRPr>
          </a:p>
        </p:txBody>
      </p:sp>
      <p:pic>
        <p:nvPicPr>
          <p:cNvPr id="100" name="Google Shape;100;p5"/>
          <p:cNvPicPr preferRelativeResize="0"/>
          <p:nvPr/>
        </p:nvPicPr>
        <p:blipFill rotWithShape="1">
          <a:blip r:embed="rId4">
            <a:alphaModFix/>
          </a:blip>
          <a:srcRect/>
          <a:stretch/>
        </p:blipFill>
        <p:spPr>
          <a:xfrm>
            <a:off x="417325" y="2395175"/>
            <a:ext cx="3871626" cy="2129399"/>
          </a:xfrm>
          <a:prstGeom prst="rect">
            <a:avLst/>
          </a:prstGeom>
          <a:noFill/>
          <a:ln>
            <a:noFill/>
          </a:ln>
        </p:spPr>
      </p:pic>
      <p:sp>
        <p:nvSpPr>
          <p:cNvPr id="101" name="Google Shape;101;p5"/>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2" name="TextBox 1"/>
          <p:cNvSpPr txBox="1"/>
          <p:nvPr/>
        </p:nvSpPr>
        <p:spPr>
          <a:xfrm>
            <a:off x="314632" y="1681316"/>
            <a:ext cx="10953136" cy="3970318"/>
          </a:xfrm>
          <a:prstGeom prst="rect">
            <a:avLst/>
          </a:prstGeom>
          <a:noFill/>
        </p:spPr>
        <p:txBody>
          <a:bodyPr wrap="square" rtlCol="0">
            <a:spAutoFit/>
          </a:bodyPr>
          <a:lstStyle/>
          <a:p>
            <a:r>
              <a:rPr lang="en-US" sz="2800" dirty="0"/>
              <a:t>Forward propagation is the process of computing the output of a deep neural network given an input. Here are the general rules of forward propagation in a deep </a:t>
            </a:r>
            <a:r>
              <a:rPr lang="en-US" sz="2800" dirty="0" smtClean="0"/>
              <a:t>network:</a:t>
            </a:r>
          </a:p>
          <a:p>
            <a:pPr marL="514350" lvl="4" indent="-514350">
              <a:buFont typeface="+mj-lt"/>
              <a:buAutoNum type="arabicPeriod"/>
            </a:pPr>
            <a:r>
              <a:rPr lang="en-US" sz="2400" dirty="0" smtClean="0"/>
              <a:t>Each </a:t>
            </a:r>
            <a:r>
              <a:rPr lang="en-US" sz="2400" dirty="0"/>
              <a:t>neuron in a layer is connected to every neuron in the </a:t>
            </a:r>
            <a:r>
              <a:rPr lang="en-US" sz="2400" dirty="0" smtClean="0"/>
              <a:t>next layer.</a:t>
            </a:r>
          </a:p>
          <a:p>
            <a:pPr marL="514350" lvl="4" indent="-514350">
              <a:buFont typeface="+mj-lt"/>
              <a:buAutoNum type="arabicPeriod"/>
            </a:pPr>
            <a:r>
              <a:rPr lang="en-US" sz="2400" dirty="0" smtClean="0"/>
              <a:t>The </a:t>
            </a:r>
            <a:r>
              <a:rPr lang="en-US" sz="2400" dirty="0"/>
              <a:t>output of each neuron in a layer is computed by applying </a:t>
            </a:r>
            <a:r>
              <a:rPr lang="en-US" sz="2400" dirty="0" smtClean="0"/>
              <a:t>a </a:t>
            </a:r>
            <a:r>
              <a:rPr lang="en-US" sz="2400" dirty="0"/>
              <a:t>non-linear activation function to the weighted sum of the </a:t>
            </a:r>
            <a:r>
              <a:rPr lang="en-US" sz="2400" dirty="0" smtClean="0"/>
              <a:t>inputs </a:t>
            </a:r>
            <a:r>
              <a:rPr lang="en-US" sz="2400" dirty="0"/>
              <a:t>to that </a:t>
            </a:r>
            <a:r>
              <a:rPr lang="en-US" sz="2400" dirty="0" smtClean="0"/>
              <a:t>neuron.</a:t>
            </a:r>
          </a:p>
          <a:p>
            <a:pPr marL="514350" lvl="4" indent="-514350">
              <a:buFont typeface="+mj-lt"/>
              <a:buAutoNum type="arabicPeriod"/>
            </a:pPr>
            <a:r>
              <a:rPr lang="en-US" sz="2400" dirty="0" smtClean="0"/>
              <a:t>The </a:t>
            </a:r>
            <a:r>
              <a:rPr lang="en-US" sz="2400" dirty="0"/>
              <a:t>weights connecting the neurons in each layer are learned </a:t>
            </a:r>
            <a:r>
              <a:rPr lang="en-US" sz="2400" dirty="0" smtClean="0"/>
              <a:t>through </a:t>
            </a:r>
            <a:r>
              <a:rPr lang="en-US" sz="2400" dirty="0"/>
              <a:t>a process called backpropagation, which involves </a:t>
            </a:r>
            <a:r>
              <a:rPr lang="en-US" sz="2400" dirty="0" smtClean="0"/>
              <a:t>calculating </a:t>
            </a:r>
            <a:r>
              <a:rPr lang="en-US" sz="2400" dirty="0"/>
              <a:t>the gradient of the loss function with respect to the </a:t>
            </a:r>
            <a:r>
              <a:rPr lang="en-US" sz="2400" dirty="0" smtClean="0"/>
              <a:t>weights </a:t>
            </a:r>
            <a:r>
              <a:rPr lang="en-US" sz="2400" dirty="0"/>
              <a:t>and updating them using an optimization algorithm </a:t>
            </a:r>
            <a:r>
              <a:rPr lang="en-US" sz="2400" dirty="0" smtClean="0"/>
              <a:t>like </a:t>
            </a:r>
            <a:r>
              <a:rPr lang="en-US" sz="2400" dirty="0"/>
              <a:t>stochastic gradient descent.</a:t>
            </a:r>
          </a:p>
        </p:txBody>
      </p:sp>
      <p:sp>
        <p:nvSpPr>
          <p:cNvPr id="89" name="Google Shape;89;p4"/>
          <p:cNvSpPr txBox="1">
            <a:spLocks noGrp="1"/>
          </p:cNvSpPr>
          <p:nvPr>
            <p:ph type="title"/>
          </p:nvPr>
        </p:nvSpPr>
        <p:spPr>
          <a:xfrm>
            <a:off x="314632" y="234081"/>
            <a:ext cx="10294374" cy="693138"/>
          </a:xfrm>
          <a:prstGeom prst="rect">
            <a:avLst/>
          </a:prstGeom>
          <a:noFill/>
          <a:ln>
            <a:noFill/>
          </a:ln>
        </p:spPr>
        <p:txBody>
          <a:bodyPr spcFirstLastPara="1" wrap="square" lIns="0" tIns="15875" rIns="0" bIns="0" anchor="t" anchorCtr="0">
            <a:spAutoFit/>
          </a:bodyPr>
          <a:lstStyle/>
          <a:p>
            <a:pPr marL="12700" lvl="0"/>
            <a:r>
              <a:rPr lang="en-US" sz="4400" dirty="0">
                <a:latin typeface="+mn-lt"/>
                <a:ea typeface="Century Schoolbook"/>
                <a:cs typeface="Century Schoolbook"/>
                <a:sym typeface="Century Schoolbook"/>
              </a:rPr>
              <a:t>Forward Propagation  in a Deep Network</a:t>
            </a:r>
            <a:endParaRPr sz="4400" dirty="0">
              <a:latin typeface="+mn-lt"/>
              <a:ea typeface="Century Schoolbook"/>
              <a:cs typeface="Century Schoolbook"/>
              <a:sym typeface="Century Schoolbook"/>
            </a:endParaRPr>
          </a:p>
        </p:txBody>
      </p:sp>
      <p:pic>
        <p:nvPicPr>
          <p:cNvPr id="91" name="Google Shape;91;p4"/>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92" name="Google Shape;92;p4"/>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8</a:t>
            </a:fld>
            <a:endParaRPr/>
          </a:p>
        </p:txBody>
      </p:sp>
    </p:spTree>
    <p:extLst>
      <p:ext uri="{BB962C8B-B14F-4D97-AF65-F5344CB8AC3E}">
        <p14:creationId xmlns:p14="http://schemas.microsoft.com/office/powerpoint/2010/main" val="996125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2" name="TextBox 1"/>
          <p:cNvSpPr txBox="1"/>
          <p:nvPr/>
        </p:nvSpPr>
        <p:spPr>
          <a:xfrm>
            <a:off x="314632" y="1681316"/>
            <a:ext cx="10953136" cy="3046988"/>
          </a:xfrm>
          <a:prstGeom prst="rect">
            <a:avLst/>
          </a:prstGeom>
          <a:noFill/>
        </p:spPr>
        <p:txBody>
          <a:bodyPr wrap="square" rtlCol="0">
            <a:spAutoFit/>
          </a:bodyPr>
          <a:lstStyle/>
          <a:p>
            <a:pPr marL="514350" lvl="4" indent="-514350">
              <a:buFont typeface="+mj-lt"/>
              <a:buAutoNum type="arabicPeriod" startAt="4"/>
            </a:pPr>
            <a:r>
              <a:rPr lang="en-US" sz="2400" dirty="0" smtClean="0"/>
              <a:t>The </a:t>
            </a:r>
            <a:r>
              <a:rPr lang="en-US" sz="2400" dirty="0"/>
              <a:t>input to the network is fed into the first layer of neurons, which compute their outputs using the input and the weights connecting them to the input layer.</a:t>
            </a:r>
          </a:p>
          <a:p>
            <a:pPr marL="514350" lvl="4" indent="-514350">
              <a:buFont typeface="+mj-lt"/>
              <a:buAutoNum type="arabicPeriod" startAt="4"/>
            </a:pPr>
            <a:r>
              <a:rPr lang="en-US" sz="2400" dirty="0"/>
              <a:t>The outputs of the neurons in the first layer are then fed into the next layer of neurons, which compute their outputs using the outputs of the previous layer and the weights connecting them.</a:t>
            </a:r>
          </a:p>
          <a:p>
            <a:pPr marL="514350" lvl="4" indent="-514350">
              <a:buFont typeface="+mj-lt"/>
              <a:buAutoNum type="arabicPeriod" startAt="4"/>
            </a:pPr>
            <a:r>
              <a:rPr lang="en-US" sz="2400" dirty="0"/>
              <a:t>This process continues until the output of the final layer is computed, which represents the output of the network given the input.</a:t>
            </a:r>
          </a:p>
        </p:txBody>
      </p:sp>
      <p:sp>
        <p:nvSpPr>
          <p:cNvPr id="89" name="Google Shape;89;p4"/>
          <p:cNvSpPr txBox="1">
            <a:spLocks noGrp="1"/>
          </p:cNvSpPr>
          <p:nvPr>
            <p:ph type="title"/>
          </p:nvPr>
        </p:nvSpPr>
        <p:spPr>
          <a:xfrm>
            <a:off x="314631" y="234081"/>
            <a:ext cx="10225549" cy="693138"/>
          </a:xfrm>
          <a:prstGeom prst="rect">
            <a:avLst/>
          </a:prstGeom>
          <a:noFill/>
          <a:ln>
            <a:noFill/>
          </a:ln>
        </p:spPr>
        <p:txBody>
          <a:bodyPr spcFirstLastPara="1" wrap="square" lIns="0" tIns="15875" rIns="0" bIns="0" anchor="t" anchorCtr="0">
            <a:spAutoFit/>
          </a:bodyPr>
          <a:lstStyle/>
          <a:p>
            <a:pPr marL="12700" lvl="0"/>
            <a:r>
              <a:rPr lang="en-US" sz="4400" dirty="0">
                <a:latin typeface="+mn-lt"/>
                <a:ea typeface="Century Schoolbook"/>
                <a:cs typeface="Century Schoolbook"/>
                <a:sym typeface="Century Schoolbook"/>
              </a:rPr>
              <a:t>Forward Propagation  in a Deep Network</a:t>
            </a:r>
            <a:endParaRPr sz="4400" dirty="0">
              <a:latin typeface="+mn-lt"/>
              <a:ea typeface="Century Schoolbook"/>
              <a:cs typeface="Century Schoolbook"/>
              <a:sym typeface="Century Schoolbook"/>
            </a:endParaRPr>
          </a:p>
        </p:txBody>
      </p:sp>
      <p:pic>
        <p:nvPicPr>
          <p:cNvPr id="91" name="Google Shape;91;p4"/>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92" name="Google Shape;92;p4"/>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9</a:t>
            </a:fld>
            <a:endParaRPr/>
          </a:p>
        </p:txBody>
      </p:sp>
    </p:spTree>
    <p:extLst>
      <p:ext uri="{BB962C8B-B14F-4D97-AF65-F5344CB8AC3E}">
        <p14:creationId xmlns:p14="http://schemas.microsoft.com/office/powerpoint/2010/main" val="248213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1832</Words>
  <Application>Microsoft Office PowerPoint</Application>
  <PresentationFormat>Custom</PresentationFormat>
  <Paragraphs>222</Paragraphs>
  <Slides>37</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Century Schoolbook</vt:lpstr>
      <vt:lpstr>Trebuchet MS</vt:lpstr>
      <vt:lpstr>Calibri</vt:lpstr>
      <vt:lpstr>Cambria Math</vt:lpstr>
      <vt:lpstr>Arial</vt:lpstr>
      <vt:lpstr>SFMono-Regular</vt:lpstr>
      <vt:lpstr>Times New Roman</vt:lpstr>
      <vt:lpstr>Office Theme</vt:lpstr>
      <vt:lpstr>1_Office Theme</vt:lpstr>
      <vt:lpstr>Deep Neural Networks</vt:lpstr>
      <vt:lpstr>Deep Neural Networks</vt:lpstr>
      <vt:lpstr>Deep Neural  Networks</vt:lpstr>
      <vt:lpstr>What is a deep neural network?</vt:lpstr>
      <vt:lpstr>Deep neural network notation</vt:lpstr>
      <vt:lpstr>Deep neural network notation</vt:lpstr>
      <vt:lpstr>Deep Neural  Networks</vt:lpstr>
      <vt:lpstr>Forward Propagation  in a Deep Network</vt:lpstr>
      <vt:lpstr>Forward Propagation  in a Deep Network</vt:lpstr>
      <vt:lpstr>Forward Propagation  in a Deep Network</vt:lpstr>
      <vt:lpstr>Deep Neural  Networks</vt:lpstr>
      <vt:lpstr>Getting your matrix dimensions right</vt:lpstr>
      <vt:lpstr>Getting your matrix dimensions right</vt:lpstr>
      <vt:lpstr>Deep Neural  Networks</vt:lpstr>
      <vt:lpstr>PowerPoint Presentation</vt:lpstr>
      <vt:lpstr>PowerPoint Presentation</vt:lpstr>
      <vt:lpstr>Circuit theory and deep learning</vt:lpstr>
      <vt:lpstr>Circuit theory and deep learning</vt:lpstr>
      <vt:lpstr>Deep Neural  Networks</vt:lpstr>
      <vt:lpstr>Forward and backward functions</vt:lpstr>
      <vt:lpstr>Forward and backward functions</vt:lpstr>
      <vt:lpstr>Forward and backward functions</vt:lpstr>
      <vt:lpstr>PowerPoint Presentation</vt:lpstr>
      <vt:lpstr>Forward propagation for layer l</vt:lpstr>
      <vt:lpstr>Backward propagation for layer l</vt:lpstr>
      <vt:lpstr>Forward and backward propagation</vt:lpstr>
      <vt:lpstr>Summary</vt:lpstr>
      <vt:lpstr>Deep Neural  Networks</vt:lpstr>
      <vt:lpstr>What are hyperparameters?</vt:lpstr>
      <vt:lpstr>What are hyperparameters?</vt:lpstr>
      <vt:lpstr>PowerPoint Presentation</vt:lpstr>
      <vt:lpstr>Applied deep learning is a very empirical process</vt:lpstr>
      <vt:lpstr>Applied deep learning is a very empirical process</vt:lpstr>
      <vt:lpstr>Deep Neural  Networks</vt:lpstr>
      <vt:lpstr>Forward and backward propagation</vt:lpstr>
      <vt:lpstr>Forward and backward propagation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Networks</dc:title>
  <dc:creator>0984729212</dc:creator>
  <cp:lastModifiedBy>Phạm Trọng Nghĩa</cp:lastModifiedBy>
  <cp:revision>72</cp:revision>
  <dcterms:created xsi:type="dcterms:W3CDTF">2023-01-31T07:01:20Z</dcterms:created>
  <dcterms:modified xsi:type="dcterms:W3CDTF">2023-12-14T08:19:29Z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2021-09-01T00:00:00Z</vt:filetime>
  </property>
  <property fmtid="{D5CDD505-2E9C-101B-9397-08002B2CF9AE}" pid="3" name="LastSaved">
    <vt:filetime>2023-01-31T00:00:00Z</vt:filetime>
  </property>
</Properties>
</file>