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2"/>
  </p:notesMasterIdLst>
  <p:sldIdLst>
    <p:sldId id="256" r:id="rId2"/>
    <p:sldId id="333" r:id="rId3"/>
    <p:sldId id="332" r:id="rId4"/>
    <p:sldId id="257" r:id="rId5"/>
    <p:sldId id="258" r:id="rId6"/>
    <p:sldId id="299" r:id="rId7"/>
    <p:sldId id="259" r:id="rId8"/>
    <p:sldId id="300" r:id="rId9"/>
    <p:sldId id="330" r:id="rId10"/>
    <p:sldId id="331" r:id="rId11"/>
    <p:sldId id="260" r:id="rId12"/>
    <p:sldId id="301" r:id="rId13"/>
    <p:sldId id="321" r:id="rId14"/>
    <p:sldId id="263" r:id="rId15"/>
    <p:sldId id="302" r:id="rId16"/>
    <p:sldId id="264" r:id="rId17"/>
    <p:sldId id="265" r:id="rId18"/>
    <p:sldId id="266" r:id="rId19"/>
    <p:sldId id="268" r:id="rId20"/>
    <p:sldId id="304" r:id="rId21"/>
    <p:sldId id="322" r:id="rId22"/>
    <p:sldId id="305" r:id="rId23"/>
    <p:sldId id="326" r:id="rId24"/>
    <p:sldId id="327" r:id="rId25"/>
    <p:sldId id="271" r:id="rId26"/>
    <p:sldId id="306" r:id="rId27"/>
    <p:sldId id="272" r:id="rId28"/>
    <p:sldId id="273" r:id="rId29"/>
    <p:sldId id="274" r:id="rId30"/>
    <p:sldId id="275" r:id="rId31"/>
    <p:sldId id="276" r:id="rId32"/>
    <p:sldId id="308" r:id="rId33"/>
    <p:sldId id="277" r:id="rId34"/>
    <p:sldId id="278" r:id="rId35"/>
    <p:sldId id="279" r:id="rId36"/>
    <p:sldId id="280" r:id="rId37"/>
    <p:sldId id="310" r:id="rId38"/>
    <p:sldId id="281" r:id="rId39"/>
    <p:sldId id="282" r:id="rId40"/>
    <p:sldId id="283" r:id="rId41"/>
    <p:sldId id="284" r:id="rId42"/>
    <p:sldId id="312" r:id="rId43"/>
    <p:sldId id="286" r:id="rId44"/>
    <p:sldId id="314" r:id="rId45"/>
    <p:sldId id="287" r:id="rId46"/>
    <p:sldId id="288" r:id="rId47"/>
    <p:sldId id="289" r:id="rId48"/>
    <p:sldId id="290" r:id="rId49"/>
    <p:sldId id="315" r:id="rId50"/>
    <p:sldId id="316" r:id="rId51"/>
    <p:sldId id="328" r:id="rId52"/>
    <p:sldId id="329" r:id="rId53"/>
    <p:sldId id="294" r:id="rId54"/>
    <p:sldId id="317" r:id="rId55"/>
    <p:sldId id="295" r:id="rId56"/>
    <p:sldId id="296" r:id="rId57"/>
    <p:sldId id="297" r:id="rId58"/>
    <p:sldId id="319" r:id="rId59"/>
    <p:sldId id="298" r:id="rId60"/>
    <p:sldId id="323" r:id="rId61"/>
  </p:sldIdLst>
  <p:sldSz cx="12192000" cy="6858000"/>
  <p:notesSz cx="12192000" cy="6858000"/>
  <p:embeddedFontLst>
    <p:embeddedFont>
      <p:font typeface="Calibri" panose="020F0502020204030204" pitchFamily="34" charset="0"/>
      <p:regular r:id="rId63"/>
      <p:bold r:id="rId64"/>
      <p:italic r:id="rId65"/>
      <p:boldItalic r:id="rId66"/>
    </p:embeddedFont>
    <p:embeddedFont>
      <p:font typeface="Cambria" panose="02040503050406030204" pitchFamily="18" charset="0"/>
      <p:regular r:id="rId67"/>
      <p:bold r:id="rId68"/>
      <p:italic r:id="rId69"/>
      <p:boldItalic r:id="rId70"/>
    </p:embeddedFont>
    <p:embeddedFont>
      <p:font typeface="Cambria Math" panose="02040503050406030204" pitchFamily="18" charset="0"/>
      <p:regular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4" roundtripDataSignature="AMtx7mh+e8kBVbTeBNHzW2DN3qeR0ikbI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35274-4E36-3D15-E557-7165117FA293}" name="Tùng Thanh" initials="TT" userId="7cf5fc9c47e13e7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153" autoAdjust="0"/>
    <p:restoredTop sz="82222" autoAdjust="0"/>
  </p:normalViewPr>
  <p:slideViewPr>
    <p:cSldViewPr snapToGrid="0">
      <p:cViewPr varScale="1">
        <p:scale>
          <a:sx n="64" d="100"/>
          <a:sy n="64" d="100"/>
        </p:scale>
        <p:origin x="1022" y="67"/>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94" Type="http://customschemas.google.com/relationships/presentationmetadata" Target="metadata"/><Relationship Id="rId9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00990daa80_0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00990daa80_0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200990daa80_0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304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US" sz="1200" dirty="0"/>
              <a:t>How we would represent individual words in a sentence</a:t>
            </a:r>
            <a:r>
              <a:rPr lang="en-GB" sz="1200" dirty="0"/>
              <a:t>?</a:t>
            </a:r>
          </a:p>
          <a:p>
            <a:r>
              <a:rPr lang="en-GB" sz="1200" dirty="0"/>
              <a:t>	 - A dictionary of 10,000 words is used as an example, and one-hot</a:t>
            </a:r>
            <a:r>
              <a:rPr lang="en-GB" sz="1200" baseline="0" dirty="0"/>
              <a:t> </a:t>
            </a:r>
            <a:r>
              <a:rPr lang="en-GB" sz="1200" dirty="0"/>
              <a:t>representations are used to represent each word. </a:t>
            </a:r>
          </a:p>
          <a:p>
            <a:r>
              <a:rPr lang="en-GB" sz="1200" dirty="0"/>
              <a:t>	- The first step is to choose the vocabulary by finding the top occurring words in 	the training set or using online dictionaries. </a:t>
            </a:r>
          </a:p>
          <a:p>
            <a:r>
              <a:rPr lang="en-GB" sz="1200" dirty="0"/>
              <a:t>	- Then, each word is represented as a 10,000-dimensional vector, with exactly one 1 in the position corresponding to the word in the vocabulary and zeros everywhere else. For example, the word "Harry" would be represented by a vector with a 1 in position 4075, which is the position of "Harry" in the vocabulary. The goal is to learn a mapping from X to Y using a sequence</a:t>
            </a:r>
            <a:r>
              <a:rPr lang="en-GB" sz="1200" baseline="0" dirty="0"/>
              <a:t> </a:t>
            </a:r>
            <a:r>
              <a:rPr lang="en-GB" sz="1200" dirty="0"/>
              <a:t>model as a supervised learning problem.</a:t>
            </a:r>
          </a:p>
          <a:p>
            <a:pPr marL="0" lvl="0" indent="0" algn="l" rtl="0">
              <a:spcBef>
                <a:spcPts val="0"/>
              </a:spcBef>
              <a:spcAft>
                <a:spcPts val="0"/>
              </a:spcAft>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755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811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The limitations of using a standard neural network for this task, namely the difference in input and output lengths and the inability to share learned features across different positions of the text.</a:t>
            </a:r>
          </a:p>
          <a:p>
            <a:pPr marL="285750" indent="-285750">
              <a:buFont typeface="Arial" panose="020B0604020202020204" pitchFamily="34" charset="0"/>
              <a:buChar char="•"/>
            </a:pPr>
            <a:r>
              <a:rPr lang="en-GB" sz="1200" dirty="0"/>
              <a:t>The RNN architecture addresses these issues by using a looped structure that passes on the activation from the previous time step to the current time step. This allows the network to learn from previous inputs and share learned features across different positions of the text.</a:t>
            </a:r>
            <a:endParaRPr lang="en-US" sz="1200" dirty="0"/>
          </a:p>
          <a:p>
            <a:pPr marL="285750" indent="-285750">
              <a:buFont typeface="Arial" panose="020B0604020202020204" pitchFamily="34" charset="0"/>
              <a:buChar char="•"/>
            </a:pPr>
            <a:r>
              <a:rPr lang="en-GB" sz="1200" dirty="0"/>
              <a:t>However, the unidirectional RNN only uses information earlier in the sequence to make a prediction, which can be limiting for certain tasks. To address this limitation, the speaker suggests using bi-directional RNNs in a later video.</a:t>
            </a:r>
          </a:p>
          <a:p>
            <a:pPr marL="285750" indent="-285750">
              <a:buFont typeface="Arial" panose="020B0604020202020204" pitchFamily="34" charset="0"/>
              <a:buChar char="•"/>
            </a:pPr>
            <a:r>
              <a:rPr lang="en-GB" sz="1200" dirty="0"/>
              <a:t>The calculations involved in forward propagation in an RNN, where the output at each time step is computed using the activation from the previous time step and the current input. The notation was simplified by compressing the parameter matrices into one parameter matrix for ease of notation in more complex models.</a:t>
            </a:r>
          </a:p>
          <a:p>
            <a:pPr marL="285750" indent="-285750">
              <a:buFont typeface="Arial" panose="020B0604020202020204" pitchFamily="34" charset="0"/>
              <a:buChar char="•"/>
            </a:pPr>
            <a:r>
              <a:rPr lang="en-GB" sz="1200" dirty="0"/>
              <a:t>Backpropagation is used to learn the parameters of the RNN by minimizing a loss function, which will be covered in a later section.</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69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00990daa80_0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00990daa80_0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200990daa80_0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extLst>
      <p:ext uri="{BB962C8B-B14F-4D97-AF65-F5344CB8AC3E}">
        <p14:creationId xmlns:p14="http://schemas.microsoft.com/office/powerpoint/2010/main" val="62333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4492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2987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108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02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059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Consider examples of various RNN architectures, including one-to-one, one-to-many, many-to-one, and many-to-many, and describes their specific applications.</a:t>
            </a:r>
          </a:p>
          <a:p>
            <a:pPr marL="285750" indent="-285750">
              <a:buFont typeface="Arial" panose="020B0604020202020204" pitchFamily="34" charset="0"/>
              <a:buChar char="•"/>
            </a:pPr>
            <a:r>
              <a:rPr lang="en-GB" sz="1200" dirty="0"/>
              <a:t>The one-to-many architecture can be used for music generation, where the input x could be an integer representing the genre of music or the first note of the piece, and the output would be a sequence of notes. </a:t>
            </a:r>
          </a:p>
          <a:p>
            <a:pPr marL="285750" indent="-285750">
              <a:buFont typeface="Arial" panose="020B0604020202020204" pitchFamily="34" charset="0"/>
              <a:buChar char="•"/>
            </a:pPr>
            <a:r>
              <a:rPr lang="en-GB" sz="1200" dirty="0"/>
              <a:t>The many-to-one architecture can be used for sentiment classification, where the input is a piece of text, and the output is a single number representing the sentiment of the text, such as a rating from 1 to 5.</a:t>
            </a:r>
            <a:endParaRPr lang="en-US" sz="1200" dirty="0"/>
          </a:p>
          <a:p>
            <a:pPr marL="285750" indent="-285750">
              <a:buFont typeface="Arial" panose="020B0604020202020204" pitchFamily="34" charset="0"/>
              <a:buChar char="•"/>
            </a:pPr>
            <a:r>
              <a:rPr lang="en-GB" sz="1200" dirty="0"/>
              <a:t>An interesting example of a many-to-many architecture for machine translation, where the input and output sequences can have different lengths. The architecture consists of an encoder that reads the input sequence, such as a French sentence, and a decoder that outputs the translated sentence in a different language, such as English.</a:t>
            </a:r>
          </a:p>
          <a:p>
            <a:pPr marL="285750" indent="-285750">
              <a:buFont typeface="Arial" panose="020B0604020202020204" pitchFamily="34" charset="0"/>
              <a:buChar char="•"/>
            </a:pPr>
            <a:r>
              <a:rPr lang="en-GB" sz="1200" dirty="0"/>
              <a:t>The basic building blocks of an RNN can be used to create a wide range of models, and that there are some subtleties to sequence generation, which will be discussed in the next section.</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430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00990daa80_0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200990daa80_0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200990daa80_0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11750010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8" name="Google Shape;248;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Language </a:t>
            </a:r>
            <a:r>
              <a:rPr lang="en-GB" sz="1200" dirty="0" err="1"/>
              <a:t>modeling</a:t>
            </a:r>
            <a:r>
              <a:rPr lang="en-GB" sz="1200" dirty="0"/>
              <a:t> is a crucial task in natural language processing that involves predicting the probability of a given sequence of words. Language models are used in many applications such as speech recognition and machine translation. An RNN is an excellent tool for building a language model because it can model the sequential nature of language.</a:t>
            </a:r>
          </a:p>
          <a:p>
            <a:pPr marL="285750" indent="-285750">
              <a:buFont typeface="Arial" panose="020B0604020202020204" pitchFamily="34" charset="0"/>
              <a:buChar char="•"/>
            </a:pPr>
            <a:r>
              <a:rPr lang="en-GB" sz="1200" dirty="0"/>
              <a:t>To build a language model using an RNN, you first need a training set, which is typically a large corpus of text. The text is tokenized, meaning that each word is mapped to a one-hot vector or an index in a vocabulary. An extra token called EOS may be added to indicate the end of a sentence.</a:t>
            </a:r>
          </a:p>
          <a:p>
            <a:pPr marL="285750" indent="-285750">
              <a:buFont typeface="Arial" panose="020B0604020202020204" pitchFamily="34" charset="0"/>
              <a:buChar char="•"/>
            </a:pPr>
            <a:r>
              <a:rPr lang="en-GB" sz="1200" dirty="0"/>
              <a:t>The RNN model takes in a sequence of tokens and outputs a probability distribution over the next word in the sequence. The RNN learns to predict one word at a time going from left to right. To train the model, a cost function is defined, which measures the difference between the predicted probability distribution and the true distribution.</a:t>
            </a:r>
          </a:p>
          <a:p>
            <a:pPr marL="285750" indent="-285750">
              <a:buFont typeface="Arial" panose="020B0604020202020204" pitchFamily="34" charset="0"/>
              <a:buChar char="•"/>
            </a:pPr>
            <a:r>
              <a:rPr lang="en-GB" sz="1200" dirty="0"/>
              <a:t>Once the language model is trained, it can be used to generate new text. Sampling from the model involves selecting the most probable next word at each step and using it as input for the next step. The model can be used to generate text similar to the training set, or to generate creative new text.</a:t>
            </a: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5827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To get a sense of what a sequence model has learned after training, one can generate novel sequences by sampling from the distribution of the model's predictions. The process of generating novel sequences involves sampling the first word from the </a:t>
            </a:r>
            <a:r>
              <a:rPr lang="en-GB" sz="1200" dirty="0" err="1"/>
              <a:t>softmax</a:t>
            </a:r>
            <a:r>
              <a:rPr lang="en-GB" sz="1200" dirty="0"/>
              <a:t> distribution output of the first time step, passing the sampled word as input to the next time step, and repeating the process until the end of the sequence is reached (either by sampling an end-of-sentence token or reaching a specified number of time steps).</a:t>
            </a:r>
          </a:p>
          <a:p>
            <a:pPr marL="285750" indent="-285750">
              <a:buFont typeface="Arial" panose="020B0604020202020204" pitchFamily="34" charset="0"/>
              <a:buChar char="•"/>
            </a:pPr>
            <a:r>
              <a:rPr lang="en-GB" sz="1200" dirty="0"/>
              <a:t>For a word-level language model, the vocabulary consists of words, while for a character-level language model, the vocabulary consists of individual characters.</a:t>
            </a:r>
          </a:p>
          <a:p>
            <a:pPr marL="285750" indent="-285750">
              <a:buFont typeface="Arial" panose="020B0604020202020204" pitchFamily="34" charset="0"/>
              <a:buChar char="•"/>
            </a:pPr>
            <a:r>
              <a:rPr lang="en-GB" sz="1200" dirty="0"/>
              <a:t>The advantage of character-level models is that they do not have to deal with unknown word tokens, but the disadvantage is that they tend to have longer sequences and are more computationally expensive to train.</a:t>
            </a:r>
            <a:endParaRPr lang="en-US" sz="1200" dirty="0"/>
          </a:p>
          <a:p>
            <a:pPr marL="285750" indent="-285750">
              <a:buFont typeface="Arial" panose="020B0604020202020204" pitchFamily="34" charset="0"/>
              <a:buChar char="•"/>
            </a:pPr>
            <a:r>
              <a:rPr lang="en-GB" sz="1200" dirty="0"/>
              <a:t>To deal with the challenges of training RNNs, more powerful models such as the Gated Recurrent Unit (GRU) and Long Short-Term Memory (LSTM) models have been developed. These models help to address the problem of vanishing gradients, which can occur when the gradients that are propagated through the network become very small and make it difficult to update the weights properly.</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93270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4" name="Google Shape;304;p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When training deep neural networks, the gradient from the output has a hard time propagating back to affect the weights of the earlier layers, which is known as the vanishing gradient problem. In the case of an RNN, the forward propagation goes from left to right, and the backpropagation goes from right to left. It can be difficult for the errors associated with the later time steps to affect the computations of the earlier ones due to the same vanishing gradient problem.</a:t>
            </a:r>
          </a:p>
          <a:p>
            <a:pPr marL="285750" indent="-285750">
              <a:buFont typeface="Arial" panose="020B0604020202020204" pitchFamily="34" charset="0"/>
              <a:buChar char="•"/>
            </a:pPr>
            <a:r>
              <a:rPr lang="en-GB" sz="1200" dirty="0"/>
              <a:t>In the case of the RNN, the problem of vanishing gradients means that the model has many local influences, and it's difficult for the output to be strongly influenced by an input that was very early in the sequence. This is a weakness of the basic RNN algorithm that can make it challenging for the model to capture long-range dependencies.</a:t>
            </a:r>
            <a:endParaRPr lang="en-US" sz="1200" dirty="0"/>
          </a:p>
          <a:p>
            <a:pPr marL="285750" indent="-285750">
              <a:buFont typeface="Arial" panose="020B0604020202020204" pitchFamily="34" charset="0"/>
              <a:buChar char="•"/>
            </a:pPr>
            <a:r>
              <a:rPr lang="en-GB" sz="1200" dirty="0"/>
              <a:t>Although when discussing very deep neural networks, the problem of exploding gradients can also happen, vanishing gradients are the biggest problem with training RNNs. Exploding gradients are easier to spot because the parameters just blow up, and you might often see </a:t>
            </a:r>
            <a:r>
              <a:rPr lang="en-GB" sz="1200" dirty="0" err="1"/>
              <a:t>NaNs</a:t>
            </a:r>
            <a:r>
              <a:rPr lang="en-GB" sz="1200" dirty="0"/>
              <a:t> as a result of numerical overflow in your neural network computation.</a:t>
            </a:r>
          </a:p>
          <a:p>
            <a:pPr marL="285750" indent="-285750">
              <a:buFont typeface="Arial" panose="020B0604020202020204" pitchFamily="34" charset="0"/>
              <a:buChar char="•"/>
            </a:pPr>
            <a:r>
              <a:rPr lang="en-GB" sz="1200" dirty="0"/>
              <a:t>If exploding gradients occur, one solution is to apply gradient clipping, which involves re-scaling the gradient vectors if they are bigger than some threshold. However, vanishing gradients are much harder to solve and will be the subject of the next few sections.</a:t>
            </a:r>
          </a:p>
          <a:p>
            <a:pPr marL="285750" indent="-285750">
              <a:buFont typeface="Arial" panose="020B0604020202020204" pitchFamily="34" charset="0"/>
              <a:buChar char="•"/>
            </a:pPr>
            <a:r>
              <a:rPr lang="en-GB" sz="1200" dirty="0"/>
              <a:t>To address the vanishing gradient problem, more advanced RNN models such as GRUs and LSTMs have been developed. These models allow the neural network to capture longer-range dependencies and solve the problem of vanishing gradients.</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6448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The Gated Recurrent Unit (GRU) is a modification to the standard Recurrent Neural Network (RNN) hidden layer that helps capture long-range connections and address vanishing gradient problems. The GRU has a new variable called C, which stands for cell or memory cell that provides some memory to help the network remember important details from previous </a:t>
            </a:r>
            <a:r>
              <a:rPr lang="en-GB" sz="1200" dirty="0" err="1"/>
              <a:t>timesteps</a:t>
            </a:r>
            <a:r>
              <a:rPr lang="en-GB" sz="1200" dirty="0"/>
              <a:t>. The GRU has a gate, which is a value between 0 and 1, that decides whether or not to update the memory cell at each </a:t>
            </a:r>
            <a:r>
              <a:rPr lang="en-GB" sz="1200" dirty="0" err="1"/>
              <a:t>timestep</a:t>
            </a:r>
            <a:r>
              <a:rPr lang="en-GB" sz="1200" dirty="0"/>
              <a:t>. The update gate determines when to update the memory cell, while the relevance gate determines how relevant the previous memory cell is to computing the next candidate for the memory cell. The actual value of the memory cell is computed as the gate times the candidate new value plus one minus the gate times the old value.</a:t>
            </a:r>
          </a:p>
          <a:p>
            <a:pPr marL="285750" indent="-285750">
              <a:buFont typeface="Arial" panose="020B0604020202020204" pitchFamily="34" charset="0"/>
              <a:buChar char="•"/>
            </a:pPr>
            <a:r>
              <a:rPr lang="en-GB" sz="1200" dirty="0"/>
              <a:t>There are multiple ways to design these types of neural networks, and GRUs and LSTMs are two specific instantiations of these ideas that are commonly used.</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0376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3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The Long Short-Term Memory (LSTM) unit is another type of recurrent neural network (RNN) that allows for learning long-range dependencies in a sequence. Compared to the Gated Recurrent Unit (GRU), the LSTM is even more powerful and flexible due to its three gates: an </a:t>
            </a:r>
            <a:r>
              <a:rPr lang="en-GB" sz="1200" b="1" dirty="0"/>
              <a:t>input</a:t>
            </a:r>
            <a:r>
              <a:rPr lang="en-GB" sz="1200" dirty="0"/>
              <a:t> gate, an </a:t>
            </a:r>
            <a:r>
              <a:rPr lang="en-GB" sz="1200" b="1" dirty="0"/>
              <a:t>output</a:t>
            </a:r>
            <a:r>
              <a:rPr lang="en-GB" sz="1200" dirty="0"/>
              <a:t> gate, and a </a:t>
            </a:r>
            <a:r>
              <a:rPr lang="en-GB" sz="1200" b="1" dirty="0"/>
              <a:t>forget</a:t>
            </a:r>
            <a:r>
              <a:rPr lang="en-GB" sz="1200" dirty="0"/>
              <a:t> gate.</a:t>
            </a:r>
          </a:p>
          <a:p>
            <a:pPr marL="285750" indent="-285750">
              <a:buFont typeface="Arial" panose="020B0604020202020204" pitchFamily="34" charset="0"/>
              <a:buChar char="•"/>
            </a:pPr>
            <a:r>
              <a:rPr lang="en-GB" sz="1200" dirty="0"/>
              <a:t>The equations governing the LSTM are more complex than those for the GRU, but they can be visualized using a diagram. In an LSTM network, the input and previous hidden state are combined to compute the forget, input, and output gates, which control the flow of information in and out of the memory cell. The candidate value for updating the memory cell is then computed based on the input and previous hidden state, and the memory cell is updated using the forget and input gates. Finally, the output gate is used to compute the output based on the current memory cell value.</a:t>
            </a:r>
            <a:endParaRPr lang="en-US" sz="1200" dirty="0"/>
          </a:p>
          <a:p>
            <a:pPr marL="0" lvl="0" indent="0" algn="l" rtl="0">
              <a:spcBef>
                <a:spcPts val="0"/>
              </a:spcBef>
              <a:spcAft>
                <a:spcPts val="0"/>
              </a:spcAft>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3253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Sequence models are a type of deep learning model that have been particularly useful in speech recognition, natural language processing, and other areas.</a:t>
            </a:r>
          </a:p>
          <a:p>
            <a:pPr marL="285750" indent="-285750">
              <a:buFont typeface="Arial" panose="020B0604020202020204" pitchFamily="34" charset="0"/>
              <a:buChar char="•"/>
            </a:pPr>
            <a:r>
              <a:rPr lang="en-GB" sz="1200" dirty="0"/>
              <a:t>The input and output in these applications are often sequence data. For example, in speech recognition, the input is an audio clip and the output is a sequence of words. Other examples of problems that can be addressed with sequence models include music generation, sentiment classification, DNA sequence analysis, machine translation, video activity recognition, and named entity recognition.</a:t>
            </a:r>
          </a:p>
          <a:p>
            <a:pPr marL="285750" indent="-285750">
              <a:buFont typeface="Arial" panose="020B0604020202020204" pitchFamily="34" charset="0"/>
              <a:buChar char="•"/>
            </a:pPr>
            <a:r>
              <a:rPr lang="en-US" sz="1200" dirty="0"/>
              <a:t>Sequence models are useful for handling tasks involving sequential data, such as natural language processing, speech recognition, music generation, and more. Traditional neural networks do not have the ability to capture temporal dependencies in data, but sequence models, such as recurrent neural networks (RNNs) and long short-term memory (LSTM) networks, can process input data sequentially while maintaining an internal state that allows them to retain information from previous inputs. This makes sequence models well-suited to handle tasks where context and temporal relationships are important.</a:t>
            </a:r>
          </a:p>
          <a:p>
            <a:pPr marL="0" lvl="0" indent="0" algn="l" rtl="0">
              <a:spcBef>
                <a:spcPts val="0"/>
              </a:spcBef>
              <a:spcAft>
                <a:spcPts val="0"/>
              </a:spcAft>
              <a:buNone/>
            </a:pPr>
            <a:endParaRPr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9427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18465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47157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A bidirectional RNN (BRNN) is a modification of the basic RNN architecture, as well as the GRU or LSTM. It allows the model to take into account information from both the past and the future at any given point in time, which can be useful in tasks such as named entity recognition or speech recognition.</a:t>
            </a:r>
          </a:p>
          <a:p>
            <a:pPr marL="285750" indent="-285750">
              <a:buFont typeface="Arial" panose="020B0604020202020204" pitchFamily="34" charset="0"/>
              <a:buChar char="•"/>
            </a:pPr>
            <a:r>
              <a:rPr lang="en-GB" sz="1200" dirty="0"/>
              <a:t>To construct a BRNN, the basic idea is to have two separate RNNs - one that processes the input sequence from left to right, and another that processes the input sequence from right to left. Each RNN has its own set of weights and hidden states. The outputs of both RNNs are then concatenated at each time step and used to make predictions.</a:t>
            </a:r>
          </a:p>
          <a:p>
            <a:pPr marL="285750" indent="-285750">
              <a:buFont typeface="Arial" panose="020B0604020202020204" pitchFamily="34" charset="0"/>
              <a:buChar char="•"/>
            </a:pPr>
            <a:r>
              <a:rPr lang="en-GB" sz="1200" dirty="0"/>
              <a:t>One of the limitations of the BRNN is that it requires the entire sequence of data before making predictions anywhere. This means that in real-time speech recognition applications, more complex models are needed rather than just using the standard BRNN. However, for many natural language processing tasks where the entire sentence is available, the BRNN is a very effective model.</a:t>
            </a:r>
          </a:p>
          <a:p>
            <a:pPr marL="285750" indent="-285750">
              <a:buFont typeface="Arial" panose="020B0604020202020204" pitchFamily="34" charset="0"/>
              <a:buChar char="•"/>
            </a:pPr>
            <a:r>
              <a:rPr lang="en-GB" sz="1200" dirty="0"/>
              <a:t>To make the BRNN even more powerful, we can add more layers to the model and create a deep bidirectional RNN (DBRNN). A DBRNN is a neural network that has multiple layers of BRNNs stacked on top of each other. Each layer takes the output of the previous layer as input. This allows the model to capture more complex patterns and dependencies in the input sequence, which can lead to better performance on many NLP tasks.</a:t>
            </a:r>
          </a:p>
          <a:p>
            <a:pPr marL="285750" indent="-285750">
              <a:buFont typeface="Arial" panose="020B0604020202020204" pitchFamily="34" charset="0"/>
              <a:buChar char="•"/>
            </a:pPr>
            <a:r>
              <a:rPr lang="en-GB" sz="1200" dirty="0"/>
              <a:t>In summary, the BRNN is a modification of the basic RNN architecture that allows the model to take into account information from both the past and the future at any given point in time. The DBRNN is a more powerful version of the BRNN that can capture more complex patterns and dependencies in the input sequence.</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4191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4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4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4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4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285750" indent="-285750">
              <a:buFont typeface="Arial" panose="020B0604020202020204" pitchFamily="34" charset="0"/>
              <a:buChar char="•"/>
            </a:pPr>
            <a:r>
              <a:rPr lang="en-GB" sz="1200" dirty="0"/>
              <a:t>This section explain how to build deeper versions of RNNs by stacking multiple layers of RNNs together. </a:t>
            </a:r>
          </a:p>
          <a:p>
            <a:pPr marL="285750" indent="-285750">
              <a:buFont typeface="Arial" panose="020B0604020202020204" pitchFamily="34" charset="0"/>
              <a:buChar char="•"/>
            </a:pPr>
            <a:r>
              <a:rPr lang="en-GB" sz="1200" dirty="0"/>
              <a:t>Consider a standard neural network with an input X, a hidden layer, and a prediction ŷ. A deep RNN is similar, but instead of a single hidden layer, it has multiple hidden layers stacked on top of each other, and each layer has its own activation value associated with it over time. An example of how to compute the activation value for a layer at a particular time step using the input from the previous layer and the input from the previous time step.</a:t>
            </a:r>
          </a:p>
          <a:p>
            <a:pPr marL="285750" indent="-285750">
              <a:buFont typeface="Arial" panose="020B0604020202020204" pitchFamily="34" charset="0"/>
              <a:buChar char="•"/>
            </a:pPr>
            <a:r>
              <a:rPr lang="en-GB" sz="1200" dirty="0"/>
              <a:t>Due to the temporal dimension, even just a small handful of layers can make the network quite large, and having three layers is already quite a lot for RNNs. Additionally, deep RNNs can also be built using GRU and LSTM blocks and that deep versions of bidirectional RNNs can also be constructed.</a:t>
            </a:r>
          </a:p>
          <a:p>
            <a:pPr marL="285750" indent="-285750">
              <a:buFont typeface="Arial" panose="020B0604020202020204" pitchFamily="34" charset="0"/>
              <a:buChar char="•"/>
            </a:pPr>
            <a:r>
              <a:rPr lang="en-GB" sz="1200" dirty="0"/>
              <a:t>Due to their computational expense, deep RNNs with a large temporal extent are not commonly used, and instead, it is more common to have deep recurrent layers stacked on top of each other, followed by a deep network that predicts the output.</a:t>
            </a:r>
          </a:p>
          <a:p>
            <a:pPr marL="285750" indent="-285750">
              <a:buFont typeface="Arial" panose="020B0604020202020204" pitchFamily="34" charset="0"/>
              <a:buChar char="•"/>
            </a:pPr>
            <a:r>
              <a:rPr lang="en-GB" sz="1200" dirty="0"/>
              <a:t>Overall, with the toolbox of RNNs, including basic RNNs, GRUs, LSTMs, bidirectional RNNs, and deep versions of these models, one can construct very powerful models for learning sequence models.</a:t>
            </a:r>
            <a:endParaRPr lang="en-US" sz="1200" dirty="0"/>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94186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9050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Why Sequence Models:</a:t>
            </a:r>
          </a:p>
          <a:p>
            <a:pPr marL="11206" marR="4483">
              <a:lnSpc>
                <a:spcPct val="101800"/>
              </a:lnSpc>
              <a:buSzPts val="2400"/>
            </a:pPr>
            <a:r>
              <a:rPr lang="en-US" sz="1200" dirty="0">
                <a:ea typeface="Century Schoolbook"/>
                <a:cs typeface="Century Schoolbook"/>
                <a:sym typeface="Century Schoolbook"/>
              </a:rPr>
              <a:t>	Sequence models are essential for tasks involving sequential data, such as natural 	language processing, speech recognition, and time series analysis, where the order of 	data points matters.</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Notation:</a:t>
            </a:r>
          </a:p>
          <a:p>
            <a:pPr marL="11206" marR="4483">
              <a:lnSpc>
                <a:spcPct val="101800"/>
              </a:lnSpc>
              <a:buSzPts val="2400"/>
            </a:pPr>
            <a:r>
              <a:rPr lang="en-US" sz="1200" dirty="0">
                <a:ea typeface="Century Schoolbook"/>
                <a:cs typeface="Century Schoolbook"/>
                <a:sym typeface="Century Schoolbook"/>
              </a:rPr>
              <a:t>	Introduces the notation commonly used in sequence models, including input sequences 	x, output sequences y, and time steps t.</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Recurrent Neural Network Model:</a:t>
            </a:r>
          </a:p>
          <a:p>
            <a:pPr marL="11206" marR="4483">
              <a:lnSpc>
                <a:spcPct val="101800"/>
              </a:lnSpc>
              <a:buSzPts val="2400"/>
            </a:pPr>
            <a:r>
              <a:rPr lang="en-US" sz="1200" dirty="0">
                <a:ea typeface="Century Schoolbook"/>
                <a:cs typeface="Century Schoolbook"/>
                <a:sym typeface="Century Schoolbook"/>
              </a:rPr>
              <a:t>	Describes the basic structure of Recurrent Neural Networks (RNNs), which maintain 	hidden states to capture information from previous time steps, allowing them to process 	sequential data.</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Backpropagation Through Time:</a:t>
            </a:r>
          </a:p>
          <a:p>
            <a:pPr marL="11206" marR="4483">
              <a:lnSpc>
                <a:spcPct val="101800"/>
              </a:lnSpc>
              <a:buSzPts val="2400"/>
            </a:pPr>
            <a:r>
              <a:rPr lang="en-US" sz="1200" dirty="0">
                <a:ea typeface="Century Schoolbook"/>
                <a:cs typeface="Century Schoolbook"/>
                <a:sym typeface="Century Schoolbook"/>
              </a:rPr>
              <a:t>	Explains the technique of backpropagation through time, used to train RNNs by unfolding 	them through time and applying backpropagation to compute gradients.</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Different Types of RNNs:</a:t>
            </a:r>
          </a:p>
          <a:p>
            <a:pPr marL="11206" marR="4483">
              <a:lnSpc>
                <a:spcPct val="101800"/>
              </a:lnSpc>
              <a:buSzPts val="2400"/>
            </a:pPr>
            <a:r>
              <a:rPr lang="en-US" sz="1200" dirty="0">
                <a:ea typeface="Century Schoolbook"/>
                <a:cs typeface="Century Schoolbook"/>
                <a:sym typeface="Century Schoolbook"/>
              </a:rPr>
              <a:t>	Discusses variations of RNNs, including one-to-one, one-to-many, many-to-one, and 	many-to-many architectures, adapting RNNs for various tasks</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Language Model and Sequence Generation:</a:t>
            </a:r>
          </a:p>
          <a:p>
            <a:pPr marL="11206" marR="4483">
              <a:lnSpc>
                <a:spcPct val="101800"/>
              </a:lnSpc>
              <a:buSzPts val="2400"/>
            </a:pPr>
            <a:r>
              <a:rPr lang="en-US" sz="1200" dirty="0">
                <a:ea typeface="Century Schoolbook"/>
                <a:cs typeface="Century Schoolbook"/>
                <a:sym typeface="Century Schoolbook"/>
              </a:rPr>
              <a:t>	Language models use sequences of words to predict the likelihood of the next word, 	enabling tasks like text generation and machine translation</a:t>
            </a:r>
            <a:r>
              <a:rPr lang="en-US" sz="1400" dirty="0">
                <a:ea typeface="Century Schoolbook"/>
                <a:cs typeface="Century Schoolbook"/>
                <a:sym typeface="Century Schoolbook"/>
              </a:rPr>
              <a:t>.</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Sampling Novel Sequences:</a:t>
            </a:r>
          </a:p>
          <a:p>
            <a:pPr marL="11206" marR="4483">
              <a:lnSpc>
                <a:spcPct val="101800"/>
              </a:lnSpc>
              <a:buSzPts val="2400"/>
            </a:pPr>
            <a:r>
              <a:rPr lang="en-US" sz="1200" dirty="0">
                <a:ea typeface="Century Schoolbook"/>
                <a:cs typeface="Century Schoolbook"/>
                <a:sym typeface="Century Schoolbook"/>
              </a:rPr>
              <a:t>	Describes how language models can be used to sample and generate new, coherent 	sequences of text, enabling creative applications like </a:t>
            </a:r>
            <a:r>
              <a:rPr lang="en-US" sz="1200" dirty="0" err="1">
                <a:ea typeface="Century Schoolbook"/>
                <a:cs typeface="Century Schoolbook"/>
                <a:sym typeface="Century Schoolbook"/>
              </a:rPr>
              <a:t>chatbots</a:t>
            </a:r>
            <a:r>
              <a:rPr lang="en-US" sz="1200" dirty="0">
                <a:ea typeface="Century Schoolbook"/>
                <a:cs typeface="Century Schoolbook"/>
                <a:sym typeface="Century Schoolbook"/>
              </a:rPr>
              <a:t> and storytelling.</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Vanishing Gradients with RNNs:</a:t>
            </a:r>
          </a:p>
          <a:p>
            <a:pPr marL="11206" marR="4483">
              <a:lnSpc>
                <a:spcPct val="101800"/>
              </a:lnSpc>
              <a:buSzPts val="2400"/>
            </a:pPr>
            <a:r>
              <a:rPr lang="en-US" sz="1200" dirty="0">
                <a:ea typeface="Century Schoolbook"/>
                <a:cs typeface="Century Schoolbook"/>
                <a:sym typeface="Century Schoolbook"/>
              </a:rPr>
              <a:t>	Addresses the vanishing gradient problem in RNNs, where gradients diminish as they 	propagate back in time, hindering the learning of long-term dependencies.</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Gated Recurrent Unit (GRU):</a:t>
            </a:r>
          </a:p>
          <a:p>
            <a:pPr marL="11206" marR="4483">
              <a:lnSpc>
                <a:spcPct val="101800"/>
              </a:lnSpc>
              <a:buSzPts val="2400"/>
            </a:pPr>
            <a:r>
              <a:rPr lang="en-US" sz="1200" dirty="0">
                <a:ea typeface="Century Schoolbook"/>
                <a:cs typeface="Century Schoolbook"/>
                <a:sym typeface="Century Schoolbook"/>
              </a:rPr>
              <a:t>	Introduces the GRU, a variant of RNNs designed to mitigate the vanishing gradient 	problem by using gating mechanisms to regulate the flow of information.</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LSTM (Long Short-Term Memory) Unit:</a:t>
            </a:r>
          </a:p>
          <a:p>
            <a:pPr marL="11206" marR="4483">
              <a:lnSpc>
                <a:spcPct val="101800"/>
              </a:lnSpc>
              <a:buSzPts val="2400"/>
            </a:pPr>
            <a:r>
              <a:rPr lang="en-US" sz="1200" dirty="0">
                <a:ea typeface="Century Schoolbook"/>
                <a:cs typeface="Century Schoolbook"/>
                <a:sym typeface="Century Schoolbook"/>
              </a:rPr>
              <a:t>	Describes LSTM units, which are another type of RNN designed to capture long-term 	dependencies by incorporating memory cells and various gates to control information 	flow.</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Bidirectional RNN:</a:t>
            </a:r>
          </a:p>
          <a:p>
            <a:pPr marL="11206" marR="4483">
              <a:lnSpc>
                <a:spcPct val="101800"/>
              </a:lnSpc>
              <a:buSzPts val="2400"/>
            </a:pPr>
            <a:r>
              <a:rPr lang="en-US" sz="1200" dirty="0">
                <a:ea typeface="Century Schoolbook"/>
                <a:cs typeface="Century Schoolbook"/>
                <a:sym typeface="Century Schoolbook"/>
              </a:rPr>
              <a:t>	Explains Bidirectional RNNs, which process sequences in both forward and backward 	directions, enhancing the model's understanding of context from both past and future 	inputs.</a:t>
            </a:r>
          </a:p>
          <a:p>
            <a:pPr marL="313781" marR="4483" indent="-302575">
              <a:lnSpc>
                <a:spcPct val="101800"/>
              </a:lnSpc>
              <a:buSzPts val="2400"/>
              <a:buFont typeface="Arial" panose="020B0604020202020204" pitchFamily="34" charset="0"/>
              <a:buChar char="•"/>
            </a:pPr>
            <a:r>
              <a:rPr lang="en-US" sz="1400" dirty="0">
                <a:ea typeface="Century Schoolbook"/>
                <a:cs typeface="Century Schoolbook"/>
                <a:sym typeface="Century Schoolbook"/>
              </a:rPr>
              <a:t>Deep RNNs:</a:t>
            </a:r>
          </a:p>
          <a:p>
            <a:pPr marL="11206" marR="4483">
              <a:lnSpc>
                <a:spcPct val="101800"/>
              </a:lnSpc>
              <a:buSzPts val="2400"/>
            </a:pPr>
            <a:r>
              <a:rPr lang="en-US" sz="1200" dirty="0">
                <a:ea typeface="Century Schoolbook"/>
                <a:cs typeface="Century Schoolbook"/>
                <a:sym typeface="Century Schoolbook"/>
              </a:rPr>
              <a:t>	Discusses the concept of stacking multiple layers of RNNs to create deep architectures, 	allowing the model to learn intricate patterns and representations in sequential data.</a:t>
            </a:r>
          </a:p>
          <a:p>
            <a:pPr marL="0" lvl="0" indent="0" algn="l" rtl="0">
              <a:lnSpc>
                <a:spcPct val="100000"/>
              </a:lnSpc>
              <a:spcBef>
                <a:spcPts val="0"/>
              </a:spcBef>
              <a:spcAft>
                <a:spcPts val="0"/>
              </a:spcAft>
              <a:buSzPts val="1400"/>
              <a:buNone/>
            </a:pPr>
            <a:endParaRPr dirty="0"/>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60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54711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939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2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45"/>
          <p:cNvSpPr txBox="1">
            <a:spLocks noGrp="1"/>
          </p:cNvSpPr>
          <p:nvPr>
            <p:ph type="title"/>
          </p:nvPr>
        </p:nvSpPr>
        <p:spPr>
          <a:xfrm>
            <a:off x="1015377" y="791044"/>
            <a:ext cx="10161244" cy="1932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6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5"/>
          <p:cNvSpPr txBox="1">
            <a:spLocks noGrp="1"/>
          </p:cNvSpPr>
          <p:nvPr>
            <p:ph type="body" idx="1"/>
          </p:nvPr>
        </p:nvSpPr>
        <p:spPr>
          <a:xfrm>
            <a:off x="2188260" y="2069757"/>
            <a:ext cx="9495155" cy="32537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4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1015377" y="791044"/>
            <a:ext cx="10161244" cy="1932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6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6"/>
        <p:cNvGrpSpPr/>
        <p:nvPr/>
      </p:nvGrpSpPr>
      <p:grpSpPr>
        <a:xfrm>
          <a:off x="0" y="0"/>
          <a:ext cx="0" cy="0"/>
          <a:chOff x="0" y="0"/>
          <a:chExt cx="0" cy="0"/>
        </a:xfrm>
      </p:grpSpPr>
      <p:sp>
        <p:nvSpPr>
          <p:cNvPr id="27" name="Google Shape;27;p47"/>
          <p:cNvSpPr txBox="1">
            <a:spLocks noGrp="1"/>
          </p:cNvSpPr>
          <p:nvPr>
            <p:ph type="title"/>
          </p:nvPr>
        </p:nvSpPr>
        <p:spPr>
          <a:xfrm>
            <a:off x="1015377" y="791044"/>
            <a:ext cx="10161244" cy="1932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66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4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sp>
        <p:nvSpPr>
          <p:cNvPr id="34" name="Google Shape;34;p48"/>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8"/>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9"/>
        <p:cNvGrpSpPr/>
        <p:nvPr/>
      </p:nvGrpSpPr>
      <p:grpSpPr>
        <a:xfrm>
          <a:off x="0" y="0"/>
          <a:ext cx="0" cy="0"/>
          <a:chOff x="0" y="0"/>
          <a:chExt cx="0" cy="0"/>
        </a:xfrm>
      </p:grpSpPr>
      <p:sp>
        <p:nvSpPr>
          <p:cNvPr id="40" name="Google Shape;40;p4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1015377" y="791044"/>
            <a:ext cx="10161244" cy="19329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6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4"/>
          <p:cNvSpPr txBox="1">
            <a:spLocks noGrp="1"/>
          </p:cNvSpPr>
          <p:nvPr>
            <p:ph type="body" idx="1"/>
          </p:nvPr>
        </p:nvSpPr>
        <p:spPr>
          <a:xfrm>
            <a:off x="2188260" y="2069757"/>
            <a:ext cx="9495155" cy="32537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4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4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4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00990daa80_0_0"/>
          <p:cNvSpPr txBox="1">
            <a:spLocks noGrp="1"/>
          </p:cNvSpPr>
          <p:nvPr>
            <p:ph type="title"/>
          </p:nvPr>
        </p:nvSpPr>
        <p:spPr>
          <a:xfrm>
            <a:off x="1015352" y="349494"/>
            <a:ext cx="10161300" cy="1061829"/>
          </a:xfrm>
          <a:prstGeom prst="rect">
            <a:avLst/>
          </a:prstGeom>
        </p:spPr>
        <p:txBody>
          <a:bodyPr spcFirstLastPara="1" wrap="square" lIns="0" tIns="0" rIns="0" bIns="0" anchor="t" anchorCtr="0">
            <a:spAutoFit/>
          </a:bodyPr>
          <a:lstStyle/>
          <a:p>
            <a:pPr marL="0" lvl="0" indent="0" algn="ctr" rtl="0">
              <a:lnSpc>
                <a:spcPct val="115000"/>
              </a:lnSpc>
              <a:spcBef>
                <a:spcPts val="0"/>
              </a:spcBef>
              <a:spcAft>
                <a:spcPts val="0"/>
              </a:spcAft>
              <a:buClr>
                <a:schemeClr val="dk1"/>
              </a:buClr>
              <a:buSzPts val="1100"/>
              <a:buFont typeface="Arial"/>
              <a:buNone/>
            </a:pPr>
            <a:r>
              <a:rPr lang="en-US" sz="6000" dirty="0">
                <a:solidFill>
                  <a:srgbClr val="0F0F0F"/>
                </a:solidFill>
                <a:highlight>
                  <a:srgbClr val="FFFFFF"/>
                </a:highlight>
                <a:latin typeface="+mj-lt"/>
                <a:ea typeface="Roboto"/>
                <a:cs typeface="Roboto"/>
                <a:sym typeface="Roboto"/>
              </a:rPr>
              <a:t>Recurrent Neural Networks</a:t>
            </a:r>
            <a:endParaRPr sz="6000" dirty="0">
              <a:solidFill>
                <a:srgbClr val="0F0F0F"/>
              </a:solidFill>
              <a:highlight>
                <a:srgbClr val="FFFFFF"/>
              </a:highlight>
              <a:latin typeface="+mj-lt"/>
              <a:ea typeface="Roboto"/>
              <a:cs typeface="Roboto"/>
              <a:sym typeface="Roboto"/>
            </a:endParaRPr>
          </a:p>
        </p:txBody>
      </p:sp>
      <p:sp>
        <p:nvSpPr>
          <p:cNvPr id="49" name="Google Shape;49;g200990daa80_0_0"/>
          <p:cNvSpPr txBox="1">
            <a:spLocks noGrp="1"/>
          </p:cNvSpPr>
          <p:nvPr>
            <p:ph type="body" idx="1"/>
          </p:nvPr>
        </p:nvSpPr>
        <p:spPr>
          <a:xfrm>
            <a:off x="5165124" y="1628175"/>
            <a:ext cx="6949876" cy="5229825"/>
          </a:xfrm>
          <a:prstGeom prst="rect">
            <a:avLst/>
          </a:prstGeom>
        </p:spPr>
        <p:txBody>
          <a:bodyPr spcFirstLastPara="1" wrap="square" lIns="0" tIns="0" rIns="0" bIns="0" anchor="t" anchorCtr="0">
            <a:noAutofit/>
          </a:bodyPr>
          <a:lstStyle/>
          <a:p>
            <a:r>
              <a:rPr lang="en-US" sz="2400" b="1" dirty="0">
                <a:latin typeface="+mn-lt"/>
              </a:rPr>
              <a:t>Learning Objectives:</a:t>
            </a:r>
          </a:p>
          <a:p>
            <a:pPr marL="514350" indent="-285750">
              <a:buSzPct val="100000"/>
              <a:buFont typeface="Arial" panose="020B0604020202020204" pitchFamily="34" charset="0"/>
              <a:buChar char="•"/>
            </a:pPr>
            <a:r>
              <a:rPr lang="en-US" sz="2400" dirty="0">
                <a:latin typeface="+mn-lt"/>
              </a:rPr>
              <a:t>Define notation for building sequence models.</a:t>
            </a:r>
          </a:p>
          <a:p>
            <a:pPr marL="514350" indent="-285750">
              <a:buSzPct val="100000"/>
              <a:buFont typeface="Arial" panose="020B0604020202020204" pitchFamily="34" charset="0"/>
              <a:buChar char="•"/>
            </a:pPr>
            <a:r>
              <a:rPr lang="en-US" sz="2400" dirty="0">
                <a:latin typeface="+mn-lt"/>
              </a:rPr>
              <a:t>Describe the architecture of a basic RNN.</a:t>
            </a:r>
          </a:p>
          <a:p>
            <a:pPr marL="514350" indent="-285750">
              <a:buSzPct val="100000"/>
              <a:buFont typeface="Arial" panose="020B0604020202020204" pitchFamily="34" charset="0"/>
              <a:buChar char="•"/>
            </a:pPr>
            <a:r>
              <a:rPr lang="en-US" sz="2400" dirty="0">
                <a:latin typeface="+mn-lt"/>
              </a:rPr>
              <a:t>Identify the main components of an LSTM.</a:t>
            </a:r>
          </a:p>
          <a:p>
            <a:pPr marL="514350" indent="-285750">
              <a:buSzPct val="100000"/>
              <a:buFont typeface="Arial" panose="020B0604020202020204" pitchFamily="34" charset="0"/>
              <a:buChar char="•"/>
            </a:pPr>
            <a:r>
              <a:rPr lang="en-US" sz="2400" dirty="0">
                <a:latin typeface="+mn-lt"/>
              </a:rPr>
              <a:t>Implement backpropagation through time for a basic RNN and an LSTM.</a:t>
            </a:r>
          </a:p>
          <a:p>
            <a:pPr marL="514350" indent="-285750">
              <a:buSzPct val="100000"/>
              <a:buFont typeface="Arial" panose="020B0604020202020204" pitchFamily="34" charset="0"/>
              <a:buChar char="•"/>
            </a:pPr>
            <a:r>
              <a:rPr lang="en-US" sz="2400" dirty="0">
                <a:latin typeface="+mn-lt"/>
              </a:rPr>
              <a:t>Give examples of several types of RNN.</a:t>
            </a:r>
          </a:p>
          <a:p>
            <a:pPr marL="514350" indent="-285750">
              <a:buSzPct val="100000"/>
              <a:buFont typeface="Arial" panose="020B0604020202020204" pitchFamily="34" charset="0"/>
              <a:buChar char="•"/>
            </a:pPr>
            <a:r>
              <a:rPr lang="en-US" sz="2400" dirty="0">
                <a:latin typeface="+mn-lt"/>
              </a:rPr>
              <a:t>Build a character-level text generation model using an RNN.</a:t>
            </a:r>
          </a:p>
          <a:p>
            <a:pPr marL="514350" indent="-285750">
              <a:buSzPct val="100000"/>
              <a:buFont typeface="Arial" panose="020B0604020202020204" pitchFamily="34" charset="0"/>
              <a:buChar char="•"/>
            </a:pPr>
            <a:r>
              <a:rPr lang="en-US" sz="2400" dirty="0">
                <a:latin typeface="+mn-lt"/>
              </a:rPr>
              <a:t>Store text data for processing using an RNN.</a:t>
            </a:r>
          </a:p>
          <a:p>
            <a:pPr marL="514350" indent="-285750">
              <a:buSzPct val="100000"/>
              <a:buFont typeface="Arial" panose="020B0604020202020204" pitchFamily="34" charset="0"/>
              <a:buChar char="•"/>
            </a:pPr>
            <a:r>
              <a:rPr lang="en-US" sz="2400" dirty="0">
                <a:latin typeface="+mn-lt"/>
              </a:rPr>
              <a:t>Sample novel sequences in an RNN.</a:t>
            </a:r>
          </a:p>
        </p:txBody>
      </p:sp>
      <p:pic>
        <p:nvPicPr>
          <p:cNvPr id="50" name="Google Shape;50;g200990daa80_0_0"/>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err="1">
                <a:latin typeface="+mj-lt"/>
                <a:ea typeface="Calibri"/>
                <a:cs typeface="Calibri"/>
                <a:sym typeface="Calibri"/>
              </a:rPr>
              <a:t>Movating</a:t>
            </a:r>
            <a:r>
              <a:rPr lang="en-US" sz="4400" dirty="0">
                <a:latin typeface="+mj-lt"/>
                <a:ea typeface="Calibri"/>
                <a:cs typeface="Calibri"/>
                <a:sym typeface="Calibri"/>
              </a:rPr>
              <a:t> Example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2554545"/>
          </a:xfrm>
          <a:prstGeom prst="rect">
            <a:avLst/>
          </a:prstGeom>
          <a:noFill/>
        </p:spPr>
        <p:txBody>
          <a:bodyPr wrap="square" rtlCol="0">
            <a:spAutoFit/>
          </a:bodyPr>
          <a:lstStyle/>
          <a:p>
            <a:r>
              <a:rPr lang="en-US" sz="2000" dirty="0"/>
              <a:t>For a specific word at position t:</a:t>
            </a:r>
          </a:p>
          <a:p>
            <a:r>
              <a:rPr lang="en-US" sz="2000" dirty="0"/>
              <a:t>X</a:t>
            </a:r>
            <a:r>
              <a:rPr lang="en-US" sz="2000" baseline="30000" dirty="0"/>
              <a:t>&lt;t&gt;</a:t>
            </a:r>
            <a:r>
              <a:rPr lang="en-US" sz="2000" dirty="0"/>
              <a:t> represents a word in the input sequence, e.g., X</a:t>
            </a:r>
            <a:r>
              <a:rPr lang="en-US" sz="2000" baseline="30000" dirty="0"/>
              <a:t>&lt;3&gt;</a:t>
            </a:r>
            <a:r>
              <a:rPr lang="en-US" sz="2000" dirty="0"/>
              <a:t> = "and".</a:t>
            </a:r>
          </a:p>
          <a:p>
            <a:r>
              <a:rPr lang="en-US" sz="2000" dirty="0"/>
              <a:t>Y</a:t>
            </a:r>
            <a:r>
              <a:rPr lang="en-US" sz="2000" baseline="30000" dirty="0"/>
              <a:t>&lt;t&gt;</a:t>
            </a:r>
            <a:r>
              <a:rPr lang="en-US" sz="2000" dirty="0"/>
              <a:t> represents the corresponding label in the output sequence, e.g., Y</a:t>
            </a:r>
            <a:r>
              <a:rPr lang="en-US" sz="2000" baseline="30000" dirty="0"/>
              <a:t>&lt;4&gt;</a:t>
            </a:r>
            <a:r>
              <a:rPr lang="en-US" sz="2000" dirty="0"/>
              <a:t> = 1.</a:t>
            </a:r>
          </a:p>
          <a:p>
            <a:r>
              <a:rPr lang="en-US" sz="2000" dirty="0"/>
              <a:t>So, in this example:</a:t>
            </a:r>
          </a:p>
          <a:p>
            <a:r>
              <a:rPr lang="en-US" sz="2000" dirty="0"/>
              <a:t>X</a:t>
            </a:r>
            <a:r>
              <a:rPr lang="en-US" sz="2000" baseline="30000" dirty="0"/>
              <a:t>&lt;3&gt;</a:t>
            </a:r>
            <a:r>
              <a:rPr lang="en-US" sz="2000" dirty="0"/>
              <a:t> = “and"</a:t>
            </a:r>
          </a:p>
          <a:p>
            <a:r>
              <a:rPr lang="en-US" sz="2000" dirty="0"/>
              <a:t>X</a:t>
            </a:r>
            <a:r>
              <a:rPr lang="en-US" sz="2000" baseline="30000" dirty="0"/>
              <a:t>&lt;4&gt;</a:t>
            </a:r>
            <a:r>
              <a:rPr lang="en-US" sz="2000" dirty="0"/>
              <a:t> = "Hermione "</a:t>
            </a:r>
          </a:p>
          <a:p>
            <a:r>
              <a:rPr lang="en-US" sz="2000" dirty="0"/>
              <a:t>Y</a:t>
            </a:r>
            <a:r>
              <a:rPr lang="en-US" sz="2000" baseline="30000" dirty="0"/>
              <a:t>&lt;3&gt;</a:t>
            </a:r>
            <a:r>
              <a:rPr lang="en-US" sz="2000" dirty="0"/>
              <a:t> = 0</a:t>
            </a:r>
          </a:p>
          <a:p>
            <a:r>
              <a:rPr lang="en-US" sz="2000" dirty="0"/>
              <a:t>Y</a:t>
            </a:r>
            <a:r>
              <a:rPr lang="en-US" sz="2000" baseline="30000" dirty="0"/>
              <a:t>&lt;4&gt;</a:t>
            </a:r>
            <a:r>
              <a:rPr lang="en-US" sz="2000" dirty="0"/>
              <a:t> = 1</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085685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1015377" y="791044"/>
            <a:ext cx="10161244" cy="1932939"/>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12" name="Google Shape;112;p5"/>
          <p:cNvSpPr txBox="1">
            <a:spLocks noGrp="1"/>
          </p:cNvSpPr>
          <p:nvPr>
            <p:ph type="body" idx="1"/>
          </p:nvPr>
        </p:nvSpPr>
        <p:spPr>
          <a:xfrm>
            <a:off x="2188260" y="2069757"/>
            <a:ext cx="9495155" cy="325374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13" name="Google Shape;113;p5" descr="Recurrent Neural Networks in Deep Learning — Part 1"/>
          <p:cNvPicPr preferRelativeResize="0"/>
          <p:nvPr/>
        </p:nvPicPr>
        <p:blipFill rotWithShape="1">
          <a:blip r:embed="rId3">
            <a:alphaModFix/>
          </a:blip>
          <a:srcRect/>
          <a:stretch/>
        </p:blipFill>
        <p:spPr>
          <a:xfrm>
            <a:off x="94702" y="76200"/>
            <a:ext cx="12002594" cy="6081704"/>
          </a:xfrm>
          <a:prstGeom prst="rect">
            <a:avLst/>
          </a:prstGeom>
          <a:noFill/>
          <a:ln>
            <a:noFill/>
          </a:ln>
        </p:spPr>
      </p:pic>
      <p:pic>
        <p:nvPicPr>
          <p:cNvPr id="114" name="Google Shape;114;p5"/>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latin typeface="+mj-lt"/>
                <a:ea typeface="Calibri"/>
                <a:cs typeface="Calibri"/>
                <a:sym typeface="Calibri"/>
              </a:rPr>
              <a:t>Notation</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96468D3-9805-5B01-9EA9-4234F9A2C446}"/>
                  </a:ext>
                </a:extLst>
              </p:cNvPr>
              <p:cNvSpPr txBox="1"/>
              <p:nvPr/>
            </p:nvSpPr>
            <p:spPr>
              <a:xfrm>
                <a:off x="261620" y="846182"/>
                <a:ext cx="11799316" cy="5069529"/>
              </a:xfrm>
              <a:prstGeom prst="rect">
                <a:avLst/>
              </a:prstGeom>
              <a:noFill/>
            </p:spPr>
            <p:txBody>
              <a:bodyPr wrap="square" rtlCol="0">
                <a:spAutoFit/>
              </a:bodyPr>
              <a:lstStyle/>
              <a:p>
                <a:pPr marL="285750" indent="-285750">
                  <a:buFont typeface="Arial" panose="020B0604020202020204" pitchFamily="34" charset="0"/>
                  <a:buChar char="•"/>
                </a:pPr>
                <a:r>
                  <a:rPr lang="en-US" sz="2400" dirty="0"/>
                  <a:t>Dictionary:</a:t>
                </a:r>
              </a:p>
              <a:p>
                <a:r>
                  <a:rPr lang="en-US" sz="2400" dirty="0"/>
                  <a:t>			X = Harry Potter and Hermione Granger invented a new spell</a:t>
                </a:r>
              </a:p>
              <a:p>
                <a:r>
                  <a:rPr lang="en-US" sz="2400" dirty="0"/>
                  <a:t>			       </a:t>
                </a:r>
                <a:r>
                  <a:rPr lang="en-US" sz="1800" dirty="0"/>
                  <a:t>X</a:t>
                </a:r>
                <a:r>
                  <a:rPr lang="en-US" sz="1800" baseline="30000" dirty="0"/>
                  <a:t>&lt;1&gt;          </a:t>
                </a:r>
                <a:r>
                  <a:rPr lang="en-US" sz="1800" dirty="0"/>
                  <a:t>X</a:t>
                </a:r>
                <a:r>
                  <a:rPr lang="en-US" sz="1800" baseline="30000" dirty="0"/>
                  <a:t>&lt;2&gt;            </a:t>
                </a:r>
                <a:r>
                  <a:rPr lang="en-US" sz="1800" dirty="0"/>
                  <a:t>X</a:t>
                </a:r>
                <a:r>
                  <a:rPr lang="en-US" sz="1800" baseline="30000" dirty="0"/>
                  <a:t>&lt;3&gt; </a:t>
                </a:r>
                <a:r>
                  <a:rPr lang="en-US" sz="1800" dirty="0"/>
                  <a:t>                    ………. 	                   X</a:t>
                </a:r>
                <a:r>
                  <a:rPr lang="en-US" sz="1800" baseline="30000" dirty="0"/>
                  <a:t>&lt;7&gt;</a:t>
                </a:r>
                <a:r>
                  <a:rPr lang="en-US" sz="1800" dirty="0"/>
                  <a:t>         X</a:t>
                </a:r>
                <a:r>
                  <a:rPr lang="en-US" sz="1800" baseline="30000" dirty="0"/>
                  <a:t>&lt;9&gt;</a:t>
                </a:r>
                <a:r>
                  <a:rPr lang="en-US" sz="1800" dirty="0"/>
                  <a:t>          </a:t>
                </a:r>
              </a:p>
              <a:p>
                <a:endParaRPr lang="en-US" sz="2400" dirty="0"/>
              </a:p>
              <a:p>
                <a14:m>
                  <m:oMath xmlns:m="http://schemas.openxmlformats.org/officeDocument/2006/math">
                    <m:d>
                      <m:dPr>
                        <m:begChr m:val="["/>
                        <m:endChr m:val="]"/>
                        <m:ctrlPr>
                          <a:rPr lang="en-GB" sz="240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𝑎</m:t>
                            </m:r>
                          </m:e>
                          <m:e>
                            <m:r>
                              <a:rPr lang="en-US" sz="2400" b="0" i="1" smtClean="0">
                                <a:latin typeface="Cambria Math" panose="02040503050406030204" pitchFamily="18" charset="0"/>
                              </a:rPr>
                              <m:t>𝑎𝑎𝑟𝑜𝑛</m:t>
                            </m:r>
                          </m:e>
                          <m:e>
                            <m:r>
                              <a:rPr lang="en-US" sz="2400" b="0" i="1" smtClean="0">
                                <a:latin typeface="Cambria Math" panose="02040503050406030204" pitchFamily="18" charset="0"/>
                              </a:rPr>
                              <m:t>⋮</m:t>
                            </m:r>
                          </m:e>
                          <m:e>
                            <m:r>
                              <a:rPr lang="en-US" sz="2400" b="0" i="1" smtClean="0">
                                <a:latin typeface="Cambria Math" panose="02040503050406030204" pitchFamily="18" charset="0"/>
                              </a:rPr>
                              <m:t>𝑎𝑛𝑑</m:t>
                            </m:r>
                          </m:e>
                          <m:e>
                            <m:r>
                              <a:rPr lang="en-US" sz="2400" i="1">
                                <a:latin typeface="Cambria Math" panose="02040503050406030204" pitchFamily="18" charset="0"/>
                              </a:rPr>
                              <m:t>⋮</m:t>
                            </m:r>
                          </m:e>
                          <m:e>
                            <m:r>
                              <a:rPr lang="en-US" sz="2400" b="0" i="1" smtClean="0">
                                <a:latin typeface="Cambria Math" panose="02040503050406030204" pitchFamily="18" charset="0"/>
                              </a:rPr>
                              <m:t>h𝑎𝑟𝑟𝑦</m:t>
                            </m:r>
                          </m:e>
                          <m:e>
                            <m:r>
                              <a:rPr lang="en-US" sz="2400" i="1">
                                <a:latin typeface="Cambria Math" panose="02040503050406030204" pitchFamily="18" charset="0"/>
                              </a:rPr>
                              <m:t>⋮</m:t>
                            </m:r>
                          </m:e>
                          <m:e>
                            <m:r>
                              <a:rPr lang="en-US" sz="2400" b="0" i="1" smtClean="0">
                                <a:latin typeface="Cambria Math" panose="02040503050406030204" pitchFamily="18" charset="0"/>
                              </a:rPr>
                              <m:t>𝑝𝑜𝑡𝑡𝑒𝑟</m:t>
                            </m:r>
                          </m:e>
                          <m:e>
                            <m:r>
                              <a:rPr lang="en-US" sz="2400" i="1">
                                <a:latin typeface="Cambria Math" panose="02040503050406030204" pitchFamily="18" charset="0"/>
                              </a:rPr>
                              <m:t>⋮</m:t>
                            </m:r>
                          </m:e>
                          <m:e>
                            <m:r>
                              <a:rPr lang="en-US" sz="2400" b="0" i="1" smtClean="0">
                                <a:latin typeface="Cambria Math" panose="02040503050406030204" pitchFamily="18" charset="0"/>
                              </a:rPr>
                              <m:t>𝑧𝑢𝑙𝑢</m:t>
                            </m:r>
                          </m:e>
                        </m:eqArr>
                      </m:e>
                    </m:d>
                  </m:oMath>
                </a14:m>
                <a:r>
                  <a:rPr lang="en-GB" sz="2400" dirty="0"/>
                  <a:t>  </a:t>
                </a:r>
                <a14:m>
                  <m:oMath xmlns:m="http://schemas.openxmlformats.org/officeDocument/2006/math">
                    <m:m>
                      <m:mPr>
                        <m:mcs>
                          <m:mc>
                            <m:mcPr>
                              <m:count m:val="1"/>
                              <m:mcJc m:val="center"/>
                            </m:mcPr>
                          </m:mc>
                        </m:mcs>
                        <m:ctrlPr>
                          <a:rPr lang="en-GB" sz="2400" i="1" dirty="0" smtClean="0">
                            <a:latin typeface="Cambria Math" panose="02040503050406030204" pitchFamily="18" charset="0"/>
                          </a:rPr>
                        </m:ctrlPr>
                      </m:mPr>
                      <m:mr>
                        <m:e>
                          <m:r>
                            <m:rPr>
                              <m:brk m:alnAt="7"/>
                            </m:rPr>
                            <a:rPr lang="en-US" sz="2400" b="0" i="1" dirty="0" smtClean="0">
                              <a:latin typeface="Cambria Math" panose="02040503050406030204" pitchFamily="18" charset="0"/>
                            </a:rPr>
                            <m:t>1</m:t>
                          </m:r>
                        </m:e>
                      </m:mr>
                      <m:mr>
                        <m:e>
                          <m:r>
                            <a:rPr lang="en-US" sz="2400" b="0" i="1" dirty="0" smtClean="0">
                              <a:latin typeface="Cambria Math" panose="02040503050406030204" pitchFamily="18" charset="0"/>
                            </a:rPr>
                            <m:t>2</m:t>
                          </m:r>
                        </m:e>
                      </m:mr>
                      <m:mr>
                        <m:e>
                          <m:eqArr>
                            <m:eqArrPr>
                              <m:ctrlPr>
                                <a:rPr lang="en-GB" sz="2400" i="1" dirty="0" smtClean="0">
                                  <a:latin typeface="Cambria Math" panose="02040503050406030204" pitchFamily="18" charset="0"/>
                                </a:rPr>
                              </m:ctrlPr>
                            </m:eqArrPr>
                            <m:e>
                              <m:r>
                                <a:rPr lang="en-GB" sz="2400" i="1" dirty="0" smtClean="0">
                                  <a:latin typeface="Cambria Math" panose="02040503050406030204" pitchFamily="18" charset="0"/>
                                </a:rPr>
                                <m:t>⋮</m:t>
                              </m:r>
                            </m:e>
                            <m:e>
                              <m:r>
                                <a:rPr lang="en-US" sz="2400" b="0" i="1" smtClean="0">
                                  <a:latin typeface="Cambria Math" panose="02040503050406030204" pitchFamily="18" charset="0"/>
                                </a:rPr>
                                <m:t>367</m:t>
                              </m:r>
                            </m:e>
                            <m:e>
                              <m:r>
                                <a:rPr lang="en-US" sz="2400" i="1" smtClean="0">
                                  <a:latin typeface="Cambria Math" panose="02040503050406030204" pitchFamily="18" charset="0"/>
                                </a:rPr>
                                <m:t>⋮</m:t>
                              </m:r>
                            </m:e>
                            <m:e>
                              <m:r>
                                <a:rPr lang="en-US" sz="2400" b="0" i="1" smtClean="0">
                                  <a:latin typeface="Cambria Math" panose="02040503050406030204" pitchFamily="18" charset="0"/>
                                </a:rPr>
                                <m:t>4075</m:t>
                              </m:r>
                            </m:e>
                            <m:e>
                              <m:r>
                                <a:rPr lang="en-US" sz="2400" i="1" smtClean="0">
                                  <a:latin typeface="Cambria Math" panose="02040503050406030204" pitchFamily="18" charset="0"/>
                                </a:rPr>
                                <m:t>⋮</m:t>
                              </m:r>
                            </m:e>
                            <m:e>
                              <m:r>
                                <a:rPr lang="en-US" sz="2400" b="0" i="1" smtClean="0">
                                  <a:latin typeface="Cambria Math" panose="02040503050406030204" pitchFamily="18" charset="0"/>
                                </a:rPr>
                                <m:t>6830</m:t>
                              </m:r>
                            </m:e>
                            <m:e>
                              <m:r>
                                <a:rPr lang="en-US" sz="2400" i="1" smtClean="0">
                                  <a:latin typeface="Cambria Math" panose="02040503050406030204" pitchFamily="18" charset="0"/>
                                </a:rPr>
                                <m:t>⋮</m:t>
                              </m:r>
                            </m:e>
                            <m:e>
                              <m:r>
                                <a:rPr lang="en-US" sz="2400" b="0" i="1" smtClean="0">
                                  <a:latin typeface="Cambria Math" panose="02040503050406030204" pitchFamily="18" charset="0"/>
                                </a:rPr>
                                <m:t>10,000</m:t>
                              </m:r>
                            </m:e>
                          </m:eqArr>
                        </m:e>
                      </m:mr>
                    </m:m>
                  </m:oMath>
                </a14:m>
                <a:r>
                  <a:rPr lang="en-GB" sz="2400" dirty="0"/>
                  <a:t>          </a:t>
                </a:r>
                <a14:m>
                  <m:oMath xmlns:m="http://schemas.openxmlformats.org/officeDocument/2006/math">
                    <m:d>
                      <m:dPr>
                        <m:begChr m:val="["/>
                        <m:endChr m:val="]"/>
                        <m:ctrlPr>
                          <a:rPr lang="en-GB"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b="0" i="1" smtClean="0">
                                <a:latin typeface="Cambria Math" panose="02040503050406030204" pitchFamily="18" charset="0"/>
                              </a:rPr>
                              <m:t>0</m:t>
                            </m:r>
                          </m:e>
                          <m:e>
                            <m:r>
                              <a:rPr lang="en-US" sz="2400" b="0" i="1" smtClean="0">
                                <a:latin typeface="Cambria Math" panose="02040503050406030204" pitchFamily="18" charset="0"/>
                              </a:rPr>
                              <m:t>0</m:t>
                            </m:r>
                          </m:e>
                          <m:e>
                            <m:r>
                              <a:rPr lang="en-US" sz="2400" i="1">
                                <a:latin typeface="Cambria Math" panose="02040503050406030204" pitchFamily="18" charset="0"/>
                              </a:rPr>
                              <m:t>⋮</m:t>
                            </m:r>
                          </m:e>
                          <m:e>
                            <m:r>
                              <a:rPr lang="en-US" sz="2400" b="0" i="1" smtClean="0">
                                <a:latin typeface="Cambria Math" panose="02040503050406030204" pitchFamily="18" charset="0"/>
                              </a:rPr>
                              <m:t>0</m:t>
                            </m:r>
                          </m:e>
                          <m:e>
                            <m:r>
                              <a:rPr lang="en-US" sz="2400" i="1">
                                <a:latin typeface="Cambria Math" panose="02040503050406030204" pitchFamily="18" charset="0"/>
                              </a:rPr>
                              <m:t>⋮</m:t>
                            </m:r>
                          </m:e>
                          <m:e>
                            <m:r>
                              <a:rPr lang="en-US" sz="2400" b="0" i="1" smtClean="0">
                                <a:latin typeface="Cambria Math" panose="02040503050406030204" pitchFamily="18" charset="0"/>
                              </a:rPr>
                              <m:t>1</m:t>
                            </m:r>
                          </m:e>
                          <m:e>
                            <m:r>
                              <a:rPr lang="en-US" sz="2400" i="1">
                                <a:latin typeface="Cambria Math" panose="02040503050406030204" pitchFamily="18" charset="0"/>
                              </a:rPr>
                              <m:t>⋮</m:t>
                            </m:r>
                          </m:e>
                          <m:e>
                            <m:r>
                              <a:rPr lang="en-US" sz="2400" b="0" i="1" smtClean="0">
                                <a:latin typeface="Cambria Math" panose="02040503050406030204" pitchFamily="18" charset="0"/>
                              </a:rPr>
                              <m:t>1</m:t>
                            </m:r>
                          </m:e>
                          <m:e>
                            <m:r>
                              <a:rPr lang="en-US" sz="2400" i="1">
                                <a:latin typeface="Cambria Math" panose="02040503050406030204" pitchFamily="18" charset="0"/>
                              </a:rPr>
                              <m:t>⋮</m:t>
                            </m:r>
                          </m:e>
                          <m:e>
                            <m:r>
                              <a:rPr lang="en-US" sz="2400" b="0" i="1" smtClean="0">
                                <a:latin typeface="Cambria Math" panose="02040503050406030204" pitchFamily="18" charset="0"/>
                              </a:rPr>
                              <m:t>1</m:t>
                            </m:r>
                          </m:e>
                        </m:eqArr>
                      </m:e>
                    </m:d>
                    <m:m>
                      <m:mPr>
                        <m:mcs>
                          <m:mc>
                            <m:mcPr>
                              <m:count m:val="1"/>
                              <m:mcJc m:val="center"/>
                            </m:mcPr>
                          </m:mc>
                        </m:mcs>
                        <m:ctrlPr>
                          <a:rPr lang="en-GB" sz="2400" i="1" dirty="0">
                            <a:latin typeface="Cambria Math" panose="02040503050406030204" pitchFamily="18" charset="0"/>
                          </a:rPr>
                        </m:ctrlPr>
                      </m:mPr>
                      <m:mr>
                        <m:e>
                          <m:r>
                            <m:rPr>
                              <m:brk m:alnAt="7"/>
                            </m:rPr>
                            <a:rPr lang="en-US" sz="2400" i="1" dirty="0">
                              <a:latin typeface="Cambria Math" panose="02040503050406030204" pitchFamily="18" charset="0"/>
                            </a:rPr>
                            <m:t>1</m:t>
                          </m:r>
                        </m:e>
                      </m:mr>
                      <m:mr>
                        <m:e>
                          <m:r>
                            <a:rPr lang="en-US" sz="2400" i="1" dirty="0">
                              <a:latin typeface="Cambria Math" panose="02040503050406030204" pitchFamily="18" charset="0"/>
                            </a:rPr>
                            <m:t>2</m:t>
                          </m:r>
                        </m:e>
                      </m:mr>
                      <m:mr>
                        <m:e>
                          <m:eqArr>
                            <m:eqArrPr>
                              <m:ctrlPr>
                                <a:rPr lang="en-GB" sz="2400" i="1" dirty="0">
                                  <a:latin typeface="Cambria Math" panose="02040503050406030204" pitchFamily="18" charset="0"/>
                                </a:rPr>
                              </m:ctrlPr>
                            </m:eqArrPr>
                            <m:e>
                              <m:r>
                                <a:rPr lang="en-GB" sz="2400" i="1" dirty="0">
                                  <a:latin typeface="Cambria Math" panose="02040503050406030204" pitchFamily="18" charset="0"/>
                                </a:rPr>
                                <m:t>⋮</m:t>
                              </m:r>
                            </m:e>
                            <m:e>
                              <m:r>
                                <a:rPr lang="en-US" sz="2400" i="1">
                                  <a:latin typeface="Cambria Math" panose="02040503050406030204" pitchFamily="18" charset="0"/>
                                </a:rPr>
                                <m:t>367</m:t>
                              </m:r>
                            </m:e>
                            <m:e>
                              <m:r>
                                <a:rPr lang="en-US" sz="2400" i="1">
                                  <a:latin typeface="Cambria Math" panose="02040503050406030204" pitchFamily="18" charset="0"/>
                                </a:rPr>
                                <m:t>⋮</m:t>
                              </m:r>
                            </m:e>
                            <m:e>
                              <m:r>
                                <a:rPr lang="en-US" sz="2400" b="1" i="1" smtClean="0">
                                  <a:solidFill>
                                    <a:srgbClr val="0070C0"/>
                                  </a:solidFill>
                                  <a:latin typeface="Cambria Math" panose="02040503050406030204" pitchFamily="18" charset="0"/>
                                </a:rPr>
                                <m:t>𝟒𝟎𝟕𝟓</m:t>
                              </m:r>
                            </m:e>
                            <m:e>
                              <m:r>
                                <a:rPr lang="en-US" sz="2400" i="1">
                                  <a:latin typeface="Cambria Math" panose="02040503050406030204" pitchFamily="18" charset="0"/>
                                </a:rPr>
                                <m:t>⋮</m:t>
                              </m:r>
                            </m:e>
                            <m:e>
                              <m:r>
                                <a:rPr lang="en-US" sz="2400" i="1">
                                  <a:latin typeface="Cambria Math" panose="02040503050406030204" pitchFamily="18" charset="0"/>
                                </a:rPr>
                                <m:t>6830</m:t>
                              </m:r>
                            </m:e>
                            <m:e>
                              <m:r>
                                <a:rPr lang="en-US" sz="2400" i="1">
                                  <a:latin typeface="Cambria Math" panose="02040503050406030204" pitchFamily="18" charset="0"/>
                                </a:rPr>
                                <m:t>⋮</m:t>
                              </m:r>
                            </m:e>
                            <m:e>
                              <m:r>
                                <a:rPr lang="en-US" sz="2400" i="1">
                                  <a:latin typeface="Cambria Math" panose="02040503050406030204" pitchFamily="18" charset="0"/>
                                </a:rPr>
                                <m:t>10,000</m:t>
                              </m:r>
                            </m:e>
                          </m:eqArr>
                        </m:e>
                      </m:mr>
                    </m:m>
                  </m:oMath>
                </a14:m>
                <a:r>
                  <a:rPr lang="en-GB" sz="2400" dirty="0"/>
                  <a:t>   </a:t>
                </a:r>
                <a14:m>
                  <m:oMath xmlns:m="http://schemas.openxmlformats.org/officeDocument/2006/math">
                    <m:d>
                      <m:dPr>
                        <m:begChr m:val="["/>
                        <m:endChr m:val="]"/>
                        <m:ctrlPr>
                          <a:rPr lang="en-GB"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qArr>
                      </m:e>
                    </m:d>
                    <m:m>
                      <m:mPr>
                        <m:mcs>
                          <m:mc>
                            <m:mcPr>
                              <m:count m:val="1"/>
                              <m:mcJc m:val="center"/>
                            </m:mcPr>
                          </m:mc>
                        </m:mcs>
                        <m:ctrlPr>
                          <a:rPr lang="en-GB" sz="2400" i="1" dirty="0">
                            <a:latin typeface="Cambria Math" panose="02040503050406030204" pitchFamily="18" charset="0"/>
                          </a:rPr>
                        </m:ctrlPr>
                      </m:mPr>
                      <m:mr>
                        <m:e>
                          <m:r>
                            <m:rPr>
                              <m:brk m:alnAt="7"/>
                            </m:rPr>
                            <a:rPr lang="en-US" sz="2400" i="1" dirty="0">
                              <a:latin typeface="Cambria Math" panose="02040503050406030204" pitchFamily="18" charset="0"/>
                            </a:rPr>
                            <m:t>1</m:t>
                          </m:r>
                        </m:e>
                      </m:mr>
                      <m:mr>
                        <m:e>
                          <m:r>
                            <a:rPr lang="en-US" sz="2400" i="1" dirty="0">
                              <a:latin typeface="Cambria Math" panose="02040503050406030204" pitchFamily="18" charset="0"/>
                            </a:rPr>
                            <m:t>2</m:t>
                          </m:r>
                        </m:e>
                      </m:mr>
                      <m:mr>
                        <m:e>
                          <m:eqArr>
                            <m:eqArrPr>
                              <m:ctrlPr>
                                <a:rPr lang="en-GB" sz="2400" i="1" dirty="0">
                                  <a:latin typeface="Cambria Math" panose="02040503050406030204" pitchFamily="18" charset="0"/>
                                </a:rPr>
                              </m:ctrlPr>
                            </m:eqArrPr>
                            <m:e>
                              <m:r>
                                <a:rPr lang="en-GB" sz="2400" i="1" dirty="0">
                                  <a:latin typeface="Cambria Math" panose="02040503050406030204" pitchFamily="18" charset="0"/>
                                </a:rPr>
                                <m:t>⋮</m:t>
                              </m:r>
                            </m:e>
                            <m:e>
                              <m:r>
                                <a:rPr lang="en-US" sz="2400" i="1">
                                  <a:latin typeface="Cambria Math" panose="02040503050406030204" pitchFamily="18" charset="0"/>
                                </a:rPr>
                                <m:t>367</m:t>
                              </m:r>
                            </m:e>
                            <m:e>
                              <m:r>
                                <a:rPr lang="en-US" sz="2400" i="1">
                                  <a:latin typeface="Cambria Math" panose="02040503050406030204" pitchFamily="18" charset="0"/>
                                </a:rPr>
                                <m:t>⋮</m:t>
                              </m:r>
                            </m:e>
                            <m:e>
                              <m:r>
                                <a:rPr lang="en-US" sz="2400" b="0" i="1">
                                  <a:latin typeface="Cambria Math" panose="02040503050406030204" pitchFamily="18" charset="0"/>
                                </a:rPr>
                                <m:t>4075</m:t>
                              </m:r>
                            </m:e>
                            <m:e>
                              <m:r>
                                <a:rPr lang="en-US" sz="2400" i="1">
                                  <a:latin typeface="Cambria Math" panose="02040503050406030204" pitchFamily="18" charset="0"/>
                                </a:rPr>
                                <m:t>⋮</m:t>
                              </m:r>
                            </m:e>
                            <m:e>
                              <m:r>
                                <a:rPr lang="en-US" sz="2400" b="1" i="1" smtClean="0">
                                  <a:solidFill>
                                    <a:srgbClr val="0070C0"/>
                                  </a:solidFill>
                                  <a:latin typeface="Cambria Math" panose="02040503050406030204" pitchFamily="18" charset="0"/>
                                </a:rPr>
                                <m:t>𝟔𝟖𝟑𝟎</m:t>
                              </m:r>
                            </m:e>
                            <m:e>
                              <m:r>
                                <a:rPr lang="en-US" sz="2400" i="1">
                                  <a:latin typeface="Cambria Math" panose="02040503050406030204" pitchFamily="18" charset="0"/>
                                </a:rPr>
                                <m:t>⋮</m:t>
                              </m:r>
                            </m:e>
                            <m:e>
                              <m:r>
                                <a:rPr lang="en-US" sz="2400" i="1">
                                  <a:latin typeface="Cambria Math" panose="02040503050406030204" pitchFamily="18" charset="0"/>
                                </a:rPr>
                                <m:t>10,000</m:t>
                              </m:r>
                            </m:e>
                          </m:eqArr>
                        </m:e>
                      </m:mr>
                    </m:m>
                  </m:oMath>
                </a14:m>
                <a:r>
                  <a:rPr lang="en-GB" sz="2400" dirty="0"/>
                  <a:t>   </a:t>
                </a:r>
                <a14:m>
                  <m:oMath xmlns:m="http://schemas.openxmlformats.org/officeDocument/2006/math">
                    <m:d>
                      <m:dPr>
                        <m:begChr m:val="["/>
                        <m:endChr m:val="]"/>
                        <m:ctrlPr>
                          <a:rPr lang="en-GB"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qArr>
                      </m:e>
                    </m:d>
                    <m:m>
                      <m:mPr>
                        <m:mcs>
                          <m:mc>
                            <m:mcPr>
                              <m:count m:val="1"/>
                              <m:mcJc m:val="center"/>
                            </m:mcPr>
                          </m:mc>
                        </m:mcs>
                        <m:ctrlPr>
                          <a:rPr lang="en-GB" sz="2400" i="1" dirty="0">
                            <a:latin typeface="Cambria Math" panose="02040503050406030204" pitchFamily="18" charset="0"/>
                          </a:rPr>
                        </m:ctrlPr>
                      </m:mPr>
                      <m:mr>
                        <m:e>
                          <m:r>
                            <m:rPr>
                              <m:brk m:alnAt="7"/>
                            </m:rPr>
                            <a:rPr lang="en-US" sz="2400" i="1" dirty="0">
                              <a:latin typeface="Cambria Math" panose="02040503050406030204" pitchFamily="18" charset="0"/>
                            </a:rPr>
                            <m:t>1</m:t>
                          </m:r>
                        </m:e>
                      </m:mr>
                      <m:mr>
                        <m:e>
                          <m:r>
                            <a:rPr lang="en-US" sz="2400" i="1" dirty="0">
                              <a:latin typeface="Cambria Math" panose="02040503050406030204" pitchFamily="18" charset="0"/>
                            </a:rPr>
                            <m:t>2</m:t>
                          </m:r>
                        </m:e>
                      </m:mr>
                      <m:mr>
                        <m:e>
                          <m:eqArr>
                            <m:eqArrPr>
                              <m:ctrlPr>
                                <a:rPr lang="en-GB" sz="2400" i="1" dirty="0">
                                  <a:latin typeface="Cambria Math" panose="02040503050406030204" pitchFamily="18" charset="0"/>
                                </a:rPr>
                              </m:ctrlPr>
                            </m:eqArrPr>
                            <m:e>
                              <m:r>
                                <a:rPr lang="en-GB" sz="2400" i="1" dirty="0">
                                  <a:latin typeface="Cambria Math" panose="02040503050406030204" pitchFamily="18" charset="0"/>
                                </a:rPr>
                                <m:t>⋮</m:t>
                              </m:r>
                            </m:e>
                            <m:e>
                              <m:r>
                                <a:rPr lang="en-US" sz="2400" b="1" i="1" smtClean="0">
                                  <a:solidFill>
                                    <a:srgbClr val="0070C0"/>
                                  </a:solidFill>
                                  <a:latin typeface="Cambria Math" panose="02040503050406030204" pitchFamily="18" charset="0"/>
                                </a:rPr>
                                <m:t>𝟑𝟔𝟕</m:t>
                              </m:r>
                            </m:e>
                            <m:e>
                              <m:r>
                                <a:rPr lang="en-US" sz="2400" i="1">
                                  <a:latin typeface="Cambria Math" panose="02040503050406030204" pitchFamily="18" charset="0"/>
                                </a:rPr>
                                <m:t>⋮</m:t>
                              </m:r>
                            </m:e>
                            <m:e>
                              <m:r>
                                <a:rPr lang="en-US" sz="2400" b="0" i="1">
                                  <a:latin typeface="Cambria Math" panose="02040503050406030204" pitchFamily="18" charset="0"/>
                                </a:rPr>
                                <m:t>4075</m:t>
                              </m:r>
                            </m:e>
                            <m:e>
                              <m:r>
                                <a:rPr lang="en-US" sz="2400" i="1">
                                  <a:latin typeface="Cambria Math" panose="02040503050406030204" pitchFamily="18" charset="0"/>
                                </a:rPr>
                                <m:t>⋮</m:t>
                              </m:r>
                            </m:e>
                            <m:e>
                              <m:r>
                                <a:rPr lang="en-US" sz="2400" i="1">
                                  <a:latin typeface="Cambria Math" panose="02040503050406030204" pitchFamily="18" charset="0"/>
                                </a:rPr>
                                <m:t>6830</m:t>
                              </m:r>
                            </m:e>
                            <m:e>
                              <m:r>
                                <a:rPr lang="en-US" sz="2400" i="1">
                                  <a:latin typeface="Cambria Math" panose="02040503050406030204" pitchFamily="18" charset="0"/>
                                </a:rPr>
                                <m:t>⋮</m:t>
                              </m:r>
                            </m:e>
                            <m:e>
                              <m:r>
                                <a:rPr lang="en-US" sz="2400" i="1">
                                  <a:latin typeface="Cambria Math" panose="02040503050406030204" pitchFamily="18" charset="0"/>
                                </a:rPr>
                                <m:t>10,000</m:t>
                              </m:r>
                            </m:e>
                          </m:eqArr>
                        </m:e>
                      </m:mr>
                    </m:m>
                  </m:oMath>
                </a14:m>
                <a:r>
                  <a:rPr lang="en-GB" sz="2400" dirty="0"/>
                  <a:t>                  </a:t>
                </a:r>
                <a14:m>
                  <m:oMath xmlns:m="http://schemas.openxmlformats.org/officeDocument/2006/math">
                    <m:d>
                      <m:dPr>
                        <m:begChr m:val="["/>
                        <m:endChr m:val="]"/>
                        <m:ctrlPr>
                          <a:rPr lang="en-GB" sz="2400" i="1">
                            <a:latin typeface="Cambria Math" panose="02040503050406030204" pitchFamily="18" charset="0"/>
                          </a:rPr>
                        </m:ctrlPr>
                      </m:dPr>
                      <m:e>
                        <m:eqArr>
                          <m:eqArrPr>
                            <m:ctrlPr>
                              <a:rPr lang="en-US" sz="2400" i="1">
                                <a:latin typeface="Cambria Math" panose="02040503050406030204" pitchFamily="18" charset="0"/>
                              </a:rPr>
                            </m:ctrlPr>
                          </m:eqArrPr>
                          <m:e>
                            <m:r>
                              <a:rPr lang="en-US" sz="2400" i="1">
                                <a:latin typeface="Cambria Math" panose="02040503050406030204" pitchFamily="18" charset="0"/>
                              </a:rPr>
                              <m:t>0</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0</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
                            <m:r>
                              <a:rPr lang="en-US" sz="2400" i="1">
                                <a:latin typeface="Cambria Math" panose="02040503050406030204" pitchFamily="18" charset="0"/>
                              </a:rPr>
                              <m:t>⋮</m:t>
                            </m:r>
                          </m:e>
                          <m:e>
                            <m:r>
                              <a:rPr lang="en-US" sz="2400" i="1">
                                <a:latin typeface="Cambria Math" panose="02040503050406030204" pitchFamily="18" charset="0"/>
                              </a:rPr>
                              <m:t>1</m:t>
                            </m:r>
                          </m:e>
                        </m:eqArr>
                      </m:e>
                    </m:d>
                    <m:m>
                      <m:mPr>
                        <m:mcs>
                          <m:mc>
                            <m:mcPr>
                              <m:count m:val="1"/>
                              <m:mcJc m:val="center"/>
                            </m:mcPr>
                          </m:mc>
                        </m:mcs>
                        <m:ctrlPr>
                          <a:rPr lang="en-GB" sz="2400" i="1" dirty="0">
                            <a:latin typeface="Cambria Math" panose="02040503050406030204" pitchFamily="18" charset="0"/>
                          </a:rPr>
                        </m:ctrlPr>
                      </m:mPr>
                      <m:mr>
                        <m:e>
                          <m:r>
                            <m:rPr>
                              <m:brk m:alnAt="7"/>
                            </m:rPr>
                            <a:rPr lang="en-US" sz="2400" b="1" i="1" dirty="0" smtClean="0">
                              <a:solidFill>
                                <a:srgbClr val="0070C0"/>
                              </a:solidFill>
                              <a:latin typeface="Cambria Math" panose="02040503050406030204" pitchFamily="18" charset="0"/>
                            </a:rPr>
                            <m:t>𝟏</m:t>
                          </m:r>
                        </m:e>
                      </m:mr>
                      <m:mr>
                        <m:e>
                          <m:r>
                            <a:rPr lang="en-US" sz="2400" i="1" dirty="0">
                              <a:latin typeface="Cambria Math" panose="02040503050406030204" pitchFamily="18" charset="0"/>
                            </a:rPr>
                            <m:t>2</m:t>
                          </m:r>
                        </m:e>
                      </m:mr>
                      <m:mr>
                        <m:e>
                          <m:eqArr>
                            <m:eqArrPr>
                              <m:ctrlPr>
                                <a:rPr lang="en-GB" sz="2400" i="1" dirty="0">
                                  <a:latin typeface="Cambria Math" panose="02040503050406030204" pitchFamily="18" charset="0"/>
                                </a:rPr>
                              </m:ctrlPr>
                            </m:eqArrPr>
                            <m:e>
                              <m:r>
                                <a:rPr lang="en-GB" sz="2400" i="1" dirty="0">
                                  <a:latin typeface="Cambria Math" panose="02040503050406030204" pitchFamily="18" charset="0"/>
                                </a:rPr>
                                <m:t>⋮</m:t>
                              </m:r>
                            </m:e>
                            <m:e>
                              <m:r>
                                <a:rPr lang="en-US" sz="2400" b="0" i="1">
                                  <a:latin typeface="Cambria Math" panose="02040503050406030204" pitchFamily="18" charset="0"/>
                                </a:rPr>
                                <m:t>367</m:t>
                              </m:r>
                            </m:e>
                            <m:e>
                              <m:r>
                                <a:rPr lang="en-US" sz="2400" i="1">
                                  <a:latin typeface="Cambria Math" panose="02040503050406030204" pitchFamily="18" charset="0"/>
                                </a:rPr>
                                <m:t>⋮</m:t>
                              </m:r>
                            </m:e>
                            <m:e>
                              <m:r>
                                <a:rPr lang="en-US" sz="2400" i="1">
                                  <a:latin typeface="Cambria Math" panose="02040503050406030204" pitchFamily="18" charset="0"/>
                                </a:rPr>
                                <m:t>4075</m:t>
                              </m:r>
                            </m:e>
                            <m:e>
                              <m:r>
                                <a:rPr lang="en-US" sz="2400" i="1">
                                  <a:latin typeface="Cambria Math" panose="02040503050406030204" pitchFamily="18" charset="0"/>
                                </a:rPr>
                                <m:t>⋮</m:t>
                              </m:r>
                            </m:e>
                            <m:e>
                              <m:r>
                                <a:rPr lang="en-US" sz="2400" i="1">
                                  <a:latin typeface="Cambria Math" panose="02040503050406030204" pitchFamily="18" charset="0"/>
                                </a:rPr>
                                <m:t>6830</m:t>
                              </m:r>
                            </m:e>
                            <m:e>
                              <m:r>
                                <a:rPr lang="en-US" sz="2400" i="1">
                                  <a:latin typeface="Cambria Math" panose="02040503050406030204" pitchFamily="18" charset="0"/>
                                </a:rPr>
                                <m:t>⋮</m:t>
                              </m:r>
                            </m:e>
                            <m:e>
                              <m:r>
                                <a:rPr lang="en-US" sz="2400" i="1">
                                  <a:latin typeface="Cambria Math" panose="02040503050406030204" pitchFamily="18" charset="0"/>
                                </a:rPr>
                                <m:t>10,000</m:t>
                              </m:r>
                            </m:e>
                          </m:eqArr>
                        </m:e>
                      </m:mr>
                    </m:m>
                  </m:oMath>
                </a14:m>
                <a:endParaRPr lang="en-GB" sz="2400" dirty="0"/>
              </a:p>
            </p:txBody>
          </p:sp>
        </mc:Choice>
        <mc:Fallback xmlns="">
          <p:sp>
            <p:nvSpPr>
              <p:cNvPr id="2" name="TextBox 1">
                <a:extLst>
                  <a:ext uri="{FF2B5EF4-FFF2-40B4-BE49-F238E27FC236}">
                    <a16:creationId xmlns:a16="http://schemas.microsoft.com/office/drawing/2014/main" id="{596468D3-9805-5B01-9EA9-4234F9A2C446}"/>
                  </a:ext>
                </a:extLst>
              </p:cNvPr>
              <p:cNvSpPr txBox="1">
                <a:spLocks noRot="1" noChangeAspect="1" noMove="1" noResize="1" noEditPoints="1" noAdjustHandles="1" noChangeArrowheads="1" noChangeShapeType="1" noTextEdit="1"/>
              </p:cNvSpPr>
              <p:nvPr/>
            </p:nvSpPr>
            <p:spPr>
              <a:xfrm>
                <a:off x="261620" y="846182"/>
                <a:ext cx="11799316" cy="5069529"/>
              </a:xfrm>
              <a:prstGeom prst="rect">
                <a:avLst/>
              </a:prstGeom>
              <a:blipFill>
                <a:blip r:embed="rId4"/>
                <a:stretch>
                  <a:fillRect l="-723" t="-842"/>
                </a:stretch>
              </a:blipFill>
            </p:spPr>
            <p:txBody>
              <a:bodyPr/>
              <a:lstStyle/>
              <a:p>
                <a:r>
                  <a:rPr lang="en-US">
                    <a:noFill/>
                  </a:rPr>
                  <a:t> </a:t>
                </a:r>
              </a:p>
            </p:txBody>
          </p:sp>
        </mc:Fallback>
      </mc:AlternateContent>
      <p:cxnSp>
        <p:nvCxnSpPr>
          <p:cNvPr id="7" name="Straight Arrow Connector 6"/>
          <p:cNvCxnSpPr/>
          <p:nvPr/>
        </p:nvCxnSpPr>
        <p:spPr>
          <a:xfrm flipH="1">
            <a:off x="3560885" y="1934308"/>
            <a:ext cx="211015" cy="47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5077" y="1934308"/>
            <a:ext cx="70338" cy="4747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814646" y="1881554"/>
            <a:ext cx="762000" cy="4220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9671538" y="1919654"/>
            <a:ext cx="187569" cy="4894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3487240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latin typeface="+mj-lt"/>
                <a:ea typeface="Calibri"/>
                <a:cs typeface="Calibri"/>
                <a:sym typeface="Calibri"/>
              </a:rPr>
              <a:t>Notation</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1039613"/>
            <a:ext cx="11799316"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What to do if an unknown word is encountered?</a:t>
            </a:r>
          </a:p>
          <a:p>
            <a:r>
              <a:rPr lang="en-GB" sz="2400" dirty="0"/>
              <a:t>	- In this case, a new token called "Unknown Word" or "UNK" is created to 	represent words not in the vocabulary.</a:t>
            </a:r>
          </a:p>
          <a:p>
            <a:pPr marL="285750" indent="-285750">
              <a:buFont typeface="Arial" panose="020B0604020202020204" pitchFamily="34" charset="0"/>
              <a:buChar char="•"/>
            </a:pPr>
            <a:r>
              <a:rPr lang="en-GB" sz="2400" dirty="0"/>
              <a:t>Overall, the basic notation and vocabulary representation, which are used in sequence models, will be used to build recurrent neural networks in the next section.</a:t>
            </a:r>
            <a:endParaRPr lang="en-US"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25547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1015376" y="791044"/>
            <a:ext cx="10661511"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132" name="Google Shape;132;p8"/>
          <p:cNvSpPr txBox="1"/>
          <p:nvPr/>
        </p:nvSpPr>
        <p:spPr>
          <a:xfrm>
            <a:off x="5636265" y="3834675"/>
            <a:ext cx="5308969" cy="2022590"/>
          </a:xfrm>
          <a:prstGeom prst="rect">
            <a:avLst/>
          </a:prstGeom>
          <a:noFill/>
          <a:ln>
            <a:noFill/>
          </a:ln>
        </p:spPr>
        <p:txBody>
          <a:bodyPr spcFirstLastPara="1" wrap="square" lIns="0" tIns="27925" rIns="0" bIns="0" anchor="t" anchorCtr="0">
            <a:spAutoFit/>
          </a:bodyPr>
          <a:lstStyle/>
          <a:p>
            <a:pPr marL="250825" marR="5080" lvl="0" indent="-238759" algn="l" rtl="0">
              <a:lnSpc>
                <a:spcPct val="119696"/>
              </a:lnSpc>
              <a:spcBef>
                <a:spcPts val="0"/>
              </a:spcBef>
              <a:spcAft>
                <a:spcPts val="0"/>
              </a:spcAft>
              <a:buNone/>
            </a:pPr>
            <a:r>
              <a:rPr lang="en-US" sz="5400" dirty="0">
                <a:latin typeface="+mj-lt"/>
                <a:ea typeface="Calibri"/>
                <a:cs typeface="Calibri"/>
                <a:sym typeface="Calibri"/>
              </a:rPr>
              <a:t>Recurrent Neural Network Model</a:t>
            </a:r>
            <a:endParaRPr sz="5400" dirty="0">
              <a:latin typeface="+mj-lt"/>
              <a:ea typeface="Calibri"/>
              <a:cs typeface="Calibri"/>
              <a:sym typeface="Calibri"/>
            </a:endParaRPr>
          </a:p>
        </p:txBody>
      </p:sp>
      <p:sp>
        <p:nvSpPr>
          <p:cNvPr id="133" name="Google Shape;133;p8"/>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34" name="Google Shape;134;p8"/>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8498332" cy="825354"/>
          </a:xfrm>
          <a:prstGeom prst="rect">
            <a:avLst/>
          </a:prstGeom>
          <a:noFill/>
          <a:ln>
            <a:noFill/>
          </a:ln>
        </p:spPr>
        <p:txBody>
          <a:bodyPr spcFirstLastPara="1" wrap="square" lIns="0" tIns="12700" rIns="0" bIns="0" anchor="t" anchorCtr="0">
            <a:spAutoFit/>
          </a:bodyPr>
          <a:lstStyle/>
          <a:p>
            <a:pPr marL="250825" marR="5080" lvl="0" indent="-238759" algn="l" rtl="0">
              <a:lnSpc>
                <a:spcPct val="119696"/>
              </a:lnSpc>
              <a:spcBef>
                <a:spcPts val="0"/>
              </a:spcBef>
              <a:spcAft>
                <a:spcPts val="0"/>
              </a:spcAft>
              <a:buNone/>
            </a:pPr>
            <a:r>
              <a:rPr lang="en-US" sz="4400" dirty="0">
                <a:latin typeface="+mj-lt"/>
                <a:ea typeface="Calibri"/>
                <a:cs typeface="Calibri"/>
                <a:sym typeface="Calibri"/>
              </a:rPr>
              <a:t>Recurrent Neural Network Model</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50481" y="1211239"/>
            <a:ext cx="11208004"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Standard neural networks have limitations in handling varying input and output lengths and sharing learned features across text positions. </a:t>
            </a:r>
          </a:p>
          <a:p>
            <a:pPr marL="285750" indent="-285750">
              <a:buFont typeface="Arial" panose="020B0604020202020204" pitchFamily="34" charset="0"/>
              <a:buChar char="•"/>
            </a:pPr>
            <a:r>
              <a:rPr lang="en-US" sz="2400" dirty="0"/>
              <a:t>RNNs address this with a looped structure, passing activations from previous to current time steps. </a:t>
            </a:r>
          </a:p>
          <a:p>
            <a:pPr marL="285750" indent="-285750">
              <a:buFont typeface="Arial" panose="020B0604020202020204" pitchFamily="34" charset="0"/>
              <a:buChar char="•"/>
            </a:pPr>
            <a:r>
              <a:rPr lang="en-US" sz="2400" dirty="0"/>
              <a:t>Unidirectional RNNs use only past information, limiting some tasks. To overcome this, bidirectional RNNs are suggested. </a:t>
            </a:r>
          </a:p>
          <a:p>
            <a:pPr marL="285750" indent="-285750">
              <a:buFont typeface="Arial" panose="020B0604020202020204" pitchFamily="34" charset="0"/>
              <a:buChar char="•"/>
            </a:pPr>
            <a:r>
              <a:rPr lang="en-US" sz="2400" dirty="0"/>
              <a:t>Forward propagation involves computing each time step's output using previous activations and current input. Notation is simplified for complex models. </a:t>
            </a:r>
          </a:p>
          <a:p>
            <a:pPr marL="285750" indent="-285750">
              <a:buFont typeface="Arial" panose="020B0604020202020204" pitchFamily="34" charset="0"/>
              <a:buChar char="•"/>
            </a:pPr>
            <a:r>
              <a:rPr lang="en-US" sz="2400" dirty="0"/>
              <a:t>Backpropagation learns parameters by minimizing a loss function, detailed in a later section.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771688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pic>
        <p:nvPicPr>
          <p:cNvPr id="139" name="Google Shape;139;p9"/>
          <p:cNvPicPr preferRelativeResize="0"/>
          <p:nvPr/>
        </p:nvPicPr>
        <p:blipFill rotWithShape="1">
          <a:blip r:embed="rId3">
            <a:alphaModFix/>
          </a:blip>
          <a:srcRect/>
          <a:stretch/>
        </p:blipFill>
        <p:spPr>
          <a:xfrm>
            <a:off x="0" y="12511"/>
            <a:ext cx="11734800" cy="6850538"/>
          </a:xfrm>
          <a:prstGeom prst="rect">
            <a:avLst/>
          </a:prstGeom>
          <a:noFill/>
          <a:ln>
            <a:noFill/>
          </a:ln>
        </p:spPr>
      </p:pic>
      <p:pic>
        <p:nvPicPr>
          <p:cNvPr id="140" name="Google Shape;140;p9"/>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261620" y="139700"/>
            <a:ext cx="725741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dirty="0">
                <a:latin typeface="+mj-lt"/>
                <a:ea typeface="Cambria"/>
                <a:cs typeface="Cambria"/>
                <a:sym typeface="Cambria"/>
              </a:rPr>
              <a:t>Recurrent Neural Networks</a:t>
            </a:r>
            <a:endParaRPr sz="4400" dirty="0">
              <a:latin typeface="+mj-lt"/>
              <a:ea typeface="Cambria"/>
              <a:cs typeface="Cambria"/>
              <a:sym typeface="Cambria"/>
            </a:endParaRPr>
          </a:p>
        </p:txBody>
      </p:sp>
      <p:sp>
        <p:nvSpPr>
          <p:cNvPr id="146" name="Google Shape;146;p10"/>
          <p:cNvSpPr txBox="1"/>
          <p:nvPr/>
        </p:nvSpPr>
        <p:spPr>
          <a:xfrm>
            <a:off x="1964689" y="5340131"/>
            <a:ext cx="8532623" cy="113107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dirty="0">
                <a:latin typeface="+mj-lt"/>
                <a:ea typeface="Calibri"/>
                <a:cs typeface="Calibri"/>
                <a:sym typeface="Calibri"/>
              </a:rPr>
              <a:t>He said, “Teddy Roosevelt was a great President.”</a:t>
            </a:r>
            <a:endParaRPr sz="2800" dirty="0">
              <a:latin typeface="+mj-lt"/>
              <a:ea typeface="Calibri"/>
              <a:cs typeface="Calibri"/>
              <a:sym typeface="Calibri"/>
            </a:endParaRPr>
          </a:p>
          <a:p>
            <a:pPr marL="12700" lvl="0" indent="0" algn="l" rtl="0">
              <a:lnSpc>
                <a:spcPct val="100000"/>
              </a:lnSpc>
              <a:spcBef>
                <a:spcPts val="2014"/>
              </a:spcBef>
              <a:spcAft>
                <a:spcPts val="0"/>
              </a:spcAft>
              <a:buNone/>
            </a:pPr>
            <a:r>
              <a:rPr lang="en-US" sz="2800" dirty="0">
                <a:latin typeface="+mj-lt"/>
                <a:ea typeface="Calibri"/>
                <a:cs typeface="Calibri"/>
                <a:sym typeface="Calibri"/>
              </a:rPr>
              <a:t>He said, “Teddy bears are on sale!”</a:t>
            </a:r>
            <a:endParaRPr sz="2800" dirty="0">
              <a:latin typeface="+mj-lt"/>
              <a:ea typeface="Calibri"/>
              <a:cs typeface="Calibri"/>
              <a:sym typeface="Calibri"/>
            </a:endParaRPr>
          </a:p>
        </p:txBody>
      </p:sp>
      <p:pic>
        <p:nvPicPr>
          <p:cNvPr id="147" name="Google Shape;147;p10" descr="Deep Learning: Recurrent Neural Networks | by Pedro Borges |  deeplearningbrasilia | Medium"/>
          <p:cNvPicPr preferRelativeResize="0"/>
          <p:nvPr/>
        </p:nvPicPr>
        <p:blipFill rotWithShape="1">
          <a:blip r:embed="rId3">
            <a:alphaModFix/>
          </a:blip>
          <a:srcRect/>
          <a:stretch/>
        </p:blipFill>
        <p:spPr>
          <a:xfrm>
            <a:off x="261620" y="1371600"/>
            <a:ext cx="10896600" cy="3230671"/>
          </a:xfrm>
          <a:prstGeom prst="rect">
            <a:avLst/>
          </a:prstGeom>
          <a:noFill/>
          <a:ln>
            <a:noFill/>
          </a:ln>
        </p:spPr>
      </p:pic>
      <p:pic>
        <p:nvPicPr>
          <p:cNvPr id="148" name="Google Shape;148;p10"/>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a:stretch/>
        </p:blipFill>
        <p:spPr>
          <a:xfrm>
            <a:off x="0" y="43205"/>
            <a:ext cx="11506200" cy="6373393"/>
          </a:xfrm>
          <a:prstGeom prst="rect">
            <a:avLst/>
          </a:prstGeom>
          <a:noFill/>
          <a:ln>
            <a:noFill/>
          </a:ln>
        </p:spPr>
      </p:pic>
      <p:pic>
        <p:nvPicPr>
          <p:cNvPr id="154" name="Google Shape;154;p11"/>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1015376" y="791044"/>
            <a:ext cx="10359759" cy="2125182"/>
          </a:xfrm>
          <a:prstGeom prst="rect">
            <a:avLst/>
          </a:prstGeom>
          <a:noFill/>
          <a:ln>
            <a:noFill/>
          </a:ln>
        </p:spPr>
        <p:txBody>
          <a:bodyPr spcFirstLastPara="1" wrap="square" lIns="0" tIns="129525" rIns="0" bIns="0" anchor="t" anchorCtr="0">
            <a:spAutoFit/>
          </a:bodyPr>
          <a:lstStyle/>
          <a:p>
            <a:pPr marL="5668645" marR="5080" lvl="0" indent="-1268729"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167" name="Google Shape;167;p13"/>
          <p:cNvSpPr txBox="1"/>
          <p:nvPr/>
        </p:nvSpPr>
        <p:spPr>
          <a:xfrm>
            <a:off x="5675661" y="3922392"/>
            <a:ext cx="5226368" cy="2022590"/>
          </a:xfrm>
          <a:prstGeom prst="rect">
            <a:avLst/>
          </a:prstGeom>
          <a:noFill/>
          <a:ln>
            <a:noFill/>
          </a:ln>
        </p:spPr>
        <p:txBody>
          <a:bodyPr spcFirstLastPara="1" wrap="square" lIns="0" tIns="27925" rIns="0" bIns="0" anchor="t" anchorCtr="0">
            <a:spAutoFit/>
          </a:bodyPr>
          <a:lstStyle/>
          <a:p>
            <a:pPr marL="641350" marR="5080" lvl="0" indent="-628650" algn="l" rtl="0">
              <a:lnSpc>
                <a:spcPct val="119696"/>
              </a:lnSpc>
              <a:spcBef>
                <a:spcPts val="0"/>
              </a:spcBef>
              <a:spcAft>
                <a:spcPts val="0"/>
              </a:spcAft>
              <a:buNone/>
            </a:pPr>
            <a:r>
              <a:rPr lang="en-US" sz="5400" dirty="0">
                <a:latin typeface="+mj-lt"/>
                <a:ea typeface="Calibri"/>
                <a:cs typeface="Calibri"/>
                <a:sym typeface="Calibri"/>
              </a:rPr>
              <a:t>Backpropagation through time</a:t>
            </a:r>
            <a:endParaRPr sz="5400" dirty="0">
              <a:latin typeface="+mj-lt"/>
              <a:ea typeface="Calibri"/>
              <a:cs typeface="Calibri"/>
              <a:sym typeface="Calibri"/>
            </a:endParaRPr>
          </a:p>
        </p:txBody>
      </p:sp>
      <p:sp>
        <p:nvSpPr>
          <p:cNvPr id="168" name="Google Shape;168;p13"/>
          <p:cNvSpPr/>
          <p:nvPr/>
        </p:nvSpPr>
        <p:spPr>
          <a:xfrm>
            <a:off x="4836350" y="3410419"/>
            <a:ext cx="6904990" cy="17780"/>
          </a:xfrm>
          <a:custGeom>
            <a:avLst/>
            <a:gdLst/>
            <a:ahLst/>
            <a:cxnLst/>
            <a:rect l="l" t="t" r="r" b="b"/>
            <a:pathLst>
              <a:path w="6904990" h="17779" extrusionOk="0">
                <a:moveTo>
                  <a:pt x="0" y="0"/>
                </a:moveTo>
                <a:lnTo>
                  <a:pt x="6904806" y="17727"/>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69" name="Google Shape;169;p13"/>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00990daa80_0_0"/>
          <p:cNvSpPr txBox="1">
            <a:spLocks noGrp="1"/>
          </p:cNvSpPr>
          <p:nvPr>
            <p:ph type="title"/>
          </p:nvPr>
        </p:nvSpPr>
        <p:spPr>
          <a:xfrm>
            <a:off x="1015352" y="349494"/>
            <a:ext cx="10161300" cy="20781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6000" b="1" dirty="0">
                <a:solidFill>
                  <a:srgbClr val="0F0F0F"/>
                </a:solidFill>
                <a:highlight>
                  <a:srgbClr val="FFFFFF"/>
                </a:highlight>
                <a:latin typeface="+mj-lt"/>
                <a:ea typeface="Roboto"/>
                <a:cs typeface="Roboto"/>
                <a:sym typeface="Roboto"/>
              </a:rPr>
              <a:t>Recurrent Neural Networks</a:t>
            </a:r>
            <a:endParaRPr sz="6000" b="1" dirty="0">
              <a:solidFill>
                <a:srgbClr val="0F0F0F"/>
              </a:solidFill>
              <a:highlight>
                <a:srgbClr val="FFFFFF"/>
              </a:highlight>
              <a:latin typeface="+mj-lt"/>
              <a:ea typeface="Roboto"/>
              <a:cs typeface="Roboto"/>
              <a:sym typeface="Roboto"/>
            </a:endParaRPr>
          </a:p>
          <a:p>
            <a:pPr marL="0" lvl="0" indent="0" algn="l" rtl="0">
              <a:spcBef>
                <a:spcPts val="0"/>
              </a:spcBef>
              <a:spcAft>
                <a:spcPts val="0"/>
              </a:spcAft>
              <a:buNone/>
            </a:pPr>
            <a:endParaRPr dirty="0">
              <a:latin typeface="+mj-lt"/>
            </a:endParaRPr>
          </a:p>
        </p:txBody>
      </p:sp>
      <p:sp>
        <p:nvSpPr>
          <p:cNvPr id="49" name="Google Shape;49;g200990daa80_0_0"/>
          <p:cNvSpPr txBox="1">
            <a:spLocks noGrp="1"/>
          </p:cNvSpPr>
          <p:nvPr>
            <p:ph type="body" idx="1"/>
          </p:nvPr>
        </p:nvSpPr>
        <p:spPr>
          <a:xfrm>
            <a:off x="5103341" y="1628175"/>
            <a:ext cx="7011659" cy="5229825"/>
          </a:xfrm>
          <a:prstGeom prst="rect">
            <a:avLst/>
          </a:prstGeom>
        </p:spPr>
        <p:txBody>
          <a:bodyPr spcFirstLastPara="1" wrap="square" lIns="0" tIns="0" rIns="0" bIns="0" anchor="t" anchorCtr="0">
            <a:noAutofit/>
          </a:bodyPr>
          <a:lstStyle/>
          <a:p>
            <a:r>
              <a:rPr lang="en-US" sz="2400" b="1" dirty="0"/>
              <a:t>Learning Objectives:</a:t>
            </a:r>
          </a:p>
          <a:p>
            <a:pPr marL="514350" indent="-285750">
              <a:buFont typeface="Arial" panose="020B0604020202020204" pitchFamily="34" charset="0"/>
              <a:buChar char="•"/>
            </a:pPr>
            <a:r>
              <a:rPr lang="en-US" sz="2400" dirty="0"/>
              <a:t>Explain the vanishing/exploding gradient problem in RNNs.</a:t>
            </a:r>
          </a:p>
          <a:p>
            <a:pPr marL="514350" indent="-285750">
              <a:buFont typeface="Arial" panose="020B0604020202020204" pitchFamily="34" charset="0"/>
              <a:buChar char="•"/>
            </a:pPr>
            <a:r>
              <a:rPr lang="en-US" sz="2400" dirty="0"/>
              <a:t>Apply gradient clipping as a solution for exploding gradients.</a:t>
            </a:r>
          </a:p>
          <a:p>
            <a:pPr marL="514350" indent="-285750">
              <a:buFont typeface="Arial" panose="020B0604020202020204" pitchFamily="34" charset="0"/>
              <a:buChar char="•"/>
            </a:pPr>
            <a:r>
              <a:rPr lang="en-US" sz="2400" dirty="0"/>
              <a:t>Describe the architecture of a GRU.</a:t>
            </a:r>
          </a:p>
          <a:p>
            <a:pPr marL="514350" indent="-285750">
              <a:buFont typeface="Arial" panose="020B0604020202020204" pitchFamily="34" charset="0"/>
              <a:buChar char="•"/>
            </a:pPr>
            <a:r>
              <a:rPr lang="en-US" sz="2400" dirty="0"/>
              <a:t>Use a bidirectional RNN to take information from two points of a sequence.</a:t>
            </a:r>
          </a:p>
          <a:p>
            <a:pPr marL="514350" indent="-285750">
              <a:buFont typeface="Arial" panose="020B0604020202020204" pitchFamily="34" charset="0"/>
              <a:buChar char="•"/>
            </a:pPr>
            <a:r>
              <a:rPr lang="en-US" sz="2400" dirty="0"/>
              <a:t>Stack multiple RNNs on top of each other to create a deep RNN.</a:t>
            </a:r>
          </a:p>
          <a:p>
            <a:pPr marL="514350" indent="-285750">
              <a:buFont typeface="Arial" panose="020B0604020202020204" pitchFamily="34" charset="0"/>
              <a:buChar char="•"/>
            </a:pPr>
            <a:r>
              <a:rPr lang="en-US" sz="2400" dirty="0"/>
              <a:t>Use the flexible Functional API to create complex models.</a:t>
            </a:r>
          </a:p>
          <a:p>
            <a:pPr marL="514350" indent="-285750">
              <a:buFont typeface="Arial" panose="020B0604020202020204" pitchFamily="34" charset="0"/>
              <a:buChar char="•"/>
            </a:pPr>
            <a:r>
              <a:rPr lang="en-US" sz="2400" dirty="0"/>
              <a:t>Generate your own jazz music with deep learning.</a:t>
            </a:r>
          </a:p>
          <a:p>
            <a:pPr marL="514350" indent="-285750">
              <a:buFont typeface="Arial" panose="020B0604020202020204" pitchFamily="34" charset="0"/>
              <a:buChar char="•"/>
            </a:pPr>
            <a:r>
              <a:rPr lang="en-US" sz="2400" dirty="0"/>
              <a:t>Apply an LSTM to a music generation task.</a:t>
            </a:r>
            <a:endParaRPr sz="2400" dirty="0">
              <a:latin typeface="+mj-lt"/>
            </a:endParaRPr>
          </a:p>
        </p:txBody>
      </p:sp>
      <p:pic>
        <p:nvPicPr>
          <p:cNvPr id="50" name="Google Shape;50;g200990daa80_0_0"/>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864839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641350" marR="5080" lvl="0" indent="-628650" algn="l" rtl="0">
              <a:lnSpc>
                <a:spcPct val="119696"/>
              </a:lnSpc>
              <a:spcBef>
                <a:spcPts val="0"/>
              </a:spcBef>
              <a:spcAft>
                <a:spcPts val="0"/>
              </a:spcAft>
              <a:buNone/>
            </a:pPr>
            <a:r>
              <a:rPr lang="en-US" sz="4400" dirty="0">
                <a:latin typeface="+mj-lt"/>
                <a:ea typeface="Calibri"/>
                <a:cs typeface="Calibri"/>
                <a:sym typeface="Calibri"/>
              </a:rPr>
              <a:t>Backpropagation through time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2308324"/>
          </a:xfrm>
          <a:prstGeom prst="rect">
            <a:avLst/>
          </a:prstGeom>
          <a:noFill/>
        </p:spPr>
        <p:txBody>
          <a:bodyPr wrap="square" rtlCol="0">
            <a:spAutoFit/>
          </a:bodyPr>
          <a:lstStyle/>
          <a:p>
            <a:pPr marL="285750" indent="-285750">
              <a:buFont typeface="Arial" panose="020B0604020202020204" pitchFamily="34" charset="0"/>
              <a:buChar char="•"/>
            </a:pPr>
            <a:r>
              <a:rPr lang="en-GB" sz="2400" dirty="0"/>
              <a:t>How does backpropagation work in a recurrent neural network (RNN)?</a:t>
            </a:r>
          </a:p>
          <a:p>
            <a:r>
              <a:rPr lang="en-GB" sz="2400" dirty="0"/>
              <a:t>	- The RNN has a basic structure where it takes an input sequence x</a:t>
            </a:r>
            <a:r>
              <a:rPr lang="en-GB" sz="2400" baseline="30000" dirty="0"/>
              <a:t>&lt;1&gt;</a:t>
            </a:r>
            <a:r>
              <a:rPr lang="en-GB" sz="2400" dirty="0"/>
              <a:t>, 	x</a:t>
            </a:r>
            <a:r>
              <a:rPr lang="en-GB" sz="2400" baseline="30000" dirty="0"/>
              <a:t>&lt;2&gt;</a:t>
            </a:r>
            <a:r>
              <a:rPr lang="en-GB" sz="2400" dirty="0"/>
              <a:t>, x</a:t>
            </a:r>
            <a:r>
              <a:rPr lang="en-GB" sz="2400" baseline="30000" dirty="0"/>
              <a:t>&lt;3&gt;</a:t>
            </a:r>
            <a:r>
              <a:rPr lang="en-GB" sz="2400" dirty="0"/>
              <a:t>,..., x</a:t>
            </a:r>
            <a:r>
              <a:rPr lang="en-GB" sz="2400" baseline="30000" dirty="0"/>
              <a:t>&lt;</a:t>
            </a:r>
            <a:r>
              <a:rPr lang="en-GB" sz="2400" baseline="30000" dirty="0" err="1"/>
              <a:t>Tx</a:t>
            </a:r>
            <a:r>
              <a:rPr lang="en-GB" sz="2400" baseline="30000" dirty="0"/>
              <a:t>&gt;</a:t>
            </a:r>
            <a:r>
              <a:rPr lang="en-GB" sz="2400" dirty="0"/>
              <a:t> and computes activations a</a:t>
            </a:r>
            <a:r>
              <a:rPr lang="en-GB" sz="2400" baseline="30000" dirty="0"/>
              <a:t>&lt;0&gt; </a:t>
            </a:r>
            <a:r>
              <a:rPr lang="en-GB" sz="2400" dirty="0"/>
              <a:t>, a</a:t>
            </a:r>
            <a:r>
              <a:rPr lang="en-GB" sz="2400" baseline="30000" dirty="0"/>
              <a:t>&lt;1&gt;</a:t>
            </a:r>
            <a:r>
              <a:rPr lang="en-GB" sz="2400" dirty="0"/>
              <a:t>, a</a:t>
            </a:r>
            <a:r>
              <a:rPr lang="en-GB" sz="2400" baseline="30000" dirty="0"/>
              <a:t>&lt;2&gt;</a:t>
            </a:r>
            <a:r>
              <a:rPr lang="en-GB" sz="2400" dirty="0"/>
              <a:t>, a</a:t>
            </a:r>
            <a:r>
              <a:rPr lang="en-GB" sz="2400" baseline="30000" dirty="0"/>
              <a:t>&lt;3&gt;</a:t>
            </a:r>
            <a:r>
              <a:rPr lang="en-GB" sz="2400" dirty="0"/>
              <a:t>,..., a</a:t>
            </a:r>
            <a:r>
              <a:rPr lang="en-GB" sz="2400" baseline="30000" dirty="0"/>
              <a:t>&lt;Tx-1&gt;</a:t>
            </a:r>
            <a:r>
              <a:rPr lang="en-GB" sz="2400" dirty="0"/>
              <a:t>. 	These activations are then used to compute predictions ŷ</a:t>
            </a:r>
            <a:r>
              <a:rPr lang="en-GB" sz="2400" baseline="30000" dirty="0"/>
              <a:t>&lt;1&gt;</a:t>
            </a:r>
            <a:r>
              <a:rPr lang="en-GB" sz="2400" dirty="0"/>
              <a:t>, ŷ</a:t>
            </a:r>
            <a:r>
              <a:rPr lang="en-GB" sz="2400" baseline="30000" dirty="0"/>
              <a:t>&lt;2&gt;</a:t>
            </a:r>
            <a:r>
              <a:rPr lang="en-GB" sz="2400" dirty="0"/>
              <a:t>, ŷ</a:t>
            </a:r>
            <a:r>
              <a:rPr lang="en-GB" sz="2400" baseline="30000" dirty="0"/>
              <a:t>&lt;3&gt;</a:t>
            </a:r>
            <a:r>
              <a:rPr lang="en-GB" sz="2400" dirty="0"/>
              <a:t>,..., 	ŷ</a:t>
            </a:r>
            <a:r>
              <a:rPr lang="en-GB" sz="2400" baseline="30000" dirty="0"/>
              <a:t>&lt;Ty&gt;</a:t>
            </a:r>
            <a:r>
              <a:rPr lang="en-GB" sz="2400" dirty="0"/>
              <a:t>. The parameters used to compute activations and predictions are 	</a:t>
            </a:r>
            <a:r>
              <a:rPr lang="en-GB" sz="2400" dirty="0" err="1"/>
              <a:t>W</a:t>
            </a:r>
            <a:r>
              <a:rPr lang="en-GB" sz="2400" baseline="-25000" dirty="0" err="1"/>
              <a:t>a</a:t>
            </a:r>
            <a:r>
              <a:rPr lang="en-GB" sz="2400" dirty="0"/>
              <a:t>, </a:t>
            </a:r>
            <a:r>
              <a:rPr lang="en-GB" sz="2400" dirty="0" err="1"/>
              <a:t>b</a:t>
            </a:r>
            <a:r>
              <a:rPr lang="en-GB" sz="2400" baseline="-25000" dirty="0" err="1"/>
              <a:t>a</a:t>
            </a:r>
            <a:r>
              <a:rPr lang="en-GB" sz="2400" dirty="0"/>
              <a:t>, </a:t>
            </a:r>
            <a:r>
              <a:rPr lang="en-GB" sz="2400" dirty="0" err="1"/>
              <a:t>W</a:t>
            </a:r>
            <a:r>
              <a:rPr lang="en-GB" sz="2400" baseline="-25000" dirty="0" err="1"/>
              <a:t>y</a:t>
            </a:r>
            <a:r>
              <a:rPr lang="en-GB" sz="2400" dirty="0"/>
              <a:t>, and b</a:t>
            </a:r>
            <a:r>
              <a:rPr lang="en-GB" sz="2400" baseline="-25000" dirty="0"/>
              <a:t>y</a:t>
            </a:r>
            <a:r>
              <a:rPr lang="en-GB" sz="2400" dirty="0"/>
              <a:t>.</a:t>
            </a:r>
            <a:endParaRPr lang="en-US"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90068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641350" marR="5080" lvl="0" indent="-628650" algn="l" rtl="0">
              <a:lnSpc>
                <a:spcPct val="119696"/>
              </a:lnSpc>
              <a:spcBef>
                <a:spcPts val="0"/>
              </a:spcBef>
              <a:spcAft>
                <a:spcPts val="0"/>
              </a:spcAft>
              <a:buNone/>
            </a:pPr>
            <a:r>
              <a:rPr lang="en-US" sz="4400" dirty="0">
                <a:latin typeface="+mj-lt"/>
                <a:ea typeface="Calibri"/>
                <a:cs typeface="Calibri"/>
                <a:sym typeface="Calibri"/>
              </a:rPr>
              <a:t>Backpropagation through time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pic>
        <p:nvPicPr>
          <p:cNvPr id="3" name="Picture 2"/>
          <p:cNvPicPr>
            <a:picLocks noChangeAspect="1"/>
          </p:cNvPicPr>
          <p:nvPr/>
        </p:nvPicPr>
        <p:blipFill>
          <a:blip r:embed="rId4"/>
          <a:stretch>
            <a:fillRect/>
          </a:stretch>
        </p:blipFill>
        <p:spPr>
          <a:xfrm>
            <a:off x="1733550" y="1662112"/>
            <a:ext cx="8724900" cy="3533775"/>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521566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641350" marR="5080" lvl="0" indent="-628650" algn="l" rtl="0">
              <a:lnSpc>
                <a:spcPct val="119696"/>
              </a:lnSpc>
              <a:spcBef>
                <a:spcPts val="0"/>
              </a:spcBef>
              <a:spcAft>
                <a:spcPts val="0"/>
              </a:spcAft>
              <a:buNone/>
            </a:pPr>
            <a:r>
              <a:rPr lang="en-US" sz="4400" dirty="0">
                <a:latin typeface="+mj-lt"/>
                <a:ea typeface="Calibri"/>
                <a:cs typeface="Calibri"/>
                <a:sym typeface="Calibri"/>
              </a:rPr>
              <a:t>Backpropagation through time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96468D3-9805-5B01-9EA9-4234F9A2C446}"/>
                  </a:ext>
                </a:extLst>
              </p:cNvPr>
              <p:cNvSpPr txBox="1"/>
              <p:nvPr/>
            </p:nvSpPr>
            <p:spPr>
              <a:xfrm>
                <a:off x="287996" y="1035390"/>
                <a:ext cx="11555242" cy="5246564"/>
              </a:xfrm>
              <a:prstGeom prst="rect">
                <a:avLst/>
              </a:prstGeom>
              <a:noFill/>
            </p:spPr>
            <p:txBody>
              <a:bodyPr wrap="square" rtlCol="0">
                <a:spAutoFit/>
              </a:bodyPr>
              <a:lstStyle/>
              <a:p>
                <a:pPr marL="285750" indent="-285750">
                  <a:buFont typeface="Arial" panose="020B0604020202020204" pitchFamily="34" charset="0"/>
                  <a:buChar char="•"/>
                </a:pPr>
                <a:r>
                  <a:rPr lang="en-GB" sz="2400" dirty="0"/>
                  <a:t>To compute backpropagation, a loss function is defined, which is the cross-entropy loss for a single prediction at a single timestep. The overall loss for the entire sequence is defined as the sum of the losses for all </a:t>
                </a:r>
                <a:r>
                  <a:rPr lang="en-GB" sz="2400" dirty="0" err="1"/>
                  <a:t>timesteps</a:t>
                </a:r>
                <a:r>
                  <a:rPr lang="en-GB" sz="2400" dirty="0"/>
                  <a:t>.</a:t>
                </a:r>
              </a:p>
              <a:p>
                <a:pPr marL="285750" indent="-285750">
                  <a:buFont typeface="Arial" panose="020B0604020202020204" pitchFamily="34" charset="0"/>
                  <a:buChar char="•"/>
                </a:pPr>
                <a:r>
                  <a:rPr lang="en-GB" sz="2400" dirty="0"/>
                  <a:t>Backpropagation in RNN works by carrying out computations in the opposite direction of the forward propagation arrows. This is called backpropagation through time (BPTT), as the algorithm goes from right to left, or backwards in time, to calculate the recursive calculations. The final step is to update the parameters using gradient descent.</a:t>
                </a:r>
              </a:p>
              <a:p>
                <a:endParaRPr lang="en-GB" sz="2400" dirty="0"/>
              </a:p>
              <a:p>
                <a:pPr/>
                <a14:m>
                  <m:oMathPara xmlns:m="http://schemas.openxmlformats.org/officeDocument/2006/math">
                    <m:oMathParaPr>
                      <m:jc m:val="centerGroup"/>
                    </m:oMathParaPr>
                    <m:oMath xmlns:m="http://schemas.openxmlformats.org/officeDocument/2006/math">
                      <m:sSup>
                        <m:sSupPr>
                          <m:ctrlPr>
                            <a:rPr lang="en-US" sz="2400" i="1">
                              <a:solidFill>
                                <a:srgbClr val="FF0000"/>
                              </a:solidFill>
                              <a:latin typeface="Cambria Math" panose="02040503050406030204" pitchFamily="18" charset="0"/>
                            </a:rPr>
                          </m:ctrlPr>
                        </m:sSupPr>
                        <m:e>
                          <m:r>
                            <a:rPr lang="en-US" sz="2400">
                              <a:solidFill>
                                <a:srgbClr val="FF0000"/>
                              </a:solidFill>
                              <a:latin typeface="Cambria Math" panose="02040503050406030204" pitchFamily="18" charset="0"/>
                            </a:rPr>
                            <m:t>ℒ</m:t>
                          </m:r>
                        </m:e>
                        <m:sup>
                          <m:d>
                            <m:dPr>
                              <m:begChr m:val="⟨"/>
                              <m:endChr m:val="⟩"/>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sup>
                      </m:sSup>
                      <m:d>
                        <m:dPr>
                          <m:ctrlPr>
                            <a:rPr lang="en-US" sz="2400" i="1">
                              <a:solidFill>
                                <a:srgbClr val="FF0000"/>
                              </a:solidFill>
                              <a:latin typeface="Cambria Math" panose="02040503050406030204" pitchFamily="18" charset="0"/>
                            </a:rPr>
                          </m:ctrlPr>
                        </m:dPr>
                        <m:e>
                          <m:sSup>
                            <m:sSupPr>
                              <m:ctrlPr>
                                <a:rPr lang="en-US" sz="2400" i="1">
                                  <a:solidFill>
                                    <a:srgbClr val="FF0000"/>
                                  </a:solidFill>
                                  <a:latin typeface="Cambria Math" panose="02040503050406030204" pitchFamily="18" charset="0"/>
                                </a:rPr>
                              </m:ctrlPr>
                            </m:sSup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p>
                              <m:d>
                                <m:dPr>
                                  <m:begChr m:val="⟨"/>
                                  <m:endChr m:val="⟩"/>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sup>
                          </m:sSup>
                          <m:r>
                            <a:rPr lang="en-US" sz="2400">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𝑦</m:t>
                              </m:r>
                            </m:e>
                            <m:sup>
                              <m:d>
                                <m:dPr>
                                  <m:begChr m:val="⟨"/>
                                  <m:endChr m:val="⟩"/>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sup>
                          </m:sSup>
                        </m:e>
                      </m:d>
                      <m:r>
                        <a:rPr lang="en-US" sz="2400">
                          <a:solidFill>
                            <a:srgbClr val="FF0000"/>
                          </a:solidFill>
                          <a:latin typeface="Cambria Math" panose="02040503050406030204" pitchFamily="18" charset="0"/>
                        </a:rPr>
                        <m:t>=</m:t>
                      </m:r>
                      <m:r>
                        <a:rPr lang="en-US" sz="2400" i="1">
                          <a:solidFill>
                            <a:srgbClr val="FF0000"/>
                          </a:solidFill>
                          <a:latin typeface="Cambria Math" panose="02040503050406030204" pitchFamily="18" charset="0"/>
                        </a:rPr>
                        <m:t>−</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𝑦</m:t>
                          </m:r>
                        </m:e>
                        <m:sup>
                          <m:d>
                            <m:dPr>
                              <m:begChr m:val="⟨"/>
                              <m:endChr m:val="⟩"/>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sup>
                      </m:sSup>
                      <m:r>
                        <a:rPr lang="en-US" sz="2400" i="1">
                          <a:solidFill>
                            <a:srgbClr val="FF0000"/>
                          </a:solidFill>
                          <a:latin typeface="Cambria Math" panose="02040503050406030204" pitchFamily="18" charset="0"/>
                        </a:rPr>
                        <m:t>𝑙𝑜𝑔</m:t>
                      </m:r>
                      <m:sSup>
                        <m:sSupPr>
                          <m:ctrlPr>
                            <a:rPr lang="en-US" sz="2400" i="1">
                              <a:solidFill>
                                <a:srgbClr val="FF0000"/>
                              </a:solidFill>
                              <a:latin typeface="Cambria Math" panose="02040503050406030204" pitchFamily="18" charset="0"/>
                            </a:rPr>
                          </m:ctrlPr>
                        </m:sSup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panose="02040503050406030204" pitchFamily="18" charset="0"/>
                                </a:rPr>
                                <m:t>𝑦</m:t>
                              </m:r>
                            </m:e>
                          </m:acc>
                        </m:e>
                        <m:sup>
                          <m:r>
                            <a:rPr lang="en-US" sz="2400" i="1">
                              <a:solidFill>
                                <a:srgbClr val="FF0000"/>
                              </a:solidFill>
                              <a:latin typeface="Cambria Math" panose="02040503050406030204" pitchFamily="18" charset="0"/>
                            </a:rPr>
                            <m:t>&lt;</m:t>
                          </m:r>
                          <m:r>
                            <a:rPr lang="en-US" sz="2400" i="1">
                              <a:solidFill>
                                <a:srgbClr val="FF0000"/>
                              </a:solidFill>
                              <a:latin typeface="Cambria Math" panose="02040503050406030204" pitchFamily="18" charset="0"/>
                            </a:rPr>
                            <m:t>𝑡</m:t>
                          </m:r>
                          <m:r>
                            <a:rPr lang="en-US" sz="2400" i="1">
                              <a:solidFill>
                                <a:srgbClr val="FF0000"/>
                              </a:solidFill>
                              <a:latin typeface="Cambria Math" panose="02040503050406030204" pitchFamily="18" charset="0"/>
                            </a:rPr>
                            <m:t>&gt;</m:t>
                          </m:r>
                        </m:sup>
                      </m:sSup>
                      <m:r>
                        <a:rPr lang="en-US" sz="2400">
                          <a:solidFill>
                            <a:srgbClr val="FF0000"/>
                          </a:solidFill>
                          <a:latin typeface="Cambria Math" panose="02040503050406030204" pitchFamily="18" charset="0"/>
                        </a:rPr>
                        <m:t>+</m:t>
                      </m:r>
                      <m:d>
                        <m:dPr>
                          <m:ctrlPr>
                            <a:rPr lang="en-US" sz="2400" i="1">
                              <a:solidFill>
                                <a:srgbClr val="FF0000"/>
                              </a:solidFill>
                              <a:latin typeface="Cambria Math" panose="02040503050406030204" pitchFamily="18" charset="0"/>
                            </a:rPr>
                          </m:ctrlPr>
                        </m:dPr>
                        <m:e>
                          <m:r>
                            <a:rPr lang="en-US" sz="2400">
                              <a:solidFill>
                                <a:srgbClr val="FF0000"/>
                              </a:solidFill>
                              <a:latin typeface="Cambria Math" panose="02040503050406030204" pitchFamily="18" charset="0"/>
                            </a:rPr>
                            <m:t>1−</m:t>
                          </m:r>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𝑦</m:t>
                              </m:r>
                            </m:e>
                            <m:sup>
                              <m:d>
                                <m:dPr>
                                  <m:begChr m:val="⟨"/>
                                  <m:endChr m:val="⟩"/>
                                  <m:ctrlPr>
                                    <a:rPr lang="en-US" sz="2400" i="1">
                                      <a:solidFill>
                                        <a:srgbClr val="FF0000"/>
                                      </a:solidFill>
                                      <a:latin typeface="Cambria Math" panose="02040503050406030204" pitchFamily="18" charset="0"/>
                                    </a:rPr>
                                  </m:ctrlPr>
                                </m:dPr>
                                <m:e>
                                  <m:r>
                                    <a:rPr lang="en-US" sz="2400" i="1">
                                      <a:solidFill>
                                        <a:srgbClr val="FF0000"/>
                                      </a:solidFill>
                                      <a:latin typeface="Cambria Math" panose="02040503050406030204" pitchFamily="18" charset="0"/>
                                    </a:rPr>
                                    <m:t>𝑡</m:t>
                                  </m:r>
                                </m:e>
                              </m:d>
                            </m:sup>
                          </m:sSup>
                        </m:e>
                      </m:d>
                      <m:r>
                        <m:rPr>
                          <m:sty m:val="p"/>
                        </m:rPr>
                        <a:rPr lang="en-US" sz="2400">
                          <a:solidFill>
                            <a:srgbClr val="FF0000"/>
                          </a:solidFill>
                          <a:latin typeface="Cambria Math" panose="02040503050406030204" pitchFamily="18" charset="0"/>
                        </a:rPr>
                        <m:t>log</m:t>
                      </m:r>
                      <m:d>
                        <m:dPr>
                          <m:ctrlPr>
                            <a:rPr lang="en-US" sz="2400" i="1" dirty="0">
                              <a:solidFill>
                                <a:srgbClr val="FF0000"/>
                              </a:solidFill>
                              <a:latin typeface="Cambria Math" panose="02040503050406030204" pitchFamily="18" charset="0"/>
                            </a:rPr>
                          </m:ctrlPr>
                        </m:dPr>
                        <m:e>
                          <m:r>
                            <a:rPr lang="en-US" sz="2400" dirty="0">
                              <a:solidFill>
                                <a:srgbClr val="FF0000"/>
                              </a:solidFill>
                              <a:latin typeface="Cambria Math" panose="02040503050406030204" pitchFamily="18" charset="0"/>
                            </a:rPr>
                            <m:t>1−</m:t>
                          </m:r>
                          <m:sSup>
                            <m:sSupPr>
                              <m:ctrlPr>
                                <a:rPr lang="en-US" sz="2400" i="1" dirty="0">
                                  <a:solidFill>
                                    <a:srgbClr val="FF0000"/>
                                  </a:solidFill>
                                  <a:latin typeface="Cambria Math" panose="02040503050406030204" pitchFamily="18" charset="0"/>
                                </a:rPr>
                              </m:ctrlPr>
                            </m:sSupPr>
                            <m:e>
                              <m:acc>
                                <m:accPr>
                                  <m:chr m:val="̂"/>
                                  <m:ctrlPr>
                                    <a:rPr lang="en-US" sz="2400" i="1" dirty="0">
                                      <a:solidFill>
                                        <a:srgbClr val="FF0000"/>
                                      </a:solidFill>
                                      <a:latin typeface="Cambria Math" panose="02040503050406030204" pitchFamily="18" charset="0"/>
                                    </a:rPr>
                                  </m:ctrlPr>
                                </m:accPr>
                                <m:e>
                                  <m:r>
                                    <a:rPr lang="en-US" sz="2400" i="1" dirty="0">
                                      <a:solidFill>
                                        <a:srgbClr val="FF0000"/>
                                      </a:solidFill>
                                      <a:latin typeface="Cambria Math" panose="02040503050406030204" pitchFamily="18" charset="0"/>
                                    </a:rPr>
                                    <m:t>𝑦</m:t>
                                  </m:r>
                                </m:e>
                              </m:acc>
                            </m:e>
                            <m:sup>
                              <m:d>
                                <m:dPr>
                                  <m:begChr m:val="⟨"/>
                                  <m:endChr m:val="⟩"/>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panose="02040503050406030204" pitchFamily="18" charset="0"/>
                                    </a:rPr>
                                    <m:t>𝑡</m:t>
                                  </m:r>
                                </m:e>
                              </m:d>
                            </m:sup>
                          </m:sSup>
                        </m:e>
                      </m:d>
                    </m:oMath>
                  </m:oMathPara>
                </a14:m>
                <a:endParaRPr lang="en-US" sz="2400" i="1" dirty="0">
                  <a:solidFill>
                    <a:srgbClr val="FF0000"/>
                  </a:solidFill>
                </a:endParaRPr>
              </a:p>
              <a:p>
                <a:endParaRPr lang="en-US" sz="2400" i="1" dirty="0">
                  <a:solidFill>
                    <a:srgbClr val="FF0000"/>
                  </a:solidFill>
                </a:endParaRPr>
              </a:p>
              <a:p>
                <a:pPr/>
                <a14:m>
                  <m:oMathPara xmlns:m="http://schemas.openxmlformats.org/officeDocument/2006/math">
                    <m:oMathParaPr>
                      <m:jc m:val="centerGroup"/>
                    </m:oMathParaPr>
                    <m:oMath xmlns:m="http://schemas.openxmlformats.org/officeDocument/2006/math">
                      <m:r>
                        <a:rPr lang="en-US" sz="2400" dirty="0">
                          <a:solidFill>
                            <a:srgbClr val="FF0000"/>
                          </a:solidFill>
                          <a:latin typeface="Cambria Math" panose="02040503050406030204" pitchFamily="18" charset="0"/>
                        </a:rPr>
                        <m:t>ℒ</m:t>
                      </m:r>
                      <m:d>
                        <m:dPr>
                          <m:ctrlPr>
                            <a:rPr lang="en-US" sz="2400" i="1" dirty="0">
                              <a:solidFill>
                                <a:srgbClr val="FF0000"/>
                              </a:solidFill>
                              <a:latin typeface="Cambria Math" panose="02040503050406030204" pitchFamily="18" charset="0"/>
                            </a:rPr>
                          </m:ctrlPr>
                        </m:dPr>
                        <m:e>
                          <m:acc>
                            <m:accPr>
                              <m:chr m:val="̂"/>
                              <m:ctrlPr>
                                <a:rPr lang="en-US" sz="2400" i="1" dirty="0">
                                  <a:solidFill>
                                    <a:srgbClr val="FF0000"/>
                                  </a:solidFill>
                                  <a:latin typeface="Cambria Math" panose="02040503050406030204" pitchFamily="18" charset="0"/>
                                </a:rPr>
                              </m:ctrlPr>
                            </m:accPr>
                            <m:e>
                              <m:r>
                                <a:rPr lang="en-US" sz="2400" i="1" dirty="0">
                                  <a:solidFill>
                                    <a:srgbClr val="FF0000"/>
                                  </a:solidFill>
                                  <a:latin typeface="Cambria Math" panose="02040503050406030204" pitchFamily="18" charset="0"/>
                                </a:rPr>
                                <m:t>𝑦</m:t>
                              </m:r>
                            </m:e>
                          </m:acc>
                          <m:r>
                            <a:rPr lang="en-US" sz="2400" dirty="0">
                              <a:solidFill>
                                <a:srgbClr val="FF0000"/>
                              </a:solidFill>
                              <a:latin typeface="Cambria Math" panose="02040503050406030204" pitchFamily="18" charset="0"/>
                            </a:rPr>
                            <m:t>,</m:t>
                          </m:r>
                          <m:r>
                            <a:rPr lang="en-US" sz="2400" i="1" dirty="0">
                              <a:solidFill>
                                <a:srgbClr val="FF0000"/>
                              </a:solidFill>
                              <a:latin typeface="Cambria Math" panose="02040503050406030204" pitchFamily="18" charset="0"/>
                            </a:rPr>
                            <m:t>𝑦</m:t>
                          </m:r>
                        </m:e>
                      </m:d>
                      <m:r>
                        <a:rPr lang="en-US" sz="2400" dirty="0">
                          <a:solidFill>
                            <a:srgbClr val="FF0000"/>
                          </a:solidFill>
                          <a:latin typeface="Cambria Math" panose="02040503050406030204" pitchFamily="18" charset="0"/>
                        </a:rPr>
                        <m:t>=</m:t>
                      </m:r>
                      <m:nary>
                        <m:naryPr>
                          <m:chr m:val="∑"/>
                          <m:limLoc m:val="undOvr"/>
                          <m:grow m:val="on"/>
                          <m:ctrlPr>
                            <a:rPr lang="en-US" sz="2400" i="1" dirty="0">
                              <a:solidFill>
                                <a:srgbClr val="FF0000"/>
                              </a:solidFill>
                              <a:latin typeface="Cambria Math" panose="02040503050406030204" pitchFamily="18" charset="0"/>
                            </a:rPr>
                          </m:ctrlPr>
                        </m:naryPr>
                        <m:sub>
                          <m:r>
                            <a:rPr lang="en-US" sz="2400" i="1" dirty="0">
                              <a:solidFill>
                                <a:srgbClr val="FF0000"/>
                              </a:solidFill>
                              <a:latin typeface="Cambria Math" panose="02040503050406030204" pitchFamily="18" charset="0"/>
                            </a:rPr>
                            <m:t>𝑡</m:t>
                          </m:r>
                          <m:r>
                            <a:rPr lang="en-US" sz="2400" dirty="0">
                              <a:solidFill>
                                <a:srgbClr val="FF0000"/>
                              </a:solidFill>
                              <a:latin typeface="Cambria Math" panose="02040503050406030204" pitchFamily="18" charset="0"/>
                            </a:rPr>
                            <m:t>=1</m:t>
                          </m:r>
                        </m:sub>
                        <m:sup>
                          <m:r>
                            <a:rPr lang="en-US" sz="2400" i="1" dirty="0">
                              <a:solidFill>
                                <a:srgbClr val="FF0000"/>
                              </a:solidFill>
                              <a:latin typeface="Cambria Math" panose="02040503050406030204" pitchFamily="18" charset="0"/>
                            </a:rPr>
                            <m:t>𝑇𝑦</m:t>
                          </m:r>
                        </m:sup>
                        <m:e>
                          <m:sSup>
                            <m:sSupPr>
                              <m:ctrlPr>
                                <a:rPr lang="en-US" sz="2400" i="1" dirty="0">
                                  <a:solidFill>
                                    <a:srgbClr val="FF0000"/>
                                  </a:solidFill>
                                  <a:latin typeface="Cambria Math" panose="02040503050406030204" pitchFamily="18" charset="0"/>
                                </a:rPr>
                              </m:ctrlPr>
                            </m:sSupPr>
                            <m:e>
                              <m:r>
                                <a:rPr lang="en-US" sz="2400" dirty="0">
                                  <a:solidFill>
                                    <a:srgbClr val="FF0000"/>
                                  </a:solidFill>
                                  <a:latin typeface="Cambria Math" panose="02040503050406030204" pitchFamily="18" charset="0"/>
                                </a:rPr>
                                <m:t>ℒ</m:t>
                              </m:r>
                            </m:e>
                            <m:sup>
                              <m:d>
                                <m:dPr>
                                  <m:begChr m:val="⟨"/>
                                  <m:endChr m:val="⟩"/>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panose="02040503050406030204" pitchFamily="18" charset="0"/>
                                    </a:rPr>
                                    <m:t>𝑡</m:t>
                                  </m:r>
                                </m:e>
                              </m:d>
                            </m:sup>
                          </m:sSup>
                          <m:d>
                            <m:dPr>
                              <m:ctrlPr>
                                <a:rPr lang="en-US" sz="2400" i="1" dirty="0">
                                  <a:solidFill>
                                    <a:srgbClr val="FF0000"/>
                                  </a:solidFill>
                                  <a:latin typeface="Cambria Math" panose="02040503050406030204" pitchFamily="18" charset="0"/>
                                </a:rPr>
                              </m:ctrlPr>
                            </m:dPr>
                            <m:e>
                              <m:sSup>
                                <m:sSupPr>
                                  <m:ctrlPr>
                                    <a:rPr lang="en-US" sz="2400" i="1" dirty="0">
                                      <a:solidFill>
                                        <a:srgbClr val="FF0000"/>
                                      </a:solidFill>
                                      <a:latin typeface="Cambria Math" panose="02040503050406030204" pitchFamily="18" charset="0"/>
                                    </a:rPr>
                                  </m:ctrlPr>
                                </m:sSupPr>
                                <m:e>
                                  <m:acc>
                                    <m:accPr>
                                      <m:chr m:val="̂"/>
                                      <m:ctrlPr>
                                        <a:rPr lang="en-US" sz="2400" i="1" dirty="0">
                                          <a:solidFill>
                                            <a:srgbClr val="FF0000"/>
                                          </a:solidFill>
                                          <a:latin typeface="Cambria Math" panose="02040503050406030204" pitchFamily="18" charset="0"/>
                                        </a:rPr>
                                      </m:ctrlPr>
                                    </m:accPr>
                                    <m:e>
                                      <m:r>
                                        <a:rPr lang="en-US" sz="2400" i="1" dirty="0">
                                          <a:solidFill>
                                            <a:srgbClr val="FF0000"/>
                                          </a:solidFill>
                                          <a:latin typeface="Cambria Math" panose="02040503050406030204" pitchFamily="18" charset="0"/>
                                        </a:rPr>
                                        <m:t>𝑦</m:t>
                                      </m:r>
                                    </m:e>
                                  </m:acc>
                                </m:e>
                                <m:sup>
                                  <m:d>
                                    <m:dPr>
                                      <m:begChr m:val="⟨"/>
                                      <m:endChr m:val="⟩"/>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panose="02040503050406030204" pitchFamily="18" charset="0"/>
                                        </a:rPr>
                                        <m:t>𝑡</m:t>
                                      </m:r>
                                    </m:e>
                                  </m:d>
                                </m:sup>
                              </m:sSup>
                              <m:r>
                                <a:rPr lang="en-US" sz="2400" dirty="0">
                                  <a:solidFill>
                                    <a:srgbClr val="FF0000"/>
                                  </a:solidFill>
                                  <a:latin typeface="Cambria Math" panose="02040503050406030204" pitchFamily="18" charset="0"/>
                                </a:rPr>
                                <m:t>,</m:t>
                              </m:r>
                              <m:sSup>
                                <m:sSupPr>
                                  <m:ctrlPr>
                                    <a:rPr lang="en-US" sz="2400" i="1" dirty="0">
                                      <a:solidFill>
                                        <a:srgbClr val="FF0000"/>
                                      </a:solidFill>
                                      <a:latin typeface="Cambria Math" panose="02040503050406030204" pitchFamily="18" charset="0"/>
                                    </a:rPr>
                                  </m:ctrlPr>
                                </m:sSupPr>
                                <m:e>
                                  <m:r>
                                    <a:rPr lang="en-US" sz="2400" i="1" dirty="0">
                                      <a:solidFill>
                                        <a:srgbClr val="FF0000"/>
                                      </a:solidFill>
                                      <a:latin typeface="Cambria Math" panose="02040503050406030204" pitchFamily="18" charset="0"/>
                                    </a:rPr>
                                    <m:t>𝑦</m:t>
                                  </m:r>
                                </m:e>
                                <m:sup>
                                  <m:d>
                                    <m:dPr>
                                      <m:begChr m:val="⟨"/>
                                      <m:endChr m:val="⟩"/>
                                      <m:ctrlPr>
                                        <a:rPr lang="en-US" sz="2400" i="1" dirty="0">
                                          <a:solidFill>
                                            <a:srgbClr val="FF0000"/>
                                          </a:solidFill>
                                          <a:latin typeface="Cambria Math" panose="02040503050406030204" pitchFamily="18" charset="0"/>
                                        </a:rPr>
                                      </m:ctrlPr>
                                    </m:dPr>
                                    <m:e>
                                      <m:r>
                                        <a:rPr lang="en-US" sz="2400" i="1" dirty="0">
                                          <a:solidFill>
                                            <a:srgbClr val="FF0000"/>
                                          </a:solidFill>
                                          <a:latin typeface="Cambria Math" panose="02040503050406030204" pitchFamily="18" charset="0"/>
                                        </a:rPr>
                                        <m:t>𝑡</m:t>
                                      </m:r>
                                    </m:e>
                                  </m:d>
                                </m:sup>
                              </m:sSup>
                            </m:e>
                          </m:d>
                        </m:e>
                      </m:nary>
                    </m:oMath>
                  </m:oMathPara>
                </a14:m>
                <a:endParaRPr lang="en-GB" sz="2400" dirty="0"/>
              </a:p>
            </p:txBody>
          </p:sp>
        </mc:Choice>
        <mc:Fallback xmlns="">
          <p:sp>
            <p:nvSpPr>
              <p:cNvPr id="2" name="TextBox 1">
                <a:extLst>
                  <a:ext uri="{FF2B5EF4-FFF2-40B4-BE49-F238E27FC236}">
                    <a16:creationId xmlns:a16="http://schemas.microsoft.com/office/drawing/2014/main" id="{596468D3-9805-5B01-9EA9-4234F9A2C446}"/>
                  </a:ext>
                </a:extLst>
              </p:cNvPr>
              <p:cNvSpPr txBox="1">
                <a:spLocks noRot="1" noChangeAspect="1" noMove="1" noResize="1" noEditPoints="1" noAdjustHandles="1" noChangeArrowheads="1" noChangeShapeType="1" noTextEdit="1"/>
              </p:cNvSpPr>
              <p:nvPr/>
            </p:nvSpPr>
            <p:spPr>
              <a:xfrm>
                <a:off x="287996" y="1035390"/>
                <a:ext cx="11555242" cy="5246564"/>
              </a:xfrm>
              <a:prstGeom prst="rect">
                <a:avLst/>
              </a:prstGeom>
              <a:blipFill>
                <a:blip r:embed="rId4"/>
                <a:stretch>
                  <a:fillRect l="-686" t="-813"/>
                </a:stretch>
              </a:blipFill>
            </p:spPr>
            <p:txBody>
              <a:bodyPr/>
              <a:lstStyle/>
              <a:p>
                <a:r>
                  <a:rPr lang="en-US">
                    <a:noFill/>
                  </a:rPr>
                  <a:t> </a:t>
                </a:r>
              </a:p>
            </p:txBody>
          </p:sp>
        </mc:Fallback>
      </mc:AlternateContent>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348574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641350" marR="5080" lvl="0" indent="-628650" algn="l" rtl="0">
              <a:lnSpc>
                <a:spcPct val="119696"/>
              </a:lnSpc>
              <a:spcBef>
                <a:spcPts val="0"/>
              </a:spcBef>
              <a:spcAft>
                <a:spcPts val="0"/>
              </a:spcAft>
              <a:buNone/>
            </a:pPr>
            <a:r>
              <a:rPr lang="en-US" sz="4400" dirty="0">
                <a:latin typeface="+mj-lt"/>
                <a:ea typeface="Calibri"/>
                <a:cs typeface="Calibri"/>
                <a:sym typeface="Calibri"/>
              </a:rPr>
              <a:t>Backpropagation through time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87996" y="1035390"/>
            <a:ext cx="11555242" cy="5262979"/>
          </a:xfrm>
          <a:prstGeom prst="rect">
            <a:avLst/>
          </a:prstGeom>
          <a:noFill/>
        </p:spPr>
        <p:txBody>
          <a:bodyPr wrap="square" rtlCol="0">
            <a:spAutoFit/>
          </a:bodyPr>
          <a:lstStyle/>
          <a:p>
            <a:r>
              <a:rPr lang="en-US" sz="1600" b="1" dirty="0"/>
              <a:t>Forward Pass:</a:t>
            </a:r>
            <a:endParaRPr lang="en-US" sz="1600" dirty="0"/>
          </a:p>
          <a:p>
            <a:pPr marL="285750" indent="-285750">
              <a:buFont typeface="Arial" panose="020B0604020202020204" pitchFamily="34" charset="0"/>
              <a:buChar char="•"/>
            </a:pPr>
            <a:r>
              <a:rPr lang="en-US" sz="1600" dirty="0"/>
              <a:t>Input Sequence: At each time step t, the RNN receives an input </a:t>
            </a:r>
            <a:r>
              <a:rPr lang="en-US" sz="1600" dirty="0" err="1"/>
              <a:t>x</a:t>
            </a:r>
            <a:r>
              <a:rPr lang="en-US" sz="1600" baseline="-25000" dirty="0" err="1"/>
              <a:t>t</a:t>
            </a:r>
            <a:r>
              <a:rPr lang="en-US" sz="1600" dirty="0"/>
              <a:t>​ and the hidden state h</a:t>
            </a:r>
            <a:r>
              <a:rPr lang="en-US" sz="1600" baseline="-25000" dirty="0"/>
              <a:t>t-1</a:t>
            </a:r>
            <a:r>
              <a:rPr lang="en-US" sz="1600" dirty="0"/>
              <a:t>​ from the previous time step.</a:t>
            </a:r>
          </a:p>
          <a:p>
            <a:pPr marL="285750" indent="-285750">
              <a:buFont typeface="Arial" panose="020B0604020202020204" pitchFamily="34" charset="0"/>
              <a:buChar char="•"/>
            </a:pPr>
            <a:r>
              <a:rPr lang="en-US" sz="1600" dirty="0"/>
              <a:t>Hidden State Update: The RNN computes a new hidden state h</a:t>
            </a:r>
            <a:r>
              <a:rPr lang="en-US" sz="1600" baseline="-25000" dirty="0"/>
              <a:t>t-1</a:t>
            </a:r>
            <a:r>
              <a:rPr lang="en-US" sz="1600" dirty="0"/>
              <a:t>​ based on the ​input </a:t>
            </a:r>
            <a:r>
              <a:rPr lang="en-US" sz="1600" dirty="0" err="1"/>
              <a:t>x</a:t>
            </a:r>
            <a:r>
              <a:rPr lang="en-US" sz="1600" baseline="-25000" dirty="0" err="1"/>
              <a:t>t</a:t>
            </a:r>
            <a:r>
              <a:rPr lang="en-US" sz="1600" dirty="0"/>
              <a:t> and the previous hidden state h</a:t>
            </a:r>
            <a:r>
              <a:rPr lang="en-US" sz="1600" baseline="-25000" dirty="0"/>
              <a:t>t-1</a:t>
            </a:r>
            <a:r>
              <a:rPr lang="en-US" sz="1600" dirty="0"/>
              <a:t>​.</a:t>
            </a:r>
          </a:p>
          <a:p>
            <a:pPr marL="285750" indent="-285750">
              <a:buFont typeface="Arial" panose="020B0604020202020204" pitchFamily="34" charset="0"/>
              <a:buChar char="•"/>
            </a:pPr>
            <a:r>
              <a:rPr lang="en-US" sz="1600" dirty="0"/>
              <a:t>Output: The RNN produces an output </a:t>
            </a:r>
            <a:r>
              <a:rPr lang="en-US" sz="1600" dirty="0" err="1"/>
              <a:t>y</a:t>
            </a:r>
            <a:r>
              <a:rPr lang="en-US" sz="1600" baseline="-25000" dirty="0" err="1"/>
              <a:t>t</a:t>
            </a:r>
            <a:r>
              <a:rPr lang="en-US" sz="1600" dirty="0"/>
              <a:t> based on the current hidden state </a:t>
            </a:r>
            <a:r>
              <a:rPr lang="en-US" sz="1600" dirty="0" err="1"/>
              <a:t>h</a:t>
            </a:r>
            <a:r>
              <a:rPr lang="en-US" sz="1600" baseline="-25000" dirty="0" err="1"/>
              <a:t>t</a:t>
            </a:r>
            <a:r>
              <a:rPr lang="en-US" sz="1600" dirty="0"/>
              <a:t>​.</a:t>
            </a:r>
          </a:p>
          <a:p>
            <a:r>
              <a:rPr lang="en-US" sz="1600" b="1" dirty="0"/>
              <a:t>Backward Pass:</a:t>
            </a:r>
            <a:endParaRPr lang="en-US" sz="1600" dirty="0"/>
          </a:p>
          <a:p>
            <a:pPr marL="285750" indent="-285750">
              <a:buFont typeface="Arial" panose="020B0604020202020204" pitchFamily="34" charset="0"/>
              <a:buChar char="•"/>
            </a:pPr>
            <a:r>
              <a:rPr lang="en-US" sz="1600" dirty="0"/>
              <a:t>Loss Calculation: The output </a:t>
            </a:r>
            <a:r>
              <a:rPr lang="en-US" sz="1600" dirty="0" err="1"/>
              <a:t>y</a:t>
            </a:r>
            <a:r>
              <a:rPr lang="en-US" sz="1600" baseline="-25000" dirty="0" err="1"/>
              <a:t>t</a:t>
            </a:r>
            <a:r>
              <a:rPr lang="en-US" sz="1600" dirty="0"/>
              <a:t>​ is compared to the target output, and a loss is calculated using a loss function (e.g., mean squared error or cross-entropy).</a:t>
            </a:r>
          </a:p>
          <a:p>
            <a:pPr marL="285750" indent="-285750">
              <a:buFont typeface="Arial" panose="020B0604020202020204" pitchFamily="34" charset="0"/>
              <a:buChar char="•"/>
            </a:pPr>
            <a:r>
              <a:rPr lang="en-US" sz="1600" dirty="0"/>
              <a:t>Gradient Calculation: Gradients of the loss with respect to the parameters (weights and biases) are calculated using backpropagation. This involves calculating the gradients at each time step.</a:t>
            </a:r>
          </a:p>
          <a:p>
            <a:pPr marL="285750" indent="-285750">
              <a:buFont typeface="Arial" panose="020B0604020202020204" pitchFamily="34" charset="0"/>
              <a:buChar char="•"/>
            </a:pPr>
            <a:r>
              <a:rPr lang="en-US" sz="1600" dirty="0"/>
              <a:t>Weight Update: The model parameters are updated using an optimization algorithm (e.g., stochastic gradient descent) to minimize the loss.</a:t>
            </a:r>
          </a:p>
          <a:p>
            <a:r>
              <a:rPr lang="en-US" sz="1600" b="1" dirty="0"/>
              <a:t>Backpropagation Through Time:</a:t>
            </a:r>
            <a:endParaRPr lang="en-US" sz="1600" dirty="0"/>
          </a:p>
          <a:p>
            <a:pPr marL="285750" indent="-285750">
              <a:buFont typeface="Arial" panose="020B0604020202020204" pitchFamily="34" charset="0"/>
              <a:buChar char="•"/>
            </a:pPr>
            <a:r>
              <a:rPr lang="en-US" sz="1600" dirty="0"/>
              <a:t>Unrolling: BPTT involves unrolling the network through time, treating the sequence as a series of connected neural networks. This creates a computational graph where each time step corresponds to a layer.</a:t>
            </a:r>
          </a:p>
          <a:p>
            <a:pPr marL="285750" indent="-285750">
              <a:buFont typeface="Arial" panose="020B0604020202020204" pitchFamily="34" charset="0"/>
              <a:buChar char="•"/>
            </a:pPr>
            <a:r>
              <a:rPr lang="en-US" sz="1600" dirty="0"/>
              <a:t>Gradient Propagation: Gradients are propagated backward through the unrolled network, updating the parameters at each time step. The gradients are accumulated across time steps.</a:t>
            </a:r>
          </a:p>
          <a:p>
            <a:pPr marL="285750" indent="-285750">
              <a:buFont typeface="Arial" panose="020B0604020202020204" pitchFamily="34" charset="0"/>
              <a:buChar char="•"/>
            </a:pPr>
            <a:r>
              <a:rPr lang="en-US" sz="1600" dirty="0"/>
              <a:t>Truncation: To manage the exploding or vanishing gradient problem, the sequence is often truncated after a certain number of time steps. This helps in stabilizing the training process.</a:t>
            </a:r>
          </a:p>
          <a:p>
            <a:r>
              <a:rPr lang="en-US" sz="1600" b="1" dirty="0"/>
              <a:t>Parameter Update:</a:t>
            </a:r>
            <a:endParaRPr lang="en-US" sz="1600" dirty="0"/>
          </a:p>
          <a:p>
            <a:pPr marL="285750" indent="-285750">
              <a:buFont typeface="Arial" panose="020B0604020202020204" pitchFamily="34" charset="0"/>
              <a:buChar char="•"/>
            </a:pPr>
            <a:r>
              <a:rPr lang="en-US" sz="1600" dirty="0"/>
              <a:t>After completing the backward pass through the unrolled sequence, the accumulated gradients are used to update the model parameters in the optimization step.</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476750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641350" marR="5080" lvl="0" indent="-628650" algn="l" rtl="0">
              <a:lnSpc>
                <a:spcPct val="119696"/>
              </a:lnSpc>
              <a:spcBef>
                <a:spcPts val="0"/>
              </a:spcBef>
              <a:spcAft>
                <a:spcPts val="0"/>
              </a:spcAft>
              <a:buNone/>
            </a:pPr>
            <a:r>
              <a:rPr lang="en-US" sz="4400" dirty="0">
                <a:latin typeface="+mj-lt"/>
                <a:ea typeface="Calibri"/>
                <a:cs typeface="Calibri"/>
                <a:sym typeface="Calibri"/>
              </a:rPr>
              <a:t>Backpropagation through time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87996" y="1035390"/>
            <a:ext cx="11555242"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It's important to note that BPTT requires maintaining hidden states for each time step during the forward pass, which allows the model to capture information from the entire sequence. </a:t>
            </a:r>
          </a:p>
          <a:p>
            <a:pPr marL="342900" indent="-342900">
              <a:buFont typeface="Arial" panose="020B0604020202020204" pitchFamily="34" charset="0"/>
              <a:buChar char="•"/>
            </a:pPr>
            <a:r>
              <a:rPr lang="en-US" sz="2400" dirty="0"/>
              <a:t>However, this also makes BPTT computationally expensive and can lead to issues like vanishing or exploding gradients, which may require additional techniques such as gradient clipping or using more advanced RNN architectures (e.g., LSTM or GRU) to address.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0009561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1015378" y="778179"/>
            <a:ext cx="10451198"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189" name="Google Shape;189;p16"/>
          <p:cNvSpPr txBox="1"/>
          <p:nvPr/>
        </p:nvSpPr>
        <p:spPr>
          <a:xfrm>
            <a:off x="4673402" y="4011877"/>
            <a:ext cx="7234695" cy="1025394"/>
          </a:xfrm>
          <a:prstGeom prst="rect">
            <a:avLst/>
          </a:prstGeom>
          <a:noFill/>
          <a:ln>
            <a:noFill/>
          </a:ln>
        </p:spPr>
        <p:txBody>
          <a:bodyPr spcFirstLastPara="1" wrap="square" lIns="0" tIns="27925" rIns="0" bIns="0" anchor="t" anchorCtr="0">
            <a:spAutoFit/>
          </a:bodyPr>
          <a:lstStyle/>
          <a:p>
            <a:pPr marL="1163955" marR="5080" lvl="0" indent="-1151890" algn="l" rtl="0">
              <a:lnSpc>
                <a:spcPct val="119696"/>
              </a:lnSpc>
              <a:spcBef>
                <a:spcPts val="0"/>
              </a:spcBef>
              <a:spcAft>
                <a:spcPts val="0"/>
              </a:spcAft>
              <a:buNone/>
            </a:pPr>
            <a:r>
              <a:rPr lang="en-US" sz="5400" dirty="0">
                <a:latin typeface="+mj-lt"/>
                <a:ea typeface="Calibri"/>
                <a:cs typeface="Calibri"/>
                <a:sym typeface="Calibri"/>
              </a:rPr>
              <a:t>Different types of RNNs</a:t>
            </a:r>
            <a:endParaRPr sz="5400" dirty="0">
              <a:latin typeface="+mj-lt"/>
              <a:ea typeface="Calibri"/>
              <a:cs typeface="Calibri"/>
              <a:sym typeface="Calibri"/>
            </a:endParaRPr>
          </a:p>
        </p:txBody>
      </p:sp>
      <p:sp>
        <p:nvSpPr>
          <p:cNvPr id="190" name="Google Shape;190;p16"/>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91" name="Google Shape;191;p16"/>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922260" cy="825354"/>
          </a:xfrm>
          <a:prstGeom prst="rect">
            <a:avLst/>
          </a:prstGeom>
          <a:noFill/>
          <a:ln>
            <a:noFill/>
          </a:ln>
        </p:spPr>
        <p:txBody>
          <a:bodyPr spcFirstLastPara="1" wrap="square" lIns="0" tIns="12700" rIns="0" bIns="0" anchor="t" anchorCtr="0">
            <a:spAutoFit/>
          </a:bodyPr>
          <a:lstStyle/>
          <a:p>
            <a:pPr marL="1163955" marR="5080" lvl="0" indent="-1151890" algn="l" rtl="0">
              <a:lnSpc>
                <a:spcPct val="119696"/>
              </a:lnSpc>
              <a:spcBef>
                <a:spcPts val="0"/>
              </a:spcBef>
              <a:spcAft>
                <a:spcPts val="0"/>
              </a:spcAft>
              <a:buNone/>
            </a:pPr>
            <a:r>
              <a:rPr lang="en-US" sz="4400" dirty="0">
                <a:latin typeface="+mj-lt"/>
                <a:ea typeface="Calibri"/>
                <a:cs typeface="Calibri"/>
                <a:sym typeface="Calibri"/>
              </a:rPr>
              <a:t>Different types of RNNs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Various RNN architectures serve specific purposes: one-to-one, one-to-many (e.g., music generation), many-to-one (e.g., sentiment classification), and many-to-many (e.g., machine translation with varying sequence lengths).</a:t>
            </a:r>
          </a:p>
          <a:p>
            <a:pPr marL="285750" indent="-285750">
              <a:buFont typeface="Arial" panose="020B0604020202020204" pitchFamily="34" charset="0"/>
              <a:buChar char="•"/>
            </a:pPr>
            <a:r>
              <a:rPr lang="en-US" sz="2400" dirty="0"/>
              <a:t>RNNs' basic blocks enable diverse model creation, with sequence generation subtleties discussed later.</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61397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17"/>
          <p:cNvSpPr txBox="1">
            <a:spLocks noGrp="1"/>
          </p:cNvSpPr>
          <p:nvPr>
            <p:ph type="title"/>
          </p:nvPr>
        </p:nvSpPr>
        <p:spPr>
          <a:xfrm>
            <a:off x="261620" y="139700"/>
            <a:ext cx="7001509"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mj-lt"/>
                <a:ea typeface="Cambria"/>
                <a:cs typeface="Cambria"/>
                <a:sym typeface="Cambria"/>
              </a:rPr>
              <a:t>Examples of sequence data</a:t>
            </a:r>
            <a:endParaRPr sz="4400">
              <a:latin typeface="+mj-lt"/>
              <a:ea typeface="Cambria"/>
              <a:cs typeface="Cambria"/>
              <a:sym typeface="Cambria"/>
            </a:endParaRPr>
          </a:p>
        </p:txBody>
      </p:sp>
      <p:sp>
        <p:nvSpPr>
          <p:cNvPr id="197" name="Google Shape;197;p17"/>
          <p:cNvSpPr txBox="1"/>
          <p:nvPr/>
        </p:nvSpPr>
        <p:spPr>
          <a:xfrm>
            <a:off x="257733" y="1910194"/>
            <a:ext cx="246570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Music generation</a:t>
            </a:r>
            <a:endParaRPr sz="2400">
              <a:latin typeface="+mj-lt"/>
              <a:ea typeface="Cambria"/>
              <a:cs typeface="Cambria"/>
              <a:sym typeface="Cambria"/>
            </a:endParaRPr>
          </a:p>
        </p:txBody>
      </p:sp>
      <p:pic>
        <p:nvPicPr>
          <p:cNvPr id="198" name="Google Shape;198;p17"/>
          <p:cNvPicPr preferRelativeResize="0"/>
          <p:nvPr/>
        </p:nvPicPr>
        <p:blipFill rotWithShape="1">
          <a:blip r:embed="rId3">
            <a:alphaModFix/>
          </a:blip>
          <a:srcRect/>
          <a:stretch/>
        </p:blipFill>
        <p:spPr>
          <a:xfrm>
            <a:off x="8925762" y="1614119"/>
            <a:ext cx="2749372" cy="942975"/>
          </a:xfrm>
          <a:prstGeom prst="rect">
            <a:avLst/>
          </a:prstGeom>
          <a:noFill/>
          <a:ln>
            <a:noFill/>
          </a:ln>
        </p:spPr>
      </p:pic>
      <p:sp>
        <p:nvSpPr>
          <p:cNvPr id="199" name="Google Shape;199;p17"/>
          <p:cNvSpPr/>
          <p:nvPr/>
        </p:nvSpPr>
        <p:spPr>
          <a:xfrm>
            <a:off x="7514170" y="2047748"/>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00" name="Google Shape;200;p17"/>
          <p:cNvSpPr txBox="1"/>
          <p:nvPr/>
        </p:nvSpPr>
        <p:spPr>
          <a:xfrm>
            <a:off x="257733" y="1125143"/>
            <a:ext cx="267398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Speech recognition</a:t>
            </a:r>
            <a:endParaRPr sz="2400">
              <a:latin typeface="+mj-lt"/>
              <a:ea typeface="Cambria"/>
              <a:cs typeface="Cambria"/>
              <a:sym typeface="Cambria"/>
            </a:endParaRPr>
          </a:p>
        </p:txBody>
      </p:sp>
      <p:pic>
        <p:nvPicPr>
          <p:cNvPr id="201" name="Google Shape;201;p17"/>
          <p:cNvPicPr preferRelativeResize="0"/>
          <p:nvPr/>
        </p:nvPicPr>
        <p:blipFill rotWithShape="1">
          <a:blip r:embed="rId4">
            <a:alphaModFix/>
          </a:blip>
          <a:srcRect/>
          <a:stretch/>
        </p:blipFill>
        <p:spPr>
          <a:xfrm>
            <a:off x="4334421" y="517779"/>
            <a:ext cx="2589212" cy="1757362"/>
          </a:xfrm>
          <a:prstGeom prst="rect">
            <a:avLst/>
          </a:prstGeom>
          <a:noFill/>
          <a:ln>
            <a:noFill/>
          </a:ln>
        </p:spPr>
      </p:pic>
      <p:sp>
        <p:nvSpPr>
          <p:cNvPr id="202" name="Google Shape;202;p17"/>
          <p:cNvSpPr txBox="1"/>
          <p:nvPr/>
        </p:nvSpPr>
        <p:spPr>
          <a:xfrm>
            <a:off x="4197870" y="1782419"/>
            <a:ext cx="2862580" cy="1343025"/>
          </a:xfrm>
          <a:prstGeom prst="rect">
            <a:avLst/>
          </a:prstGeom>
          <a:noFill/>
          <a:ln>
            <a:noFill/>
          </a:ln>
        </p:spPr>
        <p:txBody>
          <a:bodyPr spcFirstLastPara="1" wrap="square" lIns="0" tIns="12700" rIns="0" bIns="0" anchor="t" anchorCtr="0">
            <a:spAutoFit/>
          </a:bodyPr>
          <a:lstStyle/>
          <a:p>
            <a:pPr marL="0" marR="79375" lvl="0" indent="0" algn="ctr" rtl="0">
              <a:lnSpc>
                <a:spcPct val="100000"/>
              </a:lnSpc>
              <a:spcBef>
                <a:spcPts val="0"/>
              </a:spcBef>
              <a:spcAft>
                <a:spcPts val="0"/>
              </a:spcAft>
              <a:buNone/>
            </a:pPr>
            <a:r>
              <a:rPr lang="en-US" sz="2800">
                <a:latin typeface="+mj-lt"/>
                <a:ea typeface="Cambria Math"/>
                <a:cs typeface="Cambria Math"/>
                <a:sym typeface="Cambria Math"/>
              </a:rPr>
              <a:t>∅</a:t>
            </a:r>
            <a:endParaRPr sz="2800">
              <a:latin typeface="+mj-lt"/>
              <a:ea typeface="Cambria Math"/>
              <a:cs typeface="Cambria Math"/>
              <a:sym typeface="Cambria Math"/>
            </a:endParaRPr>
          </a:p>
          <a:p>
            <a:pPr marL="586105" marR="5080" lvl="0" indent="-574040" algn="l" rtl="0">
              <a:lnSpc>
                <a:spcPct val="100000"/>
              </a:lnSpc>
              <a:spcBef>
                <a:spcPts val="2210"/>
              </a:spcBef>
              <a:spcAft>
                <a:spcPts val="0"/>
              </a:spcAft>
              <a:buNone/>
            </a:pPr>
            <a:r>
              <a:rPr lang="en-US" sz="2000">
                <a:latin typeface="+mj-lt"/>
                <a:ea typeface="Cambria"/>
                <a:cs typeface="Cambria"/>
                <a:sym typeface="Cambria"/>
              </a:rPr>
              <a:t>“There is nothing to like in this movie.”</a:t>
            </a:r>
            <a:endParaRPr sz="2000">
              <a:latin typeface="+mj-lt"/>
              <a:ea typeface="Cambria"/>
              <a:cs typeface="Cambria"/>
              <a:sym typeface="Cambria"/>
            </a:endParaRPr>
          </a:p>
        </p:txBody>
      </p:sp>
      <p:sp>
        <p:nvSpPr>
          <p:cNvPr id="203" name="Google Shape;203;p17"/>
          <p:cNvSpPr txBox="1"/>
          <p:nvPr/>
        </p:nvSpPr>
        <p:spPr>
          <a:xfrm>
            <a:off x="8531441" y="987069"/>
            <a:ext cx="3451225"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latin typeface="+mj-lt"/>
                <a:ea typeface="Cambria"/>
                <a:cs typeface="Cambria"/>
                <a:sym typeface="Cambria"/>
              </a:rPr>
              <a:t>“The quick brown fox jumped over the lazy dog.”</a:t>
            </a:r>
            <a:endParaRPr sz="2000">
              <a:latin typeface="+mj-lt"/>
              <a:ea typeface="Cambria"/>
              <a:cs typeface="Cambria"/>
              <a:sym typeface="Cambria"/>
            </a:endParaRPr>
          </a:p>
        </p:txBody>
      </p:sp>
      <p:sp>
        <p:nvSpPr>
          <p:cNvPr id="204" name="Google Shape;204;p17"/>
          <p:cNvSpPr/>
          <p:nvPr/>
        </p:nvSpPr>
        <p:spPr>
          <a:xfrm>
            <a:off x="7514170" y="1244485"/>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05" name="Google Shape;205;p17"/>
          <p:cNvSpPr txBox="1"/>
          <p:nvPr/>
        </p:nvSpPr>
        <p:spPr>
          <a:xfrm>
            <a:off x="257733" y="2613012"/>
            <a:ext cx="3415029"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Sentiment classification</a:t>
            </a:r>
            <a:endParaRPr sz="2400">
              <a:latin typeface="+mj-lt"/>
              <a:ea typeface="Cambria"/>
              <a:cs typeface="Cambria"/>
              <a:sym typeface="Cambria"/>
            </a:endParaRPr>
          </a:p>
        </p:txBody>
      </p:sp>
      <p:sp>
        <p:nvSpPr>
          <p:cNvPr id="206" name="Google Shape;206;p17"/>
          <p:cNvSpPr/>
          <p:nvPr/>
        </p:nvSpPr>
        <p:spPr>
          <a:xfrm>
            <a:off x="7514170" y="2755264"/>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07" name="Google Shape;207;p17"/>
          <p:cNvSpPr/>
          <p:nvPr/>
        </p:nvSpPr>
        <p:spPr>
          <a:xfrm>
            <a:off x="9182937" y="2691472"/>
            <a:ext cx="400050" cy="372745"/>
          </a:xfrm>
          <a:custGeom>
            <a:avLst/>
            <a:gdLst/>
            <a:ahLst/>
            <a:cxnLst/>
            <a:rect l="l" t="t" r="r" b="b"/>
            <a:pathLst>
              <a:path w="400050" h="372744"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08" name="Google Shape;208;p17"/>
          <p:cNvSpPr/>
          <p:nvPr/>
        </p:nvSpPr>
        <p:spPr>
          <a:xfrm>
            <a:off x="9659176"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09" name="Google Shape;209;p17"/>
          <p:cNvSpPr/>
          <p:nvPr/>
        </p:nvSpPr>
        <p:spPr>
          <a:xfrm>
            <a:off x="10135413"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10" name="Google Shape;210;p17"/>
          <p:cNvSpPr/>
          <p:nvPr/>
        </p:nvSpPr>
        <p:spPr>
          <a:xfrm>
            <a:off x="10611650" y="2691536"/>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11" name="Google Shape;211;p17"/>
          <p:cNvSpPr/>
          <p:nvPr/>
        </p:nvSpPr>
        <p:spPr>
          <a:xfrm>
            <a:off x="11087887"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12" name="Google Shape;212;p17"/>
          <p:cNvSpPr txBox="1"/>
          <p:nvPr/>
        </p:nvSpPr>
        <p:spPr>
          <a:xfrm>
            <a:off x="263127" y="3381299"/>
            <a:ext cx="33350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DNA sequence analysis</a:t>
            </a:r>
            <a:endParaRPr sz="2400">
              <a:latin typeface="+mj-lt"/>
              <a:ea typeface="Cambria"/>
              <a:cs typeface="Cambria"/>
              <a:sym typeface="Cambria"/>
            </a:endParaRPr>
          </a:p>
        </p:txBody>
      </p:sp>
      <p:sp>
        <p:nvSpPr>
          <p:cNvPr id="213" name="Google Shape;213;p17"/>
          <p:cNvSpPr txBox="1"/>
          <p:nvPr/>
        </p:nvSpPr>
        <p:spPr>
          <a:xfrm>
            <a:off x="4058665" y="3431641"/>
            <a:ext cx="3201035"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latin typeface="+mj-lt"/>
                <a:ea typeface="Cambria"/>
                <a:cs typeface="Cambria"/>
                <a:sym typeface="Cambria"/>
              </a:rPr>
              <a:t>AGCCCCTGTGAGGAACTAG</a:t>
            </a:r>
            <a:endParaRPr sz="1800">
              <a:latin typeface="+mj-lt"/>
              <a:ea typeface="Cambria"/>
              <a:cs typeface="Cambria"/>
              <a:sym typeface="Cambria"/>
            </a:endParaRPr>
          </a:p>
        </p:txBody>
      </p:sp>
      <p:sp>
        <p:nvSpPr>
          <p:cNvPr id="214" name="Google Shape;214;p17"/>
          <p:cNvSpPr/>
          <p:nvPr/>
        </p:nvSpPr>
        <p:spPr>
          <a:xfrm>
            <a:off x="7514170" y="3529901"/>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15" name="Google Shape;215;p17"/>
          <p:cNvSpPr txBox="1"/>
          <p:nvPr/>
        </p:nvSpPr>
        <p:spPr>
          <a:xfrm>
            <a:off x="8687892" y="3417989"/>
            <a:ext cx="3201035"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latin typeface="+mj-lt"/>
                <a:ea typeface="Cambria"/>
                <a:cs typeface="Cambria"/>
                <a:sym typeface="Cambria"/>
              </a:rPr>
              <a:t>AG</a:t>
            </a:r>
            <a:r>
              <a:rPr lang="en-US" sz="1800">
                <a:solidFill>
                  <a:srgbClr val="FF0000"/>
                </a:solidFill>
                <a:latin typeface="+mj-lt"/>
                <a:ea typeface="Cambria"/>
                <a:cs typeface="Cambria"/>
                <a:sym typeface="Cambria"/>
              </a:rPr>
              <a:t>CCCCTGTGAGGAACT</a:t>
            </a:r>
            <a:r>
              <a:rPr lang="en-US" sz="1800">
                <a:latin typeface="+mj-lt"/>
                <a:ea typeface="Cambria"/>
                <a:cs typeface="Cambria"/>
                <a:sym typeface="Cambria"/>
              </a:rPr>
              <a:t>AG</a:t>
            </a:r>
            <a:endParaRPr sz="1800">
              <a:latin typeface="+mj-lt"/>
              <a:ea typeface="Cambria"/>
              <a:cs typeface="Cambria"/>
              <a:sym typeface="Cambria"/>
            </a:endParaRPr>
          </a:p>
        </p:txBody>
      </p:sp>
      <p:sp>
        <p:nvSpPr>
          <p:cNvPr id="216" name="Google Shape;216;p17"/>
          <p:cNvSpPr txBox="1"/>
          <p:nvPr/>
        </p:nvSpPr>
        <p:spPr>
          <a:xfrm>
            <a:off x="263805" y="4102150"/>
            <a:ext cx="288988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Machine translation</a:t>
            </a:r>
            <a:endParaRPr sz="2400">
              <a:latin typeface="+mj-lt"/>
              <a:ea typeface="Cambria"/>
              <a:cs typeface="Cambria"/>
              <a:sym typeface="Cambria"/>
            </a:endParaRPr>
          </a:p>
        </p:txBody>
      </p:sp>
      <p:sp>
        <p:nvSpPr>
          <p:cNvPr id="217" name="Google Shape;217;p17"/>
          <p:cNvSpPr txBox="1"/>
          <p:nvPr/>
        </p:nvSpPr>
        <p:spPr>
          <a:xfrm>
            <a:off x="4128020" y="4091533"/>
            <a:ext cx="3001645" cy="635000"/>
          </a:xfrm>
          <a:prstGeom prst="rect">
            <a:avLst/>
          </a:prstGeom>
          <a:noFill/>
          <a:ln>
            <a:noFill/>
          </a:ln>
        </p:spPr>
        <p:txBody>
          <a:bodyPr spcFirstLastPara="1" wrap="square" lIns="0" tIns="12700" rIns="0" bIns="0" anchor="t" anchorCtr="0">
            <a:spAutoFit/>
          </a:bodyPr>
          <a:lstStyle/>
          <a:p>
            <a:pPr marL="1228725" marR="5080" lvl="0" indent="-1216660" algn="l" rtl="0">
              <a:lnSpc>
                <a:spcPct val="100000"/>
              </a:lnSpc>
              <a:spcBef>
                <a:spcPts val="0"/>
              </a:spcBef>
              <a:spcAft>
                <a:spcPts val="0"/>
              </a:spcAft>
              <a:buNone/>
            </a:pPr>
            <a:r>
              <a:rPr lang="en-US" sz="2000">
                <a:latin typeface="+mj-lt"/>
                <a:ea typeface="Cambria"/>
                <a:cs typeface="Cambria"/>
                <a:sym typeface="Cambria"/>
              </a:rPr>
              <a:t>Voulez-vous chanter avec moi?</a:t>
            </a:r>
            <a:endParaRPr sz="2000">
              <a:latin typeface="+mj-lt"/>
              <a:ea typeface="Cambria"/>
              <a:cs typeface="Cambria"/>
              <a:sym typeface="Cambria"/>
            </a:endParaRPr>
          </a:p>
        </p:txBody>
      </p:sp>
      <p:sp>
        <p:nvSpPr>
          <p:cNvPr id="218" name="Google Shape;218;p17"/>
          <p:cNvSpPr/>
          <p:nvPr/>
        </p:nvSpPr>
        <p:spPr>
          <a:xfrm>
            <a:off x="7514170" y="4253115"/>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19" name="Google Shape;219;p17"/>
          <p:cNvSpPr txBox="1"/>
          <p:nvPr/>
        </p:nvSpPr>
        <p:spPr>
          <a:xfrm>
            <a:off x="8823273" y="4102150"/>
            <a:ext cx="2954020" cy="628377"/>
          </a:xfrm>
          <a:prstGeom prst="rect">
            <a:avLst/>
          </a:prstGeom>
          <a:noFill/>
          <a:ln>
            <a:noFill/>
          </a:ln>
        </p:spPr>
        <p:txBody>
          <a:bodyPr spcFirstLastPara="1" wrap="square" lIns="0" tIns="12700" rIns="0" bIns="0" anchor="t" anchorCtr="0">
            <a:spAutoFit/>
          </a:bodyPr>
          <a:lstStyle/>
          <a:p>
            <a:pPr marL="1244600" marR="5080" lvl="0" indent="-1231900" algn="l" rtl="0">
              <a:lnSpc>
                <a:spcPct val="100000"/>
              </a:lnSpc>
              <a:spcBef>
                <a:spcPts val="0"/>
              </a:spcBef>
              <a:spcAft>
                <a:spcPts val="0"/>
              </a:spcAft>
              <a:buNone/>
            </a:pPr>
            <a:r>
              <a:rPr lang="en-US" sz="2000">
                <a:latin typeface="+mj-lt"/>
                <a:ea typeface="Cambria"/>
                <a:cs typeface="Cambria"/>
                <a:sym typeface="Cambria"/>
              </a:rPr>
              <a:t>Do you want to sing with me?</a:t>
            </a:r>
            <a:endParaRPr sz="2000">
              <a:latin typeface="+mj-lt"/>
              <a:ea typeface="Cambria"/>
              <a:cs typeface="Cambria"/>
              <a:sym typeface="Cambria"/>
            </a:endParaRPr>
          </a:p>
        </p:txBody>
      </p:sp>
      <p:sp>
        <p:nvSpPr>
          <p:cNvPr id="220" name="Google Shape;220;p17"/>
          <p:cNvSpPr txBox="1"/>
          <p:nvPr/>
        </p:nvSpPr>
        <p:spPr>
          <a:xfrm>
            <a:off x="261620" y="5003787"/>
            <a:ext cx="362204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Video activity recognition</a:t>
            </a:r>
            <a:endParaRPr sz="2400">
              <a:latin typeface="+mj-lt"/>
              <a:ea typeface="Cambria"/>
              <a:cs typeface="Cambria"/>
              <a:sym typeface="Cambria"/>
            </a:endParaRPr>
          </a:p>
        </p:txBody>
      </p:sp>
      <p:pic>
        <p:nvPicPr>
          <p:cNvPr id="221" name="Google Shape;221;p17"/>
          <p:cNvPicPr preferRelativeResize="0"/>
          <p:nvPr/>
        </p:nvPicPr>
        <p:blipFill rotWithShape="1">
          <a:blip r:embed="rId5">
            <a:alphaModFix/>
          </a:blip>
          <a:srcRect/>
          <a:stretch/>
        </p:blipFill>
        <p:spPr>
          <a:xfrm>
            <a:off x="4402340" y="4855121"/>
            <a:ext cx="553930" cy="844367"/>
          </a:xfrm>
          <a:prstGeom prst="rect">
            <a:avLst/>
          </a:prstGeom>
          <a:noFill/>
          <a:ln>
            <a:noFill/>
          </a:ln>
        </p:spPr>
      </p:pic>
      <p:pic>
        <p:nvPicPr>
          <p:cNvPr id="222" name="Google Shape;222;p17"/>
          <p:cNvPicPr preferRelativeResize="0"/>
          <p:nvPr/>
        </p:nvPicPr>
        <p:blipFill rotWithShape="1">
          <a:blip r:embed="rId6">
            <a:alphaModFix/>
          </a:blip>
          <a:srcRect/>
          <a:stretch/>
        </p:blipFill>
        <p:spPr>
          <a:xfrm>
            <a:off x="5622658" y="4855121"/>
            <a:ext cx="545604" cy="844372"/>
          </a:xfrm>
          <a:prstGeom prst="rect">
            <a:avLst/>
          </a:prstGeom>
          <a:noFill/>
          <a:ln>
            <a:noFill/>
          </a:ln>
        </p:spPr>
      </p:pic>
      <p:pic>
        <p:nvPicPr>
          <p:cNvPr id="223" name="Google Shape;223;p17"/>
          <p:cNvPicPr preferRelativeResize="0"/>
          <p:nvPr/>
        </p:nvPicPr>
        <p:blipFill rotWithShape="1">
          <a:blip r:embed="rId7">
            <a:alphaModFix/>
          </a:blip>
          <a:srcRect/>
          <a:stretch/>
        </p:blipFill>
        <p:spPr>
          <a:xfrm>
            <a:off x="6221196" y="4855121"/>
            <a:ext cx="553930" cy="844367"/>
          </a:xfrm>
          <a:prstGeom prst="rect">
            <a:avLst/>
          </a:prstGeom>
          <a:noFill/>
          <a:ln>
            <a:noFill/>
          </a:ln>
        </p:spPr>
      </p:pic>
      <p:pic>
        <p:nvPicPr>
          <p:cNvPr id="224" name="Google Shape;224;p17"/>
          <p:cNvPicPr preferRelativeResize="0"/>
          <p:nvPr/>
        </p:nvPicPr>
        <p:blipFill rotWithShape="1">
          <a:blip r:embed="rId8">
            <a:alphaModFix/>
          </a:blip>
          <a:srcRect/>
          <a:stretch/>
        </p:blipFill>
        <p:spPr>
          <a:xfrm>
            <a:off x="5021046" y="4855111"/>
            <a:ext cx="545604" cy="844378"/>
          </a:xfrm>
          <a:prstGeom prst="rect">
            <a:avLst/>
          </a:prstGeom>
          <a:noFill/>
          <a:ln>
            <a:noFill/>
          </a:ln>
        </p:spPr>
      </p:pic>
      <p:sp>
        <p:nvSpPr>
          <p:cNvPr id="225" name="Google Shape;225;p17"/>
          <p:cNvSpPr/>
          <p:nvPr/>
        </p:nvSpPr>
        <p:spPr>
          <a:xfrm>
            <a:off x="7514170" y="5223281"/>
            <a:ext cx="622935" cy="127000"/>
          </a:xfrm>
          <a:custGeom>
            <a:avLst/>
            <a:gdLst/>
            <a:ahLst/>
            <a:cxnLst/>
            <a:rect l="l" t="t" r="r" b="b"/>
            <a:pathLst>
              <a:path w="622934" h="127000" extrusionOk="0">
                <a:moveTo>
                  <a:pt x="495477" y="0"/>
                </a:moveTo>
                <a:lnTo>
                  <a:pt x="495477" y="50799"/>
                </a:lnTo>
                <a:lnTo>
                  <a:pt x="0" y="50799"/>
                </a:lnTo>
                <a:lnTo>
                  <a:pt x="0" y="76199"/>
                </a:lnTo>
                <a:lnTo>
                  <a:pt x="495477" y="76199"/>
                </a:lnTo>
                <a:lnTo>
                  <a:pt x="495477" y="126999"/>
                </a:lnTo>
                <a:lnTo>
                  <a:pt x="622477" y="63499"/>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26" name="Google Shape;226;p17"/>
          <p:cNvSpPr txBox="1"/>
          <p:nvPr/>
        </p:nvSpPr>
        <p:spPr>
          <a:xfrm>
            <a:off x="9841738" y="5048618"/>
            <a:ext cx="1047115"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a:latin typeface="+mj-lt"/>
                <a:ea typeface="Cambria"/>
                <a:cs typeface="Cambria"/>
                <a:sym typeface="Cambria"/>
              </a:rPr>
              <a:t>Running</a:t>
            </a:r>
            <a:endParaRPr sz="2000">
              <a:latin typeface="+mj-lt"/>
              <a:ea typeface="Cambria"/>
              <a:cs typeface="Cambria"/>
              <a:sym typeface="Cambria"/>
            </a:endParaRPr>
          </a:p>
        </p:txBody>
      </p:sp>
      <p:sp>
        <p:nvSpPr>
          <p:cNvPr id="227" name="Google Shape;227;p17"/>
          <p:cNvSpPr txBox="1"/>
          <p:nvPr/>
        </p:nvSpPr>
        <p:spPr>
          <a:xfrm>
            <a:off x="261620" y="5909567"/>
            <a:ext cx="344233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Name entity recognition</a:t>
            </a:r>
            <a:endParaRPr sz="2400">
              <a:latin typeface="+mj-lt"/>
              <a:ea typeface="Cambria"/>
              <a:cs typeface="Cambria"/>
              <a:sym typeface="Cambria"/>
            </a:endParaRPr>
          </a:p>
        </p:txBody>
      </p:sp>
      <p:sp>
        <p:nvSpPr>
          <p:cNvPr id="228" name="Google Shape;228;p17"/>
          <p:cNvSpPr txBox="1"/>
          <p:nvPr/>
        </p:nvSpPr>
        <p:spPr>
          <a:xfrm>
            <a:off x="4240949" y="5917285"/>
            <a:ext cx="2868295" cy="635000"/>
          </a:xfrm>
          <a:prstGeom prst="rect">
            <a:avLst/>
          </a:prstGeom>
          <a:noFill/>
          <a:ln>
            <a:noFill/>
          </a:ln>
        </p:spPr>
        <p:txBody>
          <a:bodyPr spcFirstLastPara="1" wrap="square" lIns="0" tIns="12700" rIns="0" bIns="0" anchor="t" anchorCtr="0">
            <a:spAutoFit/>
          </a:bodyPr>
          <a:lstStyle/>
          <a:p>
            <a:pPr marL="29844" marR="5080" lvl="0" indent="-17779" algn="l" rtl="0">
              <a:lnSpc>
                <a:spcPct val="100000"/>
              </a:lnSpc>
              <a:spcBef>
                <a:spcPts val="0"/>
              </a:spcBef>
              <a:spcAft>
                <a:spcPts val="0"/>
              </a:spcAft>
              <a:buNone/>
            </a:pPr>
            <a:r>
              <a:rPr lang="en-US" sz="2000">
                <a:latin typeface="+mj-lt"/>
                <a:ea typeface="Cambria"/>
                <a:cs typeface="Cambria"/>
                <a:sym typeface="Cambria"/>
              </a:rPr>
              <a:t>Yesterday, Harry Potter met Hermione Granger.</a:t>
            </a:r>
            <a:endParaRPr sz="2000">
              <a:latin typeface="+mj-lt"/>
              <a:ea typeface="Cambria"/>
              <a:cs typeface="Cambria"/>
              <a:sym typeface="Cambria"/>
            </a:endParaRPr>
          </a:p>
        </p:txBody>
      </p:sp>
      <p:sp>
        <p:nvSpPr>
          <p:cNvPr id="229" name="Google Shape;229;p17"/>
          <p:cNvSpPr/>
          <p:nvPr/>
        </p:nvSpPr>
        <p:spPr>
          <a:xfrm>
            <a:off x="7514170" y="6082972"/>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sp>
        <p:nvSpPr>
          <p:cNvPr id="230" name="Google Shape;230;p17"/>
          <p:cNvSpPr txBox="1"/>
          <p:nvPr/>
        </p:nvSpPr>
        <p:spPr>
          <a:xfrm>
            <a:off x="9117228" y="5917285"/>
            <a:ext cx="2868930" cy="635000"/>
          </a:xfrm>
          <a:prstGeom prst="rect">
            <a:avLst/>
          </a:prstGeom>
          <a:noFill/>
          <a:ln>
            <a:noFill/>
          </a:ln>
        </p:spPr>
        <p:txBody>
          <a:bodyPr spcFirstLastPara="1" wrap="square" lIns="0" tIns="12700" rIns="0" bIns="0" anchor="t" anchorCtr="0">
            <a:spAutoFit/>
          </a:bodyPr>
          <a:lstStyle/>
          <a:p>
            <a:pPr marL="29844" marR="5080" lvl="0" indent="-17779" algn="l" rtl="0">
              <a:lnSpc>
                <a:spcPct val="100000"/>
              </a:lnSpc>
              <a:spcBef>
                <a:spcPts val="0"/>
              </a:spcBef>
              <a:spcAft>
                <a:spcPts val="0"/>
              </a:spcAft>
              <a:buNone/>
            </a:pPr>
            <a:r>
              <a:rPr lang="en-US" sz="2000">
                <a:latin typeface="+mj-lt"/>
                <a:ea typeface="Cambria"/>
                <a:cs typeface="Cambria"/>
                <a:sym typeface="Cambria"/>
              </a:rPr>
              <a:t>Yesterday, </a:t>
            </a:r>
            <a:r>
              <a:rPr lang="en-US" sz="2000">
                <a:solidFill>
                  <a:srgbClr val="FF0000"/>
                </a:solidFill>
                <a:latin typeface="+mj-lt"/>
                <a:ea typeface="Cambria"/>
                <a:cs typeface="Cambria"/>
                <a:sym typeface="Cambria"/>
              </a:rPr>
              <a:t>Harry Potter </a:t>
            </a:r>
            <a:r>
              <a:rPr lang="en-US" sz="2000">
                <a:latin typeface="+mj-lt"/>
                <a:ea typeface="Cambria"/>
                <a:cs typeface="Cambria"/>
                <a:sym typeface="Cambria"/>
              </a:rPr>
              <a:t>met </a:t>
            </a:r>
            <a:r>
              <a:rPr lang="en-US" sz="2000">
                <a:solidFill>
                  <a:srgbClr val="FF0000"/>
                </a:solidFill>
                <a:latin typeface="+mj-lt"/>
                <a:ea typeface="Cambria"/>
                <a:cs typeface="Cambria"/>
                <a:sym typeface="Cambria"/>
              </a:rPr>
              <a:t>Hermione Granger</a:t>
            </a:r>
            <a:r>
              <a:rPr lang="en-US" sz="2000">
                <a:latin typeface="+mj-lt"/>
                <a:ea typeface="Cambria"/>
                <a:cs typeface="Cambria"/>
                <a:sym typeface="Cambria"/>
              </a:rPr>
              <a:t>.</a:t>
            </a:r>
            <a:endParaRPr sz="2000">
              <a:latin typeface="+mj-lt"/>
              <a:ea typeface="Cambria"/>
              <a:cs typeface="Cambria"/>
              <a:sym typeface="Cambria"/>
            </a:endParaRPr>
          </a:p>
        </p:txBody>
      </p:sp>
      <p:pic>
        <p:nvPicPr>
          <p:cNvPr id="231" name="Google Shape;231;p17"/>
          <p:cNvPicPr preferRelativeResize="0"/>
          <p:nvPr/>
        </p:nvPicPr>
        <p:blipFill>
          <a:blip r:embed="rId9">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35"/>
        <p:cNvGrpSpPr/>
        <p:nvPr/>
      </p:nvGrpSpPr>
      <p:grpSpPr>
        <a:xfrm>
          <a:off x="0" y="0"/>
          <a:ext cx="0" cy="0"/>
          <a:chOff x="0" y="0"/>
          <a:chExt cx="0" cy="0"/>
        </a:xfrm>
      </p:grpSpPr>
      <p:sp>
        <p:nvSpPr>
          <p:cNvPr id="236" name="Google Shape;236;p18"/>
          <p:cNvSpPr txBox="1">
            <a:spLocks noGrp="1"/>
          </p:cNvSpPr>
          <p:nvPr>
            <p:ph type="title"/>
          </p:nvPr>
        </p:nvSpPr>
        <p:spPr>
          <a:xfrm>
            <a:off x="261620" y="139700"/>
            <a:ext cx="822896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mj-lt"/>
                <a:ea typeface="Cambria"/>
                <a:cs typeface="Cambria"/>
                <a:sym typeface="Cambria"/>
              </a:rPr>
              <a:t>Examples of RNN architectures</a:t>
            </a:r>
            <a:endParaRPr sz="4400">
              <a:latin typeface="+mj-lt"/>
              <a:ea typeface="Cambria"/>
              <a:cs typeface="Cambria"/>
              <a:sym typeface="Cambria"/>
            </a:endParaRPr>
          </a:p>
        </p:txBody>
      </p:sp>
      <p:pic>
        <p:nvPicPr>
          <p:cNvPr id="237" name="Google Shape;237;p18"/>
          <p:cNvPicPr preferRelativeResize="0"/>
          <p:nvPr/>
        </p:nvPicPr>
        <p:blipFill rotWithShape="1">
          <a:blip r:embed="rId3">
            <a:alphaModFix/>
          </a:blip>
          <a:srcRect/>
          <a:stretch/>
        </p:blipFill>
        <p:spPr>
          <a:xfrm>
            <a:off x="10160" y="1981200"/>
            <a:ext cx="11513042" cy="2895600"/>
          </a:xfrm>
          <a:prstGeom prst="rect">
            <a:avLst/>
          </a:prstGeom>
          <a:noFill/>
          <a:ln>
            <a:noFill/>
          </a:ln>
        </p:spPr>
      </p:pic>
      <p:pic>
        <p:nvPicPr>
          <p:cNvPr id="238" name="Google Shape;238;p18"/>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sp>
        <p:nvSpPr>
          <p:cNvPr id="243" name="Google Shape;243;p19"/>
          <p:cNvSpPr txBox="1">
            <a:spLocks noGrp="1"/>
          </p:cNvSpPr>
          <p:nvPr>
            <p:ph type="title"/>
          </p:nvPr>
        </p:nvSpPr>
        <p:spPr>
          <a:xfrm>
            <a:off x="261620" y="139700"/>
            <a:ext cx="822896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Cambria"/>
                <a:ea typeface="Cambria"/>
                <a:cs typeface="Cambria"/>
                <a:sym typeface="Cambria"/>
              </a:rPr>
              <a:t>Examples of RNN architectures</a:t>
            </a:r>
            <a:endParaRPr sz="4400">
              <a:latin typeface="Cambria"/>
              <a:ea typeface="Cambria"/>
              <a:cs typeface="Cambria"/>
              <a:sym typeface="Cambria"/>
            </a:endParaRPr>
          </a:p>
        </p:txBody>
      </p:sp>
      <p:pic>
        <p:nvPicPr>
          <p:cNvPr id="244" name="Google Shape;244;p19"/>
          <p:cNvPicPr preferRelativeResize="0"/>
          <p:nvPr/>
        </p:nvPicPr>
        <p:blipFill rotWithShape="1">
          <a:blip r:embed="rId3">
            <a:alphaModFix/>
          </a:blip>
          <a:srcRect/>
          <a:stretch/>
        </p:blipFill>
        <p:spPr>
          <a:xfrm>
            <a:off x="0" y="2121220"/>
            <a:ext cx="12115800" cy="2717479"/>
          </a:xfrm>
          <a:prstGeom prst="rect">
            <a:avLst/>
          </a:prstGeom>
          <a:noFill/>
          <a:ln>
            <a:noFill/>
          </a:ln>
        </p:spPr>
      </p:pic>
      <p:pic>
        <p:nvPicPr>
          <p:cNvPr id="245" name="Google Shape;245;p19"/>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g200990daa80_0_0"/>
          <p:cNvSpPr txBox="1">
            <a:spLocks noGrp="1"/>
          </p:cNvSpPr>
          <p:nvPr>
            <p:ph type="title"/>
          </p:nvPr>
        </p:nvSpPr>
        <p:spPr>
          <a:xfrm>
            <a:off x="1015352" y="349494"/>
            <a:ext cx="10161300" cy="2078100"/>
          </a:xfrm>
          <a:prstGeom prst="rect">
            <a:avLst/>
          </a:prstGeom>
        </p:spPr>
        <p:txBody>
          <a:bodyPr spcFirstLastPara="1" wrap="square" lIns="0" tIns="0" rIns="0" bIns="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6000" b="1" dirty="0">
                <a:solidFill>
                  <a:srgbClr val="0F0F0F"/>
                </a:solidFill>
                <a:highlight>
                  <a:srgbClr val="FFFFFF"/>
                </a:highlight>
                <a:latin typeface="+mj-lt"/>
                <a:ea typeface="Roboto"/>
                <a:cs typeface="Roboto"/>
                <a:sym typeface="Roboto"/>
              </a:rPr>
              <a:t>Recurrent Neural Networks</a:t>
            </a:r>
            <a:endParaRPr sz="6000" b="1" dirty="0">
              <a:solidFill>
                <a:srgbClr val="0F0F0F"/>
              </a:solidFill>
              <a:highlight>
                <a:srgbClr val="FFFFFF"/>
              </a:highlight>
              <a:latin typeface="+mj-lt"/>
              <a:ea typeface="Roboto"/>
              <a:cs typeface="Roboto"/>
              <a:sym typeface="Roboto"/>
            </a:endParaRPr>
          </a:p>
          <a:p>
            <a:pPr marL="0" lvl="0" indent="0" algn="l" rtl="0">
              <a:spcBef>
                <a:spcPts val="0"/>
              </a:spcBef>
              <a:spcAft>
                <a:spcPts val="0"/>
              </a:spcAft>
              <a:buNone/>
            </a:pPr>
            <a:endParaRPr dirty="0">
              <a:latin typeface="+mj-lt"/>
            </a:endParaRPr>
          </a:p>
        </p:txBody>
      </p:sp>
      <p:sp>
        <p:nvSpPr>
          <p:cNvPr id="49" name="Google Shape;49;g200990daa80_0_0"/>
          <p:cNvSpPr txBox="1">
            <a:spLocks noGrp="1"/>
          </p:cNvSpPr>
          <p:nvPr>
            <p:ph type="body" idx="1"/>
          </p:nvPr>
        </p:nvSpPr>
        <p:spPr>
          <a:xfrm>
            <a:off x="5428000" y="1628175"/>
            <a:ext cx="6687000" cy="6081900"/>
          </a:xfrm>
          <a:prstGeom prst="rect">
            <a:avLst/>
          </a:prstGeom>
        </p:spPr>
        <p:txBody>
          <a:bodyPr spcFirstLastPara="1" wrap="square" lIns="0" tIns="0" rIns="0" bIns="0" anchor="t" anchorCtr="0">
            <a:noAutofit/>
          </a:bodyPr>
          <a:lstStyle/>
          <a:p>
            <a:pPr marL="1069975" marR="5080" lvl="0" indent="-1057910" algn="l" rtl="0">
              <a:lnSpc>
                <a:spcPct val="119697"/>
              </a:lnSpc>
              <a:spcBef>
                <a:spcPts val="0"/>
              </a:spcBef>
              <a:spcAft>
                <a:spcPts val="0"/>
              </a:spcAft>
              <a:buNone/>
            </a:pPr>
            <a:r>
              <a:rPr lang="en-US" sz="2400" dirty="0">
                <a:latin typeface="+mj-lt"/>
              </a:rPr>
              <a:t>1 Why sequence models?</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2 Notation</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3 Recurrent Neural Network Model</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4 Backpropagation through time</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5 Different types of RNNs</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6 Language model and sequence generation</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7 Sampling novel sequences</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8 Vanishing gradients with RNNs</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9 Gated Recurrent Unit (GRU)</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10 LSTM (long short term memory) unit</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11 Bidirectional RNN</a:t>
            </a:r>
            <a:endParaRPr sz="2400" dirty="0">
              <a:latin typeface="+mj-lt"/>
            </a:endParaRPr>
          </a:p>
          <a:p>
            <a:pPr marL="1069975" marR="5080" lvl="0" indent="-1057910" algn="l" rtl="0">
              <a:lnSpc>
                <a:spcPct val="119697"/>
              </a:lnSpc>
              <a:spcBef>
                <a:spcPts val="0"/>
              </a:spcBef>
              <a:spcAft>
                <a:spcPts val="0"/>
              </a:spcAft>
              <a:buNone/>
            </a:pPr>
            <a:r>
              <a:rPr lang="en-US" sz="2400" dirty="0">
                <a:latin typeface="+mj-lt"/>
              </a:rPr>
              <a:t>12 Deep RNNs</a:t>
            </a:r>
            <a:endParaRPr sz="24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None/>
            </a:pPr>
            <a:endParaRPr sz="6600" dirty="0">
              <a:latin typeface="+mj-lt"/>
            </a:endParaRPr>
          </a:p>
          <a:p>
            <a:pPr marL="1069975" marR="5080" lvl="0" indent="-1057910" algn="l" rtl="0">
              <a:lnSpc>
                <a:spcPct val="119697"/>
              </a:lnSpc>
              <a:spcBef>
                <a:spcPts val="0"/>
              </a:spcBef>
              <a:spcAft>
                <a:spcPts val="0"/>
              </a:spcAft>
              <a:buClr>
                <a:schemeClr val="dk1"/>
              </a:buClr>
              <a:buFont typeface="Arial"/>
              <a:buNone/>
            </a:pPr>
            <a:endParaRPr sz="6600" dirty="0">
              <a:latin typeface="+mj-lt"/>
            </a:endParaRPr>
          </a:p>
          <a:p>
            <a:pPr marL="0" lvl="0" indent="0" algn="l" rtl="0">
              <a:spcBef>
                <a:spcPts val="0"/>
              </a:spcBef>
              <a:spcAft>
                <a:spcPts val="0"/>
              </a:spcAft>
              <a:buNone/>
            </a:pPr>
            <a:endParaRPr dirty="0">
              <a:latin typeface="+mj-lt"/>
            </a:endParaRPr>
          </a:p>
        </p:txBody>
      </p:sp>
      <p:pic>
        <p:nvPicPr>
          <p:cNvPr id="50" name="Google Shape;50;g200990daa80_0_0"/>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2115208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pic>
        <p:nvPicPr>
          <p:cNvPr id="251" name="Google Shape;251;p20"/>
          <p:cNvPicPr preferRelativeResize="0"/>
          <p:nvPr/>
        </p:nvPicPr>
        <p:blipFill rotWithShape="1">
          <a:blip r:embed="rId3">
            <a:alphaModFix/>
          </a:blip>
          <a:srcRect/>
          <a:stretch/>
        </p:blipFill>
        <p:spPr>
          <a:xfrm>
            <a:off x="17206" y="139489"/>
            <a:ext cx="12002353" cy="6743092"/>
          </a:xfrm>
          <a:prstGeom prst="rect">
            <a:avLst/>
          </a:prstGeom>
          <a:noFill/>
          <a:ln>
            <a:noFill/>
          </a:ln>
        </p:spPr>
      </p:pic>
      <p:pic>
        <p:nvPicPr>
          <p:cNvPr id="252" name="Google Shape;252;p20"/>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1"/>
          <p:cNvSpPr txBox="1">
            <a:spLocks noGrp="1"/>
          </p:cNvSpPr>
          <p:nvPr>
            <p:ph type="title"/>
          </p:nvPr>
        </p:nvSpPr>
        <p:spPr>
          <a:xfrm>
            <a:off x="1015376" y="791044"/>
            <a:ext cx="10567023"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258" name="Google Shape;258;p21"/>
          <p:cNvSpPr txBox="1"/>
          <p:nvPr/>
        </p:nvSpPr>
        <p:spPr>
          <a:xfrm>
            <a:off x="4968690" y="3708401"/>
            <a:ext cx="6644120" cy="2022590"/>
          </a:xfrm>
          <a:prstGeom prst="rect">
            <a:avLst/>
          </a:prstGeom>
          <a:noFill/>
          <a:ln>
            <a:noFill/>
          </a:ln>
        </p:spPr>
        <p:txBody>
          <a:bodyPr spcFirstLastPara="1" wrap="square" lIns="0" tIns="27925" rIns="0" bIns="0" anchor="t" anchorCtr="0">
            <a:spAutoFit/>
          </a:bodyPr>
          <a:lstStyle/>
          <a:p>
            <a:pPr marL="12700" marR="5080" lvl="0" indent="36830" algn="l" rtl="0">
              <a:lnSpc>
                <a:spcPct val="119696"/>
              </a:lnSpc>
              <a:spcBef>
                <a:spcPts val="0"/>
              </a:spcBef>
              <a:spcAft>
                <a:spcPts val="0"/>
              </a:spcAft>
              <a:buNone/>
            </a:pPr>
            <a:r>
              <a:rPr lang="en-US" sz="5400" dirty="0">
                <a:latin typeface="+mj-lt"/>
                <a:ea typeface="Calibri"/>
                <a:cs typeface="Calibri"/>
                <a:sym typeface="Calibri"/>
              </a:rPr>
              <a:t>Language model and sequence generation</a:t>
            </a:r>
            <a:endParaRPr sz="5400" dirty="0">
              <a:latin typeface="+mj-lt"/>
              <a:ea typeface="Calibri"/>
              <a:cs typeface="Calibri"/>
              <a:sym typeface="Calibri"/>
            </a:endParaRPr>
          </a:p>
        </p:txBody>
      </p:sp>
      <p:sp>
        <p:nvSpPr>
          <p:cNvPr id="259" name="Google Shape;259;p21"/>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60" name="Google Shape;260;p21"/>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Language modeling predicts word sequence probabilities and is vital in tasks like speech recognition and machine translation. RNNs excel in building language models by capturing the sequential nature of language. </a:t>
            </a:r>
          </a:p>
          <a:p>
            <a:pPr marL="285750" indent="-285750">
              <a:buFont typeface="Arial" panose="020B0604020202020204" pitchFamily="34" charset="0"/>
              <a:buChar char="•"/>
            </a:pPr>
            <a:r>
              <a:rPr lang="en-US" sz="2400" dirty="0"/>
              <a:t>Training involves tokenizing a text corpus, mapping words to vectors or indices.</a:t>
            </a:r>
          </a:p>
          <a:p>
            <a:pPr marL="285750" indent="-285750">
              <a:buFont typeface="Arial" panose="020B0604020202020204" pitchFamily="34" charset="0"/>
              <a:buChar char="•"/>
            </a:pPr>
            <a:r>
              <a:rPr lang="en-US" sz="2400" dirty="0"/>
              <a:t>The RNN predicts the next word, learning sequentially from left to right. A cost function measures the difference during training. </a:t>
            </a:r>
          </a:p>
          <a:p>
            <a:pPr marL="285750" indent="-285750">
              <a:buFont typeface="Arial" panose="020B0604020202020204" pitchFamily="34" charset="0"/>
              <a:buChar char="•"/>
            </a:pPr>
            <a:r>
              <a:rPr lang="en-US" sz="2400" dirty="0"/>
              <a:t>The trained model can generate new text by sampling the most probable next word at each step. This allows the model to produce text resembling the training set or generate creative content.</a:t>
            </a:r>
            <a:endParaRPr lang="en-GB" sz="2400" dirty="0"/>
          </a:p>
        </p:txBody>
      </p:sp>
      <p:sp>
        <p:nvSpPr>
          <p:cNvPr id="6" name="Google Shape;63;p3">
            <a:extLst>
              <a:ext uri="{FF2B5EF4-FFF2-40B4-BE49-F238E27FC236}">
                <a16:creationId xmlns:a16="http://schemas.microsoft.com/office/drawing/2014/main" id="{5C966DB5-D643-96E1-4064-F830F6F223AD}"/>
              </a:ext>
            </a:extLst>
          </p:cNvPr>
          <p:cNvSpPr txBox="1">
            <a:spLocks noGrp="1"/>
          </p:cNvSpPr>
          <p:nvPr>
            <p:ph type="title"/>
          </p:nvPr>
        </p:nvSpPr>
        <p:spPr>
          <a:xfrm>
            <a:off x="78740" y="139700"/>
            <a:ext cx="10884916" cy="825354"/>
          </a:xfrm>
          <a:prstGeom prst="rect">
            <a:avLst/>
          </a:prstGeom>
          <a:noFill/>
          <a:ln>
            <a:noFill/>
          </a:ln>
        </p:spPr>
        <p:txBody>
          <a:bodyPr spcFirstLastPara="1" wrap="square" lIns="0" tIns="12700" rIns="0" bIns="0" anchor="t" anchorCtr="0">
            <a:spAutoFit/>
          </a:bodyPr>
          <a:lstStyle/>
          <a:p>
            <a:pPr marL="12700" marR="5080" lvl="0" indent="36830" algn="l" rtl="0">
              <a:lnSpc>
                <a:spcPct val="119696"/>
              </a:lnSpc>
              <a:spcBef>
                <a:spcPts val="0"/>
              </a:spcBef>
              <a:spcAft>
                <a:spcPts val="0"/>
              </a:spcAft>
              <a:buNone/>
            </a:pPr>
            <a:r>
              <a:rPr lang="en-GB" sz="4400" dirty="0">
                <a:latin typeface="+mj-lt"/>
                <a:ea typeface="Calibri"/>
                <a:cs typeface="Calibri"/>
                <a:sym typeface="Calibri"/>
              </a:rPr>
              <a:t>Language model and sequence generation</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280058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64"/>
        <p:cNvGrpSpPr/>
        <p:nvPr/>
      </p:nvGrpSpPr>
      <p:grpSpPr>
        <a:xfrm>
          <a:off x="0" y="0"/>
          <a:ext cx="0" cy="0"/>
          <a:chOff x="0" y="0"/>
          <a:chExt cx="0" cy="0"/>
        </a:xfrm>
      </p:grpSpPr>
      <p:pic>
        <p:nvPicPr>
          <p:cNvPr id="265" name="Google Shape;265;p22"/>
          <p:cNvPicPr preferRelativeResize="0"/>
          <p:nvPr/>
        </p:nvPicPr>
        <p:blipFill rotWithShape="1">
          <a:blip r:embed="rId3">
            <a:alphaModFix/>
          </a:blip>
          <a:srcRect/>
          <a:stretch/>
        </p:blipFill>
        <p:spPr>
          <a:xfrm>
            <a:off x="0" y="9849"/>
            <a:ext cx="12039600" cy="6767875"/>
          </a:xfrm>
          <a:prstGeom prst="rect">
            <a:avLst/>
          </a:prstGeom>
          <a:noFill/>
          <a:ln>
            <a:noFill/>
          </a:ln>
        </p:spPr>
      </p:pic>
      <p:pic>
        <p:nvPicPr>
          <p:cNvPr id="266" name="Google Shape;266;p22"/>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261620" y="139701"/>
            <a:ext cx="987298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mj-lt"/>
                <a:ea typeface="Cambria"/>
                <a:cs typeface="Cambria"/>
                <a:sym typeface="Cambria"/>
              </a:rPr>
              <a:t>Language modelling with an RNN</a:t>
            </a:r>
            <a:endParaRPr sz="4400">
              <a:latin typeface="+mj-lt"/>
              <a:ea typeface="Cambria"/>
              <a:cs typeface="Cambria"/>
              <a:sym typeface="Cambria"/>
            </a:endParaRPr>
          </a:p>
        </p:txBody>
      </p:sp>
      <p:sp>
        <p:nvSpPr>
          <p:cNvPr id="272" name="Google Shape;272;p23"/>
          <p:cNvSpPr txBox="1"/>
          <p:nvPr/>
        </p:nvSpPr>
        <p:spPr>
          <a:xfrm>
            <a:off x="1131163" y="1292885"/>
            <a:ext cx="6788784" cy="4521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800" dirty="0">
                <a:latin typeface="+mj-lt"/>
                <a:ea typeface="Cambria"/>
                <a:cs typeface="Cambria"/>
                <a:sym typeface="Cambria"/>
              </a:rPr>
              <a:t>Training set: large corpus of </a:t>
            </a:r>
            <a:r>
              <a:rPr lang="en-US" sz="2800" dirty="0" err="1">
                <a:latin typeface="+mj-lt"/>
                <a:ea typeface="Cambria"/>
                <a:cs typeface="Cambria"/>
                <a:sym typeface="Cambria"/>
              </a:rPr>
              <a:t>english</a:t>
            </a:r>
            <a:r>
              <a:rPr lang="en-US" sz="2800" dirty="0">
                <a:latin typeface="+mj-lt"/>
                <a:ea typeface="Cambria"/>
                <a:cs typeface="Cambria"/>
                <a:sym typeface="Cambria"/>
              </a:rPr>
              <a:t> text.</a:t>
            </a:r>
            <a:endParaRPr sz="2800" dirty="0">
              <a:latin typeface="+mj-lt"/>
              <a:ea typeface="Cambria"/>
              <a:cs typeface="Cambria"/>
              <a:sym typeface="Cambria"/>
            </a:endParaRPr>
          </a:p>
        </p:txBody>
      </p:sp>
      <p:sp>
        <p:nvSpPr>
          <p:cNvPr id="273" name="Google Shape;273;p23"/>
          <p:cNvSpPr txBox="1"/>
          <p:nvPr/>
        </p:nvSpPr>
        <p:spPr>
          <a:xfrm>
            <a:off x="1131163" y="3173945"/>
            <a:ext cx="10268585" cy="275973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000" dirty="0">
                <a:latin typeface="+mj-lt"/>
                <a:ea typeface="Cambria"/>
                <a:cs typeface="Cambria"/>
                <a:sym typeface="Cambria"/>
              </a:rPr>
              <a:t>Cats average 15 hours of sleep a day.</a:t>
            </a:r>
            <a:endParaRPr sz="4000" dirty="0">
              <a:latin typeface="+mj-lt"/>
              <a:ea typeface="Cambria"/>
              <a:cs typeface="Cambria"/>
              <a:sym typeface="Cambria"/>
            </a:endParaRPr>
          </a:p>
          <a:p>
            <a:pPr marL="0" lvl="0" indent="0" algn="l" rtl="0">
              <a:lnSpc>
                <a:spcPct val="100000"/>
              </a:lnSpc>
              <a:spcBef>
                <a:spcPts val="0"/>
              </a:spcBef>
              <a:spcAft>
                <a:spcPts val="0"/>
              </a:spcAft>
              <a:buNone/>
            </a:pPr>
            <a:endParaRPr sz="4800" dirty="0">
              <a:latin typeface="+mj-lt"/>
              <a:ea typeface="Cambria"/>
              <a:cs typeface="Cambria"/>
              <a:sym typeface="Cambria"/>
            </a:endParaRPr>
          </a:p>
          <a:p>
            <a:pPr marL="0" lvl="0" indent="0" algn="l" rtl="0">
              <a:lnSpc>
                <a:spcPct val="100000"/>
              </a:lnSpc>
              <a:spcBef>
                <a:spcPts val="15"/>
              </a:spcBef>
              <a:spcAft>
                <a:spcPts val="0"/>
              </a:spcAft>
              <a:buNone/>
            </a:pPr>
            <a:endParaRPr sz="5050" dirty="0">
              <a:latin typeface="+mj-lt"/>
              <a:ea typeface="Cambria"/>
              <a:cs typeface="Cambria"/>
              <a:sym typeface="Cambria"/>
            </a:endParaRPr>
          </a:p>
          <a:p>
            <a:pPr marL="12700" lvl="0" indent="0" algn="l" rtl="0">
              <a:lnSpc>
                <a:spcPct val="100000"/>
              </a:lnSpc>
              <a:spcBef>
                <a:spcPts val="0"/>
              </a:spcBef>
              <a:spcAft>
                <a:spcPts val="0"/>
              </a:spcAft>
              <a:buNone/>
            </a:pPr>
            <a:r>
              <a:rPr lang="en-US" sz="4000" dirty="0">
                <a:latin typeface="+mj-lt"/>
                <a:ea typeface="Cambria"/>
                <a:cs typeface="Cambria"/>
                <a:sym typeface="Cambria"/>
              </a:rPr>
              <a:t>The Egyptian Mau is a bread of cat. &lt;EOS&gt;</a:t>
            </a:r>
            <a:endParaRPr sz="4000" dirty="0">
              <a:latin typeface="+mj-lt"/>
              <a:ea typeface="Cambria"/>
              <a:cs typeface="Cambria"/>
              <a:sym typeface="Cambria"/>
            </a:endParaRPr>
          </a:p>
        </p:txBody>
      </p:sp>
      <p:pic>
        <p:nvPicPr>
          <p:cNvPr id="274" name="Google Shape;274;p23"/>
          <p:cNvPicPr preferRelativeResize="0"/>
          <p:nvPr/>
        </p:nvPicPr>
        <p:blipFill rotWithShape="1">
          <a:blip r:embed="rId3">
            <a:alphaModFix/>
          </a:blip>
          <a:srcRect/>
          <a:stretch/>
        </p:blipFill>
        <p:spPr>
          <a:xfrm>
            <a:off x="4267200" y="5887300"/>
            <a:ext cx="1238275" cy="396248"/>
          </a:xfrm>
          <a:prstGeom prst="rect">
            <a:avLst/>
          </a:prstGeom>
          <a:noFill/>
          <a:ln>
            <a:noFill/>
          </a:ln>
        </p:spPr>
      </p:pic>
      <p:pic>
        <p:nvPicPr>
          <p:cNvPr id="275" name="Google Shape;275;p23"/>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pic>
        <p:nvPicPr>
          <p:cNvPr id="280" name="Google Shape;280;p24"/>
          <p:cNvPicPr preferRelativeResize="0"/>
          <p:nvPr/>
        </p:nvPicPr>
        <p:blipFill rotWithShape="1">
          <a:blip r:embed="rId3">
            <a:alphaModFix/>
          </a:blip>
          <a:srcRect l="1791" t="1470" r="-1791" b="-1469"/>
          <a:stretch/>
        </p:blipFill>
        <p:spPr>
          <a:xfrm>
            <a:off x="0" y="0"/>
            <a:ext cx="10919348" cy="6172200"/>
          </a:xfrm>
          <a:prstGeom prst="rect">
            <a:avLst/>
          </a:prstGeom>
          <a:noFill/>
          <a:ln>
            <a:noFill/>
          </a:ln>
        </p:spPr>
      </p:pic>
      <p:pic>
        <p:nvPicPr>
          <p:cNvPr id="281" name="Google Shape;281;p24"/>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1015376" y="791044"/>
            <a:ext cx="10432911"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287" name="Google Shape;287;p25"/>
          <p:cNvSpPr txBox="1"/>
          <p:nvPr/>
        </p:nvSpPr>
        <p:spPr>
          <a:xfrm>
            <a:off x="5867456" y="3834675"/>
            <a:ext cx="4846587" cy="2022590"/>
          </a:xfrm>
          <a:prstGeom prst="rect">
            <a:avLst/>
          </a:prstGeom>
          <a:noFill/>
          <a:ln>
            <a:noFill/>
          </a:ln>
        </p:spPr>
        <p:txBody>
          <a:bodyPr spcFirstLastPara="1" wrap="square" lIns="0" tIns="27925" rIns="0" bIns="0" anchor="t" anchorCtr="0">
            <a:spAutoFit/>
          </a:bodyPr>
          <a:lstStyle/>
          <a:p>
            <a:pPr marL="802005" marR="5080" lvl="0" indent="-789940" algn="l" rtl="0">
              <a:lnSpc>
                <a:spcPct val="119696"/>
              </a:lnSpc>
              <a:spcBef>
                <a:spcPts val="0"/>
              </a:spcBef>
              <a:spcAft>
                <a:spcPts val="0"/>
              </a:spcAft>
              <a:buNone/>
            </a:pPr>
            <a:r>
              <a:rPr lang="en-US" sz="5400" dirty="0">
                <a:latin typeface="+mj-lt"/>
                <a:ea typeface="Calibri"/>
                <a:cs typeface="Calibri"/>
                <a:sym typeface="Calibri"/>
              </a:rPr>
              <a:t>Sampling novel sequences</a:t>
            </a:r>
            <a:endParaRPr sz="5400" dirty="0">
              <a:latin typeface="+mj-lt"/>
              <a:ea typeface="Calibri"/>
              <a:cs typeface="Calibri"/>
              <a:sym typeface="Calibri"/>
            </a:endParaRPr>
          </a:p>
        </p:txBody>
      </p:sp>
      <p:sp>
        <p:nvSpPr>
          <p:cNvPr id="288" name="Google Shape;288;p25"/>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289" name="Google Shape;289;p25"/>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802005" marR="5080" lvl="0" indent="-789940" algn="l" rtl="0">
              <a:lnSpc>
                <a:spcPct val="119696"/>
              </a:lnSpc>
              <a:spcBef>
                <a:spcPts val="0"/>
              </a:spcBef>
              <a:spcAft>
                <a:spcPts val="0"/>
              </a:spcAft>
              <a:buNone/>
            </a:pPr>
            <a:r>
              <a:rPr lang="en-US" sz="4400" dirty="0">
                <a:latin typeface="+mj-lt"/>
                <a:ea typeface="Calibri"/>
                <a:cs typeface="Calibri"/>
                <a:sym typeface="Calibri"/>
              </a:rPr>
              <a:t>Sampling novel sequences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3416320"/>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After training, sequence models reveal learning by generating novel sequences through sampling predictions. This involves sampling the first word, passing it to subsequent steps, and repeating until sequence completion.</a:t>
            </a:r>
          </a:p>
          <a:p>
            <a:pPr marL="285750" indent="-285750">
              <a:buFont typeface="Arial" panose="020B0604020202020204" pitchFamily="34" charset="0"/>
              <a:buChar char="•"/>
            </a:pPr>
            <a:r>
              <a:rPr lang="en-US" sz="2400" dirty="0"/>
              <a:t>Word-level models use word vocabularies, while character-level models use individual characters, avoiding unknown word tokens. However, they handle longer sequences and are computationally intensive. </a:t>
            </a:r>
          </a:p>
          <a:p>
            <a:pPr marL="285750" indent="-285750">
              <a:buFont typeface="Arial" panose="020B0604020202020204" pitchFamily="34" charset="0"/>
              <a:buChar char="•"/>
            </a:pPr>
            <a:r>
              <a:rPr lang="en-US" sz="2400" dirty="0"/>
              <a:t>Powerful models like GRUs and LSTMs address training challenges, overcoming issues like vanishing gradients.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extLst>
      <p:ext uri="{BB962C8B-B14F-4D97-AF65-F5344CB8AC3E}">
        <p14:creationId xmlns:p14="http://schemas.microsoft.com/office/powerpoint/2010/main" val="169171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pic>
        <p:nvPicPr>
          <p:cNvPr id="294" name="Google Shape;294;p26"/>
          <p:cNvPicPr preferRelativeResize="0"/>
          <p:nvPr/>
        </p:nvPicPr>
        <p:blipFill rotWithShape="1">
          <a:blip r:embed="rId3">
            <a:alphaModFix/>
          </a:blip>
          <a:srcRect/>
          <a:stretch/>
        </p:blipFill>
        <p:spPr>
          <a:xfrm>
            <a:off x="14748" y="-1"/>
            <a:ext cx="11262852" cy="6803449"/>
          </a:xfrm>
          <a:prstGeom prst="rect">
            <a:avLst/>
          </a:prstGeom>
          <a:noFill/>
          <a:ln>
            <a:noFill/>
          </a:ln>
        </p:spPr>
      </p:pic>
      <p:pic>
        <p:nvPicPr>
          <p:cNvPr id="295" name="Google Shape;295;p26"/>
          <p:cNvPicPr preferRelativeResize="0"/>
          <p:nvPr/>
        </p:nvPicPr>
        <p:blipFill>
          <a:blip r:embed="rId4">
            <a:alphaModFix/>
          </a:blip>
          <a:stretch>
            <a:fillRect/>
          </a:stretch>
        </p:blipFill>
        <p:spPr>
          <a:xfrm>
            <a:off x="10792600" y="0"/>
            <a:ext cx="1389900" cy="76445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pic>
        <p:nvPicPr>
          <p:cNvPr id="300" name="Google Shape;300;p27"/>
          <p:cNvPicPr preferRelativeResize="0"/>
          <p:nvPr/>
        </p:nvPicPr>
        <p:blipFill rotWithShape="1">
          <a:blip r:embed="rId3">
            <a:alphaModFix/>
          </a:blip>
          <a:srcRect/>
          <a:stretch/>
        </p:blipFill>
        <p:spPr>
          <a:xfrm>
            <a:off x="-22123" y="0"/>
            <a:ext cx="12174682" cy="6867769"/>
          </a:xfrm>
          <a:prstGeom prst="rect">
            <a:avLst/>
          </a:prstGeom>
          <a:noFill/>
          <a:ln>
            <a:noFill/>
          </a:ln>
        </p:spPr>
      </p:pic>
      <p:pic>
        <p:nvPicPr>
          <p:cNvPr id="301" name="Google Shape;301;p27"/>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sp>
        <p:nvSpPr>
          <p:cNvPr id="55" name="Google Shape;55;p2"/>
          <p:cNvSpPr txBox="1">
            <a:spLocks noGrp="1"/>
          </p:cNvSpPr>
          <p:nvPr>
            <p:ph type="title"/>
          </p:nvPr>
        </p:nvSpPr>
        <p:spPr>
          <a:xfrm>
            <a:off x="1015377" y="791044"/>
            <a:ext cx="10295626"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56" name="Google Shape;56;p2"/>
          <p:cNvSpPr txBox="1"/>
          <p:nvPr/>
        </p:nvSpPr>
        <p:spPr>
          <a:xfrm>
            <a:off x="4606759" y="4011877"/>
            <a:ext cx="7367982" cy="1025394"/>
          </a:xfrm>
          <a:prstGeom prst="rect">
            <a:avLst/>
          </a:prstGeom>
          <a:noFill/>
          <a:ln>
            <a:noFill/>
          </a:ln>
        </p:spPr>
        <p:txBody>
          <a:bodyPr spcFirstLastPara="1" wrap="square" lIns="0" tIns="27925" rIns="0" bIns="0" anchor="t" anchorCtr="0">
            <a:spAutoFit/>
          </a:bodyPr>
          <a:lstStyle/>
          <a:p>
            <a:pPr marL="1069975" marR="5080" lvl="0" indent="-1057910" algn="l" rtl="0">
              <a:lnSpc>
                <a:spcPct val="119696"/>
              </a:lnSpc>
              <a:spcBef>
                <a:spcPts val="0"/>
              </a:spcBef>
              <a:spcAft>
                <a:spcPts val="0"/>
              </a:spcAft>
              <a:buNone/>
            </a:pPr>
            <a:r>
              <a:rPr lang="en-US" sz="5400" dirty="0">
                <a:latin typeface="+mj-lt"/>
                <a:ea typeface="Calibri"/>
                <a:cs typeface="Calibri"/>
                <a:sym typeface="Calibri"/>
              </a:rPr>
              <a:t>Why sequence models?</a:t>
            </a:r>
            <a:endParaRPr sz="5400" dirty="0">
              <a:latin typeface="+mj-lt"/>
              <a:ea typeface="Calibri"/>
              <a:cs typeface="Calibri"/>
              <a:sym typeface="Calibri"/>
            </a:endParaRPr>
          </a:p>
        </p:txBody>
      </p:sp>
      <p:sp>
        <p:nvSpPr>
          <p:cNvPr id="57" name="Google Shape;57;p2"/>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58" name="Google Shape;58;p2"/>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6" name="Google Shape;306;p28"/>
          <p:cNvSpPr txBox="1">
            <a:spLocks noGrp="1"/>
          </p:cNvSpPr>
          <p:nvPr>
            <p:ph type="title"/>
          </p:nvPr>
        </p:nvSpPr>
        <p:spPr>
          <a:xfrm>
            <a:off x="261620" y="139700"/>
            <a:ext cx="5386070"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dirty="0">
                <a:latin typeface="+mj-lt"/>
                <a:ea typeface="Cambria"/>
                <a:cs typeface="Cambria"/>
                <a:sym typeface="Cambria"/>
              </a:rPr>
              <a:t>Sequence generation</a:t>
            </a:r>
            <a:endParaRPr sz="4400" dirty="0">
              <a:latin typeface="+mj-lt"/>
              <a:ea typeface="Cambria"/>
              <a:cs typeface="Cambria"/>
              <a:sym typeface="Cambria"/>
            </a:endParaRPr>
          </a:p>
        </p:txBody>
      </p:sp>
      <p:sp>
        <p:nvSpPr>
          <p:cNvPr id="307" name="Google Shape;307;p28"/>
          <p:cNvSpPr txBox="1"/>
          <p:nvPr/>
        </p:nvSpPr>
        <p:spPr>
          <a:xfrm>
            <a:off x="261620" y="2361666"/>
            <a:ext cx="5530215" cy="3073400"/>
          </a:xfrm>
          <a:prstGeom prst="rect">
            <a:avLst/>
          </a:prstGeom>
          <a:noFill/>
          <a:ln>
            <a:noFill/>
          </a:ln>
        </p:spPr>
        <p:txBody>
          <a:bodyPr spcFirstLastPara="1" wrap="square" lIns="0" tIns="12700" rIns="0" bIns="0" anchor="t" anchorCtr="0">
            <a:spAutoFit/>
          </a:bodyPr>
          <a:lstStyle/>
          <a:p>
            <a:pPr marL="12700" marR="304165" lvl="0" indent="0" algn="l" rtl="0">
              <a:lnSpc>
                <a:spcPct val="100000"/>
              </a:lnSpc>
              <a:spcBef>
                <a:spcPts val="0"/>
              </a:spcBef>
              <a:spcAft>
                <a:spcPts val="0"/>
              </a:spcAft>
              <a:buNone/>
            </a:pPr>
            <a:r>
              <a:rPr lang="en-US" sz="2000" dirty="0">
                <a:latin typeface="+mj-lt"/>
                <a:ea typeface="Cambria"/>
                <a:cs typeface="Cambria"/>
                <a:sym typeface="Cambria"/>
              </a:rPr>
              <a:t>President </a:t>
            </a:r>
            <a:r>
              <a:rPr lang="en-US" sz="2000" dirty="0" err="1">
                <a:latin typeface="+mj-lt"/>
                <a:ea typeface="Cambria"/>
                <a:cs typeface="Cambria"/>
                <a:sym typeface="Cambria"/>
              </a:rPr>
              <a:t>enrique</a:t>
            </a:r>
            <a:r>
              <a:rPr lang="en-US" sz="2000" dirty="0">
                <a:latin typeface="+mj-lt"/>
                <a:ea typeface="Cambria"/>
                <a:cs typeface="Cambria"/>
                <a:sym typeface="Cambria"/>
              </a:rPr>
              <a:t> </a:t>
            </a:r>
            <a:r>
              <a:rPr lang="en-US" sz="2000" dirty="0" err="1">
                <a:latin typeface="+mj-lt"/>
                <a:ea typeface="Cambria"/>
                <a:cs typeface="Cambria"/>
                <a:sym typeface="Cambria"/>
              </a:rPr>
              <a:t>peña</a:t>
            </a:r>
            <a:r>
              <a:rPr lang="en-US" sz="2000" dirty="0">
                <a:latin typeface="+mj-lt"/>
                <a:ea typeface="Cambria"/>
                <a:cs typeface="Cambria"/>
                <a:sym typeface="Cambria"/>
              </a:rPr>
              <a:t> </a:t>
            </a:r>
            <a:r>
              <a:rPr lang="en-US" sz="2000" dirty="0" err="1">
                <a:latin typeface="+mj-lt"/>
                <a:ea typeface="Cambria"/>
                <a:cs typeface="Cambria"/>
                <a:sym typeface="Cambria"/>
              </a:rPr>
              <a:t>nieto</a:t>
            </a:r>
            <a:r>
              <a:rPr lang="en-US" sz="2000" dirty="0">
                <a:latin typeface="+mj-lt"/>
                <a:ea typeface="Cambria"/>
                <a:cs typeface="Cambria"/>
                <a:sym typeface="Cambria"/>
              </a:rPr>
              <a:t>, announced </a:t>
            </a:r>
            <a:r>
              <a:rPr lang="en-US" sz="2000" dirty="0" err="1">
                <a:latin typeface="+mj-lt"/>
                <a:ea typeface="Cambria"/>
                <a:cs typeface="Cambria"/>
                <a:sym typeface="Cambria"/>
              </a:rPr>
              <a:t>sench’s</a:t>
            </a:r>
            <a:r>
              <a:rPr lang="en-US" sz="2000" dirty="0">
                <a:latin typeface="+mj-lt"/>
                <a:ea typeface="Cambria"/>
                <a:cs typeface="Cambria"/>
                <a:sym typeface="Cambria"/>
              </a:rPr>
              <a:t> sulk former coming football </a:t>
            </a:r>
            <a:r>
              <a:rPr lang="en-US" sz="2000" dirty="0" err="1">
                <a:latin typeface="+mj-lt"/>
                <a:ea typeface="Cambria"/>
                <a:cs typeface="Cambria"/>
                <a:sym typeface="Cambria"/>
              </a:rPr>
              <a:t>langston</a:t>
            </a:r>
            <a:r>
              <a:rPr lang="en-US" sz="2000" dirty="0">
                <a:latin typeface="+mj-lt"/>
                <a:ea typeface="Cambria"/>
                <a:cs typeface="Cambria"/>
                <a:sym typeface="Cambria"/>
              </a:rPr>
              <a:t> paring.</a:t>
            </a:r>
            <a:endParaRPr sz="2000" dirty="0">
              <a:latin typeface="+mj-lt"/>
              <a:ea typeface="Cambria"/>
              <a:cs typeface="Cambria"/>
              <a:sym typeface="Cambria"/>
            </a:endParaRPr>
          </a:p>
          <a:p>
            <a:pPr marL="12700" marR="20320" lvl="0" indent="0" algn="l" rtl="0">
              <a:lnSpc>
                <a:spcPct val="200000"/>
              </a:lnSpc>
              <a:spcBef>
                <a:spcPts val="0"/>
              </a:spcBef>
              <a:spcAft>
                <a:spcPts val="0"/>
              </a:spcAft>
              <a:buNone/>
            </a:pPr>
            <a:r>
              <a:rPr lang="en-US" sz="2000" dirty="0">
                <a:latin typeface="+mj-lt"/>
                <a:ea typeface="Cambria"/>
                <a:cs typeface="Cambria"/>
                <a:sym typeface="Cambria"/>
              </a:rPr>
              <a:t>“I was not at all surprised,” said </a:t>
            </a:r>
            <a:r>
              <a:rPr lang="en-US" sz="2000" dirty="0" err="1">
                <a:latin typeface="+mj-lt"/>
                <a:ea typeface="Cambria"/>
                <a:cs typeface="Cambria"/>
                <a:sym typeface="Cambria"/>
              </a:rPr>
              <a:t>hich</a:t>
            </a:r>
            <a:r>
              <a:rPr lang="en-US" sz="2000" dirty="0">
                <a:latin typeface="+mj-lt"/>
                <a:ea typeface="Cambria"/>
                <a:cs typeface="Cambria"/>
                <a:sym typeface="Cambria"/>
              </a:rPr>
              <a:t> </a:t>
            </a:r>
            <a:r>
              <a:rPr lang="en-US" sz="2000" dirty="0" err="1">
                <a:latin typeface="+mj-lt"/>
                <a:ea typeface="Cambria"/>
                <a:cs typeface="Cambria"/>
                <a:sym typeface="Cambria"/>
              </a:rPr>
              <a:t>langston</a:t>
            </a:r>
            <a:r>
              <a:rPr lang="en-US" sz="2000" dirty="0">
                <a:latin typeface="+mj-lt"/>
                <a:ea typeface="Cambria"/>
                <a:cs typeface="Cambria"/>
                <a:sym typeface="Cambria"/>
              </a:rPr>
              <a:t>. “Concussion epidemic”, to be examined.</a:t>
            </a:r>
            <a:endParaRPr sz="2000" dirty="0">
              <a:latin typeface="+mj-lt"/>
              <a:ea typeface="Cambria"/>
              <a:cs typeface="Cambria"/>
              <a:sym typeface="Cambria"/>
            </a:endParaRPr>
          </a:p>
          <a:p>
            <a:pPr marL="0" lvl="0" indent="0" algn="l" rtl="0">
              <a:lnSpc>
                <a:spcPct val="100000"/>
              </a:lnSpc>
              <a:spcBef>
                <a:spcPts val="55"/>
              </a:spcBef>
              <a:spcAft>
                <a:spcPts val="0"/>
              </a:spcAft>
              <a:buNone/>
            </a:pPr>
            <a:endParaRPr sz="2000" dirty="0">
              <a:latin typeface="+mj-lt"/>
              <a:ea typeface="Cambria"/>
              <a:cs typeface="Cambria"/>
              <a:sym typeface="Cambria"/>
            </a:endParaRPr>
          </a:p>
          <a:p>
            <a:pPr marL="12700" marR="5080" lvl="0" indent="0" algn="l" rtl="0">
              <a:lnSpc>
                <a:spcPct val="100000"/>
              </a:lnSpc>
              <a:spcBef>
                <a:spcPts val="0"/>
              </a:spcBef>
              <a:spcAft>
                <a:spcPts val="0"/>
              </a:spcAft>
              <a:buNone/>
            </a:pPr>
            <a:r>
              <a:rPr lang="en-US" sz="2000" dirty="0">
                <a:latin typeface="+mj-lt"/>
                <a:ea typeface="Cambria"/>
                <a:cs typeface="Cambria"/>
                <a:sym typeface="Cambria"/>
              </a:rPr>
              <a:t>The gray football the told some and this has on the </a:t>
            </a:r>
            <a:r>
              <a:rPr lang="en-US" sz="2000" dirty="0" err="1">
                <a:latin typeface="+mj-lt"/>
                <a:ea typeface="Cambria"/>
                <a:cs typeface="Cambria"/>
                <a:sym typeface="Cambria"/>
              </a:rPr>
              <a:t>uefa</a:t>
            </a:r>
            <a:r>
              <a:rPr lang="en-US" sz="2000" dirty="0">
                <a:latin typeface="+mj-lt"/>
                <a:ea typeface="Cambria"/>
                <a:cs typeface="Cambria"/>
                <a:sym typeface="Cambria"/>
              </a:rPr>
              <a:t> icon, should money as.</a:t>
            </a:r>
            <a:endParaRPr sz="2000" dirty="0">
              <a:latin typeface="+mj-lt"/>
              <a:ea typeface="Cambria"/>
              <a:cs typeface="Cambria"/>
              <a:sym typeface="Cambria"/>
            </a:endParaRPr>
          </a:p>
        </p:txBody>
      </p:sp>
      <p:sp>
        <p:nvSpPr>
          <p:cNvPr id="308" name="Google Shape;308;p28"/>
          <p:cNvSpPr txBox="1"/>
          <p:nvPr/>
        </p:nvSpPr>
        <p:spPr>
          <a:xfrm>
            <a:off x="2116747" y="1317523"/>
            <a:ext cx="106489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latin typeface="+mj-lt"/>
                <a:ea typeface="Cambria"/>
                <a:cs typeface="Cambria"/>
                <a:sym typeface="Cambria"/>
              </a:rPr>
              <a:t>News</a:t>
            </a:r>
            <a:endParaRPr sz="3200">
              <a:latin typeface="+mj-lt"/>
              <a:ea typeface="Cambria"/>
              <a:cs typeface="Cambria"/>
              <a:sym typeface="Cambria"/>
            </a:endParaRPr>
          </a:p>
        </p:txBody>
      </p:sp>
      <p:sp>
        <p:nvSpPr>
          <p:cNvPr id="309" name="Google Shape;309;p28"/>
          <p:cNvSpPr txBox="1"/>
          <p:nvPr/>
        </p:nvSpPr>
        <p:spPr>
          <a:xfrm>
            <a:off x="8269643" y="1317523"/>
            <a:ext cx="2433955" cy="51308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latin typeface="+mj-lt"/>
                <a:ea typeface="Cambria"/>
                <a:cs typeface="Cambria"/>
                <a:sym typeface="Cambria"/>
              </a:rPr>
              <a:t>Shakespeare</a:t>
            </a:r>
            <a:endParaRPr sz="3200">
              <a:latin typeface="+mj-lt"/>
              <a:ea typeface="Cambria"/>
              <a:cs typeface="Cambria"/>
              <a:sym typeface="Cambria"/>
            </a:endParaRPr>
          </a:p>
        </p:txBody>
      </p:sp>
      <p:sp>
        <p:nvSpPr>
          <p:cNvPr id="310" name="Google Shape;310;p28"/>
          <p:cNvSpPr txBox="1"/>
          <p:nvPr/>
        </p:nvSpPr>
        <p:spPr>
          <a:xfrm>
            <a:off x="6718960" y="2404300"/>
            <a:ext cx="5323840" cy="2159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a:latin typeface="+mj-lt"/>
                <a:ea typeface="Cambria"/>
                <a:cs typeface="Cambria"/>
                <a:sym typeface="Cambria"/>
              </a:rPr>
              <a:t>The mortal moon hath her eclipse in love.</a:t>
            </a:r>
            <a:endParaRPr sz="2000">
              <a:latin typeface="+mj-lt"/>
              <a:ea typeface="Cambria"/>
              <a:cs typeface="Cambria"/>
              <a:sym typeface="Cambria"/>
            </a:endParaRPr>
          </a:p>
          <a:p>
            <a:pPr marL="12700" marR="5080" lvl="0" indent="0" algn="l" rtl="0">
              <a:lnSpc>
                <a:spcPct val="200000"/>
              </a:lnSpc>
              <a:spcBef>
                <a:spcPts val="0"/>
              </a:spcBef>
              <a:spcAft>
                <a:spcPts val="0"/>
              </a:spcAft>
              <a:buNone/>
            </a:pPr>
            <a:r>
              <a:rPr lang="en-US" sz="2000">
                <a:latin typeface="+mj-lt"/>
                <a:ea typeface="Cambria"/>
                <a:cs typeface="Cambria"/>
                <a:sym typeface="Cambria"/>
              </a:rPr>
              <a:t>And subject of this thou art another this fold. When besser be my love to me see sabl’s.</a:t>
            </a:r>
            <a:endParaRPr sz="2000">
              <a:latin typeface="+mj-lt"/>
              <a:ea typeface="Cambria"/>
              <a:cs typeface="Cambria"/>
              <a:sym typeface="Cambria"/>
            </a:endParaRPr>
          </a:p>
          <a:p>
            <a:pPr marL="0" lvl="0" indent="0" algn="l" rtl="0">
              <a:lnSpc>
                <a:spcPct val="100000"/>
              </a:lnSpc>
              <a:spcBef>
                <a:spcPts val="55"/>
              </a:spcBef>
              <a:spcAft>
                <a:spcPts val="0"/>
              </a:spcAft>
              <a:buNone/>
            </a:pPr>
            <a:endParaRPr sz="2000">
              <a:latin typeface="+mj-lt"/>
              <a:ea typeface="Cambria"/>
              <a:cs typeface="Cambria"/>
              <a:sym typeface="Cambria"/>
            </a:endParaRPr>
          </a:p>
          <a:p>
            <a:pPr marL="12700" lvl="0" indent="0" algn="l" rtl="0">
              <a:lnSpc>
                <a:spcPct val="100000"/>
              </a:lnSpc>
              <a:spcBef>
                <a:spcPts val="0"/>
              </a:spcBef>
              <a:spcAft>
                <a:spcPts val="0"/>
              </a:spcAft>
              <a:buNone/>
            </a:pPr>
            <a:r>
              <a:rPr lang="en-US" sz="2000">
                <a:latin typeface="+mj-lt"/>
                <a:ea typeface="Cambria"/>
                <a:cs typeface="Cambria"/>
                <a:sym typeface="Cambria"/>
              </a:rPr>
              <a:t>For whose are ruse of mine eyes heaves.</a:t>
            </a:r>
            <a:endParaRPr sz="2000">
              <a:latin typeface="+mj-lt"/>
              <a:ea typeface="Cambria"/>
              <a:cs typeface="Cambria"/>
              <a:sym typeface="Cambria"/>
            </a:endParaRPr>
          </a:p>
        </p:txBody>
      </p:sp>
      <p:pic>
        <p:nvPicPr>
          <p:cNvPr id="311" name="Google Shape;311;p28"/>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15"/>
        <p:cNvGrpSpPr/>
        <p:nvPr/>
      </p:nvGrpSpPr>
      <p:grpSpPr>
        <a:xfrm>
          <a:off x="0" y="0"/>
          <a:ext cx="0" cy="0"/>
          <a:chOff x="0" y="0"/>
          <a:chExt cx="0" cy="0"/>
        </a:xfrm>
      </p:grpSpPr>
      <p:sp>
        <p:nvSpPr>
          <p:cNvPr id="316" name="Google Shape;316;p29"/>
          <p:cNvSpPr txBox="1">
            <a:spLocks noGrp="1"/>
          </p:cNvSpPr>
          <p:nvPr>
            <p:ph type="title"/>
          </p:nvPr>
        </p:nvSpPr>
        <p:spPr>
          <a:xfrm>
            <a:off x="1015376" y="791044"/>
            <a:ext cx="10387191"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317" name="Google Shape;317;p29"/>
          <p:cNvSpPr txBox="1"/>
          <p:nvPr/>
        </p:nvSpPr>
        <p:spPr>
          <a:xfrm>
            <a:off x="5261496" y="3621024"/>
            <a:ext cx="6058507" cy="2022590"/>
          </a:xfrm>
          <a:prstGeom prst="rect">
            <a:avLst/>
          </a:prstGeom>
          <a:noFill/>
          <a:ln>
            <a:noFill/>
          </a:ln>
        </p:spPr>
        <p:txBody>
          <a:bodyPr spcFirstLastPara="1" wrap="square" lIns="0" tIns="27925" rIns="0" bIns="0" anchor="t" anchorCtr="0">
            <a:spAutoFit/>
          </a:bodyPr>
          <a:lstStyle/>
          <a:p>
            <a:pPr marL="1534795" marR="5080" lvl="0" indent="-1522730" algn="l" rtl="0">
              <a:lnSpc>
                <a:spcPct val="119696"/>
              </a:lnSpc>
              <a:spcBef>
                <a:spcPts val="0"/>
              </a:spcBef>
              <a:spcAft>
                <a:spcPts val="0"/>
              </a:spcAft>
              <a:buNone/>
            </a:pPr>
            <a:r>
              <a:rPr lang="en-US" sz="5400" dirty="0">
                <a:latin typeface="+mj-lt"/>
                <a:ea typeface="Calibri"/>
                <a:cs typeface="Calibri"/>
                <a:sym typeface="Calibri"/>
              </a:rPr>
              <a:t>Vanishing gradients with RNNs</a:t>
            </a:r>
            <a:endParaRPr sz="5400" dirty="0">
              <a:latin typeface="+mj-lt"/>
              <a:ea typeface="Calibri"/>
              <a:cs typeface="Calibri"/>
              <a:sym typeface="Calibri"/>
            </a:endParaRPr>
          </a:p>
        </p:txBody>
      </p:sp>
      <p:sp>
        <p:nvSpPr>
          <p:cNvPr id="318" name="Google Shape;318;p29"/>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19" name="Google Shape;319;p29"/>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1534795" marR="5080" lvl="0" indent="-1522730" algn="l" rtl="0">
              <a:lnSpc>
                <a:spcPct val="119696"/>
              </a:lnSpc>
              <a:spcBef>
                <a:spcPts val="0"/>
              </a:spcBef>
              <a:spcAft>
                <a:spcPts val="0"/>
              </a:spcAft>
              <a:buNone/>
            </a:pPr>
            <a:r>
              <a:rPr lang="en-US" sz="4400" dirty="0">
                <a:latin typeface="+mj-lt"/>
                <a:ea typeface="Calibri"/>
                <a:cs typeface="Calibri"/>
                <a:sym typeface="Calibri"/>
              </a:rPr>
              <a:t>Vanishing gradients with RNNs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In deep neural network training, the vanishing gradient problem hinders backward propagation, especially in RNNs where forward propagation is left to right and backpropagation is right to left. </a:t>
            </a:r>
          </a:p>
          <a:p>
            <a:pPr marL="342900" indent="-342900">
              <a:buFont typeface="Arial" panose="020B0604020202020204" pitchFamily="34" charset="0"/>
              <a:buChar char="•"/>
            </a:pPr>
            <a:r>
              <a:rPr lang="en-US" sz="2400" dirty="0"/>
              <a:t>This challenge makes it hard for errors in later time steps to influence earlier computations, limiting the model's ability to capture long-range dependencies.</a:t>
            </a:r>
          </a:p>
          <a:p>
            <a:pPr marL="342900" indent="-342900">
              <a:buFont typeface="Arial" panose="020B0604020202020204" pitchFamily="34" charset="0"/>
              <a:buChar char="•"/>
            </a:pPr>
            <a:r>
              <a:rPr lang="en-US" sz="2400" dirty="0"/>
              <a:t>In very deep networks, exploding gradients can occur, but vanishing gradients pose a more significant issue in RNN training. </a:t>
            </a:r>
          </a:p>
          <a:p>
            <a:pPr marL="342900" indent="-342900">
              <a:buFont typeface="Arial" panose="020B0604020202020204" pitchFamily="34" charset="0"/>
              <a:buChar char="•"/>
            </a:pPr>
            <a:r>
              <a:rPr lang="en-US" sz="2400" dirty="0"/>
              <a:t>While exploding gradients are noticeable, vanishing gradients are harder to solve. </a:t>
            </a:r>
          </a:p>
          <a:p>
            <a:pPr marL="342900" indent="-342900">
              <a:buFont typeface="Arial" panose="020B0604020202020204" pitchFamily="34" charset="0"/>
              <a:buChar char="•"/>
            </a:pPr>
            <a:r>
              <a:rPr lang="en-US" sz="2400" dirty="0"/>
              <a:t>Advanced RNN models like GRUs and LSTMs address the vanishing gradient problem, enabling the capture of longer-range dependencies.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42</a:t>
            </a:fld>
            <a:endParaRPr lang="en-US"/>
          </a:p>
        </p:txBody>
      </p:sp>
    </p:spTree>
    <p:extLst>
      <p:ext uri="{BB962C8B-B14F-4D97-AF65-F5344CB8AC3E}">
        <p14:creationId xmlns:p14="http://schemas.microsoft.com/office/powerpoint/2010/main" val="3997813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29"/>
        <p:cNvGrpSpPr/>
        <p:nvPr/>
      </p:nvGrpSpPr>
      <p:grpSpPr>
        <a:xfrm>
          <a:off x="0" y="0"/>
          <a:ext cx="0" cy="0"/>
          <a:chOff x="0" y="0"/>
          <a:chExt cx="0" cy="0"/>
        </a:xfrm>
      </p:grpSpPr>
      <p:sp>
        <p:nvSpPr>
          <p:cNvPr id="330" name="Google Shape;330;p31"/>
          <p:cNvSpPr txBox="1">
            <a:spLocks noGrp="1"/>
          </p:cNvSpPr>
          <p:nvPr>
            <p:ph type="title"/>
          </p:nvPr>
        </p:nvSpPr>
        <p:spPr>
          <a:xfrm>
            <a:off x="1015376" y="791044"/>
            <a:ext cx="10442055"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331" name="Google Shape;331;p31"/>
          <p:cNvSpPr txBox="1"/>
          <p:nvPr/>
        </p:nvSpPr>
        <p:spPr>
          <a:xfrm>
            <a:off x="5720235" y="3922392"/>
            <a:ext cx="5141030" cy="2022590"/>
          </a:xfrm>
          <a:prstGeom prst="rect">
            <a:avLst/>
          </a:prstGeom>
          <a:noFill/>
          <a:ln>
            <a:noFill/>
          </a:ln>
        </p:spPr>
        <p:txBody>
          <a:bodyPr spcFirstLastPara="1" wrap="square" lIns="0" tIns="27925" rIns="0" bIns="0" anchor="t" anchorCtr="0">
            <a:spAutoFit/>
          </a:bodyPr>
          <a:lstStyle/>
          <a:p>
            <a:pPr marL="975994" marR="5080" lvl="0" indent="-963930" algn="l" rtl="0">
              <a:lnSpc>
                <a:spcPct val="119696"/>
              </a:lnSpc>
              <a:spcBef>
                <a:spcPts val="0"/>
              </a:spcBef>
              <a:spcAft>
                <a:spcPts val="0"/>
              </a:spcAft>
              <a:buNone/>
            </a:pPr>
            <a:r>
              <a:rPr lang="en-US" sz="5400" dirty="0">
                <a:latin typeface="+mj-lt"/>
                <a:ea typeface="Calibri"/>
                <a:cs typeface="Calibri"/>
                <a:sym typeface="Calibri"/>
              </a:rPr>
              <a:t>Gated Recurrent Unit (GRU)</a:t>
            </a:r>
            <a:endParaRPr sz="5400" dirty="0">
              <a:latin typeface="+mj-lt"/>
              <a:ea typeface="Calibri"/>
              <a:cs typeface="Calibri"/>
              <a:sym typeface="Calibri"/>
            </a:endParaRPr>
          </a:p>
        </p:txBody>
      </p:sp>
      <p:sp>
        <p:nvSpPr>
          <p:cNvPr id="332" name="Google Shape;332;p31"/>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33" name="Google Shape;333;p31"/>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975994" marR="5080" lvl="0" indent="-963930" algn="l" rtl="0">
              <a:lnSpc>
                <a:spcPct val="119696"/>
              </a:lnSpc>
              <a:spcBef>
                <a:spcPts val="0"/>
              </a:spcBef>
              <a:spcAft>
                <a:spcPts val="0"/>
              </a:spcAft>
              <a:buNone/>
            </a:pPr>
            <a:r>
              <a:rPr lang="en-US" sz="4400" dirty="0">
                <a:latin typeface="+mj-lt"/>
                <a:ea typeface="Calibri"/>
                <a:cs typeface="Calibri"/>
                <a:sym typeface="Calibri"/>
              </a:rPr>
              <a:t>Gated Recurrent Unit (GRU)</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66876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Gated Recurrent Unit (GRU) enhances the standard Recurrent Neural Network (RNN) hidden layer to address vanishing gradient problems and capture long-range connections. </a:t>
            </a:r>
          </a:p>
          <a:p>
            <a:pPr marL="285750" indent="-285750">
              <a:buFont typeface="Arial" panose="020B0604020202020204" pitchFamily="34" charset="0"/>
              <a:buChar char="•"/>
            </a:pPr>
            <a:r>
              <a:rPr lang="en-US" sz="2400" dirty="0"/>
              <a:t>It introduces a memory cell (C) to retain essential information from previous </a:t>
            </a:r>
            <a:r>
              <a:rPr lang="en-US" sz="2400" dirty="0" err="1"/>
              <a:t>timesteps</a:t>
            </a:r>
            <a:r>
              <a:rPr lang="en-US" sz="2400" dirty="0"/>
              <a:t>. A gate, ranging from 0 to 1, decides whether to update the memory cell. The update gate determines when to update, and the relevance gate gauges the importance of the previous memory cell. The memory cell's actual value is computed using the gates and candidate new and old values. </a:t>
            </a:r>
          </a:p>
          <a:p>
            <a:pPr marL="285750" indent="-285750">
              <a:buFont typeface="Arial" panose="020B0604020202020204" pitchFamily="34" charset="0"/>
              <a:buChar char="•"/>
            </a:pPr>
            <a:r>
              <a:rPr lang="en-US" sz="2400" dirty="0"/>
              <a:t>GRUs and LSTMs, both derived from these concepts, are widely used in neural network design for their effectiveness.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44</a:t>
            </a:fld>
            <a:endParaRPr lang="en-US"/>
          </a:p>
        </p:txBody>
      </p:sp>
    </p:spTree>
    <p:extLst>
      <p:ext uri="{BB962C8B-B14F-4D97-AF65-F5344CB8AC3E}">
        <p14:creationId xmlns:p14="http://schemas.microsoft.com/office/powerpoint/2010/main" val="35835941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37"/>
        <p:cNvGrpSpPr/>
        <p:nvPr/>
      </p:nvGrpSpPr>
      <p:grpSpPr>
        <a:xfrm>
          <a:off x="0" y="0"/>
          <a:ext cx="0" cy="0"/>
          <a:chOff x="0" y="0"/>
          <a:chExt cx="0" cy="0"/>
        </a:xfrm>
      </p:grpSpPr>
      <p:sp>
        <p:nvSpPr>
          <p:cNvPr id="338" name="Google Shape;338;p32"/>
          <p:cNvSpPr txBox="1">
            <a:spLocks noGrp="1"/>
          </p:cNvSpPr>
          <p:nvPr>
            <p:ph type="title"/>
          </p:nvPr>
        </p:nvSpPr>
        <p:spPr>
          <a:xfrm>
            <a:off x="261620" y="139700"/>
            <a:ext cx="257238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Cambria"/>
                <a:ea typeface="Cambria"/>
                <a:cs typeface="Cambria"/>
                <a:sym typeface="Cambria"/>
              </a:rPr>
              <a:t>RNN unit</a:t>
            </a:r>
            <a:endParaRPr sz="4400">
              <a:latin typeface="Cambria"/>
              <a:ea typeface="Cambria"/>
              <a:cs typeface="Cambria"/>
              <a:sym typeface="Cambria"/>
            </a:endParaRPr>
          </a:p>
        </p:txBody>
      </p:sp>
      <p:sp>
        <p:nvSpPr>
          <p:cNvPr id="339" name="Google Shape;339;p32"/>
          <p:cNvSpPr/>
          <p:nvPr/>
        </p:nvSpPr>
        <p:spPr>
          <a:xfrm>
            <a:off x="9874352" y="3082886"/>
            <a:ext cx="77470" cy="331470"/>
          </a:xfrm>
          <a:custGeom>
            <a:avLst/>
            <a:gdLst/>
            <a:ahLst/>
            <a:cxnLst/>
            <a:rect l="l" t="t" r="r" b="b"/>
            <a:pathLst>
              <a:path w="77470" h="331470" extrusionOk="0">
                <a:moveTo>
                  <a:pt x="77431" y="0"/>
                </a:moveTo>
                <a:lnTo>
                  <a:pt x="0" y="0"/>
                </a:lnTo>
                <a:lnTo>
                  <a:pt x="0" y="13970"/>
                </a:lnTo>
                <a:lnTo>
                  <a:pt x="48615" y="13970"/>
                </a:lnTo>
                <a:lnTo>
                  <a:pt x="48615" y="317500"/>
                </a:lnTo>
                <a:lnTo>
                  <a:pt x="0" y="317500"/>
                </a:lnTo>
                <a:lnTo>
                  <a:pt x="0" y="331470"/>
                </a:lnTo>
                <a:lnTo>
                  <a:pt x="77431" y="331470"/>
                </a:lnTo>
                <a:lnTo>
                  <a:pt x="77431" y="317500"/>
                </a:lnTo>
                <a:lnTo>
                  <a:pt x="77431" y="13970"/>
                </a:lnTo>
                <a:lnTo>
                  <a:pt x="77431"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40" name="Google Shape;340;p32"/>
          <p:cNvSpPr/>
          <p:nvPr/>
        </p:nvSpPr>
        <p:spPr>
          <a:xfrm>
            <a:off x="7860372" y="3082886"/>
            <a:ext cx="77470" cy="331470"/>
          </a:xfrm>
          <a:custGeom>
            <a:avLst/>
            <a:gdLst/>
            <a:ahLst/>
            <a:cxnLst/>
            <a:rect l="l" t="t" r="r" b="b"/>
            <a:pathLst>
              <a:path w="77470" h="331470" extrusionOk="0">
                <a:moveTo>
                  <a:pt x="77444" y="0"/>
                </a:moveTo>
                <a:lnTo>
                  <a:pt x="0" y="0"/>
                </a:lnTo>
                <a:lnTo>
                  <a:pt x="0" y="13970"/>
                </a:lnTo>
                <a:lnTo>
                  <a:pt x="0" y="317500"/>
                </a:lnTo>
                <a:lnTo>
                  <a:pt x="0" y="331470"/>
                </a:lnTo>
                <a:lnTo>
                  <a:pt x="77444" y="331470"/>
                </a:lnTo>
                <a:lnTo>
                  <a:pt x="77444" y="317500"/>
                </a:lnTo>
                <a:lnTo>
                  <a:pt x="28829" y="317500"/>
                </a:lnTo>
                <a:lnTo>
                  <a:pt x="28829" y="13970"/>
                </a:lnTo>
                <a:lnTo>
                  <a:pt x="77444" y="13970"/>
                </a:lnTo>
                <a:lnTo>
                  <a:pt x="77444"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41" name="Google Shape;341;p32"/>
          <p:cNvSpPr txBox="1"/>
          <p:nvPr/>
        </p:nvSpPr>
        <p:spPr>
          <a:xfrm>
            <a:off x="5779833" y="2851505"/>
            <a:ext cx="4107179" cy="452120"/>
          </a:xfrm>
          <a:prstGeom prst="rect">
            <a:avLst/>
          </a:prstGeom>
          <a:noFill/>
          <a:ln>
            <a:noFill/>
          </a:ln>
        </p:spPr>
        <p:txBody>
          <a:bodyPr spcFirstLastPara="1" wrap="square" lIns="0" tIns="12700" rIns="0" bIns="0" anchor="t" anchorCtr="0">
            <a:spAutoFit/>
          </a:bodyPr>
          <a:lstStyle/>
          <a:p>
            <a:pPr marL="38100" lvl="0" indent="0" algn="l" rtl="0">
              <a:lnSpc>
                <a:spcPct val="100000"/>
              </a:lnSpc>
              <a:spcBef>
                <a:spcPts val="0"/>
              </a:spcBef>
              <a:spcAft>
                <a:spcPts val="0"/>
              </a:spcAft>
              <a:buNone/>
            </a:pPr>
            <a:r>
              <a:rPr lang="en-US" sz="4200" baseline="-25000">
                <a:latin typeface="Cambria Math"/>
                <a:ea typeface="Cambria Math"/>
                <a:cs typeface="Cambria Math"/>
                <a:sym typeface="Cambria Math"/>
              </a:rPr>
              <a:t>!</a:t>
            </a:r>
            <a:r>
              <a:rPr lang="en-US" sz="2000">
                <a:latin typeface="Cambria Math"/>
                <a:ea typeface="Cambria Math"/>
                <a:cs typeface="Cambria Math"/>
                <a:sym typeface="Cambria Math"/>
              </a:rPr>
              <a:t>"#$ </a:t>
            </a:r>
            <a:r>
              <a:rPr lang="en-US" sz="4200" baseline="-25000">
                <a:latin typeface="Cambria Math"/>
                <a:ea typeface="Cambria Math"/>
                <a:cs typeface="Cambria Math"/>
                <a:sym typeface="Cambria Math"/>
              </a:rPr>
              <a:t>= &amp;((</a:t>
            </a:r>
            <a:r>
              <a:rPr lang="en-US" sz="3000" baseline="-25000">
                <a:latin typeface="Cambria Math"/>
                <a:ea typeface="Cambria Math"/>
                <a:cs typeface="Cambria Math"/>
                <a:sym typeface="Cambria Math"/>
              </a:rPr>
              <a:t>)	</a:t>
            </a:r>
            <a:r>
              <a:rPr lang="en-US" sz="4200" baseline="-25000">
                <a:latin typeface="Cambria Math"/>
                <a:ea typeface="Cambria Math"/>
                <a:cs typeface="Cambria Math"/>
                <a:sym typeface="Cambria Math"/>
              </a:rPr>
              <a:t>!</a:t>
            </a:r>
            <a:r>
              <a:rPr lang="en-US" sz="2000">
                <a:latin typeface="Cambria Math"/>
                <a:ea typeface="Cambria Math"/>
                <a:cs typeface="Cambria Math"/>
                <a:sym typeface="Cambria Math"/>
              </a:rPr>
              <a:t>"#*+$</a:t>
            </a:r>
            <a:r>
              <a:rPr lang="en-US" sz="4200" baseline="-25000">
                <a:latin typeface="Cambria Math"/>
                <a:ea typeface="Cambria Math"/>
                <a:cs typeface="Cambria Math"/>
                <a:sym typeface="Cambria Math"/>
              </a:rPr>
              <a:t>, -</a:t>
            </a:r>
            <a:r>
              <a:rPr lang="en-US" sz="2000">
                <a:latin typeface="Cambria Math"/>
                <a:ea typeface="Cambria Math"/>
                <a:cs typeface="Cambria Math"/>
                <a:sym typeface="Cambria Math"/>
              </a:rPr>
              <a:t>"#$</a:t>
            </a:r>
            <a:endParaRPr sz="2000">
              <a:latin typeface="Cambria Math"/>
              <a:ea typeface="Cambria Math"/>
              <a:cs typeface="Cambria Math"/>
              <a:sym typeface="Cambria Math"/>
            </a:endParaRPr>
          </a:p>
        </p:txBody>
      </p:sp>
      <p:sp>
        <p:nvSpPr>
          <p:cNvPr id="342" name="Google Shape;342;p32"/>
          <p:cNvSpPr txBox="1"/>
          <p:nvPr/>
        </p:nvSpPr>
        <p:spPr>
          <a:xfrm>
            <a:off x="10032301" y="2981743"/>
            <a:ext cx="932180" cy="452120"/>
          </a:xfrm>
          <a:prstGeom prst="rect">
            <a:avLst/>
          </a:prstGeom>
          <a:noFill/>
          <a:ln>
            <a:noFill/>
          </a:ln>
        </p:spPr>
        <p:txBody>
          <a:bodyPr spcFirstLastPara="1" wrap="square" lIns="0" tIns="12700" rIns="0" bIns="0" anchor="t" anchorCtr="0">
            <a:spAutoFit/>
          </a:bodyPr>
          <a:lstStyle/>
          <a:p>
            <a:pPr marL="38100" lvl="0" indent="0" algn="l" rtl="0">
              <a:lnSpc>
                <a:spcPct val="100000"/>
              </a:lnSpc>
              <a:spcBef>
                <a:spcPts val="0"/>
              </a:spcBef>
              <a:spcAft>
                <a:spcPts val="0"/>
              </a:spcAft>
              <a:buNone/>
            </a:pPr>
            <a:r>
              <a:rPr lang="en-US" sz="2800">
                <a:latin typeface="Cambria Math"/>
                <a:ea typeface="Cambria Math"/>
                <a:cs typeface="Cambria Math"/>
                <a:sym typeface="Cambria Math"/>
              </a:rPr>
              <a:t>+ /</a:t>
            </a:r>
            <a:r>
              <a:rPr lang="en-US" sz="3000" baseline="-25000">
                <a:latin typeface="Cambria Math"/>
                <a:ea typeface="Cambria Math"/>
                <a:cs typeface="Cambria Math"/>
                <a:sym typeface="Cambria Math"/>
              </a:rPr>
              <a:t>)</a:t>
            </a:r>
            <a:r>
              <a:rPr lang="en-US" sz="2800">
                <a:latin typeface="Cambria Math"/>
                <a:ea typeface="Cambria Math"/>
                <a:cs typeface="Cambria Math"/>
                <a:sym typeface="Cambria Math"/>
              </a:rPr>
              <a:t>)</a:t>
            </a:r>
            <a:endParaRPr sz="2800">
              <a:latin typeface="Cambria Math"/>
              <a:ea typeface="Cambria Math"/>
              <a:cs typeface="Cambria Math"/>
              <a:sym typeface="Cambria Math"/>
            </a:endParaRPr>
          </a:p>
        </p:txBody>
      </p:sp>
      <p:pic>
        <p:nvPicPr>
          <p:cNvPr id="343" name="Google Shape;343;p32"/>
          <p:cNvPicPr preferRelativeResize="0"/>
          <p:nvPr/>
        </p:nvPicPr>
        <p:blipFill rotWithShape="1">
          <a:blip r:embed="rId3">
            <a:alphaModFix/>
          </a:blip>
          <a:srcRect/>
          <a:stretch/>
        </p:blipFill>
        <p:spPr>
          <a:xfrm>
            <a:off x="-40340" y="0"/>
            <a:ext cx="12272680" cy="6857999"/>
          </a:xfrm>
          <a:prstGeom prst="rect">
            <a:avLst/>
          </a:prstGeom>
          <a:noFill/>
          <a:ln>
            <a:noFill/>
          </a:ln>
        </p:spPr>
      </p:pic>
      <p:pic>
        <p:nvPicPr>
          <p:cNvPr id="344" name="Google Shape;344;p32"/>
          <p:cNvPicPr preferRelativeResize="0"/>
          <p:nvPr/>
        </p:nvPicPr>
        <p:blipFill rotWithShape="1">
          <a:blip r:embed="rId4">
            <a:alphaModFix/>
          </a:blip>
          <a:srcRect/>
          <a:stretch/>
        </p:blipFill>
        <p:spPr>
          <a:xfrm>
            <a:off x="126427" y="4038600"/>
            <a:ext cx="5399566" cy="838200"/>
          </a:xfrm>
          <a:prstGeom prst="rect">
            <a:avLst/>
          </a:prstGeom>
          <a:noFill/>
          <a:ln>
            <a:noFill/>
          </a:ln>
        </p:spPr>
      </p:pic>
      <p:pic>
        <p:nvPicPr>
          <p:cNvPr id="345" name="Google Shape;345;p32"/>
          <p:cNvPicPr preferRelativeResize="0"/>
          <p:nvPr/>
        </p:nvPicPr>
        <p:blipFill rotWithShape="1">
          <a:blip r:embed="rId5">
            <a:alphaModFix/>
          </a:blip>
          <a:srcRect/>
          <a:stretch/>
        </p:blipFill>
        <p:spPr>
          <a:xfrm>
            <a:off x="5779833" y="2818619"/>
            <a:ext cx="5343027" cy="778367"/>
          </a:xfrm>
          <a:prstGeom prst="rect">
            <a:avLst/>
          </a:prstGeom>
          <a:noFill/>
          <a:ln>
            <a:noFill/>
          </a:ln>
        </p:spPr>
      </p:pic>
      <p:pic>
        <p:nvPicPr>
          <p:cNvPr id="346" name="Google Shape;346;p32" descr="ANNT: Recurrent Neural Networks - CodeProject"/>
          <p:cNvPicPr preferRelativeResize="0"/>
          <p:nvPr/>
        </p:nvPicPr>
        <p:blipFill rotWithShape="1">
          <a:blip r:embed="rId6">
            <a:alphaModFix/>
          </a:blip>
          <a:srcRect/>
          <a:stretch/>
        </p:blipFill>
        <p:spPr>
          <a:xfrm>
            <a:off x="106762" y="1060278"/>
            <a:ext cx="7142070" cy="2702083"/>
          </a:xfrm>
          <a:prstGeom prst="rect">
            <a:avLst/>
          </a:prstGeom>
          <a:noFill/>
          <a:ln>
            <a:noFill/>
          </a:ln>
        </p:spPr>
      </p:pic>
      <p:pic>
        <p:nvPicPr>
          <p:cNvPr id="347" name="Google Shape;347;p32"/>
          <p:cNvPicPr preferRelativeResize="0"/>
          <p:nvPr/>
        </p:nvPicPr>
        <p:blipFill rotWithShape="1">
          <a:blip r:embed="rId7">
            <a:alphaModFix/>
          </a:blip>
          <a:srcRect/>
          <a:stretch/>
        </p:blipFill>
        <p:spPr>
          <a:xfrm>
            <a:off x="1128712" y="3886200"/>
            <a:ext cx="838200" cy="495837"/>
          </a:xfrm>
          <a:prstGeom prst="rect">
            <a:avLst/>
          </a:prstGeom>
          <a:noFill/>
          <a:ln>
            <a:noFill/>
          </a:ln>
        </p:spPr>
      </p:pic>
      <p:pic>
        <p:nvPicPr>
          <p:cNvPr id="348" name="Google Shape;348;p32"/>
          <p:cNvPicPr preferRelativeResize="0"/>
          <p:nvPr/>
        </p:nvPicPr>
        <p:blipFill>
          <a:blip r:embed="rId8">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33"/>
          <p:cNvSpPr txBox="1">
            <a:spLocks noGrp="1"/>
          </p:cNvSpPr>
          <p:nvPr>
            <p:ph type="title"/>
          </p:nvPr>
        </p:nvSpPr>
        <p:spPr>
          <a:xfrm>
            <a:off x="156544" y="367741"/>
            <a:ext cx="441388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dirty="0">
                <a:latin typeface="+mj-lt"/>
                <a:ea typeface="Cambria"/>
                <a:cs typeface="Cambria"/>
                <a:sym typeface="Cambria"/>
              </a:rPr>
              <a:t>GRU (simplified)</a:t>
            </a:r>
            <a:endParaRPr sz="4400" dirty="0">
              <a:latin typeface="+mj-lt"/>
              <a:ea typeface="Cambria"/>
              <a:cs typeface="Cambria"/>
              <a:sym typeface="Cambria"/>
            </a:endParaRPr>
          </a:p>
        </p:txBody>
      </p:sp>
      <p:sp>
        <p:nvSpPr>
          <p:cNvPr id="354" name="Google Shape;354;p33"/>
          <p:cNvSpPr txBox="1"/>
          <p:nvPr/>
        </p:nvSpPr>
        <p:spPr>
          <a:xfrm>
            <a:off x="953383" y="5685073"/>
            <a:ext cx="550291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mj-lt"/>
                <a:ea typeface="Cambria"/>
                <a:cs typeface="Cambria"/>
                <a:sym typeface="Cambria"/>
              </a:rPr>
              <a:t>The cat, which already ate …, was full.</a:t>
            </a:r>
            <a:endParaRPr sz="2400">
              <a:latin typeface="+mj-lt"/>
              <a:ea typeface="Cambria"/>
              <a:cs typeface="Cambria"/>
              <a:sym typeface="Cambria"/>
            </a:endParaRPr>
          </a:p>
        </p:txBody>
      </p:sp>
      <p:sp>
        <p:nvSpPr>
          <p:cNvPr id="355" name="Google Shape;355;p33"/>
          <p:cNvSpPr/>
          <p:nvPr/>
        </p:nvSpPr>
        <p:spPr>
          <a:xfrm>
            <a:off x="10248855" y="158760"/>
            <a:ext cx="12700" cy="31750"/>
          </a:xfrm>
          <a:custGeom>
            <a:avLst/>
            <a:gdLst/>
            <a:ahLst/>
            <a:cxnLst/>
            <a:rect l="l" t="t" r="r" b="b"/>
            <a:pathLst>
              <a:path w="12700" h="31750" extrusionOk="0">
                <a:moveTo>
                  <a:pt x="0" y="31680"/>
                </a:moveTo>
                <a:lnTo>
                  <a:pt x="0" y="19080"/>
                </a:lnTo>
              </a:path>
              <a:path w="12700" h="31750" extrusionOk="0">
                <a:moveTo>
                  <a:pt x="0" y="31680"/>
                </a:moveTo>
                <a:lnTo>
                  <a:pt x="0" y="0"/>
                </a:lnTo>
                <a:lnTo>
                  <a:pt x="0" y="31680"/>
                </a:lnTo>
                <a:lnTo>
                  <a:pt x="0" y="6480"/>
                </a:lnTo>
                <a:lnTo>
                  <a:pt x="6480" y="19080"/>
                </a:lnTo>
                <a:lnTo>
                  <a:pt x="6480" y="25560"/>
                </a:lnTo>
                <a:lnTo>
                  <a:pt x="12600" y="31680"/>
                </a:lnTo>
              </a:path>
            </a:pathLst>
          </a:custGeom>
          <a:noFill/>
          <a:ln w="19050" cap="flat" cmpd="sng">
            <a:solidFill>
              <a:srgbClr val="0070C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latin typeface="+mj-lt"/>
            </a:endParaRPr>
          </a:p>
        </p:txBody>
      </p:sp>
      <p:pic>
        <p:nvPicPr>
          <p:cNvPr id="356" name="Google Shape;356;p33" descr="GRU Explained | Papers With Code"/>
          <p:cNvPicPr preferRelativeResize="0"/>
          <p:nvPr/>
        </p:nvPicPr>
        <p:blipFill rotWithShape="1">
          <a:blip r:embed="rId3">
            <a:alphaModFix/>
          </a:blip>
          <a:srcRect/>
          <a:stretch/>
        </p:blipFill>
        <p:spPr>
          <a:xfrm>
            <a:off x="1981200" y="1905000"/>
            <a:ext cx="7391400" cy="3695700"/>
          </a:xfrm>
          <a:prstGeom prst="rect">
            <a:avLst/>
          </a:prstGeom>
          <a:noFill/>
          <a:ln>
            <a:noFill/>
          </a:ln>
        </p:spPr>
      </p:pic>
      <p:pic>
        <p:nvPicPr>
          <p:cNvPr id="357" name="Google Shape;357;p33"/>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61"/>
        <p:cNvGrpSpPr/>
        <p:nvPr/>
      </p:nvGrpSpPr>
      <p:grpSpPr>
        <a:xfrm>
          <a:off x="0" y="0"/>
          <a:ext cx="0" cy="0"/>
          <a:chOff x="0" y="0"/>
          <a:chExt cx="0" cy="0"/>
        </a:xfrm>
      </p:grpSpPr>
      <p:pic>
        <p:nvPicPr>
          <p:cNvPr id="362" name="Google Shape;362;p34"/>
          <p:cNvPicPr preferRelativeResize="0"/>
          <p:nvPr/>
        </p:nvPicPr>
        <p:blipFill rotWithShape="1">
          <a:blip r:embed="rId3">
            <a:alphaModFix/>
          </a:blip>
          <a:srcRect/>
          <a:stretch/>
        </p:blipFill>
        <p:spPr>
          <a:xfrm>
            <a:off x="0" y="0"/>
            <a:ext cx="11479593" cy="6400800"/>
          </a:xfrm>
          <a:prstGeom prst="rect">
            <a:avLst/>
          </a:prstGeom>
          <a:noFill/>
          <a:ln>
            <a:noFill/>
          </a:ln>
        </p:spPr>
      </p:pic>
      <p:pic>
        <p:nvPicPr>
          <p:cNvPr id="363" name="Google Shape;363;p34"/>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67"/>
        <p:cNvGrpSpPr/>
        <p:nvPr/>
      </p:nvGrpSpPr>
      <p:grpSpPr>
        <a:xfrm>
          <a:off x="0" y="0"/>
          <a:ext cx="0" cy="0"/>
          <a:chOff x="0" y="0"/>
          <a:chExt cx="0" cy="0"/>
        </a:xfrm>
      </p:grpSpPr>
      <p:sp>
        <p:nvSpPr>
          <p:cNvPr id="368" name="Google Shape;368;p35"/>
          <p:cNvSpPr txBox="1">
            <a:spLocks noGrp="1"/>
          </p:cNvSpPr>
          <p:nvPr>
            <p:ph type="title"/>
          </p:nvPr>
        </p:nvSpPr>
        <p:spPr>
          <a:xfrm>
            <a:off x="1015376" y="791044"/>
            <a:ext cx="10414623"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369" name="Google Shape;369;p35"/>
          <p:cNvSpPr txBox="1"/>
          <p:nvPr/>
        </p:nvSpPr>
        <p:spPr>
          <a:xfrm>
            <a:off x="5232082" y="3896850"/>
            <a:ext cx="6117336" cy="2022590"/>
          </a:xfrm>
          <a:prstGeom prst="rect">
            <a:avLst/>
          </a:prstGeom>
          <a:noFill/>
          <a:ln>
            <a:noFill/>
          </a:ln>
        </p:spPr>
        <p:txBody>
          <a:bodyPr spcFirstLastPara="1" wrap="square" lIns="0" tIns="27925" rIns="0" bIns="0" anchor="t" anchorCtr="0">
            <a:spAutoFit/>
          </a:bodyPr>
          <a:lstStyle/>
          <a:p>
            <a:pPr marL="12700" marR="5080" lvl="0" indent="384810" algn="l" rtl="0">
              <a:lnSpc>
                <a:spcPct val="119696"/>
              </a:lnSpc>
              <a:spcBef>
                <a:spcPts val="0"/>
              </a:spcBef>
              <a:spcAft>
                <a:spcPts val="0"/>
              </a:spcAft>
              <a:buNone/>
            </a:pPr>
            <a:r>
              <a:rPr lang="en-US" sz="5400" dirty="0">
                <a:latin typeface="+mj-lt"/>
                <a:ea typeface="Calibri"/>
                <a:cs typeface="Calibri"/>
                <a:sym typeface="Calibri"/>
              </a:rPr>
              <a:t>LSTM (long short term memory) unit</a:t>
            </a:r>
            <a:endParaRPr sz="5400" dirty="0">
              <a:latin typeface="+mj-lt"/>
              <a:ea typeface="Calibri"/>
              <a:cs typeface="Calibri"/>
              <a:sym typeface="Calibri"/>
            </a:endParaRPr>
          </a:p>
        </p:txBody>
      </p:sp>
      <p:sp>
        <p:nvSpPr>
          <p:cNvPr id="370" name="Google Shape;370;p35"/>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71" name="Google Shape;371;p35"/>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975994" marR="5080" lvl="0" indent="-963930" algn="l" rtl="0">
              <a:lnSpc>
                <a:spcPct val="119696"/>
              </a:lnSpc>
              <a:spcBef>
                <a:spcPts val="0"/>
              </a:spcBef>
              <a:spcAft>
                <a:spcPts val="0"/>
              </a:spcAft>
              <a:buNone/>
            </a:pPr>
            <a:r>
              <a:rPr lang="en-GB" sz="4400" dirty="0">
                <a:latin typeface="+mj-lt"/>
                <a:ea typeface="Calibri"/>
                <a:cs typeface="Calibri"/>
                <a:sym typeface="Calibri"/>
              </a:rPr>
              <a:t>LSTM (long short term memory) unit</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668760" cy="4154984"/>
          </a:xfrm>
          <a:prstGeom prst="rect">
            <a:avLst/>
          </a:prstGeom>
          <a:noFill/>
        </p:spPr>
        <p:txBody>
          <a:bodyPr wrap="square" rtlCol="0">
            <a:spAutoFit/>
          </a:bodyPr>
          <a:lstStyle/>
          <a:p>
            <a:pPr marL="285750" indent="-285750">
              <a:buFont typeface="Arial" panose="020B0604020202020204" pitchFamily="34" charset="0"/>
              <a:buChar char="•"/>
            </a:pPr>
            <a:r>
              <a:rPr lang="en-GB" sz="2400" dirty="0"/>
              <a:t>The Long Short-Term Memory (LSTM) unit is another type of recurrent neural network (RNN) that allows for learning long-range dependencies in a sequence. Compared to the Gated Recurrent Unit (GRU), the LSTM is even more powerful and flexible due to its three gates: an </a:t>
            </a:r>
            <a:r>
              <a:rPr lang="en-GB" sz="2400" b="1" dirty="0"/>
              <a:t>input</a:t>
            </a:r>
            <a:r>
              <a:rPr lang="en-GB" sz="2400" dirty="0"/>
              <a:t> gate, an </a:t>
            </a:r>
            <a:r>
              <a:rPr lang="en-GB" sz="2400" b="1" dirty="0"/>
              <a:t>output</a:t>
            </a:r>
            <a:r>
              <a:rPr lang="en-GB" sz="2400" dirty="0"/>
              <a:t> gate, and a </a:t>
            </a:r>
            <a:r>
              <a:rPr lang="en-GB" sz="2400" b="1" dirty="0"/>
              <a:t>forget</a:t>
            </a:r>
            <a:r>
              <a:rPr lang="en-GB" sz="2400" dirty="0"/>
              <a:t> gate.</a:t>
            </a:r>
          </a:p>
          <a:p>
            <a:pPr marL="285750" indent="-285750">
              <a:buFont typeface="Arial" panose="020B0604020202020204" pitchFamily="34" charset="0"/>
              <a:buChar char="•"/>
            </a:pPr>
            <a:r>
              <a:rPr lang="en-US" sz="2400" b="1" dirty="0"/>
              <a:t>Input Gate</a:t>
            </a:r>
            <a:r>
              <a:rPr lang="en-US" sz="2400" dirty="0"/>
              <a:t>: The input gate determines which values from the current input and the previous hidden state should be updated and added to the cell state.</a:t>
            </a:r>
          </a:p>
          <a:p>
            <a:pPr marL="285750" indent="-285750">
              <a:buFont typeface="Arial" panose="020B0604020202020204" pitchFamily="34" charset="0"/>
              <a:buChar char="•"/>
            </a:pPr>
            <a:r>
              <a:rPr lang="en-US" sz="2400" b="1" dirty="0"/>
              <a:t>Forget Gate</a:t>
            </a:r>
            <a:r>
              <a:rPr lang="en-US" sz="2400" dirty="0"/>
              <a:t>: The forget gate determines which information from the cell state should be discarded or kept for the current time step.</a:t>
            </a:r>
          </a:p>
          <a:p>
            <a:pPr marL="285750" indent="-285750">
              <a:buFont typeface="Arial" panose="020B0604020202020204" pitchFamily="34" charset="0"/>
              <a:buChar char="•"/>
            </a:pPr>
            <a:r>
              <a:rPr lang="en-US" sz="2400" b="1" dirty="0"/>
              <a:t>Output Gate</a:t>
            </a:r>
            <a:r>
              <a:rPr lang="en-US" sz="2400" dirty="0"/>
              <a:t>: The output gate determines the next hidden state and the output of the LSTM cell.</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49</a:t>
            </a:fld>
            <a:endParaRPr lang="en-US"/>
          </a:p>
        </p:txBody>
      </p:sp>
    </p:spTree>
    <p:extLst>
      <p:ext uri="{BB962C8B-B14F-4D97-AF65-F5344CB8AC3E}">
        <p14:creationId xmlns:p14="http://schemas.microsoft.com/office/powerpoint/2010/main" val="269633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825354"/>
          </a:xfrm>
          <a:prstGeom prst="rect">
            <a:avLst/>
          </a:prstGeom>
          <a:noFill/>
          <a:ln>
            <a:noFill/>
          </a:ln>
        </p:spPr>
        <p:txBody>
          <a:bodyPr spcFirstLastPara="1" wrap="square" lIns="0" tIns="12700" rIns="0" bIns="0" anchor="t" anchorCtr="0">
            <a:spAutoFit/>
          </a:bodyPr>
          <a:lstStyle/>
          <a:p>
            <a:pPr marL="1069975" marR="5080" lvl="0" indent="-1057910" algn="l" rtl="0">
              <a:lnSpc>
                <a:spcPct val="119696"/>
              </a:lnSpc>
              <a:spcBef>
                <a:spcPts val="0"/>
              </a:spcBef>
              <a:spcAft>
                <a:spcPts val="0"/>
              </a:spcAft>
              <a:buNone/>
            </a:pPr>
            <a:r>
              <a:rPr lang="en-US" sz="4400" dirty="0">
                <a:latin typeface="+mj-lt"/>
                <a:ea typeface="Calibri"/>
                <a:cs typeface="Calibri"/>
                <a:sym typeface="Calibri"/>
              </a:rPr>
              <a:t>Why sequence models?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1281577"/>
            <a:ext cx="11208004"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Sequence models are useful for handling tasks involving sequential data, such as natural language processing, speech recognition, music generation, and more. </a:t>
            </a:r>
          </a:p>
          <a:p>
            <a:pPr marL="285750" indent="-285750">
              <a:buFont typeface="Arial" panose="020B0604020202020204" pitchFamily="34" charset="0"/>
              <a:buChar char="•"/>
            </a:pPr>
            <a:r>
              <a:rPr lang="en-US" sz="2400" dirty="0"/>
              <a:t>Traditional neural networks do not have the ability to capture temporal dependencies in data, but sequence models, such as recurrent neural networks (RNNs) and long short-term memory (LSTM) networks, can process input data sequentially while maintaining an internal state that allows them to retain information from previous inputs. This makes sequence models well-suited to handle tasks where context and temporal relationships are important.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975994" marR="5080" lvl="0" indent="-963930" algn="l" rtl="0">
              <a:lnSpc>
                <a:spcPct val="119696"/>
              </a:lnSpc>
              <a:spcBef>
                <a:spcPts val="0"/>
              </a:spcBef>
              <a:spcAft>
                <a:spcPts val="0"/>
              </a:spcAft>
              <a:buNone/>
            </a:pPr>
            <a:r>
              <a:rPr lang="en-GB" sz="4400" dirty="0">
                <a:latin typeface="+mj-lt"/>
                <a:ea typeface="Calibri"/>
                <a:cs typeface="Calibri"/>
                <a:sym typeface="Calibri"/>
              </a:rPr>
              <a:t>LSTM (long short term memory) unit</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1307954"/>
            <a:ext cx="11668760" cy="3416320"/>
          </a:xfrm>
          <a:prstGeom prst="rect">
            <a:avLst/>
          </a:prstGeom>
          <a:noFill/>
        </p:spPr>
        <p:txBody>
          <a:bodyPr wrap="square" rtlCol="0">
            <a:spAutoFit/>
          </a:bodyPr>
          <a:lstStyle/>
          <a:p>
            <a:pPr marL="285750" indent="-285750">
              <a:buFont typeface="Arial" panose="020B0604020202020204" pitchFamily="34" charset="0"/>
              <a:buChar char="•"/>
            </a:pPr>
            <a:r>
              <a:rPr lang="en-GB" sz="2400" dirty="0"/>
              <a:t>There are also variations on the LSTM, such as the peephole connection, which allows the gate values to depend on the previous memory cell value in addition to the input and previous hidden state.</a:t>
            </a:r>
          </a:p>
          <a:p>
            <a:pPr marL="285750" indent="-285750">
              <a:buFont typeface="Arial" panose="020B0604020202020204" pitchFamily="34" charset="0"/>
              <a:buChar char="•"/>
            </a:pPr>
            <a:r>
              <a:rPr lang="en-GB" sz="2400" dirty="0"/>
              <a:t>Both the GRU and LSTM have been tried on many different problems, and the choice between them depends on the specific problem and the trade-off between simplicity and power. </a:t>
            </a:r>
          </a:p>
          <a:p>
            <a:pPr marL="285750" indent="-285750">
              <a:buFont typeface="Arial" panose="020B0604020202020204" pitchFamily="34" charset="0"/>
              <a:buChar char="•"/>
            </a:pPr>
            <a:r>
              <a:rPr lang="en-GB" sz="2400" dirty="0"/>
              <a:t>The GRU is simpler and faster, making it easier to build bigger models, while the LSTM is more powerful and flexible. However, the LSTM has been the historically more proven choice and is often used as the default first thing to try.</a:t>
            </a:r>
            <a:endParaRPr lang="en-US" sz="2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22860839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975994" marR="5080" lvl="0" indent="-963930" algn="l" rtl="0">
              <a:lnSpc>
                <a:spcPct val="119696"/>
              </a:lnSpc>
              <a:spcBef>
                <a:spcPts val="0"/>
              </a:spcBef>
              <a:spcAft>
                <a:spcPts val="0"/>
              </a:spcAft>
              <a:buNone/>
            </a:pPr>
            <a:r>
              <a:rPr lang="en-GB" sz="4400" dirty="0">
                <a:latin typeface="+mj-lt"/>
                <a:ea typeface="Calibri"/>
                <a:cs typeface="Calibri"/>
                <a:sym typeface="Calibri"/>
              </a:rPr>
              <a:t>GRU and LSTM</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1538141"/>
            <a:ext cx="11668760" cy="461665"/>
          </a:xfrm>
          <a:prstGeom prst="rect">
            <a:avLst/>
          </a:prstGeom>
          <a:noFill/>
        </p:spPr>
        <p:txBody>
          <a:bodyPr wrap="square" rtlCol="0">
            <a:spAutoFit/>
          </a:bodyPr>
          <a:lstStyle/>
          <a:p>
            <a:r>
              <a:rPr lang="en-US" sz="2400" dirty="0"/>
              <a:t>		GRU						LSTM</a:t>
            </a:r>
          </a:p>
        </p:txBody>
      </p:sp>
      <p:pic>
        <p:nvPicPr>
          <p:cNvPr id="4" name="Picture 3"/>
          <p:cNvPicPr>
            <a:picLocks noChangeAspect="1"/>
          </p:cNvPicPr>
          <p:nvPr/>
        </p:nvPicPr>
        <p:blipFill>
          <a:blip r:embed="rId4"/>
          <a:stretch>
            <a:fillRect/>
          </a:stretch>
        </p:blipFill>
        <p:spPr>
          <a:xfrm>
            <a:off x="6331226" y="2267316"/>
            <a:ext cx="4184374" cy="2550476"/>
          </a:xfrm>
          <a:prstGeom prst="rect">
            <a:avLst/>
          </a:prstGeom>
        </p:spPr>
      </p:pic>
      <p:pic>
        <p:nvPicPr>
          <p:cNvPr id="5" name="Picture 4"/>
          <p:cNvPicPr>
            <a:picLocks noChangeAspect="1"/>
          </p:cNvPicPr>
          <p:nvPr/>
        </p:nvPicPr>
        <p:blipFill>
          <a:blip r:embed="rId5"/>
          <a:stretch>
            <a:fillRect/>
          </a:stretch>
        </p:blipFill>
        <p:spPr>
          <a:xfrm>
            <a:off x="455002" y="2333625"/>
            <a:ext cx="4476750" cy="3105150"/>
          </a:xfrm>
          <a:prstGeom prst="rect">
            <a:avLst/>
          </a:prstGeom>
        </p:spPr>
      </p:pic>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427493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825354"/>
          </a:xfrm>
          <a:prstGeom prst="rect">
            <a:avLst/>
          </a:prstGeom>
          <a:noFill/>
          <a:ln>
            <a:noFill/>
          </a:ln>
        </p:spPr>
        <p:txBody>
          <a:bodyPr spcFirstLastPara="1" wrap="square" lIns="0" tIns="12700" rIns="0" bIns="0" anchor="t" anchorCtr="0">
            <a:spAutoFit/>
          </a:bodyPr>
          <a:lstStyle/>
          <a:p>
            <a:pPr marL="975994" marR="5080" lvl="0" indent="-963930" algn="l" rtl="0">
              <a:lnSpc>
                <a:spcPct val="119696"/>
              </a:lnSpc>
              <a:spcBef>
                <a:spcPts val="0"/>
              </a:spcBef>
              <a:spcAft>
                <a:spcPts val="0"/>
              </a:spcAft>
              <a:buNone/>
            </a:pPr>
            <a:r>
              <a:rPr lang="en-GB" sz="4400" dirty="0">
                <a:latin typeface="+mj-lt"/>
                <a:ea typeface="Calibri"/>
                <a:cs typeface="Calibri"/>
                <a:sym typeface="Calibri"/>
              </a:rPr>
              <a:t>LSTM in pictures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pic>
        <p:nvPicPr>
          <p:cNvPr id="4" name="Picture 3"/>
          <p:cNvPicPr>
            <a:picLocks noChangeAspect="1"/>
          </p:cNvPicPr>
          <p:nvPr/>
        </p:nvPicPr>
        <p:blipFill>
          <a:blip r:embed="rId4"/>
          <a:stretch>
            <a:fillRect/>
          </a:stretch>
        </p:blipFill>
        <p:spPr>
          <a:xfrm>
            <a:off x="261620" y="1458423"/>
            <a:ext cx="4184374" cy="2550476"/>
          </a:xfrm>
          <a:prstGeom prst="rect">
            <a:avLst/>
          </a:prstGeom>
        </p:spPr>
      </p:pic>
      <p:pic>
        <p:nvPicPr>
          <p:cNvPr id="3" name="Picture 2"/>
          <p:cNvPicPr>
            <a:picLocks noChangeAspect="1"/>
          </p:cNvPicPr>
          <p:nvPr/>
        </p:nvPicPr>
        <p:blipFill>
          <a:blip r:embed="rId5"/>
          <a:stretch>
            <a:fillRect/>
          </a:stretch>
        </p:blipFill>
        <p:spPr>
          <a:xfrm>
            <a:off x="5805487" y="703017"/>
            <a:ext cx="6296025" cy="3095625"/>
          </a:xfrm>
          <a:prstGeom prst="rect">
            <a:avLst/>
          </a:prstGeom>
        </p:spPr>
      </p:pic>
      <p:pic>
        <p:nvPicPr>
          <p:cNvPr id="6" name="Picture 5"/>
          <p:cNvPicPr>
            <a:picLocks noChangeAspect="1"/>
          </p:cNvPicPr>
          <p:nvPr/>
        </p:nvPicPr>
        <p:blipFill>
          <a:blip r:embed="rId6"/>
          <a:stretch>
            <a:fillRect/>
          </a:stretch>
        </p:blipFill>
        <p:spPr>
          <a:xfrm>
            <a:off x="80962" y="4008899"/>
            <a:ext cx="12020550" cy="2790825"/>
          </a:xfrm>
          <a:prstGeom prst="rect">
            <a:avLst/>
          </a:prstGeom>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11315149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39"/>
          <p:cNvSpPr txBox="1">
            <a:spLocks noGrp="1"/>
          </p:cNvSpPr>
          <p:nvPr>
            <p:ph type="title"/>
          </p:nvPr>
        </p:nvSpPr>
        <p:spPr>
          <a:xfrm>
            <a:off x="1015376" y="791044"/>
            <a:ext cx="10295103"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395" name="Google Shape;395;p39"/>
          <p:cNvSpPr txBox="1"/>
          <p:nvPr/>
        </p:nvSpPr>
        <p:spPr>
          <a:xfrm>
            <a:off x="5560307" y="3922392"/>
            <a:ext cx="5460886"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latin typeface="+mj-lt"/>
                <a:ea typeface="Calibri"/>
                <a:cs typeface="Calibri"/>
                <a:sym typeface="Calibri"/>
              </a:rPr>
              <a:t>Bidirectional RNN</a:t>
            </a:r>
            <a:endParaRPr sz="5400" dirty="0">
              <a:latin typeface="+mj-lt"/>
              <a:ea typeface="Calibri"/>
              <a:cs typeface="Calibri"/>
              <a:sym typeface="Calibri"/>
            </a:endParaRPr>
          </a:p>
        </p:txBody>
      </p:sp>
      <p:sp>
        <p:nvSpPr>
          <p:cNvPr id="396" name="Google Shape;396;p39"/>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397" name="Google Shape;397;p39"/>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latin typeface="+mj-lt"/>
                <a:ea typeface="Calibri"/>
                <a:cs typeface="Calibri"/>
                <a:sym typeface="Calibri"/>
              </a:rPr>
              <a:t>Bidirectional RNN</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66876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A bidirectional RNN (BRNN) enhances the basic RNN, GRU, or LSTM by considering information from both the past and future at any given time, beneficial for tasks like named entity recognition or speech recognition. </a:t>
            </a:r>
          </a:p>
          <a:p>
            <a:pPr marL="285750" indent="-285750">
              <a:buFont typeface="Arial" panose="020B0604020202020204" pitchFamily="34" charset="0"/>
              <a:buChar char="•"/>
            </a:pPr>
            <a:r>
              <a:rPr lang="en-US" sz="2400" dirty="0"/>
              <a:t>Constructed with two separate RNNs processing the sequence in opposite directions, their outputs are concatenated for predictions. </a:t>
            </a:r>
          </a:p>
          <a:p>
            <a:pPr marL="285750" indent="-285750">
              <a:buFont typeface="Arial" panose="020B0604020202020204" pitchFamily="34" charset="0"/>
              <a:buChar char="•"/>
            </a:pPr>
            <a:r>
              <a:rPr lang="en-US" sz="2400" dirty="0"/>
              <a:t>While limited by requiring the entire sequence for predictions, it excels in tasks with full sentence data. </a:t>
            </a:r>
          </a:p>
          <a:p>
            <a:pPr marL="285750" indent="-285750">
              <a:buFont typeface="Arial" panose="020B0604020202020204" pitchFamily="34" charset="0"/>
              <a:buChar char="•"/>
            </a:pPr>
            <a:r>
              <a:rPr lang="en-US" sz="2400" dirty="0"/>
              <a:t>Deep bidirectional RNNs (DBRNNs), featuring multiple stacked BRNN layers, further improve by capturing intricate patterns and dependencies for enhanced performance in various NLP tasks.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54</a:t>
            </a:fld>
            <a:endParaRPr lang="en-US"/>
          </a:p>
        </p:txBody>
      </p:sp>
    </p:spTree>
    <p:extLst>
      <p:ext uri="{BB962C8B-B14F-4D97-AF65-F5344CB8AC3E}">
        <p14:creationId xmlns:p14="http://schemas.microsoft.com/office/powerpoint/2010/main" val="30868397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pic>
        <p:nvPicPr>
          <p:cNvPr id="402" name="Google Shape;402;p40"/>
          <p:cNvPicPr preferRelativeResize="0"/>
          <p:nvPr/>
        </p:nvPicPr>
        <p:blipFill rotWithShape="1">
          <a:blip r:embed="rId3">
            <a:alphaModFix/>
          </a:blip>
          <a:srcRect/>
          <a:stretch/>
        </p:blipFill>
        <p:spPr>
          <a:xfrm>
            <a:off x="-17341" y="0"/>
            <a:ext cx="12226681" cy="6858000"/>
          </a:xfrm>
          <a:prstGeom prst="rect">
            <a:avLst/>
          </a:prstGeom>
          <a:noFill/>
          <a:ln>
            <a:noFill/>
          </a:ln>
        </p:spPr>
      </p:pic>
      <p:pic>
        <p:nvPicPr>
          <p:cNvPr id="403" name="Google Shape;403;p40"/>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Google Shape;408;p41"/>
          <p:cNvSpPr txBox="1">
            <a:spLocks noGrp="1"/>
          </p:cNvSpPr>
          <p:nvPr>
            <p:ph type="title"/>
          </p:nvPr>
        </p:nvSpPr>
        <p:spPr>
          <a:xfrm>
            <a:off x="261620" y="139700"/>
            <a:ext cx="7091045"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a:latin typeface="Cambria"/>
                <a:ea typeface="Cambria"/>
                <a:cs typeface="Cambria"/>
                <a:sym typeface="Cambria"/>
              </a:rPr>
              <a:t>Bidirectional RNN (BRNN)</a:t>
            </a:r>
            <a:endParaRPr sz="4400">
              <a:latin typeface="Cambria"/>
              <a:ea typeface="Cambria"/>
              <a:cs typeface="Cambria"/>
              <a:sym typeface="Cambria"/>
            </a:endParaRPr>
          </a:p>
        </p:txBody>
      </p:sp>
      <p:pic>
        <p:nvPicPr>
          <p:cNvPr id="409" name="Google Shape;409;p41" descr="Bidirectional LSTM model showing the input and output layers. The red... |  Download Scientific Diagram"/>
          <p:cNvPicPr preferRelativeResize="0"/>
          <p:nvPr/>
        </p:nvPicPr>
        <p:blipFill rotWithShape="1">
          <a:blip r:embed="rId3">
            <a:alphaModFix/>
          </a:blip>
          <a:srcRect/>
          <a:stretch/>
        </p:blipFill>
        <p:spPr>
          <a:xfrm>
            <a:off x="1371600" y="1371600"/>
            <a:ext cx="8434141" cy="4576762"/>
          </a:xfrm>
          <a:prstGeom prst="rect">
            <a:avLst/>
          </a:prstGeom>
          <a:noFill/>
          <a:ln>
            <a:noFill/>
          </a:ln>
        </p:spPr>
      </p:pic>
      <p:pic>
        <p:nvPicPr>
          <p:cNvPr id="410" name="Google Shape;410;p41"/>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sp>
        <p:nvSpPr>
          <p:cNvPr id="415" name="Google Shape;415;p42"/>
          <p:cNvSpPr txBox="1">
            <a:spLocks noGrp="1"/>
          </p:cNvSpPr>
          <p:nvPr>
            <p:ph type="title"/>
          </p:nvPr>
        </p:nvSpPr>
        <p:spPr>
          <a:xfrm>
            <a:off x="1015376" y="791044"/>
            <a:ext cx="10350615"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416" name="Google Shape;416;p42"/>
          <p:cNvSpPr txBox="1"/>
          <p:nvPr/>
        </p:nvSpPr>
        <p:spPr>
          <a:xfrm>
            <a:off x="6411397" y="3943511"/>
            <a:ext cx="3758705"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latin typeface="+mj-lt"/>
                <a:ea typeface="Calibri"/>
                <a:cs typeface="Calibri"/>
                <a:sym typeface="Calibri"/>
              </a:rPr>
              <a:t>Deep RNNs</a:t>
            </a:r>
            <a:endParaRPr sz="5400" dirty="0">
              <a:latin typeface="+mj-lt"/>
              <a:ea typeface="Calibri"/>
              <a:cs typeface="Calibri"/>
              <a:sym typeface="Calibri"/>
            </a:endParaRPr>
          </a:p>
        </p:txBody>
      </p:sp>
      <p:sp>
        <p:nvSpPr>
          <p:cNvPr id="417" name="Google Shape;417;p42"/>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418" name="Google Shape;418;p42"/>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9943084"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latin typeface="+mj-lt"/>
                <a:ea typeface="Calibri"/>
                <a:cs typeface="Calibri"/>
                <a:sym typeface="Calibri"/>
              </a:rPr>
              <a:t>Deep RNNs</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66876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In a deep RNN, each layer has its own activation value over time, computed using inputs from the previous layer and the previous time step. </a:t>
            </a:r>
          </a:p>
          <a:p>
            <a:pPr marL="285750" indent="-285750">
              <a:buFont typeface="Arial" panose="020B0604020202020204" pitchFamily="34" charset="0"/>
              <a:buChar char="•"/>
            </a:pPr>
            <a:r>
              <a:rPr lang="en-US" sz="2400" dirty="0"/>
              <a:t>Despite the potential for large networks with even a few layers, having three layers is substantial for RNNs. Deep RNNs can utilize GRU and LSTM blocks, and deep bidirectional RNNs are feasible. </a:t>
            </a:r>
          </a:p>
          <a:p>
            <a:pPr marL="285750" indent="-285750">
              <a:buFont typeface="Arial" panose="020B0604020202020204" pitchFamily="34" charset="0"/>
              <a:buChar char="•"/>
            </a:pPr>
            <a:r>
              <a:rPr lang="en-US" sz="2400" dirty="0"/>
              <a:t>Due to computational costs, deep RNNs with extensive temporal dimensions are less common. Typically, deep recurrent layers are stacked, followed by a deep network for output prediction. </a:t>
            </a:r>
          </a:p>
          <a:p>
            <a:pPr marL="285750" indent="-285750">
              <a:buFont typeface="Arial" panose="020B0604020202020204" pitchFamily="34" charset="0"/>
              <a:buChar char="•"/>
            </a:pPr>
            <a:r>
              <a:rPr lang="en-US" sz="2400" dirty="0"/>
              <a:t>In summary, leveraging various RNN types allows the construction of potent sequence models.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58</a:t>
            </a:fld>
            <a:endParaRPr lang="en-US"/>
          </a:p>
        </p:txBody>
      </p:sp>
    </p:spTree>
    <p:extLst>
      <p:ext uri="{BB962C8B-B14F-4D97-AF65-F5344CB8AC3E}">
        <p14:creationId xmlns:p14="http://schemas.microsoft.com/office/powerpoint/2010/main" val="2315312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422"/>
        <p:cNvGrpSpPr/>
        <p:nvPr/>
      </p:nvGrpSpPr>
      <p:grpSpPr>
        <a:xfrm>
          <a:off x="0" y="0"/>
          <a:ext cx="0" cy="0"/>
          <a:chOff x="0" y="0"/>
          <a:chExt cx="0" cy="0"/>
        </a:xfrm>
      </p:grpSpPr>
      <p:pic>
        <p:nvPicPr>
          <p:cNvPr id="423" name="Google Shape;423;p43"/>
          <p:cNvPicPr preferRelativeResize="0"/>
          <p:nvPr/>
        </p:nvPicPr>
        <p:blipFill rotWithShape="1">
          <a:blip r:embed="rId3">
            <a:alphaModFix/>
          </a:blip>
          <a:srcRect/>
          <a:stretch/>
        </p:blipFill>
        <p:spPr>
          <a:xfrm>
            <a:off x="0" y="0"/>
            <a:ext cx="11140389" cy="6059129"/>
          </a:xfrm>
          <a:prstGeom prst="rect">
            <a:avLst/>
          </a:prstGeom>
          <a:noFill/>
          <a:ln>
            <a:noFill/>
          </a:ln>
        </p:spPr>
      </p:pic>
      <p:pic>
        <p:nvPicPr>
          <p:cNvPr id="424" name="Google Shape;424;p43"/>
          <p:cNvPicPr preferRelativeResize="0"/>
          <p:nvPr/>
        </p:nvPicPr>
        <p:blipFill>
          <a:blip r:embed="rId4">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959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b="0" dirty="0">
                <a:latin typeface="+mj-lt"/>
                <a:ea typeface="Cambria"/>
                <a:cs typeface="Cambria"/>
                <a:sym typeface="Cambria"/>
              </a:rPr>
              <a:t>Examples of sequence data</a:t>
            </a:r>
            <a:endParaRPr sz="4400" dirty="0">
              <a:latin typeface="+mj-lt"/>
              <a:ea typeface="Cambria"/>
              <a:cs typeface="Cambria"/>
              <a:sym typeface="Cambria"/>
            </a:endParaRPr>
          </a:p>
        </p:txBody>
      </p:sp>
      <p:sp>
        <p:nvSpPr>
          <p:cNvPr id="64" name="Google Shape;64;p3"/>
          <p:cNvSpPr txBox="1"/>
          <p:nvPr/>
        </p:nvSpPr>
        <p:spPr>
          <a:xfrm>
            <a:off x="257733" y="1910194"/>
            <a:ext cx="246570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dirty="0">
                <a:latin typeface="Cambria"/>
                <a:ea typeface="Cambria"/>
                <a:cs typeface="Cambria"/>
                <a:sym typeface="Cambria"/>
              </a:rPr>
              <a:t>Music generation</a:t>
            </a:r>
            <a:endParaRPr sz="2400" dirty="0">
              <a:latin typeface="Cambria"/>
              <a:ea typeface="Cambria"/>
              <a:cs typeface="Cambria"/>
              <a:sym typeface="Cambria"/>
            </a:endParaRPr>
          </a:p>
        </p:txBody>
      </p:sp>
      <p:pic>
        <p:nvPicPr>
          <p:cNvPr id="65" name="Google Shape;65;p3"/>
          <p:cNvPicPr preferRelativeResize="0"/>
          <p:nvPr/>
        </p:nvPicPr>
        <p:blipFill rotWithShape="1">
          <a:blip r:embed="rId3">
            <a:alphaModFix/>
          </a:blip>
          <a:srcRect/>
          <a:stretch/>
        </p:blipFill>
        <p:spPr>
          <a:xfrm>
            <a:off x="8925762" y="1614119"/>
            <a:ext cx="2749372" cy="942975"/>
          </a:xfrm>
          <a:prstGeom prst="rect">
            <a:avLst/>
          </a:prstGeom>
          <a:noFill/>
          <a:ln>
            <a:noFill/>
          </a:ln>
        </p:spPr>
      </p:pic>
      <p:sp>
        <p:nvSpPr>
          <p:cNvPr id="66" name="Google Shape;66;p3"/>
          <p:cNvSpPr/>
          <p:nvPr/>
        </p:nvSpPr>
        <p:spPr>
          <a:xfrm>
            <a:off x="7514170" y="2047748"/>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7" name="Google Shape;67;p3"/>
          <p:cNvSpPr txBox="1"/>
          <p:nvPr/>
        </p:nvSpPr>
        <p:spPr>
          <a:xfrm>
            <a:off x="257733" y="1125143"/>
            <a:ext cx="267398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Speech recognition</a:t>
            </a:r>
            <a:endParaRPr sz="2400">
              <a:latin typeface="Cambria"/>
              <a:ea typeface="Cambria"/>
              <a:cs typeface="Cambria"/>
              <a:sym typeface="Cambria"/>
            </a:endParaRPr>
          </a:p>
        </p:txBody>
      </p:sp>
      <p:pic>
        <p:nvPicPr>
          <p:cNvPr id="68" name="Google Shape;68;p3"/>
          <p:cNvPicPr preferRelativeResize="0"/>
          <p:nvPr/>
        </p:nvPicPr>
        <p:blipFill rotWithShape="1">
          <a:blip r:embed="rId4">
            <a:alphaModFix/>
          </a:blip>
          <a:srcRect/>
          <a:stretch/>
        </p:blipFill>
        <p:spPr>
          <a:xfrm>
            <a:off x="4334421" y="517779"/>
            <a:ext cx="2589212" cy="1757362"/>
          </a:xfrm>
          <a:prstGeom prst="rect">
            <a:avLst/>
          </a:prstGeom>
          <a:noFill/>
          <a:ln>
            <a:noFill/>
          </a:ln>
        </p:spPr>
      </p:pic>
      <p:sp>
        <p:nvSpPr>
          <p:cNvPr id="69" name="Google Shape;69;p3"/>
          <p:cNvSpPr txBox="1"/>
          <p:nvPr/>
        </p:nvSpPr>
        <p:spPr>
          <a:xfrm>
            <a:off x="4197870" y="1782419"/>
            <a:ext cx="2862580" cy="1343025"/>
          </a:xfrm>
          <a:prstGeom prst="rect">
            <a:avLst/>
          </a:prstGeom>
          <a:noFill/>
          <a:ln>
            <a:noFill/>
          </a:ln>
        </p:spPr>
        <p:txBody>
          <a:bodyPr spcFirstLastPara="1" wrap="square" lIns="0" tIns="12700" rIns="0" bIns="0" anchor="t" anchorCtr="0">
            <a:spAutoFit/>
          </a:bodyPr>
          <a:lstStyle/>
          <a:p>
            <a:pPr marL="0" marR="79375" lvl="0" indent="0" algn="ctr" rtl="0">
              <a:lnSpc>
                <a:spcPct val="100000"/>
              </a:lnSpc>
              <a:spcBef>
                <a:spcPts val="0"/>
              </a:spcBef>
              <a:spcAft>
                <a:spcPts val="0"/>
              </a:spcAft>
              <a:buNone/>
            </a:pPr>
            <a:r>
              <a:rPr lang="en-US" sz="2800">
                <a:latin typeface="Cambria Math"/>
                <a:ea typeface="Cambria Math"/>
                <a:cs typeface="Cambria Math"/>
                <a:sym typeface="Cambria Math"/>
              </a:rPr>
              <a:t>∅</a:t>
            </a:r>
            <a:endParaRPr sz="2800">
              <a:latin typeface="Cambria Math"/>
              <a:ea typeface="Cambria Math"/>
              <a:cs typeface="Cambria Math"/>
              <a:sym typeface="Cambria Math"/>
            </a:endParaRPr>
          </a:p>
          <a:p>
            <a:pPr marL="586105" marR="5080" lvl="0" indent="-574040" algn="l" rtl="0">
              <a:lnSpc>
                <a:spcPct val="100000"/>
              </a:lnSpc>
              <a:spcBef>
                <a:spcPts val="2210"/>
              </a:spcBef>
              <a:spcAft>
                <a:spcPts val="0"/>
              </a:spcAft>
              <a:buNone/>
            </a:pPr>
            <a:r>
              <a:rPr lang="en-US" sz="2000">
                <a:latin typeface="Cambria"/>
                <a:ea typeface="Cambria"/>
                <a:cs typeface="Cambria"/>
                <a:sym typeface="Cambria"/>
              </a:rPr>
              <a:t>“There is nothing to like in this movie.”</a:t>
            </a:r>
            <a:endParaRPr sz="2000">
              <a:latin typeface="Cambria"/>
              <a:ea typeface="Cambria"/>
              <a:cs typeface="Cambria"/>
              <a:sym typeface="Cambria"/>
            </a:endParaRPr>
          </a:p>
        </p:txBody>
      </p:sp>
      <p:sp>
        <p:nvSpPr>
          <p:cNvPr id="70" name="Google Shape;70;p3"/>
          <p:cNvSpPr txBox="1"/>
          <p:nvPr/>
        </p:nvSpPr>
        <p:spPr>
          <a:xfrm>
            <a:off x="8531441" y="987069"/>
            <a:ext cx="3451225" cy="6350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000">
                <a:latin typeface="Cambria"/>
                <a:ea typeface="Cambria"/>
                <a:cs typeface="Cambria"/>
                <a:sym typeface="Cambria"/>
              </a:rPr>
              <a:t>“The quick brown fox jumped over the lazy dog.”</a:t>
            </a:r>
            <a:endParaRPr sz="2000">
              <a:latin typeface="Cambria"/>
              <a:ea typeface="Cambria"/>
              <a:cs typeface="Cambria"/>
              <a:sym typeface="Cambria"/>
            </a:endParaRPr>
          </a:p>
        </p:txBody>
      </p:sp>
      <p:sp>
        <p:nvSpPr>
          <p:cNvPr id="71" name="Google Shape;71;p3"/>
          <p:cNvSpPr/>
          <p:nvPr/>
        </p:nvSpPr>
        <p:spPr>
          <a:xfrm>
            <a:off x="7514170" y="1244485"/>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2" name="Google Shape;72;p3"/>
          <p:cNvSpPr txBox="1"/>
          <p:nvPr/>
        </p:nvSpPr>
        <p:spPr>
          <a:xfrm>
            <a:off x="257733" y="2613012"/>
            <a:ext cx="3415029"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Sentiment classification</a:t>
            </a:r>
            <a:endParaRPr sz="2400">
              <a:latin typeface="Cambria"/>
              <a:ea typeface="Cambria"/>
              <a:cs typeface="Cambria"/>
              <a:sym typeface="Cambria"/>
            </a:endParaRPr>
          </a:p>
        </p:txBody>
      </p:sp>
      <p:sp>
        <p:nvSpPr>
          <p:cNvPr id="73" name="Google Shape;73;p3"/>
          <p:cNvSpPr/>
          <p:nvPr/>
        </p:nvSpPr>
        <p:spPr>
          <a:xfrm>
            <a:off x="7514170" y="2755264"/>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3"/>
          <p:cNvSpPr/>
          <p:nvPr/>
        </p:nvSpPr>
        <p:spPr>
          <a:xfrm>
            <a:off x="9182937" y="2691472"/>
            <a:ext cx="400050" cy="372745"/>
          </a:xfrm>
          <a:custGeom>
            <a:avLst/>
            <a:gdLst/>
            <a:ahLst/>
            <a:cxnLst/>
            <a:rect l="l" t="t" r="r" b="b"/>
            <a:pathLst>
              <a:path w="400050" h="372744" extrusionOk="0">
                <a:moveTo>
                  <a:pt x="200025" y="0"/>
                </a:moveTo>
                <a:lnTo>
                  <a:pt x="152806" y="142214"/>
                </a:lnTo>
                <a:lnTo>
                  <a:pt x="0" y="142214"/>
                </a:lnTo>
                <a:lnTo>
                  <a:pt x="123621" y="230098"/>
                </a:lnTo>
                <a:lnTo>
                  <a:pt x="76403" y="372300"/>
                </a:lnTo>
                <a:lnTo>
                  <a:pt x="200025" y="284416"/>
                </a:lnTo>
                <a:lnTo>
                  <a:pt x="323646" y="372300"/>
                </a:lnTo>
                <a:lnTo>
                  <a:pt x="276428" y="230098"/>
                </a:lnTo>
                <a:lnTo>
                  <a:pt x="400050" y="142214"/>
                </a:lnTo>
                <a:lnTo>
                  <a:pt x="247243" y="142214"/>
                </a:lnTo>
                <a:lnTo>
                  <a:pt x="200025"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5" name="Google Shape;75;p3"/>
          <p:cNvSpPr/>
          <p:nvPr/>
        </p:nvSpPr>
        <p:spPr>
          <a:xfrm>
            <a:off x="9659176"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6" name="Google Shape;76;p3"/>
          <p:cNvSpPr/>
          <p:nvPr/>
        </p:nvSpPr>
        <p:spPr>
          <a:xfrm>
            <a:off x="10135413"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7" name="Google Shape;77;p3"/>
          <p:cNvSpPr/>
          <p:nvPr/>
        </p:nvSpPr>
        <p:spPr>
          <a:xfrm>
            <a:off x="10611650" y="2691536"/>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8" name="Google Shape;78;p3"/>
          <p:cNvSpPr/>
          <p:nvPr/>
        </p:nvSpPr>
        <p:spPr>
          <a:xfrm>
            <a:off x="11087887" y="2686227"/>
            <a:ext cx="400050" cy="372110"/>
          </a:xfrm>
          <a:custGeom>
            <a:avLst/>
            <a:gdLst/>
            <a:ahLst/>
            <a:cxnLst/>
            <a:rect l="l" t="t" r="r" b="b"/>
            <a:pathLst>
              <a:path w="400050" h="372110" extrusionOk="0">
                <a:moveTo>
                  <a:pt x="0" y="142134"/>
                </a:moveTo>
                <a:lnTo>
                  <a:pt x="152728" y="142135"/>
                </a:lnTo>
                <a:lnTo>
                  <a:pt x="199922" y="0"/>
                </a:lnTo>
                <a:lnTo>
                  <a:pt x="247116" y="142135"/>
                </a:lnTo>
                <a:lnTo>
                  <a:pt x="399845" y="142134"/>
                </a:lnTo>
                <a:lnTo>
                  <a:pt x="276284" y="229977"/>
                </a:lnTo>
                <a:lnTo>
                  <a:pt x="323481" y="372112"/>
                </a:lnTo>
                <a:lnTo>
                  <a:pt x="199922" y="284266"/>
                </a:lnTo>
                <a:lnTo>
                  <a:pt x="76363" y="372112"/>
                </a:lnTo>
                <a:lnTo>
                  <a:pt x="123560" y="229977"/>
                </a:lnTo>
                <a:lnTo>
                  <a:pt x="0" y="142134"/>
                </a:lnTo>
                <a:close/>
              </a:path>
            </a:pathLst>
          </a:custGeom>
          <a:noFill/>
          <a:ln w="126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9" name="Google Shape;79;p3"/>
          <p:cNvSpPr txBox="1"/>
          <p:nvPr/>
        </p:nvSpPr>
        <p:spPr>
          <a:xfrm>
            <a:off x="263127" y="3381299"/>
            <a:ext cx="333502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DNA sequence analysis</a:t>
            </a:r>
            <a:endParaRPr sz="2400">
              <a:latin typeface="Cambria"/>
              <a:ea typeface="Cambria"/>
              <a:cs typeface="Cambria"/>
              <a:sym typeface="Cambria"/>
            </a:endParaRPr>
          </a:p>
        </p:txBody>
      </p:sp>
      <p:sp>
        <p:nvSpPr>
          <p:cNvPr id="80" name="Google Shape;80;p3"/>
          <p:cNvSpPr txBox="1"/>
          <p:nvPr/>
        </p:nvSpPr>
        <p:spPr>
          <a:xfrm>
            <a:off x="4058665" y="3431641"/>
            <a:ext cx="3201035"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latin typeface="Cambria"/>
                <a:ea typeface="Cambria"/>
                <a:cs typeface="Cambria"/>
                <a:sym typeface="Cambria"/>
              </a:rPr>
              <a:t>AGCCCCTGTGAGGAACTAG</a:t>
            </a:r>
            <a:endParaRPr sz="1800">
              <a:latin typeface="Cambria"/>
              <a:ea typeface="Cambria"/>
              <a:cs typeface="Cambria"/>
              <a:sym typeface="Cambria"/>
            </a:endParaRPr>
          </a:p>
        </p:txBody>
      </p:sp>
      <p:sp>
        <p:nvSpPr>
          <p:cNvPr id="81" name="Google Shape;81;p3"/>
          <p:cNvSpPr/>
          <p:nvPr/>
        </p:nvSpPr>
        <p:spPr>
          <a:xfrm>
            <a:off x="7514170" y="3529901"/>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2" name="Google Shape;82;p3"/>
          <p:cNvSpPr txBox="1"/>
          <p:nvPr/>
        </p:nvSpPr>
        <p:spPr>
          <a:xfrm>
            <a:off x="8687892" y="3417989"/>
            <a:ext cx="3201035" cy="2997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800">
                <a:latin typeface="Cambria"/>
                <a:ea typeface="Cambria"/>
                <a:cs typeface="Cambria"/>
                <a:sym typeface="Cambria"/>
              </a:rPr>
              <a:t>AG</a:t>
            </a:r>
            <a:r>
              <a:rPr lang="en-US" sz="1800">
                <a:solidFill>
                  <a:srgbClr val="FF0000"/>
                </a:solidFill>
                <a:latin typeface="Cambria"/>
                <a:ea typeface="Cambria"/>
                <a:cs typeface="Cambria"/>
                <a:sym typeface="Cambria"/>
              </a:rPr>
              <a:t>CCCCTGTGAGGAACT</a:t>
            </a:r>
            <a:r>
              <a:rPr lang="en-US" sz="1800">
                <a:latin typeface="Cambria"/>
                <a:ea typeface="Cambria"/>
                <a:cs typeface="Cambria"/>
                <a:sym typeface="Cambria"/>
              </a:rPr>
              <a:t>AG</a:t>
            </a:r>
            <a:endParaRPr sz="1800">
              <a:latin typeface="Cambria"/>
              <a:ea typeface="Cambria"/>
              <a:cs typeface="Cambria"/>
              <a:sym typeface="Cambria"/>
            </a:endParaRPr>
          </a:p>
        </p:txBody>
      </p:sp>
      <p:sp>
        <p:nvSpPr>
          <p:cNvPr id="83" name="Google Shape;83;p3"/>
          <p:cNvSpPr txBox="1"/>
          <p:nvPr/>
        </p:nvSpPr>
        <p:spPr>
          <a:xfrm>
            <a:off x="263805" y="4102150"/>
            <a:ext cx="288988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Machine translation</a:t>
            </a:r>
            <a:endParaRPr sz="2400">
              <a:latin typeface="Cambria"/>
              <a:ea typeface="Cambria"/>
              <a:cs typeface="Cambria"/>
              <a:sym typeface="Cambria"/>
            </a:endParaRPr>
          </a:p>
        </p:txBody>
      </p:sp>
      <p:sp>
        <p:nvSpPr>
          <p:cNvPr id="84" name="Google Shape;84;p3"/>
          <p:cNvSpPr txBox="1"/>
          <p:nvPr/>
        </p:nvSpPr>
        <p:spPr>
          <a:xfrm>
            <a:off x="4128020" y="4091533"/>
            <a:ext cx="3001645" cy="635000"/>
          </a:xfrm>
          <a:prstGeom prst="rect">
            <a:avLst/>
          </a:prstGeom>
          <a:noFill/>
          <a:ln>
            <a:noFill/>
          </a:ln>
        </p:spPr>
        <p:txBody>
          <a:bodyPr spcFirstLastPara="1" wrap="square" lIns="0" tIns="12700" rIns="0" bIns="0" anchor="t" anchorCtr="0">
            <a:spAutoFit/>
          </a:bodyPr>
          <a:lstStyle/>
          <a:p>
            <a:pPr marL="1228725" marR="5080" lvl="0" indent="-1216660" algn="l" rtl="0">
              <a:lnSpc>
                <a:spcPct val="100000"/>
              </a:lnSpc>
              <a:spcBef>
                <a:spcPts val="0"/>
              </a:spcBef>
              <a:spcAft>
                <a:spcPts val="0"/>
              </a:spcAft>
              <a:buNone/>
            </a:pPr>
            <a:r>
              <a:rPr lang="en-US" sz="2000">
                <a:latin typeface="Cambria"/>
                <a:ea typeface="Cambria"/>
                <a:cs typeface="Cambria"/>
                <a:sym typeface="Cambria"/>
              </a:rPr>
              <a:t>Voulez-vous chanter avec moi?</a:t>
            </a:r>
            <a:endParaRPr sz="2000">
              <a:latin typeface="Cambria"/>
              <a:ea typeface="Cambria"/>
              <a:cs typeface="Cambria"/>
              <a:sym typeface="Cambria"/>
            </a:endParaRPr>
          </a:p>
        </p:txBody>
      </p:sp>
      <p:sp>
        <p:nvSpPr>
          <p:cNvPr id="85" name="Google Shape;85;p3"/>
          <p:cNvSpPr/>
          <p:nvPr/>
        </p:nvSpPr>
        <p:spPr>
          <a:xfrm>
            <a:off x="7514170" y="4253115"/>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86" name="Google Shape;86;p3"/>
          <p:cNvSpPr txBox="1"/>
          <p:nvPr/>
        </p:nvSpPr>
        <p:spPr>
          <a:xfrm>
            <a:off x="8823273" y="4102150"/>
            <a:ext cx="2954020" cy="635000"/>
          </a:xfrm>
          <a:prstGeom prst="rect">
            <a:avLst/>
          </a:prstGeom>
          <a:noFill/>
          <a:ln>
            <a:noFill/>
          </a:ln>
        </p:spPr>
        <p:txBody>
          <a:bodyPr spcFirstLastPara="1" wrap="square" lIns="0" tIns="12700" rIns="0" bIns="0" anchor="t" anchorCtr="0">
            <a:spAutoFit/>
          </a:bodyPr>
          <a:lstStyle/>
          <a:p>
            <a:pPr marL="1244600" marR="5080" lvl="0" indent="-1231900" algn="l" rtl="0">
              <a:lnSpc>
                <a:spcPct val="100000"/>
              </a:lnSpc>
              <a:spcBef>
                <a:spcPts val="0"/>
              </a:spcBef>
              <a:spcAft>
                <a:spcPts val="0"/>
              </a:spcAft>
              <a:buNone/>
            </a:pPr>
            <a:r>
              <a:rPr lang="en-US" sz="2000">
                <a:latin typeface="Cambria"/>
                <a:ea typeface="Cambria"/>
                <a:cs typeface="Cambria"/>
                <a:sym typeface="Cambria"/>
              </a:rPr>
              <a:t>Do you want to sing with me?</a:t>
            </a:r>
            <a:endParaRPr sz="2000">
              <a:latin typeface="Cambria"/>
              <a:ea typeface="Cambria"/>
              <a:cs typeface="Cambria"/>
              <a:sym typeface="Cambria"/>
            </a:endParaRPr>
          </a:p>
        </p:txBody>
      </p:sp>
      <p:sp>
        <p:nvSpPr>
          <p:cNvPr id="87" name="Google Shape;87;p3"/>
          <p:cNvSpPr txBox="1"/>
          <p:nvPr/>
        </p:nvSpPr>
        <p:spPr>
          <a:xfrm>
            <a:off x="261620" y="5003787"/>
            <a:ext cx="362204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Video activity recognition</a:t>
            </a:r>
            <a:endParaRPr sz="2400">
              <a:latin typeface="Cambria"/>
              <a:ea typeface="Cambria"/>
              <a:cs typeface="Cambria"/>
              <a:sym typeface="Cambria"/>
            </a:endParaRPr>
          </a:p>
        </p:txBody>
      </p:sp>
      <p:pic>
        <p:nvPicPr>
          <p:cNvPr id="88" name="Google Shape;88;p3"/>
          <p:cNvPicPr preferRelativeResize="0"/>
          <p:nvPr/>
        </p:nvPicPr>
        <p:blipFill rotWithShape="1">
          <a:blip r:embed="rId5">
            <a:alphaModFix/>
          </a:blip>
          <a:srcRect/>
          <a:stretch/>
        </p:blipFill>
        <p:spPr>
          <a:xfrm>
            <a:off x="4402340" y="4855121"/>
            <a:ext cx="553930" cy="844367"/>
          </a:xfrm>
          <a:prstGeom prst="rect">
            <a:avLst/>
          </a:prstGeom>
          <a:noFill/>
          <a:ln>
            <a:noFill/>
          </a:ln>
        </p:spPr>
      </p:pic>
      <p:pic>
        <p:nvPicPr>
          <p:cNvPr id="89" name="Google Shape;89;p3"/>
          <p:cNvPicPr preferRelativeResize="0"/>
          <p:nvPr/>
        </p:nvPicPr>
        <p:blipFill rotWithShape="1">
          <a:blip r:embed="rId6">
            <a:alphaModFix/>
          </a:blip>
          <a:srcRect/>
          <a:stretch/>
        </p:blipFill>
        <p:spPr>
          <a:xfrm>
            <a:off x="5622658" y="4855121"/>
            <a:ext cx="545604" cy="844372"/>
          </a:xfrm>
          <a:prstGeom prst="rect">
            <a:avLst/>
          </a:prstGeom>
          <a:noFill/>
          <a:ln>
            <a:noFill/>
          </a:ln>
        </p:spPr>
      </p:pic>
      <p:pic>
        <p:nvPicPr>
          <p:cNvPr id="90" name="Google Shape;90;p3"/>
          <p:cNvPicPr preferRelativeResize="0"/>
          <p:nvPr/>
        </p:nvPicPr>
        <p:blipFill rotWithShape="1">
          <a:blip r:embed="rId7">
            <a:alphaModFix/>
          </a:blip>
          <a:srcRect/>
          <a:stretch/>
        </p:blipFill>
        <p:spPr>
          <a:xfrm>
            <a:off x="6221196" y="4855121"/>
            <a:ext cx="553930" cy="844367"/>
          </a:xfrm>
          <a:prstGeom prst="rect">
            <a:avLst/>
          </a:prstGeom>
          <a:noFill/>
          <a:ln>
            <a:noFill/>
          </a:ln>
        </p:spPr>
      </p:pic>
      <p:pic>
        <p:nvPicPr>
          <p:cNvPr id="91" name="Google Shape;91;p3"/>
          <p:cNvPicPr preferRelativeResize="0"/>
          <p:nvPr/>
        </p:nvPicPr>
        <p:blipFill rotWithShape="1">
          <a:blip r:embed="rId8">
            <a:alphaModFix/>
          </a:blip>
          <a:srcRect/>
          <a:stretch/>
        </p:blipFill>
        <p:spPr>
          <a:xfrm>
            <a:off x="5021046" y="4855111"/>
            <a:ext cx="545604" cy="844378"/>
          </a:xfrm>
          <a:prstGeom prst="rect">
            <a:avLst/>
          </a:prstGeom>
          <a:noFill/>
          <a:ln>
            <a:noFill/>
          </a:ln>
        </p:spPr>
      </p:pic>
      <p:sp>
        <p:nvSpPr>
          <p:cNvPr id="92" name="Google Shape;92;p3"/>
          <p:cNvSpPr/>
          <p:nvPr/>
        </p:nvSpPr>
        <p:spPr>
          <a:xfrm>
            <a:off x="7514170" y="5223281"/>
            <a:ext cx="622935" cy="127000"/>
          </a:xfrm>
          <a:custGeom>
            <a:avLst/>
            <a:gdLst/>
            <a:ahLst/>
            <a:cxnLst/>
            <a:rect l="l" t="t" r="r" b="b"/>
            <a:pathLst>
              <a:path w="622934" h="127000" extrusionOk="0">
                <a:moveTo>
                  <a:pt x="495477" y="0"/>
                </a:moveTo>
                <a:lnTo>
                  <a:pt x="495477" y="50799"/>
                </a:lnTo>
                <a:lnTo>
                  <a:pt x="0" y="50799"/>
                </a:lnTo>
                <a:lnTo>
                  <a:pt x="0" y="76199"/>
                </a:lnTo>
                <a:lnTo>
                  <a:pt x="495477" y="76199"/>
                </a:lnTo>
                <a:lnTo>
                  <a:pt x="495477" y="126999"/>
                </a:lnTo>
                <a:lnTo>
                  <a:pt x="622477" y="63499"/>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3" name="Google Shape;93;p3"/>
          <p:cNvSpPr txBox="1"/>
          <p:nvPr/>
        </p:nvSpPr>
        <p:spPr>
          <a:xfrm>
            <a:off x="9841738" y="5048618"/>
            <a:ext cx="1047115" cy="330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000">
                <a:latin typeface="Cambria"/>
                <a:ea typeface="Cambria"/>
                <a:cs typeface="Cambria"/>
                <a:sym typeface="Cambria"/>
              </a:rPr>
              <a:t>Running</a:t>
            </a:r>
            <a:endParaRPr sz="2000">
              <a:latin typeface="Cambria"/>
              <a:ea typeface="Cambria"/>
              <a:cs typeface="Cambria"/>
              <a:sym typeface="Cambria"/>
            </a:endParaRPr>
          </a:p>
        </p:txBody>
      </p:sp>
      <p:sp>
        <p:nvSpPr>
          <p:cNvPr id="94" name="Google Shape;94;p3"/>
          <p:cNvSpPr txBox="1"/>
          <p:nvPr/>
        </p:nvSpPr>
        <p:spPr>
          <a:xfrm>
            <a:off x="261620" y="5909567"/>
            <a:ext cx="344233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a:latin typeface="Cambria"/>
                <a:ea typeface="Cambria"/>
                <a:cs typeface="Cambria"/>
                <a:sym typeface="Cambria"/>
              </a:rPr>
              <a:t>Name entity recognition</a:t>
            </a:r>
            <a:endParaRPr sz="2400">
              <a:latin typeface="Cambria"/>
              <a:ea typeface="Cambria"/>
              <a:cs typeface="Cambria"/>
              <a:sym typeface="Cambria"/>
            </a:endParaRPr>
          </a:p>
        </p:txBody>
      </p:sp>
      <p:sp>
        <p:nvSpPr>
          <p:cNvPr id="95" name="Google Shape;95;p3"/>
          <p:cNvSpPr txBox="1"/>
          <p:nvPr/>
        </p:nvSpPr>
        <p:spPr>
          <a:xfrm>
            <a:off x="4240949" y="5917285"/>
            <a:ext cx="2868295" cy="635000"/>
          </a:xfrm>
          <a:prstGeom prst="rect">
            <a:avLst/>
          </a:prstGeom>
          <a:noFill/>
          <a:ln>
            <a:noFill/>
          </a:ln>
        </p:spPr>
        <p:txBody>
          <a:bodyPr spcFirstLastPara="1" wrap="square" lIns="0" tIns="12700" rIns="0" bIns="0" anchor="t" anchorCtr="0">
            <a:spAutoFit/>
          </a:bodyPr>
          <a:lstStyle/>
          <a:p>
            <a:pPr marL="29844" marR="5080" lvl="0" indent="-17779" algn="l" rtl="0">
              <a:lnSpc>
                <a:spcPct val="100000"/>
              </a:lnSpc>
              <a:spcBef>
                <a:spcPts val="0"/>
              </a:spcBef>
              <a:spcAft>
                <a:spcPts val="0"/>
              </a:spcAft>
              <a:buNone/>
            </a:pPr>
            <a:r>
              <a:rPr lang="en-US" sz="2000">
                <a:latin typeface="Cambria"/>
                <a:ea typeface="Cambria"/>
                <a:cs typeface="Cambria"/>
                <a:sym typeface="Cambria"/>
              </a:rPr>
              <a:t>Yesterday, Harry Potter met Hermione Granger.</a:t>
            </a:r>
            <a:endParaRPr sz="2000">
              <a:latin typeface="Cambria"/>
              <a:ea typeface="Cambria"/>
              <a:cs typeface="Cambria"/>
              <a:sym typeface="Cambria"/>
            </a:endParaRPr>
          </a:p>
        </p:txBody>
      </p:sp>
      <p:sp>
        <p:nvSpPr>
          <p:cNvPr id="96" name="Google Shape;96;p3"/>
          <p:cNvSpPr/>
          <p:nvPr/>
        </p:nvSpPr>
        <p:spPr>
          <a:xfrm>
            <a:off x="7514170" y="6082972"/>
            <a:ext cx="622935" cy="127000"/>
          </a:xfrm>
          <a:custGeom>
            <a:avLst/>
            <a:gdLst/>
            <a:ahLst/>
            <a:cxnLst/>
            <a:rect l="l" t="t" r="r" b="b"/>
            <a:pathLst>
              <a:path w="622934" h="127000" extrusionOk="0">
                <a:moveTo>
                  <a:pt x="495477" y="0"/>
                </a:moveTo>
                <a:lnTo>
                  <a:pt x="495477" y="50800"/>
                </a:lnTo>
                <a:lnTo>
                  <a:pt x="0" y="50800"/>
                </a:lnTo>
                <a:lnTo>
                  <a:pt x="0" y="76200"/>
                </a:lnTo>
                <a:lnTo>
                  <a:pt x="495477" y="76200"/>
                </a:lnTo>
                <a:lnTo>
                  <a:pt x="495477" y="127000"/>
                </a:lnTo>
                <a:lnTo>
                  <a:pt x="622477" y="63500"/>
                </a:lnTo>
                <a:lnTo>
                  <a:pt x="495477" y="0"/>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97" name="Google Shape;97;p3"/>
          <p:cNvSpPr txBox="1"/>
          <p:nvPr/>
        </p:nvSpPr>
        <p:spPr>
          <a:xfrm>
            <a:off x="9117228" y="5917285"/>
            <a:ext cx="2868930" cy="635000"/>
          </a:xfrm>
          <a:prstGeom prst="rect">
            <a:avLst/>
          </a:prstGeom>
          <a:noFill/>
          <a:ln>
            <a:noFill/>
          </a:ln>
        </p:spPr>
        <p:txBody>
          <a:bodyPr spcFirstLastPara="1" wrap="square" lIns="0" tIns="12700" rIns="0" bIns="0" anchor="t" anchorCtr="0">
            <a:spAutoFit/>
          </a:bodyPr>
          <a:lstStyle/>
          <a:p>
            <a:pPr marL="29844" marR="5080" lvl="0" indent="-17779" algn="l" rtl="0">
              <a:lnSpc>
                <a:spcPct val="100000"/>
              </a:lnSpc>
              <a:spcBef>
                <a:spcPts val="0"/>
              </a:spcBef>
              <a:spcAft>
                <a:spcPts val="0"/>
              </a:spcAft>
              <a:buNone/>
            </a:pPr>
            <a:r>
              <a:rPr lang="en-US" sz="2000">
                <a:latin typeface="Cambria"/>
                <a:ea typeface="Cambria"/>
                <a:cs typeface="Cambria"/>
                <a:sym typeface="Cambria"/>
              </a:rPr>
              <a:t>Yesterday, </a:t>
            </a:r>
            <a:r>
              <a:rPr lang="en-US" sz="2000">
                <a:solidFill>
                  <a:srgbClr val="FF0000"/>
                </a:solidFill>
                <a:latin typeface="Cambria"/>
                <a:ea typeface="Cambria"/>
                <a:cs typeface="Cambria"/>
                <a:sym typeface="Cambria"/>
              </a:rPr>
              <a:t>Harry Potter </a:t>
            </a:r>
            <a:r>
              <a:rPr lang="en-US" sz="2000">
                <a:latin typeface="Cambria"/>
                <a:ea typeface="Cambria"/>
                <a:cs typeface="Cambria"/>
                <a:sym typeface="Cambria"/>
              </a:rPr>
              <a:t>met </a:t>
            </a:r>
            <a:r>
              <a:rPr lang="en-US" sz="2000">
                <a:solidFill>
                  <a:srgbClr val="FF0000"/>
                </a:solidFill>
                <a:latin typeface="Cambria"/>
                <a:ea typeface="Cambria"/>
                <a:cs typeface="Cambria"/>
                <a:sym typeface="Cambria"/>
              </a:rPr>
              <a:t>Hermione Granger</a:t>
            </a:r>
            <a:r>
              <a:rPr lang="en-US" sz="2000">
                <a:latin typeface="Cambria"/>
                <a:ea typeface="Cambria"/>
                <a:cs typeface="Cambria"/>
                <a:sym typeface="Cambria"/>
              </a:rPr>
              <a:t>.</a:t>
            </a:r>
            <a:endParaRPr sz="2000">
              <a:latin typeface="Cambria"/>
              <a:ea typeface="Cambria"/>
              <a:cs typeface="Cambria"/>
              <a:sym typeface="Cambria"/>
            </a:endParaRPr>
          </a:p>
        </p:txBody>
      </p:sp>
      <p:pic>
        <p:nvPicPr>
          <p:cNvPr id="98" name="Google Shape;98;p3"/>
          <p:cNvPicPr preferRelativeResize="0"/>
          <p:nvPr/>
        </p:nvPicPr>
        <p:blipFill>
          <a:blip r:embed="rId9">
            <a:alphaModFix/>
          </a:blip>
          <a:stretch>
            <a:fill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553353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9" name="Google Shape;449;p49"/>
          <p:cNvPicPr preferRelativeResize="0"/>
          <p:nvPr/>
        </p:nvPicPr>
        <p:blipFill rotWithShape="1">
          <a:blip r:embed="rId3">
            <a:alphaModFix/>
          </a:blip>
          <a:srcRect/>
          <a:stretch/>
        </p:blipFill>
        <p:spPr>
          <a:xfrm>
            <a:off x="10188772" y="403412"/>
            <a:ext cx="1277669" cy="702718"/>
          </a:xfrm>
          <a:prstGeom prst="rect">
            <a:avLst/>
          </a:prstGeom>
          <a:noFill/>
          <a:ln>
            <a:noFill/>
          </a:ln>
        </p:spPr>
      </p:pic>
      <p:sp>
        <p:nvSpPr>
          <p:cNvPr id="5" name="Google Shape;49;g2019cdaf7c5_1_4"/>
          <p:cNvSpPr txBox="1">
            <a:spLocks/>
          </p:cNvSpPr>
          <p:nvPr/>
        </p:nvSpPr>
        <p:spPr>
          <a:xfrm>
            <a:off x="1450665" y="227645"/>
            <a:ext cx="9376941" cy="64536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96376" marR="24654" indent="-85730" algn="ctr">
              <a:lnSpc>
                <a:spcPct val="108333"/>
              </a:lnSpc>
              <a:defRPr/>
            </a:pPr>
            <a:r>
              <a:rPr lang="en-US" sz="3883" dirty="0">
                <a:solidFill>
                  <a:srgbClr val="000000"/>
                </a:solidFill>
                <a:latin typeface="Arial"/>
                <a:sym typeface="Trebuchet MS"/>
              </a:rPr>
              <a:t>Summarization</a:t>
            </a:r>
            <a:endParaRPr lang="en-US" sz="3883" dirty="0">
              <a:solidFill>
                <a:srgbClr val="000000"/>
              </a:solidFill>
              <a:latin typeface="Arial"/>
            </a:endParaRPr>
          </a:p>
        </p:txBody>
      </p:sp>
      <p:sp>
        <p:nvSpPr>
          <p:cNvPr id="8" name="Google Shape;316;p36"/>
          <p:cNvSpPr txBox="1"/>
          <p:nvPr/>
        </p:nvSpPr>
        <p:spPr>
          <a:xfrm>
            <a:off x="1015030" y="968744"/>
            <a:ext cx="10968885" cy="4902253"/>
          </a:xfrm>
          <a:prstGeom prst="rect">
            <a:avLst/>
          </a:prstGeom>
          <a:noFill/>
          <a:ln>
            <a:noFill/>
          </a:ln>
        </p:spPr>
        <p:txBody>
          <a:bodyPr spcFirstLastPara="1" wrap="square" lIns="0" tIns="5029" rIns="0" bIns="0" anchor="t" anchorCtr="0">
            <a:spAutoFit/>
          </a:bodyPr>
          <a:lstStyle/>
          <a:p>
            <a:pPr marL="313781" marR="4483" indent="-302575">
              <a:lnSpc>
                <a:spcPct val="101800"/>
              </a:lnSpc>
              <a:buSzPts val="2400"/>
              <a:buFont typeface="Arial" panose="020B0604020202020204" pitchFamily="34" charset="0"/>
              <a:buChar char="•"/>
            </a:pPr>
            <a:endParaRPr lang="en-US" sz="2400" dirty="0">
              <a:ea typeface="Century Schoolbook"/>
              <a:cs typeface="Century Schoolbook"/>
              <a:sym typeface="Century Schoolbook"/>
            </a:endParaRP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Sequence models, crucial for tasks like NLP and time series analysis, process sequential data. </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Basic Recurrent Neural Networks (RNNs) maintain hidden states to capture information across time steps. </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Backpropagation Through Time trains RNNs by unfolding them through time.</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RNN variations include one-to-one, one-to-many, many-to-one, and many-to-many architectures for diverse tasks. </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Language models predict the next word, enabling text generation. </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GRU mitigates vanishing gradients in RNNs using gating mechanisms. </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LSTM incorporates memory cells to capture long-term dependencies.</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Bidirectional RNNs process sequences in both directions.</a:t>
            </a:r>
          </a:p>
          <a:p>
            <a:pPr marL="313781" marR="4483" indent="-302575">
              <a:lnSpc>
                <a:spcPct val="101800"/>
              </a:lnSpc>
              <a:buSzPts val="2400"/>
              <a:buFont typeface="Arial" panose="020B0604020202020204" pitchFamily="34" charset="0"/>
              <a:buChar char="•"/>
            </a:pPr>
            <a:r>
              <a:rPr lang="en-US" sz="2400" dirty="0">
                <a:ea typeface="Century Schoolbook"/>
                <a:cs typeface="Century Schoolbook"/>
                <a:sym typeface="Century Schoolbook"/>
              </a:rPr>
              <a:t>Deep RNNs stack multiple layers for intricate pattern learning.</a:t>
            </a:r>
            <a:endParaRPr lang="en-US" sz="2000" dirty="0">
              <a:ea typeface="Century Schoolbook"/>
              <a:cs typeface="Century Schoolbook"/>
              <a:sym typeface="Century Schoolboo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60</a:t>
            </a:fld>
            <a:endParaRPr lang="en-US"/>
          </a:p>
        </p:txBody>
      </p:sp>
    </p:spTree>
    <p:extLst>
      <p:ext uri="{BB962C8B-B14F-4D97-AF65-F5344CB8AC3E}">
        <p14:creationId xmlns:p14="http://schemas.microsoft.com/office/powerpoint/2010/main" val="89967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1015376" y="791044"/>
            <a:ext cx="10490823" cy="2125182"/>
          </a:xfrm>
          <a:prstGeom prst="rect">
            <a:avLst/>
          </a:prstGeom>
          <a:noFill/>
          <a:ln>
            <a:noFill/>
          </a:ln>
        </p:spPr>
        <p:txBody>
          <a:bodyPr spcFirstLastPara="1" wrap="square" lIns="0" tIns="129525" rIns="0" bIns="0" anchor="t" anchorCtr="0">
            <a:spAutoFit/>
          </a:bodyPr>
          <a:lstStyle/>
          <a:p>
            <a:pPr marL="5668010" marR="5080" lvl="0" indent="-1268094" algn="l" rtl="0">
              <a:lnSpc>
                <a:spcPct val="107575"/>
              </a:lnSpc>
              <a:spcBef>
                <a:spcPts val="0"/>
              </a:spcBef>
              <a:spcAft>
                <a:spcPts val="0"/>
              </a:spcAft>
              <a:buNone/>
            </a:pPr>
            <a:r>
              <a:rPr lang="en-US" sz="6000" dirty="0">
                <a:latin typeface="+mj-lt"/>
              </a:rPr>
              <a:t>Recurrent Neural Networks</a:t>
            </a:r>
            <a:endParaRPr sz="6000" dirty="0">
              <a:latin typeface="+mj-lt"/>
            </a:endParaRPr>
          </a:p>
        </p:txBody>
      </p:sp>
      <p:sp>
        <p:nvSpPr>
          <p:cNvPr id="104" name="Google Shape;104;p4"/>
          <p:cNvSpPr txBox="1"/>
          <p:nvPr/>
        </p:nvSpPr>
        <p:spPr>
          <a:xfrm>
            <a:off x="6970038" y="3952655"/>
            <a:ext cx="2641424"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latin typeface="+mj-lt"/>
                <a:ea typeface="Calibri"/>
                <a:cs typeface="Calibri"/>
                <a:sym typeface="Calibri"/>
              </a:rPr>
              <a:t>Notation</a:t>
            </a:r>
            <a:endParaRPr sz="5400" dirty="0">
              <a:latin typeface="+mj-lt"/>
              <a:ea typeface="Calibri"/>
              <a:cs typeface="Calibri"/>
              <a:sym typeface="Calibri"/>
            </a:endParaRPr>
          </a:p>
        </p:txBody>
      </p:sp>
      <p:sp>
        <p:nvSpPr>
          <p:cNvPr id="105" name="Google Shape;105;p4"/>
          <p:cNvSpPr/>
          <p:nvPr/>
        </p:nvSpPr>
        <p:spPr>
          <a:xfrm>
            <a:off x="4836350" y="3410419"/>
            <a:ext cx="6908800" cy="17780"/>
          </a:xfrm>
          <a:custGeom>
            <a:avLst/>
            <a:gdLst/>
            <a:ahLst/>
            <a:cxnLst/>
            <a:rect l="l" t="t" r="r" b="b"/>
            <a:pathLst>
              <a:path w="6908800" h="17779" extrusionOk="0">
                <a:moveTo>
                  <a:pt x="0" y="0"/>
                </a:moveTo>
                <a:lnTo>
                  <a:pt x="6908333" y="17737"/>
                </a:lnTo>
              </a:path>
            </a:pathLst>
          </a:custGeom>
          <a:noFill/>
          <a:ln w="19050"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pic>
        <p:nvPicPr>
          <p:cNvPr id="106" name="Google Shape;106;p4"/>
          <p:cNvPicPr preferRelativeResize="0"/>
          <p:nvPr/>
        </p:nvPicPr>
        <p:blipFill>
          <a:blip r:embed="rId3">
            <a:alphaModFix/>
          </a:blip>
          <a:stretch>
            <a:fill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latin typeface="+mj-lt"/>
                <a:ea typeface="Calibri"/>
                <a:cs typeface="Calibri"/>
                <a:sym typeface="Calibri"/>
              </a:rPr>
              <a:t>Notation</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3046988"/>
          </a:xfrm>
          <a:prstGeom prst="rect">
            <a:avLst/>
          </a:prstGeom>
          <a:noFill/>
        </p:spPr>
        <p:txBody>
          <a:bodyPr wrap="square" rtlCol="0">
            <a:spAutoFit/>
          </a:bodyPr>
          <a:lstStyle/>
          <a:p>
            <a:r>
              <a:rPr lang="en-US" sz="2400" dirty="0"/>
              <a:t>In sequence models, it's common to use notations to represent input and output sequences along with their indices. </a:t>
            </a:r>
          </a:p>
          <a:p>
            <a:pPr marL="285750" indent="-285750">
              <a:buFont typeface="Arial" panose="020B0604020202020204" pitchFamily="34" charset="0"/>
              <a:buChar char="•"/>
            </a:pPr>
            <a:r>
              <a:rPr lang="en-US" sz="2400" b="1" dirty="0"/>
              <a:t>X </a:t>
            </a:r>
            <a:r>
              <a:rPr lang="en-US" sz="2400" dirty="0"/>
              <a:t>represents the input sequence of words.</a:t>
            </a:r>
          </a:p>
          <a:p>
            <a:pPr marL="285750" indent="-285750">
              <a:buFont typeface="Arial" panose="020B0604020202020204" pitchFamily="34" charset="0"/>
              <a:buChar char="•"/>
            </a:pPr>
            <a:r>
              <a:rPr lang="en-US" sz="2400" b="1" dirty="0"/>
              <a:t>Y</a:t>
            </a:r>
            <a:r>
              <a:rPr lang="en-US" sz="2400" dirty="0"/>
              <a:t> represents the output sequence.</a:t>
            </a:r>
          </a:p>
          <a:p>
            <a:pPr marL="285750" indent="-285750">
              <a:buFont typeface="Arial" panose="020B0604020202020204" pitchFamily="34" charset="0"/>
              <a:buChar char="•"/>
            </a:pPr>
            <a:r>
              <a:rPr lang="en-US" sz="2400" b="1" dirty="0"/>
              <a:t>X</a:t>
            </a:r>
            <a:r>
              <a:rPr lang="en-US" sz="2400" b="1" baseline="30000" dirty="0"/>
              <a:t>&lt;t&gt;</a:t>
            </a:r>
            <a:r>
              <a:rPr lang="en-US" sz="2400" b="1" dirty="0"/>
              <a:t> </a:t>
            </a:r>
            <a:r>
              <a:rPr lang="en-US" sz="2400" dirty="0"/>
              <a:t>represents a specific word at position </a:t>
            </a:r>
            <a:r>
              <a:rPr lang="en-US" sz="2400" b="1" dirty="0"/>
              <a:t>t</a:t>
            </a:r>
            <a:r>
              <a:rPr lang="en-US" sz="2400" dirty="0"/>
              <a:t> in the input sequence.</a:t>
            </a:r>
          </a:p>
          <a:p>
            <a:pPr marL="285750" indent="-285750">
              <a:buFont typeface="Arial" panose="020B0604020202020204" pitchFamily="34" charset="0"/>
              <a:buChar char="•"/>
            </a:pPr>
            <a:r>
              <a:rPr lang="en-US" sz="2400" b="1" dirty="0"/>
              <a:t>Y</a:t>
            </a:r>
            <a:r>
              <a:rPr lang="en-US" sz="2400" b="1" baseline="30000" dirty="0"/>
              <a:t>&lt;t&gt;</a:t>
            </a:r>
            <a:r>
              <a:rPr lang="en-US" sz="2400" b="1" dirty="0"/>
              <a:t> </a:t>
            </a:r>
            <a:r>
              <a:rPr lang="en-US" sz="2400" dirty="0"/>
              <a:t>represents the corresponding label in the output sequence.</a:t>
            </a:r>
          </a:p>
          <a:p>
            <a:pPr marL="285750" indent="-285750">
              <a:buFont typeface="Arial" panose="020B0604020202020204" pitchFamily="34" charset="0"/>
              <a:buChar char="•"/>
            </a:pPr>
            <a:r>
              <a:rPr lang="en-US" sz="2400" b="1" dirty="0" err="1"/>
              <a:t>T</a:t>
            </a:r>
            <a:r>
              <a:rPr lang="en-US" sz="2400" b="1" baseline="-25000" dirty="0" err="1"/>
              <a:t>x</a:t>
            </a:r>
            <a:r>
              <a:rPr lang="en-US" sz="2400" dirty="0"/>
              <a:t> denotes the length of the input sequence.</a:t>
            </a:r>
          </a:p>
          <a:p>
            <a:pPr marL="285750" indent="-285750">
              <a:buFont typeface="Arial" panose="020B0604020202020204" pitchFamily="34" charset="0"/>
              <a:buChar char="•"/>
            </a:pPr>
            <a:r>
              <a:rPr lang="en-US" sz="2400" b="1" dirty="0"/>
              <a:t>T</a:t>
            </a:r>
            <a:r>
              <a:rPr lang="en-US" sz="2400" b="1" baseline="-25000" dirty="0"/>
              <a:t>y</a:t>
            </a:r>
            <a:r>
              <a:rPr lang="en-US" sz="2400" dirty="0"/>
              <a:t> denotes the length of the output sequence.</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47750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sp>
        <p:nvSpPr>
          <p:cNvPr id="63" name="Google Shape;63;p3"/>
          <p:cNvSpPr txBox="1">
            <a:spLocks noGrp="1"/>
          </p:cNvSpPr>
          <p:nvPr>
            <p:ph type="title"/>
          </p:nvPr>
        </p:nvSpPr>
        <p:spPr>
          <a:xfrm>
            <a:off x="261620" y="139700"/>
            <a:ext cx="7001509"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err="1">
                <a:latin typeface="+mj-lt"/>
                <a:ea typeface="Calibri"/>
                <a:cs typeface="Calibri"/>
                <a:sym typeface="Calibri"/>
              </a:rPr>
              <a:t>Movating</a:t>
            </a:r>
            <a:r>
              <a:rPr lang="en-US" sz="4400" dirty="0">
                <a:latin typeface="+mj-lt"/>
                <a:ea typeface="Calibri"/>
                <a:cs typeface="Calibri"/>
                <a:sym typeface="Calibri"/>
              </a:rPr>
              <a:t> Example</a:t>
            </a:r>
          </a:p>
        </p:txBody>
      </p:sp>
      <p:pic>
        <p:nvPicPr>
          <p:cNvPr id="98" name="Google Shape;98;p3"/>
          <p:cNvPicPr preferRelativeResize="0"/>
          <p:nvPr/>
        </p:nvPicPr>
        <p:blipFill>
          <a:blip r:embed="rId3">
            <a:alphaModFix/>
          </a:blip>
          <a:stretch>
            <a:fillRect/>
          </a:stretch>
        </p:blipFill>
        <p:spPr>
          <a:xfrm>
            <a:off x="10734473" y="0"/>
            <a:ext cx="1448025" cy="796414"/>
          </a:xfrm>
          <a:prstGeom prst="rect">
            <a:avLst/>
          </a:prstGeom>
          <a:noFill/>
          <a:ln>
            <a:noFill/>
          </a:ln>
        </p:spPr>
      </p:pic>
      <p:sp>
        <p:nvSpPr>
          <p:cNvPr id="2" name="TextBox 1">
            <a:extLst>
              <a:ext uri="{FF2B5EF4-FFF2-40B4-BE49-F238E27FC236}">
                <a16:creationId xmlns:a16="http://schemas.microsoft.com/office/drawing/2014/main" id="{596468D3-9805-5B01-9EA9-4234F9A2C446}"/>
              </a:ext>
            </a:extLst>
          </p:cNvPr>
          <p:cNvSpPr txBox="1"/>
          <p:nvPr/>
        </p:nvSpPr>
        <p:spPr>
          <a:xfrm>
            <a:off x="261620" y="965054"/>
            <a:ext cx="11208004" cy="4708981"/>
          </a:xfrm>
          <a:prstGeom prst="rect">
            <a:avLst/>
          </a:prstGeom>
          <a:noFill/>
        </p:spPr>
        <p:txBody>
          <a:bodyPr wrap="square" rtlCol="0">
            <a:spAutoFit/>
          </a:bodyPr>
          <a:lstStyle/>
          <a:p>
            <a:r>
              <a:rPr lang="en-US" sz="2400" dirty="0"/>
              <a:t>Let's consider an example sentence: "</a:t>
            </a:r>
            <a:r>
              <a:rPr lang="en-US" sz="2400" b="1" dirty="0"/>
              <a:t>Harry Potter and Hermione Granger invented a new spell</a:t>
            </a:r>
            <a:r>
              <a:rPr lang="en-US" sz="2400" dirty="0"/>
              <a:t>“. Let say you want a sequence model to automatically tell you where are the peoples names in this sentence. So, this is a problem called Named-entity recognition (NER).</a:t>
            </a:r>
          </a:p>
          <a:p>
            <a:endParaRPr lang="en-US" sz="2400" dirty="0"/>
          </a:p>
          <a:p>
            <a:r>
              <a:rPr lang="en-US" sz="2000" dirty="0"/>
              <a:t>X={"Harry", " Potter", "and", "Hermione", "Granger", "invented", “a“, “new“, “spell"}</a:t>
            </a:r>
          </a:p>
          <a:p>
            <a:r>
              <a:rPr lang="en-US" sz="2000" dirty="0" err="1"/>
              <a:t>T</a:t>
            </a:r>
            <a:r>
              <a:rPr lang="en-US" sz="2000" baseline="-25000" dirty="0" err="1"/>
              <a:t>x</a:t>
            </a:r>
            <a:r>
              <a:rPr lang="en-US" sz="2000" dirty="0"/>
              <a:t> = 9 (the length of the input sequence)</a:t>
            </a:r>
          </a:p>
          <a:p>
            <a:r>
              <a:rPr lang="en-US" sz="2000" dirty="0"/>
              <a:t>Perform named-entity recognition where each word is classified as either a person's name (1) or other (0).</a:t>
            </a:r>
          </a:p>
          <a:p>
            <a:r>
              <a:rPr lang="en-US" sz="2000" dirty="0"/>
              <a:t>Y = {1, 1, 0, 1, 1, 0, 0, 0, 0}</a:t>
            </a:r>
          </a:p>
          <a:p>
            <a:r>
              <a:rPr lang="en-US" sz="2000" dirty="0"/>
              <a:t>T</a:t>
            </a:r>
            <a:r>
              <a:rPr lang="en-US" sz="2000" baseline="-25000" dirty="0"/>
              <a:t>y</a:t>
            </a:r>
            <a:r>
              <a:rPr lang="en-US" sz="2000" dirty="0"/>
              <a:t> = 9 (the length of the output sequence)</a:t>
            </a:r>
          </a:p>
          <a:p>
            <a:r>
              <a:rPr lang="en-US" sz="2000" dirty="0"/>
              <a:t>Using the provided notation:</a:t>
            </a:r>
          </a:p>
          <a:p>
            <a:r>
              <a:rPr lang="en-US" sz="2000" dirty="0"/>
              <a:t>X = (X</a:t>
            </a:r>
            <a:r>
              <a:rPr lang="en-US" sz="2000" baseline="30000" dirty="0"/>
              <a:t>&lt;1&gt;</a:t>
            </a:r>
            <a:r>
              <a:rPr lang="en-US" sz="2000" dirty="0"/>
              <a:t>, X</a:t>
            </a:r>
            <a:r>
              <a:rPr lang="en-US" sz="2000" baseline="30000" dirty="0"/>
              <a:t>&lt;2&gt;</a:t>
            </a:r>
            <a:r>
              <a:rPr lang="en-US" sz="2000" dirty="0"/>
              <a:t>, X</a:t>
            </a:r>
            <a:r>
              <a:rPr lang="en-US" sz="2000" baseline="30000" dirty="0"/>
              <a:t>&lt;3&gt; </a:t>
            </a:r>
            <a:r>
              <a:rPr lang="en-US" sz="2000" dirty="0"/>
              <a:t>, X</a:t>
            </a:r>
            <a:r>
              <a:rPr lang="en-US" sz="2000" baseline="30000" dirty="0"/>
              <a:t>&lt;4&gt;</a:t>
            </a:r>
            <a:r>
              <a:rPr lang="en-US" sz="2000" dirty="0"/>
              <a:t>,X</a:t>
            </a:r>
            <a:r>
              <a:rPr lang="en-US" sz="2000" baseline="30000" dirty="0"/>
              <a:t>&lt;5&gt;</a:t>
            </a:r>
            <a:r>
              <a:rPr lang="en-US" sz="2000" dirty="0"/>
              <a:t>, X</a:t>
            </a:r>
            <a:r>
              <a:rPr lang="en-US" sz="2000" baseline="30000" dirty="0"/>
              <a:t>&lt;6&gt; </a:t>
            </a:r>
            <a:r>
              <a:rPr lang="en-US" sz="2000" dirty="0"/>
              <a:t>, X</a:t>
            </a:r>
            <a:r>
              <a:rPr lang="en-US" sz="2000" baseline="30000" dirty="0"/>
              <a:t>&lt;7&gt;</a:t>
            </a:r>
            <a:r>
              <a:rPr lang="en-US" sz="2000" dirty="0"/>
              <a:t>,X</a:t>
            </a:r>
            <a:r>
              <a:rPr lang="en-US" sz="2000" baseline="30000" dirty="0"/>
              <a:t>&lt;8&gt;</a:t>
            </a:r>
            <a:r>
              <a:rPr lang="en-US" sz="2000" dirty="0"/>
              <a:t>, X</a:t>
            </a:r>
            <a:r>
              <a:rPr lang="en-US" sz="2000" baseline="30000" dirty="0"/>
              <a:t>&lt;9&gt;</a:t>
            </a:r>
            <a:r>
              <a:rPr lang="en-US" sz="2000" dirty="0"/>
              <a:t>)</a:t>
            </a:r>
          </a:p>
          <a:p>
            <a:r>
              <a:rPr lang="en-US" sz="2000" dirty="0"/>
              <a:t>Y = (Y</a:t>
            </a:r>
            <a:r>
              <a:rPr lang="en-US" sz="2000" baseline="30000" dirty="0"/>
              <a:t>&lt;1&gt;</a:t>
            </a:r>
            <a:r>
              <a:rPr lang="en-US" sz="2000" dirty="0"/>
              <a:t>, Y</a:t>
            </a:r>
            <a:r>
              <a:rPr lang="en-US" sz="2000" baseline="30000" dirty="0"/>
              <a:t>&lt;2&gt;</a:t>
            </a:r>
            <a:r>
              <a:rPr lang="en-US" sz="2000" dirty="0"/>
              <a:t>, Y</a:t>
            </a:r>
            <a:r>
              <a:rPr lang="en-US" sz="2000" baseline="30000" dirty="0"/>
              <a:t>&lt;3&gt; </a:t>
            </a:r>
            <a:r>
              <a:rPr lang="en-US" sz="2000" dirty="0"/>
              <a:t>, Y</a:t>
            </a:r>
            <a:r>
              <a:rPr lang="en-US" sz="2000" baseline="30000" dirty="0"/>
              <a:t>&lt;4&gt;</a:t>
            </a:r>
            <a:r>
              <a:rPr lang="en-US" sz="2000" dirty="0"/>
              <a:t>,Y</a:t>
            </a:r>
            <a:r>
              <a:rPr lang="en-US" sz="2000" baseline="30000" dirty="0"/>
              <a:t>&lt;5&gt;</a:t>
            </a:r>
            <a:r>
              <a:rPr lang="en-US" sz="2000" dirty="0"/>
              <a:t>, Y</a:t>
            </a:r>
            <a:r>
              <a:rPr lang="en-US" sz="2000" baseline="30000" dirty="0"/>
              <a:t>&lt;6&gt; </a:t>
            </a:r>
            <a:r>
              <a:rPr lang="en-US" sz="2000" dirty="0"/>
              <a:t>, Y</a:t>
            </a:r>
            <a:r>
              <a:rPr lang="en-US" sz="2000" baseline="30000" dirty="0"/>
              <a:t>&lt;7&gt;</a:t>
            </a:r>
            <a:r>
              <a:rPr lang="en-US" sz="2000" dirty="0"/>
              <a:t>,Y</a:t>
            </a:r>
            <a:r>
              <a:rPr lang="en-US" sz="2000" baseline="30000" dirty="0"/>
              <a:t>&lt;8&gt;</a:t>
            </a:r>
            <a:r>
              <a:rPr lang="en-US" sz="2000" dirty="0"/>
              <a:t>, Y</a:t>
            </a:r>
            <a:r>
              <a:rPr lang="en-US" sz="2000" baseline="30000" dirty="0"/>
              <a:t>&lt;9&gt;</a:t>
            </a:r>
            <a:r>
              <a:rPr lang="en-US" sz="2000" dirty="0"/>
              <a:t>)</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94555639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675</TotalTime>
  <Words>6005</Words>
  <Application>Microsoft Office PowerPoint</Application>
  <PresentationFormat>Widescreen</PresentationFormat>
  <Paragraphs>396</Paragraphs>
  <Slides>60</Slides>
  <Notes>60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Cambria Math</vt:lpstr>
      <vt:lpstr>Cambria</vt:lpstr>
      <vt:lpstr>Arial</vt:lpstr>
      <vt:lpstr>Calibri</vt:lpstr>
      <vt:lpstr>Office Theme</vt:lpstr>
      <vt:lpstr>Recurrent Neural Networks</vt:lpstr>
      <vt:lpstr>Recurrent Neural Networks </vt:lpstr>
      <vt:lpstr>Recurrent Neural Networks </vt:lpstr>
      <vt:lpstr>Recurrent Neural Networks</vt:lpstr>
      <vt:lpstr>Why sequence models?</vt:lpstr>
      <vt:lpstr>Examples of sequence data</vt:lpstr>
      <vt:lpstr>Recurrent Neural Networks</vt:lpstr>
      <vt:lpstr>Notation</vt:lpstr>
      <vt:lpstr>Movating Example</vt:lpstr>
      <vt:lpstr>Movating Example</vt:lpstr>
      <vt:lpstr>PowerPoint Presentation</vt:lpstr>
      <vt:lpstr>Notation</vt:lpstr>
      <vt:lpstr>Notation</vt:lpstr>
      <vt:lpstr>Recurrent Neural Networks</vt:lpstr>
      <vt:lpstr>Recurrent Neural Network Model</vt:lpstr>
      <vt:lpstr>PowerPoint Presentation</vt:lpstr>
      <vt:lpstr>Recurrent Neural Networks</vt:lpstr>
      <vt:lpstr>PowerPoint Presentation</vt:lpstr>
      <vt:lpstr>Recurrent Neural Networks</vt:lpstr>
      <vt:lpstr>Backpropagation through time</vt:lpstr>
      <vt:lpstr>Backpropagation through time</vt:lpstr>
      <vt:lpstr>Backpropagation through time</vt:lpstr>
      <vt:lpstr>Backpropagation through time</vt:lpstr>
      <vt:lpstr>Backpropagation through time</vt:lpstr>
      <vt:lpstr>Recurrent Neural Networks</vt:lpstr>
      <vt:lpstr>Different types of RNNs</vt:lpstr>
      <vt:lpstr>Examples of sequence data</vt:lpstr>
      <vt:lpstr>Examples of RNN architectures</vt:lpstr>
      <vt:lpstr>Examples of RNN architectures</vt:lpstr>
      <vt:lpstr>PowerPoint Presentation</vt:lpstr>
      <vt:lpstr>Recurrent Neural Networks</vt:lpstr>
      <vt:lpstr>Language model and sequence generation</vt:lpstr>
      <vt:lpstr>PowerPoint Presentation</vt:lpstr>
      <vt:lpstr>Language modelling with an RNN</vt:lpstr>
      <vt:lpstr>PowerPoint Presentation</vt:lpstr>
      <vt:lpstr>Recurrent Neural Networks</vt:lpstr>
      <vt:lpstr>Sampling novel sequences</vt:lpstr>
      <vt:lpstr>PowerPoint Presentation</vt:lpstr>
      <vt:lpstr>PowerPoint Presentation</vt:lpstr>
      <vt:lpstr>Sequence generation</vt:lpstr>
      <vt:lpstr>Recurrent Neural Networks</vt:lpstr>
      <vt:lpstr>Vanishing gradients with RNNs</vt:lpstr>
      <vt:lpstr>Recurrent Neural Networks</vt:lpstr>
      <vt:lpstr>Gated Recurrent Unit (GRU)</vt:lpstr>
      <vt:lpstr>RNN unit</vt:lpstr>
      <vt:lpstr>GRU (simplified)</vt:lpstr>
      <vt:lpstr>PowerPoint Presentation</vt:lpstr>
      <vt:lpstr>Recurrent Neural Networks</vt:lpstr>
      <vt:lpstr>LSTM (long short term memory) unit</vt:lpstr>
      <vt:lpstr>LSTM (long short term memory) unit</vt:lpstr>
      <vt:lpstr>GRU and LSTM</vt:lpstr>
      <vt:lpstr>LSTM in pictures</vt:lpstr>
      <vt:lpstr>Recurrent Neural Networks</vt:lpstr>
      <vt:lpstr>Bidirectional RNN</vt:lpstr>
      <vt:lpstr>PowerPoint Presentation</vt:lpstr>
      <vt:lpstr>Bidirectional RNN (BRNN)</vt:lpstr>
      <vt:lpstr>Recurrent Neural Networks</vt:lpstr>
      <vt:lpstr>Deep RNNs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Recurrent Neural Networks </dc:title>
  <cp:lastModifiedBy>Chi Nguyen Dinh</cp:lastModifiedBy>
  <cp:revision>61</cp:revision>
  <dcterms:created xsi:type="dcterms:W3CDTF">2023-02-01T07:58:29Z</dcterms:created>
  <dcterms:modified xsi:type="dcterms:W3CDTF">2023-12-18T02:30:58Z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2023-02-01T00:00:00Z</vt:filetime>
  </property>
</Properties>
</file>