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0"/>
  </p:notesMasterIdLst>
  <p:sldIdLst>
    <p:sldId id="256" r:id="rId2"/>
    <p:sldId id="326" r:id="rId3"/>
    <p:sldId id="32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cx="12192000" cy="6858000"/>
  <p:notesSz cx="12192000" cy="6858000"/>
  <p:embeddedFontLst>
    <p:embeddedFont>
      <p:font typeface="Roboto" panose="020B0604020202020204" charset="0"/>
      <p:regular r:id="rId71"/>
      <p:bold r:id="rId72"/>
      <p:italic r:id="rId73"/>
      <p:boldItalic r:id="rId74"/>
    </p:embeddedFont>
    <p:embeddedFont>
      <p:font typeface="Century Schoolbook" panose="02040604050505020304" pitchFamily="18" charset="0"/>
      <p:regular r:id="rId75"/>
      <p:bold r:id="rId76"/>
      <p:italic r:id="rId77"/>
      <p:boldItalic r:id="rId78"/>
    </p:embeddedFont>
    <p:embeddedFont>
      <p:font typeface="Trebuchet MS" panose="020B0603020202020204" pitchFamily="34" charset="0"/>
      <p:regular r:id="rId79"/>
      <p:bold r:id="rId80"/>
      <p:italic r:id="rId81"/>
      <p:boldItalic r:id="rId82"/>
    </p:embeddedFont>
    <p:embeddedFont>
      <p:font typeface="Cambria" panose="02040503050406030204" pitchFamily="18" charset="0"/>
      <p:regular r:id="rId83"/>
      <p:bold r:id="rId84"/>
      <p:italic r:id="rId85"/>
      <p:boldItalic r:id="rId86"/>
    </p:embeddedFont>
    <p:embeddedFont>
      <p:font typeface="Calibri" panose="020F0502020204030204" pitchFamily="34" charset="0"/>
      <p:regular r:id="rId87"/>
      <p:bold r:id="rId88"/>
      <p:italic r:id="rId89"/>
      <p:boldItalic r:id="rId90"/>
    </p:embeddedFont>
    <p:embeddedFont>
      <p:font typeface="Cambria Math" panose="02040503050406030204" pitchFamily="18" charset="0"/>
      <p:regular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3" roundtripDataSignature="AMtx7mhOilShOYgLvHQ7KjwbIg/Dj9uu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4B70D0-012E-47CB-9095-4312833F4C2C}">
  <a:tblStyle styleId="{684B70D0-012E-47CB-9095-4312833F4C2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081" autoAdjust="0"/>
  </p:normalViewPr>
  <p:slideViewPr>
    <p:cSldViewPr snapToGrid="0">
      <p:cViewPr varScale="1">
        <p:scale>
          <a:sx n="75" d="100"/>
          <a:sy n="75" d="100"/>
        </p:scale>
        <p:origin x="1914"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4.fntdata"/><Relationship Id="rId89" Type="http://schemas.openxmlformats.org/officeDocument/2006/relationships/font" Target="fonts/font19.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font" Target="fonts/font20.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font" Target="fonts/font15.fntdata"/><Relationship Id="rId93"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font" Target="fonts/font13.fntdata"/><Relationship Id="rId88" Type="http://schemas.openxmlformats.org/officeDocument/2006/relationships/font" Target="fonts/font18.fntdata"/><Relationship Id="rId91" Type="http://schemas.openxmlformats.org/officeDocument/2006/relationships/font" Target="fonts/font21.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font" Target="fonts/font16.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7.fntdata"/><Relationship Id="rId61" Type="http://schemas.openxmlformats.org/officeDocument/2006/relationships/slide" Target="slides/slide60.xml"/><Relationship Id="rId82"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3" name="Google Shape;223;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are a powerful tool in natural language processing (NLP) applications because they capture the semantic relationships between words in a high-dimensional space. One of the fascinating properties of 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is that they can be used for analogy reasoning. For example, given the analogy "man is to woman as king is to what?", we can use the vector representations of the words "man," "woman," "king," and "queen" to solve the analogy automatically.</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To do this, we subtract the vector representation of "man" from the vector representation of "woman" to get a vector that represents the gender difference. Similarly, we subtract the vector representation of "king" from the vector representation of "queen" to get another vector that represents the gender difference. Then, we try to find a word vector that, when we subtract the gender difference vector from the vector representation of "king" and add the gender difference vector to it, is closest in similarity to the vector representation of that word. In this case, the closest word vector is "queen."</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251" name="Google Shape;251;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361364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2" name="Google Shape;312;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When we implement an algorithm to learn a word embedding, what we end up learning is an embedding matrix. Let's say we have a vocabulary of 10,000 words, including an unknown word token. We will learn an embedding matrix E, which will be a 300-dimensional by 10,000 (or 10,001) dimensional matrix. The columns of this matrix correspond to the different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for each of the 10,000 (or 10,001) words in our vocabulary. For example, if Orange was word number 6257 in our vocabulary, the 6257th column of the embedding matrix would represent the embedding vector for Orange.</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We will use the one-hot encoding representation for each word in our vocabulary, which is a 10,000-dimensional vector with a one in the position corresponding to the word and zeros everywhere else. So, the one-hot vector for Orange would be a vector with a one in position 6257 and zeros everywhere else.</a:t>
            </a: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To compute the embedding vector for a given word, we can simply multiply the embedding matrix E by the one-hot vector for that word. The result will be a 300-dimensional vector, where each element corresponds to the weight of that dimension in the embedding for that word. For example, to compute the first element of the embedding vector for Orange, we would multiply the first row of the matrix E with the one-hot vector for Orange. Since all elements in the one-hot vector are zero except for the 6257th element, the result will be zero for all elements except the 6257th, which will be the weight of that dimension in the embedding vector for Orange. We can repeat this process for all dimensions of the embedding vector to obtain the complete embedding vector for a given word.</a:t>
            </a: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The notation we will use to represent the embedding vector for a given word will be E 6257, where 6257 is the index of the word in our vocabulary.</a:t>
            </a:r>
          </a:p>
        </p:txBody>
      </p:sp>
      <p:sp>
        <p:nvSpPr>
          <p:cNvPr id="344" name="Google Shape;344;p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6" name="Google Shape;366;p2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2527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are learned by constructing an embedding matrix, which is a 300-dimensional by 10,000-dimensional matrix (or 10,001 if there is an unknown word token). The columns of the matrix correspond to different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for each of the words in the vocabulary, and a one-hot vector is used to select a specific column for a specific word.</a:t>
            </a:r>
          </a:p>
          <a:p>
            <a:pPr marL="457200" marR="0" lvl="0" indent="-381000" algn="l" rtl="0">
              <a:lnSpc>
                <a:spcPct val="100000"/>
              </a:lnSpc>
              <a:spcBef>
                <a:spcPts val="0"/>
              </a:spcBef>
              <a:spcAft>
                <a:spcPts val="0"/>
              </a:spcAft>
              <a:buClr>
                <a:schemeClr val="dk1"/>
              </a:buClr>
              <a:buSzPts val="2400"/>
              <a:buFont typeface="Arial"/>
              <a:buChar char="●"/>
            </a:pPr>
            <a:r>
              <a:rPr lang="en-US" sz="1100" dirty="0" smtClean="0">
                <a:solidFill>
                  <a:schemeClr val="dk1"/>
                </a:solidFill>
              </a:rPr>
              <a:t>Consider</a:t>
            </a:r>
            <a:r>
              <a:rPr lang="en-US" sz="1100" b="0" i="0" u="none" strike="noStrike" cap="none" dirty="0" smtClean="0">
                <a:solidFill>
                  <a:schemeClr val="dk1"/>
                </a:solidFill>
                <a:latin typeface="Arial"/>
                <a:ea typeface="Arial"/>
                <a:cs typeface="Arial"/>
                <a:sym typeface="Arial"/>
              </a:rPr>
              <a:t> a neural language model as an example of how to use a neural network to learn 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The neural network is trained to predict the next word in a sequence given a set of input words. The input words are represented as embedding vectors, which are obtained by multiplying a one-hot vector with the embedding matrix. The neural network layer then feeds into a </a:t>
            </a:r>
            <a:r>
              <a:rPr lang="en-US" sz="1100" b="0" i="0" u="none" strike="noStrike" cap="none" dirty="0" err="1" smtClean="0">
                <a:solidFill>
                  <a:schemeClr val="dk1"/>
                </a:solidFill>
                <a:latin typeface="Arial"/>
                <a:ea typeface="Arial"/>
                <a:cs typeface="Arial"/>
                <a:sym typeface="Arial"/>
              </a:rPr>
              <a:t>softmax</a:t>
            </a:r>
            <a:r>
              <a:rPr lang="en-US" sz="1100" b="0" i="0" u="none" strike="noStrike" cap="none" dirty="0" smtClean="0">
                <a:solidFill>
                  <a:schemeClr val="dk1"/>
                </a:solidFill>
                <a:latin typeface="Arial"/>
                <a:ea typeface="Arial"/>
                <a:cs typeface="Arial"/>
                <a:sym typeface="Arial"/>
              </a:rPr>
              <a:t> layer that classifies among the 10,000 possible outputs in the vocabulary for the final word.</a:t>
            </a:r>
          </a:p>
          <a:p>
            <a:pPr marL="0" lvl="0" indent="0" algn="l" rtl="0">
              <a:lnSpc>
                <a:spcPct val="100000"/>
              </a:lnSpc>
              <a:spcBef>
                <a:spcPts val="0"/>
              </a:spcBef>
              <a:spcAft>
                <a:spcPts val="0"/>
              </a:spcAft>
              <a:buSzPts val="1100"/>
              <a:buNone/>
            </a:pPr>
            <a:endParaRPr dirty="0"/>
          </a:p>
        </p:txBody>
      </p:sp>
      <p:sp>
        <p:nvSpPr>
          <p:cNvPr id="374" name="Google Shape;374;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3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dirty="0" smtClean="0"/>
              <a:t>T</a:t>
            </a:r>
            <a:r>
              <a:rPr lang="en-US" sz="1100" b="0" i="0" u="none" strike="noStrike" cap="none" dirty="0" smtClean="0">
                <a:solidFill>
                  <a:srgbClr val="000000"/>
                </a:solidFill>
                <a:latin typeface="Arial"/>
                <a:ea typeface="Arial"/>
                <a:cs typeface="Arial"/>
                <a:sym typeface="Arial"/>
              </a:rPr>
              <a:t>his algorithm is one of the earlier and pretty successful algorithms for learning word </a:t>
            </a:r>
            <a:r>
              <a:rPr lang="en-US" sz="1100" b="0" i="0" u="none" strike="noStrike" cap="none" dirty="0" err="1" smtClean="0">
                <a:solidFill>
                  <a:srgbClr val="000000"/>
                </a:solidFill>
                <a:latin typeface="Arial"/>
                <a:ea typeface="Arial"/>
                <a:cs typeface="Arial"/>
                <a:sym typeface="Arial"/>
              </a:rPr>
              <a:t>embeddings</a:t>
            </a:r>
            <a:r>
              <a:rPr lang="en-US" sz="1100" b="0" i="0" u="none" strike="noStrike" cap="none" dirty="0" smtClean="0">
                <a:solidFill>
                  <a:srgbClr val="000000"/>
                </a:solidFill>
                <a:latin typeface="Arial"/>
                <a:ea typeface="Arial"/>
                <a:cs typeface="Arial"/>
                <a:sym typeface="Arial"/>
              </a:rPr>
              <a:t>, but researchers have since discovered even simpler algorithms that also give good results.</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dirty="0" smtClean="0"/>
              <a:t>R</a:t>
            </a:r>
            <a:r>
              <a:rPr lang="en-US" sz="1100" b="0" i="0" u="none" strike="noStrike" cap="none" dirty="0" smtClean="0">
                <a:solidFill>
                  <a:srgbClr val="000000"/>
                </a:solidFill>
                <a:latin typeface="Arial"/>
                <a:ea typeface="Arial"/>
                <a:cs typeface="Arial"/>
                <a:sym typeface="Arial"/>
              </a:rPr>
              <a:t>esearchers have experimented with different types of contexts to learn word </a:t>
            </a:r>
            <a:r>
              <a:rPr lang="en-US" sz="1100" b="0" i="0" u="none" strike="noStrike" cap="none" dirty="0" err="1" smtClean="0">
                <a:solidFill>
                  <a:srgbClr val="000000"/>
                </a:solidFill>
                <a:latin typeface="Arial"/>
                <a:ea typeface="Arial"/>
                <a:cs typeface="Arial"/>
                <a:sym typeface="Arial"/>
              </a:rPr>
              <a:t>embeddings</a:t>
            </a:r>
            <a:r>
              <a:rPr lang="en-US" sz="1100" b="0" i="0" u="none" strike="noStrike" cap="none" dirty="0" smtClean="0">
                <a:solidFill>
                  <a:srgbClr val="000000"/>
                </a:solidFill>
                <a:latin typeface="Arial"/>
                <a:ea typeface="Arial"/>
                <a:cs typeface="Arial"/>
                <a:sym typeface="Arial"/>
              </a:rPr>
              <a:t>, including a few words before the target word, the four words on the left and right, one previous word, or a nearby one word. These different contexts can be used to construct a learning problem that feeds into a neural network to predict the target word, and this process can be used to learn meaningful word </a:t>
            </a:r>
            <a:r>
              <a:rPr lang="en-US" sz="1100" b="0" i="0" u="none" strike="noStrike" cap="none" dirty="0" err="1" smtClean="0">
                <a:solidFill>
                  <a:srgbClr val="000000"/>
                </a:solidFill>
                <a:latin typeface="Arial"/>
                <a:ea typeface="Arial"/>
                <a:cs typeface="Arial"/>
                <a:sym typeface="Arial"/>
              </a:rPr>
              <a:t>embeddings</a:t>
            </a:r>
            <a:r>
              <a:rPr lang="en-US" sz="1100" b="0" i="0" u="none" strike="noStrike" cap="none" dirty="0" smtClean="0">
                <a:solidFill>
                  <a:srgbClr val="000000"/>
                </a:solidFill>
                <a:latin typeface="Arial"/>
                <a:ea typeface="Arial"/>
                <a:cs typeface="Arial"/>
                <a:sym typeface="Arial"/>
              </a:rPr>
              <a:t>. </a:t>
            </a:r>
            <a:r>
              <a:rPr lang="en-US" sz="1100" dirty="0" smtClean="0"/>
              <a:t>T</a:t>
            </a:r>
            <a:r>
              <a:rPr lang="en-US" sz="1100" b="0" i="0" u="none" strike="noStrike" cap="none" dirty="0" smtClean="0">
                <a:solidFill>
                  <a:srgbClr val="000000"/>
                </a:solidFill>
                <a:latin typeface="Arial"/>
                <a:ea typeface="Arial"/>
                <a:cs typeface="Arial"/>
                <a:sym typeface="Arial"/>
              </a:rPr>
              <a:t>he next section will discuss the Word2Vec model in more detail.</a:t>
            </a:r>
          </a:p>
          <a:p>
            <a:pPr marL="0" lvl="0" indent="0" algn="l" rtl="0">
              <a:lnSpc>
                <a:spcPct val="100000"/>
              </a:lnSpc>
              <a:spcBef>
                <a:spcPts val="0"/>
              </a:spcBef>
              <a:spcAft>
                <a:spcPts val="0"/>
              </a:spcAft>
              <a:buSzPts val="1100"/>
              <a:buNone/>
            </a:pPr>
            <a:endParaRPr dirty="0"/>
          </a:p>
        </p:txBody>
      </p:sp>
      <p:sp>
        <p:nvSpPr>
          <p:cNvPr id="387" name="Google Shape;387;p3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4" name="Google Shape;394;p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8" name="Google Shape;408;p3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6" name="Google Shape;416;p3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skip-gram model uses a </a:t>
            </a:r>
            <a:r>
              <a:rPr lang="en-US" sz="1100" b="0" i="0" u="none" strike="noStrike" cap="none" dirty="0" err="1" smtClean="0">
                <a:solidFill>
                  <a:schemeClr val="dk1"/>
                </a:solidFill>
                <a:latin typeface="Arial"/>
                <a:ea typeface="Arial"/>
                <a:cs typeface="Arial"/>
                <a:sym typeface="Arial"/>
              </a:rPr>
              <a:t>softmax</a:t>
            </a:r>
            <a:r>
              <a:rPr lang="en-US" sz="1100" b="0" i="0" u="none" strike="noStrike" cap="none" dirty="0" smtClean="0">
                <a:solidFill>
                  <a:schemeClr val="dk1"/>
                </a:solidFill>
                <a:latin typeface="Arial"/>
                <a:ea typeface="Arial"/>
                <a:cs typeface="Arial"/>
                <a:sym typeface="Arial"/>
              </a:rPr>
              <a:t> unit to take the embedding vector for the input context word and predict a target word within a certain window.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a:t>
            </a:r>
            <a:r>
              <a:rPr lang="en-US" sz="1100" b="0" i="0" u="none" strike="noStrike" cap="none" dirty="0" err="1" smtClean="0">
                <a:solidFill>
                  <a:schemeClr val="dk1"/>
                </a:solidFill>
                <a:latin typeface="Arial"/>
                <a:ea typeface="Arial"/>
                <a:cs typeface="Arial"/>
                <a:sym typeface="Arial"/>
              </a:rPr>
              <a:t>softmax</a:t>
            </a:r>
            <a:r>
              <a:rPr lang="en-US" sz="1100" b="0" i="0" u="none" strike="noStrike" cap="none" dirty="0" smtClean="0">
                <a:solidFill>
                  <a:schemeClr val="dk1"/>
                </a:solidFill>
                <a:latin typeface="Arial"/>
                <a:ea typeface="Arial"/>
                <a:cs typeface="Arial"/>
                <a:sym typeface="Arial"/>
              </a:rPr>
              <a:t> unit has parameters associated with each target word, and the loss function for </a:t>
            </a:r>
            <a:r>
              <a:rPr lang="en-US" sz="1100" b="0" i="0" u="none" strike="noStrike" cap="none" dirty="0" err="1" smtClean="0">
                <a:solidFill>
                  <a:schemeClr val="dk1"/>
                </a:solidFill>
                <a:latin typeface="Arial"/>
                <a:ea typeface="Arial"/>
                <a:cs typeface="Arial"/>
                <a:sym typeface="Arial"/>
              </a:rPr>
              <a:t>softmax</a:t>
            </a:r>
            <a:r>
              <a:rPr lang="en-US" sz="1100" b="0" i="0" u="none" strike="noStrike" cap="none" dirty="0" smtClean="0">
                <a:solidFill>
                  <a:schemeClr val="dk1"/>
                </a:solidFill>
                <a:latin typeface="Arial"/>
                <a:ea typeface="Arial"/>
                <a:cs typeface="Arial"/>
                <a:sym typeface="Arial"/>
              </a:rPr>
              <a:t> is the negative log likelihood.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However, the primary problem with using this algorithm is computational speed because every time the probability is evaluated, it requires a sum over all words in the vocabulary.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A solution to this problem is to use a hierarchical </a:t>
            </a:r>
            <a:r>
              <a:rPr lang="en-US" sz="1100" b="0" i="0" u="none" strike="noStrike" cap="none" dirty="0" err="1" smtClean="0">
                <a:solidFill>
                  <a:schemeClr val="dk1"/>
                </a:solidFill>
                <a:latin typeface="Arial"/>
                <a:ea typeface="Arial"/>
                <a:cs typeface="Arial"/>
                <a:sym typeface="Arial"/>
              </a:rPr>
              <a:t>softmax</a:t>
            </a:r>
            <a:r>
              <a:rPr lang="en-US" sz="1100" b="0" i="0" u="none" strike="noStrike" cap="none" dirty="0" smtClean="0">
                <a:solidFill>
                  <a:schemeClr val="dk1"/>
                </a:solidFill>
                <a:latin typeface="Arial"/>
                <a:ea typeface="Arial"/>
                <a:cs typeface="Arial"/>
                <a:sym typeface="Arial"/>
              </a:rPr>
              <a:t> classifier, where the tree of classifiers can be developed so that the common words are on top and less common words are buried deeper in the tree. This classifier scales like log of the vocabulary size rather than linear in vocabulary size.</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423" name="Google Shape;423;p3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3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0" name="Google Shape;430;p3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3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p3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4" name="Google Shape;454;p3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 name="Google Shape;48;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3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8" name="Google Shape;468;p4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6" name="Google Shape;476;p4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4" name="Google Shape;484;p4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p4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3" name="Google Shape;503;p4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4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0" name="Google Shape;510;p4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7" name="Google Shape;517;p4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4" name="Google Shape;524;p4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2" name="Google Shape;532;p4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are a way of representing words in a higher dimensional space where each word is represented by a set of features and values. This is in contrast to the traditional one-hot vector representation where each word is represented by a vector with one in its own position and zeros elsewhere.</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The weakness of the one-hot representation is that it treats each word as a thing unto itself, and it doesn't allow an algorithm to easily generalize across words. 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on the other hand, allow an algorithm to recognize that words with similar meanings or connotations have similar feature values, even if they are not the same word.</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0" name="Google Shape;540;p4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7" name="Google Shape;547;p5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5" name="Google Shape;555;p5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5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rgbClr val="000000"/>
                </a:solidFill>
                <a:latin typeface="Arial"/>
                <a:ea typeface="Arial"/>
                <a:cs typeface="Arial"/>
                <a:sym typeface="Arial"/>
              </a:rPr>
              <a:t>The objective is to learn vectors so that their end product is a good predictor for how often two words occur together. If </a:t>
            </a:r>
            <a:r>
              <a:rPr lang="en-US" sz="1100" b="0" i="0" u="none" strike="noStrike" cap="none" dirty="0" err="1" smtClean="0">
                <a:solidFill>
                  <a:srgbClr val="000000"/>
                </a:solidFill>
                <a:latin typeface="Arial"/>
                <a:ea typeface="Arial"/>
                <a:cs typeface="Arial"/>
                <a:sym typeface="Arial"/>
              </a:rPr>
              <a:t>X_ij</a:t>
            </a:r>
            <a:r>
              <a:rPr lang="en-US" sz="1100" b="0" i="0" u="none" strike="noStrike" cap="none" dirty="0" smtClean="0">
                <a:solidFill>
                  <a:srgbClr val="000000"/>
                </a:solidFill>
                <a:latin typeface="Arial"/>
                <a:ea typeface="Arial"/>
                <a:cs typeface="Arial"/>
                <a:sym typeface="Arial"/>
              </a:rPr>
              <a:t> is equal to zero, the log of 0 is undefined, and we add an extra weighting term to sum only over the pairs of words that have co-occurred at least once in that context-target relationship.</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rgbClr val="000000"/>
                </a:solidFill>
                <a:latin typeface="Arial"/>
                <a:ea typeface="Arial"/>
                <a:cs typeface="Arial"/>
                <a:sym typeface="Arial"/>
              </a:rPr>
              <a:t>There are various heuristics for choosing this weighting function F that gives meaningful computation to infrequent words but does not give them too much weight. The roles of theta and e are completely symmetric in the </a:t>
            </a:r>
            <a:r>
              <a:rPr lang="en-US" sz="1100" b="0" i="0" u="none" strike="noStrike" cap="none" dirty="0" err="1" smtClean="0">
                <a:solidFill>
                  <a:srgbClr val="000000"/>
                </a:solidFill>
                <a:latin typeface="Arial"/>
                <a:ea typeface="Arial"/>
                <a:cs typeface="Arial"/>
                <a:sym typeface="Arial"/>
              </a:rPr>
              <a:t>GloVe</a:t>
            </a:r>
            <a:r>
              <a:rPr lang="en-US" sz="1100" b="0" i="0" u="none" strike="noStrike" cap="none" dirty="0" smtClean="0">
                <a:solidFill>
                  <a:srgbClr val="000000"/>
                </a:solidFill>
                <a:latin typeface="Arial"/>
                <a:ea typeface="Arial"/>
                <a:cs typeface="Arial"/>
                <a:sym typeface="Arial"/>
              </a:rPr>
              <a:t> algorithm. One way to train the algorithm is to initialize theta and e both uniformly around gradient descent to minimize its objective, and then when done, take the average for a given word.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rgbClr val="000000"/>
                </a:solidFill>
                <a:latin typeface="Arial"/>
                <a:ea typeface="Arial"/>
                <a:cs typeface="Arial"/>
                <a:sym typeface="Arial"/>
              </a:rPr>
              <a:t>However, the individual components of the </a:t>
            </a:r>
            <a:r>
              <a:rPr lang="en-US" sz="1100" b="0" i="0" u="none" strike="noStrike" cap="none" dirty="0" err="1" smtClean="0">
                <a:solidFill>
                  <a:srgbClr val="000000"/>
                </a:solidFill>
                <a:latin typeface="Arial"/>
                <a:ea typeface="Arial"/>
                <a:cs typeface="Arial"/>
                <a:sym typeface="Arial"/>
              </a:rPr>
              <a:t>embeddings</a:t>
            </a:r>
            <a:r>
              <a:rPr lang="en-US" sz="1100" b="0" i="0" u="none" strike="noStrike" cap="none" dirty="0" smtClean="0">
                <a:solidFill>
                  <a:srgbClr val="000000"/>
                </a:solidFill>
                <a:latin typeface="Arial"/>
                <a:ea typeface="Arial"/>
                <a:cs typeface="Arial"/>
                <a:sym typeface="Arial"/>
              </a:rPr>
              <a:t> may not be interpretable. Despite this potentially arbitrary linear transformation of the features, the parallelogram map that works for figure analogies still works.</a:t>
            </a:r>
          </a:p>
        </p:txBody>
      </p:sp>
      <p:sp>
        <p:nvSpPr>
          <p:cNvPr id="563" name="Google Shape;563;p5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70" name="Google Shape;570;p5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5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1" name="Google Shape;581;p5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3" name="Google Shape;593;p5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Sentiment classification is a task in natural language processing (NLP) that involves analyzing a piece of text to determine whether the author has a positive or negative opinion of a particular subject. For example, given a restaurant review, the task is to predict whether the review is positive or negative based on the text. One of the main challenges in sentiment classification is that labeled training data may be limited, which can make it difficult to train an accurate model. However, 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can help address this issue by allowing models to learn from a much larger text corpus and generalize to new words.</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One common approach to sentiment classification involves using a one-hot encoding to represent each word in the text and then multiplying it by an embedding matrix to obtain a corresponding word embedding. These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are then averaged or summed to obtain a fixed-length feature vector, which can be passed to a </a:t>
            </a:r>
            <a:r>
              <a:rPr lang="en-US" sz="1100" b="0" i="0" u="none" strike="noStrike" cap="none" dirty="0" err="1" smtClean="0">
                <a:solidFill>
                  <a:schemeClr val="dk1"/>
                </a:solidFill>
                <a:latin typeface="Arial"/>
                <a:ea typeface="Arial"/>
                <a:cs typeface="Arial"/>
                <a:sym typeface="Arial"/>
              </a:rPr>
              <a:t>softmax</a:t>
            </a:r>
            <a:r>
              <a:rPr lang="en-US" sz="1100" b="0" i="0" u="none" strike="noStrike" cap="none" dirty="0" smtClean="0">
                <a:solidFill>
                  <a:schemeClr val="dk1"/>
                </a:solidFill>
                <a:latin typeface="Arial"/>
                <a:ea typeface="Arial"/>
                <a:cs typeface="Arial"/>
                <a:sym typeface="Arial"/>
              </a:rPr>
              <a:t> classifier to predict the sentiment label.</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601" name="Google Shape;601;p5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5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8" name="Google Shape;608;p5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5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7" name="Google Shape;637;p5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However, this approach has limitations because it ignores the order of words in the text. For example, if a review contains both positive and negative words, the sentiment label may be inaccurate because the model is unable to capture the nuances of the language. To overcome this limitation, a more sophisticated approach involves using a recurrent neural network (RNN) to process the text sequentially and capture the temporal dependencies between words. This approach can improve the accuracy of sentiment classification by taking the order of words into account.</a:t>
            </a: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Overall, word </a:t>
            </a:r>
            <a:r>
              <a:rPr lang="en-US" sz="1100" b="0" i="0" u="none" strike="noStrike" cap="none" dirty="0" err="1" smtClean="0">
                <a:solidFill>
                  <a:srgbClr val="000000"/>
                </a:solidFill>
                <a:latin typeface="Arial"/>
                <a:ea typeface="Arial"/>
                <a:cs typeface="Arial"/>
                <a:sym typeface="Arial"/>
              </a:rPr>
              <a:t>embeddings</a:t>
            </a:r>
            <a:r>
              <a:rPr lang="en-US" sz="1100" b="0" i="0" u="none" strike="noStrike" cap="none" dirty="0" smtClean="0">
                <a:solidFill>
                  <a:srgbClr val="000000"/>
                </a:solidFill>
                <a:latin typeface="Arial"/>
                <a:ea typeface="Arial"/>
                <a:cs typeface="Arial"/>
                <a:sym typeface="Arial"/>
              </a:rPr>
              <a:t> provide a powerful tool for sentiment classification, enabling models to learn from larger data sets and generalize to new words. By using RNNs to process text, models can capture the nuances of language and provide more accurate sentiment predictions.</a:t>
            </a:r>
          </a:p>
          <a:p>
            <a:pPr marL="0" lvl="0" indent="0" algn="l" rtl="0">
              <a:lnSpc>
                <a:spcPct val="100000"/>
              </a:lnSpc>
              <a:spcBef>
                <a:spcPts val="0"/>
              </a:spcBef>
              <a:spcAft>
                <a:spcPts val="0"/>
              </a:spcAft>
              <a:buSzPts val="1100"/>
              <a:buNone/>
            </a:pPr>
            <a:endParaRPr dirty="0"/>
          </a:p>
        </p:txBody>
      </p:sp>
      <p:sp>
        <p:nvSpPr>
          <p:cNvPr id="644" name="Google Shape;644;p5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6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1" name="Google Shape;651;p6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6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7" name="Google Shape;657;p6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are a type of natural language processing technique that involves representing words as vectors in a high-dimensional space. These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are used to perform various NLP tasks, such as sentiment analysis, language translation, and text classification.</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However, 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can also reflect biases that exist in the text used to train the model. For example, a word embedding might output "</a:t>
            </a:r>
            <a:r>
              <a:rPr lang="en-US" sz="1100" b="0" i="0" u="none" strike="noStrike" cap="none" dirty="0" err="1" smtClean="0">
                <a:solidFill>
                  <a:schemeClr val="dk1"/>
                </a:solidFill>
                <a:latin typeface="Arial"/>
                <a:ea typeface="Arial"/>
                <a:cs typeface="Arial"/>
                <a:sym typeface="Arial"/>
              </a:rPr>
              <a:t>Man:Computer_Programmer</a:t>
            </a:r>
            <a:r>
              <a:rPr lang="en-US" sz="1100" b="0" i="0" u="none" strike="noStrike" cap="none" dirty="0" smtClean="0">
                <a:solidFill>
                  <a:schemeClr val="dk1"/>
                </a:solidFill>
                <a:latin typeface="Arial"/>
                <a:ea typeface="Arial"/>
                <a:cs typeface="Arial"/>
                <a:sym typeface="Arial"/>
              </a:rPr>
              <a:t>" as "</a:t>
            </a:r>
            <a:r>
              <a:rPr lang="en-US" sz="1100" b="0" i="0" u="none" strike="noStrike" cap="none" dirty="0" err="1" smtClean="0">
                <a:solidFill>
                  <a:schemeClr val="dk1"/>
                </a:solidFill>
                <a:latin typeface="Arial"/>
                <a:ea typeface="Arial"/>
                <a:cs typeface="Arial"/>
                <a:sym typeface="Arial"/>
              </a:rPr>
              <a:t>Woman:Homemaker</a:t>
            </a:r>
            <a:r>
              <a:rPr lang="en-US" sz="1100" b="0" i="0" u="none" strike="noStrike" cap="none" dirty="0" smtClean="0">
                <a:solidFill>
                  <a:schemeClr val="dk1"/>
                </a:solidFill>
                <a:latin typeface="Arial"/>
                <a:ea typeface="Arial"/>
                <a:cs typeface="Arial"/>
                <a:sym typeface="Arial"/>
              </a:rPr>
              <a:t>," reflecting a gender stereotype. To address this issue, the authors of the paper referenced in the section propose a set of ideas for reducing or eliminating bias in word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665" name="Google Shape;665;p6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6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2" name="Google Shape;672;p6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6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The first step is to identify the direction corresponding to the bias. For example, to address gender bias, one could take the difference between the </a:t>
            </a:r>
            <a:r>
              <a:rPr lang="en-US" sz="1100" b="0" i="0" u="none" strike="noStrike" cap="none" dirty="0" err="1" smtClean="0">
                <a:solidFill>
                  <a:schemeClr val="dk1"/>
                </a:solidFill>
                <a:latin typeface="Arial"/>
                <a:ea typeface="Arial"/>
                <a:cs typeface="Arial"/>
                <a:sym typeface="Arial"/>
              </a:rPr>
              <a:t>embeddings</a:t>
            </a:r>
            <a:r>
              <a:rPr lang="en-US" sz="1100" b="0" i="0" u="none" strike="noStrike" cap="none" dirty="0" smtClean="0">
                <a:solidFill>
                  <a:schemeClr val="dk1"/>
                </a:solidFill>
                <a:latin typeface="Arial"/>
                <a:ea typeface="Arial"/>
                <a:cs typeface="Arial"/>
                <a:sym typeface="Arial"/>
              </a:rPr>
              <a:t> of "he" and "she" and average them to find the gender direction. </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The second step is to project words that are not definitional (i.e., words like "grandmother" and "grandfather" that have a legitimate gender component) onto this bias direction to reduce their component in that direction. </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The third step is to equalize pairs of words that should only differ by gender (e.g., "grandmother" and "grandfather") to ensure that they are equidistant from the bias direction.</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The authors train a classifier to determine which words are definitional and which words should be neutralized, and they hand-pick pairs of words to equalize. The full algorithm is more complex than described here, and interested readers can consult the original paper for more details.</a:t>
            </a:r>
          </a:p>
          <a:p>
            <a:pPr marL="0" lvl="0" indent="0" algn="l" rtl="0">
              <a:lnSpc>
                <a:spcPct val="100000"/>
              </a:lnSpc>
              <a:spcBef>
                <a:spcPts val="0"/>
              </a:spcBef>
              <a:spcAft>
                <a:spcPts val="0"/>
              </a:spcAft>
              <a:buSzPts val="1100"/>
              <a:buNone/>
            </a:pPr>
            <a:endParaRPr dirty="0"/>
          </a:p>
        </p:txBody>
      </p:sp>
      <p:sp>
        <p:nvSpPr>
          <p:cNvPr id="679" name="Google Shape;679;p6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6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6" name="Google Shape;686;p6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4" name="Google Shape;694;p6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13781" marR="4483" indent="-302575">
              <a:lnSpc>
                <a:spcPct val="101800"/>
              </a:lnSpc>
              <a:buSzPts val="2400"/>
              <a:buFont typeface="Arial" panose="020B0604020202020204" pitchFamily="34" charset="0"/>
              <a:buChar char="•"/>
            </a:pPr>
            <a:r>
              <a:rPr lang="en-US" sz="1200" dirty="0" smtClean="0">
                <a:ea typeface="Century Schoolbook"/>
                <a:cs typeface="Century Schoolbook"/>
                <a:sym typeface="Century Schoolbook"/>
              </a:rPr>
              <a:t>Word Representation:</a:t>
            </a:r>
          </a:p>
          <a:p>
            <a:pPr marL="11206" marR="4483">
              <a:lnSpc>
                <a:spcPct val="101800"/>
              </a:lnSpc>
              <a:buSzPts val="2400"/>
            </a:pPr>
            <a:r>
              <a:rPr lang="en-US" sz="1100" dirty="0" smtClean="0">
                <a:ea typeface="Century Schoolbook"/>
                <a:cs typeface="Century Schoolbook"/>
                <a:sym typeface="Century Schoolbook"/>
              </a:rPr>
              <a:t>	Word representation refers to methods used to represent words as numerical vectors, enabling machines to process and understand textual data in a format suitable for computation.</a:t>
            </a:r>
          </a:p>
          <a:p>
            <a:pPr marL="313781" marR="4483" indent="-302575">
              <a:lnSpc>
                <a:spcPct val="101800"/>
              </a:lnSpc>
              <a:buSzPts val="2400"/>
              <a:buFont typeface="Arial" panose="020B0604020202020204" pitchFamily="34" charset="0"/>
              <a:buChar char="•"/>
            </a:pPr>
            <a:r>
              <a:rPr lang="en-US" sz="1200" dirty="0" smtClean="0">
                <a:ea typeface="Century Schoolbook"/>
                <a:cs typeface="Century Schoolbook"/>
                <a:sym typeface="Century Schoolbook"/>
              </a:rPr>
              <a:t>Using Word </a:t>
            </a:r>
            <a:r>
              <a:rPr lang="en-US" sz="1200" dirty="0" err="1" smtClean="0">
                <a:ea typeface="Century Schoolbook"/>
                <a:cs typeface="Century Schoolbook"/>
                <a:sym typeface="Century Schoolbook"/>
              </a:rPr>
              <a:t>Embeddings</a:t>
            </a:r>
            <a:r>
              <a:rPr lang="en-US" sz="1200" dirty="0" smtClean="0">
                <a:ea typeface="Century Schoolbook"/>
                <a:cs typeface="Century Schoolbook"/>
                <a:sym typeface="Century Schoolbook"/>
              </a:rPr>
              <a:t>:</a:t>
            </a:r>
          </a:p>
          <a:p>
            <a:pPr marL="11206" marR="4483">
              <a:lnSpc>
                <a:spcPct val="101800"/>
              </a:lnSpc>
              <a:buSzPts val="2400"/>
            </a:pPr>
            <a:r>
              <a:rPr lang="en-US" sz="1100" dirty="0" smtClean="0">
                <a:ea typeface="Century Schoolbook"/>
                <a:cs typeface="Century Schoolbook"/>
                <a:sym typeface="Century Schoolbook"/>
              </a:rPr>
              <a:t>	Word </a:t>
            </a:r>
            <a:r>
              <a:rPr lang="en-US" sz="1100" dirty="0" err="1" smtClean="0">
                <a:ea typeface="Century Schoolbook"/>
                <a:cs typeface="Century Schoolbook"/>
                <a:sym typeface="Century Schoolbook"/>
              </a:rPr>
              <a:t>embeddings</a:t>
            </a:r>
            <a:r>
              <a:rPr lang="en-US" sz="1100" dirty="0" smtClean="0">
                <a:ea typeface="Century Schoolbook"/>
                <a:cs typeface="Century Schoolbook"/>
                <a:sym typeface="Century Schoolbook"/>
              </a:rPr>
              <a:t> are pre-trained word representations learned from large corpora. They capture semantic relationships between words, providing valuable context information for various natural language processing tasks.</a:t>
            </a:r>
          </a:p>
          <a:p>
            <a:pPr marL="313781" marR="4483" indent="-302575">
              <a:lnSpc>
                <a:spcPct val="101800"/>
              </a:lnSpc>
              <a:buSzPts val="2400"/>
              <a:buFont typeface="Arial" panose="020B0604020202020204" pitchFamily="34" charset="0"/>
              <a:buChar char="•"/>
            </a:pPr>
            <a:r>
              <a:rPr lang="en-US" sz="1200" dirty="0" smtClean="0">
                <a:ea typeface="Century Schoolbook"/>
                <a:cs typeface="Century Schoolbook"/>
                <a:sym typeface="Century Schoolbook"/>
              </a:rPr>
              <a:t>Properties of Word </a:t>
            </a:r>
            <a:r>
              <a:rPr lang="en-US" sz="1200" dirty="0" err="1" smtClean="0">
                <a:ea typeface="Century Schoolbook"/>
                <a:cs typeface="Century Schoolbook"/>
                <a:sym typeface="Century Schoolbook"/>
              </a:rPr>
              <a:t>Embeddings</a:t>
            </a:r>
            <a:r>
              <a:rPr lang="en-US" sz="1200" dirty="0" smtClean="0">
                <a:ea typeface="Century Schoolbook"/>
                <a:cs typeface="Century Schoolbook"/>
                <a:sym typeface="Century Schoolbook"/>
              </a:rPr>
              <a:t>:</a:t>
            </a:r>
          </a:p>
          <a:p>
            <a:pPr marL="11206" marR="4483">
              <a:lnSpc>
                <a:spcPct val="101800"/>
              </a:lnSpc>
              <a:buSzPts val="2400"/>
            </a:pPr>
            <a:r>
              <a:rPr lang="en-US" sz="1100" dirty="0" smtClean="0">
                <a:ea typeface="Century Schoolbook"/>
                <a:cs typeface="Century Schoolbook"/>
                <a:sym typeface="Century Schoolbook"/>
              </a:rPr>
              <a:t>	Word </a:t>
            </a:r>
            <a:r>
              <a:rPr lang="en-US" sz="1100" dirty="0" err="1" smtClean="0">
                <a:ea typeface="Century Schoolbook"/>
                <a:cs typeface="Century Schoolbook"/>
                <a:sym typeface="Century Schoolbook"/>
              </a:rPr>
              <a:t>embeddings</a:t>
            </a:r>
            <a:r>
              <a:rPr lang="en-US" sz="1100" dirty="0" smtClean="0">
                <a:ea typeface="Century Schoolbook"/>
                <a:cs typeface="Century Schoolbook"/>
                <a:sym typeface="Century Schoolbook"/>
              </a:rPr>
              <a:t> exhibit properties like semantic similarity, where similar words have</a:t>
            </a:r>
            <a:r>
              <a:rPr lang="en-US" sz="1100" baseline="0" dirty="0" smtClean="0">
                <a:ea typeface="Century Schoolbook"/>
                <a:cs typeface="Century Schoolbook"/>
                <a:sym typeface="Century Schoolbook"/>
              </a:rPr>
              <a:t> </a:t>
            </a:r>
            <a:r>
              <a:rPr lang="en-US" sz="1100" dirty="0" smtClean="0">
                <a:ea typeface="Century Schoolbook"/>
                <a:cs typeface="Century Schoolbook"/>
                <a:sym typeface="Century Schoolbook"/>
              </a:rPr>
              <a:t>close </a:t>
            </a:r>
            <a:r>
              <a:rPr lang="en-US" sz="1100" dirty="0" err="1" smtClean="0">
                <a:ea typeface="Century Schoolbook"/>
                <a:cs typeface="Century Schoolbook"/>
                <a:sym typeface="Century Schoolbook"/>
              </a:rPr>
              <a:t>embeddings</a:t>
            </a:r>
            <a:r>
              <a:rPr lang="en-US" sz="1100" dirty="0" smtClean="0">
                <a:ea typeface="Century Schoolbook"/>
                <a:cs typeface="Century Schoolbook"/>
                <a:sym typeface="Century Schoolbook"/>
              </a:rPr>
              <a:t>, and algebraic operations, allowing computations like word analogies.</a:t>
            </a:r>
          </a:p>
          <a:p>
            <a:pPr marL="313781" marR="4483" indent="-302575">
              <a:lnSpc>
                <a:spcPct val="101800"/>
              </a:lnSpc>
              <a:buSzPts val="2400"/>
              <a:buFont typeface="Arial" panose="020B0604020202020204" pitchFamily="34" charset="0"/>
              <a:buChar char="•"/>
            </a:pPr>
            <a:r>
              <a:rPr lang="en-US" sz="1200" dirty="0" smtClean="0">
                <a:ea typeface="Century Schoolbook"/>
                <a:cs typeface="Century Schoolbook"/>
                <a:sym typeface="Century Schoolbook"/>
              </a:rPr>
              <a:t>Embedding Matrix:</a:t>
            </a:r>
          </a:p>
          <a:p>
            <a:pPr marL="11206" marR="4483">
              <a:lnSpc>
                <a:spcPct val="101800"/>
              </a:lnSpc>
              <a:buSzPts val="2400"/>
            </a:pPr>
            <a:r>
              <a:rPr lang="en-US" sz="1100" dirty="0" smtClean="0">
                <a:ea typeface="Century Schoolbook"/>
                <a:cs typeface="Century Schoolbook"/>
                <a:sym typeface="Century Schoolbook"/>
              </a:rPr>
              <a:t>	An embedding matrix is used to map words to their corresponding embedding vectors. It is a crucial component in natural language processing models, enabling the use of pre-	trained word </a:t>
            </a:r>
            <a:r>
              <a:rPr lang="en-US" sz="1100" dirty="0" err="1" smtClean="0">
                <a:ea typeface="Century Schoolbook"/>
                <a:cs typeface="Century Schoolbook"/>
                <a:sym typeface="Century Schoolbook"/>
              </a:rPr>
              <a:t>embeddings</a:t>
            </a:r>
            <a:r>
              <a:rPr lang="en-US" sz="1100" dirty="0" smtClean="0">
                <a:ea typeface="Century Schoolbook"/>
                <a:cs typeface="Century Schoolbook"/>
                <a:sym typeface="Century Schoolbook"/>
              </a:rPr>
              <a:t>.</a:t>
            </a:r>
          </a:p>
          <a:p>
            <a:pPr marL="313781" marR="4483" indent="-302575">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Learning Word </a:t>
            </a:r>
            <a:r>
              <a:rPr lang="en-US" sz="2400" dirty="0" err="1" smtClean="0">
                <a:ea typeface="Century Schoolbook"/>
                <a:cs typeface="Century Schoolbook"/>
                <a:sym typeface="Century Schoolbook"/>
              </a:rPr>
              <a:t>Embeddings</a:t>
            </a:r>
            <a:r>
              <a:rPr lang="en-US" sz="2400" dirty="0" smtClean="0">
                <a:ea typeface="Century Schoolbook"/>
                <a:cs typeface="Century Schoolbook"/>
                <a:sym typeface="Century Schoolbook"/>
              </a:rPr>
              <a:t>:</a:t>
            </a:r>
          </a:p>
          <a:p>
            <a:pPr marL="11206" marR="4483" lvl="1">
              <a:lnSpc>
                <a:spcPct val="101800"/>
              </a:lnSpc>
              <a:buSzPts val="2400"/>
            </a:pPr>
            <a:r>
              <a:rPr lang="en-US" sz="2000" dirty="0" smtClean="0">
                <a:ea typeface="Century Schoolbook"/>
                <a:cs typeface="Century Schoolbook"/>
                <a:sym typeface="Century Schoolbook"/>
              </a:rPr>
              <a:t>	Word </a:t>
            </a:r>
            <a:r>
              <a:rPr lang="en-US" sz="2000" dirty="0" err="1" smtClean="0">
                <a:ea typeface="Century Schoolbook"/>
                <a:cs typeface="Century Schoolbook"/>
                <a:sym typeface="Century Schoolbook"/>
              </a:rPr>
              <a:t>embeddings</a:t>
            </a:r>
            <a:r>
              <a:rPr lang="en-US" sz="2000" dirty="0" smtClean="0">
                <a:ea typeface="Century Schoolbook"/>
                <a:cs typeface="Century Schoolbook"/>
                <a:sym typeface="Century Schoolbook"/>
              </a:rPr>
              <a:t> can be learned from scratch during training or can be pre-trained on 	large text corpora. Learning </a:t>
            </a:r>
            <a:r>
              <a:rPr lang="en-US" sz="2000" dirty="0" err="1" smtClean="0">
                <a:ea typeface="Century Schoolbook"/>
                <a:cs typeface="Century Schoolbook"/>
                <a:sym typeface="Century Schoolbook"/>
              </a:rPr>
              <a:t>embeddings</a:t>
            </a:r>
            <a:r>
              <a:rPr lang="en-US" sz="2000" dirty="0" smtClean="0">
                <a:ea typeface="Century Schoolbook"/>
                <a:cs typeface="Century Schoolbook"/>
                <a:sym typeface="Century Schoolbook"/>
              </a:rPr>
              <a:t> from scratch allows the model to adapt to </a:t>
            </a:r>
            <a:r>
              <a:rPr lang="en-US" sz="2000" baseline="0" dirty="0" smtClean="0">
                <a:ea typeface="Century Schoolbook"/>
                <a:cs typeface="Century Schoolbook"/>
                <a:sym typeface="Century Schoolbook"/>
              </a:rPr>
              <a:t> </a:t>
            </a:r>
            <a:r>
              <a:rPr lang="en-US" sz="2000" dirty="0" smtClean="0">
                <a:ea typeface="Century Schoolbook"/>
                <a:cs typeface="Century Schoolbook"/>
                <a:sym typeface="Century Schoolbook"/>
              </a:rPr>
              <a:t>specific tasks.</a:t>
            </a: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Word2Vec:</a:t>
            </a:r>
          </a:p>
          <a:p>
            <a:pPr marL="11206" marR="4483" lvl="1">
              <a:lnSpc>
                <a:spcPct val="101800"/>
              </a:lnSpc>
              <a:buSzPts val="2400"/>
            </a:pPr>
            <a:r>
              <a:rPr lang="en-US" sz="2000" dirty="0" smtClean="0">
                <a:ea typeface="Century Schoolbook"/>
                <a:cs typeface="Century Schoolbook"/>
                <a:sym typeface="Century Schoolbook"/>
              </a:rPr>
              <a:t>	Word2Vec is an algorithm used to learn word </a:t>
            </a:r>
            <a:r>
              <a:rPr lang="en-US" sz="2000" dirty="0" err="1" smtClean="0">
                <a:ea typeface="Century Schoolbook"/>
                <a:cs typeface="Century Schoolbook"/>
                <a:sym typeface="Century Schoolbook"/>
              </a:rPr>
              <a:t>embeddings</a:t>
            </a:r>
            <a:r>
              <a:rPr lang="en-US" sz="2000" dirty="0" smtClean="0">
                <a:ea typeface="Century Schoolbook"/>
                <a:cs typeface="Century Schoolbook"/>
                <a:sym typeface="Century Schoolbook"/>
              </a:rPr>
              <a:t> from large text corpora. It employs neural networks to predict words based on their context (Continuous Bag of Words) or predict context words based on a target word (Skip-gram).</a:t>
            </a: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Negative Sampling:</a:t>
            </a:r>
          </a:p>
          <a:p>
            <a:pPr marL="11206" marR="4483" lvl="1">
              <a:lnSpc>
                <a:spcPct val="101800"/>
              </a:lnSpc>
              <a:buSzPts val="2400"/>
            </a:pPr>
            <a:r>
              <a:rPr lang="en-US" sz="2000" dirty="0" smtClean="0">
                <a:ea typeface="Century Schoolbook"/>
                <a:cs typeface="Century Schoolbook"/>
                <a:sym typeface="Century Schoolbook"/>
              </a:rPr>
              <a:t>	Negative sampling is a technique used in Word2Vec to speed up training. Instead of adjusting all weights in the output layer for each word, only a small, random subset (negative samples) is updated.</a:t>
            </a:r>
          </a:p>
          <a:p>
            <a:pPr marL="354106" marR="4483" lvl="1" indent="-342900">
              <a:lnSpc>
                <a:spcPct val="101800"/>
              </a:lnSpc>
              <a:buSzPts val="2400"/>
              <a:buFont typeface="Arial" panose="020B0604020202020204" pitchFamily="34" charset="0"/>
              <a:buChar char="•"/>
            </a:pPr>
            <a:r>
              <a:rPr lang="en-US" sz="2400" dirty="0" err="1" smtClean="0">
                <a:ea typeface="Century Schoolbook"/>
                <a:cs typeface="Century Schoolbook"/>
                <a:sym typeface="Century Schoolbook"/>
              </a:rPr>
              <a:t>GloVe</a:t>
            </a:r>
            <a:r>
              <a:rPr lang="en-US" sz="2400" dirty="0" smtClean="0">
                <a:ea typeface="Century Schoolbook"/>
                <a:cs typeface="Century Schoolbook"/>
                <a:sym typeface="Century Schoolbook"/>
              </a:rPr>
              <a:t> Word Vectors:</a:t>
            </a:r>
          </a:p>
          <a:p>
            <a:pPr marL="11206" marR="4483" lvl="1">
              <a:lnSpc>
                <a:spcPct val="101800"/>
              </a:lnSpc>
              <a:buSzPts val="2400"/>
            </a:pPr>
            <a:r>
              <a:rPr lang="en-US" sz="2000" dirty="0" smtClean="0">
                <a:ea typeface="Century Schoolbook"/>
                <a:cs typeface="Century Schoolbook"/>
                <a:sym typeface="Century Schoolbook"/>
              </a:rPr>
              <a:t>	</a:t>
            </a:r>
            <a:r>
              <a:rPr lang="en-US" sz="2000" dirty="0" err="1" smtClean="0">
                <a:ea typeface="Century Schoolbook"/>
                <a:cs typeface="Century Schoolbook"/>
                <a:sym typeface="Century Schoolbook"/>
              </a:rPr>
              <a:t>GloVe</a:t>
            </a:r>
            <a:r>
              <a:rPr lang="en-US" sz="2000" dirty="0" smtClean="0">
                <a:ea typeface="Century Schoolbook"/>
                <a:cs typeface="Century Schoolbook"/>
                <a:sym typeface="Century Schoolbook"/>
              </a:rPr>
              <a:t> (Global Vectors for Word Representation) is an unsupervised learning algorithm for obtaining word </a:t>
            </a:r>
            <a:r>
              <a:rPr lang="en-US" sz="2000" dirty="0" err="1" smtClean="0">
                <a:ea typeface="Century Schoolbook"/>
                <a:cs typeface="Century Schoolbook"/>
                <a:sym typeface="Century Schoolbook"/>
              </a:rPr>
              <a:t>embeddings</a:t>
            </a:r>
            <a:r>
              <a:rPr lang="en-US" sz="2000" dirty="0" smtClean="0">
                <a:ea typeface="Century Schoolbook"/>
                <a:cs typeface="Century Schoolbook"/>
                <a:sym typeface="Century Schoolbook"/>
              </a:rPr>
              <a:t>. It focuses on global statistics of the corpus, capturing word co-occurrence probabilities.</a:t>
            </a: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Sentiment Classification:</a:t>
            </a:r>
          </a:p>
          <a:p>
            <a:pPr marL="11206" marR="4483" lvl="1">
              <a:lnSpc>
                <a:spcPct val="101800"/>
              </a:lnSpc>
              <a:buSzPts val="2400"/>
            </a:pPr>
            <a:r>
              <a:rPr lang="en-US" sz="2000" dirty="0" smtClean="0">
                <a:ea typeface="Century Schoolbook"/>
                <a:cs typeface="Century Schoolbook"/>
                <a:sym typeface="Century Schoolbook"/>
              </a:rPr>
              <a:t>	Sentiment classification is a natural language processing task involving determining the 	sentiment expressed in a piece of text, such as positive, negative, or neutral. Word </a:t>
            </a:r>
            <a:r>
              <a:rPr lang="en-US" sz="2000" dirty="0" err="1" smtClean="0">
                <a:ea typeface="Century Schoolbook"/>
                <a:cs typeface="Century Schoolbook"/>
                <a:sym typeface="Century Schoolbook"/>
              </a:rPr>
              <a:t>embeddings</a:t>
            </a:r>
            <a:r>
              <a:rPr lang="en-US" sz="2000" dirty="0" smtClean="0">
                <a:ea typeface="Century Schoolbook"/>
                <a:cs typeface="Century Schoolbook"/>
                <a:sym typeface="Century Schoolbook"/>
              </a:rPr>
              <a:t> enhance the accuracy of sentiment analysis models.</a:t>
            </a:r>
          </a:p>
          <a:p>
            <a:pPr marL="354106" marR="4483" lvl="1" indent="-342900">
              <a:lnSpc>
                <a:spcPct val="101800"/>
              </a:lnSpc>
              <a:buSzPts val="2400"/>
              <a:buFont typeface="Arial" panose="020B0604020202020204" pitchFamily="34" charset="0"/>
              <a:buChar char="•"/>
            </a:pPr>
            <a:r>
              <a:rPr lang="en-US" sz="2400" dirty="0" err="1" smtClean="0">
                <a:ea typeface="Century Schoolbook"/>
                <a:cs typeface="Century Schoolbook"/>
                <a:sym typeface="Century Schoolbook"/>
              </a:rPr>
              <a:t>Debiasing</a:t>
            </a:r>
            <a:r>
              <a:rPr lang="en-US" sz="2400" dirty="0" smtClean="0">
                <a:ea typeface="Century Schoolbook"/>
                <a:cs typeface="Century Schoolbook"/>
                <a:sym typeface="Century Schoolbook"/>
              </a:rPr>
              <a:t> Word </a:t>
            </a:r>
            <a:r>
              <a:rPr lang="en-US" sz="2400" dirty="0" err="1" smtClean="0">
                <a:ea typeface="Century Schoolbook"/>
                <a:cs typeface="Century Schoolbook"/>
                <a:sym typeface="Century Schoolbook"/>
              </a:rPr>
              <a:t>Embeddings</a:t>
            </a:r>
            <a:r>
              <a:rPr lang="en-US" sz="2400" dirty="0" smtClean="0">
                <a:ea typeface="Century Schoolbook"/>
                <a:cs typeface="Century Schoolbook"/>
                <a:sym typeface="Century Schoolbook"/>
              </a:rPr>
              <a:t>:</a:t>
            </a:r>
          </a:p>
          <a:p>
            <a:pPr marL="11206" marR="4483" lvl="1">
              <a:lnSpc>
                <a:spcPct val="101800"/>
              </a:lnSpc>
              <a:buSzPts val="2400"/>
            </a:pPr>
            <a:r>
              <a:rPr lang="en-US" sz="2000" dirty="0" smtClean="0">
                <a:ea typeface="Century Schoolbook"/>
                <a:cs typeface="Century Schoolbook"/>
                <a:sym typeface="Century Schoolbook"/>
              </a:rPr>
              <a:t>	Word </a:t>
            </a:r>
            <a:r>
              <a:rPr lang="en-US" sz="2000" dirty="0" err="1" smtClean="0">
                <a:ea typeface="Century Schoolbook"/>
                <a:cs typeface="Century Schoolbook"/>
                <a:sym typeface="Century Schoolbook"/>
              </a:rPr>
              <a:t>embeddings</a:t>
            </a:r>
            <a:r>
              <a:rPr lang="en-US" sz="2000" dirty="0" smtClean="0">
                <a:ea typeface="Century Schoolbook"/>
                <a:cs typeface="Century Schoolbook"/>
                <a:sym typeface="Century Schoolbook"/>
              </a:rPr>
              <a:t> often inherit biases present in the training data. </a:t>
            </a:r>
            <a:r>
              <a:rPr lang="en-US" sz="2000" dirty="0" err="1" smtClean="0">
                <a:ea typeface="Century Schoolbook"/>
                <a:cs typeface="Century Schoolbook"/>
                <a:sym typeface="Century Schoolbook"/>
              </a:rPr>
              <a:t>Debiasing</a:t>
            </a:r>
            <a:r>
              <a:rPr lang="en-US" sz="2000" dirty="0" smtClean="0">
                <a:ea typeface="Century Schoolbook"/>
                <a:cs typeface="Century Schoolbook"/>
                <a:sym typeface="Century Schoolbook"/>
              </a:rPr>
              <a:t> techniques aim to mitigate these biases, ensuring that word vectors are free from unwanted societal prejudices.</a:t>
            </a:r>
          </a:p>
          <a:p>
            <a:pPr marL="0" lvl="0" indent="0" algn="l" rtl="0">
              <a:lnSpc>
                <a:spcPct val="100000"/>
              </a:lnSpc>
              <a:spcBef>
                <a:spcPts val="0"/>
              </a:spcBef>
              <a:spcAft>
                <a:spcPts val="0"/>
              </a:spcAft>
              <a:buSzPts val="1400"/>
              <a:buNone/>
            </a:pPr>
            <a:endParaRPr dirty="0"/>
          </a:p>
        </p:txBody>
      </p:sp>
      <p:sp>
        <p:nvSpPr>
          <p:cNvPr id="445" name="Google Shape;445;p4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68</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4669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68"/>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8"/>
          <p:cNvSpPr txBox="1">
            <a:spLocks noGrp="1"/>
          </p:cNvSpPr>
          <p:nvPr>
            <p:ph type="body" idx="1"/>
          </p:nvPr>
        </p:nvSpPr>
        <p:spPr>
          <a:xfrm>
            <a:off x="195347" y="1467942"/>
            <a:ext cx="5390515" cy="266890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ambria"/>
                <a:ea typeface="Cambria"/>
                <a:cs typeface="Cambria"/>
                <a:sym typeface="Cambria"/>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6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69"/>
          <p:cNvSpPr txBox="1">
            <a:spLocks noGrp="1"/>
          </p:cNvSpPr>
          <p:nvPr>
            <p:ph type="ctrTitle"/>
          </p:nvPr>
        </p:nvSpPr>
        <p:spPr>
          <a:xfrm>
            <a:off x="6984" y="139700"/>
            <a:ext cx="12178030" cy="6959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6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70"/>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0"/>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70"/>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7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7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71"/>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7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7"/>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7"/>
          <p:cNvSpPr txBox="1">
            <a:spLocks noGrp="1"/>
          </p:cNvSpPr>
          <p:nvPr>
            <p:ph type="body" idx="1"/>
          </p:nvPr>
        </p:nvSpPr>
        <p:spPr>
          <a:xfrm>
            <a:off x="195347" y="1467942"/>
            <a:ext cx="5390515" cy="266890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mbria"/>
                <a:ea typeface="Cambria"/>
                <a:cs typeface="Cambria"/>
                <a:sym typeface="Cambria"/>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6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6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6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1143000" y="282298"/>
            <a:ext cx="10045700" cy="1061829"/>
          </a:xfrm>
          <a:prstGeom prst="rect">
            <a:avLst/>
          </a:prstGeom>
          <a:noFill/>
          <a:ln>
            <a:noFill/>
          </a:ln>
        </p:spPr>
        <p:txBody>
          <a:bodyPr spcFirstLastPara="1" wrap="square" lIns="0" tIns="0" rIns="0" bIns="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6000" dirty="0">
                <a:solidFill>
                  <a:srgbClr val="0F0F0F"/>
                </a:solidFill>
                <a:highlight>
                  <a:srgbClr val="FFFFFF"/>
                </a:highlight>
                <a:latin typeface="+mj-lt"/>
                <a:ea typeface="Roboto"/>
                <a:cs typeface="Roboto"/>
                <a:sym typeface="Roboto"/>
              </a:rPr>
              <a:t>NLP and Word </a:t>
            </a:r>
            <a:r>
              <a:rPr lang="en-US" sz="6000" dirty="0" err="1" smtClean="0">
                <a:solidFill>
                  <a:srgbClr val="0F0F0F"/>
                </a:solidFill>
                <a:highlight>
                  <a:srgbClr val="FFFFFF"/>
                </a:highlight>
                <a:latin typeface="+mj-lt"/>
                <a:ea typeface="Roboto"/>
                <a:cs typeface="Roboto"/>
                <a:sym typeface="Roboto"/>
              </a:rPr>
              <a:t>Embeddings</a:t>
            </a:r>
            <a:endParaRPr sz="6000" dirty="0">
              <a:solidFill>
                <a:srgbClr val="0F0F0F"/>
              </a:solidFill>
              <a:highlight>
                <a:srgbClr val="FFFFFF"/>
              </a:highlight>
              <a:latin typeface="+mj-lt"/>
              <a:ea typeface="Roboto"/>
              <a:cs typeface="Roboto"/>
              <a:sym typeface="Roboto"/>
            </a:endParaRPr>
          </a:p>
        </p:txBody>
      </p:sp>
      <p:sp>
        <p:nvSpPr>
          <p:cNvPr id="44" name="Google Shape;44;p1"/>
          <p:cNvSpPr txBox="1">
            <a:spLocks noGrp="1"/>
          </p:cNvSpPr>
          <p:nvPr>
            <p:ph type="body" idx="1"/>
          </p:nvPr>
        </p:nvSpPr>
        <p:spPr>
          <a:xfrm>
            <a:off x="4893000" y="1610550"/>
            <a:ext cx="7127204" cy="4680000"/>
          </a:xfrm>
          <a:prstGeom prst="rect">
            <a:avLst/>
          </a:prstGeom>
          <a:noFill/>
          <a:ln>
            <a:noFill/>
          </a:ln>
        </p:spPr>
        <p:txBody>
          <a:bodyPr spcFirstLastPara="1" wrap="square" lIns="0" tIns="0" rIns="0" bIns="0" anchor="t" anchorCtr="0">
            <a:noAutofit/>
          </a:bodyPr>
          <a:lstStyle/>
          <a:p>
            <a:pPr marL="0" lvl="0" indent="0" eaLnBrk="0" fontAlgn="base" hangingPunct="0">
              <a:spcBef>
                <a:spcPct val="0"/>
              </a:spcBef>
              <a:spcAft>
                <a:spcPct val="0"/>
              </a:spcAft>
              <a:buClrTx/>
              <a:buSzTx/>
            </a:pPr>
            <a:r>
              <a:rPr lang="en-US" altLang="en-US" b="1" dirty="0" smtClean="0">
                <a:solidFill>
                  <a:schemeClr val="tx1"/>
                </a:solidFill>
                <a:latin typeface="+mn-lt"/>
              </a:rPr>
              <a:t>Learning Objectives:</a:t>
            </a:r>
            <a:endParaRPr lang="en-US" altLang="en-US" b="1" dirty="0">
              <a:solidFill>
                <a:schemeClr val="tx1"/>
              </a:solidFill>
              <a:latin typeface="+mn-lt"/>
            </a:endParaRPr>
          </a:p>
          <a:p>
            <a:pPr marL="365760" lvl="0" indent="-365760" eaLnBrk="0" fontAlgn="base" hangingPunct="0">
              <a:spcBef>
                <a:spcPct val="0"/>
              </a:spcBef>
              <a:spcAft>
                <a:spcPct val="0"/>
              </a:spcAft>
              <a:buClrTx/>
              <a:buSzTx/>
              <a:buFontTx/>
              <a:buChar char="•"/>
            </a:pPr>
            <a:r>
              <a:rPr lang="en-US" altLang="en-US" dirty="0">
                <a:solidFill>
                  <a:srgbClr val="333333"/>
                </a:solidFill>
                <a:latin typeface="+mn-lt"/>
              </a:rPr>
              <a:t>Explain how word </a:t>
            </a:r>
            <a:r>
              <a:rPr lang="en-US" altLang="en-US" dirty="0" err="1">
                <a:solidFill>
                  <a:srgbClr val="333333"/>
                </a:solidFill>
                <a:latin typeface="+mn-lt"/>
              </a:rPr>
              <a:t>embeddings</a:t>
            </a:r>
            <a:r>
              <a:rPr lang="en-US" altLang="en-US" dirty="0">
                <a:solidFill>
                  <a:srgbClr val="333333"/>
                </a:solidFill>
                <a:latin typeface="+mn-lt"/>
              </a:rPr>
              <a:t> capture relationships between words</a:t>
            </a:r>
          </a:p>
          <a:p>
            <a:pPr marL="365760" lvl="0" indent="-365760" eaLnBrk="0" fontAlgn="base" hangingPunct="0">
              <a:spcBef>
                <a:spcPct val="0"/>
              </a:spcBef>
              <a:spcAft>
                <a:spcPct val="0"/>
              </a:spcAft>
              <a:buClrTx/>
              <a:buSzTx/>
              <a:buFontTx/>
              <a:buChar char="•"/>
            </a:pPr>
            <a:r>
              <a:rPr lang="en-US" altLang="en-US" dirty="0">
                <a:solidFill>
                  <a:srgbClr val="333333"/>
                </a:solidFill>
                <a:latin typeface="+mn-lt"/>
              </a:rPr>
              <a:t>Load pre-trained word vectors</a:t>
            </a:r>
          </a:p>
          <a:p>
            <a:pPr marL="365760" lvl="0" indent="-365760" eaLnBrk="0" fontAlgn="base" hangingPunct="0">
              <a:spcBef>
                <a:spcPct val="0"/>
              </a:spcBef>
              <a:spcAft>
                <a:spcPct val="0"/>
              </a:spcAft>
              <a:buClrTx/>
              <a:buSzTx/>
              <a:buFontTx/>
              <a:buChar char="•"/>
            </a:pPr>
            <a:r>
              <a:rPr lang="en-US" altLang="en-US" dirty="0">
                <a:solidFill>
                  <a:srgbClr val="333333"/>
                </a:solidFill>
                <a:latin typeface="+mn-lt"/>
              </a:rPr>
              <a:t>Measure similarity between word vectors using cosine similarity</a:t>
            </a:r>
          </a:p>
          <a:p>
            <a:pPr marL="365760" lvl="0" indent="-365760" eaLnBrk="0" fontAlgn="base" hangingPunct="0">
              <a:spcBef>
                <a:spcPct val="0"/>
              </a:spcBef>
              <a:spcAft>
                <a:spcPct val="0"/>
              </a:spcAft>
              <a:buClrTx/>
              <a:buSzTx/>
              <a:buFontTx/>
              <a:buChar char="•"/>
            </a:pPr>
            <a:r>
              <a:rPr lang="en-US" altLang="en-US" dirty="0">
                <a:solidFill>
                  <a:srgbClr val="333333"/>
                </a:solidFill>
                <a:latin typeface="+mn-lt"/>
              </a:rPr>
              <a:t>Use word </a:t>
            </a:r>
            <a:r>
              <a:rPr lang="en-US" altLang="en-US" dirty="0" err="1">
                <a:solidFill>
                  <a:srgbClr val="333333"/>
                </a:solidFill>
                <a:latin typeface="+mn-lt"/>
              </a:rPr>
              <a:t>embeddings</a:t>
            </a:r>
            <a:r>
              <a:rPr lang="en-US" altLang="en-US" dirty="0">
                <a:solidFill>
                  <a:srgbClr val="333333"/>
                </a:solidFill>
                <a:latin typeface="+mn-lt"/>
              </a:rPr>
              <a:t> to solve word analogy problems such as Man is to Woman as King is to ______.</a:t>
            </a:r>
          </a:p>
          <a:p>
            <a:pPr marL="365760" lvl="0" indent="-365760" eaLnBrk="0" fontAlgn="base" hangingPunct="0">
              <a:spcBef>
                <a:spcPct val="0"/>
              </a:spcBef>
              <a:spcAft>
                <a:spcPct val="0"/>
              </a:spcAft>
              <a:buClrTx/>
              <a:buSzTx/>
              <a:buFontTx/>
              <a:buChar char="•"/>
            </a:pPr>
            <a:r>
              <a:rPr lang="en-US" altLang="en-US" dirty="0">
                <a:solidFill>
                  <a:srgbClr val="333333"/>
                </a:solidFill>
                <a:latin typeface="+mn-lt"/>
              </a:rPr>
              <a:t>Reduce bias in word </a:t>
            </a:r>
            <a:r>
              <a:rPr lang="en-US" altLang="en-US" dirty="0" err="1">
                <a:solidFill>
                  <a:srgbClr val="333333"/>
                </a:solidFill>
                <a:latin typeface="+mn-lt"/>
              </a:rPr>
              <a:t>embeddings</a:t>
            </a:r>
            <a:endParaRPr lang="en-US" altLang="en-US" dirty="0">
              <a:solidFill>
                <a:srgbClr val="333333"/>
              </a:solidFill>
              <a:latin typeface="+mn-lt"/>
            </a:endParaRPr>
          </a:p>
          <a:p>
            <a:pPr marL="365760" lvl="0" indent="-365760" eaLnBrk="0" fontAlgn="base" hangingPunct="0">
              <a:spcBef>
                <a:spcPct val="0"/>
              </a:spcBef>
              <a:spcAft>
                <a:spcPct val="0"/>
              </a:spcAft>
              <a:buClrTx/>
              <a:buSzTx/>
              <a:buFontTx/>
              <a:buChar char="•"/>
            </a:pPr>
            <a:r>
              <a:rPr lang="en-US" altLang="en-US" dirty="0">
                <a:solidFill>
                  <a:srgbClr val="333333"/>
                </a:solidFill>
                <a:latin typeface="+mn-lt"/>
              </a:rPr>
              <a:t>Create an embedding layer in </a:t>
            </a:r>
            <a:r>
              <a:rPr lang="en-US" altLang="en-US" dirty="0" err="1">
                <a:solidFill>
                  <a:srgbClr val="333333"/>
                </a:solidFill>
                <a:latin typeface="+mn-lt"/>
              </a:rPr>
              <a:t>Keras</a:t>
            </a:r>
            <a:r>
              <a:rPr lang="en-US" altLang="en-US" dirty="0">
                <a:solidFill>
                  <a:srgbClr val="333333"/>
                </a:solidFill>
                <a:latin typeface="+mn-lt"/>
              </a:rPr>
              <a:t> with pre-trained word </a:t>
            </a:r>
            <a:r>
              <a:rPr lang="en-US" altLang="en-US" dirty="0" smtClean="0">
                <a:solidFill>
                  <a:srgbClr val="333333"/>
                </a:solidFill>
                <a:latin typeface="+mn-lt"/>
              </a:rPr>
              <a:t>vectors</a:t>
            </a:r>
            <a:endParaRPr lang="en-US" altLang="en-US" dirty="0">
              <a:solidFill>
                <a:srgbClr val="333333"/>
              </a:solidFill>
              <a:latin typeface="+mn-lt"/>
            </a:endParaRPr>
          </a:p>
        </p:txBody>
      </p:sp>
      <p:pic>
        <p:nvPicPr>
          <p:cNvPr id="45" name="Google Shape;45;p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4" name="Rectangle 3"/>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pic>
        <p:nvPicPr>
          <p:cNvPr id="118" name="Google Shape;118;p8" descr="Visualize Word Embeddings Using Text Scatter Plots - MATLAB &amp; Simulink ..."/>
          <p:cNvPicPr preferRelativeResize="0"/>
          <p:nvPr/>
        </p:nvPicPr>
        <p:blipFill rotWithShape="1">
          <a:blip r:embed="rId3">
            <a:alphaModFix/>
          </a:blip>
          <a:srcRect/>
          <a:stretch/>
        </p:blipFill>
        <p:spPr>
          <a:xfrm>
            <a:off x="171454" y="1668139"/>
            <a:ext cx="4274192" cy="3205644"/>
          </a:xfrm>
          <a:prstGeom prst="rect">
            <a:avLst/>
          </a:prstGeom>
          <a:noFill/>
          <a:ln>
            <a:noFill/>
          </a:ln>
        </p:spPr>
      </p:pic>
      <p:sp>
        <p:nvSpPr>
          <p:cNvPr id="119" name="Google Shape;119;p8"/>
          <p:cNvSpPr txBox="1">
            <a:spLocks noGrp="1"/>
          </p:cNvSpPr>
          <p:nvPr>
            <p:ph type="title"/>
          </p:nvPr>
        </p:nvSpPr>
        <p:spPr>
          <a:xfrm>
            <a:off x="261620" y="139700"/>
            <a:ext cx="76320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Visualizing word embeddings</a:t>
            </a:r>
            <a:endParaRPr>
              <a:latin typeface="Arial"/>
              <a:ea typeface="Arial"/>
              <a:cs typeface="Arial"/>
              <a:sym typeface="Arial"/>
            </a:endParaRPr>
          </a:p>
        </p:txBody>
      </p:sp>
      <p:pic>
        <p:nvPicPr>
          <p:cNvPr id="120" name="Google Shape;120;p8"/>
          <p:cNvPicPr preferRelativeResize="0"/>
          <p:nvPr/>
        </p:nvPicPr>
        <p:blipFill rotWithShape="1">
          <a:blip r:embed="rId4">
            <a:alphaModFix/>
          </a:blip>
          <a:srcRect/>
          <a:stretch/>
        </p:blipFill>
        <p:spPr>
          <a:xfrm>
            <a:off x="7321260" y="2883017"/>
            <a:ext cx="149783" cy="149783"/>
          </a:xfrm>
          <a:prstGeom prst="rect">
            <a:avLst/>
          </a:prstGeom>
          <a:noFill/>
          <a:ln>
            <a:noFill/>
          </a:ln>
        </p:spPr>
      </p:pic>
      <p:sp>
        <p:nvSpPr>
          <p:cNvPr id="121" name="Google Shape;121;p8"/>
          <p:cNvSpPr txBox="1"/>
          <p:nvPr/>
        </p:nvSpPr>
        <p:spPr>
          <a:xfrm>
            <a:off x="6956767" y="2690215"/>
            <a:ext cx="40640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fish</a:t>
            </a:r>
            <a:endParaRPr sz="1800" b="0" i="0" u="none" strike="noStrike" cap="none">
              <a:solidFill>
                <a:srgbClr val="000000"/>
              </a:solidFill>
              <a:latin typeface="Cambria"/>
              <a:ea typeface="Cambria"/>
              <a:cs typeface="Cambria"/>
              <a:sym typeface="Cambria"/>
            </a:endParaRPr>
          </a:p>
        </p:txBody>
      </p:sp>
      <p:pic>
        <p:nvPicPr>
          <p:cNvPr id="122" name="Google Shape;122;p8"/>
          <p:cNvPicPr preferRelativeResize="0"/>
          <p:nvPr/>
        </p:nvPicPr>
        <p:blipFill rotWithShape="1">
          <a:blip r:embed="rId5">
            <a:alphaModFix/>
          </a:blip>
          <a:srcRect/>
          <a:stretch/>
        </p:blipFill>
        <p:spPr>
          <a:xfrm>
            <a:off x="7090121" y="2396988"/>
            <a:ext cx="149783" cy="149783"/>
          </a:xfrm>
          <a:prstGeom prst="rect">
            <a:avLst/>
          </a:prstGeom>
          <a:noFill/>
          <a:ln>
            <a:noFill/>
          </a:ln>
        </p:spPr>
      </p:pic>
      <p:sp>
        <p:nvSpPr>
          <p:cNvPr id="123" name="Google Shape;123;p8"/>
          <p:cNvSpPr txBox="1"/>
          <p:nvPr/>
        </p:nvSpPr>
        <p:spPr>
          <a:xfrm>
            <a:off x="6678358" y="2243175"/>
            <a:ext cx="38163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dog</a:t>
            </a:r>
            <a:endParaRPr sz="1800" b="0" i="0" u="none" strike="noStrike" cap="none">
              <a:solidFill>
                <a:srgbClr val="000000"/>
              </a:solidFill>
              <a:latin typeface="Cambria"/>
              <a:ea typeface="Cambria"/>
              <a:cs typeface="Cambria"/>
              <a:sym typeface="Cambria"/>
            </a:endParaRPr>
          </a:p>
        </p:txBody>
      </p:sp>
      <p:pic>
        <p:nvPicPr>
          <p:cNvPr id="124" name="Google Shape;124;p8"/>
          <p:cNvPicPr preferRelativeResize="0"/>
          <p:nvPr/>
        </p:nvPicPr>
        <p:blipFill rotWithShape="1">
          <a:blip r:embed="rId6">
            <a:alphaModFix/>
          </a:blip>
          <a:srcRect/>
          <a:stretch/>
        </p:blipFill>
        <p:spPr>
          <a:xfrm>
            <a:off x="6698186" y="2698359"/>
            <a:ext cx="149783" cy="149783"/>
          </a:xfrm>
          <a:prstGeom prst="rect">
            <a:avLst/>
          </a:prstGeom>
          <a:noFill/>
          <a:ln>
            <a:noFill/>
          </a:ln>
        </p:spPr>
      </p:pic>
      <p:sp>
        <p:nvSpPr>
          <p:cNvPr id="125" name="Google Shape;125;p8"/>
          <p:cNvSpPr txBox="1"/>
          <p:nvPr/>
        </p:nvSpPr>
        <p:spPr>
          <a:xfrm>
            <a:off x="6372339" y="2522004"/>
            <a:ext cx="33083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cat</a:t>
            </a:r>
            <a:endParaRPr sz="1800" b="0" i="0" u="none" strike="noStrike" cap="none">
              <a:solidFill>
                <a:srgbClr val="000000"/>
              </a:solidFill>
              <a:latin typeface="Cambria"/>
              <a:ea typeface="Cambria"/>
              <a:cs typeface="Cambria"/>
              <a:sym typeface="Cambria"/>
            </a:endParaRPr>
          </a:p>
        </p:txBody>
      </p:sp>
      <p:grpSp>
        <p:nvGrpSpPr>
          <p:cNvPr id="126" name="Google Shape;126;p8"/>
          <p:cNvGrpSpPr/>
          <p:nvPr/>
        </p:nvGrpSpPr>
        <p:grpSpPr>
          <a:xfrm>
            <a:off x="6811508" y="3838375"/>
            <a:ext cx="728115" cy="263067"/>
            <a:chOff x="6811508" y="3838375"/>
            <a:chExt cx="728115" cy="263067"/>
          </a:xfrm>
        </p:grpSpPr>
        <p:pic>
          <p:nvPicPr>
            <p:cNvPr id="127" name="Google Shape;127;p8"/>
            <p:cNvPicPr preferRelativeResize="0"/>
            <p:nvPr/>
          </p:nvPicPr>
          <p:blipFill rotWithShape="1">
            <a:blip r:embed="rId7">
              <a:alphaModFix/>
            </a:blip>
            <a:srcRect/>
            <a:stretch/>
          </p:blipFill>
          <p:spPr>
            <a:xfrm>
              <a:off x="7389840" y="3838375"/>
              <a:ext cx="149783" cy="149783"/>
            </a:xfrm>
            <a:prstGeom prst="rect">
              <a:avLst/>
            </a:prstGeom>
            <a:noFill/>
            <a:ln>
              <a:noFill/>
            </a:ln>
          </p:spPr>
        </p:pic>
        <p:pic>
          <p:nvPicPr>
            <p:cNvPr id="128" name="Google Shape;128;p8"/>
            <p:cNvPicPr preferRelativeResize="0"/>
            <p:nvPr/>
          </p:nvPicPr>
          <p:blipFill rotWithShape="1">
            <a:blip r:embed="rId6">
              <a:alphaModFix/>
            </a:blip>
            <a:srcRect/>
            <a:stretch/>
          </p:blipFill>
          <p:spPr>
            <a:xfrm>
              <a:off x="6811508" y="3951659"/>
              <a:ext cx="149783" cy="149783"/>
            </a:xfrm>
            <a:prstGeom prst="rect">
              <a:avLst/>
            </a:prstGeom>
            <a:noFill/>
            <a:ln>
              <a:noFill/>
            </a:ln>
          </p:spPr>
        </p:pic>
      </p:grpSp>
      <p:sp>
        <p:nvSpPr>
          <p:cNvPr id="129" name="Google Shape;129;p8"/>
          <p:cNvSpPr txBox="1"/>
          <p:nvPr/>
        </p:nvSpPr>
        <p:spPr>
          <a:xfrm>
            <a:off x="6376174" y="3613695"/>
            <a:ext cx="1235075" cy="299720"/>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Clr>
                <a:srgbClr val="000000"/>
              </a:buClr>
              <a:buSzPts val="2700"/>
              <a:buFont typeface="Arial"/>
              <a:buNone/>
            </a:pPr>
            <a:r>
              <a:rPr lang="en-US" sz="2700" b="0" i="0" u="none" strike="noStrike" cap="none" baseline="-25000" dirty="0" err="1">
                <a:solidFill>
                  <a:srgbClr val="000000"/>
                </a:solidFill>
                <a:latin typeface="Cambria"/>
                <a:ea typeface="Cambria"/>
                <a:cs typeface="Cambria"/>
                <a:sym typeface="Cambria"/>
              </a:rPr>
              <a:t>grap</a:t>
            </a:r>
            <a:r>
              <a:rPr lang="en-US" sz="2700" b="0" i="0" u="none" strike="noStrike" cap="none" baseline="-25000" dirty="0">
                <a:solidFill>
                  <a:srgbClr val="000000"/>
                </a:solidFill>
                <a:latin typeface="Cambria"/>
                <a:ea typeface="Cambria"/>
                <a:cs typeface="Cambria"/>
                <a:sym typeface="Cambria"/>
              </a:rPr>
              <a:t> </a:t>
            </a:r>
            <a:r>
              <a:rPr lang="en-US" sz="1800" b="0" i="0" u="none" strike="noStrike" cap="none" dirty="0">
                <a:solidFill>
                  <a:srgbClr val="000000"/>
                </a:solidFill>
                <a:latin typeface="Cambria"/>
                <a:ea typeface="Cambria"/>
                <a:cs typeface="Cambria"/>
                <a:sym typeface="Cambria"/>
              </a:rPr>
              <a:t>apple</a:t>
            </a:r>
            <a:endParaRPr sz="1800" b="0" i="0" u="none" strike="noStrike" cap="none" dirty="0">
              <a:solidFill>
                <a:srgbClr val="000000"/>
              </a:solidFill>
              <a:latin typeface="Cambria"/>
              <a:ea typeface="Cambria"/>
              <a:cs typeface="Cambria"/>
              <a:sym typeface="Cambria"/>
            </a:endParaRPr>
          </a:p>
        </p:txBody>
      </p:sp>
      <p:sp>
        <p:nvSpPr>
          <p:cNvPr id="130" name="Google Shape;130;p8"/>
          <p:cNvSpPr txBox="1"/>
          <p:nvPr/>
        </p:nvSpPr>
        <p:spPr>
          <a:xfrm>
            <a:off x="6831364" y="3698633"/>
            <a:ext cx="127000"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e</a:t>
            </a:r>
            <a:endParaRPr sz="1800" b="0" i="0" u="none" strike="noStrike" cap="none">
              <a:solidFill>
                <a:srgbClr val="000000"/>
              </a:solidFill>
              <a:latin typeface="Cambria"/>
              <a:ea typeface="Cambria"/>
              <a:cs typeface="Cambria"/>
              <a:sym typeface="Cambria"/>
            </a:endParaRPr>
          </a:p>
        </p:txBody>
      </p:sp>
      <p:pic>
        <p:nvPicPr>
          <p:cNvPr id="131" name="Google Shape;131;p8"/>
          <p:cNvPicPr preferRelativeResize="0"/>
          <p:nvPr/>
        </p:nvPicPr>
        <p:blipFill rotWithShape="1">
          <a:blip r:embed="rId4">
            <a:alphaModFix/>
          </a:blip>
          <a:srcRect/>
          <a:stretch/>
        </p:blipFill>
        <p:spPr>
          <a:xfrm>
            <a:off x="7021097" y="4444812"/>
            <a:ext cx="149783" cy="149783"/>
          </a:xfrm>
          <a:prstGeom prst="rect">
            <a:avLst/>
          </a:prstGeom>
          <a:noFill/>
          <a:ln>
            <a:noFill/>
          </a:ln>
        </p:spPr>
      </p:pic>
      <p:sp>
        <p:nvSpPr>
          <p:cNvPr id="132" name="Google Shape;132;p8"/>
          <p:cNvSpPr txBox="1"/>
          <p:nvPr/>
        </p:nvSpPr>
        <p:spPr>
          <a:xfrm>
            <a:off x="6481292" y="4183430"/>
            <a:ext cx="73215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orange</a:t>
            </a:r>
            <a:endParaRPr sz="1800" b="0" i="0" u="none" strike="noStrike" cap="none">
              <a:solidFill>
                <a:srgbClr val="000000"/>
              </a:solidFill>
              <a:latin typeface="Cambria"/>
              <a:ea typeface="Cambria"/>
              <a:cs typeface="Cambria"/>
              <a:sym typeface="Cambria"/>
            </a:endParaRPr>
          </a:p>
        </p:txBody>
      </p:sp>
      <p:grpSp>
        <p:nvGrpSpPr>
          <p:cNvPr id="133" name="Google Shape;133;p8"/>
          <p:cNvGrpSpPr/>
          <p:nvPr/>
        </p:nvGrpSpPr>
        <p:grpSpPr>
          <a:xfrm>
            <a:off x="4246337" y="4186926"/>
            <a:ext cx="560310" cy="672109"/>
            <a:chOff x="4246337" y="4186926"/>
            <a:chExt cx="560310" cy="672109"/>
          </a:xfrm>
        </p:grpSpPr>
        <p:pic>
          <p:nvPicPr>
            <p:cNvPr id="134" name="Google Shape;134;p8"/>
            <p:cNvPicPr preferRelativeResize="0"/>
            <p:nvPr/>
          </p:nvPicPr>
          <p:blipFill rotWithShape="1">
            <a:blip r:embed="rId4">
              <a:alphaModFix/>
            </a:blip>
            <a:srcRect/>
            <a:stretch/>
          </p:blipFill>
          <p:spPr>
            <a:xfrm>
              <a:off x="4634436" y="4464243"/>
              <a:ext cx="149783" cy="149783"/>
            </a:xfrm>
            <a:prstGeom prst="rect">
              <a:avLst/>
            </a:prstGeom>
            <a:noFill/>
            <a:ln>
              <a:noFill/>
            </a:ln>
          </p:spPr>
        </p:pic>
        <p:pic>
          <p:nvPicPr>
            <p:cNvPr id="135" name="Google Shape;135;p8"/>
            <p:cNvPicPr preferRelativeResize="0"/>
            <p:nvPr/>
          </p:nvPicPr>
          <p:blipFill rotWithShape="1">
            <a:blip r:embed="rId7">
              <a:alphaModFix/>
            </a:blip>
            <a:srcRect/>
            <a:stretch/>
          </p:blipFill>
          <p:spPr>
            <a:xfrm>
              <a:off x="4246337" y="4232189"/>
              <a:ext cx="149783" cy="149783"/>
            </a:xfrm>
            <a:prstGeom prst="rect">
              <a:avLst/>
            </a:prstGeom>
            <a:noFill/>
            <a:ln>
              <a:noFill/>
            </a:ln>
          </p:spPr>
        </p:pic>
        <p:pic>
          <p:nvPicPr>
            <p:cNvPr id="136" name="Google Shape;136;p8"/>
            <p:cNvPicPr preferRelativeResize="0"/>
            <p:nvPr/>
          </p:nvPicPr>
          <p:blipFill rotWithShape="1">
            <a:blip r:embed="rId7">
              <a:alphaModFix/>
            </a:blip>
            <a:srcRect/>
            <a:stretch/>
          </p:blipFill>
          <p:spPr>
            <a:xfrm>
              <a:off x="4455734" y="4709252"/>
              <a:ext cx="149783" cy="149783"/>
            </a:xfrm>
            <a:prstGeom prst="rect">
              <a:avLst/>
            </a:prstGeom>
            <a:noFill/>
            <a:ln>
              <a:noFill/>
            </a:ln>
          </p:spPr>
        </p:pic>
        <p:pic>
          <p:nvPicPr>
            <p:cNvPr id="137" name="Google Shape;137;p8"/>
            <p:cNvPicPr preferRelativeResize="0"/>
            <p:nvPr/>
          </p:nvPicPr>
          <p:blipFill rotWithShape="1">
            <a:blip r:embed="rId5">
              <a:alphaModFix/>
            </a:blip>
            <a:srcRect/>
            <a:stretch/>
          </p:blipFill>
          <p:spPr>
            <a:xfrm>
              <a:off x="4656864" y="4186926"/>
              <a:ext cx="149783" cy="149783"/>
            </a:xfrm>
            <a:prstGeom prst="rect">
              <a:avLst/>
            </a:prstGeom>
            <a:noFill/>
            <a:ln>
              <a:noFill/>
            </a:ln>
          </p:spPr>
        </p:pic>
      </p:grpSp>
      <p:sp>
        <p:nvSpPr>
          <p:cNvPr id="138" name="Google Shape;138;p8"/>
          <p:cNvSpPr txBox="1"/>
          <p:nvPr/>
        </p:nvSpPr>
        <p:spPr>
          <a:xfrm>
            <a:off x="3700945" y="3979164"/>
            <a:ext cx="1088390" cy="803275"/>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three </a:t>
            </a:r>
            <a:r>
              <a:rPr lang="en-US" sz="2700" b="0" i="0" u="none" strike="noStrike" cap="none" baseline="30000">
                <a:solidFill>
                  <a:srgbClr val="000000"/>
                </a:solidFill>
                <a:latin typeface="Cambria"/>
                <a:ea typeface="Cambria"/>
                <a:cs typeface="Cambria"/>
                <a:sym typeface="Cambria"/>
              </a:rPr>
              <a:t>four</a:t>
            </a:r>
            <a:endParaRPr sz="2700" b="0" i="0" u="none" strike="noStrike" cap="none" baseline="30000">
              <a:solidFill>
                <a:srgbClr val="000000"/>
              </a:solidFill>
              <a:latin typeface="Cambria"/>
              <a:ea typeface="Cambria"/>
              <a:cs typeface="Cambria"/>
              <a:sym typeface="Cambria"/>
            </a:endParaRPr>
          </a:p>
          <a:p>
            <a:pPr marL="433705" marR="93345" lvl="0" indent="184150" algn="l" rtl="0">
              <a:lnSpc>
                <a:spcPct val="99388"/>
              </a:lnSpc>
              <a:spcBef>
                <a:spcPts val="38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one two</a:t>
            </a:r>
            <a:endParaRPr sz="1800" b="0" i="0" u="none" strike="noStrike" cap="none">
              <a:solidFill>
                <a:srgbClr val="000000"/>
              </a:solidFill>
              <a:latin typeface="Cambria"/>
              <a:ea typeface="Cambria"/>
              <a:cs typeface="Cambria"/>
              <a:sym typeface="Cambria"/>
            </a:endParaRPr>
          </a:p>
        </p:txBody>
      </p:sp>
      <p:grpSp>
        <p:nvGrpSpPr>
          <p:cNvPr id="139" name="Google Shape;139;p8"/>
          <p:cNvGrpSpPr/>
          <p:nvPr/>
        </p:nvGrpSpPr>
        <p:grpSpPr>
          <a:xfrm>
            <a:off x="4735007" y="1867563"/>
            <a:ext cx="1167104" cy="1202194"/>
            <a:chOff x="4735007" y="1867563"/>
            <a:chExt cx="1167104" cy="1202194"/>
          </a:xfrm>
        </p:grpSpPr>
        <p:pic>
          <p:nvPicPr>
            <p:cNvPr id="140" name="Google Shape;140;p8"/>
            <p:cNvPicPr preferRelativeResize="0"/>
            <p:nvPr/>
          </p:nvPicPr>
          <p:blipFill rotWithShape="1">
            <a:blip r:embed="rId4">
              <a:alphaModFix/>
            </a:blip>
            <a:srcRect/>
            <a:stretch/>
          </p:blipFill>
          <p:spPr>
            <a:xfrm>
              <a:off x="4735007" y="2602030"/>
              <a:ext cx="149783" cy="149783"/>
            </a:xfrm>
            <a:prstGeom prst="rect">
              <a:avLst/>
            </a:prstGeom>
            <a:noFill/>
            <a:ln>
              <a:noFill/>
            </a:ln>
          </p:spPr>
        </p:pic>
        <p:pic>
          <p:nvPicPr>
            <p:cNvPr id="141" name="Google Shape;141;p8"/>
            <p:cNvPicPr preferRelativeResize="0"/>
            <p:nvPr/>
          </p:nvPicPr>
          <p:blipFill rotWithShape="1">
            <a:blip r:embed="rId4">
              <a:alphaModFix/>
            </a:blip>
            <a:srcRect/>
            <a:stretch/>
          </p:blipFill>
          <p:spPr>
            <a:xfrm>
              <a:off x="5335159" y="1867563"/>
              <a:ext cx="149783" cy="149783"/>
            </a:xfrm>
            <a:prstGeom prst="rect">
              <a:avLst/>
            </a:prstGeom>
            <a:noFill/>
            <a:ln>
              <a:noFill/>
            </a:ln>
          </p:spPr>
        </p:pic>
        <p:pic>
          <p:nvPicPr>
            <p:cNvPr id="142" name="Google Shape;142;p8"/>
            <p:cNvPicPr preferRelativeResize="0"/>
            <p:nvPr/>
          </p:nvPicPr>
          <p:blipFill rotWithShape="1">
            <a:blip r:embed="rId5">
              <a:alphaModFix/>
            </a:blip>
            <a:srcRect/>
            <a:stretch/>
          </p:blipFill>
          <p:spPr>
            <a:xfrm>
              <a:off x="5227704" y="2919974"/>
              <a:ext cx="149783" cy="149783"/>
            </a:xfrm>
            <a:prstGeom prst="rect">
              <a:avLst/>
            </a:prstGeom>
            <a:noFill/>
            <a:ln>
              <a:noFill/>
            </a:ln>
          </p:spPr>
        </p:pic>
        <p:pic>
          <p:nvPicPr>
            <p:cNvPr id="143" name="Google Shape;143;p8"/>
            <p:cNvPicPr preferRelativeResize="0"/>
            <p:nvPr/>
          </p:nvPicPr>
          <p:blipFill rotWithShape="1">
            <a:blip r:embed="rId5">
              <a:alphaModFix/>
            </a:blip>
            <a:srcRect/>
            <a:stretch/>
          </p:blipFill>
          <p:spPr>
            <a:xfrm>
              <a:off x="5752328" y="2216788"/>
              <a:ext cx="149783" cy="149783"/>
            </a:xfrm>
            <a:prstGeom prst="rect">
              <a:avLst/>
            </a:prstGeom>
            <a:noFill/>
            <a:ln>
              <a:noFill/>
            </a:ln>
          </p:spPr>
        </p:pic>
      </p:grpSp>
      <p:sp>
        <p:nvSpPr>
          <p:cNvPr id="144" name="Google Shape;144;p8"/>
          <p:cNvSpPr txBox="1"/>
          <p:nvPr/>
        </p:nvSpPr>
        <p:spPr>
          <a:xfrm>
            <a:off x="4258195" y="1557820"/>
            <a:ext cx="1542415" cy="1473835"/>
          </a:xfrm>
          <a:prstGeom prst="rect">
            <a:avLst/>
          </a:prstGeom>
          <a:noFill/>
          <a:ln>
            <a:noFill/>
          </a:ln>
        </p:spPr>
        <p:txBody>
          <a:bodyPr spcFirstLastPara="1" wrap="square" lIns="0" tIns="12700" rIns="0" bIns="0" anchor="t" anchorCtr="0">
            <a:spAutoFit/>
          </a:bodyPr>
          <a:lstStyle/>
          <a:p>
            <a:pPr marL="766445" marR="5080" lvl="0" indent="-132714" algn="l" rtl="0">
              <a:lnSpc>
                <a:spcPct val="1332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man woman</a:t>
            </a:r>
            <a:endParaRPr sz="1800" b="0" i="0" u="none" strike="noStrike" cap="none">
              <a:solidFill>
                <a:srgbClr val="000000"/>
              </a:solidFill>
              <a:latin typeface="Cambria"/>
              <a:ea typeface="Cambria"/>
              <a:cs typeface="Cambria"/>
              <a:sym typeface="Cambria"/>
            </a:endParaRPr>
          </a:p>
          <a:p>
            <a:pPr marL="0" marR="0" lvl="0" indent="0" algn="l" rtl="0">
              <a:lnSpc>
                <a:spcPct val="100000"/>
              </a:lnSpc>
              <a:spcBef>
                <a:spcPts val="919"/>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king</a:t>
            </a:r>
            <a:endParaRPr sz="1800" b="0" i="0" u="none" strike="noStrike" cap="none">
              <a:solidFill>
                <a:srgbClr val="000000"/>
              </a:solidFill>
              <a:latin typeface="Cambria"/>
              <a:ea typeface="Cambria"/>
              <a:cs typeface="Cambria"/>
              <a:sym typeface="Cambria"/>
            </a:endParaRPr>
          </a:p>
          <a:p>
            <a:pPr marL="327025" marR="0" lvl="0" indent="0" algn="l" rtl="0">
              <a:lnSpc>
                <a:spcPct val="100000"/>
              </a:lnSpc>
              <a:spcBef>
                <a:spcPts val="405"/>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queen</a:t>
            </a:r>
            <a:endParaRPr sz="1800" b="0" i="0" u="none" strike="noStrike" cap="none">
              <a:solidFill>
                <a:srgbClr val="000000"/>
              </a:solidFill>
              <a:latin typeface="Cambria"/>
              <a:ea typeface="Cambria"/>
              <a:cs typeface="Cambria"/>
              <a:sym typeface="Cambria"/>
            </a:endParaRPr>
          </a:p>
        </p:txBody>
      </p:sp>
      <p:sp>
        <p:nvSpPr>
          <p:cNvPr id="145" name="Google Shape;145;p8"/>
          <p:cNvSpPr/>
          <p:nvPr/>
        </p:nvSpPr>
        <p:spPr>
          <a:xfrm>
            <a:off x="3581400" y="1557819"/>
            <a:ext cx="4868545" cy="3705225"/>
          </a:xfrm>
          <a:custGeom>
            <a:avLst/>
            <a:gdLst/>
            <a:ahLst/>
            <a:cxnLst/>
            <a:rect l="l" t="t" r="r" b="b"/>
            <a:pathLst>
              <a:path w="4868545" h="3705225" extrusionOk="0">
                <a:moveTo>
                  <a:pt x="0" y="0"/>
                </a:moveTo>
                <a:lnTo>
                  <a:pt x="4868545" y="0"/>
                </a:lnTo>
                <a:lnTo>
                  <a:pt x="4868545" y="3705139"/>
                </a:lnTo>
                <a:lnTo>
                  <a:pt x="0" y="3705139"/>
                </a:lnTo>
                <a:lnTo>
                  <a:pt x="0" y="0"/>
                </a:lnTo>
                <a:close/>
              </a:path>
            </a:pathLst>
          </a:custGeom>
          <a:noFill/>
          <a:ln w="2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46" name="Google Shape;146;p8"/>
          <p:cNvPicPr preferRelativeResize="0"/>
          <p:nvPr/>
        </p:nvPicPr>
        <p:blipFill rotWithShape="1">
          <a:blip r:embed="rId8">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5131963" y="1011925"/>
            <a:ext cx="63168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152" name="Google Shape;152;p9"/>
          <p:cNvSpPr txBox="1"/>
          <p:nvPr/>
        </p:nvSpPr>
        <p:spPr>
          <a:xfrm>
            <a:off x="6187871" y="4008411"/>
            <a:ext cx="4205100" cy="1854300"/>
          </a:xfrm>
          <a:prstGeom prst="rect">
            <a:avLst/>
          </a:prstGeom>
          <a:noFill/>
          <a:ln>
            <a:noFill/>
          </a:ln>
        </p:spPr>
        <p:txBody>
          <a:bodyPr spcFirstLastPara="1" wrap="square" lIns="0" tIns="27925" rIns="0" bIns="0" anchor="t" anchorCtr="0">
            <a:spAutoFit/>
          </a:bodyPr>
          <a:lstStyle/>
          <a:p>
            <a:pPr marL="12700" marR="5080" lvl="0" indent="171450"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Using word embeddings</a:t>
            </a:r>
            <a:endParaRPr sz="5400" b="0" i="0" u="none" strike="noStrike" cap="none">
              <a:solidFill>
                <a:srgbClr val="000000"/>
              </a:solidFill>
              <a:latin typeface="Arial"/>
              <a:ea typeface="Arial"/>
              <a:cs typeface="Arial"/>
              <a:sym typeface="Arial"/>
            </a:endParaRPr>
          </a:p>
        </p:txBody>
      </p:sp>
      <p:sp>
        <p:nvSpPr>
          <p:cNvPr id="153" name="Google Shape;153;p9"/>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54" name="Google Shape;154;p9"/>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250575" y="0"/>
            <a:ext cx="8935800" cy="258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Named entity recognition example</a:t>
            </a:r>
            <a:endParaRPr>
              <a:latin typeface="Arial"/>
              <a:ea typeface="Arial"/>
              <a:cs typeface="Arial"/>
              <a:sym typeface="Arial"/>
            </a:endParaRPr>
          </a:p>
          <a:p>
            <a:pPr marL="12700" marR="5080" lvl="0" indent="171450" algn="l" rtl="0">
              <a:lnSpc>
                <a:spcPct val="119696"/>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160" name="Google Shape;160;p10"/>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61" name="Google Shape;161;p10"/>
          <p:cNvSpPr txBox="1"/>
          <p:nvPr/>
        </p:nvSpPr>
        <p:spPr>
          <a:xfrm>
            <a:off x="630774" y="1052200"/>
            <a:ext cx="11150917" cy="313929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smtClean="0">
                <a:solidFill>
                  <a:schemeClr val="dk1"/>
                </a:solidFill>
              </a:rPr>
              <a:t>H</a:t>
            </a:r>
            <a:r>
              <a:rPr lang="en-US" sz="2400" b="0" i="0" u="none" strike="noStrike" cap="none" dirty="0" smtClean="0">
                <a:solidFill>
                  <a:schemeClr val="dk1"/>
                </a:solidFill>
                <a:latin typeface="Arial"/>
                <a:ea typeface="Arial"/>
                <a:cs typeface="Arial"/>
                <a:sym typeface="Arial"/>
              </a:rPr>
              <a:t>ow can </a:t>
            </a:r>
            <a:r>
              <a:rPr lang="en-US" sz="2400" b="0" i="0" u="none" strike="noStrike" cap="none" dirty="0" err="1">
                <a:solidFill>
                  <a:schemeClr val="dk1"/>
                </a:solidFill>
                <a:latin typeface="Arial"/>
                <a:ea typeface="Arial"/>
                <a:cs typeface="Arial"/>
                <a:sym typeface="Arial"/>
              </a:rPr>
              <a:t>featurized</a:t>
            </a:r>
            <a:r>
              <a:rPr lang="en-US" sz="2400" b="0" i="0" u="none" strike="noStrike" cap="none" dirty="0">
                <a:solidFill>
                  <a:schemeClr val="dk1"/>
                </a:solidFill>
                <a:latin typeface="Arial"/>
                <a:ea typeface="Arial"/>
                <a:cs typeface="Arial"/>
                <a:sym typeface="Arial"/>
              </a:rPr>
              <a:t> representations of words, known as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be used in NLP applications, specifically named entity </a:t>
            </a:r>
            <a:r>
              <a:rPr lang="en-US" sz="2400" b="0" i="0" u="none" strike="noStrike" cap="none" dirty="0" smtClean="0">
                <a:solidFill>
                  <a:schemeClr val="dk1"/>
                </a:solidFill>
                <a:latin typeface="Arial"/>
                <a:ea typeface="Arial"/>
                <a:cs typeface="Arial"/>
                <a:sym typeface="Arial"/>
              </a:rPr>
              <a:t>recognition?</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dirty="0" smtClean="0">
                <a:solidFill>
                  <a:schemeClr val="dk1"/>
                </a:solidFill>
              </a:rPr>
              <a:t>W</a:t>
            </a:r>
            <a:r>
              <a:rPr lang="en-US" sz="2400" b="0" i="0" u="none" strike="noStrike" cap="none" dirty="0" smtClean="0">
                <a:solidFill>
                  <a:schemeClr val="dk1"/>
                </a:solidFill>
                <a:latin typeface="Arial"/>
                <a:ea typeface="Arial"/>
                <a:cs typeface="Arial"/>
                <a:sym typeface="Arial"/>
              </a:rPr>
              <a:t>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can be learned from large text corpuses, which can be used to identify relationships between words, such as the fact that "orange" and "durian" are both fruits. This information can then be used to improve the accuracy of named entity recognition, even when the task includes words that were not present in the original training set.</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261620" y="139700"/>
            <a:ext cx="89358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Named entity recognition example</a:t>
            </a:r>
            <a:endParaRPr>
              <a:latin typeface="Arial"/>
              <a:ea typeface="Arial"/>
              <a:cs typeface="Arial"/>
              <a:sym typeface="Arial"/>
            </a:endParaRPr>
          </a:p>
        </p:txBody>
      </p:sp>
      <p:sp>
        <p:nvSpPr>
          <p:cNvPr id="167" name="Google Shape;167;p11"/>
          <p:cNvSpPr txBox="1"/>
          <p:nvPr/>
        </p:nvSpPr>
        <p:spPr>
          <a:xfrm>
            <a:off x="1074943" y="3850437"/>
            <a:ext cx="8643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Sally</a:t>
            </a:r>
            <a:endParaRPr sz="2800" b="0" i="0" u="none" strike="noStrike" cap="none">
              <a:solidFill>
                <a:srgbClr val="000000"/>
              </a:solidFill>
              <a:latin typeface="Cambria"/>
              <a:ea typeface="Cambria"/>
              <a:cs typeface="Cambria"/>
              <a:sym typeface="Cambria"/>
            </a:endParaRPr>
          </a:p>
        </p:txBody>
      </p:sp>
      <p:sp>
        <p:nvSpPr>
          <p:cNvPr id="168" name="Google Shape;168;p11"/>
          <p:cNvSpPr txBox="1"/>
          <p:nvPr/>
        </p:nvSpPr>
        <p:spPr>
          <a:xfrm>
            <a:off x="2602174" y="3850437"/>
            <a:ext cx="13971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Johnson</a:t>
            </a:r>
            <a:endParaRPr sz="2800" b="0" i="0" u="none" strike="noStrike" cap="none">
              <a:solidFill>
                <a:srgbClr val="000000"/>
              </a:solidFill>
              <a:latin typeface="Cambria"/>
              <a:ea typeface="Cambria"/>
              <a:cs typeface="Cambria"/>
              <a:sym typeface="Cambria"/>
            </a:endParaRPr>
          </a:p>
        </p:txBody>
      </p:sp>
      <p:sp>
        <p:nvSpPr>
          <p:cNvPr id="169" name="Google Shape;169;p11"/>
          <p:cNvSpPr txBox="1"/>
          <p:nvPr/>
        </p:nvSpPr>
        <p:spPr>
          <a:xfrm>
            <a:off x="5056375" y="3850437"/>
            <a:ext cx="3030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is</a:t>
            </a:r>
            <a:endParaRPr sz="2800" b="0" i="0" u="none" strike="noStrike" cap="none">
              <a:solidFill>
                <a:srgbClr val="000000"/>
              </a:solidFill>
              <a:latin typeface="Cambria"/>
              <a:ea typeface="Cambria"/>
              <a:cs typeface="Cambria"/>
              <a:sym typeface="Cambria"/>
            </a:endParaRPr>
          </a:p>
        </p:txBody>
      </p:sp>
      <p:sp>
        <p:nvSpPr>
          <p:cNvPr id="170" name="Google Shape;170;p11"/>
          <p:cNvSpPr txBox="1"/>
          <p:nvPr/>
        </p:nvSpPr>
        <p:spPr>
          <a:xfrm>
            <a:off x="6909087" y="3850437"/>
            <a:ext cx="4413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an</a:t>
            </a:r>
            <a:endParaRPr sz="2800" b="0" i="0" u="none" strike="noStrike" cap="none">
              <a:solidFill>
                <a:srgbClr val="000000"/>
              </a:solidFill>
              <a:latin typeface="Cambria"/>
              <a:ea typeface="Cambria"/>
              <a:cs typeface="Cambria"/>
              <a:sym typeface="Cambria"/>
            </a:endParaRPr>
          </a:p>
        </p:txBody>
      </p:sp>
      <p:sp>
        <p:nvSpPr>
          <p:cNvPr id="171" name="Google Shape;171;p11"/>
          <p:cNvSpPr txBox="1"/>
          <p:nvPr/>
        </p:nvSpPr>
        <p:spPr>
          <a:xfrm>
            <a:off x="8407727" y="3850437"/>
            <a:ext cx="11448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orange</a:t>
            </a:r>
            <a:endParaRPr sz="2800" b="0" i="0" u="none" strike="noStrike" cap="none">
              <a:solidFill>
                <a:srgbClr val="000000"/>
              </a:solidFill>
              <a:latin typeface="Cambria"/>
              <a:ea typeface="Cambria"/>
              <a:cs typeface="Cambria"/>
              <a:sym typeface="Cambria"/>
            </a:endParaRPr>
          </a:p>
        </p:txBody>
      </p:sp>
      <p:sp>
        <p:nvSpPr>
          <p:cNvPr id="172" name="Google Shape;172;p11"/>
          <p:cNvSpPr txBox="1"/>
          <p:nvPr/>
        </p:nvSpPr>
        <p:spPr>
          <a:xfrm>
            <a:off x="10412724" y="3850437"/>
            <a:ext cx="11520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farmer</a:t>
            </a:r>
            <a:endParaRPr sz="2800" b="0" i="0" u="none" strike="noStrike" cap="none">
              <a:solidFill>
                <a:srgbClr val="000000"/>
              </a:solidFill>
              <a:latin typeface="Cambria"/>
              <a:ea typeface="Cambria"/>
              <a:cs typeface="Cambria"/>
              <a:sym typeface="Cambria"/>
            </a:endParaRPr>
          </a:p>
        </p:txBody>
      </p:sp>
      <p:grpSp>
        <p:nvGrpSpPr>
          <p:cNvPr id="173" name="Google Shape;173;p11"/>
          <p:cNvGrpSpPr/>
          <p:nvPr/>
        </p:nvGrpSpPr>
        <p:grpSpPr>
          <a:xfrm>
            <a:off x="906518" y="2060524"/>
            <a:ext cx="1036319" cy="1183957"/>
            <a:chOff x="906518" y="2060524"/>
            <a:chExt cx="1036319" cy="1183957"/>
          </a:xfrm>
        </p:grpSpPr>
        <p:sp>
          <p:nvSpPr>
            <p:cNvPr id="174" name="Google Shape;174;p11"/>
            <p:cNvSpPr/>
            <p:nvPr/>
          </p:nvSpPr>
          <p:spPr>
            <a:xfrm>
              <a:off x="1323390" y="2060524"/>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175;p11"/>
            <p:cNvSpPr/>
            <p:nvPr/>
          </p:nvSpPr>
          <p:spPr>
            <a:xfrm>
              <a:off x="906518" y="2572651"/>
              <a:ext cx="1036319" cy="671830"/>
            </a:xfrm>
            <a:custGeom>
              <a:avLst/>
              <a:gdLst/>
              <a:ahLst/>
              <a:cxnLst/>
              <a:rect l="l" t="t" r="r" b="b"/>
              <a:pathLst>
                <a:path w="1036319" h="671830" extrusionOk="0">
                  <a:moveTo>
                    <a:pt x="0" y="0"/>
                  </a:moveTo>
                  <a:lnTo>
                    <a:pt x="1035791" y="0"/>
                  </a:lnTo>
                  <a:lnTo>
                    <a:pt x="1035791" y="671678"/>
                  </a:lnTo>
                  <a:lnTo>
                    <a:pt x="0" y="671678"/>
                  </a:lnTo>
                  <a:lnTo>
                    <a:pt x="0" y="0"/>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76" name="Google Shape;176;p11"/>
          <p:cNvGrpSpPr/>
          <p:nvPr/>
        </p:nvGrpSpPr>
        <p:grpSpPr>
          <a:xfrm>
            <a:off x="2103348" y="2060524"/>
            <a:ext cx="1647406" cy="1183957"/>
            <a:chOff x="2103348" y="2060524"/>
            <a:chExt cx="1647406" cy="1183957"/>
          </a:xfrm>
        </p:grpSpPr>
        <p:sp>
          <p:nvSpPr>
            <p:cNvPr id="177" name="Google Shape;177;p11"/>
            <p:cNvSpPr/>
            <p:nvPr/>
          </p:nvSpPr>
          <p:spPr>
            <a:xfrm>
              <a:off x="2103348" y="2060524"/>
              <a:ext cx="1217929" cy="911860"/>
            </a:xfrm>
            <a:custGeom>
              <a:avLst/>
              <a:gdLst/>
              <a:ahLst/>
              <a:cxnLst/>
              <a:rect l="l" t="t" r="r" b="b"/>
              <a:pathLst>
                <a:path w="1217929" h="911860" extrusionOk="0">
                  <a:moveTo>
                    <a:pt x="567956" y="848131"/>
                  </a:moveTo>
                  <a:lnTo>
                    <a:pt x="440956" y="784631"/>
                  </a:lnTo>
                  <a:lnTo>
                    <a:pt x="440956" y="835431"/>
                  </a:lnTo>
                  <a:lnTo>
                    <a:pt x="0" y="835431"/>
                  </a:lnTo>
                  <a:lnTo>
                    <a:pt x="0" y="860831"/>
                  </a:lnTo>
                  <a:lnTo>
                    <a:pt x="440956" y="860831"/>
                  </a:lnTo>
                  <a:lnTo>
                    <a:pt x="440956" y="911631"/>
                  </a:lnTo>
                  <a:lnTo>
                    <a:pt x="567956" y="848131"/>
                  </a:lnTo>
                  <a:close/>
                </a:path>
                <a:path w="1217929" h="911860" extrusionOk="0">
                  <a:moveTo>
                    <a:pt x="1217434" y="127000"/>
                  </a:moveTo>
                  <a:lnTo>
                    <a:pt x="1153934" y="0"/>
                  </a:lnTo>
                  <a:lnTo>
                    <a:pt x="1090434" y="127000"/>
                  </a:lnTo>
                  <a:lnTo>
                    <a:pt x="1141234" y="127000"/>
                  </a:lnTo>
                  <a:lnTo>
                    <a:pt x="1141222" y="469506"/>
                  </a:lnTo>
                  <a:lnTo>
                    <a:pt x="1166622" y="469506"/>
                  </a:lnTo>
                  <a:lnTo>
                    <a:pt x="1166634" y="127000"/>
                  </a:lnTo>
                  <a:lnTo>
                    <a:pt x="1217434" y="12700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178;p11"/>
            <p:cNvSpPr/>
            <p:nvPr/>
          </p:nvSpPr>
          <p:spPr>
            <a:xfrm>
              <a:off x="2714434" y="2572651"/>
              <a:ext cx="1036320" cy="671830"/>
            </a:xfrm>
            <a:custGeom>
              <a:avLst/>
              <a:gdLst/>
              <a:ahLst/>
              <a:cxnLst/>
              <a:rect l="l" t="t" r="r" b="b"/>
              <a:pathLst>
                <a:path w="1036320" h="671830" extrusionOk="0">
                  <a:moveTo>
                    <a:pt x="0" y="0"/>
                  </a:moveTo>
                  <a:lnTo>
                    <a:pt x="1035791" y="0"/>
                  </a:lnTo>
                  <a:lnTo>
                    <a:pt x="1035791" y="671679"/>
                  </a:lnTo>
                  <a:lnTo>
                    <a:pt x="0" y="671679"/>
                  </a:lnTo>
                  <a:lnTo>
                    <a:pt x="0" y="0"/>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79" name="Google Shape;179;p11"/>
          <p:cNvSpPr txBox="1"/>
          <p:nvPr/>
        </p:nvSpPr>
        <p:spPr>
          <a:xfrm>
            <a:off x="1289748" y="1606638"/>
            <a:ext cx="19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1</a:t>
            </a:r>
            <a:endParaRPr sz="2400" b="0" i="0" u="none" strike="noStrike" cap="none">
              <a:solidFill>
                <a:srgbClr val="000000"/>
              </a:solidFill>
              <a:latin typeface="Cambria Math"/>
              <a:ea typeface="Cambria Math"/>
              <a:cs typeface="Cambria Math"/>
              <a:sym typeface="Cambria Math"/>
            </a:endParaRPr>
          </a:p>
        </p:txBody>
      </p:sp>
      <p:sp>
        <p:nvSpPr>
          <p:cNvPr id="180" name="Google Shape;180;p11"/>
          <p:cNvSpPr txBox="1"/>
          <p:nvPr/>
        </p:nvSpPr>
        <p:spPr>
          <a:xfrm>
            <a:off x="3143237" y="1592008"/>
            <a:ext cx="19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1</a:t>
            </a:r>
            <a:endParaRPr sz="2400" b="0" i="0" u="none" strike="noStrike" cap="none">
              <a:solidFill>
                <a:srgbClr val="000000"/>
              </a:solidFill>
              <a:latin typeface="Cambria Math"/>
              <a:ea typeface="Cambria Math"/>
              <a:cs typeface="Cambria Math"/>
              <a:sym typeface="Cambria Math"/>
            </a:endParaRPr>
          </a:p>
        </p:txBody>
      </p:sp>
      <p:sp>
        <p:nvSpPr>
          <p:cNvPr id="181" name="Google Shape;181;p11"/>
          <p:cNvSpPr/>
          <p:nvPr/>
        </p:nvSpPr>
        <p:spPr>
          <a:xfrm>
            <a:off x="3873195" y="2845155"/>
            <a:ext cx="568325" cy="127000"/>
          </a:xfrm>
          <a:custGeom>
            <a:avLst/>
            <a:gdLst/>
            <a:ahLst/>
            <a:cxnLst/>
            <a:rect l="l" t="t" r="r" b="b"/>
            <a:pathLst>
              <a:path w="568325" h="127000" extrusionOk="0">
                <a:moveTo>
                  <a:pt x="440956" y="0"/>
                </a:moveTo>
                <a:lnTo>
                  <a:pt x="440956" y="50800"/>
                </a:lnTo>
                <a:lnTo>
                  <a:pt x="0" y="50800"/>
                </a:lnTo>
                <a:lnTo>
                  <a:pt x="0" y="76200"/>
                </a:lnTo>
                <a:lnTo>
                  <a:pt x="440956" y="76200"/>
                </a:lnTo>
                <a:lnTo>
                  <a:pt x="440956" y="127000"/>
                </a:lnTo>
                <a:lnTo>
                  <a:pt x="567956" y="63500"/>
                </a:lnTo>
                <a:lnTo>
                  <a:pt x="44095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82" name="Google Shape;182;p11"/>
          <p:cNvGrpSpPr/>
          <p:nvPr/>
        </p:nvGrpSpPr>
        <p:grpSpPr>
          <a:xfrm>
            <a:off x="4580636" y="2060524"/>
            <a:ext cx="1036320" cy="1183957"/>
            <a:chOff x="4580636" y="2060524"/>
            <a:chExt cx="1036320" cy="1183957"/>
          </a:xfrm>
        </p:grpSpPr>
        <p:sp>
          <p:nvSpPr>
            <p:cNvPr id="183" name="Google Shape;183;p11"/>
            <p:cNvSpPr/>
            <p:nvPr/>
          </p:nvSpPr>
          <p:spPr>
            <a:xfrm>
              <a:off x="5064175" y="2060524"/>
              <a:ext cx="127000" cy="469900"/>
            </a:xfrm>
            <a:custGeom>
              <a:avLst/>
              <a:gdLst/>
              <a:ahLst/>
              <a:cxnLst/>
              <a:rect l="l" t="t" r="r" b="b"/>
              <a:pathLst>
                <a:path w="127000" h="469900" extrusionOk="0">
                  <a:moveTo>
                    <a:pt x="63500" y="0"/>
                  </a:moveTo>
                  <a:lnTo>
                    <a:pt x="0" y="126999"/>
                  </a:lnTo>
                  <a:lnTo>
                    <a:pt x="50800" y="126999"/>
                  </a:lnTo>
                  <a:lnTo>
                    <a:pt x="50787" y="469506"/>
                  </a:lnTo>
                  <a:lnTo>
                    <a:pt x="76187"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184;p11"/>
            <p:cNvSpPr/>
            <p:nvPr/>
          </p:nvSpPr>
          <p:spPr>
            <a:xfrm>
              <a:off x="4580636" y="2572651"/>
              <a:ext cx="1036320" cy="671830"/>
            </a:xfrm>
            <a:custGeom>
              <a:avLst/>
              <a:gdLst/>
              <a:ahLst/>
              <a:cxnLst/>
              <a:rect l="l" t="t" r="r" b="b"/>
              <a:pathLst>
                <a:path w="1036320" h="671830" extrusionOk="0">
                  <a:moveTo>
                    <a:pt x="0" y="0"/>
                  </a:moveTo>
                  <a:lnTo>
                    <a:pt x="1035791" y="0"/>
                  </a:lnTo>
                  <a:lnTo>
                    <a:pt x="1035791" y="671679"/>
                  </a:lnTo>
                  <a:lnTo>
                    <a:pt x="0" y="671679"/>
                  </a:lnTo>
                  <a:lnTo>
                    <a:pt x="0" y="0"/>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5" name="Google Shape;185;p11"/>
          <p:cNvSpPr txBox="1"/>
          <p:nvPr/>
        </p:nvSpPr>
        <p:spPr>
          <a:xfrm>
            <a:off x="5001742" y="1605356"/>
            <a:ext cx="19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0</a:t>
            </a:r>
            <a:endParaRPr sz="2400" b="0" i="0" u="none" strike="noStrike" cap="none">
              <a:solidFill>
                <a:srgbClr val="000000"/>
              </a:solidFill>
              <a:latin typeface="Cambria Math"/>
              <a:ea typeface="Cambria Math"/>
              <a:cs typeface="Cambria Math"/>
              <a:sym typeface="Cambria Math"/>
            </a:endParaRPr>
          </a:p>
        </p:txBody>
      </p:sp>
      <p:sp>
        <p:nvSpPr>
          <p:cNvPr id="186" name="Google Shape;186;p11"/>
          <p:cNvSpPr/>
          <p:nvPr/>
        </p:nvSpPr>
        <p:spPr>
          <a:xfrm>
            <a:off x="5801233" y="2845155"/>
            <a:ext cx="568325" cy="127000"/>
          </a:xfrm>
          <a:custGeom>
            <a:avLst/>
            <a:gdLst/>
            <a:ahLst/>
            <a:cxnLst/>
            <a:rect l="l" t="t" r="r" b="b"/>
            <a:pathLst>
              <a:path w="568325" h="127000" extrusionOk="0">
                <a:moveTo>
                  <a:pt x="440956" y="0"/>
                </a:moveTo>
                <a:lnTo>
                  <a:pt x="440956" y="50800"/>
                </a:lnTo>
                <a:lnTo>
                  <a:pt x="0" y="50800"/>
                </a:lnTo>
                <a:lnTo>
                  <a:pt x="0" y="76200"/>
                </a:lnTo>
                <a:lnTo>
                  <a:pt x="440956" y="76200"/>
                </a:lnTo>
                <a:lnTo>
                  <a:pt x="440956" y="127000"/>
                </a:lnTo>
                <a:lnTo>
                  <a:pt x="567956" y="63500"/>
                </a:lnTo>
                <a:lnTo>
                  <a:pt x="44095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87" name="Google Shape;187;p11"/>
          <p:cNvGrpSpPr/>
          <p:nvPr/>
        </p:nvGrpSpPr>
        <p:grpSpPr>
          <a:xfrm>
            <a:off x="6506032" y="2060524"/>
            <a:ext cx="1036320" cy="1183957"/>
            <a:chOff x="6506032" y="2060524"/>
            <a:chExt cx="1036320" cy="1183957"/>
          </a:xfrm>
        </p:grpSpPr>
        <p:sp>
          <p:nvSpPr>
            <p:cNvPr id="188" name="Google Shape;188;p11"/>
            <p:cNvSpPr/>
            <p:nvPr/>
          </p:nvSpPr>
          <p:spPr>
            <a:xfrm>
              <a:off x="6934568" y="2060524"/>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189;p11"/>
            <p:cNvSpPr/>
            <p:nvPr/>
          </p:nvSpPr>
          <p:spPr>
            <a:xfrm>
              <a:off x="6506032" y="2572651"/>
              <a:ext cx="1036320" cy="671830"/>
            </a:xfrm>
            <a:custGeom>
              <a:avLst/>
              <a:gdLst/>
              <a:ahLst/>
              <a:cxnLst/>
              <a:rect l="l" t="t" r="r" b="b"/>
              <a:pathLst>
                <a:path w="1036320" h="671830" extrusionOk="0">
                  <a:moveTo>
                    <a:pt x="0" y="0"/>
                  </a:moveTo>
                  <a:lnTo>
                    <a:pt x="1035791" y="0"/>
                  </a:lnTo>
                  <a:lnTo>
                    <a:pt x="1035791" y="671679"/>
                  </a:lnTo>
                  <a:lnTo>
                    <a:pt x="0" y="671679"/>
                  </a:lnTo>
                  <a:lnTo>
                    <a:pt x="0" y="0"/>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90" name="Google Shape;190;p11"/>
          <p:cNvGrpSpPr/>
          <p:nvPr/>
        </p:nvGrpSpPr>
        <p:grpSpPr>
          <a:xfrm>
            <a:off x="8280564" y="2060524"/>
            <a:ext cx="1036320" cy="1183957"/>
            <a:chOff x="8280564" y="2060524"/>
            <a:chExt cx="1036320" cy="1183957"/>
          </a:xfrm>
        </p:grpSpPr>
        <p:sp>
          <p:nvSpPr>
            <p:cNvPr id="191" name="Google Shape;191;p11"/>
            <p:cNvSpPr/>
            <p:nvPr/>
          </p:nvSpPr>
          <p:spPr>
            <a:xfrm>
              <a:off x="8804960" y="2060524"/>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2" name="Google Shape;192;p11"/>
            <p:cNvSpPr/>
            <p:nvPr/>
          </p:nvSpPr>
          <p:spPr>
            <a:xfrm>
              <a:off x="8280564" y="2572651"/>
              <a:ext cx="1036320" cy="671830"/>
            </a:xfrm>
            <a:custGeom>
              <a:avLst/>
              <a:gdLst/>
              <a:ahLst/>
              <a:cxnLst/>
              <a:rect l="l" t="t" r="r" b="b"/>
              <a:pathLst>
                <a:path w="1036320" h="671830" extrusionOk="0">
                  <a:moveTo>
                    <a:pt x="0" y="0"/>
                  </a:moveTo>
                  <a:lnTo>
                    <a:pt x="1035791" y="0"/>
                  </a:lnTo>
                  <a:lnTo>
                    <a:pt x="1035791" y="671679"/>
                  </a:lnTo>
                  <a:lnTo>
                    <a:pt x="0" y="671679"/>
                  </a:lnTo>
                  <a:lnTo>
                    <a:pt x="0" y="0"/>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93" name="Google Shape;193;p11"/>
          <p:cNvSpPr txBox="1"/>
          <p:nvPr/>
        </p:nvSpPr>
        <p:spPr>
          <a:xfrm>
            <a:off x="6896087" y="1591932"/>
            <a:ext cx="19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0</a:t>
            </a:r>
            <a:endParaRPr sz="2400" b="0" i="0" u="none" strike="noStrike" cap="none">
              <a:solidFill>
                <a:srgbClr val="000000"/>
              </a:solidFill>
              <a:latin typeface="Cambria Math"/>
              <a:ea typeface="Cambria Math"/>
              <a:cs typeface="Cambria Math"/>
              <a:sym typeface="Cambria Math"/>
            </a:endParaRPr>
          </a:p>
        </p:txBody>
      </p:sp>
      <p:sp>
        <p:nvSpPr>
          <p:cNvPr id="194" name="Google Shape;194;p11"/>
          <p:cNvSpPr txBox="1"/>
          <p:nvPr/>
        </p:nvSpPr>
        <p:spPr>
          <a:xfrm>
            <a:off x="8790419" y="1602600"/>
            <a:ext cx="19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0</a:t>
            </a:r>
            <a:endParaRPr sz="2400" b="0" i="0" u="none" strike="noStrike" cap="none">
              <a:solidFill>
                <a:srgbClr val="000000"/>
              </a:solidFill>
              <a:latin typeface="Cambria Math"/>
              <a:ea typeface="Cambria Math"/>
              <a:cs typeface="Cambria Math"/>
              <a:sym typeface="Cambria Math"/>
            </a:endParaRPr>
          </a:p>
        </p:txBody>
      </p:sp>
      <p:sp>
        <p:nvSpPr>
          <p:cNvPr id="195" name="Google Shape;195;p11"/>
          <p:cNvSpPr/>
          <p:nvPr/>
        </p:nvSpPr>
        <p:spPr>
          <a:xfrm>
            <a:off x="7639570" y="2845155"/>
            <a:ext cx="568325" cy="127000"/>
          </a:xfrm>
          <a:custGeom>
            <a:avLst/>
            <a:gdLst/>
            <a:ahLst/>
            <a:cxnLst/>
            <a:rect l="l" t="t" r="r" b="b"/>
            <a:pathLst>
              <a:path w="568325" h="127000" extrusionOk="0">
                <a:moveTo>
                  <a:pt x="440956" y="0"/>
                </a:moveTo>
                <a:lnTo>
                  <a:pt x="440956" y="50800"/>
                </a:lnTo>
                <a:lnTo>
                  <a:pt x="0" y="50800"/>
                </a:lnTo>
                <a:lnTo>
                  <a:pt x="0" y="76200"/>
                </a:lnTo>
                <a:lnTo>
                  <a:pt x="440956" y="76200"/>
                </a:lnTo>
                <a:lnTo>
                  <a:pt x="440956" y="127000"/>
                </a:lnTo>
                <a:lnTo>
                  <a:pt x="567956" y="63500"/>
                </a:lnTo>
                <a:lnTo>
                  <a:pt x="44095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6" name="Google Shape;196;p11"/>
          <p:cNvSpPr/>
          <p:nvPr/>
        </p:nvSpPr>
        <p:spPr>
          <a:xfrm>
            <a:off x="9499130" y="2845155"/>
            <a:ext cx="568325" cy="127000"/>
          </a:xfrm>
          <a:custGeom>
            <a:avLst/>
            <a:gdLst/>
            <a:ahLst/>
            <a:cxnLst/>
            <a:rect l="l" t="t" r="r" b="b"/>
            <a:pathLst>
              <a:path w="568325" h="127000" extrusionOk="0">
                <a:moveTo>
                  <a:pt x="440944" y="0"/>
                </a:moveTo>
                <a:lnTo>
                  <a:pt x="440944" y="50800"/>
                </a:lnTo>
                <a:lnTo>
                  <a:pt x="0" y="50800"/>
                </a:lnTo>
                <a:lnTo>
                  <a:pt x="0" y="76200"/>
                </a:lnTo>
                <a:lnTo>
                  <a:pt x="440944" y="76200"/>
                </a:lnTo>
                <a:lnTo>
                  <a:pt x="440944" y="127000"/>
                </a:lnTo>
                <a:lnTo>
                  <a:pt x="567944" y="63500"/>
                </a:lnTo>
                <a:lnTo>
                  <a:pt x="44094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97" name="Google Shape;197;p11"/>
          <p:cNvGrpSpPr/>
          <p:nvPr/>
        </p:nvGrpSpPr>
        <p:grpSpPr>
          <a:xfrm>
            <a:off x="10143426" y="2060524"/>
            <a:ext cx="1036320" cy="1183957"/>
            <a:chOff x="10143426" y="2060524"/>
            <a:chExt cx="1036320" cy="1183957"/>
          </a:xfrm>
        </p:grpSpPr>
        <p:sp>
          <p:nvSpPr>
            <p:cNvPr id="198" name="Google Shape;198;p11"/>
            <p:cNvSpPr/>
            <p:nvPr/>
          </p:nvSpPr>
          <p:spPr>
            <a:xfrm>
              <a:off x="10675353" y="2060524"/>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199;p11"/>
            <p:cNvSpPr/>
            <p:nvPr/>
          </p:nvSpPr>
          <p:spPr>
            <a:xfrm>
              <a:off x="10143426" y="2572651"/>
              <a:ext cx="1036320" cy="671830"/>
            </a:xfrm>
            <a:custGeom>
              <a:avLst/>
              <a:gdLst/>
              <a:ahLst/>
              <a:cxnLst/>
              <a:rect l="l" t="t" r="r" b="b"/>
              <a:pathLst>
                <a:path w="1036320" h="671830" extrusionOk="0">
                  <a:moveTo>
                    <a:pt x="0" y="0"/>
                  </a:moveTo>
                  <a:lnTo>
                    <a:pt x="1035791" y="0"/>
                  </a:lnTo>
                  <a:lnTo>
                    <a:pt x="1035791" y="671679"/>
                  </a:lnTo>
                  <a:lnTo>
                    <a:pt x="0" y="671679"/>
                  </a:lnTo>
                  <a:lnTo>
                    <a:pt x="0" y="0"/>
                  </a:lnTo>
                  <a:close/>
                </a:path>
              </a:pathLst>
            </a:custGeom>
            <a:noFill/>
            <a:ln w="190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00" name="Google Shape;200;p11"/>
          <p:cNvSpPr txBox="1"/>
          <p:nvPr/>
        </p:nvSpPr>
        <p:spPr>
          <a:xfrm>
            <a:off x="10674959" y="1604771"/>
            <a:ext cx="1944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0</a:t>
            </a:r>
            <a:endParaRPr sz="2400" b="0" i="0" u="none" strike="noStrike" cap="none">
              <a:solidFill>
                <a:srgbClr val="000000"/>
              </a:solidFill>
              <a:latin typeface="Cambria Math"/>
              <a:ea typeface="Cambria Math"/>
              <a:cs typeface="Cambria Math"/>
              <a:sym typeface="Cambria Math"/>
            </a:endParaRPr>
          </a:p>
        </p:txBody>
      </p:sp>
      <p:sp>
        <p:nvSpPr>
          <p:cNvPr id="201" name="Google Shape;201;p11"/>
          <p:cNvSpPr/>
          <p:nvPr/>
        </p:nvSpPr>
        <p:spPr>
          <a:xfrm>
            <a:off x="1356563" y="3322815"/>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11"/>
          <p:cNvSpPr/>
          <p:nvPr/>
        </p:nvSpPr>
        <p:spPr>
          <a:xfrm>
            <a:off x="3226955" y="3322815"/>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11"/>
          <p:cNvSpPr/>
          <p:nvPr/>
        </p:nvSpPr>
        <p:spPr>
          <a:xfrm>
            <a:off x="5097348" y="3322815"/>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11"/>
          <p:cNvSpPr/>
          <p:nvPr/>
        </p:nvSpPr>
        <p:spPr>
          <a:xfrm>
            <a:off x="6967740" y="3322815"/>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05;p11"/>
          <p:cNvSpPr/>
          <p:nvPr/>
        </p:nvSpPr>
        <p:spPr>
          <a:xfrm>
            <a:off x="8838133" y="3322815"/>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06;p11"/>
          <p:cNvSpPr/>
          <p:nvPr/>
        </p:nvSpPr>
        <p:spPr>
          <a:xfrm>
            <a:off x="10708525" y="3322815"/>
            <a:ext cx="127000" cy="469900"/>
          </a:xfrm>
          <a:custGeom>
            <a:avLst/>
            <a:gdLst/>
            <a:ahLst/>
            <a:cxnLst/>
            <a:rect l="l" t="t" r="r" b="b"/>
            <a:pathLst>
              <a:path w="127000" h="469900" extrusionOk="0">
                <a:moveTo>
                  <a:pt x="63500" y="0"/>
                </a:moveTo>
                <a:lnTo>
                  <a:pt x="0" y="126999"/>
                </a:lnTo>
                <a:lnTo>
                  <a:pt x="50800" y="126999"/>
                </a:lnTo>
                <a:lnTo>
                  <a:pt x="50800" y="469506"/>
                </a:lnTo>
                <a:lnTo>
                  <a:pt x="76200" y="469506"/>
                </a:lnTo>
                <a:lnTo>
                  <a:pt x="76200" y="126999"/>
                </a:lnTo>
                <a:lnTo>
                  <a:pt x="127000" y="126999"/>
                </a:lnTo>
                <a:lnTo>
                  <a:pt x="6350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7" name="Google Shape;207;p11"/>
          <p:cNvSpPr txBox="1"/>
          <p:nvPr/>
        </p:nvSpPr>
        <p:spPr>
          <a:xfrm>
            <a:off x="1074943" y="4800219"/>
            <a:ext cx="11322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Robert</a:t>
            </a:r>
            <a:endParaRPr sz="2800" b="0" i="0" u="none" strike="noStrike" cap="none">
              <a:solidFill>
                <a:srgbClr val="000000"/>
              </a:solidFill>
              <a:latin typeface="Cambria"/>
              <a:ea typeface="Cambria"/>
              <a:cs typeface="Cambria"/>
              <a:sym typeface="Cambria"/>
            </a:endParaRPr>
          </a:p>
        </p:txBody>
      </p:sp>
      <p:sp>
        <p:nvSpPr>
          <p:cNvPr id="208" name="Google Shape;208;p11"/>
          <p:cNvSpPr txBox="1"/>
          <p:nvPr/>
        </p:nvSpPr>
        <p:spPr>
          <a:xfrm>
            <a:off x="2968868" y="4800219"/>
            <a:ext cx="5925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Lin</a:t>
            </a:r>
            <a:endParaRPr sz="2800" b="0" i="0" u="none" strike="noStrike" cap="none">
              <a:solidFill>
                <a:srgbClr val="000000"/>
              </a:solidFill>
              <a:latin typeface="Cambria"/>
              <a:ea typeface="Cambria"/>
              <a:cs typeface="Cambria"/>
              <a:sym typeface="Cambria"/>
            </a:endParaRPr>
          </a:p>
        </p:txBody>
      </p:sp>
      <p:sp>
        <p:nvSpPr>
          <p:cNvPr id="209" name="Google Shape;209;p11"/>
          <p:cNvSpPr txBox="1"/>
          <p:nvPr/>
        </p:nvSpPr>
        <p:spPr>
          <a:xfrm>
            <a:off x="5012075" y="4800219"/>
            <a:ext cx="3030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is</a:t>
            </a:r>
            <a:endParaRPr sz="2800" b="0" i="0" u="none" strike="noStrike" cap="none">
              <a:solidFill>
                <a:srgbClr val="000000"/>
              </a:solidFill>
              <a:latin typeface="Cambria"/>
              <a:ea typeface="Cambria"/>
              <a:cs typeface="Cambria"/>
              <a:sym typeface="Cambria"/>
            </a:endParaRPr>
          </a:p>
        </p:txBody>
      </p:sp>
      <p:sp>
        <p:nvSpPr>
          <p:cNvPr id="210" name="Google Shape;210;p11"/>
          <p:cNvSpPr txBox="1"/>
          <p:nvPr/>
        </p:nvSpPr>
        <p:spPr>
          <a:xfrm>
            <a:off x="6864787" y="4800219"/>
            <a:ext cx="4413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an</a:t>
            </a:r>
            <a:endParaRPr sz="2800" b="0" i="0" u="none" strike="noStrike" cap="none">
              <a:solidFill>
                <a:srgbClr val="000000"/>
              </a:solidFill>
              <a:latin typeface="Cambria"/>
              <a:ea typeface="Cambria"/>
              <a:cs typeface="Cambria"/>
              <a:sym typeface="Cambria"/>
            </a:endParaRPr>
          </a:p>
        </p:txBody>
      </p:sp>
      <p:sp>
        <p:nvSpPr>
          <p:cNvPr id="211" name="Google Shape;211;p11"/>
          <p:cNvSpPr txBox="1"/>
          <p:nvPr/>
        </p:nvSpPr>
        <p:spPr>
          <a:xfrm>
            <a:off x="8461857" y="4800219"/>
            <a:ext cx="9240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apple</a:t>
            </a:r>
            <a:endParaRPr sz="2800" b="0" i="0" u="none" strike="noStrike" cap="none">
              <a:solidFill>
                <a:srgbClr val="000000"/>
              </a:solidFill>
              <a:latin typeface="Cambria"/>
              <a:ea typeface="Cambria"/>
              <a:cs typeface="Cambria"/>
              <a:sym typeface="Cambria"/>
            </a:endParaRPr>
          </a:p>
        </p:txBody>
      </p:sp>
      <p:sp>
        <p:nvSpPr>
          <p:cNvPr id="212" name="Google Shape;212;p11"/>
          <p:cNvSpPr txBox="1"/>
          <p:nvPr/>
        </p:nvSpPr>
        <p:spPr>
          <a:xfrm>
            <a:off x="10246258" y="4800219"/>
            <a:ext cx="11520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farmer</a:t>
            </a:r>
            <a:endParaRPr sz="2800" b="0" i="0" u="none" strike="noStrike" cap="none">
              <a:solidFill>
                <a:srgbClr val="000000"/>
              </a:solidFill>
              <a:latin typeface="Cambria"/>
              <a:ea typeface="Cambria"/>
              <a:cs typeface="Cambria"/>
              <a:sym typeface="Cambria"/>
            </a:endParaRPr>
          </a:p>
        </p:txBody>
      </p:sp>
      <p:pic>
        <p:nvPicPr>
          <p:cNvPr id="213" name="Google Shape;213;p11"/>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12"/>
          <p:cNvSpPr txBox="1">
            <a:spLocks noGrp="1"/>
          </p:cNvSpPr>
          <p:nvPr>
            <p:ph type="title"/>
          </p:nvPr>
        </p:nvSpPr>
        <p:spPr>
          <a:xfrm>
            <a:off x="250575" y="0"/>
            <a:ext cx="8935800" cy="238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Transfer learning and word embeddings</a:t>
            </a:r>
            <a:endParaRPr>
              <a:latin typeface="Arial"/>
              <a:ea typeface="Arial"/>
              <a:cs typeface="Arial"/>
              <a:sym typeface="Arial"/>
            </a:endParaRPr>
          </a:p>
          <a:p>
            <a:pPr marL="12700" lvl="0" indent="0" algn="l" rtl="0">
              <a:lnSpc>
                <a:spcPct val="100000"/>
              </a:lnSpc>
              <a:spcBef>
                <a:spcPts val="0"/>
              </a:spcBef>
              <a:spcAft>
                <a:spcPts val="0"/>
              </a:spcAft>
              <a:buSzPts val="1400"/>
              <a:buNone/>
            </a:pPr>
            <a:endParaRPr sz="6600">
              <a:latin typeface="Arial"/>
              <a:ea typeface="Arial"/>
              <a:cs typeface="Arial"/>
              <a:sym typeface="Arial"/>
            </a:endParaRPr>
          </a:p>
        </p:txBody>
      </p:sp>
      <p:pic>
        <p:nvPicPr>
          <p:cNvPr id="219" name="Google Shape;219;p1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20" name="Google Shape;220;p12"/>
          <p:cNvSpPr txBox="1"/>
          <p:nvPr/>
        </p:nvSpPr>
        <p:spPr>
          <a:xfrm>
            <a:off x="630774" y="1670625"/>
            <a:ext cx="11089371" cy="3508623"/>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Arial"/>
              <a:buChar char="●"/>
            </a:pPr>
            <a:r>
              <a:rPr lang="en-US" sz="2400" b="0" i="0" u="none" strike="noStrike" cap="none" dirty="0" smtClean="0">
                <a:solidFill>
                  <a:schemeClr val="dk1"/>
                </a:solidFill>
                <a:latin typeface="Arial"/>
                <a:ea typeface="Arial"/>
                <a:cs typeface="Arial"/>
                <a:sym typeface="Arial"/>
              </a:rPr>
              <a:t>The </a:t>
            </a:r>
            <a:r>
              <a:rPr lang="en-US" sz="2400" b="0" i="0" u="none" strike="noStrike" cap="none" dirty="0">
                <a:solidFill>
                  <a:schemeClr val="dk1"/>
                </a:solidFill>
                <a:latin typeface="Arial"/>
                <a:ea typeface="Arial"/>
                <a:cs typeface="Arial"/>
                <a:sym typeface="Arial"/>
              </a:rPr>
              <a:t>benefits of using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for transfer learning, where knowledge learned from a larger dataset can be applied to a smaller, related task.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can also be used to represent words using lower-dimensional feature vectors, which can be faster and more efficient than traditional one-hot vectors.</a:t>
            </a:r>
            <a:endParaRPr sz="2400" b="0" i="0" u="none" strike="noStrike" cap="none" dirty="0">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400" dirty="0" smtClean="0">
                <a:solidFill>
                  <a:schemeClr val="dk1"/>
                </a:solidFill>
              </a:rPr>
              <a:t>W</a:t>
            </a:r>
            <a:r>
              <a:rPr lang="en-US" sz="2400" b="0" i="0" u="none" strike="noStrike" cap="none" dirty="0" smtClean="0">
                <a:solidFill>
                  <a:schemeClr val="dk1"/>
                </a:solidFill>
                <a:latin typeface="Arial"/>
                <a:ea typeface="Arial"/>
                <a:cs typeface="Arial"/>
                <a:sym typeface="Arial"/>
              </a:rPr>
              <a:t>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have been useful for many NLP tasks, including named entity recognition, text summarization, co-reference resolution, and parsing. However, they may be less useful for language modeling and machine translation when a large dataset is available.</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13"/>
          <p:cNvSpPr txBox="1">
            <a:spLocks noGrp="1"/>
          </p:cNvSpPr>
          <p:nvPr>
            <p:ph type="title"/>
          </p:nvPr>
        </p:nvSpPr>
        <p:spPr>
          <a:xfrm>
            <a:off x="261620" y="139700"/>
            <a:ext cx="104070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Transfer learning and word embeddings</a:t>
            </a:r>
            <a:endParaRPr>
              <a:latin typeface="Arial"/>
              <a:ea typeface="Arial"/>
              <a:cs typeface="Arial"/>
              <a:sym typeface="Arial"/>
            </a:endParaRPr>
          </a:p>
        </p:txBody>
      </p:sp>
      <p:sp>
        <p:nvSpPr>
          <p:cNvPr id="226" name="Google Shape;226;p13"/>
          <p:cNvSpPr txBox="1"/>
          <p:nvPr/>
        </p:nvSpPr>
        <p:spPr>
          <a:xfrm>
            <a:off x="501162" y="1541462"/>
            <a:ext cx="11192321" cy="2236510"/>
          </a:xfrm>
          <a:prstGeom prst="rect">
            <a:avLst/>
          </a:prstGeom>
          <a:noFill/>
          <a:ln>
            <a:noFill/>
          </a:ln>
        </p:spPr>
        <p:txBody>
          <a:bodyPr spcFirstLastPara="1" wrap="square" lIns="0" tIns="12700" rIns="0" bIns="0" anchor="t" anchorCtr="0">
            <a:spAutoFit/>
          </a:bodyPr>
          <a:lstStyle/>
          <a:p>
            <a:pPr marL="526417"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dirty="0" smtClean="0">
                <a:solidFill>
                  <a:srgbClr val="000000"/>
                </a:solidFill>
                <a:latin typeface="+mn-lt"/>
                <a:ea typeface="Cambria"/>
                <a:cs typeface="Cambria"/>
                <a:sym typeface="Cambria"/>
              </a:rPr>
              <a:t>Learn </a:t>
            </a:r>
            <a:r>
              <a:rPr lang="en-US" sz="2800" b="0" i="0" u="none" strike="noStrike" cap="none" dirty="0">
                <a:solidFill>
                  <a:srgbClr val="000000"/>
                </a:solidFill>
                <a:latin typeface="+mn-lt"/>
                <a:ea typeface="Cambria"/>
                <a:cs typeface="Cambria"/>
                <a:sym typeface="Cambria"/>
              </a:rPr>
              <a:t>word </a:t>
            </a:r>
            <a:r>
              <a:rPr lang="en-US" sz="2800" b="0" i="0" u="none" strike="noStrike" cap="none" dirty="0" err="1">
                <a:solidFill>
                  <a:srgbClr val="000000"/>
                </a:solidFill>
                <a:latin typeface="+mn-lt"/>
                <a:ea typeface="Cambria"/>
                <a:cs typeface="Cambria"/>
                <a:sym typeface="Cambria"/>
              </a:rPr>
              <a:t>embeddings</a:t>
            </a:r>
            <a:r>
              <a:rPr lang="en-US" sz="2800" b="0" i="0" u="none" strike="noStrike" cap="none" dirty="0">
                <a:solidFill>
                  <a:srgbClr val="000000"/>
                </a:solidFill>
                <a:latin typeface="+mn-lt"/>
                <a:ea typeface="Cambria"/>
                <a:cs typeface="Cambria"/>
                <a:sym typeface="Cambria"/>
              </a:rPr>
              <a:t> from large text corpus. (1-100B words</a:t>
            </a:r>
            <a:r>
              <a:rPr lang="en-US" sz="2800" b="0" i="0" u="none" strike="noStrike" cap="none" dirty="0" smtClean="0">
                <a:solidFill>
                  <a:srgbClr val="000000"/>
                </a:solidFill>
                <a:latin typeface="+mn-lt"/>
                <a:ea typeface="Cambria"/>
                <a:cs typeface="Cambria"/>
                <a:sym typeface="Cambria"/>
              </a:rPr>
              <a:t>)</a:t>
            </a:r>
            <a:r>
              <a:rPr lang="en-US" sz="3250" dirty="0">
                <a:latin typeface="+mn-lt"/>
                <a:ea typeface="Cambria"/>
                <a:cs typeface="Cambria"/>
                <a:sym typeface="Cambria"/>
              </a:rPr>
              <a:t> </a:t>
            </a:r>
            <a:r>
              <a:rPr lang="en-US" sz="2800" b="0" i="0" u="none" strike="noStrike" cap="none" dirty="0" smtClean="0">
                <a:solidFill>
                  <a:srgbClr val="000000"/>
                </a:solidFill>
                <a:latin typeface="+mn-lt"/>
                <a:ea typeface="Cambria"/>
                <a:cs typeface="Cambria"/>
                <a:sym typeface="Cambria"/>
              </a:rPr>
              <a:t>(</a:t>
            </a:r>
            <a:r>
              <a:rPr lang="en-US" sz="2800" b="0" i="0" u="none" strike="noStrike" cap="none" dirty="0">
                <a:solidFill>
                  <a:srgbClr val="000000"/>
                </a:solidFill>
                <a:latin typeface="+mn-lt"/>
                <a:ea typeface="Cambria"/>
                <a:cs typeface="Cambria"/>
                <a:sym typeface="Cambria"/>
              </a:rPr>
              <a:t>Or download pre-trained embedding online</a:t>
            </a:r>
            <a:r>
              <a:rPr lang="en-US" sz="2800" b="0" i="0" u="none" strike="noStrike" cap="none" dirty="0" smtClean="0">
                <a:solidFill>
                  <a:srgbClr val="000000"/>
                </a:solidFill>
                <a:latin typeface="+mn-lt"/>
                <a:ea typeface="Cambria"/>
                <a:cs typeface="Cambria"/>
                <a:sym typeface="Cambria"/>
              </a:rPr>
              <a:t>.)</a:t>
            </a:r>
            <a:endParaRPr lang="en-US" sz="2800" dirty="0">
              <a:latin typeface="+mn-lt"/>
              <a:ea typeface="Cambria"/>
              <a:cs typeface="Cambria"/>
              <a:sym typeface="Cambria"/>
            </a:endParaRPr>
          </a:p>
          <a:p>
            <a:pPr marL="526417"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dirty="0" smtClean="0">
                <a:solidFill>
                  <a:srgbClr val="000000"/>
                </a:solidFill>
                <a:latin typeface="+mn-lt"/>
                <a:ea typeface="Cambria"/>
                <a:cs typeface="Cambria"/>
                <a:sym typeface="Cambria"/>
              </a:rPr>
              <a:t>Transfer </a:t>
            </a:r>
            <a:r>
              <a:rPr lang="en-US" sz="2800" b="0" i="0" u="none" strike="noStrike" cap="none" dirty="0">
                <a:solidFill>
                  <a:srgbClr val="000000"/>
                </a:solidFill>
                <a:latin typeface="+mn-lt"/>
                <a:ea typeface="Cambria"/>
                <a:cs typeface="Cambria"/>
                <a:sym typeface="Cambria"/>
              </a:rPr>
              <a:t>embedding to new task with smaller training set. (say, 100k </a:t>
            </a:r>
            <a:r>
              <a:rPr lang="en-US" sz="2800" b="0" i="0" u="none" strike="noStrike" cap="none" dirty="0" smtClean="0">
                <a:solidFill>
                  <a:srgbClr val="000000"/>
                </a:solidFill>
                <a:latin typeface="+mn-lt"/>
                <a:ea typeface="Cambria"/>
                <a:cs typeface="Cambria"/>
                <a:sym typeface="Cambria"/>
              </a:rPr>
              <a:t>words)</a:t>
            </a:r>
            <a:endParaRPr lang="en-US" sz="2800" dirty="0">
              <a:latin typeface="+mn-lt"/>
              <a:ea typeface="Cambria"/>
              <a:cs typeface="Cambria"/>
              <a:sym typeface="Cambria"/>
            </a:endParaRPr>
          </a:p>
          <a:p>
            <a:pPr marL="526417" marR="0" lvl="0" indent="-514350" algn="l" rtl="0">
              <a:lnSpc>
                <a:spcPct val="100000"/>
              </a:lnSpc>
              <a:spcBef>
                <a:spcPts val="0"/>
              </a:spcBef>
              <a:spcAft>
                <a:spcPts val="0"/>
              </a:spcAft>
              <a:buClr>
                <a:srgbClr val="000000"/>
              </a:buClr>
              <a:buSzPts val="2800"/>
              <a:buFont typeface="+mj-lt"/>
              <a:buAutoNum type="arabicPeriod"/>
            </a:pPr>
            <a:r>
              <a:rPr lang="en-US" sz="2800" b="0" i="0" u="none" strike="noStrike" cap="none" dirty="0" smtClean="0">
                <a:solidFill>
                  <a:srgbClr val="000000"/>
                </a:solidFill>
                <a:latin typeface="+mn-lt"/>
                <a:ea typeface="Cambria"/>
                <a:cs typeface="Cambria"/>
                <a:sym typeface="Cambria"/>
              </a:rPr>
              <a:t>Optional</a:t>
            </a:r>
            <a:r>
              <a:rPr lang="en-US" sz="2800" b="0" i="0" u="none" strike="noStrike" cap="none" dirty="0">
                <a:solidFill>
                  <a:srgbClr val="000000"/>
                </a:solidFill>
                <a:latin typeface="+mn-lt"/>
                <a:ea typeface="Cambria"/>
                <a:cs typeface="Cambria"/>
                <a:sym typeface="Cambria"/>
              </a:rPr>
              <a:t>: Continue to </a:t>
            </a:r>
            <a:r>
              <a:rPr lang="en-US" sz="2800" b="0" i="0" u="none" strike="noStrike" cap="none" dirty="0" err="1">
                <a:solidFill>
                  <a:srgbClr val="000000"/>
                </a:solidFill>
                <a:latin typeface="+mn-lt"/>
                <a:ea typeface="Cambria"/>
                <a:cs typeface="Cambria"/>
                <a:sym typeface="Cambria"/>
              </a:rPr>
              <a:t>finetune</a:t>
            </a:r>
            <a:r>
              <a:rPr lang="en-US" sz="2800" b="0" i="0" u="none" strike="noStrike" cap="none" dirty="0">
                <a:solidFill>
                  <a:srgbClr val="000000"/>
                </a:solidFill>
                <a:latin typeface="+mn-lt"/>
                <a:ea typeface="Cambria"/>
                <a:cs typeface="Cambria"/>
                <a:sym typeface="Cambria"/>
              </a:rPr>
              <a:t> the word </a:t>
            </a:r>
            <a:r>
              <a:rPr lang="en-US" sz="2800" b="0" i="0" u="none" strike="noStrike" cap="none" dirty="0" err="1">
                <a:solidFill>
                  <a:srgbClr val="000000"/>
                </a:solidFill>
                <a:latin typeface="+mn-lt"/>
                <a:ea typeface="Cambria"/>
                <a:cs typeface="Cambria"/>
                <a:sym typeface="Cambria"/>
              </a:rPr>
              <a:t>embeddings</a:t>
            </a:r>
            <a:r>
              <a:rPr lang="en-US" sz="2800" b="0" i="0" u="none" strike="noStrike" cap="none" dirty="0">
                <a:solidFill>
                  <a:srgbClr val="000000"/>
                </a:solidFill>
                <a:latin typeface="+mn-lt"/>
                <a:ea typeface="Cambria"/>
                <a:cs typeface="Cambria"/>
                <a:sym typeface="Cambria"/>
              </a:rPr>
              <a:t> with new data.</a:t>
            </a:r>
            <a:endParaRPr sz="2800" b="0" i="0" u="none" strike="noStrike" cap="none" dirty="0">
              <a:solidFill>
                <a:srgbClr val="000000"/>
              </a:solidFill>
              <a:latin typeface="+mn-lt"/>
              <a:ea typeface="Cambria"/>
              <a:cs typeface="Cambria"/>
              <a:sym typeface="Cambria"/>
            </a:endParaRPr>
          </a:p>
        </p:txBody>
      </p:sp>
      <p:pic>
        <p:nvPicPr>
          <p:cNvPr id="227" name="Google Shape;227;p1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14"/>
          <p:cNvSpPr txBox="1">
            <a:spLocks noGrp="1"/>
          </p:cNvSpPr>
          <p:nvPr>
            <p:ph type="title"/>
          </p:nvPr>
        </p:nvSpPr>
        <p:spPr>
          <a:xfrm>
            <a:off x="261620" y="139700"/>
            <a:ext cx="8935800" cy="1365600"/>
          </a:xfrm>
          <a:prstGeom prst="rect">
            <a:avLst/>
          </a:prstGeom>
          <a:noFill/>
          <a:ln>
            <a:noFill/>
          </a:ln>
        </p:spPr>
        <p:txBody>
          <a:bodyPr spcFirstLastPara="1" wrap="square" lIns="0" tIns="12700" rIns="0" bIns="0" anchor="t" anchorCtr="0">
            <a:spAutoFit/>
          </a:bodyPr>
          <a:lstStyle/>
          <a:p>
            <a:pPr marL="12700" marR="5080" lvl="0" indent="171450" algn="l" rtl="0">
              <a:lnSpc>
                <a:spcPct val="119696"/>
              </a:lnSpc>
              <a:spcBef>
                <a:spcPts val="0"/>
              </a:spcBef>
              <a:spcAft>
                <a:spcPts val="0"/>
              </a:spcAft>
              <a:buClr>
                <a:schemeClr val="dk1"/>
              </a:buClr>
              <a:buSzPts val="6600"/>
              <a:buFont typeface="Arial"/>
              <a:buNone/>
            </a:pPr>
            <a:r>
              <a:rPr lang="en-US" sz="4000">
                <a:latin typeface="Arial"/>
                <a:ea typeface="Arial"/>
                <a:cs typeface="Arial"/>
                <a:sym typeface="Arial"/>
              </a:rPr>
              <a:t>Relation to face embeddings</a:t>
            </a:r>
            <a:endParaRPr sz="4000">
              <a:latin typeface="Arial"/>
              <a:ea typeface="Arial"/>
              <a:cs typeface="Arial"/>
              <a:sym typeface="Arial"/>
            </a:endParaRPr>
          </a:p>
          <a:p>
            <a:pPr marL="12700" lvl="0" indent="0" algn="l" rtl="0">
              <a:lnSpc>
                <a:spcPct val="100000"/>
              </a:lnSpc>
              <a:spcBef>
                <a:spcPts val="0"/>
              </a:spcBef>
              <a:spcAft>
                <a:spcPts val="0"/>
              </a:spcAft>
              <a:buSzPts val="1400"/>
              <a:buNone/>
            </a:pPr>
            <a:endParaRPr sz="4000">
              <a:latin typeface="Arial"/>
              <a:ea typeface="Arial"/>
              <a:cs typeface="Arial"/>
              <a:sym typeface="Arial"/>
            </a:endParaRPr>
          </a:p>
        </p:txBody>
      </p:sp>
      <p:pic>
        <p:nvPicPr>
          <p:cNvPr id="233" name="Google Shape;233;p1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34" name="Google Shape;234;p14"/>
          <p:cNvSpPr txBox="1"/>
          <p:nvPr/>
        </p:nvSpPr>
        <p:spPr>
          <a:xfrm>
            <a:off x="630775" y="1228900"/>
            <a:ext cx="11124540" cy="1661963"/>
          </a:xfrm>
          <a:prstGeom prst="rect">
            <a:avLst/>
          </a:prstGeom>
          <a:noFill/>
          <a:ln>
            <a:noFill/>
          </a:ln>
        </p:spPr>
        <p:txBody>
          <a:bodyPr spcFirstLastPara="1" wrap="square" lIns="91425" tIns="91425" rIns="91425" bIns="91425" anchor="t" anchorCtr="0">
            <a:spAutoFit/>
          </a:bodyPr>
          <a:lstStyle/>
          <a:p>
            <a:pPr marL="457200" lvl="0" indent="-381000">
              <a:buSzPts val="2400"/>
              <a:buFont typeface="Arial"/>
              <a:buChar char="●"/>
            </a:pPr>
            <a:r>
              <a:rPr lang="en-US" sz="2400" b="0" i="0" u="none" strike="noStrike" cap="none" dirty="0" smtClean="0">
                <a:solidFill>
                  <a:srgbClr val="000000"/>
                </a:solidFill>
                <a:latin typeface="Arial"/>
                <a:ea typeface="Arial"/>
                <a:cs typeface="Arial"/>
                <a:sym typeface="Arial"/>
              </a:rPr>
              <a:t>While </a:t>
            </a:r>
            <a:r>
              <a:rPr lang="en-US" sz="2400" b="0" i="0" u="none" strike="noStrike" cap="none" dirty="0">
                <a:solidFill>
                  <a:srgbClr val="000000"/>
                </a:solidFill>
                <a:latin typeface="Arial"/>
                <a:ea typeface="Arial"/>
                <a:cs typeface="Arial"/>
                <a:sym typeface="Arial"/>
              </a:rPr>
              <a:t>the concepts are similar, there are </a:t>
            </a:r>
            <a:r>
              <a:rPr lang="en-US" sz="2400" dirty="0"/>
              <a:t>differences between word </a:t>
            </a:r>
            <a:r>
              <a:rPr lang="en-US" sz="2400" dirty="0" err="1"/>
              <a:t>embeddings</a:t>
            </a:r>
            <a:r>
              <a:rPr lang="en-US" sz="2400" dirty="0"/>
              <a:t> and face encodings </a:t>
            </a:r>
            <a:r>
              <a:rPr lang="en-US" sz="2400" b="0" i="0" u="none" strike="noStrike" cap="none" dirty="0">
                <a:solidFill>
                  <a:srgbClr val="000000"/>
                </a:solidFill>
                <a:latin typeface="Arial"/>
                <a:ea typeface="Arial"/>
                <a:cs typeface="Arial"/>
                <a:sym typeface="Arial"/>
              </a:rPr>
              <a:t>in how the algorithms are applied due to the fixed vocabulary in NLP. </a:t>
            </a:r>
            <a:r>
              <a:rPr lang="en-US" sz="2400" dirty="0"/>
              <a:t>T</a:t>
            </a:r>
            <a:r>
              <a:rPr lang="en-US" sz="2400" b="0" i="0" u="none" strike="noStrike" cap="none" dirty="0" smtClean="0">
                <a:solidFill>
                  <a:srgbClr val="000000"/>
                </a:solidFill>
                <a:latin typeface="Arial"/>
                <a:ea typeface="Arial"/>
                <a:cs typeface="Arial"/>
                <a:sym typeface="Arial"/>
              </a:rPr>
              <a:t>he </a:t>
            </a:r>
            <a:r>
              <a:rPr lang="en-US" sz="2400" b="0" i="0" u="none" strike="noStrike" cap="none" dirty="0">
                <a:solidFill>
                  <a:srgbClr val="000000"/>
                </a:solidFill>
                <a:latin typeface="Arial"/>
                <a:ea typeface="Arial"/>
                <a:cs typeface="Arial"/>
                <a:sym typeface="Arial"/>
              </a:rPr>
              <a:t>terms "encoding" and "embedding" are often used interchangeably in these contexts</a:t>
            </a:r>
            <a:r>
              <a:rPr lang="en-US" sz="2400" b="0" i="0" u="none" strike="noStrike" cap="none" dirty="0" smtClean="0">
                <a:solidFill>
                  <a:srgbClr val="000000"/>
                </a:solidFill>
                <a:latin typeface="Arial"/>
                <a:ea typeface="Arial"/>
                <a:cs typeface="Arial"/>
                <a:sym typeface="Arial"/>
              </a:rPr>
              <a:t>.</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pic>
        <p:nvPicPr>
          <p:cNvPr id="239" name="Google Shape;239;p15"/>
          <p:cNvPicPr preferRelativeResize="0"/>
          <p:nvPr/>
        </p:nvPicPr>
        <p:blipFill rotWithShape="1">
          <a:blip r:embed="rId3">
            <a:alphaModFix/>
          </a:blip>
          <a:srcRect/>
          <a:stretch/>
        </p:blipFill>
        <p:spPr>
          <a:xfrm>
            <a:off x="0" y="34412"/>
            <a:ext cx="11734800" cy="6597271"/>
          </a:xfrm>
          <a:prstGeom prst="rect">
            <a:avLst/>
          </a:prstGeom>
          <a:noFill/>
          <a:ln>
            <a:noFill/>
          </a:ln>
        </p:spPr>
      </p:pic>
      <p:pic>
        <p:nvPicPr>
          <p:cNvPr id="240" name="Google Shape;240;p15"/>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16"/>
          <p:cNvSpPr txBox="1">
            <a:spLocks noGrp="1"/>
          </p:cNvSpPr>
          <p:nvPr>
            <p:ph type="title"/>
          </p:nvPr>
        </p:nvSpPr>
        <p:spPr>
          <a:xfrm>
            <a:off x="4893701" y="1288025"/>
            <a:ext cx="64737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246" name="Google Shape;246;p16"/>
          <p:cNvSpPr txBox="1"/>
          <p:nvPr/>
        </p:nvSpPr>
        <p:spPr>
          <a:xfrm>
            <a:off x="5102872" y="4008411"/>
            <a:ext cx="6375900" cy="1854300"/>
          </a:xfrm>
          <a:prstGeom prst="rect">
            <a:avLst/>
          </a:prstGeom>
          <a:noFill/>
          <a:ln>
            <a:noFill/>
          </a:ln>
        </p:spPr>
        <p:txBody>
          <a:bodyPr spcFirstLastPara="1" wrap="square" lIns="0" tIns="27925" rIns="0" bIns="0" anchor="t" anchorCtr="0">
            <a:spAutoFit/>
          </a:bodyPr>
          <a:lstStyle/>
          <a:p>
            <a:pPr marL="1097280" marR="5080" lvl="0" indent="-1085215"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Properties of word</a:t>
            </a:r>
            <a:endParaRPr sz="5400" b="0" i="0" u="none" strike="noStrike" cap="none">
              <a:solidFill>
                <a:srgbClr val="000000"/>
              </a:solidFill>
              <a:latin typeface="Arial"/>
              <a:ea typeface="Arial"/>
              <a:cs typeface="Arial"/>
              <a:sym typeface="Arial"/>
            </a:endParaRPr>
          </a:p>
          <a:p>
            <a:pPr marL="1097280" marR="5080" lvl="0" indent="-1085215"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embeddings</a:t>
            </a:r>
            <a:endParaRPr sz="5400" b="0" i="0" u="none" strike="noStrike" cap="none">
              <a:solidFill>
                <a:srgbClr val="000000"/>
              </a:solidFill>
              <a:latin typeface="Arial"/>
              <a:ea typeface="Arial"/>
              <a:cs typeface="Arial"/>
              <a:sym typeface="Arial"/>
            </a:endParaRPr>
          </a:p>
        </p:txBody>
      </p:sp>
      <p:sp>
        <p:nvSpPr>
          <p:cNvPr id="247" name="Google Shape;247;p16"/>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48" name="Google Shape;248;p16"/>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17"/>
          <p:cNvSpPr txBox="1">
            <a:spLocks noGrp="1"/>
          </p:cNvSpPr>
          <p:nvPr>
            <p:ph type="title"/>
          </p:nvPr>
        </p:nvSpPr>
        <p:spPr>
          <a:xfrm>
            <a:off x="239550" y="51350"/>
            <a:ext cx="1019790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dirty="0" smtClean="0">
                <a:latin typeface="Arial"/>
                <a:ea typeface="Arial"/>
                <a:cs typeface="Arial"/>
                <a:sym typeface="Arial"/>
              </a:rPr>
              <a:t>Analogies</a:t>
            </a:r>
            <a:endParaRPr dirty="0">
              <a:latin typeface="Arial"/>
              <a:ea typeface="Arial"/>
              <a:cs typeface="Arial"/>
              <a:sym typeface="Arial"/>
            </a:endParaRPr>
          </a:p>
        </p:txBody>
      </p:sp>
      <p:pic>
        <p:nvPicPr>
          <p:cNvPr id="254" name="Google Shape;254;p17"/>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55" name="Google Shape;255;p17"/>
          <p:cNvSpPr txBox="1"/>
          <p:nvPr/>
        </p:nvSpPr>
        <p:spPr>
          <a:xfrm>
            <a:off x="443274" y="910850"/>
            <a:ext cx="11435133" cy="2400627"/>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Word </a:t>
            </a:r>
            <a:r>
              <a:rPr lang="en-US" sz="2400" dirty="0" err="1">
                <a:solidFill>
                  <a:schemeClr val="dk1"/>
                </a:solidFill>
              </a:rPr>
              <a:t>embeddings</a:t>
            </a:r>
            <a:r>
              <a:rPr lang="en-US" sz="2400" dirty="0">
                <a:solidFill>
                  <a:schemeClr val="dk1"/>
                </a:solidFill>
              </a:rPr>
              <a:t> in NLP capture semantic relationships in a high-dimensional space, enabling analogy reasoning. For instance, by manipulating vector representations of "man," "woman," "king," and "queen," we can automatically solve analogies like "man is to woman as king is to what?" This involves subtracting the gender difference vector from "king" and finding the word closest to the result, which, in this case, is "queen."</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855520" y="181075"/>
            <a:ext cx="11668800" cy="17394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6000" b="1">
                <a:solidFill>
                  <a:srgbClr val="0F0F0F"/>
                </a:solidFill>
                <a:highlight>
                  <a:srgbClr val="FFFFFF"/>
                </a:highlight>
                <a:latin typeface="Roboto"/>
                <a:ea typeface="Roboto"/>
                <a:cs typeface="Roboto"/>
                <a:sym typeface="Roboto"/>
              </a:rPr>
              <a:t>NLP and Word Embeddings</a:t>
            </a:r>
            <a:endParaRPr sz="6000" b="1">
              <a:solidFill>
                <a:srgbClr val="0F0F0F"/>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
        <p:nvSpPr>
          <p:cNvPr id="44" name="Google Shape;44;p1"/>
          <p:cNvSpPr txBox="1">
            <a:spLocks noGrp="1"/>
          </p:cNvSpPr>
          <p:nvPr>
            <p:ph type="body" idx="1"/>
          </p:nvPr>
        </p:nvSpPr>
        <p:spPr>
          <a:xfrm>
            <a:off x="4893000" y="1610550"/>
            <a:ext cx="7127204" cy="4680000"/>
          </a:xfrm>
          <a:prstGeom prst="rect">
            <a:avLst/>
          </a:prstGeom>
          <a:noFill/>
          <a:ln>
            <a:noFill/>
          </a:ln>
        </p:spPr>
        <p:txBody>
          <a:bodyPr spcFirstLastPara="1" wrap="square" lIns="0" tIns="0" rIns="0" bIns="0" anchor="t" anchorCtr="0">
            <a:noAutofit/>
          </a:bodyPr>
          <a:lstStyle/>
          <a:p>
            <a:pPr marL="0" lvl="0" indent="0" eaLnBrk="0" fontAlgn="base" hangingPunct="0">
              <a:spcBef>
                <a:spcPct val="0"/>
              </a:spcBef>
              <a:spcAft>
                <a:spcPct val="0"/>
              </a:spcAft>
              <a:buClrTx/>
              <a:buSzTx/>
            </a:pPr>
            <a:r>
              <a:rPr lang="en-US" altLang="en-US" b="1" dirty="0" smtClean="0">
                <a:solidFill>
                  <a:schemeClr val="tx1"/>
                </a:solidFill>
                <a:latin typeface="+mn-lt"/>
              </a:rPr>
              <a:t>Learning Objectives:</a:t>
            </a:r>
            <a:endParaRPr lang="en-US" altLang="en-US" b="1" dirty="0">
              <a:solidFill>
                <a:schemeClr val="tx1"/>
              </a:solidFill>
              <a:latin typeface="+mn-lt"/>
            </a:endParaRPr>
          </a:p>
          <a:p>
            <a:pPr marL="0" lvl="0" indent="0" eaLnBrk="0" fontAlgn="base" hangingPunct="0">
              <a:spcBef>
                <a:spcPct val="0"/>
              </a:spcBef>
              <a:spcAft>
                <a:spcPct val="0"/>
              </a:spcAft>
              <a:buClrTx/>
              <a:buSzTx/>
              <a:buFontTx/>
              <a:buChar char="•"/>
            </a:pPr>
            <a:r>
              <a:rPr lang="en-US" altLang="en-US" dirty="0" smtClean="0">
                <a:solidFill>
                  <a:srgbClr val="333333"/>
                </a:solidFill>
                <a:latin typeface="+mn-lt"/>
              </a:rPr>
              <a:t>Describe </a:t>
            </a:r>
            <a:r>
              <a:rPr lang="en-US" altLang="en-US" dirty="0">
                <a:solidFill>
                  <a:srgbClr val="333333"/>
                </a:solidFill>
                <a:latin typeface="+mn-lt"/>
              </a:rPr>
              <a:t>how negative sampling learns word vectors more efficiently than other methods</a:t>
            </a:r>
          </a:p>
          <a:p>
            <a:pPr marL="0" lvl="0" indent="0" eaLnBrk="0" fontAlgn="base" hangingPunct="0">
              <a:spcBef>
                <a:spcPct val="0"/>
              </a:spcBef>
              <a:spcAft>
                <a:spcPct val="0"/>
              </a:spcAft>
              <a:buClrTx/>
              <a:buSzTx/>
              <a:buFontTx/>
              <a:buChar char="•"/>
            </a:pPr>
            <a:r>
              <a:rPr lang="en-US" altLang="en-US" dirty="0">
                <a:solidFill>
                  <a:srgbClr val="333333"/>
                </a:solidFill>
                <a:latin typeface="+mn-lt"/>
              </a:rPr>
              <a:t>Explain the advantages and disadvantages of the </a:t>
            </a:r>
            <a:r>
              <a:rPr lang="en-US" altLang="en-US" dirty="0" err="1">
                <a:solidFill>
                  <a:srgbClr val="333333"/>
                </a:solidFill>
                <a:latin typeface="+mn-lt"/>
              </a:rPr>
              <a:t>GloVe</a:t>
            </a:r>
            <a:r>
              <a:rPr lang="en-US" altLang="en-US" dirty="0">
                <a:solidFill>
                  <a:srgbClr val="333333"/>
                </a:solidFill>
                <a:latin typeface="+mn-lt"/>
              </a:rPr>
              <a:t> algorithm</a:t>
            </a:r>
          </a:p>
          <a:p>
            <a:pPr marL="0" lvl="0" indent="0" eaLnBrk="0" fontAlgn="base" hangingPunct="0">
              <a:spcBef>
                <a:spcPct val="0"/>
              </a:spcBef>
              <a:spcAft>
                <a:spcPct val="0"/>
              </a:spcAft>
              <a:buClrTx/>
              <a:buSzTx/>
              <a:buFontTx/>
              <a:buChar char="•"/>
            </a:pPr>
            <a:r>
              <a:rPr lang="en-US" altLang="en-US" dirty="0">
                <a:solidFill>
                  <a:srgbClr val="333333"/>
                </a:solidFill>
                <a:latin typeface="+mn-lt"/>
              </a:rPr>
              <a:t>Build a sentiment classifier using word </a:t>
            </a:r>
            <a:r>
              <a:rPr lang="en-US" altLang="en-US" dirty="0" err="1">
                <a:solidFill>
                  <a:srgbClr val="333333"/>
                </a:solidFill>
                <a:latin typeface="+mn-lt"/>
              </a:rPr>
              <a:t>embeddings</a:t>
            </a:r>
            <a:endParaRPr lang="en-US" altLang="en-US" dirty="0">
              <a:solidFill>
                <a:srgbClr val="333333"/>
              </a:solidFill>
              <a:latin typeface="+mn-lt"/>
            </a:endParaRPr>
          </a:p>
          <a:p>
            <a:pPr marL="0" lvl="0" indent="0" eaLnBrk="0" fontAlgn="base" hangingPunct="0">
              <a:spcBef>
                <a:spcPct val="0"/>
              </a:spcBef>
              <a:spcAft>
                <a:spcPct val="0"/>
              </a:spcAft>
              <a:buClrTx/>
              <a:buSzTx/>
              <a:buFontTx/>
              <a:buChar char="•"/>
            </a:pPr>
            <a:r>
              <a:rPr lang="en-US" altLang="en-US" dirty="0">
                <a:solidFill>
                  <a:srgbClr val="333333"/>
                </a:solidFill>
                <a:latin typeface="+mn-lt"/>
              </a:rPr>
              <a:t>Build and train a more sophisticated classifier using an </a:t>
            </a:r>
            <a:r>
              <a:rPr lang="en-US" altLang="en-US" dirty="0" smtClean="0">
                <a:solidFill>
                  <a:srgbClr val="333333"/>
                </a:solidFill>
                <a:latin typeface="+mn-lt"/>
              </a:rPr>
              <a:t>LSTM</a:t>
            </a:r>
            <a:endParaRPr lang="en-US" altLang="en-US" dirty="0">
              <a:solidFill>
                <a:srgbClr val="333333"/>
              </a:solidFill>
              <a:latin typeface="+mn-lt"/>
            </a:endParaRPr>
          </a:p>
        </p:txBody>
      </p:sp>
      <p:pic>
        <p:nvPicPr>
          <p:cNvPr id="45" name="Google Shape;45;p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4" name="Rectangle 3"/>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352196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18"/>
          <p:cNvSpPr txBox="1">
            <a:spLocks noGrp="1"/>
          </p:cNvSpPr>
          <p:nvPr>
            <p:ph type="title"/>
          </p:nvPr>
        </p:nvSpPr>
        <p:spPr>
          <a:xfrm>
            <a:off x="261620" y="139700"/>
            <a:ext cx="25515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Analogies</a:t>
            </a:r>
            <a:endParaRPr>
              <a:latin typeface="Arial"/>
              <a:ea typeface="Arial"/>
              <a:cs typeface="Arial"/>
              <a:sym typeface="Arial"/>
            </a:endParaRPr>
          </a:p>
        </p:txBody>
      </p:sp>
      <p:graphicFrame>
        <p:nvGraphicFramePr>
          <p:cNvPr id="261" name="Google Shape;261;p18"/>
          <p:cNvGraphicFramePr/>
          <p:nvPr/>
        </p:nvGraphicFramePr>
        <p:xfrm>
          <a:off x="589587" y="1082457"/>
          <a:ext cx="10875650" cy="3076966"/>
        </p:xfrm>
        <a:graphic>
          <a:graphicData uri="http://schemas.openxmlformats.org/drawingml/2006/table">
            <a:tbl>
              <a:tblPr firstRow="1" bandRow="1">
                <a:noFill/>
                <a:tableStyleId>{684B70D0-012E-47CB-9095-4312833F4C2C}</a:tableStyleId>
              </a:tblPr>
              <a:tblGrid>
                <a:gridCol w="1177925">
                  <a:extLst>
                    <a:ext uri="{9D8B030D-6E8A-4147-A177-3AD203B41FA5}">
                      <a16:colId xmlns:a16="http://schemas.microsoft.com/office/drawing/2014/main" val="20000"/>
                    </a:ext>
                  </a:extLst>
                </a:gridCol>
                <a:gridCol w="1734825">
                  <a:extLst>
                    <a:ext uri="{9D8B030D-6E8A-4147-A177-3AD203B41FA5}">
                      <a16:colId xmlns:a16="http://schemas.microsoft.com/office/drawing/2014/main" val="20001"/>
                    </a:ext>
                  </a:extLst>
                </a:gridCol>
                <a:gridCol w="1758325">
                  <a:extLst>
                    <a:ext uri="{9D8B030D-6E8A-4147-A177-3AD203B41FA5}">
                      <a16:colId xmlns:a16="http://schemas.microsoft.com/office/drawing/2014/main" val="20002"/>
                    </a:ext>
                  </a:extLst>
                </a:gridCol>
                <a:gridCol w="1576075">
                  <a:extLst>
                    <a:ext uri="{9D8B030D-6E8A-4147-A177-3AD203B41FA5}">
                      <a16:colId xmlns:a16="http://schemas.microsoft.com/office/drawing/2014/main" val="20003"/>
                    </a:ext>
                  </a:extLst>
                </a:gridCol>
                <a:gridCol w="1578600">
                  <a:extLst>
                    <a:ext uri="{9D8B030D-6E8A-4147-A177-3AD203B41FA5}">
                      <a16:colId xmlns:a16="http://schemas.microsoft.com/office/drawing/2014/main" val="20004"/>
                    </a:ext>
                  </a:extLst>
                </a:gridCol>
                <a:gridCol w="1619875">
                  <a:extLst>
                    <a:ext uri="{9D8B030D-6E8A-4147-A177-3AD203B41FA5}">
                      <a16:colId xmlns:a16="http://schemas.microsoft.com/office/drawing/2014/main" val="20005"/>
                    </a:ext>
                  </a:extLst>
                </a:gridCol>
                <a:gridCol w="1430025">
                  <a:extLst>
                    <a:ext uri="{9D8B030D-6E8A-4147-A177-3AD203B41FA5}">
                      <a16:colId xmlns:a16="http://schemas.microsoft.com/office/drawing/2014/main" val="20006"/>
                    </a:ext>
                  </a:extLst>
                </a:gridCol>
              </a:tblGrid>
              <a:tr h="360675">
                <a:tc rowSpan="2">
                  <a:txBody>
                    <a:bodyPr/>
                    <a:lstStyle/>
                    <a:p>
                      <a:pPr marL="0" marR="0" lvl="0" indent="0" algn="l" rtl="0">
                        <a:lnSpc>
                          <a:spcPct val="100000"/>
                        </a:lnSpc>
                        <a:spcBef>
                          <a:spcPts val="0"/>
                        </a:spcBef>
                        <a:spcAft>
                          <a:spcPts val="0"/>
                        </a:spcAft>
                        <a:buClr>
                          <a:srgbClr val="000000"/>
                        </a:buClr>
                        <a:buSzPts val="2700"/>
                        <a:buFont typeface="Arial"/>
                        <a:buNone/>
                      </a:pPr>
                      <a:endParaRPr sz="2700" u="none" strike="noStrike" cap="none">
                        <a:latin typeface="Times New Roman"/>
                        <a:ea typeface="Times New Roman"/>
                        <a:cs typeface="Times New Roman"/>
                        <a:sym typeface="Times New Roman"/>
                      </a:endParaRPr>
                    </a:p>
                  </a:txBody>
                  <a:tcPr marL="0" marR="0" marT="0" marB="0">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631825" marR="0" lvl="0" indent="0" algn="l" rtl="0">
                        <a:lnSpc>
                          <a:spcPct val="114374"/>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Man</a:t>
                      </a:r>
                      <a:endParaRPr sz="2400" u="none" strike="noStrike" cap="none">
                        <a:latin typeface="Cambria"/>
                        <a:ea typeface="Cambria"/>
                        <a:cs typeface="Cambria"/>
                        <a:sym typeface="Cambria"/>
                      </a:endParaRPr>
                    </a:p>
                  </a:txBody>
                  <a:tcPr marL="0" marR="0" marT="0" marB="0">
                    <a:lnL w="28575" cap="flat" cmpd="sng">
                      <a:solidFill>
                        <a:srgbClr val="000000"/>
                      </a:solidFill>
                      <a:prstDash val="solid"/>
                      <a:round/>
                      <a:headEnd type="none" w="sm" len="sm"/>
                      <a:tailEnd type="none" w="sm" len="sm"/>
                    </a:lnL>
                  </a:tcPr>
                </a:tc>
                <a:tc>
                  <a:txBody>
                    <a:bodyPr/>
                    <a:lstStyle/>
                    <a:p>
                      <a:pPr marL="339725" marR="0" lvl="0" indent="0" algn="l" rtl="0">
                        <a:lnSpc>
                          <a:spcPct val="114374"/>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Woman</a:t>
                      </a:r>
                      <a:endParaRPr sz="2400" u="none" strike="noStrike" cap="none">
                        <a:latin typeface="Cambria"/>
                        <a:ea typeface="Cambria"/>
                        <a:cs typeface="Cambria"/>
                        <a:sym typeface="Cambria"/>
                      </a:endParaRPr>
                    </a:p>
                  </a:txBody>
                  <a:tcPr marL="0" marR="0" marT="0" marB="0"/>
                </a:tc>
                <a:tc>
                  <a:txBody>
                    <a:bodyPr/>
                    <a:lstStyle/>
                    <a:p>
                      <a:pPr marL="440690" marR="0" lvl="0" indent="0" algn="l" rtl="0">
                        <a:lnSpc>
                          <a:spcPct val="114374"/>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King</a:t>
                      </a:r>
                      <a:endParaRPr sz="2400" u="none" strike="noStrike" cap="none">
                        <a:latin typeface="Cambria"/>
                        <a:ea typeface="Cambria"/>
                        <a:cs typeface="Cambria"/>
                        <a:sym typeface="Cambria"/>
                      </a:endParaRPr>
                    </a:p>
                  </a:txBody>
                  <a:tcPr marL="0" marR="0" marT="0" marB="0"/>
                </a:tc>
                <a:tc>
                  <a:txBody>
                    <a:bodyPr/>
                    <a:lstStyle/>
                    <a:p>
                      <a:pPr marL="0" marR="331470" lvl="0" indent="0" algn="r" rtl="0">
                        <a:lnSpc>
                          <a:spcPct val="114374"/>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Queen</a:t>
                      </a:r>
                      <a:endParaRPr sz="2400" u="none" strike="noStrike" cap="none">
                        <a:latin typeface="Cambria"/>
                        <a:ea typeface="Cambria"/>
                        <a:cs typeface="Cambria"/>
                        <a:sym typeface="Cambria"/>
                      </a:endParaRPr>
                    </a:p>
                  </a:txBody>
                  <a:tcPr marL="0" marR="0" marT="0" marB="0"/>
                </a:tc>
                <a:tc>
                  <a:txBody>
                    <a:bodyPr/>
                    <a:lstStyle/>
                    <a:p>
                      <a:pPr marL="339090" marR="0" lvl="0" indent="0" algn="l" rtl="0">
                        <a:lnSpc>
                          <a:spcPct val="114374"/>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Apple</a:t>
                      </a:r>
                      <a:endParaRPr sz="2400" u="none" strike="noStrike" cap="none">
                        <a:latin typeface="Cambria"/>
                        <a:ea typeface="Cambria"/>
                        <a:cs typeface="Cambria"/>
                        <a:sym typeface="Cambria"/>
                      </a:endParaRPr>
                    </a:p>
                  </a:txBody>
                  <a:tcPr marL="0" marR="0" marT="0" marB="0"/>
                </a:tc>
                <a:tc>
                  <a:txBody>
                    <a:bodyPr/>
                    <a:lstStyle/>
                    <a:p>
                      <a:pPr marL="216533" marR="0" lvl="0" indent="0" algn="l" rtl="0">
                        <a:lnSpc>
                          <a:spcPct val="114374"/>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Orange</a:t>
                      </a:r>
                      <a:endParaRPr sz="2400" u="none" strike="noStrike" cap="none">
                        <a:latin typeface="Cambria"/>
                        <a:ea typeface="Cambria"/>
                        <a:cs typeface="Cambria"/>
                        <a:sym typeface="Cambria"/>
                      </a:endParaRPr>
                    </a:p>
                  </a:txBody>
                  <a:tcPr marL="0" marR="0" marT="0" marB="0"/>
                </a:tc>
                <a:extLst>
                  <a:ext uri="{0D108BD9-81ED-4DB2-BD59-A6C34878D82A}">
                    <a16:rowId xmlns:a16="http://schemas.microsoft.com/office/drawing/2014/main" val="10000"/>
                  </a:ext>
                </a:extLst>
              </a:tr>
              <a:tr h="456575">
                <a:tc vMerge="1">
                  <a:txBody>
                    <a:bodyPr/>
                    <a:lstStyle/>
                    <a:p>
                      <a:endParaRPr lang="en-US"/>
                    </a:p>
                  </a:txBody>
                  <a:tcPr/>
                </a:tc>
                <a:tc>
                  <a:txBody>
                    <a:bodyPr/>
                    <a:lstStyle/>
                    <a:p>
                      <a:pPr marL="0" marR="332105" lvl="0" indent="0" algn="r" rtl="0">
                        <a:lnSpc>
                          <a:spcPct val="116875"/>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(5391)</a:t>
                      </a:r>
                      <a:endParaRPr sz="2400" u="none" strike="noStrike" cap="none">
                        <a:latin typeface="Cambria"/>
                        <a:ea typeface="Cambria"/>
                        <a:cs typeface="Cambria"/>
                        <a:sym typeface="Cambria"/>
                      </a:endParaRPr>
                    </a:p>
                  </a:txBody>
                  <a:tcPr marL="0" marR="0" marT="0" marB="0">
                    <a:lnL w="28575"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a:txBody>
                    <a:bodyPr/>
                    <a:lstStyle/>
                    <a:p>
                      <a:pPr marL="437515" marR="0" lvl="0" indent="0" algn="l" rtl="0">
                        <a:lnSpc>
                          <a:spcPct val="116875"/>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(9853)</a:t>
                      </a:r>
                      <a:endParaRPr sz="2400" u="none" strike="noStrike" cap="none">
                        <a:latin typeface="Cambria"/>
                        <a:ea typeface="Cambria"/>
                        <a:cs typeface="Cambria"/>
                        <a:sym typeface="Cambria"/>
                      </a:endParaRPr>
                    </a:p>
                  </a:txBody>
                  <a:tcPr marL="0" marR="0" marT="0" marB="0">
                    <a:lnB w="28575" cap="flat" cmpd="sng">
                      <a:solidFill>
                        <a:srgbClr val="000000"/>
                      </a:solidFill>
                      <a:prstDash val="solid"/>
                      <a:round/>
                      <a:headEnd type="none" w="sm" len="sm"/>
                      <a:tailEnd type="none" w="sm" len="sm"/>
                    </a:lnB>
                  </a:tcPr>
                </a:tc>
                <a:tc>
                  <a:txBody>
                    <a:bodyPr/>
                    <a:lstStyle/>
                    <a:p>
                      <a:pPr marL="0" marR="345440" lvl="0" indent="0" algn="r" rtl="0">
                        <a:lnSpc>
                          <a:spcPct val="116875"/>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(4914)</a:t>
                      </a:r>
                      <a:endParaRPr sz="2400" u="none" strike="noStrike" cap="none">
                        <a:latin typeface="Cambria"/>
                        <a:ea typeface="Cambria"/>
                        <a:cs typeface="Cambria"/>
                        <a:sym typeface="Cambria"/>
                      </a:endParaRPr>
                    </a:p>
                  </a:txBody>
                  <a:tcPr marL="0" marR="0" marT="0" marB="0">
                    <a:lnB w="28575" cap="flat" cmpd="sng">
                      <a:solidFill>
                        <a:srgbClr val="000000"/>
                      </a:solidFill>
                      <a:prstDash val="solid"/>
                      <a:round/>
                      <a:headEnd type="none" w="sm" len="sm"/>
                      <a:tailEnd type="none" w="sm" len="sm"/>
                    </a:lnB>
                  </a:tcPr>
                </a:tc>
                <a:tc>
                  <a:txBody>
                    <a:bodyPr/>
                    <a:lstStyle/>
                    <a:p>
                      <a:pPr marL="0" marR="347345" lvl="0" indent="0" algn="r" rtl="0">
                        <a:lnSpc>
                          <a:spcPct val="116875"/>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(7157)</a:t>
                      </a:r>
                      <a:endParaRPr sz="2400" u="none" strike="noStrike" cap="none">
                        <a:latin typeface="Cambria"/>
                        <a:ea typeface="Cambria"/>
                        <a:cs typeface="Cambria"/>
                        <a:sym typeface="Cambria"/>
                      </a:endParaRPr>
                    </a:p>
                  </a:txBody>
                  <a:tcPr marL="0" marR="0" marT="0" marB="0">
                    <a:lnB w="28575" cap="flat" cmpd="sng">
                      <a:solidFill>
                        <a:srgbClr val="000000"/>
                      </a:solidFill>
                      <a:prstDash val="solid"/>
                      <a:round/>
                      <a:headEnd type="none" w="sm" len="sm"/>
                      <a:tailEnd type="none" w="sm" len="sm"/>
                    </a:lnB>
                  </a:tcPr>
                </a:tc>
                <a:tc>
                  <a:txBody>
                    <a:bodyPr/>
                    <a:lstStyle/>
                    <a:p>
                      <a:pPr marL="391160" marR="0" lvl="0" indent="0" algn="l" rtl="0">
                        <a:lnSpc>
                          <a:spcPct val="116875"/>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(456)</a:t>
                      </a:r>
                      <a:endParaRPr sz="2400" u="none" strike="noStrike" cap="none">
                        <a:latin typeface="Cambria"/>
                        <a:ea typeface="Cambria"/>
                        <a:cs typeface="Cambria"/>
                        <a:sym typeface="Cambria"/>
                      </a:endParaRPr>
                    </a:p>
                  </a:txBody>
                  <a:tcPr marL="0" marR="0" marT="0" marB="0">
                    <a:lnB w="28575" cap="flat" cmpd="sng">
                      <a:solidFill>
                        <a:srgbClr val="000000"/>
                      </a:solidFill>
                      <a:prstDash val="solid"/>
                      <a:round/>
                      <a:headEnd type="none" w="sm" len="sm"/>
                      <a:tailEnd type="none" w="sm" len="sm"/>
                    </a:lnB>
                  </a:tcPr>
                </a:tc>
                <a:tc>
                  <a:txBody>
                    <a:bodyPr/>
                    <a:lstStyle/>
                    <a:p>
                      <a:pPr marL="296545" marR="0" lvl="0" indent="0" algn="l" rtl="0">
                        <a:lnSpc>
                          <a:spcPct val="116875"/>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(6257)</a:t>
                      </a:r>
                      <a:endParaRPr sz="2400" u="none" strike="noStrike" cap="none">
                        <a:latin typeface="Cambria"/>
                        <a:ea typeface="Cambria"/>
                        <a:cs typeface="Cambria"/>
                        <a:sym typeface="Cambria"/>
                      </a:endParaRPr>
                    </a:p>
                  </a:txBody>
                  <a:tcPr marL="0" marR="0" marT="0" marB="0">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9900">
                <a:tc>
                  <a:txBody>
                    <a:bodyPr/>
                    <a:lstStyle/>
                    <a:p>
                      <a:pPr marL="37465"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Gender</a:t>
                      </a:r>
                      <a:endParaRPr sz="2400" u="none" strike="noStrike" cap="none">
                        <a:latin typeface="Cambria"/>
                        <a:ea typeface="Cambria"/>
                        <a:cs typeface="Cambria"/>
                        <a:sym typeface="Cambria"/>
                      </a:endParaRPr>
                    </a:p>
                  </a:txBody>
                  <a:tcPr marL="0" marR="0" marT="66675" marB="0">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a:txBody>
                    <a:bodyPr/>
                    <a:lstStyle/>
                    <a:p>
                      <a:pPr marL="80645" marR="0" lvl="0" indent="0" algn="ctr" rtl="0">
                        <a:lnSpc>
                          <a:spcPct val="100000"/>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−1</a:t>
                      </a:r>
                      <a:endParaRPr sz="2800" u="none" strike="noStrike" cap="none">
                        <a:latin typeface="Cambria Math"/>
                        <a:ea typeface="Cambria Math"/>
                        <a:cs typeface="Cambria Math"/>
                        <a:sym typeface="Cambria Math"/>
                      </a:endParaRPr>
                    </a:p>
                  </a:txBody>
                  <a:tcPr marL="0" marR="0" marT="20325" marB="0">
                    <a:lnL w="28575" cap="flat" cmpd="sng">
                      <a:solidFill>
                        <a:srgbClr val="000000"/>
                      </a:solidFill>
                      <a:prstDash val="solid"/>
                      <a:round/>
                      <a:headEnd type="none" w="sm" len="sm"/>
                      <a:tailEnd type="none" w="sm" len="sm"/>
                    </a:lnL>
                    <a:lnT w="28575" cap="flat" cmpd="sng">
                      <a:solidFill>
                        <a:srgbClr val="000000"/>
                      </a:solidFill>
                      <a:prstDash val="solid"/>
                      <a:round/>
                      <a:headEnd type="none" w="sm" len="sm"/>
                      <a:tailEnd type="none" w="sm" len="sm"/>
                    </a:lnT>
                  </a:tcPr>
                </a:tc>
                <a:tc>
                  <a:txBody>
                    <a:bodyPr/>
                    <a:lstStyle/>
                    <a:p>
                      <a:pPr marL="34290" marR="0" lvl="0" indent="0" algn="ctr"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1</a:t>
                      </a:r>
                      <a:endParaRPr sz="2800" u="none" strike="noStrike" cap="none">
                        <a:latin typeface="Calibri"/>
                        <a:ea typeface="Calibri"/>
                        <a:cs typeface="Calibri"/>
                        <a:sym typeface="Calibri"/>
                      </a:endParaRPr>
                    </a:p>
                  </a:txBody>
                  <a:tcPr marL="0" marR="0" marT="21600" marB="0">
                    <a:lnT w="28575" cap="flat" cmpd="sng">
                      <a:solidFill>
                        <a:srgbClr val="000000"/>
                      </a:solidFill>
                      <a:prstDash val="solid"/>
                      <a:round/>
                      <a:headEnd type="none" w="sm" len="sm"/>
                      <a:tailEnd type="none" w="sm" len="sm"/>
                    </a:lnT>
                  </a:tcPr>
                </a:tc>
                <a:tc>
                  <a:txBody>
                    <a:bodyPr/>
                    <a:lstStyle/>
                    <a:p>
                      <a:pPr marL="0" marR="318135" lvl="0" indent="0" algn="r"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-0.95</a:t>
                      </a:r>
                      <a:endParaRPr sz="2800" u="none" strike="noStrike" cap="none">
                        <a:latin typeface="Calibri"/>
                        <a:ea typeface="Calibri"/>
                        <a:cs typeface="Calibri"/>
                        <a:sym typeface="Calibri"/>
                      </a:endParaRPr>
                    </a:p>
                  </a:txBody>
                  <a:tcPr marL="0" marR="0" marT="20325" marB="0">
                    <a:lnT w="28575" cap="flat" cmpd="sng">
                      <a:solidFill>
                        <a:srgbClr val="000000"/>
                      </a:solidFill>
                      <a:prstDash val="solid"/>
                      <a:round/>
                      <a:headEnd type="none" w="sm" len="sm"/>
                      <a:tailEnd type="none" w="sm" len="sm"/>
                    </a:lnT>
                  </a:tcPr>
                </a:tc>
                <a:tc>
                  <a:txBody>
                    <a:bodyPr/>
                    <a:lstStyle/>
                    <a:p>
                      <a:pPr marL="0" marR="375285" lvl="0" indent="0" algn="r" rtl="0">
                        <a:lnSpc>
                          <a:spcPct val="100000"/>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0.97</a:t>
                      </a:r>
                      <a:endParaRPr sz="2800" u="none" strike="noStrike" cap="none">
                        <a:latin typeface="Cambria Math"/>
                        <a:ea typeface="Cambria Math"/>
                        <a:cs typeface="Cambria Math"/>
                        <a:sym typeface="Cambria Math"/>
                      </a:endParaRPr>
                    </a:p>
                  </a:txBody>
                  <a:tcPr marL="0" marR="0" marT="20325" marB="0">
                    <a:lnT w="28575" cap="flat" cmpd="sng">
                      <a:solidFill>
                        <a:srgbClr val="000000"/>
                      </a:solidFill>
                      <a:prstDash val="solid"/>
                      <a:round/>
                      <a:headEnd type="none" w="sm" len="sm"/>
                      <a:tailEnd type="none" w="sm" len="sm"/>
                    </a:lnT>
                  </a:tcPr>
                </a:tc>
                <a:tc>
                  <a:txBody>
                    <a:bodyPr/>
                    <a:lstStyle/>
                    <a:p>
                      <a:pPr marL="65976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0.00</a:t>
                      </a:r>
                      <a:endParaRPr sz="2800" u="none" strike="noStrike" cap="none">
                        <a:latin typeface="Calibri"/>
                        <a:ea typeface="Calibri"/>
                        <a:cs typeface="Calibri"/>
                        <a:sym typeface="Calibri"/>
                      </a:endParaRPr>
                    </a:p>
                  </a:txBody>
                  <a:tcPr marL="0" marR="0" marT="20325" marB="0">
                    <a:lnT w="28575" cap="flat" cmpd="sng">
                      <a:solidFill>
                        <a:srgbClr val="000000"/>
                      </a:solidFill>
                      <a:prstDash val="solid"/>
                      <a:round/>
                      <a:headEnd type="none" w="sm" len="sm"/>
                      <a:tailEnd type="none" w="sm" len="sm"/>
                    </a:lnT>
                  </a:tcPr>
                </a:tc>
                <a:tc>
                  <a:txBody>
                    <a:bodyPr/>
                    <a:lstStyle/>
                    <a:p>
                      <a:pPr marL="65468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0.01</a:t>
                      </a:r>
                      <a:endParaRPr sz="2800" u="none" strike="noStrike" cap="none">
                        <a:latin typeface="Calibri"/>
                        <a:ea typeface="Calibri"/>
                        <a:cs typeface="Calibri"/>
                        <a:sym typeface="Calibri"/>
                      </a:endParaRPr>
                    </a:p>
                  </a:txBody>
                  <a:tcPr marL="0" marR="0" marT="20325" marB="0">
                    <a:lnT w="28575" cap="flat" cmpd="sng">
                      <a:solidFill>
                        <a:srgbClr val="000000"/>
                      </a:solidFill>
                      <a:prstDash val="solid"/>
                      <a:round/>
                      <a:headEnd type="none" w="sm" len="sm"/>
                      <a:tailEnd type="none" w="sm" len="sm"/>
                    </a:lnT>
                  </a:tcPr>
                </a:tc>
                <a:extLst>
                  <a:ext uri="{0D108BD9-81ED-4DB2-BD59-A6C34878D82A}">
                    <a16:rowId xmlns:a16="http://schemas.microsoft.com/office/drawing/2014/main" val="10002"/>
                  </a:ext>
                </a:extLst>
              </a:tr>
              <a:tr h="589925">
                <a:tc>
                  <a:txBody>
                    <a:bodyPr/>
                    <a:lstStyle/>
                    <a:p>
                      <a:pPr marL="37465"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Royal</a:t>
                      </a:r>
                      <a:endParaRPr sz="2400" u="none" strike="noStrike" cap="none">
                        <a:latin typeface="Cambria"/>
                        <a:ea typeface="Cambria"/>
                        <a:cs typeface="Cambria"/>
                        <a:sym typeface="Cambria"/>
                      </a:endParaRPr>
                    </a:p>
                  </a:txBody>
                  <a:tcPr marL="0" marR="0" marT="106675" marB="0">
                    <a:lnR w="28575" cap="flat" cmpd="sng">
                      <a:solidFill>
                        <a:srgbClr val="000000"/>
                      </a:solidFill>
                      <a:prstDash val="solid"/>
                      <a:round/>
                      <a:headEnd type="none" w="sm" len="sm"/>
                      <a:tailEnd type="none" w="sm" len="sm"/>
                    </a:lnR>
                  </a:tcPr>
                </a:tc>
                <a:tc>
                  <a:txBody>
                    <a:bodyPr/>
                    <a:lstStyle/>
                    <a:p>
                      <a:pPr marL="0" marR="385445" lvl="0" indent="0" algn="r" rtl="0">
                        <a:lnSpc>
                          <a:spcPct val="100000"/>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0.01</a:t>
                      </a:r>
                      <a:endParaRPr sz="2800" u="none" strike="noStrike" cap="none">
                        <a:latin typeface="Cambria Math"/>
                        <a:ea typeface="Cambria Math"/>
                        <a:cs typeface="Cambria Math"/>
                        <a:sym typeface="Cambria Math"/>
                      </a:endParaRPr>
                    </a:p>
                  </a:txBody>
                  <a:tcPr marL="0" marR="0" marT="60325" marB="0">
                    <a:lnL w="28575" cap="flat" cmpd="sng">
                      <a:solidFill>
                        <a:srgbClr val="000000"/>
                      </a:solidFill>
                      <a:prstDash val="solid"/>
                      <a:round/>
                      <a:headEnd type="none" w="sm" len="sm"/>
                      <a:tailEnd type="none" w="sm" len="sm"/>
                    </a:lnL>
                  </a:tcPr>
                </a:tc>
                <a:tc>
                  <a:txBody>
                    <a:bodyPr/>
                    <a:lstStyle/>
                    <a:p>
                      <a:pPr marL="64960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0.02</a:t>
                      </a:r>
                      <a:endParaRPr sz="2800" u="none" strike="noStrike" cap="none">
                        <a:latin typeface="Calibri"/>
                        <a:ea typeface="Calibri"/>
                        <a:cs typeface="Calibri"/>
                        <a:sym typeface="Calibri"/>
                      </a:endParaRPr>
                    </a:p>
                  </a:txBody>
                  <a:tcPr marL="0" marR="0" marT="60325" marB="0"/>
                </a:tc>
                <a:tc>
                  <a:txBody>
                    <a:bodyPr/>
                    <a:lstStyle/>
                    <a:p>
                      <a:pPr marL="506093"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0.93</a:t>
                      </a:r>
                      <a:endParaRPr sz="2800" u="none" strike="noStrike" cap="none">
                        <a:latin typeface="Calibri"/>
                        <a:ea typeface="Calibri"/>
                        <a:cs typeface="Calibri"/>
                        <a:sym typeface="Calibri"/>
                      </a:endParaRPr>
                    </a:p>
                  </a:txBody>
                  <a:tcPr marL="0" marR="0" marT="60325" marB="0"/>
                </a:tc>
                <a:tc>
                  <a:txBody>
                    <a:bodyPr/>
                    <a:lstStyle/>
                    <a:p>
                      <a:pPr marL="0" marR="375285" lvl="0" indent="0" algn="r" rtl="0">
                        <a:lnSpc>
                          <a:spcPct val="100000"/>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0.95</a:t>
                      </a:r>
                      <a:endParaRPr sz="2800" u="none" strike="noStrike" cap="none">
                        <a:latin typeface="Cambria Math"/>
                        <a:ea typeface="Cambria Math"/>
                        <a:cs typeface="Cambria Math"/>
                        <a:sym typeface="Cambria Math"/>
                      </a:endParaRPr>
                    </a:p>
                  </a:txBody>
                  <a:tcPr marL="0" marR="0" marT="60325" marB="0"/>
                </a:tc>
                <a:tc>
                  <a:txBody>
                    <a:bodyPr/>
                    <a:lstStyle/>
                    <a:p>
                      <a:pPr marL="65976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-0.01</a:t>
                      </a:r>
                      <a:endParaRPr sz="2800" u="none" strike="noStrike" cap="none">
                        <a:latin typeface="Calibri"/>
                        <a:ea typeface="Calibri"/>
                        <a:cs typeface="Calibri"/>
                        <a:sym typeface="Calibri"/>
                      </a:endParaRPr>
                    </a:p>
                  </a:txBody>
                  <a:tcPr marL="0" marR="0" marT="60325" marB="0"/>
                </a:tc>
                <a:tc>
                  <a:txBody>
                    <a:bodyPr/>
                    <a:lstStyle/>
                    <a:p>
                      <a:pPr marL="65468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0.00</a:t>
                      </a:r>
                      <a:endParaRPr sz="2800" u="none" strike="noStrike" cap="none">
                        <a:latin typeface="Calibri"/>
                        <a:ea typeface="Calibri"/>
                        <a:cs typeface="Calibri"/>
                        <a:sym typeface="Calibri"/>
                      </a:endParaRPr>
                    </a:p>
                  </a:txBody>
                  <a:tcPr marL="0" marR="0" marT="60325" marB="0"/>
                </a:tc>
                <a:extLst>
                  <a:ext uri="{0D108BD9-81ED-4DB2-BD59-A6C34878D82A}">
                    <a16:rowId xmlns:a16="http://schemas.microsoft.com/office/drawing/2014/main" val="10003"/>
                  </a:ext>
                </a:extLst>
              </a:tr>
              <a:tr h="565775">
                <a:tc>
                  <a:txBody>
                    <a:bodyPr/>
                    <a:lstStyle/>
                    <a:p>
                      <a:pPr marL="37465"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Age</a:t>
                      </a:r>
                      <a:endParaRPr sz="2400" u="none" strike="noStrike" cap="none">
                        <a:latin typeface="Cambria"/>
                        <a:ea typeface="Cambria"/>
                        <a:cs typeface="Cambria"/>
                        <a:sym typeface="Cambria"/>
                      </a:endParaRPr>
                    </a:p>
                  </a:txBody>
                  <a:tcPr marL="0" marR="0" marT="107950" marB="0">
                    <a:lnR w="28575" cap="flat" cmpd="sng">
                      <a:solidFill>
                        <a:srgbClr val="000000"/>
                      </a:solidFill>
                      <a:prstDash val="solid"/>
                      <a:round/>
                      <a:headEnd type="none" w="sm" len="sm"/>
                      <a:tailEnd type="none" w="sm" len="sm"/>
                    </a:lnR>
                  </a:tcPr>
                </a:tc>
                <a:tc>
                  <a:txBody>
                    <a:bodyPr/>
                    <a:lstStyle/>
                    <a:p>
                      <a:pPr marL="63309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0.03</a:t>
                      </a:r>
                      <a:endParaRPr sz="2800" u="none" strike="noStrike" cap="none">
                        <a:latin typeface="Calibri"/>
                        <a:ea typeface="Calibri"/>
                        <a:cs typeface="Calibri"/>
                        <a:sym typeface="Calibri"/>
                      </a:endParaRPr>
                    </a:p>
                  </a:txBody>
                  <a:tcPr marL="0" marR="0" marT="60950" marB="0">
                    <a:lnL w="28575" cap="flat" cmpd="sng">
                      <a:solidFill>
                        <a:srgbClr val="000000"/>
                      </a:solidFill>
                      <a:prstDash val="solid"/>
                      <a:round/>
                      <a:headEnd type="none" w="sm" len="sm"/>
                      <a:tailEnd type="none" w="sm" len="sm"/>
                    </a:lnL>
                  </a:tcPr>
                </a:tc>
                <a:tc>
                  <a:txBody>
                    <a:bodyPr/>
                    <a:lstStyle/>
                    <a:p>
                      <a:pPr marL="64960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0.02</a:t>
                      </a:r>
                      <a:endParaRPr sz="2800" u="none" strike="noStrike" cap="none">
                        <a:latin typeface="Calibri"/>
                        <a:ea typeface="Calibri"/>
                        <a:cs typeface="Calibri"/>
                        <a:sym typeface="Calibri"/>
                      </a:endParaRPr>
                    </a:p>
                  </a:txBody>
                  <a:tcPr marL="0" marR="0" marT="60950" marB="0"/>
                </a:tc>
                <a:tc>
                  <a:txBody>
                    <a:bodyPr/>
                    <a:lstStyle/>
                    <a:p>
                      <a:pPr marL="506093"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0.70</a:t>
                      </a:r>
                      <a:endParaRPr sz="2800" u="none" strike="noStrike" cap="none">
                        <a:latin typeface="Calibri"/>
                        <a:ea typeface="Calibri"/>
                        <a:cs typeface="Calibri"/>
                        <a:sym typeface="Calibri"/>
                      </a:endParaRPr>
                    </a:p>
                  </a:txBody>
                  <a:tcPr marL="0" marR="0" marT="60950" marB="0"/>
                </a:tc>
                <a:tc>
                  <a:txBody>
                    <a:bodyPr/>
                    <a:lstStyle/>
                    <a:p>
                      <a:pPr marL="486408"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0.69</a:t>
                      </a:r>
                      <a:endParaRPr sz="2800" u="none" strike="noStrike" cap="none">
                        <a:latin typeface="Calibri"/>
                        <a:ea typeface="Calibri"/>
                        <a:cs typeface="Calibri"/>
                        <a:sym typeface="Calibri"/>
                      </a:endParaRPr>
                    </a:p>
                  </a:txBody>
                  <a:tcPr marL="0" marR="0" marT="60950" marB="0"/>
                </a:tc>
                <a:tc>
                  <a:txBody>
                    <a:bodyPr/>
                    <a:lstStyle/>
                    <a:p>
                      <a:pPr marL="65976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0.03</a:t>
                      </a:r>
                      <a:endParaRPr sz="2800" u="none" strike="noStrike" cap="none">
                        <a:latin typeface="Calibri"/>
                        <a:ea typeface="Calibri"/>
                        <a:cs typeface="Calibri"/>
                        <a:sym typeface="Calibri"/>
                      </a:endParaRPr>
                    </a:p>
                  </a:txBody>
                  <a:tcPr marL="0" marR="0" marT="60950" marB="0"/>
                </a:tc>
                <a:tc>
                  <a:txBody>
                    <a:bodyPr/>
                    <a:lstStyle/>
                    <a:p>
                      <a:pPr marL="65468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-0.02</a:t>
                      </a:r>
                      <a:endParaRPr sz="2800" u="none" strike="noStrike" cap="none">
                        <a:latin typeface="Calibri"/>
                        <a:ea typeface="Calibri"/>
                        <a:cs typeface="Calibri"/>
                        <a:sym typeface="Calibri"/>
                      </a:endParaRPr>
                    </a:p>
                  </a:txBody>
                  <a:tcPr marL="0" marR="0" marT="60950" marB="0"/>
                </a:tc>
                <a:extLst>
                  <a:ext uri="{0D108BD9-81ED-4DB2-BD59-A6C34878D82A}">
                    <a16:rowId xmlns:a16="http://schemas.microsoft.com/office/drawing/2014/main" val="10004"/>
                  </a:ext>
                </a:extLst>
              </a:tr>
              <a:tr h="497850">
                <a:tc>
                  <a:txBody>
                    <a:bodyPr/>
                    <a:lstStyle/>
                    <a:p>
                      <a:pPr marL="17780" marR="0" lvl="0" indent="0" algn="l" rtl="0">
                        <a:lnSpc>
                          <a:spcPct val="100000"/>
                        </a:lnSpc>
                        <a:spcBef>
                          <a:spcPts val="0"/>
                        </a:spcBef>
                        <a:spcAft>
                          <a:spcPts val="0"/>
                        </a:spcAft>
                        <a:buClr>
                          <a:srgbClr val="000000"/>
                        </a:buClr>
                        <a:buSzPts val="2400"/>
                        <a:buFont typeface="Arial"/>
                        <a:buNone/>
                      </a:pPr>
                      <a:r>
                        <a:rPr lang="en-US" sz="2400" u="none" strike="noStrike" cap="none">
                          <a:latin typeface="Cambria"/>
                          <a:ea typeface="Cambria"/>
                          <a:cs typeface="Cambria"/>
                          <a:sym typeface="Cambria"/>
                        </a:rPr>
                        <a:t>Food</a:t>
                      </a:r>
                      <a:endParaRPr sz="2400" u="none" strike="noStrike" cap="none">
                        <a:latin typeface="Cambria"/>
                        <a:ea typeface="Cambria"/>
                        <a:cs typeface="Cambria"/>
                        <a:sym typeface="Cambria"/>
                      </a:endParaRPr>
                    </a:p>
                  </a:txBody>
                  <a:tcPr marL="0" marR="0" marT="83175" marB="0">
                    <a:lnR w="28575" cap="flat" cmpd="sng">
                      <a:solidFill>
                        <a:srgbClr val="000000"/>
                      </a:solidFill>
                      <a:prstDash val="solid"/>
                      <a:round/>
                      <a:headEnd type="none" w="sm" len="sm"/>
                      <a:tailEnd type="none" w="sm" len="sm"/>
                    </a:lnR>
                  </a:tcPr>
                </a:tc>
                <a:tc>
                  <a:txBody>
                    <a:bodyPr/>
                    <a:lstStyle/>
                    <a:p>
                      <a:pPr marL="63309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0.09</a:t>
                      </a:r>
                      <a:endParaRPr sz="2800" u="none" strike="noStrike" cap="none">
                        <a:latin typeface="Calibri"/>
                        <a:ea typeface="Calibri"/>
                        <a:cs typeface="Calibri"/>
                        <a:sym typeface="Calibri"/>
                      </a:endParaRPr>
                    </a:p>
                  </a:txBody>
                  <a:tcPr marL="0" marR="0" marT="36200" marB="0">
                    <a:lnL w="28575" cap="flat" cmpd="sng">
                      <a:solidFill>
                        <a:srgbClr val="000000"/>
                      </a:solidFill>
                      <a:prstDash val="solid"/>
                      <a:round/>
                      <a:headEnd type="none" w="sm" len="sm"/>
                      <a:tailEnd type="none" w="sm" len="sm"/>
                    </a:lnL>
                  </a:tcPr>
                </a:tc>
                <a:tc>
                  <a:txBody>
                    <a:bodyPr/>
                    <a:lstStyle/>
                    <a:p>
                      <a:pPr marL="64960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0.01</a:t>
                      </a:r>
                      <a:endParaRPr sz="2800" u="none" strike="noStrike" cap="none">
                        <a:latin typeface="Calibri"/>
                        <a:ea typeface="Calibri"/>
                        <a:cs typeface="Calibri"/>
                        <a:sym typeface="Calibri"/>
                      </a:endParaRPr>
                    </a:p>
                  </a:txBody>
                  <a:tcPr marL="0" marR="0" marT="36200" marB="0"/>
                </a:tc>
                <a:tc>
                  <a:txBody>
                    <a:bodyPr/>
                    <a:lstStyle/>
                    <a:p>
                      <a:pPr marL="506093"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0.02</a:t>
                      </a:r>
                      <a:endParaRPr sz="2800" u="none" strike="noStrike" cap="none">
                        <a:latin typeface="Calibri"/>
                        <a:ea typeface="Calibri"/>
                        <a:cs typeface="Calibri"/>
                        <a:sym typeface="Calibri"/>
                      </a:endParaRPr>
                    </a:p>
                  </a:txBody>
                  <a:tcPr marL="0" marR="0" marT="36200" marB="0"/>
                </a:tc>
                <a:tc>
                  <a:txBody>
                    <a:bodyPr/>
                    <a:lstStyle/>
                    <a:p>
                      <a:pPr marL="486408"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0.01</a:t>
                      </a:r>
                      <a:endParaRPr sz="2800" u="none" strike="noStrike" cap="none">
                        <a:latin typeface="Calibri"/>
                        <a:ea typeface="Calibri"/>
                        <a:cs typeface="Calibri"/>
                        <a:sym typeface="Calibri"/>
                      </a:endParaRPr>
                    </a:p>
                  </a:txBody>
                  <a:tcPr marL="0" marR="0" marT="36200" marB="0"/>
                </a:tc>
                <a:tc>
                  <a:txBody>
                    <a:bodyPr/>
                    <a:lstStyle/>
                    <a:p>
                      <a:pPr marL="65976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0.95</a:t>
                      </a:r>
                      <a:endParaRPr sz="2800" u="none" strike="noStrike" cap="none">
                        <a:latin typeface="Calibri"/>
                        <a:ea typeface="Calibri"/>
                        <a:cs typeface="Calibri"/>
                        <a:sym typeface="Calibri"/>
                      </a:endParaRPr>
                    </a:p>
                  </a:txBody>
                  <a:tcPr marL="0" marR="0" marT="36200" marB="0"/>
                </a:tc>
                <a:tc>
                  <a:txBody>
                    <a:bodyPr/>
                    <a:lstStyle/>
                    <a:p>
                      <a:pPr marL="654685"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0.97</a:t>
                      </a:r>
                      <a:endParaRPr sz="2800" u="none" strike="noStrike" cap="none">
                        <a:latin typeface="Calibri"/>
                        <a:ea typeface="Calibri"/>
                        <a:cs typeface="Calibri"/>
                        <a:sym typeface="Calibri"/>
                      </a:endParaRPr>
                    </a:p>
                  </a:txBody>
                  <a:tcPr marL="0" marR="0" marT="36200" marB="0"/>
                </a:tc>
                <a:extLst>
                  <a:ext uri="{0D108BD9-81ED-4DB2-BD59-A6C34878D82A}">
                    <a16:rowId xmlns:a16="http://schemas.microsoft.com/office/drawing/2014/main" val="10005"/>
                  </a:ext>
                </a:extLst>
              </a:tr>
            </a:tbl>
          </a:graphicData>
        </a:graphic>
      </p:graphicFrame>
      <p:pic>
        <p:nvPicPr>
          <p:cNvPr id="262" name="Google Shape;262;p18"/>
          <p:cNvPicPr preferRelativeResize="0"/>
          <p:nvPr/>
        </p:nvPicPr>
        <p:blipFill rotWithShape="1">
          <a:blip r:embed="rId3">
            <a:alphaModFix/>
          </a:blip>
          <a:srcRect/>
          <a:stretch/>
        </p:blipFill>
        <p:spPr>
          <a:xfrm>
            <a:off x="533400" y="4648200"/>
            <a:ext cx="6066266" cy="609112"/>
          </a:xfrm>
          <a:prstGeom prst="rect">
            <a:avLst/>
          </a:prstGeom>
          <a:noFill/>
          <a:ln>
            <a:noFill/>
          </a:ln>
        </p:spPr>
      </p:pic>
      <p:pic>
        <p:nvPicPr>
          <p:cNvPr id="263" name="Google Shape;263;p18"/>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19"/>
          <p:cNvSpPr txBox="1">
            <a:spLocks noGrp="1"/>
          </p:cNvSpPr>
          <p:nvPr>
            <p:ph type="title"/>
          </p:nvPr>
        </p:nvSpPr>
        <p:spPr>
          <a:xfrm>
            <a:off x="261650" y="139700"/>
            <a:ext cx="10197900" cy="1536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Analogies using word vectors</a:t>
            </a:r>
            <a:endParaRPr>
              <a:latin typeface="Arial"/>
              <a:ea typeface="Arial"/>
              <a:cs typeface="Arial"/>
              <a:sym typeface="Arial"/>
            </a:endParaRPr>
          </a:p>
          <a:p>
            <a:pPr marL="1097280" marR="5080" lvl="0" indent="-1085215" algn="l" rtl="0">
              <a:lnSpc>
                <a:spcPct val="119696"/>
              </a:lnSpc>
              <a:spcBef>
                <a:spcPts val="0"/>
              </a:spcBef>
              <a:spcAft>
                <a:spcPts val="0"/>
              </a:spcAft>
              <a:buClr>
                <a:schemeClr val="dk1"/>
              </a:buClr>
              <a:buSzPts val="6600"/>
              <a:buFont typeface="Arial"/>
              <a:buNone/>
            </a:pPr>
            <a:endParaRPr sz="5500">
              <a:latin typeface="Arial"/>
              <a:ea typeface="Arial"/>
              <a:cs typeface="Arial"/>
              <a:sym typeface="Arial"/>
            </a:endParaRPr>
          </a:p>
        </p:txBody>
      </p:sp>
      <p:pic>
        <p:nvPicPr>
          <p:cNvPr id="269" name="Google Shape;269;p1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70" name="Google Shape;270;p19"/>
          <p:cNvSpPr txBox="1"/>
          <p:nvPr/>
        </p:nvSpPr>
        <p:spPr>
          <a:xfrm>
            <a:off x="443274" y="1184750"/>
            <a:ext cx="11329625" cy="240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One of the remarkable results of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is the generality of the analogy relationships they can learn. For example, they can learn analogies such as "man is to woman as boy is to girl," "Ottawa is to Canada as Nairobi is to Kenya," "big is to bigger as tall is to taller," and "yen is to Japan as ruble is to Russia." These relationships can be learned by running a word embedding learning algorithm on a large text corpus.</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20"/>
          <p:cNvSpPr txBox="1">
            <a:spLocks noGrp="1"/>
          </p:cNvSpPr>
          <p:nvPr>
            <p:ph type="ctrTitle"/>
          </p:nvPr>
        </p:nvSpPr>
        <p:spPr>
          <a:xfrm>
            <a:off x="6984" y="139700"/>
            <a:ext cx="121779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Analogies using word vectors</a:t>
            </a:r>
            <a:endParaRPr>
              <a:latin typeface="Arial"/>
              <a:ea typeface="Arial"/>
              <a:cs typeface="Arial"/>
              <a:sym typeface="Arial"/>
            </a:endParaRPr>
          </a:p>
        </p:txBody>
      </p:sp>
      <p:sp>
        <p:nvSpPr>
          <p:cNvPr id="276" name="Google Shape;276;p20"/>
          <p:cNvSpPr txBox="1">
            <a:spLocks noGrp="1"/>
          </p:cNvSpPr>
          <p:nvPr>
            <p:ph type="subTitle" idx="1"/>
          </p:nvPr>
        </p:nvSpPr>
        <p:spPr>
          <a:xfrm>
            <a:off x="1124153" y="5052503"/>
            <a:ext cx="8534400"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Find word w : argmax </a:t>
            </a:r>
            <a:endParaRPr/>
          </a:p>
        </p:txBody>
      </p:sp>
      <p:sp>
        <p:nvSpPr>
          <p:cNvPr id="277" name="Google Shape;277;p20"/>
          <p:cNvSpPr/>
          <p:nvPr/>
        </p:nvSpPr>
        <p:spPr>
          <a:xfrm>
            <a:off x="625642" y="1508442"/>
            <a:ext cx="4008754" cy="3383279"/>
          </a:xfrm>
          <a:custGeom>
            <a:avLst/>
            <a:gdLst/>
            <a:ahLst/>
            <a:cxnLst/>
            <a:rect l="l" t="t" r="r" b="b"/>
            <a:pathLst>
              <a:path w="4008754" h="3383279" extrusionOk="0">
                <a:moveTo>
                  <a:pt x="0" y="0"/>
                </a:moveTo>
                <a:lnTo>
                  <a:pt x="4008484" y="0"/>
                </a:lnTo>
                <a:lnTo>
                  <a:pt x="4008484" y="3382674"/>
                </a:lnTo>
                <a:lnTo>
                  <a:pt x="0" y="3382674"/>
                </a:lnTo>
                <a:lnTo>
                  <a:pt x="0" y="0"/>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78" name="Google Shape;278;p20"/>
          <p:cNvPicPr preferRelativeResize="0"/>
          <p:nvPr/>
        </p:nvPicPr>
        <p:blipFill rotWithShape="1">
          <a:blip r:embed="rId3">
            <a:alphaModFix/>
          </a:blip>
          <a:srcRect/>
          <a:stretch/>
        </p:blipFill>
        <p:spPr>
          <a:xfrm>
            <a:off x="11467303" y="1234392"/>
            <a:ext cx="121835" cy="132602"/>
          </a:xfrm>
          <a:prstGeom prst="rect">
            <a:avLst/>
          </a:prstGeom>
          <a:noFill/>
          <a:ln>
            <a:noFill/>
          </a:ln>
        </p:spPr>
      </p:pic>
      <p:sp>
        <p:nvSpPr>
          <p:cNvPr id="279" name="Google Shape;279;p20"/>
          <p:cNvSpPr txBox="1"/>
          <p:nvPr/>
        </p:nvSpPr>
        <p:spPr>
          <a:xfrm>
            <a:off x="11346598" y="1332280"/>
            <a:ext cx="46164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fish</a:t>
            </a:r>
            <a:endParaRPr sz="2000" b="0" i="0" u="none" strike="noStrike" cap="none">
              <a:solidFill>
                <a:srgbClr val="000000"/>
              </a:solidFill>
              <a:latin typeface="Cambria"/>
              <a:ea typeface="Cambria"/>
              <a:cs typeface="Cambria"/>
              <a:sym typeface="Cambria"/>
            </a:endParaRPr>
          </a:p>
        </p:txBody>
      </p:sp>
      <p:pic>
        <p:nvPicPr>
          <p:cNvPr id="280" name="Google Shape;280;p20"/>
          <p:cNvPicPr preferRelativeResize="0"/>
          <p:nvPr/>
        </p:nvPicPr>
        <p:blipFill rotWithShape="1">
          <a:blip r:embed="rId4">
            <a:alphaModFix/>
          </a:blip>
          <a:srcRect/>
          <a:stretch/>
        </p:blipFill>
        <p:spPr>
          <a:xfrm>
            <a:off x="11283292" y="809272"/>
            <a:ext cx="121835" cy="132601"/>
          </a:xfrm>
          <a:prstGeom prst="rect">
            <a:avLst/>
          </a:prstGeom>
          <a:noFill/>
          <a:ln>
            <a:noFill/>
          </a:ln>
        </p:spPr>
      </p:pic>
      <p:sp>
        <p:nvSpPr>
          <p:cNvPr id="281" name="Google Shape;281;p20"/>
          <p:cNvSpPr txBox="1"/>
          <p:nvPr/>
        </p:nvSpPr>
        <p:spPr>
          <a:xfrm>
            <a:off x="11208905" y="530352"/>
            <a:ext cx="4349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dog</a:t>
            </a:r>
            <a:endParaRPr sz="2000" b="0" i="0" u="none" strike="noStrike" cap="none">
              <a:solidFill>
                <a:srgbClr val="000000"/>
              </a:solidFill>
              <a:latin typeface="Cambria"/>
              <a:ea typeface="Cambria"/>
              <a:cs typeface="Cambria"/>
              <a:sym typeface="Cambria"/>
            </a:endParaRPr>
          </a:p>
        </p:txBody>
      </p:sp>
      <p:pic>
        <p:nvPicPr>
          <p:cNvPr id="282" name="Google Shape;282;p20"/>
          <p:cNvPicPr preferRelativeResize="0"/>
          <p:nvPr/>
        </p:nvPicPr>
        <p:blipFill rotWithShape="1">
          <a:blip r:embed="rId3">
            <a:alphaModFix/>
          </a:blip>
          <a:srcRect/>
          <a:stretch/>
        </p:blipFill>
        <p:spPr>
          <a:xfrm>
            <a:off x="10971253" y="1072861"/>
            <a:ext cx="121835" cy="132601"/>
          </a:xfrm>
          <a:prstGeom prst="rect">
            <a:avLst/>
          </a:prstGeom>
          <a:noFill/>
          <a:ln>
            <a:noFill/>
          </a:ln>
        </p:spPr>
      </p:pic>
      <p:sp>
        <p:nvSpPr>
          <p:cNvPr id="283" name="Google Shape;283;p20"/>
          <p:cNvSpPr txBox="1"/>
          <p:nvPr/>
        </p:nvSpPr>
        <p:spPr>
          <a:xfrm>
            <a:off x="10599559" y="1052042"/>
            <a:ext cx="37846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cat</a:t>
            </a:r>
            <a:endParaRPr sz="2000" b="0" i="0" u="none" strike="noStrike" cap="none">
              <a:solidFill>
                <a:srgbClr val="000000"/>
              </a:solidFill>
              <a:latin typeface="Cambria"/>
              <a:ea typeface="Cambria"/>
              <a:cs typeface="Cambria"/>
              <a:sym typeface="Cambria"/>
            </a:endParaRPr>
          </a:p>
        </p:txBody>
      </p:sp>
      <p:grpSp>
        <p:nvGrpSpPr>
          <p:cNvPr id="284" name="Google Shape;284;p20"/>
          <p:cNvGrpSpPr/>
          <p:nvPr/>
        </p:nvGrpSpPr>
        <p:grpSpPr>
          <a:xfrm>
            <a:off x="10922917" y="2371029"/>
            <a:ext cx="582274" cy="663029"/>
            <a:chOff x="10922917" y="2371029"/>
            <a:chExt cx="582274" cy="663029"/>
          </a:xfrm>
        </p:grpSpPr>
        <p:pic>
          <p:nvPicPr>
            <p:cNvPr id="285" name="Google Shape;285;p20"/>
            <p:cNvPicPr preferRelativeResize="0"/>
            <p:nvPr/>
          </p:nvPicPr>
          <p:blipFill rotWithShape="1">
            <a:blip r:embed="rId5">
              <a:alphaModFix/>
            </a:blip>
            <a:srcRect/>
            <a:stretch/>
          </p:blipFill>
          <p:spPr>
            <a:xfrm>
              <a:off x="11383356" y="2371029"/>
              <a:ext cx="121835" cy="132602"/>
            </a:xfrm>
            <a:prstGeom prst="rect">
              <a:avLst/>
            </a:prstGeom>
            <a:noFill/>
            <a:ln>
              <a:noFill/>
            </a:ln>
          </p:spPr>
        </p:pic>
        <p:pic>
          <p:nvPicPr>
            <p:cNvPr id="286" name="Google Shape;286;p20"/>
            <p:cNvPicPr preferRelativeResize="0"/>
            <p:nvPr/>
          </p:nvPicPr>
          <p:blipFill rotWithShape="1">
            <a:blip r:embed="rId6">
              <a:alphaModFix/>
            </a:blip>
            <a:srcRect/>
            <a:stretch/>
          </p:blipFill>
          <p:spPr>
            <a:xfrm>
              <a:off x="10922917" y="2470115"/>
              <a:ext cx="121835" cy="132601"/>
            </a:xfrm>
            <a:prstGeom prst="rect">
              <a:avLst/>
            </a:prstGeom>
            <a:noFill/>
            <a:ln>
              <a:noFill/>
            </a:ln>
          </p:spPr>
        </p:pic>
        <p:pic>
          <p:nvPicPr>
            <p:cNvPr id="287" name="Google Shape;287;p20"/>
            <p:cNvPicPr preferRelativeResize="0"/>
            <p:nvPr/>
          </p:nvPicPr>
          <p:blipFill rotWithShape="1">
            <a:blip r:embed="rId3">
              <a:alphaModFix/>
            </a:blip>
            <a:srcRect/>
            <a:stretch/>
          </p:blipFill>
          <p:spPr>
            <a:xfrm>
              <a:off x="11089783" y="2901457"/>
              <a:ext cx="121835" cy="132601"/>
            </a:xfrm>
            <a:prstGeom prst="rect">
              <a:avLst/>
            </a:prstGeom>
            <a:noFill/>
            <a:ln>
              <a:noFill/>
            </a:ln>
          </p:spPr>
        </p:pic>
      </p:grpSp>
      <p:sp>
        <p:nvSpPr>
          <p:cNvPr id="288" name="Google Shape;288;p20"/>
          <p:cNvSpPr txBox="1"/>
          <p:nvPr/>
        </p:nvSpPr>
        <p:spPr>
          <a:xfrm>
            <a:off x="10288282" y="2010283"/>
            <a:ext cx="1475740" cy="1153795"/>
          </a:xfrm>
          <a:prstGeom prst="rect">
            <a:avLst/>
          </a:prstGeom>
          <a:noFill/>
          <a:ln>
            <a:noFill/>
          </a:ln>
        </p:spPr>
        <p:txBody>
          <a:bodyPr spcFirstLastPara="1" wrap="square" lIns="0" tIns="12700" rIns="0" bIns="0" anchor="t" anchorCtr="0">
            <a:spAutoFit/>
          </a:bodyPr>
          <a:lstStyle/>
          <a:p>
            <a:pPr marL="822325" marR="0" lvl="0" indent="0" algn="l" rtl="0">
              <a:lnSpc>
                <a:spcPct val="11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apple</a:t>
            </a:r>
            <a:endParaRPr sz="2000" b="0" i="0" u="none" strike="noStrike" cap="none">
              <a:solidFill>
                <a:srgbClr val="000000"/>
              </a:solidFill>
              <a:latin typeface="Cambria"/>
              <a:ea typeface="Cambria"/>
              <a:cs typeface="Cambria"/>
              <a:sym typeface="Cambria"/>
            </a:endParaRPr>
          </a:p>
          <a:p>
            <a:pPr marL="12700" marR="0" lvl="0" indent="0" algn="l" rtl="0">
              <a:lnSpc>
                <a:spcPct val="11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grape</a:t>
            </a:r>
            <a:endParaRPr sz="2000" b="0" i="0" u="none" strike="noStrike" cap="none">
              <a:solidFill>
                <a:srgbClr val="000000"/>
              </a:solidFill>
              <a:latin typeface="Cambria"/>
              <a:ea typeface="Cambria"/>
              <a:cs typeface="Cambria"/>
              <a:sym typeface="Cambria"/>
            </a:endParaRPr>
          </a:p>
          <a:p>
            <a:pPr marL="73660" marR="0" lvl="0" indent="0" algn="l" rtl="0">
              <a:lnSpc>
                <a:spcPct val="100000"/>
              </a:lnSpc>
              <a:spcBef>
                <a:spcPts val="2075"/>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orange</a:t>
            </a:r>
            <a:endParaRPr sz="2000" b="0" i="0" u="none" strike="noStrike" cap="none">
              <a:solidFill>
                <a:srgbClr val="000000"/>
              </a:solidFill>
              <a:latin typeface="Cambria"/>
              <a:ea typeface="Cambria"/>
              <a:cs typeface="Cambria"/>
              <a:sym typeface="Cambria"/>
            </a:endParaRPr>
          </a:p>
        </p:txBody>
      </p:sp>
      <p:grpSp>
        <p:nvGrpSpPr>
          <p:cNvPr id="289" name="Google Shape;289;p20"/>
          <p:cNvGrpSpPr/>
          <p:nvPr/>
        </p:nvGrpSpPr>
        <p:grpSpPr>
          <a:xfrm>
            <a:off x="8921460" y="2367181"/>
            <a:ext cx="430814" cy="335573"/>
            <a:chOff x="8921460" y="2367181"/>
            <a:chExt cx="430814" cy="335573"/>
          </a:xfrm>
        </p:grpSpPr>
        <p:pic>
          <p:nvPicPr>
            <p:cNvPr id="290" name="Google Shape;290;p20"/>
            <p:cNvPicPr preferRelativeResize="0"/>
            <p:nvPr/>
          </p:nvPicPr>
          <p:blipFill rotWithShape="1">
            <a:blip r:embed="rId5">
              <a:alphaModFix/>
            </a:blip>
            <a:srcRect/>
            <a:stretch/>
          </p:blipFill>
          <p:spPr>
            <a:xfrm>
              <a:off x="9230439" y="2570153"/>
              <a:ext cx="121835" cy="132601"/>
            </a:xfrm>
            <a:prstGeom prst="rect">
              <a:avLst/>
            </a:prstGeom>
            <a:noFill/>
            <a:ln>
              <a:noFill/>
            </a:ln>
          </p:spPr>
        </p:pic>
        <p:pic>
          <p:nvPicPr>
            <p:cNvPr id="291" name="Google Shape;291;p20"/>
            <p:cNvPicPr preferRelativeResize="0"/>
            <p:nvPr/>
          </p:nvPicPr>
          <p:blipFill rotWithShape="1">
            <a:blip r:embed="rId5">
              <a:alphaModFix/>
            </a:blip>
            <a:srcRect/>
            <a:stretch/>
          </p:blipFill>
          <p:spPr>
            <a:xfrm>
              <a:off x="8921460" y="2367181"/>
              <a:ext cx="121834" cy="132601"/>
            </a:xfrm>
            <a:prstGeom prst="rect">
              <a:avLst/>
            </a:prstGeom>
            <a:noFill/>
            <a:ln>
              <a:noFill/>
            </a:ln>
          </p:spPr>
        </p:pic>
      </p:grpSp>
      <p:sp>
        <p:nvSpPr>
          <p:cNvPr id="292" name="Google Shape;292;p20"/>
          <p:cNvSpPr txBox="1"/>
          <p:nvPr/>
        </p:nvSpPr>
        <p:spPr>
          <a:xfrm>
            <a:off x="8406638" y="2075434"/>
            <a:ext cx="64643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three</a:t>
            </a:r>
            <a:endParaRPr sz="2000" b="0" i="0" u="none" strike="noStrike" cap="none">
              <a:solidFill>
                <a:srgbClr val="000000"/>
              </a:solidFill>
              <a:latin typeface="Cambria"/>
              <a:ea typeface="Cambria"/>
              <a:cs typeface="Cambria"/>
              <a:sym typeface="Cambria"/>
            </a:endParaRPr>
          </a:p>
        </p:txBody>
      </p:sp>
      <p:pic>
        <p:nvPicPr>
          <p:cNvPr id="293" name="Google Shape;293;p20"/>
          <p:cNvPicPr preferRelativeResize="0"/>
          <p:nvPr/>
        </p:nvPicPr>
        <p:blipFill rotWithShape="1">
          <a:blip r:embed="rId4">
            <a:alphaModFix/>
          </a:blip>
          <a:srcRect/>
          <a:stretch/>
        </p:blipFill>
        <p:spPr>
          <a:xfrm>
            <a:off x="9088161" y="2784452"/>
            <a:ext cx="121835" cy="132601"/>
          </a:xfrm>
          <a:prstGeom prst="rect">
            <a:avLst/>
          </a:prstGeom>
          <a:noFill/>
          <a:ln>
            <a:noFill/>
          </a:ln>
        </p:spPr>
      </p:pic>
      <p:sp>
        <p:nvSpPr>
          <p:cNvPr id="294" name="Google Shape;294;p20"/>
          <p:cNvSpPr txBox="1"/>
          <p:nvPr/>
        </p:nvSpPr>
        <p:spPr>
          <a:xfrm>
            <a:off x="8702281" y="2833547"/>
            <a:ext cx="44767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two</a:t>
            </a:r>
            <a:endParaRPr sz="2000" b="0" i="0" u="none" strike="noStrike" cap="none">
              <a:solidFill>
                <a:srgbClr val="000000"/>
              </a:solidFill>
              <a:latin typeface="Cambria"/>
              <a:ea typeface="Cambria"/>
              <a:cs typeface="Cambria"/>
              <a:sym typeface="Cambria"/>
            </a:endParaRPr>
          </a:p>
        </p:txBody>
      </p:sp>
      <p:pic>
        <p:nvPicPr>
          <p:cNvPr id="295" name="Google Shape;295;p20"/>
          <p:cNvPicPr preferRelativeResize="0"/>
          <p:nvPr/>
        </p:nvPicPr>
        <p:blipFill rotWithShape="1">
          <a:blip r:embed="rId7">
            <a:alphaModFix/>
          </a:blip>
          <a:srcRect/>
          <a:stretch/>
        </p:blipFill>
        <p:spPr>
          <a:xfrm>
            <a:off x="9248295" y="2327608"/>
            <a:ext cx="121835" cy="132601"/>
          </a:xfrm>
          <a:prstGeom prst="rect">
            <a:avLst/>
          </a:prstGeom>
          <a:noFill/>
          <a:ln>
            <a:noFill/>
          </a:ln>
        </p:spPr>
      </p:pic>
      <p:sp>
        <p:nvSpPr>
          <p:cNvPr id="296" name="Google Shape;296;p20"/>
          <p:cNvSpPr txBox="1"/>
          <p:nvPr/>
        </p:nvSpPr>
        <p:spPr>
          <a:xfrm>
            <a:off x="9399587" y="2003767"/>
            <a:ext cx="504825" cy="849630"/>
          </a:xfrm>
          <a:prstGeom prst="rect">
            <a:avLst/>
          </a:prstGeom>
          <a:noFill/>
          <a:ln>
            <a:noFill/>
          </a:ln>
        </p:spPr>
        <p:txBody>
          <a:bodyPr spcFirstLastPara="1" wrap="square" lIns="0" tIns="12700" rIns="0" bIns="0" anchor="t" anchorCtr="0">
            <a:spAutoFit/>
          </a:bodyPr>
          <a:lstStyle/>
          <a:p>
            <a:pPr marL="13970" marR="5080" lvl="0" indent="-1905" algn="l" rtl="0">
              <a:lnSpc>
                <a:spcPct val="1352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four one</a:t>
            </a:r>
            <a:endParaRPr sz="2000" b="0" i="0" u="none" strike="noStrike" cap="none">
              <a:solidFill>
                <a:srgbClr val="000000"/>
              </a:solidFill>
              <a:latin typeface="Cambria"/>
              <a:ea typeface="Cambria"/>
              <a:cs typeface="Cambria"/>
              <a:sym typeface="Cambria"/>
            </a:endParaRPr>
          </a:p>
        </p:txBody>
      </p:sp>
      <p:pic>
        <p:nvPicPr>
          <p:cNvPr id="297" name="Google Shape;297;p20"/>
          <p:cNvPicPr preferRelativeResize="0"/>
          <p:nvPr/>
        </p:nvPicPr>
        <p:blipFill rotWithShape="1">
          <a:blip r:embed="rId8">
            <a:alphaModFix/>
          </a:blip>
          <a:srcRect/>
          <a:stretch/>
        </p:blipFill>
        <p:spPr>
          <a:xfrm>
            <a:off x="8807898" y="1023521"/>
            <a:ext cx="121835" cy="132602"/>
          </a:xfrm>
          <a:prstGeom prst="rect">
            <a:avLst/>
          </a:prstGeom>
          <a:noFill/>
          <a:ln>
            <a:noFill/>
          </a:ln>
        </p:spPr>
      </p:pic>
      <p:sp>
        <p:nvSpPr>
          <p:cNvPr id="298" name="Google Shape;298;p20"/>
          <p:cNvSpPr txBox="1"/>
          <p:nvPr/>
        </p:nvSpPr>
        <p:spPr>
          <a:xfrm>
            <a:off x="8415426" y="725525"/>
            <a:ext cx="548005"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king</a:t>
            </a:r>
            <a:endParaRPr sz="2000" b="0" i="0" u="none" strike="noStrike" cap="none">
              <a:solidFill>
                <a:srgbClr val="000000"/>
              </a:solidFill>
              <a:latin typeface="Cambria"/>
              <a:ea typeface="Cambria"/>
              <a:cs typeface="Cambria"/>
              <a:sym typeface="Cambria"/>
            </a:endParaRPr>
          </a:p>
        </p:txBody>
      </p:sp>
      <p:pic>
        <p:nvPicPr>
          <p:cNvPr id="299" name="Google Shape;299;p20"/>
          <p:cNvPicPr preferRelativeResize="0"/>
          <p:nvPr/>
        </p:nvPicPr>
        <p:blipFill rotWithShape="1">
          <a:blip r:embed="rId9">
            <a:alphaModFix/>
          </a:blip>
          <a:srcRect/>
          <a:stretch/>
        </p:blipFill>
        <p:spPr>
          <a:xfrm>
            <a:off x="9149184" y="631040"/>
            <a:ext cx="121835" cy="132601"/>
          </a:xfrm>
          <a:prstGeom prst="rect">
            <a:avLst/>
          </a:prstGeom>
          <a:noFill/>
          <a:ln>
            <a:noFill/>
          </a:ln>
        </p:spPr>
      </p:pic>
      <p:sp>
        <p:nvSpPr>
          <p:cNvPr id="300" name="Google Shape;300;p20"/>
          <p:cNvSpPr txBox="1"/>
          <p:nvPr/>
        </p:nvSpPr>
        <p:spPr>
          <a:xfrm>
            <a:off x="8709367" y="381799"/>
            <a:ext cx="54737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man</a:t>
            </a:r>
            <a:endParaRPr sz="2000" b="0" i="0" u="none" strike="noStrike" cap="none">
              <a:solidFill>
                <a:srgbClr val="000000"/>
              </a:solidFill>
              <a:latin typeface="Cambria"/>
              <a:ea typeface="Cambria"/>
              <a:cs typeface="Cambria"/>
              <a:sym typeface="Cambria"/>
            </a:endParaRPr>
          </a:p>
        </p:txBody>
      </p:sp>
      <p:pic>
        <p:nvPicPr>
          <p:cNvPr id="301" name="Google Shape;301;p20"/>
          <p:cNvPicPr preferRelativeResize="0"/>
          <p:nvPr/>
        </p:nvPicPr>
        <p:blipFill rotWithShape="1">
          <a:blip r:embed="rId6">
            <a:alphaModFix/>
          </a:blip>
          <a:srcRect/>
          <a:stretch/>
        </p:blipFill>
        <p:spPr>
          <a:xfrm>
            <a:off x="9200150" y="1301613"/>
            <a:ext cx="121835" cy="132602"/>
          </a:xfrm>
          <a:prstGeom prst="rect">
            <a:avLst/>
          </a:prstGeom>
          <a:noFill/>
          <a:ln>
            <a:noFill/>
          </a:ln>
        </p:spPr>
      </p:pic>
      <p:sp>
        <p:nvSpPr>
          <p:cNvPr id="302" name="Google Shape;302;p20"/>
          <p:cNvSpPr txBox="1"/>
          <p:nvPr/>
        </p:nvSpPr>
        <p:spPr>
          <a:xfrm>
            <a:off x="8670658" y="1358315"/>
            <a:ext cx="731520"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queen</a:t>
            </a:r>
            <a:endParaRPr sz="2000" b="0" i="0" u="none" strike="noStrike" cap="none">
              <a:solidFill>
                <a:srgbClr val="000000"/>
              </a:solidFill>
              <a:latin typeface="Cambria"/>
              <a:ea typeface="Cambria"/>
              <a:cs typeface="Cambria"/>
              <a:sym typeface="Cambria"/>
            </a:endParaRPr>
          </a:p>
        </p:txBody>
      </p:sp>
      <p:pic>
        <p:nvPicPr>
          <p:cNvPr id="303" name="Google Shape;303;p20"/>
          <p:cNvPicPr preferRelativeResize="0"/>
          <p:nvPr/>
        </p:nvPicPr>
        <p:blipFill rotWithShape="1">
          <a:blip r:embed="rId10">
            <a:alphaModFix/>
          </a:blip>
          <a:srcRect/>
          <a:stretch/>
        </p:blipFill>
        <p:spPr>
          <a:xfrm>
            <a:off x="9481315" y="936501"/>
            <a:ext cx="121835" cy="132601"/>
          </a:xfrm>
          <a:prstGeom prst="rect">
            <a:avLst/>
          </a:prstGeom>
          <a:noFill/>
          <a:ln>
            <a:noFill/>
          </a:ln>
        </p:spPr>
      </p:pic>
      <p:sp>
        <p:nvSpPr>
          <p:cNvPr id="304" name="Google Shape;304;p20"/>
          <p:cNvSpPr txBox="1"/>
          <p:nvPr/>
        </p:nvSpPr>
        <p:spPr>
          <a:xfrm>
            <a:off x="9381197" y="655535"/>
            <a:ext cx="871219" cy="330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mbria"/>
                <a:ea typeface="Cambria"/>
                <a:cs typeface="Cambria"/>
                <a:sym typeface="Cambria"/>
              </a:rPr>
              <a:t>woman</a:t>
            </a:r>
            <a:endParaRPr sz="2000" b="0" i="0" u="none" strike="noStrike" cap="none">
              <a:solidFill>
                <a:srgbClr val="000000"/>
              </a:solidFill>
              <a:latin typeface="Cambria"/>
              <a:ea typeface="Cambria"/>
              <a:cs typeface="Cambria"/>
              <a:sym typeface="Cambria"/>
            </a:endParaRPr>
          </a:p>
        </p:txBody>
      </p:sp>
      <p:sp>
        <p:nvSpPr>
          <p:cNvPr id="305" name="Google Shape;305;p20"/>
          <p:cNvSpPr/>
          <p:nvPr/>
        </p:nvSpPr>
        <p:spPr>
          <a:xfrm>
            <a:off x="8406656" y="477689"/>
            <a:ext cx="3381375" cy="2686050"/>
          </a:xfrm>
          <a:custGeom>
            <a:avLst/>
            <a:gdLst/>
            <a:ahLst/>
            <a:cxnLst/>
            <a:rect l="l" t="t" r="r" b="b"/>
            <a:pathLst>
              <a:path w="3381375" h="2686050" extrusionOk="0">
                <a:moveTo>
                  <a:pt x="0" y="0"/>
                </a:moveTo>
                <a:lnTo>
                  <a:pt x="3381204" y="0"/>
                </a:lnTo>
                <a:lnTo>
                  <a:pt x="3381204" y="2685549"/>
                </a:lnTo>
                <a:lnTo>
                  <a:pt x="0" y="2685549"/>
                </a:lnTo>
                <a:lnTo>
                  <a:pt x="0" y="0"/>
                </a:lnTo>
                <a:close/>
              </a:path>
            </a:pathLst>
          </a:custGeom>
          <a:noFill/>
          <a:ln w="2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06" name="Google Shape;306;p20"/>
          <p:cNvPicPr preferRelativeResize="0"/>
          <p:nvPr/>
        </p:nvPicPr>
        <p:blipFill rotWithShape="1">
          <a:blip r:embed="rId11">
            <a:alphaModFix/>
          </a:blip>
          <a:srcRect/>
          <a:stretch/>
        </p:blipFill>
        <p:spPr>
          <a:xfrm>
            <a:off x="1029680" y="1988503"/>
            <a:ext cx="3200677" cy="2331922"/>
          </a:xfrm>
          <a:prstGeom prst="rect">
            <a:avLst/>
          </a:prstGeom>
          <a:noFill/>
          <a:ln>
            <a:noFill/>
          </a:ln>
        </p:spPr>
      </p:pic>
      <p:pic>
        <p:nvPicPr>
          <p:cNvPr id="307" name="Google Shape;307;p20"/>
          <p:cNvPicPr preferRelativeResize="0"/>
          <p:nvPr/>
        </p:nvPicPr>
        <p:blipFill rotWithShape="1">
          <a:blip r:embed="rId12">
            <a:alphaModFix/>
          </a:blip>
          <a:srcRect/>
          <a:stretch/>
        </p:blipFill>
        <p:spPr>
          <a:xfrm>
            <a:off x="5500092" y="3674442"/>
            <a:ext cx="6066266" cy="609112"/>
          </a:xfrm>
          <a:prstGeom prst="rect">
            <a:avLst/>
          </a:prstGeom>
          <a:noFill/>
          <a:ln>
            <a:noFill/>
          </a:ln>
        </p:spPr>
      </p:pic>
      <p:pic>
        <p:nvPicPr>
          <p:cNvPr id="308" name="Google Shape;308;p20"/>
          <p:cNvPicPr preferRelativeResize="0"/>
          <p:nvPr/>
        </p:nvPicPr>
        <p:blipFill rotWithShape="1">
          <a:blip r:embed="rId13">
            <a:alphaModFix/>
          </a:blip>
          <a:srcRect/>
          <a:stretch/>
        </p:blipFill>
        <p:spPr>
          <a:xfrm>
            <a:off x="4092924" y="5044121"/>
            <a:ext cx="4440301" cy="444030"/>
          </a:xfrm>
          <a:prstGeom prst="rect">
            <a:avLst/>
          </a:prstGeom>
          <a:noFill/>
          <a:ln>
            <a:noFill/>
          </a:ln>
        </p:spPr>
      </p:pic>
      <p:pic>
        <p:nvPicPr>
          <p:cNvPr id="309" name="Google Shape;309;p20"/>
          <p:cNvPicPr preferRelativeResize="0"/>
          <p:nvPr/>
        </p:nvPicPr>
        <p:blipFill rotWithShape="1">
          <a:blip r:embed="rId14">
            <a:alphaModFix/>
          </a:blip>
          <a:srcRect/>
          <a:stretch/>
        </p:blipFill>
        <p:spPr>
          <a:xfrm>
            <a:off x="11450974" y="0"/>
            <a:ext cx="731526" cy="40234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261650" y="139700"/>
            <a:ext cx="10197900" cy="1536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Cosine similarity</a:t>
            </a:r>
            <a:endParaRPr>
              <a:latin typeface="Arial"/>
              <a:ea typeface="Arial"/>
              <a:cs typeface="Arial"/>
              <a:sym typeface="Arial"/>
            </a:endParaRPr>
          </a:p>
          <a:p>
            <a:pPr marL="1097280" marR="5080" lvl="0" indent="-1085215" algn="l" rtl="0">
              <a:lnSpc>
                <a:spcPct val="119696"/>
              </a:lnSpc>
              <a:spcBef>
                <a:spcPts val="0"/>
              </a:spcBef>
              <a:spcAft>
                <a:spcPts val="0"/>
              </a:spcAft>
              <a:buClr>
                <a:schemeClr val="dk1"/>
              </a:buClr>
              <a:buSzPts val="6600"/>
              <a:buFont typeface="Arial"/>
              <a:buNone/>
            </a:pPr>
            <a:endParaRPr sz="5500">
              <a:latin typeface="Arial"/>
              <a:ea typeface="Arial"/>
              <a:cs typeface="Arial"/>
              <a:sym typeface="Arial"/>
            </a:endParaRPr>
          </a:p>
        </p:txBody>
      </p:sp>
      <p:pic>
        <p:nvPicPr>
          <p:cNvPr id="315" name="Google Shape;315;p21"/>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316" name="Google Shape;316;p21"/>
          <p:cNvSpPr txBox="1"/>
          <p:nvPr/>
        </p:nvSpPr>
        <p:spPr>
          <a:xfrm>
            <a:off x="443275" y="1193542"/>
            <a:ext cx="11294456" cy="240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Arial"/>
                <a:ea typeface="Arial"/>
                <a:cs typeface="Arial"/>
                <a:sym typeface="Arial"/>
              </a:rPr>
              <a:t>The most commonly used similarity function for measuring the similarity between two vectors in the high-dimensional space is cosine similarity. Cosine similarity measures the cosine of the angle between the two vectors and ranges from -1 to 1, where 1 indicates that the two vectors are identical, 0 indicates that the two vectors are orthogonal, and -1 indicates that the two vectors are pointing in opposite directions.</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261620" y="139700"/>
            <a:ext cx="44544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Cosine similarity</a:t>
            </a:r>
            <a:endParaRPr>
              <a:latin typeface="Arial"/>
              <a:ea typeface="Arial"/>
              <a:cs typeface="Arial"/>
              <a:sym typeface="Arial"/>
            </a:endParaRPr>
          </a:p>
        </p:txBody>
      </p:sp>
      <p:sp>
        <p:nvSpPr>
          <p:cNvPr id="322" name="Google Shape;322;p22"/>
          <p:cNvSpPr txBox="1"/>
          <p:nvPr/>
        </p:nvSpPr>
        <p:spPr>
          <a:xfrm>
            <a:off x="1732940" y="1368158"/>
            <a:ext cx="5664200" cy="513080"/>
          </a:xfrm>
          <a:prstGeom prst="rect">
            <a:avLst/>
          </a:prstGeom>
          <a:noFill/>
          <a:ln>
            <a:noFill/>
          </a:ln>
        </p:spPr>
        <p:txBody>
          <a:bodyPr spcFirstLastPara="1" wrap="square" lIns="0" tIns="12700" rIns="0" bIns="0" anchor="t" anchorCtr="0">
            <a:spAutoFit/>
          </a:bodyPr>
          <a:lstStyle/>
          <a:p>
            <a:pPr marL="25400" marR="0" lvl="0" indent="0" algn="l" rtl="0">
              <a:lnSpc>
                <a:spcPct val="100000"/>
              </a:lnSpc>
              <a:spcBef>
                <a:spcPts val="0"/>
              </a:spcBef>
              <a:spcAft>
                <a:spcPts val="0"/>
              </a:spcAft>
              <a:buClr>
                <a:srgbClr val="000000"/>
              </a:buClr>
              <a:buSzPts val="4800"/>
              <a:buFont typeface="Arial"/>
              <a:buNone/>
            </a:pPr>
            <a:r>
              <a:rPr lang="en-US" sz="4800" b="0" i="0" u="none" strike="noStrike" cap="none" baseline="30000">
                <a:solidFill>
                  <a:srgbClr val="000000"/>
                </a:solidFill>
                <a:latin typeface="Cambria Math"/>
                <a:ea typeface="Cambria Math"/>
                <a:cs typeface="Cambria Math"/>
                <a:sym typeface="Cambria Math"/>
              </a:rPr>
              <a:t>345((</a:t>
            </a:r>
            <a:r>
              <a:rPr lang="en-US" sz="2300" b="0" i="0" u="none" strike="noStrike" cap="none">
                <a:solidFill>
                  <a:srgbClr val="000000"/>
                </a:solidFill>
                <a:latin typeface="Cambria Math"/>
                <a:ea typeface="Cambria Math"/>
                <a:cs typeface="Cambria Math"/>
                <a:sym typeface="Cambria Math"/>
              </a:rPr>
              <a:t>,</a:t>
            </a:r>
            <a:r>
              <a:rPr lang="en-US" sz="4800" b="0" i="0" u="none" strike="noStrike" cap="none" baseline="30000">
                <a:solidFill>
                  <a:srgbClr val="000000"/>
                </a:solidFill>
                <a:latin typeface="Cambria Math"/>
                <a:ea typeface="Cambria Math"/>
                <a:cs typeface="Cambria Math"/>
                <a:sym typeface="Cambria Math"/>
              </a:rPr>
              <a:t>, (</a:t>
            </a:r>
            <a:r>
              <a:rPr lang="en-US" sz="2300" b="0" i="0" u="none" strike="noStrike" cap="none">
                <a:solidFill>
                  <a:srgbClr val="000000"/>
                </a:solidFill>
                <a:latin typeface="Cambria Math"/>
                <a:ea typeface="Cambria Math"/>
                <a:cs typeface="Cambria Math"/>
                <a:sym typeface="Cambria Math"/>
              </a:rPr>
              <a:t>/0+1 </a:t>
            </a:r>
            <a:r>
              <a:rPr lang="en-US" sz="4800" b="0" i="0" u="none" strike="noStrike" cap="none" baseline="30000">
                <a:solidFill>
                  <a:srgbClr val="000000"/>
                </a:solidFill>
                <a:latin typeface="Cambria Math"/>
                <a:ea typeface="Cambria Math"/>
                <a:cs typeface="Cambria Math"/>
                <a:sym typeface="Cambria Math"/>
              </a:rPr>
              <a:t>− (</a:t>
            </a:r>
            <a:r>
              <a:rPr lang="en-US" sz="2300" b="0" i="0" u="none" strike="noStrike" cap="none">
                <a:solidFill>
                  <a:srgbClr val="000000"/>
                </a:solidFill>
                <a:latin typeface="Cambria Math"/>
                <a:ea typeface="Cambria Math"/>
                <a:cs typeface="Cambria Math"/>
                <a:sym typeface="Cambria Math"/>
              </a:rPr>
              <a:t>)*+ </a:t>
            </a:r>
            <a:r>
              <a:rPr lang="en-US" sz="4800" b="0" i="0" u="none" strike="noStrike" cap="none" baseline="30000">
                <a:solidFill>
                  <a:srgbClr val="000000"/>
                </a:solidFill>
                <a:latin typeface="Cambria Math"/>
                <a:ea typeface="Cambria Math"/>
                <a:cs typeface="Cambria Math"/>
                <a:sym typeface="Cambria Math"/>
              </a:rPr>
              <a:t>+ (</a:t>
            </a:r>
            <a:r>
              <a:rPr lang="en-US" sz="2300" b="0" i="0" u="none" strike="noStrike" cap="none">
                <a:solidFill>
                  <a:srgbClr val="000000"/>
                </a:solidFill>
                <a:latin typeface="Cambria Math"/>
                <a:ea typeface="Cambria Math"/>
                <a:cs typeface="Cambria Math"/>
                <a:sym typeface="Cambria Math"/>
              </a:rPr>
              <a:t>,-)*+</a:t>
            </a:r>
            <a:r>
              <a:rPr lang="en-US" sz="4800" b="0" i="0" u="none" strike="noStrike" cap="none" baseline="30000">
                <a:solidFill>
                  <a:srgbClr val="000000"/>
                </a:solidFill>
                <a:latin typeface="Cambria Math"/>
                <a:ea typeface="Cambria Math"/>
                <a:cs typeface="Cambria Math"/>
                <a:sym typeface="Cambria Math"/>
              </a:rPr>
              <a:t>)</a:t>
            </a:r>
            <a:endParaRPr sz="4800" b="0" i="0" u="none" strike="noStrike" cap="none" baseline="30000">
              <a:solidFill>
                <a:srgbClr val="000000"/>
              </a:solidFill>
              <a:latin typeface="Cambria Math"/>
              <a:ea typeface="Cambria Math"/>
              <a:cs typeface="Cambria Math"/>
              <a:sym typeface="Cambria Math"/>
            </a:endParaRPr>
          </a:p>
        </p:txBody>
      </p:sp>
      <p:sp>
        <p:nvSpPr>
          <p:cNvPr id="323" name="Google Shape;323;p22"/>
          <p:cNvSpPr txBox="1"/>
          <p:nvPr/>
        </p:nvSpPr>
        <p:spPr>
          <a:xfrm>
            <a:off x="7119632" y="2667203"/>
            <a:ext cx="4787900" cy="1995805"/>
          </a:xfrm>
          <a:prstGeom prst="rect">
            <a:avLst/>
          </a:prstGeom>
          <a:noFill/>
          <a:ln>
            <a:noFill/>
          </a:ln>
        </p:spPr>
        <p:txBody>
          <a:bodyPr spcFirstLastPara="1" wrap="square" lIns="0" tIns="12700" rIns="0" bIns="0" anchor="t" anchorCtr="0">
            <a:spAutoFit/>
          </a:bodyPr>
          <a:lstStyle/>
          <a:p>
            <a:pPr marL="12700" marR="5080" lvl="0" indent="0" algn="l" rtl="0">
              <a:lnSpc>
                <a:spcPct val="1347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Man:Woman as Boy:Girl Ottawa:Canada as Nairobi:Kenya Big:Bigger as Tall:Taller Yen:Japan as Ruble:Russia</a:t>
            </a:r>
            <a:endParaRPr sz="2400" b="0" i="0" u="none" strike="noStrike" cap="none">
              <a:solidFill>
                <a:srgbClr val="000000"/>
              </a:solidFill>
              <a:latin typeface="Cambria"/>
              <a:ea typeface="Cambria"/>
              <a:cs typeface="Cambria"/>
              <a:sym typeface="Cambria"/>
            </a:endParaRPr>
          </a:p>
        </p:txBody>
      </p:sp>
      <p:pic>
        <p:nvPicPr>
          <p:cNvPr id="324" name="Google Shape;324;p22" descr="Perbedaan Cosine Similarity dan Cosine Distance - Hendro Prasetyo"/>
          <p:cNvPicPr preferRelativeResize="0"/>
          <p:nvPr/>
        </p:nvPicPr>
        <p:blipFill rotWithShape="1">
          <a:blip r:embed="rId3">
            <a:alphaModFix/>
          </a:blip>
          <a:srcRect/>
          <a:stretch/>
        </p:blipFill>
        <p:spPr>
          <a:xfrm>
            <a:off x="0" y="2251342"/>
            <a:ext cx="6858000" cy="3238500"/>
          </a:xfrm>
          <a:prstGeom prst="rect">
            <a:avLst/>
          </a:prstGeom>
          <a:noFill/>
          <a:ln>
            <a:noFill/>
          </a:ln>
        </p:spPr>
      </p:pic>
      <p:pic>
        <p:nvPicPr>
          <p:cNvPr id="325" name="Google Shape;325;p22"/>
          <p:cNvPicPr preferRelativeResize="0"/>
          <p:nvPr/>
        </p:nvPicPr>
        <p:blipFill rotWithShape="1">
          <a:blip r:embed="rId4">
            <a:alphaModFix/>
          </a:blip>
          <a:srcRect/>
          <a:stretch/>
        </p:blipFill>
        <p:spPr>
          <a:xfrm>
            <a:off x="1363250" y="1368158"/>
            <a:ext cx="6705790" cy="670579"/>
          </a:xfrm>
          <a:prstGeom prst="rect">
            <a:avLst/>
          </a:prstGeom>
          <a:noFill/>
          <a:ln>
            <a:noFill/>
          </a:ln>
        </p:spPr>
      </p:pic>
      <p:pic>
        <p:nvPicPr>
          <p:cNvPr id="326" name="Google Shape;326;p22"/>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23"/>
          <p:cNvSpPr txBox="1">
            <a:spLocks noGrp="1"/>
          </p:cNvSpPr>
          <p:nvPr>
            <p:ph type="title"/>
          </p:nvPr>
        </p:nvSpPr>
        <p:spPr>
          <a:xfrm>
            <a:off x="261650" y="139700"/>
            <a:ext cx="10197900" cy="859500"/>
          </a:xfrm>
          <a:prstGeom prst="rect">
            <a:avLst/>
          </a:prstGeom>
          <a:noFill/>
          <a:ln>
            <a:noFill/>
          </a:ln>
        </p:spPr>
        <p:txBody>
          <a:bodyPr spcFirstLastPara="1" wrap="square" lIns="0" tIns="12700" rIns="0" bIns="0" anchor="t" anchorCtr="0">
            <a:spAutoFit/>
          </a:bodyPr>
          <a:lstStyle/>
          <a:p>
            <a:pPr marL="1097280" marR="5080" lvl="0" indent="-1085215" algn="l" rtl="0">
              <a:lnSpc>
                <a:spcPct val="119696"/>
              </a:lnSpc>
              <a:spcBef>
                <a:spcPts val="0"/>
              </a:spcBef>
              <a:spcAft>
                <a:spcPts val="0"/>
              </a:spcAft>
              <a:buClr>
                <a:schemeClr val="dk1"/>
              </a:buClr>
              <a:buSzPts val="6600"/>
              <a:buFont typeface="Arial"/>
              <a:buNone/>
            </a:pPr>
            <a:r>
              <a:rPr lang="en-US" sz="5500">
                <a:latin typeface="Arial"/>
                <a:ea typeface="Arial"/>
                <a:cs typeface="Arial"/>
                <a:sym typeface="Arial"/>
              </a:rPr>
              <a:t>Properties of word embeddings</a:t>
            </a:r>
            <a:endParaRPr sz="5500">
              <a:latin typeface="Arial"/>
              <a:ea typeface="Arial"/>
              <a:cs typeface="Arial"/>
              <a:sym typeface="Arial"/>
            </a:endParaRPr>
          </a:p>
        </p:txBody>
      </p:sp>
      <p:pic>
        <p:nvPicPr>
          <p:cNvPr id="332" name="Google Shape;332;p2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333" name="Google Shape;333;p23"/>
          <p:cNvSpPr txBox="1"/>
          <p:nvPr/>
        </p:nvSpPr>
        <p:spPr>
          <a:xfrm>
            <a:off x="443274" y="1416650"/>
            <a:ext cx="11329625" cy="12926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Arial"/>
                <a:ea typeface="Arial"/>
                <a:cs typeface="Arial"/>
                <a:sym typeface="Arial"/>
              </a:rPr>
              <a:t>Overall, word </a:t>
            </a:r>
            <a:r>
              <a:rPr lang="en-US" sz="2400" b="0" i="0" u="none" strike="noStrike" cap="none" dirty="0" err="1">
                <a:solidFill>
                  <a:srgbClr val="000000"/>
                </a:solidFill>
                <a:latin typeface="Arial"/>
                <a:ea typeface="Arial"/>
                <a:cs typeface="Arial"/>
                <a:sym typeface="Arial"/>
              </a:rPr>
              <a:t>embeddings</a:t>
            </a:r>
            <a:r>
              <a:rPr lang="en-US" sz="2400" b="0" i="0" u="none" strike="noStrike" cap="none" dirty="0">
                <a:solidFill>
                  <a:srgbClr val="000000"/>
                </a:solidFill>
                <a:latin typeface="Arial"/>
                <a:ea typeface="Arial"/>
                <a:cs typeface="Arial"/>
                <a:sym typeface="Arial"/>
              </a:rPr>
              <a:t> provide a way to capture the semantic relationships between words in a high-dimensional space, and analogy reasoning is just one of the many applications that can be built on top of them.</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24"/>
          <p:cNvSpPr txBox="1">
            <a:spLocks noGrp="1"/>
          </p:cNvSpPr>
          <p:nvPr>
            <p:ph type="title"/>
          </p:nvPr>
        </p:nvSpPr>
        <p:spPr>
          <a:xfrm>
            <a:off x="5198263" y="1111300"/>
            <a:ext cx="61857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339" name="Google Shape;339;p24"/>
          <p:cNvSpPr txBox="1"/>
          <p:nvPr/>
        </p:nvSpPr>
        <p:spPr>
          <a:xfrm>
            <a:off x="5165331" y="4008411"/>
            <a:ext cx="62517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Embedding matrix</a:t>
            </a:r>
            <a:endParaRPr sz="5400" b="0" i="0" u="none" strike="noStrike" cap="none">
              <a:solidFill>
                <a:srgbClr val="000000"/>
              </a:solidFill>
              <a:latin typeface="Arial"/>
              <a:ea typeface="Arial"/>
              <a:cs typeface="Arial"/>
              <a:sym typeface="Arial"/>
            </a:endParaRPr>
          </a:p>
        </p:txBody>
      </p:sp>
      <p:sp>
        <p:nvSpPr>
          <p:cNvPr id="340" name="Google Shape;340;p24"/>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41" name="Google Shape;341;p24"/>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45"/>
        <p:cNvGrpSpPr/>
        <p:nvPr/>
      </p:nvGrpSpPr>
      <p:grpSpPr>
        <a:xfrm>
          <a:off x="0" y="0"/>
          <a:ext cx="0" cy="0"/>
          <a:chOff x="0" y="0"/>
          <a:chExt cx="0" cy="0"/>
        </a:xfrm>
      </p:grpSpPr>
      <p:sp>
        <p:nvSpPr>
          <p:cNvPr id="346" name="Google Shape;346;p25"/>
          <p:cNvSpPr txBox="1">
            <a:spLocks noGrp="1"/>
          </p:cNvSpPr>
          <p:nvPr>
            <p:ph type="title"/>
          </p:nvPr>
        </p:nvSpPr>
        <p:spPr>
          <a:xfrm>
            <a:off x="261629" y="139700"/>
            <a:ext cx="8519400" cy="238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Embedding matrix</a:t>
            </a: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347" name="Google Shape;347;p25"/>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348" name="Google Shape;348;p25"/>
          <p:cNvSpPr txBox="1"/>
          <p:nvPr/>
        </p:nvSpPr>
        <p:spPr>
          <a:xfrm>
            <a:off x="354824" y="1383525"/>
            <a:ext cx="11418075" cy="2769959"/>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Learning a word embedding involves an embedding matrix, E, for a vocabulary of 10,000 words. Each column corresponds to an embedding for a word.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One-hot </a:t>
            </a:r>
            <a:r>
              <a:rPr lang="en-US" sz="2400" dirty="0">
                <a:solidFill>
                  <a:schemeClr val="dk1"/>
                </a:solidFill>
              </a:rPr>
              <a:t>encoding, a 10,000-dimensional vector, represents each word.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To </a:t>
            </a:r>
            <a:r>
              <a:rPr lang="en-US" sz="2400" dirty="0">
                <a:solidFill>
                  <a:schemeClr val="dk1"/>
                </a:solidFill>
              </a:rPr>
              <a:t>get the embedding vector for a word, multiply E by its one-hot vector, resulting in a 300-dimensional vector.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The </a:t>
            </a:r>
            <a:r>
              <a:rPr lang="en-US" sz="2400" dirty="0">
                <a:solidFill>
                  <a:schemeClr val="dk1"/>
                </a:solidFill>
              </a:rPr>
              <a:t>notation E 6257 represents the embedding vector for the word at index 6257 in the vocabulary.</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59"/>
        <p:cNvGrpSpPr/>
        <p:nvPr/>
      </p:nvGrpSpPr>
      <p:grpSpPr>
        <a:xfrm>
          <a:off x="0" y="0"/>
          <a:ext cx="0" cy="0"/>
          <a:chOff x="0" y="0"/>
          <a:chExt cx="0" cy="0"/>
        </a:xfrm>
      </p:grpSpPr>
      <p:sp>
        <p:nvSpPr>
          <p:cNvPr id="360" name="Google Shape;360;p27"/>
          <p:cNvSpPr txBox="1">
            <a:spLocks noGrp="1"/>
          </p:cNvSpPr>
          <p:nvPr>
            <p:ph type="title"/>
          </p:nvPr>
        </p:nvSpPr>
        <p:spPr>
          <a:xfrm>
            <a:off x="261620" y="139700"/>
            <a:ext cx="48801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Embedding matrix</a:t>
            </a:r>
            <a:endParaRPr>
              <a:latin typeface="Arial"/>
              <a:ea typeface="Arial"/>
              <a:cs typeface="Arial"/>
              <a:sym typeface="Arial"/>
            </a:endParaRPr>
          </a:p>
        </p:txBody>
      </p:sp>
      <p:sp>
        <p:nvSpPr>
          <p:cNvPr id="361" name="Google Shape;361;p27"/>
          <p:cNvSpPr txBox="1"/>
          <p:nvPr/>
        </p:nvSpPr>
        <p:spPr>
          <a:xfrm>
            <a:off x="640212" y="5968598"/>
            <a:ext cx="101205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In practice, use specialized function to look up an embedding.</a:t>
            </a:r>
            <a:endParaRPr sz="2800" b="0" i="0" u="none" strike="noStrike" cap="none">
              <a:solidFill>
                <a:srgbClr val="000000"/>
              </a:solidFill>
              <a:latin typeface="Cambria"/>
              <a:ea typeface="Cambria"/>
              <a:cs typeface="Cambria"/>
              <a:sym typeface="Cambria"/>
            </a:endParaRPr>
          </a:p>
        </p:txBody>
      </p:sp>
      <p:pic>
        <p:nvPicPr>
          <p:cNvPr id="362" name="Google Shape;362;p27" descr="Intro to Word Embeddings and Vectors for Text Analysis."/>
          <p:cNvPicPr preferRelativeResize="0"/>
          <p:nvPr/>
        </p:nvPicPr>
        <p:blipFill rotWithShape="1">
          <a:blip r:embed="rId3">
            <a:alphaModFix/>
          </a:blip>
          <a:srcRect/>
          <a:stretch/>
        </p:blipFill>
        <p:spPr>
          <a:xfrm>
            <a:off x="220611" y="1400353"/>
            <a:ext cx="11277599" cy="4057292"/>
          </a:xfrm>
          <a:prstGeom prst="rect">
            <a:avLst/>
          </a:prstGeom>
          <a:noFill/>
          <a:ln>
            <a:noFill/>
          </a:ln>
        </p:spPr>
      </p:pic>
      <p:pic>
        <p:nvPicPr>
          <p:cNvPr id="363" name="Google Shape;363;p27"/>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Google Shape;368;p28"/>
          <p:cNvSpPr txBox="1">
            <a:spLocks noGrp="1"/>
          </p:cNvSpPr>
          <p:nvPr>
            <p:ph type="title"/>
          </p:nvPr>
        </p:nvSpPr>
        <p:spPr>
          <a:xfrm>
            <a:off x="4712751" y="1232775"/>
            <a:ext cx="69087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369" name="Google Shape;369;p28"/>
          <p:cNvSpPr txBox="1"/>
          <p:nvPr/>
        </p:nvSpPr>
        <p:spPr>
          <a:xfrm>
            <a:off x="5841850" y="3597424"/>
            <a:ext cx="4897800" cy="1854300"/>
          </a:xfrm>
          <a:prstGeom prst="rect">
            <a:avLst/>
          </a:prstGeom>
          <a:noFill/>
          <a:ln>
            <a:noFill/>
          </a:ln>
        </p:spPr>
        <p:txBody>
          <a:bodyPr spcFirstLastPara="1" wrap="square" lIns="0" tIns="27925" rIns="0" bIns="0" anchor="t" anchorCtr="0">
            <a:spAutoFit/>
          </a:bodyPr>
          <a:lstStyle/>
          <a:p>
            <a:pPr marL="358775" marR="5080" lvl="0" indent="-346710" algn="ctr" rtl="0">
              <a:lnSpc>
                <a:spcPct val="119696"/>
              </a:lnSpc>
              <a:spcBef>
                <a:spcPts val="0"/>
              </a:spcBef>
              <a:spcAft>
                <a:spcPts val="0"/>
              </a:spcAft>
              <a:buClr>
                <a:srgbClr val="000000"/>
              </a:buClr>
              <a:buSzPts val="6600"/>
              <a:buFont typeface="Arial"/>
              <a:buNone/>
            </a:pPr>
            <a:r>
              <a:rPr lang="en-US" sz="5400" b="0" i="0" u="none" strike="noStrike" cap="none" dirty="0">
                <a:solidFill>
                  <a:srgbClr val="000000"/>
                </a:solidFill>
                <a:latin typeface="Arial"/>
                <a:ea typeface="Arial"/>
                <a:cs typeface="Arial"/>
                <a:sym typeface="Arial"/>
              </a:rPr>
              <a:t>Learning word</a:t>
            </a:r>
            <a:endParaRPr sz="5400" b="0" i="0" u="none" strike="noStrike" cap="none" dirty="0">
              <a:solidFill>
                <a:srgbClr val="000000"/>
              </a:solidFill>
              <a:latin typeface="Arial"/>
              <a:ea typeface="Arial"/>
              <a:cs typeface="Arial"/>
              <a:sym typeface="Arial"/>
            </a:endParaRPr>
          </a:p>
          <a:p>
            <a:pPr marL="358775" marR="5080" lvl="0" indent="-346710" algn="ctr" rtl="0">
              <a:lnSpc>
                <a:spcPct val="119696"/>
              </a:lnSpc>
              <a:spcBef>
                <a:spcPts val="0"/>
              </a:spcBef>
              <a:spcAft>
                <a:spcPts val="0"/>
              </a:spcAft>
              <a:buClr>
                <a:srgbClr val="000000"/>
              </a:buClr>
              <a:buSzPts val="6600"/>
              <a:buFont typeface="Arial"/>
              <a:buNone/>
            </a:pPr>
            <a:r>
              <a:rPr lang="en-US" sz="5400" b="0" i="0" u="none" strike="noStrike" cap="none" dirty="0" err="1">
                <a:solidFill>
                  <a:srgbClr val="000000"/>
                </a:solidFill>
                <a:latin typeface="Arial"/>
                <a:ea typeface="Arial"/>
                <a:cs typeface="Arial"/>
                <a:sym typeface="Arial"/>
              </a:rPr>
              <a:t>embeddings</a:t>
            </a:r>
            <a:endParaRPr sz="5400" b="0" i="0" u="none" strike="noStrike" cap="none" dirty="0">
              <a:solidFill>
                <a:srgbClr val="000000"/>
              </a:solidFill>
              <a:latin typeface="Arial"/>
              <a:ea typeface="Arial"/>
              <a:cs typeface="Arial"/>
              <a:sym typeface="Arial"/>
            </a:endParaRPr>
          </a:p>
        </p:txBody>
      </p:sp>
      <p:sp>
        <p:nvSpPr>
          <p:cNvPr id="370" name="Google Shape;370;p28"/>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71" name="Google Shape;371;p28"/>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855520" y="181075"/>
            <a:ext cx="11668800" cy="17394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6000" b="1">
                <a:solidFill>
                  <a:srgbClr val="0F0F0F"/>
                </a:solidFill>
                <a:highlight>
                  <a:srgbClr val="FFFFFF"/>
                </a:highlight>
                <a:latin typeface="Roboto"/>
                <a:ea typeface="Roboto"/>
                <a:cs typeface="Roboto"/>
                <a:sym typeface="Roboto"/>
              </a:rPr>
              <a:t>NLP and Word Embeddings</a:t>
            </a:r>
            <a:endParaRPr sz="6000" b="1">
              <a:solidFill>
                <a:srgbClr val="0F0F0F"/>
              </a:solidFill>
              <a:highlight>
                <a:srgbClr val="FFFFFF"/>
              </a:highlight>
              <a:latin typeface="Roboto"/>
              <a:ea typeface="Roboto"/>
              <a:cs typeface="Roboto"/>
              <a:sym typeface="Roboto"/>
            </a:endParaRPr>
          </a:p>
          <a:p>
            <a:pPr marL="0" lvl="0" indent="0" algn="l" rtl="0">
              <a:lnSpc>
                <a:spcPct val="100000"/>
              </a:lnSpc>
              <a:spcBef>
                <a:spcPts val="0"/>
              </a:spcBef>
              <a:spcAft>
                <a:spcPts val="0"/>
              </a:spcAft>
              <a:buSzPts val="1400"/>
              <a:buNone/>
            </a:pPr>
            <a:endParaRPr/>
          </a:p>
        </p:txBody>
      </p:sp>
      <p:sp>
        <p:nvSpPr>
          <p:cNvPr id="44" name="Google Shape;44;p1"/>
          <p:cNvSpPr txBox="1">
            <a:spLocks noGrp="1"/>
          </p:cNvSpPr>
          <p:nvPr>
            <p:ph type="body" idx="1"/>
          </p:nvPr>
        </p:nvSpPr>
        <p:spPr>
          <a:xfrm>
            <a:off x="4893000" y="1610550"/>
            <a:ext cx="6775800" cy="4680000"/>
          </a:xfrm>
          <a:prstGeom prst="rect">
            <a:avLst/>
          </a:prstGeom>
          <a:noFill/>
          <a:ln>
            <a:noFill/>
          </a:ln>
        </p:spPr>
        <p:txBody>
          <a:bodyPr spcFirstLastPara="1" wrap="square" lIns="0" tIns="0" rIns="0" bIns="0" anchor="t" anchorCtr="0">
            <a:noAutofit/>
          </a:bodyPr>
          <a:lstStyle/>
          <a:p>
            <a:pPr marL="12700" lvl="0" indent="0" algn="l" rtl="0">
              <a:lnSpc>
                <a:spcPct val="100000"/>
              </a:lnSpc>
              <a:spcBef>
                <a:spcPts val="0"/>
              </a:spcBef>
              <a:spcAft>
                <a:spcPts val="0"/>
              </a:spcAft>
              <a:buSzPts val="1400"/>
              <a:buNone/>
            </a:pPr>
            <a:r>
              <a:rPr lang="en-US" dirty="0">
                <a:latin typeface="Calibri"/>
                <a:ea typeface="Calibri"/>
                <a:cs typeface="Calibri"/>
                <a:sym typeface="Calibri"/>
              </a:rPr>
              <a:t>1 Word representation</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2 Using word </a:t>
            </a:r>
            <a:r>
              <a:rPr lang="en-US" dirty="0" err="1">
                <a:latin typeface="Calibri"/>
                <a:ea typeface="Calibri"/>
                <a:cs typeface="Calibri"/>
                <a:sym typeface="Calibri"/>
              </a:rPr>
              <a:t>embeddings</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3 Properties of word </a:t>
            </a:r>
            <a:r>
              <a:rPr lang="en-US" dirty="0" err="1">
                <a:latin typeface="Calibri"/>
                <a:ea typeface="Calibri"/>
                <a:cs typeface="Calibri"/>
                <a:sym typeface="Calibri"/>
              </a:rPr>
              <a:t>embeddings</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4 Embedding matrix</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5 Learning word </a:t>
            </a:r>
            <a:r>
              <a:rPr lang="en-US" dirty="0" err="1">
                <a:latin typeface="Calibri"/>
                <a:ea typeface="Calibri"/>
                <a:cs typeface="Calibri"/>
                <a:sym typeface="Calibri"/>
              </a:rPr>
              <a:t>embeddings</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6 Word2Vec</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7 Negative sampling</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8 </a:t>
            </a:r>
            <a:r>
              <a:rPr lang="en-US" dirty="0" err="1">
                <a:latin typeface="Calibri"/>
                <a:ea typeface="Calibri"/>
                <a:cs typeface="Calibri"/>
                <a:sym typeface="Calibri"/>
              </a:rPr>
              <a:t>GloVe</a:t>
            </a:r>
            <a:r>
              <a:rPr lang="en-US" dirty="0">
                <a:latin typeface="Calibri"/>
                <a:ea typeface="Calibri"/>
                <a:cs typeface="Calibri"/>
                <a:sym typeface="Calibri"/>
              </a:rPr>
              <a:t> word vectors</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9 Sentiment classification</a:t>
            </a:r>
            <a:endParaRPr dirty="0">
              <a:latin typeface="Calibri"/>
              <a:ea typeface="Calibri"/>
              <a:cs typeface="Calibri"/>
              <a:sym typeface="Calibri"/>
            </a:endParaRPr>
          </a:p>
          <a:p>
            <a:pPr marL="12700" lvl="0" indent="0" algn="l" rtl="0">
              <a:lnSpc>
                <a:spcPct val="100000"/>
              </a:lnSpc>
              <a:spcBef>
                <a:spcPts val="0"/>
              </a:spcBef>
              <a:spcAft>
                <a:spcPts val="0"/>
              </a:spcAft>
              <a:buSzPts val="1400"/>
              <a:buNone/>
            </a:pPr>
            <a:r>
              <a:rPr lang="en-US" dirty="0">
                <a:latin typeface="Calibri"/>
                <a:ea typeface="Calibri"/>
                <a:cs typeface="Calibri"/>
                <a:sym typeface="Calibri"/>
              </a:rPr>
              <a:t>10 </a:t>
            </a:r>
            <a:r>
              <a:rPr lang="en-US" dirty="0" err="1">
                <a:latin typeface="Calibri"/>
                <a:ea typeface="Calibri"/>
                <a:cs typeface="Calibri"/>
                <a:sym typeface="Calibri"/>
              </a:rPr>
              <a:t>Debiasing</a:t>
            </a:r>
            <a:r>
              <a:rPr lang="en-US" dirty="0">
                <a:latin typeface="Calibri"/>
                <a:ea typeface="Calibri"/>
                <a:cs typeface="Calibri"/>
                <a:sym typeface="Calibri"/>
              </a:rPr>
              <a:t> word </a:t>
            </a:r>
            <a:r>
              <a:rPr lang="en-US" dirty="0" err="1" smtClean="0">
                <a:latin typeface="Calibri"/>
                <a:ea typeface="Calibri"/>
                <a:cs typeface="Calibri"/>
                <a:sym typeface="Calibri"/>
              </a:rPr>
              <a:t>embeddings</a:t>
            </a:r>
            <a:endParaRPr sz="6600" dirty="0">
              <a:latin typeface="Calibri"/>
              <a:ea typeface="Calibri"/>
              <a:cs typeface="Calibri"/>
              <a:sym typeface="Calibri"/>
            </a:endParaRPr>
          </a:p>
        </p:txBody>
      </p:sp>
      <p:pic>
        <p:nvPicPr>
          <p:cNvPr id="45" name="Google Shape;45;p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539645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75"/>
        <p:cNvGrpSpPr/>
        <p:nvPr/>
      </p:nvGrpSpPr>
      <p:grpSpPr>
        <a:xfrm>
          <a:off x="0" y="0"/>
          <a:ext cx="0" cy="0"/>
          <a:chOff x="0" y="0"/>
          <a:chExt cx="0" cy="0"/>
        </a:xfrm>
      </p:grpSpPr>
      <p:pic>
        <p:nvPicPr>
          <p:cNvPr id="376" name="Google Shape;376;p2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377" name="Google Shape;377;p29"/>
          <p:cNvSpPr txBox="1"/>
          <p:nvPr/>
        </p:nvSpPr>
        <p:spPr>
          <a:xfrm>
            <a:off x="122925" y="0"/>
            <a:ext cx="9795600" cy="1537200"/>
          </a:xfrm>
          <a:prstGeom prst="rect">
            <a:avLst/>
          </a:prstGeom>
          <a:noFill/>
          <a:ln>
            <a:noFill/>
          </a:ln>
        </p:spPr>
        <p:txBody>
          <a:bodyPr spcFirstLastPara="1" wrap="square" lIns="91425" tIns="91425" rIns="91425" bIns="91425" anchor="t" anchorCtr="0">
            <a:spAutoFit/>
          </a:bodyPr>
          <a:lstStyle/>
          <a:p>
            <a:pPr marL="0" marR="5080" lvl="0" indent="0" algn="l" rtl="0">
              <a:lnSpc>
                <a:spcPct val="119696"/>
              </a:lnSpc>
              <a:spcBef>
                <a:spcPts val="0"/>
              </a:spcBef>
              <a:spcAft>
                <a:spcPts val="0"/>
              </a:spcAft>
              <a:buClr>
                <a:schemeClr val="dk1"/>
              </a:buClr>
              <a:buSzPts val="6600"/>
              <a:buFont typeface="Arial"/>
              <a:buNone/>
            </a:pPr>
            <a:r>
              <a:rPr lang="en-US" sz="4000" b="0" i="0" u="none" strike="noStrike" cap="none">
                <a:solidFill>
                  <a:schemeClr val="dk1"/>
                </a:solidFill>
                <a:latin typeface="Arial"/>
                <a:ea typeface="Arial"/>
                <a:cs typeface="Arial"/>
                <a:sym typeface="Arial"/>
              </a:rPr>
              <a:t>Neural language model</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endParaRPr sz="4000" b="0" i="0" u="none" strike="noStrike" cap="none">
              <a:solidFill>
                <a:srgbClr val="000000"/>
              </a:solidFill>
              <a:latin typeface="Arial"/>
              <a:ea typeface="Arial"/>
              <a:cs typeface="Arial"/>
              <a:sym typeface="Arial"/>
            </a:endParaRPr>
          </a:p>
        </p:txBody>
      </p:sp>
      <p:sp>
        <p:nvSpPr>
          <p:cNvPr id="378" name="Google Shape;378;p29"/>
          <p:cNvSpPr txBox="1"/>
          <p:nvPr/>
        </p:nvSpPr>
        <p:spPr>
          <a:xfrm>
            <a:off x="465174" y="1082550"/>
            <a:ext cx="11369271" cy="2400627"/>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Word </a:t>
            </a:r>
            <a:r>
              <a:rPr lang="en-US" sz="2400" dirty="0" err="1">
                <a:solidFill>
                  <a:schemeClr val="dk1"/>
                </a:solidFill>
              </a:rPr>
              <a:t>embeddings</a:t>
            </a:r>
            <a:r>
              <a:rPr lang="en-US" sz="2400" dirty="0">
                <a:solidFill>
                  <a:schemeClr val="dk1"/>
                </a:solidFill>
              </a:rPr>
              <a:t> involve a 300-dimensional by 10,000-dimensional (or 10,001) embedding matrix. Columns represent word </a:t>
            </a:r>
            <a:r>
              <a:rPr lang="en-US" sz="2400" dirty="0" err="1">
                <a:solidFill>
                  <a:schemeClr val="dk1"/>
                </a:solidFill>
              </a:rPr>
              <a:t>embeddings</a:t>
            </a:r>
            <a:r>
              <a:rPr lang="en-US" sz="2400" dirty="0">
                <a:solidFill>
                  <a:schemeClr val="dk1"/>
                </a:solidFill>
              </a:rPr>
              <a:t>.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In </a:t>
            </a:r>
            <a:r>
              <a:rPr lang="en-US" sz="2400" dirty="0">
                <a:solidFill>
                  <a:schemeClr val="dk1"/>
                </a:solidFill>
              </a:rPr>
              <a:t>a neural language model, the network predicts the next word in a sequence. Input words are represented by embedding vectors, obtained by multiplying a one-hot vector with the embedding matrix. The neural network's </a:t>
            </a:r>
            <a:r>
              <a:rPr lang="en-US" sz="2400" dirty="0" err="1">
                <a:solidFill>
                  <a:schemeClr val="dk1"/>
                </a:solidFill>
              </a:rPr>
              <a:t>softmax</a:t>
            </a:r>
            <a:r>
              <a:rPr lang="en-US" sz="2400" dirty="0">
                <a:solidFill>
                  <a:schemeClr val="dk1"/>
                </a:solidFill>
              </a:rPr>
              <a:t> layer classifies among 10,000 possible vocabulary outputs for the final word.</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pic>
        <p:nvPicPr>
          <p:cNvPr id="383" name="Google Shape;383;p30"/>
          <p:cNvPicPr preferRelativeResize="0"/>
          <p:nvPr/>
        </p:nvPicPr>
        <p:blipFill rotWithShape="1">
          <a:blip r:embed="rId3">
            <a:alphaModFix/>
          </a:blip>
          <a:srcRect/>
          <a:stretch/>
        </p:blipFill>
        <p:spPr>
          <a:xfrm>
            <a:off x="0" y="-1"/>
            <a:ext cx="11430001" cy="6336839"/>
          </a:xfrm>
          <a:prstGeom prst="rect">
            <a:avLst/>
          </a:prstGeom>
          <a:noFill/>
          <a:ln>
            <a:noFill/>
          </a:ln>
        </p:spPr>
      </p:pic>
      <p:pic>
        <p:nvPicPr>
          <p:cNvPr id="384" name="Google Shape;384;p30"/>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88"/>
        <p:cNvGrpSpPr/>
        <p:nvPr/>
      </p:nvGrpSpPr>
      <p:grpSpPr>
        <a:xfrm>
          <a:off x="0" y="0"/>
          <a:ext cx="0" cy="0"/>
          <a:chOff x="0" y="0"/>
          <a:chExt cx="0" cy="0"/>
        </a:xfrm>
      </p:grpSpPr>
      <p:pic>
        <p:nvPicPr>
          <p:cNvPr id="389" name="Google Shape;389;p31"/>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390" name="Google Shape;390;p31"/>
          <p:cNvSpPr txBox="1"/>
          <p:nvPr/>
        </p:nvSpPr>
        <p:spPr>
          <a:xfrm>
            <a:off x="133950" y="-66275"/>
            <a:ext cx="9795600" cy="2293500"/>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chemeClr val="dk1"/>
              </a:buClr>
              <a:buSzPts val="1400"/>
              <a:buFont typeface="Arial"/>
              <a:buNone/>
            </a:pPr>
            <a:r>
              <a:rPr lang="en-US" sz="4400" i="0" u="none" strike="noStrike" cap="none">
                <a:solidFill>
                  <a:schemeClr val="dk1"/>
                </a:solidFill>
              </a:rPr>
              <a:t>Other context/target pairs</a:t>
            </a:r>
            <a:endParaRPr sz="4400" i="0" u="none" strike="noStrike" cap="none">
              <a:solidFill>
                <a:schemeClr val="dk1"/>
              </a:solidFill>
            </a:endParaRPr>
          </a:p>
          <a:p>
            <a:pPr marL="358775" marR="5080" lvl="0" indent="-346710" algn="l" rtl="0">
              <a:lnSpc>
                <a:spcPct val="119696"/>
              </a:lnSpc>
              <a:spcBef>
                <a:spcPts val="0"/>
              </a:spcBef>
              <a:spcAft>
                <a:spcPts val="0"/>
              </a:spcAft>
              <a:buClr>
                <a:schemeClr val="dk1"/>
              </a:buClr>
              <a:buSzPts val="6600"/>
              <a:buFont typeface="Arial"/>
              <a:buNone/>
            </a:pPr>
            <a:endParaRPr sz="6600" i="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p:txBody>
      </p:sp>
      <p:sp>
        <p:nvSpPr>
          <p:cNvPr id="391" name="Google Shape;391;p31"/>
          <p:cNvSpPr txBox="1"/>
          <p:nvPr/>
        </p:nvSpPr>
        <p:spPr>
          <a:xfrm>
            <a:off x="465174" y="1549825"/>
            <a:ext cx="11316517" cy="2400627"/>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a:t>This algorithm, successful for learning word </a:t>
            </a:r>
            <a:r>
              <a:rPr lang="en-US" sz="2400" dirty="0" err="1"/>
              <a:t>embeddings</a:t>
            </a:r>
            <a:r>
              <a:rPr lang="en-US" sz="2400" dirty="0"/>
              <a:t>, has simpler alternatives. </a:t>
            </a:r>
            <a:endParaRPr lang="en-US" sz="2400" dirty="0" smtClean="0"/>
          </a:p>
          <a:p>
            <a:pPr marL="342900" lvl="0" indent="-342900">
              <a:buSzPts val="2400"/>
              <a:buFont typeface="Arial" panose="020B0604020202020204" pitchFamily="34" charset="0"/>
              <a:buChar char="•"/>
            </a:pPr>
            <a:r>
              <a:rPr lang="en-US" sz="2400" dirty="0" smtClean="0"/>
              <a:t>Researchers </a:t>
            </a:r>
            <a:r>
              <a:rPr lang="en-US" sz="2400" dirty="0"/>
              <a:t>explored various contexts, like words before or around the target word, constructing learning problems for neural networks to predict the target word and learn meaningful </a:t>
            </a:r>
            <a:r>
              <a:rPr lang="en-US" sz="2400" dirty="0" err="1"/>
              <a:t>embeddings</a:t>
            </a:r>
            <a:r>
              <a:rPr lang="en-US" sz="2400" dirty="0"/>
              <a:t>. The next section delves into the Word2Vec model.</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261620" y="139700"/>
            <a:ext cx="67824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Other context/target pairs</a:t>
            </a:r>
            <a:endParaRPr>
              <a:latin typeface="Arial"/>
              <a:ea typeface="Arial"/>
              <a:cs typeface="Arial"/>
              <a:sym typeface="Arial"/>
            </a:endParaRPr>
          </a:p>
        </p:txBody>
      </p:sp>
      <p:sp>
        <p:nvSpPr>
          <p:cNvPr id="397" name="Google Shape;397;p32"/>
          <p:cNvSpPr txBox="1"/>
          <p:nvPr/>
        </p:nvSpPr>
        <p:spPr>
          <a:xfrm>
            <a:off x="536370" y="1133640"/>
            <a:ext cx="10777200" cy="4882800"/>
          </a:xfrm>
          <a:prstGeom prst="rect">
            <a:avLst/>
          </a:prstGeom>
          <a:noFill/>
          <a:ln>
            <a:noFill/>
          </a:ln>
        </p:spPr>
        <p:txBody>
          <a:bodyPr spcFirstLastPara="1" wrap="square" lIns="0" tIns="12700" rIns="0" bIns="0" anchor="t" anchorCtr="0">
            <a:spAutoFit/>
          </a:bodyPr>
          <a:lstStyle/>
          <a:p>
            <a:pPr marL="14859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mbria"/>
                <a:ea typeface="Cambria"/>
                <a:cs typeface="Cambria"/>
                <a:sym typeface="Cambria"/>
              </a:rPr>
              <a:t>I want a </a:t>
            </a:r>
            <a:r>
              <a:rPr lang="en-US" sz="3400">
                <a:latin typeface="Cambria"/>
                <a:ea typeface="Cambria"/>
                <a:cs typeface="Cambria"/>
                <a:sym typeface="Cambria"/>
              </a:rPr>
              <a:t>glass</a:t>
            </a:r>
            <a:r>
              <a:rPr lang="en-US" sz="4800" b="0" i="0" u="none" strike="noStrike" cap="none" baseline="-25000">
                <a:solidFill>
                  <a:srgbClr val="000000"/>
                </a:solidFill>
                <a:latin typeface="Cambria"/>
                <a:ea typeface="Cambria"/>
                <a:cs typeface="Cambria"/>
                <a:sym typeface="Cambria"/>
              </a:rPr>
              <a:t> </a:t>
            </a:r>
            <a:r>
              <a:rPr lang="en-US" sz="3200" b="0" i="0" u="none" strike="noStrike" cap="none">
                <a:solidFill>
                  <a:srgbClr val="000000"/>
                </a:solidFill>
                <a:latin typeface="Cambria"/>
                <a:ea typeface="Cambria"/>
                <a:cs typeface="Cambria"/>
                <a:sym typeface="Cambria"/>
              </a:rPr>
              <a:t>of orange juice to go along with my cereal.</a:t>
            </a:r>
            <a:endParaRPr sz="3200" b="0" i="0" u="none" strike="noStrike" cap="none">
              <a:solidFill>
                <a:srgbClr val="000000"/>
              </a:solidFill>
              <a:latin typeface="Cambria"/>
              <a:ea typeface="Cambria"/>
              <a:cs typeface="Cambria"/>
              <a:sym typeface="Cambria"/>
            </a:endParaRPr>
          </a:p>
          <a:p>
            <a:pPr marL="0" marR="0" lvl="0" indent="0" algn="l" rtl="0">
              <a:lnSpc>
                <a:spcPct val="100000"/>
              </a:lnSpc>
              <a:spcBef>
                <a:spcPts val="45"/>
              </a:spcBef>
              <a:spcAft>
                <a:spcPts val="0"/>
              </a:spcAft>
              <a:buClr>
                <a:srgbClr val="000000"/>
              </a:buClr>
              <a:buSzPts val="4550"/>
              <a:buFont typeface="Arial"/>
              <a:buNone/>
            </a:pPr>
            <a:r>
              <a:rPr lang="en-US" sz="4550">
                <a:latin typeface="Cambria"/>
                <a:ea typeface="Cambria"/>
                <a:cs typeface="Cambria"/>
                <a:sym typeface="Cambria"/>
              </a:rPr>
              <a:t> </a:t>
            </a:r>
            <a:endParaRPr sz="4550" b="0" i="0" u="none" strike="noStrike" cap="none">
              <a:solidFill>
                <a:srgbClr val="000000"/>
              </a:solidFill>
              <a:latin typeface="Cambria"/>
              <a:ea typeface="Cambria"/>
              <a:cs typeface="Cambria"/>
              <a:sym typeface="Cambria"/>
            </a:endParaRPr>
          </a:p>
          <a:p>
            <a:pPr marL="12700" marR="0" lvl="0" indent="0" algn="l" rtl="0">
              <a:lnSpc>
                <a:spcPct val="100000"/>
              </a:lnSpc>
              <a:spcBef>
                <a:spcPts val="5"/>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Context: Last 4 words.</a:t>
            </a:r>
            <a:endParaRPr sz="2800" b="0" i="0" u="none" strike="noStrike" cap="none">
              <a:solidFill>
                <a:srgbClr val="000000"/>
              </a:solidFill>
              <a:latin typeface="Cambria"/>
              <a:ea typeface="Cambria"/>
              <a:cs typeface="Cambria"/>
              <a:sym typeface="Cambria"/>
            </a:endParaRPr>
          </a:p>
          <a:p>
            <a:pPr marL="1509395" marR="5537835" lvl="0" indent="0" algn="l" rtl="0">
              <a:lnSpc>
                <a:spcPct val="249285"/>
              </a:lnSpc>
              <a:spcBef>
                <a:spcPts val="434"/>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4 words on left &amp; right Last 1 word</a:t>
            </a:r>
            <a:endParaRPr sz="2800" b="0" i="0" u="none" strike="noStrike" cap="none">
              <a:solidFill>
                <a:srgbClr val="000000"/>
              </a:solidFill>
              <a:latin typeface="Cambria"/>
              <a:ea typeface="Cambria"/>
              <a:cs typeface="Cambria"/>
              <a:sym typeface="Cambria"/>
            </a:endParaRPr>
          </a:p>
          <a:p>
            <a:pPr marL="1509395" marR="0" lvl="0" indent="0" algn="l" rtl="0">
              <a:lnSpc>
                <a:spcPct val="100000"/>
              </a:lnSpc>
              <a:spcBef>
                <a:spcPts val="279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Nearby 1 word</a:t>
            </a:r>
            <a:endParaRPr sz="2800" b="0" i="0" u="none" strike="noStrike" cap="none">
              <a:solidFill>
                <a:srgbClr val="000000"/>
              </a:solidFill>
              <a:latin typeface="Cambria"/>
              <a:ea typeface="Cambria"/>
              <a:cs typeface="Cambria"/>
              <a:sym typeface="Cambria"/>
            </a:endParaRPr>
          </a:p>
        </p:txBody>
      </p:sp>
      <p:pic>
        <p:nvPicPr>
          <p:cNvPr id="398" name="Google Shape;398;p32"/>
          <p:cNvPicPr preferRelativeResize="0"/>
          <p:nvPr/>
        </p:nvPicPr>
        <p:blipFill rotWithShape="1">
          <a:blip r:embed="rId3">
            <a:alphaModFix/>
          </a:blip>
          <a:srcRect/>
          <a:stretch/>
        </p:blipFill>
        <p:spPr>
          <a:xfrm>
            <a:off x="5562600" y="2667000"/>
            <a:ext cx="2491956" cy="350550"/>
          </a:xfrm>
          <a:prstGeom prst="rect">
            <a:avLst/>
          </a:prstGeom>
          <a:noFill/>
          <a:ln>
            <a:noFill/>
          </a:ln>
        </p:spPr>
      </p:pic>
      <p:pic>
        <p:nvPicPr>
          <p:cNvPr id="399" name="Google Shape;399;p32"/>
          <p:cNvPicPr preferRelativeResize="0"/>
          <p:nvPr/>
        </p:nvPicPr>
        <p:blipFill rotWithShape="1">
          <a:blip r:embed="rId4">
            <a:alphaModFix/>
          </a:blip>
          <a:srcRect/>
          <a:stretch/>
        </p:blipFill>
        <p:spPr>
          <a:xfrm>
            <a:off x="8610600" y="2674374"/>
            <a:ext cx="2392887" cy="289585"/>
          </a:xfrm>
          <a:prstGeom prst="rect">
            <a:avLst/>
          </a:prstGeom>
          <a:noFill/>
          <a:ln>
            <a:noFill/>
          </a:ln>
        </p:spPr>
      </p:pic>
      <p:pic>
        <p:nvPicPr>
          <p:cNvPr id="400" name="Google Shape;400;p32"/>
          <p:cNvPicPr preferRelativeResize="0"/>
          <p:nvPr/>
        </p:nvPicPr>
        <p:blipFill rotWithShape="1">
          <a:blip r:embed="rId5">
            <a:alphaModFix/>
          </a:blip>
          <a:srcRect/>
          <a:stretch/>
        </p:blipFill>
        <p:spPr>
          <a:xfrm>
            <a:off x="8157256" y="2574104"/>
            <a:ext cx="307779" cy="389855"/>
          </a:xfrm>
          <a:prstGeom prst="rect">
            <a:avLst/>
          </a:prstGeom>
          <a:noFill/>
          <a:ln>
            <a:noFill/>
          </a:ln>
        </p:spPr>
      </p:pic>
      <p:pic>
        <p:nvPicPr>
          <p:cNvPr id="401" name="Google Shape;401;p32"/>
          <p:cNvPicPr preferRelativeResize="0"/>
          <p:nvPr/>
        </p:nvPicPr>
        <p:blipFill rotWithShape="1">
          <a:blip r:embed="rId6">
            <a:alphaModFix/>
          </a:blip>
          <a:srcRect/>
          <a:stretch/>
        </p:blipFill>
        <p:spPr>
          <a:xfrm>
            <a:off x="7620000" y="4057000"/>
            <a:ext cx="1074513" cy="381033"/>
          </a:xfrm>
          <a:prstGeom prst="rect">
            <a:avLst/>
          </a:prstGeom>
          <a:noFill/>
          <a:ln>
            <a:noFill/>
          </a:ln>
        </p:spPr>
      </p:pic>
      <p:pic>
        <p:nvPicPr>
          <p:cNvPr id="402" name="Google Shape;402;p32"/>
          <p:cNvPicPr preferRelativeResize="0"/>
          <p:nvPr/>
        </p:nvPicPr>
        <p:blipFill rotWithShape="1">
          <a:blip r:embed="rId7">
            <a:alphaModFix/>
          </a:blip>
          <a:srcRect/>
          <a:stretch/>
        </p:blipFill>
        <p:spPr>
          <a:xfrm>
            <a:off x="8839200" y="4724400"/>
            <a:ext cx="746825" cy="419136"/>
          </a:xfrm>
          <a:prstGeom prst="rect">
            <a:avLst/>
          </a:prstGeom>
          <a:noFill/>
          <a:ln>
            <a:noFill/>
          </a:ln>
        </p:spPr>
      </p:pic>
      <p:pic>
        <p:nvPicPr>
          <p:cNvPr id="403" name="Google Shape;403;p32"/>
          <p:cNvPicPr preferRelativeResize="0"/>
          <p:nvPr/>
        </p:nvPicPr>
        <p:blipFill rotWithShape="1">
          <a:blip r:embed="rId5">
            <a:alphaModFix/>
          </a:blip>
          <a:srcRect/>
          <a:stretch/>
        </p:blipFill>
        <p:spPr>
          <a:xfrm>
            <a:off x="8694513" y="4069086"/>
            <a:ext cx="228619" cy="289585"/>
          </a:xfrm>
          <a:prstGeom prst="rect">
            <a:avLst/>
          </a:prstGeom>
          <a:noFill/>
          <a:ln>
            <a:noFill/>
          </a:ln>
        </p:spPr>
      </p:pic>
      <p:pic>
        <p:nvPicPr>
          <p:cNvPr id="404" name="Google Shape;404;p32"/>
          <p:cNvPicPr preferRelativeResize="0"/>
          <p:nvPr/>
        </p:nvPicPr>
        <p:blipFill rotWithShape="1">
          <a:blip r:embed="rId5">
            <a:alphaModFix/>
          </a:blip>
          <a:srcRect/>
          <a:stretch/>
        </p:blipFill>
        <p:spPr>
          <a:xfrm>
            <a:off x="9586025" y="4789175"/>
            <a:ext cx="228619" cy="289585"/>
          </a:xfrm>
          <a:prstGeom prst="rect">
            <a:avLst/>
          </a:prstGeom>
          <a:noFill/>
          <a:ln>
            <a:noFill/>
          </a:ln>
        </p:spPr>
      </p:pic>
      <p:pic>
        <p:nvPicPr>
          <p:cNvPr id="405" name="Google Shape;405;p32"/>
          <p:cNvPicPr preferRelativeResize="0"/>
          <p:nvPr/>
        </p:nvPicPr>
        <p:blipFill rotWithShape="1">
          <a:blip r:embed="rId8">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33"/>
          <p:cNvSpPr txBox="1">
            <a:spLocks noGrp="1"/>
          </p:cNvSpPr>
          <p:nvPr>
            <p:ph type="title"/>
          </p:nvPr>
        </p:nvSpPr>
        <p:spPr>
          <a:xfrm>
            <a:off x="4288951" y="1199650"/>
            <a:ext cx="74787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411" name="Google Shape;411;p33"/>
          <p:cNvSpPr txBox="1"/>
          <p:nvPr/>
        </p:nvSpPr>
        <p:spPr>
          <a:xfrm>
            <a:off x="6524738" y="4008411"/>
            <a:ext cx="35319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Word2Vec</a:t>
            </a:r>
            <a:endParaRPr sz="5400" b="0" i="0" u="none" strike="noStrike" cap="none">
              <a:solidFill>
                <a:srgbClr val="000000"/>
              </a:solidFill>
              <a:latin typeface="Arial"/>
              <a:ea typeface="Arial"/>
              <a:cs typeface="Arial"/>
              <a:sym typeface="Arial"/>
            </a:endParaRPr>
          </a:p>
        </p:txBody>
      </p:sp>
      <p:sp>
        <p:nvSpPr>
          <p:cNvPr id="412" name="Google Shape;412;p33"/>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13" name="Google Shape;413;p33"/>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17"/>
        <p:cNvGrpSpPr/>
        <p:nvPr/>
      </p:nvGrpSpPr>
      <p:grpSpPr>
        <a:xfrm>
          <a:off x="0" y="0"/>
          <a:ext cx="0" cy="0"/>
          <a:chOff x="0" y="0"/>
          <a:chExt cx="0" cy="0"/>
        </a:xfrm>
      </p:grpSpPr>
      <p:sp>
        <p:nvSpPr>
          <p:cNvPr id="418" name="Google Shape;418;p34"/>
          <p:cNvSpPr txBox="1"/>
          <p:nvPr/>
        </p:nvSpPr>
        <p:spPr>
          <a:xfrm>
            <a:off x="261630" y="139700"/>
            <a:ext cx="6111900" cy="1305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6600"/>
              <a:buFont typeface="Arial"/>
              <a:buNone/>
            </a:pPr>
            <a:r>
              <a:rPr lang="en-US" sz="4000" b="0" i="0" u="none" strike="noStrike" cap="none">
                <a:solidFill>
                  <a:schemeClr val="dk1"/>
                </a:solidFill>
                <a:latin typeface="Arial"/>
                <a:ea typeface="Arial"/>
                <a:cs typeface="Arial"/>
                <a:sym typeface="Arial"/>
              </a:rPr>
              <a:t>Word2Vec</a:t>
            </a:r>
            <a:endParaRPr sz="40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4400"/>
              <a:buFont typeface="Arial"/>
              <a:buNone/>
            </a:pPr>
            <a:endParaRPr sz="4400" b="0" i="0" u="none" strike="noStrike" cap="none">
              <a:solidFill>
                <a:srgbClr val="000000"/>
              </a:solidFill>
              <a:latin typeface="Cambria"/>
              <a:ea typeface="Cambria"/>
              <a:cs typeface="Cambria"/>
              <a:sym typeface="Cambria"/>
            </a:endParaRPr>
          </a:p>
        </p:txBody>
      </p:sp>
      <p:pic>
        <p:nvPicPr>
          <p:cNvPr id="419" name="Google Shape;419;p3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420" name="Google Shape;420;p34"/>
          <p:cNvSpPr txBox="1"/>
          <p:nvPr/>
        </p:nvSpPr>
        <p:spPr>
          <a:xfrm>
            <a:off x="432125" y="1416650"/>
            <a:ext cx="11481452" cy="24006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chemeClr val="dk1"/>
                </a:solidFill>
              </a:rPr>
              <a:t>T</a:t>
            </a:r>
            <a:r>
              <a:rPr lang="en-US" sz="2400" b="0" i="0" u="none" strike="noStrike" cap="none" dirty="0" smtClean="0">
                <a:solidFill>
                  <a:schemeClr val="dk1"/>
                </a:solidFill>
                <a:latin typeface="Arial"/>
                <a:ea typeface="Arial"/>
                <a:cs typeface="Arial"/>
                <a:sym typeface="Arial"/>
              </a:rPr>
              <a:t>he </a:t>
            </a:r>
            <a:r>
              <a:rPr lang="en-US" sz="2400" b="0" i="0" u="none" strike="noStrike" cap="none" dirty="0">
                <a:solidFill>
                  <a:schemeClr val="dk1"/>
                </a:solidFill>
                <a:latin typeface="Arial"/>
                <a:ea typeface="Arial"/>
                <a:cs typeface="Arial"/>
                <a:sym typeface="Arial"/>
              </a:rPr>
              <a:t>Word2Vec </a:t>
            </a:r>
            <a:r>
              <a:rPr lang="en-US" sz="2400" b="0" i="0" u="none" strike="noStrike" cap="none" dirty="0" smtClean="0">
                <a:solidFill>
                  <a:schemeClr val="dk1"/>
                </a:solidFill>
                <a:latin typeface="Arial"/>
                <a:ea typeface="Arial"/>
                <a:cs typeface="Arial"/>
                <a:sym typeface="Arial"/>
              </a:rPr>
              <a:t>algorithm is </a:t>
            </a:r>
            <a:r>
              <a:rPr lang="en-US" sz="2400" b="0" i="0" u="none" strike="noStrike" cap="none" dirty="0">
                <a:solidFill>
                  <a:schemeClr val="dk1"/>
                </a:solidFill>
                <a:latin typeface="Arial"/>
                <a:ea typeface="Arial"/>
                <a:cs typeface="Arial"/>
                <a:sym typeface="Arial"/>
              </a:rPr>
              <a:t>a simpler and more efficient way of learning these types of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The skip-gram model is used in Word2Vec, and it works by creating supervised learning problems by selecting a context word and a target word within a certain window. The goal of this is not to do well on the supervised learning problem but to learn good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5" name="Google Shape;425;p35"/>
          <p:cNvSpPr txBox="1"/>
          <p:nvPr/>
        </p:nvSpPr>
        <p:spPr>
          <a:xfrm>
            <a:off x="261630" y="139700"/>
            <a:ext cx="6111900" cy="2383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4400"/>
              <a:buFont typeface="Arial"/>
              <a:buNone/>
            </a:pPr>
            <a:r>
              <a:rPr lang="en-US" sz="4400" i="0" u="none" strike="noStrike" cap="none">
                <a:solidFill>
                  <a:schemeClr val="dk1"/>
                </a:solidFill>
              </a:rPr>
              <a:t>Skip-grams</a:t>
            </a:r>
            <a:endParaRPr sz="4400" i="0" u="none" strike="noStrike" cap="none">
              <a:solidFill>
                <a:schemeClr val="dk1"/>
              </a:solidFill>
            </a:endParaRPr>
          </a:p>
          <a:p>
            <a:pPr marL="12700" marR="0" lvl="0" indent="0" algn="l" rtl="0">
              <a:lnSpc>
                <a:spcPct val="100000"/>
              </a:lnSpc>
              <a:spcBef>
                <a:spcPts val="0"/>
              </a:spcBef>
              <a:spcAft>
                <a:spcPts val="0"/>
              </a:spcAft>
              <a:buClr>
                <a:schemeClr val="dk1"/>
              </a:buClr>
              <a:buSzPts val="6600"/>
              <a:buFont typeface="Arial"/>
              <a:buNone/>
            </a:pPr>
            <a:endParaRPr sz="6600" i="0" u="none" strike="noStrike" cap="none">
              <a:solidFill>
                <a:schemeClr val="dk1"/>
              </a:solidFill>
            </a:endParaRPr>
          </a:p>
          <a:p>
            <a:pPr marL="12700" marR="0" lvl="0" indent="0" algn="l" rtl="0">
              <a:lnSpc>
                <a:spcPct val="100000"/>
              </a:lnSpc>
              <a:spcBef>
                <a:spcPts val="0"/>
              </a:spcBef>
              <a:spcAft>
                <a:spcPts val="0"/>
              </a:spcAft>
              <a:buClr>
                <a:srgbClr val="000000"/>
              </a:buClr>
              <a:buSzPts val="4400"/>
              <a:buFont typeface="Arial"/>
              <a:buNone/>
            </a:pPr>
            <a:endParaRPr sz="4400" i="0" u="none" strike="noStrike" cap="none">
              <a:solidFill>
                <a:srgbClr val="000000"/>
              </a:solidFill>
            </a:endParaRPr>
          </a:p>
        </p:txBody>
      </p:sp>
      <p:pic>
        <p:nvPicPr>
          <p:cNvPr id="426" name="Google Shape;426;p35"/>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427" name="Google Shape;427;p35"/>
          <p:cNvSpPr txBox="1"/>
          <p:nvPr/>
        </p:nvSpPr>
        <p:spPr>
          <a:xfrm>
            <a:off x="432125" y="1416650"/>
            <a:ext cx="11437490" cy="3139291"/>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a:solidFill>
                  <a:schemeClr val="dk1"/>
                </a:solidFill>
              </a:rPr>
              <a:t>Skip-gram uses a </a:t>
            </a:r>
            <a:r>
              <a:rPr lang="en-US" sz="2400" dirty="0" err="1">
                <a:solidFill>
                  <a:schemeClr val="dk1"/>
                </a:solidFill>
              </a:rPr>
              <a:t>softmax</a:t>
            </a:r>
            <a:r>
              <a:rPr lang="en-US" sz="2400" dirty="0">
                <a:solidFill>
                  <a:schemeClr val="dk1"/>
                </a:solidFill>
              </a:rPr>
              <a:t> unit to predict a target word within a window using the input context word's embedding vector.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err="1">
                <a:solidFill>
                  <a:schemeClr val="dk1"/>
                </a:solidFill>
              </a:rPr>
              <a:t>softmax</a:t>
            </a:r>
            <a:r>
              <a:rPr lang="en-US" sz="2400" dirty="0">
                <a:solidFill>
                  <a:schemeClr val="dk1"/>
                </a:solidFill>
              </a:rPr>
              <a:t> unit, with parameters for each target word, employs negative log likelihood as the loss function.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computational speed issue arises due to the need for a sum over the entire vocabulary during probability evaluation.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A </a:t>
            </a:r>
            <a:r>
              <a:rPr lang="en-US" sz="2400" dirty="0">
                <a:solidFill>
                  <a:schemeClr val="dk1"/>
                </a:solidFill>
              </a:rPr>
              <a:t>solution is a hierarchical </a:t>
            </a:r>
            <a:r>
              <a:rPr lang="en-US" sz="2400" dirty="0" err="1">
                <a:solidFill>
                  <a:schemeClr val="dk1"/>
                </a:solidFill>
              </a:rPr>
              <a:t>softmax</a:t>
            </a:r>
            <a:r>
              <a:rPr lang="en-US" sz="2400" dirty="0">
                <a:solidFill>
                  <a:schemeClr val="dk1"/>
                </a:solidFill>
              </a:rPr>
              <a:t> classifier, organizing classifiers in a tree to scale logarithmically with vocabulary size rather than linearly.</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31"/>
        <p:cNvGrpSpPr/>
        <p:nvPr/>
      </p:nvGrpSpPr>
      <p:grpSpPr>
        <a:xfrm>
          <a:off x="0" y="0"/>
          <a:ext cx="0" cy="0"/>
          <a:chOff x="0" y="0"/>
          <a:chExt cx="0" cy="0"/>
        </a:xfrm>
      </p:grpSpPr>
      <p:sp>
        <p:nvSpPr>
          <p:cNvPr id="432" name="Google Shape;432;p36"/>
          <p:cNvSpPr txBox="1"/>
          <p:nvPr/>
        </p:nvSpPr>
        <p:spPr>
          <a:xfrm>
            <a:off x="261620" y="139700"/>
            <a:ext cx="30060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i="0" u="none" strike="noStrike" cap="none">
                <a:solidFill>
                  <a:srgbClr val="000000"/>
                </a:solidFill>
              </a:rPr>
              <a:t>Skip-grams</a:t>
            </a:r>
            <a:endParaRPr sz="4400" i="0" u="none" strike="noStrike" cap="none">
              <a:solidFill>
                <a:srgbClr val="000000"/>
              </a:solidFill>
            </a:endParaRPr>
          </a:p>
        </p:txBody>
      </p:sp>
      <p:sp>
        <p:nvSpPr>
          <p:cNvPr id="433" name="Google Shape;433;p36"/>
          <p:cNvSpPr txBox="1"/>
          <p:nvPr/>
        </p:nvSpPr>
        <p:spPr>
          <a:xfrm>
            <a:off x="672297" y="1146340"/>
            <a:ext cx="93096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I want a glass of orange juice to go along with my cereal.</a:t>
            </a:r>
            <a:endParaRPr sz="2800" b="0" i="0" u="none" strike="noStrike" cap="none">
              <a:solidFill>
                <a:srgbClr val="000000"/>
              </a:solidFill>
              <a:latin typeface="Cambria"/>
              <a:ea typeface="Cambria"/>
              <a:cs typeface="Cambria"/>
              <a:sym typeface="Cambria"/>
            </a:endParaRPr>
          </a:p>
        </p:txBody>
      </p:sp>
      <p:pic>
        <p:nvPicPr>
          <p:cNvPr id="434" name="Google Shape;434;p36"/>
          <p:cNvPicPr preferRelativeResize="0"/>
          <p:nvPr/>
        </p:nvPicPr>
        <p:blipFill rotWithShape="1">
          <a:blip r:embed="rId3">
            <a:alphaModFix/>
          </a:blip>
          <a:srcRect/>
          <a:stretch/>
        </p:blipFill>
        <p:spPr>
          <a:xfrm>
            <a:off x="3428997" y="1784384"/>
            <a:ext cx="1217247" cy="452120"/>
          </a:xfrm>
          <a:prstGeom prst="rect">
            <a:avLst/>
          </a:prstGeom>
          <a:noFill/>
          <a:ln>
            <a:noFill/>
          </a:ln>
        </p:spPr>
      </p:pic>
      <p:pic>
        <p:nvPicPr>
          <p:cNvPr id="435" name="Google Shape;435;p36"/>
          <p:cNvPicPr preferRelativeResize="0"/>
          <p:nvPr/>
        </p:nvPicPr>
        <p:blipFill rotWithShape="1">
          <a:blip r:embed="rId4">
            <a:alphaModFix/>
          </a:blip>
          <a:srcRect/>
          <a:stretch/>
        </p:blipFill>
        <p:spPr>
          <a:xfrm>
            <a:off x="3500366" y="2481423"/>
            <a:ext cx="1074513" cy="381033"/>
          </a:xfrm>
          <a:prstGeom prst="rect">
            <a:avLst/>
          </a:prstGeom>
          <a:noFill/>
          <a:ln>
            <a:noFill/>
          </a:ln>
        </p:spPr>
      </p:pic>
      <p:pic>
        <p:nvPicPr>
          <p:cNvPr id="436" name="Google Shape;436;p36"/>
          <p:cNvPicPr preferRelativeResize="0"/>
          <p:nvPr/>
        </p:nvPicPr>
        <p:blipFill rotWithShape="1">
          <a:blip r:embed="rId4">
            <a:alphaModFix/>
          </a:blip>
          <a:srcRect/>
          <a:stretch/>
        </p:blipFill>
        <p:spPr>
          <a:xfrm>
            <a:off x="3465952" y="3082436"/>
            <a:ext cx="1074513" cy="381033"/>
          </a:xfrm>
          <a:prstGeom prst="rect">
            <a:avLst/>
          </a:prstGeom>
          <a:noFill/>
          <a:ln>
            <a:noFill/>
          </a:ln>
        </p:spPr>
      </p:pic>
      <p:pic>
        <p:nvPicPr>
          <p:cNvPr id="437" name="Google Shape;437;p36"/>
          <p:cNvPicPr preferRelativeResize="0"/>
          <p:nvPr/>
        </p:nvPicPr>
        <p:blipFill rotWithShape="1">
          <a:blip r:embed="rId4">
            <a:alphaModFix/>
          </a:blip>
          <a:srcRect/>
          <a:stretch/>
        </p:blipFill>
        <p:spPr>
          <a:xfrm>
            <a:off x="3500365" y="3624522"/>
            <a:ext cx="1074513" cy="381033"/>
          </a:xfrm>
          <a:prstGeom prst="rect">
            <a:avLst/>
          </a:prstGeom>
          <a:noFill/>
          <a:ln>
            <a:noFill/>
          </a:ln>
        </p:spPr>
      </p:pic>
      <p:cxnSp>
        <p:nvCxnSpPr>
          <p:cNvPr id="438" name="Google Shape;438;p36"/>
          <p:cNvCxnSpPr/>
          <p:nvPr/>
        </p:nvCxnSpPr>
        <p:spPr>
          <a:xfrm rot="10800000">
            <a:off x="4037620" y="4495800"/>
            <a:ext cx="0" cy="838200"/>
          </a:xfrm>
          <a:prstGeom prst="straightConnector1">
            <a:avLst/>
          </a:prstGeom>
          <a:noFill/>
          <a:ln w="9525" cap="flat" cmpd="sng">
            <a:solidFill>
              <a:srgbClr val="4A7DBA"/>
            </a:solidFill>
            <a:prstDash val="solid"/>
            <a:round/>
            <a:headEnd type="none" w="sm" len="sm"/>
            <a:tailEnd type="triangle" w="med" len="med"/>
          </a:ln>
        </p:spPr>
      </p:cxnSp>
      <p:pic>
        <p:nvPicPr>
          <p:cNvPr id="439" name="Google Shape;439;p36"/>
          <p:cNvPicPr preferRelativeResize="0"/>
          <p:nvPr/>
        </p:nvPicPr>
        <p:blipFill rotWithShape="1">
          <a:blip r:embed="rId5">
            <a:alphaModFix/>
          </a:blip>
          <a:srcRect/>
          <a:stretch/>
        </p:blipFill>
        <p:spPr>
          <a:xfrm>
            <a:off x="5791200" y="1824179"/>
            <a:ext cx="1007352" cy="441822"/>
          </a:xfrm>
          <a:prstGeom prst="rect">
            <a:avLst/>
          </a:prstGeom>
          <a:noFill/>
          <a:ln>
            <a:noFill/>
          </a:ln>
        </p:spPr>
      </p:pic>
      <p:pic>
        <p:nvPicPr>
          <p:cNvPr id="440" name="Google Shape;440;p36"/>
          <p:cNvPicPr preferRelativeResize="0"/>
          <p:nvPr/>
        </p:nvPicPr>
        <p:blipFill rotWithShape="1">
          <a:blip r:embed="rId6">
            <a:alphaModFix/>
          </a:blip>
          <a:srcRect/>
          <a:stretch/>
        </p:blipFill>
        <p:spPr>
          <a:xfrm>
            <a:off x="5852424" y="2413013"/>
            <a:ext cx="775444" cy="441822"/>
          </a:xfrm>
          <a:prstGeom prst="rect">
            <a:avLst/>
          </a:prstGeom>
          <a:noFill/>
          <a:ln>
            <a:noFill/>
          </a:ln>
        </p:spPr>
      </p:pic>
      <p:pic>
        <p:nvPicPr>
          <p:cNvPr id="441" name="Google Shape;441;p36"/>
          <p:cNvPicPr preferRelativeResize="0"/>
          <p:nvPr/>
        </p:nvPicPr>
        <p:blipFill rotWithShape="1">
          <a:blip r:embed="rId7">
            <a:alphaModFix/>
          </a:blip>
          <a:srcRect/>
          <a:stretch/>
        </p:blipFill>
        <p:spPr>
          <a:xfrm>
            <a:off x="5964871" y="3013934"/>
            <a:ext cx="775444" cy="472397"/>
          </a:xfrm>
          <a:prstGeom prst="rect">
            <a:avLst/>
          </a:prstGeom>
          <a:noFill/>
          <a:ln>
            <a:noFill/>
          </a:ln>
        </p:spPr>
      </p:pic>
      <p:pic>
        <p:nvPicPr>
          <p:cNvPr id="442" name="Google Shape;442;p36"/>
          <p:cNvPicPr preferRelativeResize="0"/>
          <p:nvPr/>
        </p:nvPicPr>
        <p:blipFill rotWithShape="1">
          <a:blip r:embed="rId8">
            <a:alphaModFix/>
          </a:blip>
          <a:srcRect/>
          <a:stretch/>
        </p:blipFill>
        <p:spPr>
          <a:xfrm>
            <a:off x="5957297" y="3602768"/>
            <a:ext cx="612532" cy="477567"/>
          </a:xfrm>
          <a:prstGeom prst="rect">
            <a:avLst/>
          </a:prstGeom>
          <a:noFill/>
          <a:ln>
            <a:noFill/>
          </a:ln>
        </p:spPr>
      </p:pic>
      <p:cxnSp>
        <p:nvCxnSpPr>
          <p:cNvPr id="443" name="Google Shape;443;p36"/>
          <p:cNvCxnSpPr/>
          <p:nvPr/>
        </p:nvCxnSpPr>
        <p:spPr>
          <a:xfrm rot="10800000">
            <a:off x="6352593" y="4419600"/>
            <a:ext cx="0" cy="838200"/>
          </a:xfrm>
          <a:prstGeom prst="straightConnector1">
            <a:avLst/>
          </a:prstGeom>
          <a:noFill/>
          <a:ln w="9525" cap="flat" cmpd="sng">
            <a:solidFill>
              <a:srgbClr val="4A7DBA"/>
            </a:solidFill>
            <a:prstDash val="solid"/>
            <a:round/>
            <a:headEnd type="none" w="sm" len="sm"/>
            <a:tailEnd type="triangle" w="med" len="med"/>
          </a:ln>
        </p:spPr>
      </p:cxnSp>
      <p:pic>
        <p:nvPicPr>
          <p:cNvPr id="444" name="Google Shape;444;p36"/>
          <p:cNvPicPr preferRelativeResize="0"/>
          <p:nvPr/>
        </p:nvPicPr>
        <p:blipFill rotWithShape="1">
          <a:blip r:embed="rId9">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49" name="Google Shape;449;p37"/>
          <p:cNvSpPr txBox="1"/>
          <p:nvPr/>
        </p:nvSpPr>
        <p:spPr>
          <a:xfrm>
            <a:off x="261630" y="139700"/>
            <a:ext cx="6111900" cy="2383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4400"/>
              <a:buFont typeface="Arial"/>
              <a:buNone/>
            </a:pPr>
            <a:r>
              <a:rPr lang="en-US" sz="4400" i="0" u="none" strike="noStrike" cap="none">
                <a:solidFill>
                  <a:schemeClr val="dk1"/>
                </a:solidFill>
              </a:rPr>
              <a:t>Model</a:t>
            </a:r>
            <a:endParaRPr sz="4400" i="0" u="none" strike="noStrike" cap="none">
              <a:solidFill>
                <a:schemeClr val="dk1"/>
              </a:solidFill>
            </a:endParaRPr>
          </a:p>
          <a:p>
            <a:pPr marL="12700" marR="0" lvl="0" indent="0" algn="l" rtl="0">
              <a:lnSpc>
                <a:spcPct val="100000"/>
              </a:lnSpc>
              <a:spcBef>
                <a:spcPts val="0"/>
              </a:spcBef>
              <a:spcAft>
                <a:spcPts val="0"/>
              </a:spcAft>
              <a:buClr>
                <a:schemeClr val="dk1"/>
              </a:buClr>
              <a:buSzPts val="6600"/>
              <a:buFont typeface="Arial"/>
              <a:buNone/>
            </a:pPr>
            <a:endParaRPr sz="6600" i="0" u="none" strike="noStrike" cap="none">
              <a:solidFill>
                <a:schemeClr val="dk1"/>
              </a:solidFill>
            </a:endParaRPr>
          </a:p>
          <a:p>
            <a:pPr marL="12700" marR="0" lvl="0" indent="0" algn="l" rtl="0">
              <a:lnSpc>
                <a:spcPct val="100000"/>
              </a:lnSpc>
              <a:spcBef>
                <a:spcPts val="0"/>
              </a:spcBef>
              <a:spcAft>
                <a:spcPts val="0"/>
              </a:spcAft>
              <a:buClr>
                <a:srgbClr val="000000"/>
              </a:buClr>
              <a:buSzPts val="4400"/>
              <a:buFont typeface="Arial"/>
              <a:buNone/>
            </a:pPr>
            <a:endParaRPr sz="4400" i="0" u="none" strike="noStrike" cap="none">
              <a:solidFill>
                <a:srgbClr val="000000"/>
              </a:solidFill>
            </a:endParaRPr>
          </a:p>
        </p:txBody>
      </p:sp>
      <p:pic>
        <p:nvPicPr>
          <p:cNvPr id="450" name="Google Shape;450;p37"/>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451" name="Google Shape;451;p37"/>
          <p:cNvSpPr txBox="1"/>
          <p:nvPr/>
        </p:nvSpPr>
        <p:spPr>
          <a:xfrm>
            <a:off x="432124" y="1416650"/>
            <a:ext cx="11446283" cy="3139291"/>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chemeClr val="dk1"/>
                </a:solidFill>
                <a:latin typeface="Arial"/>
                <a:ea typeface="Arial"/>
                <a:cs typeface="Arial"/>
                <a:sym typeface="Arial"/>
              </a:rPr>
              <a:t>The skip-gram model is one of two versions of the Word2Vec model, with the other being the continuous backward model (</a:t>
            </a:r>
            <a:r>
              <a:rPr lang="en-US" sz="2400" b="0" i="0" u="none" strike="noStrike" cap="none" dirty="0" err="1">
                <a:solidFill>
                  <a:schemeClr val="dk1"/>
                </a:solidFill>
                <a:latin typeface="Arial"/>
                <a:ea typeface="Arial"/>
                <a:cs typeface="Arial"/>
                <a:sym typeface="Arial"/>
              </a:rPr>
              <a:t>CBow</a:t>
            </a:r>
            <a:r>
              <a:rPr lang="en-US" sz="2400" b="0" i="0" u="none" strike="noStrike" cap="none" dirty="0">
                <a:solidFill>
                  <a:schemeClr val="dk1"/>
                </a:solidFill>
                <a:latin typeface="Arial"/>
                <a:ea typeface="Arial"/>
                <a:cs typeface="Arial"/>
                <a:sym typeface="Arial"/>
              </a:rPr>
              <a:t>), which uses the surrounding words to predict the middle word. </a:t>
            </a:r>
            <a:endParaRPr lang="en-US" sz="2400" b="0" i="0" u="none" strike="noStrike" cap="none" dirty="0" smtClean="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chemeClr val="dk1"/>
                </a:solidFill>
                <a:latin typeface="Arial"/>
                <a:ea typeface="Arial"/>
                <a:cs typeface="Arial"/>
                <a:sym typeface="Arial"/>
              </a:rPr>
              <a:t>The </a:t>
            </a:r>
            <a:r>
              <a:rPr lang="en-US" sz="2400" b="0" i="0" u="none" strike="noStrike" cap="none" dirty="0">
                <a:solidFill>
                  <a:schemeClr val="dk1"/>
                </a:solidFill>
                <a:latin typeface="Arial"/>
                <a:ea typeface="Arial"/>
                <a:cs typeface="Arial"/>
                <a:sym typeface="Arial"/>
              </a:rPr>
              <a:t>key problem with the skip-gram model is that the </a:t>
            </a:r>
            <a:r>
              <a:rPr lang="en-US" sz="2400" b="0" i="0" u="none" strike="noStrike" cap="none" dirty="0" err="1">
                <a:solidFill>
                  <a:schemeClr val="dk1"/>
                </a:solidFill>
                <a:latin typeface="Arial"/>
                <a:ea typeface="Arial"/>
                <a:cs typeface="Arial"/>
                <a:sym typeface="Arial"/>
              </a:rPr>
              <a:t>softmax</a:t>
            </a:r>
            <a:r>
              <a:rPr lang="en-US" sz="2400" b="0" i="0" u="none" strike="noStrike" cap="none" dirty="0">
                <a:solidFill>
                  <a:schemeClr val="dk1"/>
                </a:solidFill>
                <a:latin typeface="Arial"/>
                <a:ea typeface="Arial"/>
                <a:cs typeface="Arial"/>
                <a:sym typeface="Arial"/>
              </a:rPr>
              <a:t> step is very expensive to calculate, </a:t>
            </a:r>
            <a:r>
              <a:rPr lang="en-US" sz="2400" b="0" i="0" u="none" strike="noStrike" cap="none" dirty="0" smtClean="0">
                <a:solidFill>
                  <a:schemeClr val="dk1"/>
                </a:solidFill>
                <a:latin typeface="Arial"/>
                <a:ea typeface="Arial"/>
                <a:cs typeface="Arial"/>
                <a:sym typeface="Arial"/>
              </a:rPr>
              <a:t>an </a:t>
            </a:r>
            <a:r>
              <a:rPr lang="en-US" sz="2400" b="0" i="0" u="none" strike="noStrike" cap="none" dirty="0">
                <a:solidFill>
                  <a:schemeClr val="dk1"/>
                </a:solidFill>
                <a:latin typeface="Arial"/>
                <a:ea typeface="Arial"/>
                <a:cs typeface="Arial"/>
                <a:sym typeface="Arial"/>
              </a:rPr>
              <a:t>algorithm that modifies the training objective is presented to make it run much more efficiently and learn much better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55"/>
        <p:cNvGrpSpPr/>
        <p:nvPr/>
      </p:nvGrpSpPr>
      <p:grpSpPr>
        <a:xfrm>
          <a:off x="0" y="0"/>
          <a:ext cx="0" cy="0"/>
          <a:chOff x="0" y="0"/>
          <a:chExt cx="0" cy="0"/>
        </a:xfrm>
      </p:grpSpPr>
      <p:sp>
        <p:nvSpPr>
          <p:cNvPr id="456" name="Google Shape;456;p38"/>
          <p:cNvSpPr txBox="1"/>
          <p:nvPr/>
        </p:nvSpPr>
        <p:spPr>
          <a:xfrm>
            <a:off x="261620" y="139700"/>
            <a:ext cx="16086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i="0" u="none" strike="noStrike" cap="none">
                <a:solidFill>
                  <a:srgbClr val="000000"/>
                </a:solidFill>
              </a:rPr>
              <a:t>Model</a:t>
            </a:r>
            <a:endParaRPr sz="4400" i="0" u="none" strike="noStrike" cap="none">
              <a:solidFill>
                <a:srgbClr val="000000"/>
              </a:solidFill>
            </a:endParaRPr>
          </a:p>
        </p:txBody>
      </p:sp>
      <p:pic>
        <p:nvPicPr>
          <p:cNvPr id="457" name="Google Shape;457;p38" descr="Demystifying Neural Network in Skip-Gram Language Modeling | Pythonic  Excursions"/>
          <p:cNvPicPr preferRelativeResize="0"/>
          <p:nvPr/>
        </p:nvPicPr>
        <p:blipFill rotWithShape="1">
          <a:blip r:embed="rId3">
            <a:alphaModFix/>
          </a:blip>
          <a:srcRect/>
          <a:stretch/>
        </p:blipFill>
        <p:spPr>
          <a:xfrm>
            <a:off x="842668" y="829700"/>
            <a:ext cx="10439400" cy="5872163"/>
          </a:xfrm>
          <a:prstGeom prst="rect">
            <a:avLst/>
          </a:prstGeom>
          <a:noFill/>
          <a:ln>
            <a:noFill/>
          </a:ln>
        </p:spPr>
      </p:pic>
      <p:pic>
        <p:nvPicPr>
          <p:cNvPr id="458" name="Google Shape;458;p38"/>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5230751" y="912525"/>
            <a:ext cx="61194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51" name="Google Shape;51;p2"/>
          <p:cNvSpPr txBox="1"/>
          <p:nvPr/>
        </p:nvSpPr>
        <p:spPr>
          <a:xfrm>
            <a:off x="4728998" y="3975286"/>
            <a:ext cx="71229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Word representation</a:t>
            </a:r>
            <a:endParaRPr sz="5400" b="0" i="0" u="none" strike="noStrike" cap="none">
              <a:solidFill>
                <a:srgbClr val="000000"/>
              </a:solidFill>
              <a:latin typeface="Arial"/>
              <a:ea typeface="Arial"/>
              <a:cs typeface="Arial"/>
              <a:sym typeface="Arial"/>
            </a:endParaRPr>
          </a:p>
        </p:txBody>
      </p:sp>
      <p:sp>
        <p:nvSpPr>
          <p:cNvPr id="52" name="Google Shape;52;p2"/>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3" name="Google Shape;53;p2"/>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62"/>
        <p:cNvGrpSpPr/>
        <p:nvPr/>
      </p:nvGrpSpPr>
      <p:grpSpPr>
        <a:xfrm>
          <a:off x="0" y="0"/>
          <a:ext cx="0" cy="0"/>
          <a:chOff x="0" y="0"/>
          <a:chExt cx="0" cy="0"/>
        </a:xfrm>
      </p:grpSpPr>
      <p:sp>
        <p:nvSpPr>
          <p:cNvPr id="463" name="Google Shape;463;p39"/>
          <p:cNvSpPr txBox="1"/>
          <p:nvPr/>
        </p:nvSpPr>
        <p:spPr>
          <a:xfrm>
            <a:off x="261621" y="139700"/>
            <a:ext cx="10472700" cy="186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4400"/>
              <a:buFont typeface="Arial"/>
              <a:buNone/>
            </a:pPr>
            <a:r>
              <a:rPr lang="en-US" sz="4000" b="0" i="0" u="none" strike="noStrike" cap="none">
                <a:solidFill>
                  <a:schemeClr val="dk1"/>
                </a:solidFill>
                <a:latin typeface="Arial"/>
                <a:ea typeface="Arial"/>
                <a:cs typeface="Arial"/>
                <a:sym typeface="Arial"/>
              </a:rPr>
              <a:t>Problems with softmax classification</a:t>
            </a:r>
            <a:endParaRPr sz="40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chemeClr val="dk1"/>
              </a:buClr>
              <a:buSzPts val="6600"/>
              <a:buFont typeface="Arial"/>
              <a:buNone/>
            </a:pPr>
            <a:endParaRPr sz="40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4400"/>
              <a:buFont typeface="Arial"/>
              <a:buNone/>
            </a:pPr>
            <a:endParaRPr sz="4000" b="0" i="0" u="none" strike="noStrike" cap="none">
              <a:solidFill>
                <a:srgbClr val="000000"/>
              </a:solidFill>
              <a:latin typeface="Arial"/>
              <a:ea typeface="Arial"/>
              <a:cs typeface="Arial"/>
              <a:sym typeface="Arial"/>
            </a:endParaRPr>
          </a:p>
        </p:txBody>
      </p:sp>
      <p:pic>
        <p:nvPicPr>
          <p:cNvPr id="464" name="Google Shape;464;p3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465" name="Google Shape;465;p39"/>
          <p:cNvSpPr txBox="1"/>
          <p:nvPr/>
        </p:nvSpPr>
        <p:spPr>
          <a:xfrm>
            <a:off x="432125" y="1416650"/>
            <a:ext cx="11437490" cy="2400627"/>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rgbClr val="000000"/>
                </a:solidFill>
                <a:latin typeface="Arial"/>
                <a:ea typeface="Arial"/>
                <a:cs typeface="Arial"/>
                <a:sym typeface="Arial"/>
              </a:rPr>
              <a:t>Another problem is how to sample the context </a:t>
            </a:r>
            <a:r>
              <a:rPr lang="en-US" sz="2400" b="0" i="0" u="none" strike="noStrike" cap="none" dirty="0" smtClean="0">
                <a:solidFill>
                  <a:srgbClr val="000000"/>
                </a:solidFill>
                <a:latin typeface="Arial"/>
                <a:ea typeface="Arial"/>
                <a:cs typeface="Arial"/>
                <a:sym typeface="Arial"/>
              </a:rPr>
              <a:t>C.</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rgbClr val="000000"/>
                </a:solidFill>
                <a:latin typeface="Arial"/>
                <a:ea typeface="Arial"/>
                <a:cs typeface="Arial"/>
                <a:sym typeface="Arial"/>
              </a:rPr>
              <a:t>Sampling </a:t>
            </a:r>
            <a:r>
              <a:rPr lang="en-US" sz="2400" b="0" i="0" u="none" strike="noStrike" cap="none" dirty="0">
                <a:solidFill>
                  <a:srgbClr val="000000"/>
                </a:solidFill>
                <a:latin typeface="Arial"/>
                <a:ea typeface="Arial"/>
                <a:cs typeface="Arial"/>
                <a:sym typeface="Arial"/>
              </a:rPr>
              <a:t>uniformly at random results in some words appearing extremely frequently and dominating the training set, while others appear less often. The distribution of words pc is not taken entirely uniformly at random for the training set, and instead, different heuristics can be used to balance out common words and less common words</a:t>
            </a:r>
            <a:r>
              <a:rPr lang="en-US" sz="2400" b="0" i="0" u="none" strike="noStrike" cap="none" dirty="0" smtClean="0">
                <a:solidFill>
                  <a:srgbClr val="000000"/>
                </a:solidFill>
                <a:latin typeface="Arial"/>
                <a:ea typeface="Arial"/>
                <a:cs typeface="Arial"/>
                <a:sym typeface="Arial"/>
              </a:rPr>
              <a:t>.</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0"/>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471" name="Google Shape;471;p40"/>
          <p:cNvSpPr txBox="1">
            <a:spLocks noGrp="1"/>
          </p:cNvSpPr>
          <p:nvPr>
            <p:ph type="body" idx="1"/>
          </p:nvPr>
        </p:nvSpPr>
        <p:spPr>
          <a:xfrm>
            <a:off x="195347" y="1467942"/>
            <a:ext cx="5390515" cy="266890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pic>
        <p:nvPicPr>
          <p:cNvPr id="472" name="Google Shape;472;p40"/>
          <p:cNvPicPr preferRelativeResize="0"/>
          <p:nvPr/>
        </p:nvPicPr>
        <p:blipFill rotWithShape="1">
          <a:blip r:embed="rId3">
            <a:alphaModFix/>
          </a:blip>
          <a:srcRect/>
          <a:stretch/>
        </p:blipFill>
        <p:spPr>
          <a:xfrm>
            <a:off x="7374" y="0"/>
            <a:ext cx="11545106" cy="6477000"/>
          </a:xfrm>
          <a:prstGeom prst="rect">
            <a:avLst/>
          </a:prstGeom>
          <a:noFill/>
          <a:ln>
            <a:noFill/>
          </a:ln>
        </p:spPr>
      </p:pic>
      <p:pic>
        <p:nvPicPr>
          <p:cNvPr id="473" name="Google Shape;473;p40"/>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77"/>
        <p:cNvGrpSpPr/>
        <p:nvPr/>
      </p:nvGrpSpPr>
      <p:grpSpPr>
        <a:xfrm>
          <a:off x="0" y="0"/>
          <a:ext cx="0" cy="0"/>
          <a:chOff x="0" y="0"/>
          <a:chExt cx="0" cy="0"/>
        </a:xfrm>
      </p:grpSpPr>
      <p:sp>
        <p:nvSpPr>
          <p:cNvPr id="478" name="Google Shape;478;p41"/>
          <p:cNvSpPr txBox="1">
            <a:spLocks noGrp="1"/>
          </p:cNvSpPr>
          <p:nvPr>
            <p:ph type="title"/>
          </p:nvPr>
        </p:nvSpPr>
        <p:spPr>
          <a:xfrm>
            <a:off x="4739926" y="1232775"/>
            <a:ext cx="66837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479" name="Google Shape;479;p41"/>
          <p:cNvSpPr txBox="1"/>
          <p:nvPr/>
        </p:nvSpPr>
        <p:spPr>
          <a:xfrm>
            <a:off x="5156822" y="4008411"/>
            <a:ext cx="62667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Negative sampling</a:t>
            </a:r>
            <a:endParaRPr sz="5400" b="0" i="0" u="none" strike="noStrike" cap="none">
              <a:solidFill>
                <a:srgbClr val="000000"/>
              </a:solidFill>
              <a:latin typeface="Arial"/>
              <a:ea typeface="Arial"/>
              <a:cs typeface="Arial"/>
              <a:sym typeface="Arial"/>
            </a:endParaRPr>
          </a:p>
        </p:txBody>
      </p:sp>
      <p:sp>
        <p:nvSpPr>
          <p:cNvPr id="480" name="Google Shape;480;p41"/>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81" name="Google Shape;481;p4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85"/>
        <p:cNvGrpSpPr/>
        <p:nvPr/>
      </p:nvGrpSpPr>
      <p:grpSpPr>
        <a:xfrm>
          <a:off x="0" y="0"/>
          <a:ext cx="0" cy="0"/>
          <a:chOff x="0" y="0"/>
          <a:chExt cx="0" cy="0"/>
        </a:xfrm>
      </p:grpSpPr>
      <p:sp>
        <p:nvSpPr>
          <p:cNvPr id="486" name="Google Shape;486;p42"/>
          <p:cNvSpPr txBox="1"/>
          <p:nvPr/>
        </p:nvSpPr>
        <p:spPr>
          <a:xfrm>
            <a:off x="261620" y="139700"/>
            <a:ext cx="8534400" cy="2383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4400"/>
              <a:buFont typeface="Arial"/>
              <a:buNone/>
            </a:pPr>
            <a:r>
              <a:rPr lang="en-US" sz="4400" i="0" u="none" strike="noStrike" cap="none">
                <a:solidFill>
                  <a:schemeClr val="dk1"/>
                </a:solidFill>
              </a:rPr>
              <a:t>Defining a new learning problem</a:t>
            </a:r>
            <a:endParaRPr sz="4400" i="0" u="none" strike="noStrike" cap="none">
              <a:solidFill>
                <a:schemeClr val="dk1"/>
              </a:solidFill>
            </a:endParaRPr>
          </a:p>
          <a:p>
            <a:pPr marL="12700" marR="0" lvl="0" indent="0" algn="l" rtl="0">
              <a:lnSpc>
                <a:spcPct val="100000"/>
              </a:lnSpc>
              <a:spcBef>
                <a:spcPts val="0"/>
              </a:spcBef>
              <a:spcAft>
                <a:spcPts val="0"/>
              </a:spcAft>
              <a:buClr>
                <a:schemeClr val="dk1"/>
              </a:buClr>
              <a:buSzPts val="6600"/>
              <a:buFont typeface="Arial"/>
              <a:buNone/>
            </a:pPr>
            <a:endParaRPr sz="6600" i="0" u="none" strike="noStrike" cap="none">
              <a:solidFill>
                <a:schemeClr val="dk1"/>
              </a:solidFill>
            </a:endParaRPr>
          </a:p>
          <a:p>
            <a:pPr marL="12700" marR="0" lvl="0" indent="0" algn="l" rtl="0">
              <a:lnSpc>
                <a:spcPct val="100000"/>
              </a:lnSpc>
              <a:spcBef>
                <a:spcPts val="0"/>
              </a:spcBef>
              <a:spcAft>
                <a:spcPts val="0"/>
              </a:spcAft>
              <a:buClr>
                <a:srgbClr val="000000"/>
              </a:buClr>
              <a:buSzPts val="4400"/>
              <a:buFont typeface="Arial"/>
              <a:buNone/>
            </a:pPr>
            <a:endParaRPr sz="4400" i="0" u="none" strike="noStrike" cap="none">
              <a:solidFill>
                <a:srgbClr val="000000"/>
              </a:solidFill>
            </a:endParaRPr>
          </a:p>
        </p:txBody>
      </p:sp>
      <p:pic>
        <p:nvPicPr>
          <p:cNvPr id="487" name="Google Shape;487;p4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488" name="Google Shape;488;p42"/>
          <p:cNvSpPr txBox="1"/>
          <p:nvPr/>
        </p:nvSpPr>
        <p:spPr>
          <a:xfrm>
            <a:off x="343674" y="1195775"/>
            <a:ext cx="11543525" cy="35086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a:solidFill>
                  <a:schemeClr val="dk1"/>
                </a:solidFill>
              </a:rPr>
              <a:t>H</a:t>
            </a:r>
            <a:r>
              <a:rPr lang="en-US" sz="2400" b="0" i="0" u="none" strike="noStrike" cap="none" dirty="0" smtClean="0">
                <a:solidFill>
                  <a:schemeClr val="dk1"/>
                </a:solidFill>
                <a:latin typeface="Arial"/>
                <a:ea typeface="Arial"/>
                <a:cs typeface="Arial"/>
                <a:sym typeface="Arial"/>
              </a:rPr>
              <a:t>ow can the </a:t>
            </a:r>
            <a:r>
              <a:rPr lang="en-US" sz="2400" b="0" i="0" u="none" strike="noStrike" cap="none" dirty="0">
                <a:solidFill>
                  <a:schemeClr val="dk1"/>
                </a:solidFill>
                <a:latin typeface="Arial"/>
                <a:ea typeface="Arial"/>
                <a:cs typeface="Arial"/>
                <a:sym typeface="Arial"/>
              </a:rPr>
              <a:t>negative sampling technique </a:t>
            </a:r>
            <a:r>
              <a:rPr lang="en-US" sz="2400" b="0" i="0" u="none" strike="noStrike" cap="none" dirty="0" smtClean="0">
                <a:solidFill>
                  <a:schemeClr val="dk1"/>
                </a:solidFill>
                <a:latin typeface="Arial"/>
                <a:ea typeface="Arial"/>
                <a:cs typeface="Arial"/>
                <a:sym typeface="Arial"/>
              </a:rPr>
              <a:t>be </a:t>
            </a:r>
            <a:r>
              <a:rPr lang="en-US" sz="2400" b="0" i="0" u="none" strike="noStrike" cap="none" dirty="0">
                <a:solidFill>
                  <a:schemeClr val="dk1"/>
                </a:solidFill>
                <a:latin typeface="Arial"/>
                <a:ea typeface="Arial"/>
                <a:cs typeface="Arial"/>
                <a:sym typeface="Arial"/>
              </a:rPr>
              <a:t>used to learn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a:t>
            </a:r>
            <a:r>
              <a:rPr lang="en-US" sz="2400" b="0" i="0" u="none" strike="noStrike" cap="none" dirty="0" smtClean="0">
                <a:solidFill>
                  <a:schemeClr val="dk1"/>
                </a:solidFill>
                <a:latin typeface="Arial"/>
                <a:ea typeface="Arial"/>
                <a:cs typeface="Arial"/>
                <a:sym typeface="Arial"/>
              </a:rPr>
              <a:t>efficiently?</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chemeClr val="dk1"/>
                </a:solidFill>
                <a:latin typeface="Arial"/>
                <a:ea typeface="Arial"/>
                <a:cs typeface="Arial"/>
                <a:sym typeface="Arial"/>
              </a:rPr>
              <a:t>Negative </a:t>
            </a:r>
            <a:r>
              <a:rPr lang="en-US" sz="2400" b="0" i="0" u="none" strike="noStrike" cap="none" dirty="0">
                <a:solidFill>
                  <a:schemeClr val="dk1"/>
                </a:solidFill>
                <a:latin typeface="Arial"/>
                <a:ea typeface="Arial"/>
                <a:cs typeface="Arial"/>
                <a:sym typeface="Arial"/>
              </a:rPr>
              <a:t>sampling creates a supervised learning problem where the task is to predict if a pair of words is a context-target pair or not. For instance, given a pair of words like orange and juice, the model has to predict if they appear together or not. If they appear together, the label is 1, and if they don't, the label is 0. To generate negative examples, the same context word is used, and a random word is chosen from the dictionary. The negative examples are labeled 0.</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92"/>
        <p:cNvGrpSpPr/>
        <p:nvPr/>
      </p:nvGrpSpPr>
      <p:grpSpPr>
        <a:xfrm>
          <a:off x="0" y="0"/>
          <a:ext cx="0" cy="0"/>
          <a:chOff x="0" y="0"/>
          <a:chExt cx="0" cy="0"/>
        </a:xfrm>
      </p:grpSpPr>
      <p:sp>
        <p:nvSpPr>
          <p:cNvPr id="493" name="Google Shape;493;p43"/>
          <p:cNvSpPr txBox="1"/>
          <p:nvPr/>
        </p:nvSpPr>
        <p:spPr>
          <a:xfrm>
            <a:off x="261620" y="139700"/>
            <a:ext cx="8534400" cy="6900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i="0" u="none" strike="noStrike" cap="none">
                <a:solidFill>
                  <a:srgbClr val="000000"/>
                </a:solidFill>
              </a:rPr>
              <a:t>Defining a new learning problem</a:t>
            </a:r>
            <a:endParaRPr sz="4400" i="0" u="none" strike="noStrike" cap="none">
              <a:solidFill>
                <a:srgbClr val="000000"/>
              </a:solidFill>
            </a:endParaRPr>
          </a:p>
        </p:txBody>
      </p:sp>
      <p:sp>
        <p:nvSpPr>
          <p:cNvPr id="494" name="Google Shape;494;p43"/>
          <p:cNvSpPr txBox="1"/>
          <p:nvPr/>
        </p:nvSpPr>
        <p:spPr>
          <a:xfrm>
            <a:off x="769716" y="1205598"/>
            <a:ext cx="10641300" cy="50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mbria"/>
                <a:ea typeface="Cambria"/>
                <a:cs typeface="Cambria"/>
                <a:sym typeface="Cambria"/>
              </a:rPr>
              <a:t>I want a glass of orange juice to go along with my cereal.</a:t>
            </a:r>
            <a:endParaRPr sz="3200" b="0" i="0" u="none" strike="noStrike" cap="none">
              <a:solidFill>
                <a:srgbClr val="000000"/>
              </a:solidFill>
              <a:latin typeface="Cambria"/>
              <a:ea typeface="Cambria"/>
              <a:cs typeface="Cambria"/>
              <a:sym typeface="Cambria"/>
            </a:endParaRPr>
          </a:p>
        </p:txBody>
      </p:sp>
      <p:pic>
        <p:nvPicPr>
          <p:cNvPr id="495" name="Google Shape;495;p43"/>
          <p:cNvPicPr preferRelativeResize="0"/>
          <p:nvPr/>
        </p:nvPicPr>
        <p:blipFill rotWithShape="1">
          <a:blip r:embed="rId3">
            <a:alphaModFix/>
          </a:blip>
          <a:srcRect/>
          <a:stretch/>
        </p:blipFill>
        <p:spPr>
          <a:xfrm>
            <a:off x="2819400" y="1981200"/>
            <a:ext cx="5323709" cy="3471013"/>
          </a:xfrm>
          <a:prstGeom prst="rect">
            <a:avLst/>
          </a:prstGeom>
          <a:noFill/>
          <a:ln>
            <a:noFill/>
          </a:ln>
        </p:spPr>
      </p:pic>
      <p:cxnSp>
        <p:nvCxnSpPr>
          <p:cNvPr id="496" name="Google Shape;496;p43"/>
          <p:cNvCxnSpPr/>
          <p:nvPr/>
        </p:nvCxnSpPr>
        <p:spPr>
          <a:xfrm rot="10800000">
            <a:off x="2590800" y="2667000"/>
            <a:ext cx="0" cy="762000"/>
          </a:xfrm>
          <a:prstGeom prst="straightConnector1">
            <a:avLst/>
          </a:prstGeom>
          <a:noFill/>
          <a:ln w="9525" cap="flat" cmpd="sng">
            <a:solidFill>
              <a:srgbClr val="4A7DBA"/>
            </a:solidFill>
            <a:prstDash val="solid"/>
            <a:round/>
            <a:headEnd type="none" w="sm" len="sm"/>
            <a:tailEnd type="triangle" w="med" len="med"/>
          </a:ln>
        </p:spPr>
      </p:cxnSp>
      <p:cxnSp>
        <p:nvCxnSpPr>
          <p:cNvPr id="497" name="Google Shape;497;p43"/>
          <p:cNvCxnSpPr/>
          <p:nvPr/>
        </p:nvCxnSpPr>
        <p:spPr>
          <a:xfrm>
            <a:off x="2590800" y="3962400"/>
            <a:ext cx="0" cy="990600"/>
          </a:xfrm>
          <a:prstGeom prst="straightConnector1">
            <a:avLst/>
          </a:prstGeom>
          <a:noFill/>
          <a:ln w="9525" cap="flat" cmpd="sng">
            <a:solidFill>
              <a:srgbClr val="4A7DBA"/>
            </a:solidFill>
            <a:prstDash val="solid"/>
            <a:round/>
            <a:headEnd type="none" w="sm" len="sm"/>
            <a:tailEnd type="triangle" w="med" len="med"/>
          </a:ln>
        </p:spPr>
      </p:cxnSp>
      <p:pic>
        <p:nvPicPr>
          <p:cNvPr id="498" name="Google Shape;498;p43"/>
          <p:cNvPicPr preferRelativeResize="0"/>
          <p:nvPr/>
        </p:nvPicPr>
        <p:blipFill rotWithShape="1">
          <a:blip r:embed="rId4">
            <a:alphaModFix/>
          </a:blip>
          <a:srcRect/>
          <a:stretch/>
        </p:blipFill>
        <p:spPr>
          <a:xfrm>
            <a:off x="2412109" y="3452778"/>
            <a:ext cx="407290" cy="422956"/>
          </a:xfrm>
          <a:prstGeom prst="rect">
            <a:avLst/>
          </a:prstGeom>
          <a:noFill/>
          <a:ln>
            <a:noFill/>
          </a:ln>
        </p:spPr>
      </p:pic>
      <p:sp>
        <p:nvSpPr>
          <p:cNvPr id="499" name="Google Shape;499;p43"/>
          <p:cNvSpPr txBox="1">
            <a:spLocks noGrp="1"/>
          </p:cNvSpPr>
          <p:nvPr>
            <p:ph type="subTitle" idx="1"/>
          </p:nvPr>
        </p:nvSpPr>
        <p:spPr>
          <a:xfrm>
            <a:off x="261620" y="5492829"/>
            <a:ext cx="7543800" cy="738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t>K = 5 – 20   Small datasets</a:t>
            </a:r>
            <a:endParaRPr/>
          </a:p>
          <a:p>
            <a:pPr marL="0" lvl="0" indent="0" algn="l" rtl="0">
              <a:lnSpc>
                <a:spcPct val="100000"/>
              </a:lnSpc>
              <a:spcBef>
                <a:spcPts val="0"/>
              </a:spcBef>
              <a:spcAft>
                <a:spcPts val="0"/>
              </a:spcAft>
              <a:buSzPts val="1400"/>
              <a:buNone/>
            </a:pPr>
            <a:r>
              <a:rPr lang="en-US"/>
              <a:t>K = 2 – 5      Large datasets</a:t>
            </a:r>
            <a:endParaRPr/>
          </a:p>
        </p:txBody>
      </p:sp>
      <p:pic>
        <p:nvPicPr>
          <p:cNvPr id="500" name="Google Shape;500;p43"/>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504"/>
        <p:cNvGrpSpPr/>
        <p:nvPr/>
      </p:nvGrpSpPr>
      <p:grpSpPr>
        <a:xfrm>
          <a:off x="0" y="0"/>
          <a:ext cx="0" cy="0"/>
          <a:chOff x="0" y="0"/>
          <a:chExt cx="0" cy="0"/>
        </a:xfrm>
      </p:grpSpPr>
      <p:sp>
        <p:nvSpPr>
          <p:cNvPr id="505" name="Google Shape;505;p44"/>
          <p:cNvSpPr txBox="1"/>
          <p:nvPr/>
        </p:nvSpPr>
        <p:spPr>
          <a:xfrm>
            <a:off x="261620" y="139700"/>
            <a:ext cx="8534400" cy="1244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chemeClr val="dk1"/>
              </a:buClr>
              <a:buSzPts val="6600"/>
              <a:buFont typeface="Arial"/>
              <a:buNone/>
            </a:pPr>
            <a:r>
              <a:rPr lang="en-US" sz="4000" b="0" i="0" u="none" strike="noStrike" cap="none">
                <a:solidFill>
                  <a:schemeClr val="dk1"/>
                </a:solidFill>
                <a:latin typeface="Arial"/>
                <a:ea typeface="Arial"/>
                <a:cs typeface="Arial"/>
                <a:sym typeface="Arial"/>
              </a:rPr>
              <a:t>Model</a:t>
            </a:r>
            <a:endParaRPr sz="40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4400"/>
              <a:buFont typeface="Arial"/>
              <a:buNone/>
            </a:pPr>
            <a:endParaRPr sz="4000" b="0" i="0" u="none" strike="noStrike" cap="none">
              <a:solidFill>
                <a:srgbClr val="000000"/>
              </a:solidFill>
              <a:latin typeface="Arial"/>
              <a:ea typeface="Arial"/>
              <a:cs typeface="Arial"/>
              <a:sym typeface="Arial"/>
            </a:endParaRPr>
          </a:p>
        </p:txBody>
      </p:sp>
      <p:pic>
        <p:nvPicPr>
          <p:cNvPr id="506" name="Google Shape;506;p4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507" name="Google Shape;507;p44"/>
          <p:cNvSpPr txBox="1"/>
          <p:nvPr/>
        </p:nvSpPr>
        <p:spPr>
          <a:xfrm>
            <a:off x="343674" y="1195775"/>
            <a:ext cx="11534733" cy="4247286"/>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To define the model, a logistic regression model is used. The chance of the label being 1 is modeled using a regression model. The specific formula used is sigmoid applied to the dot product of two vectors, one vector for the context word and another for the target word. The parameters are learned during training.</a:t>
            </a:r>
            <a:endParaRPr sz="2400" b="0" i="0" u="none" strike="noStrike" cap="none" dirty="0">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The computation cost of the negative sampling algorithm is much lower than that of the </a:t>
            </a:r>
            <a:r>
              <a:rPr lang="en-US" sz="2400" b="0" i="0" u="none" strike="noStrike" cap="none" dirty="0" err="1">
                <a:solidFill>
                  <a:schemeClr val="dk1"/>
                </a:solidFill>
                <a:latin typeface="Arial"/>
                <a:ea typeface="Arial"/>
                <a:cs typeface="Arial"/>
                <a:sym typeface="Arial"/>
              </a:rPr>
              <a:t>Softmax</a:t>
            </a:r>
            <a:r>
              <a:rPr lang="en-US" sz="2400" b="0" i="0" u="none" strike="noStrike" cap="none" dirty="0">
                <a:solidFill>
                  <a:schemeClr val="dk1"/>
                </a:solidFill>
                <a:latin typeface="Arial"/>
                <a:ea typeface="Arial"/>
                <a:cs typeface="Arial"/>
                <a:sym typeface="Arial"/>
              </a:rPr>
              <a:t> model because instead of updating a giant </a:t>
            </a:r>
            <a:r>
              <a:rPr lang="en-US" sz="2400" b="0" i="0" u="none" strike="noStrike" cap="none" dirty="0" err="1">
                <a:solidFill>
                  <a:schemeClr val="dk1"/>
                </a:solidFill>
                <a:latin typeface="Arial"/>
                <a:ea typeface="Arial"/>
                <a:cs typeface="Arial"/>
                <a:sym typeface="Arial"/>
              </a:rPr>
              <a:t>Softmax</a:t>
            </a:r>
            <a:r>
              <a:rPr lang="en-US" sz="2400" b="0" i="0" u="none" strike="noStrike" cap="none" dirty="0">
                <a:solidFill>
                  <a:schemeClr val="dk1"/>
                </a:solidFill>
                <a:latin typeface="Arial"/>
                <a:ea typeface="Arial"/>
                <a:cs typeface="Arial"/>
                <a:sym typeface="Arial"/>
              </a:rPr>
              <a:t> classifier, only k + 1 binary classification problems are updated on each iteration. K represents the number of negative examples. </a:t>
            </a:r>
            <a:r>
              <a:rPr lang="en-US" sz="2400" dirty="0" smtClean="0">
                <a:solidFill>
                  <a:schemeClr val="dk1"/>
                </a:solidFill>
              </a:rPr>
              <a:t>It is suggested that k</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should be 5 to 20 for smaller data sets and 2 to 5 for larger data sets.</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511"/>
        <p:cNvGrpSpPr/>
        <p:nvPr/>
      </p:nvGrpSpPr>
      <p:grpSpPr>
        <a:xfrm>
          <a:off x="0" y="0"/>
          <a:ext cx="0" cy="0"/>
          <a:chOff x="0" y="0"/>
          <a:chExt cx="0" cy="0"/>
        </a:xfrm>
      </p:grpSpPr>
      <p:sp>
        <p:nvSpPr>
          <p:cNvPr id="512" name="Google Shape;512;p45"/>
          <p:cNvSpPr txBox="1">
            <a:spLocks noGrp="1"/>
          </p:cNvSpPr>
          <p:nvPr>
            <p:ph type="ctrTitle"/>
          </p:nvPr>
        </p:nvSpPr>
        <p:spPr>
          <a:xfrm>
            <a:off x="6984" y="139700"/>
            <a:ext cx="1217803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endParaRPr/>
          </a:p>
        </p:txBody>
      </p:sp>
      <p:pic>
        <p:nvPicPr>
          <p:cNvPr id="513" name="Google Shape;513;p45"/>
          <p:cNvPicPr preferRelativeResize="0"/>
          <p:nvPr/>
        </p:nvPicPr>
        <p:blipFill rotWithShape="1">
          <a:blip r:embed="rId3">
            <a:alphaModFix/>
          </a:blip>
          <a:srcRect/>
          <a:stretch/>
        </p:blipFill>
        <p:spPr>
          <a:xfrm>
            <a:off x="29497" y="0"/>
            <a:ext cx="11125200" cy="6169785"/>
          </a:xfrm>
          <a:prstGeom prst="rect">
            <a:avLst/>
          </a:prstGeom>
          <a:noFill/>
          <a:ln>
            <a:noFill/>
          </a:ln>
        </p:spPr>
      </p:pic>
      <p:pic>
        <p:nvPicPr>
          <p:cNvPr id="514" name="Google Shape;514;p45"/>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518"/>
        <p:cNvGrpSpPr/>
        <p:nvPr/>
      </p:nvGrpSpPr>
      <p:grpSpPr>
        <a:xfrm>
          <a:off x="0" y="0"/>
          <a:ext cx="0" cy="0"/>
          <a:chOff x="0" y="0"/>
          <a:chExt cx="0" cy="0"/>
        </a:xfrm>
      </p:grpSpPr>
      <p:sp>
        <p:nvSpPr>
          <p:cNvPr id="519" name="Google Shape;519;p46"/>
          <p:cNvSpPr txBox="1"/>
          <p:nvPr/>
        </p:nvSpPr>
        <p:spPr>
          <a:xfrm>
            <a:off x="261620" y="139700"/>
            <a:ext cx="8534400" cy="186000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Clr>
                <a:schemeClr val="dk1"/>
              </a:buClr>
              <a:buSzPts val="6600"/>
              <a:buFont typeface="Arial"/>
              <a:buNone/>
            </a:pPr>
            <a:r>
              <a:rPr lang="en-US" sz="4000" b="0" i="0" u="none" strike="noStrike" cap="none">
                <a:solidFill>
                  <a:schemeClr val="dk1"/>
                </a:solidFill>
                <a:latin typeface="Arial"/>
                <a:ea typeface="Arial"/>
                <a:cs typeface="Arial"/>
                <a:sym typeface="Arial"/>
              </a:rPr>
              <a:t>Selecting negative examples</a:t>
            </a:r>
            <a:endParaRPr sz="4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6600"/>
              <a:buFont typeface="Arial"/>
              <a:buNone/>
            </a:pPr>
            <a:endParaRPr sz="4000" b="0" i="0" u="none" strike="noStrike" cap="none">
              <a:solidFill>
                <a:schemeClr val="dk1"/>
              </a:solidFill>
              <a:latin typeface="Arial"/>
              <a:ea typeface="Arial"/>
              <a:cs typeface="Arial"/>
              <a:sym typeface="Arial"/>
            </a:endParaRPr>
          </a:p>
          <a:p>
            <a:pPr marL="12700" marR="0" lvl="0" indent="0" algn="l" rtl="0">
              <a:lnSpc>
                <a:spcPct val="100000"/>
              </a:lnSpc>
              <a:spcBef>
                <a:spcPts val="0"/>
              </a:spcBef>
              <a:spcAft>
                <a:spcPts val="0"/>
              </a:spcAft>
              <a:buClr>
                <a:srgbClr val="000000"/>
              </a:buClr>
              <a:buSzPts val="4400"/>
              <a:buFont typeface="Arial"/>
              <a:buNone/>
            </a:pPr>
            <a:endParaRPr sz="4000" b="0" i="0" u="none" strike="noStrike" cap="none">
              <a:solidFill>
                <a:srgbClr val="000000"/>
              </a:solidFill>
              <a:latin typeface="Arial"/>
              <a:ea typeface="Arial"/>
              <a:cs typeface="Arial"/>
              <a:sym typeface="Arial"/>
            </a:endParaRPr>
          </a:p>
        </p:txBody>
      </p:sp>
      <p:pic>
        <p:nvPicPr>
          <p:cNvPr id="520" name="Google Shape;520;p4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521" name="Google Shape;521;p46"/>
          <p:cNvSpPr txBox="1"/>
          <p:nvPr/>
        </p:nvSpPr>
        <p:spPr>
          <a:xfrm>
            <a:off x="343675" y="1339650"/>
            <a:ext cx="10390800" cy="3877954"/>
          </a:xfrm>
          <a:prstGeom prst="rect">
            <a:avLst/>
          </a:prstGeom>
          <a:noFill/>
          <a:ln>
            <a:noFill/>
          </a:ln>
        </p:spPr>
        <p:txBody>
          <a:bodyPr spcFirstLastPara="1" wrap="square" lIns="91425" tIns="91425" rIns="91425" bIns="91425" anchor="t" anchorCtr="0">
            <a:spAutoFit/>
          </a:bodyPr>
          <a:lstStyle/>
          <a:p>
            <a:pPr marL="76200" marR="0" lvl="0" algn="l" rtl="0">
              <a:lnSpc>
                <a:spcPct val="100000"/>
              </a:lnSpc>
              <a:spcBef>
                <a:spcPts val="0"/>
              </a:spcBef>
              <a:spcAft>
                <a:spcPts val="0"/>
              </a:spcAft>
              <a:buClr>
                <a:srgbClr val="000000"/>
              </a:buClr>
              <a:buSzPts val="2400"/>
            </a:pPr>
            <a:r>
              <a:rPr lang="en-US" sz="2400" b="0" i="0" u="none" strike="noStrike" cap="none" dirty="0" smtClean="0">
                <a:solidFill>
                  <a:srgbClr val="000000"/>
                </a:solidFill>
                <a:latin typeface="Arial"/>
                <a:ea typeface="Arial"/>
                <a:cs typeface="Arial"/>
                <a:sym typeface="Arial"/>
              </a:rPr>
              <a:t>How can negative </a:t>
            </a:r>
            <a:r>
              <a:rPr lang="en-US" sz="2400" b="0" i="0" u="none" strike="noStrike" cap="none" dirty="0">
                <a:solidFill>
                  <a:srgbClr val="000000"/>
                </a:solidFill>
                <a:latin typeface="Arial"/>
                <a:ea typeface="Arial"/>
                <a:cs typeface="Arial"/>
                <a:sym typeface="Arial"/>
              </a:rPr>
              <a:t>examples </a:t>
            </a:r>
            <a:r>
              <a:rPr lang="en-US" sz="2400" b="0" i="0" u="none" strike="noStrike" cap="none" dirty="0" smtClean="0">
                <a:solidFill>
                  <a:srgbClr val="000000"/>
                </a:solidFill>
                <a:latin typeface="Arial"/>
                <a:ea typeface="Arial"/>
                <a:cs typeface="Arial"/>
                <a:sym typeface="Arial"/>
              </a:rPr>
              <a:t>be </a:t>
            </a:r>
            <a:r>
              <a:rPr lang="en-US" sz="2400" b="0" i="0" u="none" strike="noStrike" cap="none" dirty="0">
                <a:solidFill>
                  <a:srgbClr val="000000"/>
                </a:solidFill>
                <a:latin typeface="Arial"/>
                <a:ea typeface="Arial"/>
                <a:cs typeface="Arial"/>
                <a:sym typeface="Arial"/>
              </a:rPr>
              <a:t>sampled to train the </a:t>
            </a:r>
            <a:r>
              <a:rPr lang="en-US" sz="2400" b="0" i="0" u="none" strike="noStrike" cap="none" dirty="0" smtClean="0">
                <a:solidFill>
                  <a:srgbClr val="000000"/>
                </a:solidFill>
                <a:latin typeface="Arial"/>
                <a:ea typeface="Arial"/>
                <a:cs typeface="Arial"/>
                <a:sym typeface="Arial"/>
              </a:rPr>
              <a:t>model?</a:t>
            </a:r>
          </a:p>
          <a:p>
            <a:pPr marL="4191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rgbClr val="000000"/>
                </a:solidFill>
                <a:latin typeface="Arial"/>
                <a:ea typeface="Arial"/>
                <a:cs typeface="Arial"/>
                <a:sym typeface="Arial"/>
              </a:rPr>
              <a:t>Sampling </a:t>
            </a:r>
            <a:r>
              <a:rPr lang="en-US" sz="2400" b="0" i="0" u="none" strike="noStrike" cap="none" dirty="0">
                <a:solidFill>
                  <a:srgbClr val="000000"/>
                </a:solidFill>
                <a:latin typeface="Arial"/>
                <a:ea typeface="Arial"/>
                <a:cs typeface="Arial"/>
                <a:sym typeface="Arial"/>
              </a:rPr>
              <a:t>from the empirical frequencies or uniformly at random from the dictionary is not recommended. Instead, a heuristic value is suggested, which is a little bit in between the two extremes. Negative examples are sampled proportional to the frequency of a word to the power of three-fourths.</a:t>
            </a:r>
            <a:endParaRPr sz="24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400" b="0" i="0" u="none" strike="noStrike" cap="none" dirty="0" smtClean="0">
                <a:solidFill>
                  <a:schemeClr val="dk1"/>
                </a:solidFill>
                <a:latin typeface="Arial"/>
                <a:ea typeface="Arial"/>
                <a:cs typeface="Arial"/>
                <a:sym typeface="Arial"/>
              </a:rPr>
              <a:t>There are </a:t>
            </a:r>
            <a:r>
              <a:rPr lang="en-US" sz="2400" b="0" i="0" u="none" strike="noStrike" cap="none" dirty="0">
                <a:solidFill>
                  <a:schemeClr val="dk1"/>
                </a:solidFill>
                <a:latin typeface="Arial"/>
                <a:ea typeface="Arial"/>
                <a:cs typeface="Arial"/>
                <a:sym typeface="Arial"/>
              </a:rPr>
              <a:t>open source implementations and pre-trained word vectors available online that can be used as a starting point for NLP problems. </a:t>
            </a:r>
            <a:r>
              <a:rPr lang="en-US" sz="2400" dirty="0">
                <a:solidFill>
                  <a:schemeClr val="dk1"/>
                </a:solidFill>
              </a:rPr>
              <a:t>T</a:t>
            </a:r>
            <a:r>
              <a:rPr lang="en-US" sz="2400" b="0" i="0" u="none" strike="noStrike" cap="none" dirty="0" smtClean="0">
                <a:solidFill>
                  <a:schemeClr val="dk1"/>
                </a:solidFill>
                <a:latin typeface="Arial"/>
                <a:ea typeface="Arial"/>
                <a:cs typeface="Arial"/>
                <a:sym typeface="Arial"/>
              </a:rPr>
              <a:t>he </a:t>
            </a:r>
            <a:r>
              <a:rPr lang="en-US" sz="2400" b="0" i="0" u="none" strike="noStrike" cap="none" dirty="0">
                <a:solidFill>
                  <a:schemeClr val="dk1"/>
                </a:solidFill>
                <a:latin typeface="Arial"/>
                <a:ea typeface="Arial"/>
                <a:cs typeface="Arial"/>
                <a:sym typeface="Arial"/>
              </a:rPr>
              <a:t>next </a:t>
            </a:r>
            <a:r>
              <a:rPr lang="en-US" sz="2400" b="0" i="0" u="none" strike="noStrike" cap="none" dirty="0" smtClean="0">
                <a:solidFill>
                  <a:schemeClr val="dk1"/>
                </a:solidFill>
                <a:latin typeface="Arial"/>
                <a:ea typeface="Arial"/>
                <a:cs typeface="Arial"/>
                <a:sym typeface="Arial"/>
              </a:rPr>
              <a:t>section will introduce </a:t>
            </a:r>
            <a:r>
              <a:rPr lang="en-US" sz="2400" b="0" i="0" u="none" strike="noStrike" cap="none" dirty="0">
                <a:solidFill>
                  <a:schemeClr val="dk1"/>
                </a:solidFill>
                <a:latin typeface="Arial"/>
                <a:ea typeface="Arial"/>
                <a:cs typeface="Arial"/>
                <a:sym typeface="Arial"/>
              </a:rPr>
              <a:t>the Glove algorithm, which is another word embedding learning algorithm.</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525"/>
        <p:cNvGrpSpPr/>
        <p:nvPr/>
      </p:nvGrpSpPr>
      <p:grpSpPr>
        <a:xfrm>
          <a:off x="0" y="0"/>
          <a:ext cx="0" cy="0"/>
          <a:chOff x="0" y="0"/>
          <a:chExt cx="0" cy="0"/>
        </a:xfrm>
      </p:grpSpPr>
      <p:sp>
        <p:nvSpPr>
          <p:cNvPr id="526" name="Google Shape;526;p47"/>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sp>
        <p:nvSpPr>
          <p:cNvPr id="527" name="Google Shape;527;p47"/>
          <p:cNvSpPr txBox="1">
            <a:spLocks noGrp="1"/>
          </p:cNvSpPr>
          <p:nvPr>
            <p:ph type="body" idx="1"/>
          </p:nvPr>
        </p:nvSpPr>
        <p:spPr>
          <a:xfrm>
            <a:off x="195347" y="1467942"/>
            <a:ext cx="5390515" cy="266890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pic>
        <p:nvPicPr>
          <p:cNvPr id="528" name="Google Shape;528;p47"/>
          <p:cNvPicPr preferRelativeResize="0"/>
          <p:nvPr/>
        </p:nvPicPr>
        <p:blipFill rotWithShape="1">
          <a:blip r:embed="rId3">
            <a:alphaModFix/>
          </a:blip>
          <a:srcRect/>
          <a:stretch/>
        </p:blipFill>
        <p:spPr>
          <a:xfrm>
            <a:off x="54077" y="0"/>
            <a:ext cx="11668759" cy="6656675"/>
          </a:xfrm>
          <a:prstGeom prst="rect">
            <a:avLst/>
          </a:prstGeom>
          <a:noFill/>
          <a:ln>
            <a:noFill/>
          </a:ln>
        </p:spPr>
      </p:pic>
      <p:pic>
        <p:nvPicPr>
          <p:cNvPr id="529" name="Google Shape;529;p47"/>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533"/>
        <p:cNvGrpSpPr/>
        <p:nvPr/>
      </p:nvGrpSpPr>
      <p:grpSpPr>
        <a:xfrm>
          <a:off x="0" y="0"/>
          <a:ext cx="0" cy="0"/>
          <a:chOff x="0" y="0"/>
          <a:chExt cx="0" cy="0"/>
        </a:xfrm>
      </p:grpSpPr>
      <p:sp>
        <p:nvSpPr>
          <p:cNvPr id="534" name="Google Shape;534;p48"/>
          <p:cNvSpPr txBox="1">
            <a:spLocks noGrp="1"/>
          </p:cNvSpPr>
          <p:nvPr>
            <p:ph type="title"/>
          </p:nvPr>
        </p:nvSpPr>
        <p:spPr>
          <a:xfrm>
            <a:off x="4696676" y="1299050"/>
            <a:ext cx="69087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535" name="Google Shape;535;p48"/>
          <p:cNvSpPr txBox="1"/>
          <p:nvPr/>
        </p:nvSpPr>
        <p:spPr>
          <a:xfrm>
            <a:off x="4974859" y="3920061"/>
            <a:ext cx="66318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GloVe word vectors</a:t>
            </a:r>
            <a:endParaRPr sz="5400" b="0" i="0" u="none" strike="noStrike" cap="none">
              <a:solidFill>
                <a:srgbClr val="000000"/>
              </a:solidFill>
              <a:latin typeface="Arial"/>
              <a:ea typeface="Arial"/>
              <a:cs typeface="Arial"/>
              <a:sym typeface="Arial"/>
            </a:endParaRPr>
          </a:p>
        </p:txBody>
      </p:sp>
      <p:sp>
        <p:nvSpPr>
          <p:cNvPr id="536" name="Google Shape;536;p48"/>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37" name="Google Shape;537;p48"/>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261625" y="139700"/>
            <a:ext cx="9093600" cy="238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Word representation</a:t>
            </a: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6600"/>
              <a:buFont typeface="Arial"/>
              <a:buNone/>
            </a:pPr>
            <a:endParaRPr sz="6600">
              <a:latin typeface="Calibri"/>
              <a:ea typeface="Calibri"/>
              <a:cs typeface="Calibri"/>
              <a:sym typeface="Calibri"/>
            </a:endParaRPr>
          </a:p>
          <a:p>
            <a:pPr marL="12700" lvl="0" indent="0" algn="l" rtl="0">
              <a:lnSpc>
                <a:spcPct val="100000"/>
              </a:lnSpc>
              <a:spcBef>
                <a:spcPts val="0"/>
              </a:spcBef>
              <a:spcAft>
                <a:spcPts val="0"/>
              </a:spcAft>
              <a:buSzPts val="1400"/>
              <a:buNone/>
            </a:pPr>
            <a:endParaRPr/>
          </a:p>
        </p:txBody>
      </p:sp>
      <p:pic>
        <p:nvPicPr>
          <p:cNvPr id="59" name="Google Shape;59;p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0" name="Google Shape;60;p3"/>
          <p:cNvSpPr txBox="1"/>
          <p:nvPr/>
        </p:nvSpPr>
        <p:spPr>
          <a:xfrm>
            <a:off x="454225" y="1328300"/>
            <a:ext cx="11283506" cy="2769959"/>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In contrast to traditional one-hot vector representation, word </a:t>
            </a:r>
            <a:r>
              <a:rPr lang="en-US" sz="2400" dirty="0" err="1">
                <a:solidFill>
                  <a:schemeClr val="dk1"/>
                </a:solidFill>
              </a:rPr>
              <a:t>embeddings</a:t>
            </a:r>
            <a:r>
              <a:rPr lang="en-US" sz="2400" dirty="0">
                <a:solidFill>
                  <a:schemeClr val="dk1"/>
                </a:solidFill>
              </a:rPr>
              <a:t> are a technique to represent words in a higher dimensional space where each word is represented by a set of features and </a:t>
            </a:r>
            <a:r>
              <a:rPr lang="en-US" sz="2400" smtClean="0">
                <a:solidFill>
                  <a:schemeClr val="dk1"/>
                </a:solidFill>
              </a:rPr>
              <a:t>values.</a:t>
            </a:r>
          </a:p>
          <a:p>
            <a:pPr marL="457200" lvl="0" indent="-381000">
              <a:buClr>
                <a:schemeClr val="dk1"/>
              </a:buClr>
              <a:buSzPts val="2400"/>
              <a:buFont typeface="Arial"/>
              <a:buChar char="●"/>
            </a:pPr>
            <a:r>
              <a:rPr lang="en-US" sz="2400" smtClean="0">
                <a:solidFill>
                  <a:schemeClr val="dk1"/>
                </a:solidFill>
              </a:rPr>
              <a:t>While </a:t>
            </a:r>
            <a:r>
              <a:rPr lang="en-US" sz="2400" dirty="0">
                <a:solidFill>
                  <a:schemeClr val="dk1"/>
                </a:solidFill>
              </a:rPr>
              <a:t>one-hot vectors treat each word separately and make it difficult for an algorithm to generalize across words, word </a:t>
            </a:r>
            <a:r>
              <a:rPr lang="en-US" sz="2400" dirty="0" err="1">
                <a:solidFill>
                  <a:schemeClr val="dk1"/>
                </a:solidFill>
              </a:rPr>
              <a:t>embeddings</a:t>
            </a:r>
            <a:r>
              <a:rPr lang="en-US" sz="2400" dirty="0">
                <a:solidFill>
                  <a:schemeClr val="dk1"/>
                </a:solidFill>
              </a:rPr>
              <a:t> allow an algorithm to recognize that words with similar meanings or connotations have similar feature values, even if they are not the same word.</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541"/>
        <p:cNvGrpSpPr/>
        <p:nvPr/>
      </p:nvGrpSpPr>
      <p:grpSpPr>
        <a:xfrm>
          <a:off x="0" y="0"/>
          <a:ext cx="0" cy="0"/>
          <a:chOff x="0" y="0"/>
          <a:chExt cx="0" cy="0"/>
        </a:xfrm>
      </p:grpSpPr>
      <p:sp>
        <p:nvSpPr>
          <p:cNvPr id="542" name="Google Shape;542;p49"/>
          <p:cNvSpPr txBox="1">
            <a:spLocks noGrp="1"/>
          </p:cNvSpPr>
          <p:nvPr>
            <p:ph type="ctrTitle"/>
          </p:nvPr>
        </p:nvSpPr>
        <p:spPr>
          <a:xfrm>
            <a:off x="6984" y="139700"/>
            <a:ext cx="12177900" cy="2044500"/>
          </a:xfrm>
          <a:prstGeom prst="rect">
            <a:avLst/>
          </a:prstGeom>
          <a:noFill/>
          <a:ln>
            <a:noFill/>
          </a:ln>
        </p:spPr>
        <p:txBody>
          <a:bodyPr spcFirstLastPara="1" wrap="square" lIns="0" tIns="12700" rIns="0" bIns="0" anchor="t" anchorCtr="0">
            <a:spAutoFit/>
          </a:bodyPr>
          <a:lstStyle/>
          <a:p>
            <a:pPr marL="267335"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GloVe (global vectors for</a:t>
            </a:r>
            <a:endParaRPr>
              <a:latin typeface="Arial"/>
              <a:ea typeface="Arial"/>
              <a:cs typeface="Arial"/>
              <a:sym typeface="Arial"/>
            </a:endParaRPr>
          </a:p>
          <a:p>
            <a:pPr marL="267335"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 word representation)</a:t>
            </a:r>
            <a:endParaRPr sz="6600">
              <a:latin typeface="Arial"/>
              <a:ea typeface="Arial"/>
              <a:cs typeface="Arial"/>
              <a:sym typeface="Arial"/>
            </a:endParaRPr>
          </a:p>
          <a:p>
            <a:pPr marL="267335"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543" name="Google Shape;543;p4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544" name="Google Shape;544;p49"/>
          <p:cNvSpPr txBox="1"/>
          <p:nvPr/>
        </p:nvSpPr>
        <p:spPr>
          <a:xfrm>
            <a:off x="520375" y="1736925"/>
            <a:ext cx="11349240" cy="3508623"/>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chemeClr val="dk1"/>
                </a:solidFill>
                <a:latin typeface="Arial"/>
                <a:ea typeface="Arial"/>
                <a:cs typeface="Arial"/>
                <a:sym typeface="Arial"/>
              </a:rPr>
              <a:t>The </a:t>
            </a:r>
            <a:r>
              <a:rPr lang="en-US" sz="2400" b="0" i="0" u="none" strike="noStrike" cap="none" dirty="0" err="1">
                <a:solidFill>
                  <a:schemeClr val="dk1"/>
                </a:solidFill>
                <a:latin typeface="Arial"/>
                <a:ea typeface="Arial"/>
                <a:cs typeface="Arial"/>
                <a:sym typeface="Arial"/>
              </a:rPr>
              <a:t>GloVe</a:t>
            </a:r>
            <a:r>
              <a:rPr lang="en-US" sz="2400" b="0" i="0" u="none" strike="noStrike" cap="none" dirty="0">
                <a:solidFill>
                  <a:schemeClr val="dk1"/>
                </a:solidFill>
                <a:latin typeface="Arial"/>
                <a:ea typeface="Arial"/>
                <a:cs typeface="Arial"/>
                <a:sym typeface="Arial"/>
              </a:rPr>
              <a:t> algorithm is another algorithm for computing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that was created by Jeffrey Pennington, Richard </a:t>
            </a:r>
            <a:r>
              <a:rPr lang="en-US" sz="2400" b="0" i="0" u="none" strike="noStrike" cap="none" dirty="0" err="1">
                <a:solidFill>
                  <a:schemeClr val="dk1"/>
                </a:solidFill>
                <a:latin typeface="Arial"/>
                <a:ea typeface="Arial"/>
                <a:cs typeface="Arial"/>
                <a:sym typeface="Arial"/>
              </a:rPr>
              <a:t>Socher</a:t>
            </a:r>
            <a:r>
              <a:rPr lang="en-US" sz="2400" b="0" i="0" u="none" strike="noStrike" cap="none" dirty="0">
                <a:solidFill>
                  <a:schemeClr val="dk1"/>
                </a:solidFill>
                <a:latin typeface="Arial"/>
                <a:ea typeface="Arial"/>
                <a:cs typeface="Arial"/>
                <a:sym typeface="Arial"/>
              </a:rPr>
              <a:t>, and Chris </a:t>
            </a:r>
            <a:r>
              <a:rPr lang="en-US" sz="2400" b="0" i="0" u="none" strike="noStrike" cap="none" dirty="0" smtClean="0">
                <a:solidFill>
                  <a:schemeClr val="dk1"/>
                </a:solidFill>
                <a:latin typeface="Arial"/>
                <a:ea typeface="Arial"/>
                <a:cs typeface="Arial"/>
                <a:sym typeface="Arial"/>
              </a:rPr>
              <a:t>Manning.</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err="1" smtClean="0">
                <a:solidFill>
                  <a:schemeClr val="dk1"/>
                </a:solidFill>
                <a:latin typeface="Arial"/>
                <a:ea typeface="Arial"/>
                <a:cs typeface="Arial"/>
                <a:sym typeface="Arial"/>
              </a:rPr>
              <a:t>GloVe</a:t>
            </a:r>
            <a:r>
              <a:rPr lang="en-US" sz="2400" b="0" i="0" u="none" strike="noStrike" cap="none" dirty="0" smtClean="0">
                <a:solidFill>
                  <a:schemeClr val="dk1"/>
                </a:solidFill>
                <a:latin typeface="Arial"/>
                <a:ea typeface="Arial"/>
                <a:cs typeface="Arial"/>
                <a:sym typeface="Arial"/>
              </a:rPr>
              <a:t> </a:t>
            </a:r>
            <a:r>
              <a:rPr lang="en-US" sz="2400" b="0" i="0" u="none" strike="noStrike" cap="none" dirty="0">
                <a:solidFill>
                  <a:schemeClr val="dk1"/>
                </a:solidFill>
                <a:latin typeface="Arial"/>
                <a:ea typeface="Arial"/>
                <a:cs typeface="Arial"/>
                <a:sym typeface="Arial"/>
              </a:rPr>
              <a:t>stands for "global vectors for word representation." </a:t>
            </a:r>
            <a:endParaRPr lang="en-US" sz="2400" b="0" i="0" u="none" strike="noStrike" cap="none" dirty="0" smtClean="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chemeClr val="dk1"/>
                </a:solidFill>
                <a:latin typeface="Arial"/>
                <a:ea typeface="Arial"/>
                <a:cs typeface="Arial"/>
                <a:sym typeface="Arial"/>
              </a:rPr>
              <a:t>The </a:t>
            </a:r>
            <a:r>
              <a:rPr lang="en-US" sz="2400" b="0" i="0" u="none" strike="noStrike" cap="none" dirty="0">
                <a:solidFill>
                  <a:schemeClr val="dk1"/>
                </a:solidFill>
                <a:latin typeface="Arial"/>
                <a:ea typeface="Arial"/>
                <a:cs typeface="Arial"/>
                <a:sym typeface="Arial"/>
              </a:rPr>
              <a:t>algorithm starts by making explicit the pairs of words that appear in close proximity to each other in a text corpus by counting how many times a word </a:t>
            </a:r>
            <a:r>
              <a:rPr lang="en-US" sz="2400" b="0" i="0" u="none" strike="noStrike" cap="none" dirty="0" err="1">
                <a:solidFill>
                  <a:schemeClr val="dk1"/>
                </a:solidFill>
                <a:latin typeface="Arial"/>
                <a:ea typeface="Arial"/>
                <a:cs typeface="Arial"/>
                <a:sym typeface="Arial"/>
              </a:rPr>
              <a:t>i</a:t>
            </a:r>
            <a:r>
              <a:rPr lang="en-US" sz="2400" b="0" i="0" u="none" strike="noStrike" cap="none" dirty="0">
                <a:solidFill>
                  <a:schemeClr val="dk1"/>
                </a:solidFill>
                <a:latin typeface="Arial"/>
                <a:ea typeface="Arial"/>
                <a:cs typeface="Arial"/>
                <a:sym typeface="Arial"/>
              </a:rPr>
              <a:t> appears in the context of a different word j. The count </a:t>
            </a:r>
            <a:r>
              <a:rPr lang="en-US" sz="2400" b="0" i="0" u="none" strike="noStrike" cap="none" dirty="0" err="1">
                <a:solidFill>
                  <a:schemeClr val="dk1"/>
                </a:solidFill>
                <a:latin typeface="Arial"/>
                <a:ea typeface="Arial"/>
                <a:cs typeface="Arial"/>
                <a:sym typeface="Arial"/>
              </a:rPr>
              <a:t>X_ij</a:t>
            </a:r>
            <a:r>
              <a:rPr lang="en-US" sz="2400" b="0" i="0" u="none" strike="noStrike" cap="none" dirty="0">
                <a:solidFill>
                  <a:schemeClr val="dk1"/>
                </a:solidFill>
                <a:latin typeface="Arial"/>
                <a:ea typeface="Arial"/>
                <a:cs typeface="Arial"/>
                <a:sym typeface="Arial"/>
              </a:rPr>
              <a:t> captures how often words </a:t>
            </a:r>
            <a:r>
              <a:rPr lang="en-US" sz="2400" b="0" i="0" u="none" strike="noStrike" cap="none" dirty="0" err="1">
                <a:solidFill>
                  <a:schemeClr val="dk1"/>
                </a:solidFill>
                <a:latin typeface="Arial"/>
                <a:ea typeface="Arial"/>
                <a:cs typeface="Arial"/>
                <a:sym typeface="Arial"/>
              </a:rPr>
              <a:t>i</a:t>
            </a:r>
            <a:r>
              <a:rPr lang="en-US" sz="2400" b="0" i="0" u="none" strike="noStrike" cap="none" dirty="0">
                <a:solidFill>
                  <a:schemeClr val="dk1"/>
                </a:solidFill>
                <a:latin typeface="Arial"/>
                <a:ea typeface="Arial"/>
                <a:cs typeface="Arial"/>
                <a:sym typeface="Arial"/>
              </a:rPr>
              <a:t> and j appear with each other or close to each other. The </a:t>
            </a:r>
            <a:r>
              <a:rPr lang="en-US" sz="2400" b="0" i="0" u="none" strike="noStrike" cap="none" dirty="0" err="1">
                <a:solidFill>
                  <a:schemeClr val="dk1"/>
                </a:solidFill>
                <a:latin typeface="Arial"/>
                <a:ea typeface="Arial"/>
                <a:cs typeface="Arial"/>
                <a:sym typeface="Arial"/>
              </a:rPr>
              <a:t>GloVe</a:t>
            </a:r>
            <a:r>
              <a:rPr lang="en-US" sz="2400" b="0" i="0" u="none" strike="noStrike" cap="none" dirty="0">
                <a:solidFill>
                  <a:schemeClr val="dk1"/>
                </a:solidFill>
                <a:latin typeface="Arial"/>
                <a:ea typeface="Arial"/>
                <a:cs typeface="Arial"/>
                <a:sym typeface="Arial"/>
              </a:rPr>
              <a:t> model optimizes the difference between </a:t>
            </a:r>
            <a:r>
              <a:rPr lang="en-US" sz="2400" b="0" i="0" u="none" strike="noStrike" cap="none" dirty="0" err="1">
                <a:solidFill>
                  <a:schemeClr val="dk1"/>
                </a:solidFill>
                <a:latin typeface="Arial"/>
                <a:ea typeface="Arial"/>
                <a:cs typeface="Arial"/>
                <a:sym typeface="Arial"/>
              </a:rPr>
              <a:t>theta_i</a:t>
            </a:r>
            <a:r>
              <a:rPr lang="en-US" sz="2400" b="0" i="0" u="none" strike="noStrike" cap="none" dirty="0">
                <a:solidFill>
                  <a:schemeClr val="dk1"/>
                </a:solidFill>
                <a:latin typeface="Arial"/>
                <a:ea typeface="Arial"/>
                <a:cs typeface="Arial"/>
                <a:sym typeface="Arial"/>
              </a:rPr>
              <a:t> transpose </a:t>
            </a:r>
            <a:r>
              <a:rPr lang="en-US" sz="2400" b="0" i="0" u="none" strike="noStrike" cap="none" dirty="0" err="1">
                <a:solidFill>
                  <a:schemeClr val="dk1"/>
                </a:solidFill>
                <a:latin typeface="Arial"/>
                <a:ea typeface="Arial"/>
                <a:cs typeface="Arial"/>
                <a:sym typeface="Arial"/>
              </a:rPr>
              <a:t>e_j</a:t>
            </a:r>
            <a:r>
              <a:rPr lang="en-US" sz="2400" b="0" i="0" u="none" strike="noStrike" cap="none" dirty="0">
                <a:solidFill>
                  <a:schemeClr val="dk1"/>
                </a:solidFill>
                <a:latin typeface="Arial"/>
                <a:ea typeface="Arial"/>
                <a:cs typeface="Arial"/>
                <a:sym typeface="Arial"/>
              </a:rPr>
              <a:t> and log of </a:t>
            </a:r>
            <a:r>
              <a:rPr lang="en-US" sz="2400" b="0" i="0" u="none" strike="noStrike" cap="none" dirty="0" err="1">
                <a:solidFill>
                  <a:schemeClr val="dk1"/>
                </a:solidFill>
                <a:latin typeface="Arial"/>
                <a:ea typeface="Arial"/>
                <a:cs typeface="Arial"/>
                <a:sym typeface="Arial"/>
              </a:rPr>
              <a:t>X_ij</a:t>
            </a:r>
            <a:r>
              <a:rPr lang="en-US" sz="2400" b="0" i="0" u="none" strike="noStrike" cap="none" dirty="0">
                <a:solidFill>
                  <a:schemeClr val="dk1"/>
                </a:solidFill>
                <a:latin typeface="Arial"/>
                <a:ea typeface="Arial"/>
                <a:cs typeface="Arial"/>
                <a:sym typeface="Arial"/>
              </a:rPr>
              <a:t> squared using gradient descent. </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548"/>
        <p:cNvGrpSpPr/>
        <p:nvPr/>
      </p:nvGrpSpPr>
      <p:grpSpPr>
        <a:xfrm>
          <a:off x="0" y="0"/>
          <a:ext cx="0" cy="0"/>
          <a:chOff x="0" y="0"/>
          <a:chExt cx="0" cy="0"/>
        </a:xfrm>
      </p:grpSpPr>
      <p:sp>
        <p:nvSpPr>
          <p:cNvPr id="549" name="Google Shape;549;p50"/>
          <p:cNvSpPr txBox="1">
            <a:spLocks noGrp="1"/>
          </p:cNvSpPr>
          <p:nvPr>
            <p:ph type="ctrTitle"/>
          </p:nvPr>
        </p:nvSpPr>
        <p:spPr>
          <a:xfrm>
            <a:off x="6984" y="139700"/>
            <a:ext cx="12177900" cy="1367400"/>
          </a:xfrm>
          <a:prstGeom prst="rect">
            <a:avLst/>
          </a:prstGeom>
          <a:noFill/>
          <a:ln>
            <a:noFill/>
          </a:ln>
        </p:spPr>
        <p:txBody>
          <a:bodyPr spcFirstLastPara="1" wrap="square" lIns="0" tIns="12700" rIns="0" bIns="0" anchor="t" anchorCtr="0">
            <a:spAutoFit/>
          </a:bodyPr>
          <a:lstStyle/>
          <a:p>
            <a:pPr marL="267335" lvl="0" indent="0" algn="l" rtl="0">
              <a:lnSpc>
                <a:spcPct val="100000"/>
              </a:lnSpc>
              <a:spcBef>
                <a:spcPts val="0"/>
              </a:spcBef>
              <a:spcAft>
                <a:spcPts val="0"/>
              </a:spcAft>
              <a:buSzPts val="1400"/>
              <a:buNone/>
            </a:pPr>
            <a:r>
              <a:rPr lang="en-US">
                <a:latin typeface="Arial"/>
                <a:ea typeface="Arial"/>
                <a:cs typeface="Arial"/>
                <a:sym typeface="Arial"/>
              </a:rPr>
              <a:t>GloVe (global vectors for</a:t>
            </a:r>
            <a:endParaRPr>
              <a:latin typeface="Arial"/>
              <a:ea typeface="Arial"/>
              <a:cs typeface="Arial"/>
              <a:sym typeface="Arial"/>
            </a:endParaRPr>
          </a:p>
          <a:p>
            <a:pPr marL="267335" lvl="0" indent="0" algn="l" rtl="0">
              <a:lnSpc>
                <a:spcPct val="100000"/>
              </a:lnSpc>
              <a:spcBef>
                <a:spcPts val="0"/>
              </a:spcBef>
              <a:spcAft>
                <a:spcPts val="0"/>
              </a:spcAft>
              <a:buSzPts val="1400"/>
              <a:buNone/>
            </a:pPr>
            <a:r>
              <a:rPr lang="en-US">
                <a:latin typeface="Arial"/>
                <a:ea typeface="Arial"/>
                <a:cs typeface="Arial"/>
                <a:sym typeface="Arial"/>
              </a:rPr>
              <a:t> word representation)</a:t>
            </a:r>
            <a:endParaRPr>
              <a:latin typeface="Arial"/>
              <a:ea typeface="Arial"/>
              <a:cs typeface="Arial"/>
              <a:sym typeface="Arial"/>
            </a:endParaRPr>
          </a:p>
        </p:txBody>
      </p:sp>
      <p:pic>
        <p:nvPicPr>
          <p:cNvPr id="550" name="Google Shape;550;p50"/>
          <p:cNvPicPr preferRelativeResize="0"/>
          <p:nvPr/>
        </p:nvPicPr>
        <p:blipFill rotWithShape="1">
          <a:blip r:embed="rId3">
            <a:alphaModFix/>
          </a:blip>
          <a:srcRect/>
          <a:stretch/>
        </p:blipFill>
        <p:spPr>
          <a:xfrm>
            <a:off x="304825" y="2286142"/>
            <a:ext cx="5257800" cy="3097173"/>
          </a:xfrm>
          <a:prstGeom prst="rect">
            <a:avLst/>
          </a:prstGeom>
          <a:noFill/>
          <a:ln>
            <a:noFill/>
          </a:ln>
        </p:spPr>
      </p:pic>
      <p:pic>
        <p:nvPicPr>
          <p:cNvPr id="551" name="Google Shape;551;p50"/>
          <p:cNvPicPr preferRelativeResize="0"/>
          <p:nvPr/>
        </p:nvPicPr>
        <p:blipFill rotWithShape="1">
          <a:blip r:embed="rId4">
            <a:alphaModFix/>
          </a:blip>
          <a:srcRect l="-1250" t="11130" r="1250" b="-11129"/>
          <a:stretch/>
        </p:blipFill>
        <p:spPr>
          <a:xfrm>
            <a:off x="5562627" y="2470629"/>
            <a:ext cx="6614733" cy="2728196"/>
          </a:xfrm>
          <a:prstGeom prst="rect">
            <a:avLst/>
          </a:prstGeom>
          <a:noFill/>
          <a:ln>
            <a:noFill/>
          </a:ln>
        </p:spPr>
      </p:pic>
      <p:pic>
        <p:nvPicPr>
          <p:cNvPr id="552" name="Google Shape;552;p50"/>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51"/>
          <p:cNvSpPr txBox="1">
            <a:spLocks noGrp="1"/>
          </p:cNvSpPr>
          <p:nvPr>
            <p:ph type="title"/>
          </p:nvPr>
        </p:nvSpPr>
        <p:spPr>
          <a:xfrm>
            <a:off x="96045" y="305275"/>
            <a:ext cx="122352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000">
                <a:latin typeface="Arial"/>
                <a:ea typeface="Arial"/>
                <a:cs typeface="Arial"/>
                <a:sym typeface="Arial"/>
              </a:rPr>
              <a:t>GloVe (global vectors for word representation)</a:t>
            </a:r>
            <a:endParaRPr sz="4000">
              <a:latin typeface="Arial"/>
              <a:ea typeface="Arial"/>
              <a:cs typeface="Arial"/>
              <a:sym typeface="Arial"/>
            </a:endParaRPr>
          </a:p>
        </p:txBody>
      </p:sp>
      <p:sp>
        <p:nvSpPr>
          <p:cNvPr id="558" name="Google Shape;558;p51"/>
          <p:cNvSpPr txBox="1">
            <a:spLocks noGrp="1"/>
          </p:cNvSpPr>
          <p:nvPr>
            <p:ph type="body" idx="1"/>
          </p:nvPr>
        </p:nvSpPr>
        <p:spPr>
          <a:xfrm>
            <a:off x="195347" y="1467942"/>
            <a:ext cx="5390515" cy="266890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pic>
        <p:nvPicPr>
          <p:cNvPr id="559" name="Google Shape;559;p51"/>
          <p:cNvPicPr preferRelativeResize="0"/>
          <p:nvPr/>
        </p:nvPicPr>
        <p:blipFill rotWithShape="1">
          <a:blip r:embed="rId3">
            <a:alphaModFix/>
          </a:blip>
          <a:srcRect/>
          <a:stretch/>
        </p:blipFill>
        <p:spPr>
          <a:xfrm>
            <a:off x="195349" y="982675"/>
            <a:ext cx="7500853" cy="5894139"/>
          </a:xfrm>
          <a:prstGeom prst="rect">
            <a:avLst/>
          </a:prstGeom>
          <a:noFill/>
          <a:ln>
            <a:noFill/>
          </a:ln>
        </p:spPr>
      </p:pic>
      <p:pic>
        <p:nvPicPr>
          <p:cNvPr id="560" name="Google Shape;560;p51"/>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564"/>
        <p:cNvGrpSpPr/>
        <p:nvPr/>
      </p:nvGrpSpPr>
      <p:grpSpPr>
        <a:xfrm>
          <a:off x="0" y="0"/>
          <a:ext cx="0" cy="0"/>
          <a:chOff x="0" y="0"/>
          <a:chExt cx="0" cy="0"/>
        </a:xfrm>
      </p:grpSpPr>
      <p:sp>
        <p:nvSpPr>
          <p:cNvPr id="565" name="Google Shape;565;p52"/>
          <p:cNvSpPr txBox="1">
            <a:spLocks noGrp="1"/>
          </p:cNvSpPr>
          <p:nvPr>
            <p:ph type="ctrTitle"/>
          </p:nvPr>
        </p:nvSpPr>
        <p:spPr>
          <a:xfrm>
            <a:off x="6984" y="139700"/>
            <a:ext cx="12177900" cy="1367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Model</a:t>
            </a:r>
            <a:endParaRPr sz="6600">
              <a:latin typeface="Arial"/>
              <a:ea typeface="Arial"/>
              <a:cs typeface="Arial"/>
              <a:sym typeface="Arial"/>
            </a:endParaRPr>
          </a:p>
          <a:p>
            <a:pPr marL="267335"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566" name="Google Shape;566;p5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567" name="Google Shape;567;p52"/>
          <p:cNvSpPr txBox="1"/>
          <p:nvPr/>
        </p:nvSpPr>
        <p:spPr>
          <a:xfrm>
            <a:off x="520374" y="1041200"/>
            <a:ext cx="11410787" cy="3877954"/>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a:t/>
            </a:r>
            <a:br>
              <a:rPr lang="en-US" sz="2400" dirty="0"/>
            </a:br>
            <a:r>
              <a:rPr lang="en-US" sz="2400" dirty="0"/>
              <a:t>The goal is to learn vectors for effective word co-occurrence prediction. </a:t>
            </a:r>
            <a:r>
              <a:rPr lang="en-US" sz="2400" dirty="0" smtClean="0"/>
              <a:t>If </a:t>
            </a:r>
            <a:r>
              <a:rPr lang="en-US" sz="2400" dirty="0" err="1" smtClean="0"/>
              <a:t>X</a:t>
            </a:r>
            <a:r>
              <a:rPr lang="en-US" sz="2400" baseline="-25000" dirty="0" err="1" smtClean="0"/>
              <a:t>ij</a:t>
            </a:r>
            <a:r>
              <a:rPr lang="en-US" sz="2400" dirty="0" smtClean="0"/>
              <a:t> = 0</a:t>
            </a:r>
            <a:r>
              <a:rPr lang="en-US" sz="2400" dirty="0"/>
              <a:t>, the log of 0 is undefined, so an extra weighting term is added to sum only over co-occurred word pairs. </a:t>
            </a:r>
            <a:endParaRPr lang="en-US" sz="2400" dirty="0" smtClean="0"/>
          </a:p>
          <a:p>
            <a:pPr marL="342900" lvl="0" indent="-342900">
              <a:buSzPts val="2400"/>
              <a:buFont typeface="Arial" panose="020B0604020202020204" pitchFamily="34" charset="0"/>
              <a:buChar char="•"/>
            </a:pPr>
            <a:r>
              <a:rPr lang="en-US" sz="2400" dirty="0" smtClean="0"/>
              <a:t>Various </a:t>
            </a:r>
            <a:r>
              <a:rPr lang="en-US" sz="2400" dirty="0"/>
              <a:t>heuristics for the weighting function </a:t>
            </a:r>
            <a:r>
              <a:rPr lang="en-US" sz="2400" i="1" dirty="0" smtClean="0"/>
              <a:t>F</a:t>
            </a:r>
            <a:r>
              <a:rPr lang="en-US" sz="2400" dirty="0" smtClean="0"/>
              <a:t> </a:t>
            </a:r>
            <a:r>
              <a:rPr lang="en-US" sz="2400" dirty="0"/>
              <a:t>balance meaningful computation for infrequent words without excessive weight. In the </a:t>
            </a:r>
            <a:r>
              <a:rPr lang="en-US" sz="2400" dirty="0" err="1"/>
              <a:t>GloVe</a:t>
            </a:r>
            <a:r>
              <a:rPr lang="en-US" sz="2400" dirty="0"/>
              <a:t> algorithm, roles of </a:t>
            </a:r>
            <a:r>
              <a:rPr lang="en-US" sz="2400" i="1" dirty="0" smtClean="0"/>
              <a:t>θ</a:t>
            </a:r>
            <a:r>
              <a:rPr lang="en-US" sz="2400" dirty="0" smtClean="0"/>
              <a:t> </a:t>
            </a:r>
            <a:r>
              <a:rPr lang="en-US" sz="2400" dirty="0"/>
              <a:t>and </a:t>
            </a:r>
            <a:r>
              <a:rPr lang="en-US" sz="2400" i="1" dirty="0" smtClean="0"/>
              <a:t>e</a:t>
            </a:r>
            <a:r>
              <a:rPr lang="en-US" sz="2400" dirty="0" smtClean="0"/>
              <a:t> </a:t>
            </a:r>
            <a:r>
              <a:rPr lang="en-US" sz="2400" dirty="0"/>
              <a:t>are symmetric. Training involves initializing </a:t>
            </a:r>
            <a:r>
              <a:rPr lang="en-US" sz="2400" i="1" dirty="0" smtClean="0"/>
              <a:t>θ</a:t>
            </a:r>
            <a:r>
              <a:rPr lang="en-US" sz="2400" dirty="0" smtClean="0"/>
              <a:t> </a:t>
            </a:r>
            <a:r>
              <a:rPr lang="en-US" sz="2400" dirty="0"/>
              <a:t>and </a:t>
            </a:r>
            <a:r>
              <a:rPr lang="en-US" sz="2400" i="1" dirty="0" smtClean="0"/>
              <a:t>e</a:t>
            </a:r>
            <a:r>
              <a:rPr lang="en-US" sz="2400" dirty="0" smtClean="0"/>
              <a:t> </a:t>
            </a:r>
            <a:r>
              <a:rPr lang="en-US" sz="2400" dirty="0"/>
              <a:t>uniformly, minimizing the objective with gradient descent, and averaging for a word afterward. </a:t>
            </a:r>
            <a:endParaRPr lang="en-US" sz="2400" dirty="0" smtClean="0"/>
          </a:p>
          <a:p>
            <a:pPr marL="342900" lvl="0" indent="-342900">
              <a:buSzPts val="2400"/>
              <a:buFont typeface="Arial" panose="020B0604020202020204" pitchFamily="34" charset="0"/>
              <a:buChar char="•"/>
            </a:pPr>
            <a:r>
              <a:rPr lang="en-US" sz="2400" dirty="0" smtClean="0"/>
              <a:t>Despite </a:t>
            </a:r>
            <a:r>
              <a:rPr lang="en-US" sz="2400" dirty="0"/>
              <a:t>potentially arbitrary linear transformations, the parallelogram map still works for figure analogies.</a:t>
            </a:r>
            <a:endParaRPr sz="2400" b="0" i="0" u="none" strike="noStrike" cap="none" dirty="0">
              <a:solidFill>
                <a:srgbClr val="000000"/>
              </a:solidFil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571"/>
        <p:cNvGrpSpPr/>
        <p:nvPr/>
      </p:nvGrpSpPr>
      <p:grpSpPr>
        <a:xfrm>
          <a:off x="0" y="0"/>
          <a:ext cx="0" cy="0"/>
          <a:chOff x="0" y="0"/>
          <a:chExt cx="0" cy="0"/>
        </a:xfrm>
      </p:grpSpPr>
      <p:sp>
        <p:nvSpPr>
          <p:cNvPr id="572" name="Google Shape;572;p53"/>
          <p:cNvSpPr txBox="1">
            <a:spLocks noGrp="1"/>
          </p:cNvSpPr>
          <p:nvPr>
            <p:ph type="title"/>
          </p:nvPr>
        </p:nvSpPr>
        <p:spPr>
          <a:xfrm>
            <a:off x="261620" y="139700"/>
            <a:ext cx="16086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Model</a:t>
            </a:r>
            <a:endParaRPr>
              <a:latin typeface="Arial"/>
              <a:ea typeface="Arial"/>
              <a:cs typeface="Arial"/>
              <a:sym typeface="Arial"/>
            </a:endParaRPr>
          </a:p>
        </p:txBody>
      </p:sp>
      <p:pic>
        <p:nvPicPr>
          <p:cNvPr id="573" name="Google Shape;573;p53"/>
          <p:cNvPicPr preferRelativeResize="0"/>
          <p:nvPr/>
        </p:nvPicPr>
        <p:blipFill rotWithShape="1">
          <a:blip r:embed="rId3">
            <a:alphaModFix/>
          </a:blip>
          <a:srcRect/>
          <a:stretch/>
        </p:blipFill>
        <p:spPr>
          <a:xfrm>
            <a:off x="349410" y="3929123"/>
            <a:ext cx="6172735" cy="2568163"/>
          </a:xfrm>
          <a:prstGeom prst="rect">
            <a:avLst/>
          </a:prstGeom>
          <a:noFill/>
          <a:ln>
            <a:noFill/>
          </a:ln>
        </p:spPr>
      </p:pic>
      <p:pic>
        <p:nvPicPr>
          <p:cNvPr id="574" name="Google Shape;574;p53" descr="Word Embedding (Part II). The original issue of NLP (Natural… | by Matyas  Amrouche | Towards Data Science"/>
          <p:cNvPicPr preferRelativeResize="0"/>
          <p:nvPr/>
        </p:nvPicPr>
        <p:blipFill rotWithShape="1">
          <a:blip r:embed="rId4">
            <a:alphaModFix/>
          </a:blip>
          <a:srcRect/>
          <a:stretch/>
        </p:blipFill>
        <p:spPr>
          <a:xfrm>
            <a:off x="314997" y="1066800"/>
            <a:ext cx="6126732" cy="1272763"/>
          </a:xfrm>
          <a:prstGeom prst="rect">
            <a:avLst/>
          </a:prstGeom>
          <a:noFill/>
          <a:ln>
            <a:noFill/>
          </a:ln>
        </p:spPr>
      </p:pic>
      <p:pic>
        <p:nvPicPr>
          <p:cNvPr id="575" name="Google Shape;575;p53" descr="Word Embedding: GloVe. Hi Guys! In this blog, I would like to… | by Sahil -  | Medium"/>
          <p:cNvPicPr preferRelativeResize="0"/>
          <p:nvPr/>
        </p:nvPicPr>
        <p:blipFill rotWithShape="1">
          <a:blip r:embed="rId5">
            <a:alphaModFix/>
          </a:blip>
          <a:srcRect/>
          <a:stretch/>
        </p:blipFill>
        <p:spPr>
          <a:xfrm>
            <a:off x="337120" y="2528916"/>
            <a:ext cx="4267200" cy="1066800"/>
          </a:xfrm>
          <a:prstGeom prst="rect">
            <a:avLst/>
          </a:prstGeom>
          <a:noFill/>
          <a:ln>
            <a:noFill/>
          </a:ln>
        </p:spPr>
      </p:pic>
      <p:pic>
        <p:nvPicPr>
          <p:cNvPr id="576" name="Google Shape;576;p53"/>
          <p:cNvPicPr preferRelativeResize="0"/>
          <p:nvPr/>
        </p:nvPicPr>
        <p:blipFill rotWithShape="1">
          <a:blip r:embed="rId6">
            <a:alphaModFix/>
          </a:blip>
          <a:srcRect/>
          <a:stretch/>
        </p:blipFill>
        <p:spPr>
          <a:xfrm>
            <a:off x="10734473" y="0"/>
            <a:ext cx="1448025" cy="796414"/>
          </a:xfrm>
          <a:prstGeom prst="rect">
            <a:avLst/>
          </a:prstGeom>
          <a:noFill/>
          <a:ln>
            <a:noFill/>
          </a:ln>
        </p:spPr>
      </p:pic>
      <p:sp>
        <p:nvSpPr>
          <p:cNvPr id="577" name="Google Shape;577;p53"/>
          <p:cNvSpPr txBox="1"/>
          <p:nvPr/>
        </p:nvSpPr>
        <p:spPr>
          <a:xfrm>
            <a:off x="5249625" y="2207525"/>
            <a:ext cx="63432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900">
                <a:solidFill>
                  <a:schemeClr val="dk1"/>
                </a:solidFill>
              </a:rPr>
              <a:t>Minimize: </a:t>
            </a:r>
            <a:r>
              <a:rPr lang="en-US" sz="2200">
                <a:solidFill>
                  <a:schemeClr val="dk1"/>
                </a:solidFill>
              </a:rPr>
              <a:t>Σ</a:t>
            </a:r>
            <a:r>
              <a:rPr lang="en-US" sz="2200" baseline="30000">
                <a:solidFill>
                  <a:schemeClr val="dk1"/>
                </a:solidFill>
              </a:rPr>
              <a:t>10000</a:t>
            </a:r>
            <a:r>
              <a:rPr lang="en-US" sz="2200" baseline="-25000">
                <a:solidFill>
                  <a:schemeClr val="dk1"/>
                </a:solidFill>
              </a:rPr>
              <a:t>i=1</a:t>
            </a:r>
            <a:r>
              <a:rPr lang="en-US" sz="2200">
                <a:solidFill>
                  <a:schemeClr val="dk1"/>
                </a:solidFill>
              </a:rPr>
              <a:t>Σ</a:t>
            </a:r>
            <a:r>
              <a:rPr lang="en-US" sz="2200" baseline="30000">
                <a:solidFill>
                  <a:schemeClr val="dk1"/>
                </a:solidFill>
              </a:rPr>
              <a:t>10000</a:t>
            </a:r>
            <a:r>
              <a:rPr lang="en-US" sz="2200" baseline="-25000">
                <a:solidFill>
                  <a:schemeClr val="dk1"/>
                </a:solidFill>
              </a:rPr>
              <a:t>j=1</a:t>
            </a:r>
            <a:r>
              <a:rPr lang="en-US" sz="2200">
                <a:solidFill>
                  <a:schemeClr val="dk1"/>
                </a:solidFill>
              </a:rPr>
              <a:t>f(X</a:t>
            </a:r>
            <a:r>
              <a:rPr lang="en-US" sz="2200" baseline="-25000">
                <a:solidFill>
                  <a:schemeClr val="dk1"/>
                </a:solidFill>
              </a:rPr>
              <a:t>ij</a:t>
            </a:r>
            <a:r>
              <a:rPr lang="en-US" sz="2200">
                <a:solidFill>
                  <a:schemeClr val="dk1"/>
                </a:solidFill>
              </a:rPr>
              <a:t>)(𝜃</a:t>
            </a:r>
            <a:r>
              <a:rPr lang="en-US" sz="2200" baseline="30000">
                <a:solidFill>
                  <a:schemeClr val="dk1"/>
                </a:solidFill>
              </a:rPr>
              <a:t>T</a:t>
            </a:r>
            <a:r>
              <a:rPr lang="en-US" sz="2200" baseline="-25000">
                <a:solidFill>
                  <a:schemeClr val="dk1"/>
                </a:solidFill>
              </a:rPr>
              <a:t>i</a:t>
            </a:r>
            <a:r>
              <a:rPr lang="en-US" sz="2200">
                <a:solidFill>
                  <a:schemeClr val="dk1"/>
                </a:solidFill>
              </a:rPr>
              <a:t>e</a:t>
            </a:r>
            <a:r>
              <a:rPr lang="en-US" sz="2200" baseline="-25000">
                <a:solidFill>
                  <a:schemeClr val="dk1"/>
                </a:solidFill>
              </a:rPr>
              <a:t>j</a:t>
            </a:r>
            <a:r>
              <a:rPr lang="en-US" sz="2200">
                <a:solidFill>
                  <a:schemeClr val="dk1"/>
                </a:solidFill>
              </a:rPr>
              <a:t> + b</a:t>
            </a:r>
            <a:r>
              <a:rPr lang="en-US" sz="2200" baseline="-25000">
                <a:solidFill>
                  <a:schemeClr val="dk1"/>
                </a:solidFill>
              </a:rPr>
              <a:t>i</a:t>
            </a:r>
            <a:r>
              <a:rPr lang="en-US" sz="2200">
                <a:solidFill>
                  <a:schemeClr val="dk1"/>
                </a:solidFill>
              </a:rPr>
              <a:t> + b</a:t>
            </a:r>
            <a:r>
              <a:rPr lang="en-US" sz="2200" baseline="-25000">
                <a:solidFill>
                  <a:schemeClr val="dk1"/>
                </a:solidFill>
              </a:rPr>
              <a:t>j’</a:t>
            </a:r>
            <a:r>
              <a:rPr lang="en-US" sz="2200">
                <a:solidFill>
                  <a:schemeClr val="dk1"/>
                </a:solidFill>
              </a:rPr>
              <a:t> - logX</a:t>
            </a:r>
            <a:r>
              <a:rPr lang="en-US" sz="2200" baseline="-25000">
                <a:solidFill>
                  <a:schemeClr val="dk1"/>
                </a:solidFill>
              </a:rPr>
              <a:t>ij</a:t>
            </a:r>
            <a:r>
              <a:rPr lang="en-US" sz="2200">
                <a:solidFill>
                  <a:schemeClr val="dk1"/>
                </a:solidFill>
              </a:rPr>
              <a:t>)</a:t>
            </a:r>
            <a:r>
              <a:rPr lang="en-US" sz="2200" baseline="30000">
                <a:solidFill>
                  <a:schemeClr val="dk1"/>
                </a:solidFill>
              </a:rPr>
              <a:t>2</a:t>
            </a:r>
            <a:endParaRPr sz="1700"/>
          </a:p>
        </p:txBody>
      </p:sp>
      <p:sp>
        <p:nvSpPr>
          <p:cNvPr id="578" name="Google Shape;578;p53"/>
          <p:cNvSpPr txBox="1"/>
          <p:nvPr/>
        </p:nvSpPr>
        <p:spPr>
          <a:xfrm>
            <a:off x="6582800" y="3338750"/>
            <a:ext cx="3440400" cy="58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600">
                <a:solidFill>
                  <a:schemeClr val="dk1"/>
                </a:solidFill>
              </a:rPr>
              <a:t>e</a:t>
            </a:r>
            <a:r>
              <a:rPr lang="en-US" sz="2600" baseline="30000">
                <a:solidFill>
                  <a:schemeClr val="dk1"/>
                </a:solidFill>
              </a:rPr>
              <a:t>(found)</a:t>
            </a:r>
            <a:r>
              <a:rPr lang="en-US" sz="2600" baseline="-25000">
                <a:solidFill>
                  <a:schemeClr val="dk1"/>
                </a:solidFill>
              </a:rPr>
              <a:t>ω </a:t>
            </a:r>
            <a:r>
              <a:rPr lang="en-US" sz="2600">
                <a:solidFill>
                  <a:schemeClr val="dk1"/>
                </a:solidFill>
              </a:rPr>
              <a:t>= (e</a:t>
            </a:r>
            <a:r>
              <a:rPr lang="en-US" sz="2600" baseline="-25000">
                <a:solidFill>
                  <a:schemeClr val="dk1"/>
                </a:solidFill>
              </a:rPr>
              <a:t>ω </a:t>
            </a:r>
            <a:r>
              <a:rPr lang="en-US" sz="2600">
                <a:solidFill>
                  <a:schemeClr val="dk1"/>
                </a:solidFill>
              </a:rPr>
              <a:t>+ 𝜃</a:t>
            </a:r>
            <a:r>
              <a:rPr lang="en-US" sz="2600" baseline="-25000">
                <a:solidFill>
                  <a:schemeClr val="dk1"/>
                </a:solidFill>
              </a:rPr>
              <a:t>ω</a:t>
            </a:r>
            <a:r>
              <a:rPr lang="en-US" sz="2600">
                <a:solidFill>
                  <a:schemeClr val="dk1"/>
                </a:solidFill>
              </a:rPr>
              <a:t>)/2</a:t>
            </a:r>
            <a:endParaRPr sz="2100">
              <a:latin typeface="Cambria"/>
              <a:ea typeface="Cambria"/>
              <a:cs typeface="Cambria"/>
              <a:sym typeface="Cambri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582"/>
        <p:cNvGrpSpPr/>
        <p:nvPr/>
      </p:nvGrpSpPr>
      <p:grpSpPr>
        <a:xfrm>
          <a:off x="0" y="0"/>
          <a:ext cx="0" cy="0"/>
          <a:chOff x="0" y="0"/>
          <a:chExt cx="0" cy="0"/>
        </a:xfrm>
      </p:grpSpPr>
      <p:sp>
        <p:nvSpPr>
          <p:cNvPr id="583" name="Google Shape;583;p54"/>
          <p:cNvSpPr txBox="1">
            <a:spLocks noGrp="1"/>
          </p:cNvSpPr>
          <p:nvPr>
            <p:ph type="title"/>
          </p:nvPr>
        </p:nvSpPr>
        <p:spPr>
          <a:xfrm>
            <a:off x="261620" y="139700"/>
            <a:ext cx="11668800" cy="1500600"/>
          </a:xfrm>
          <a:prstGeom prst="rect">
            <a:avLst/>
          </a:prstGeom>
          <a:noFill/>
          <a:ln>
            <a:noFill/>
          </a:ln>
        </p:spPr>
        <p:txBody>
          <a:bodyPr spcFirstLastPara="1" wrap="square" lIns="0" tIns="83800" rIns="0" bIns="0" anchor="t" anchorCtr="0">
            <a:spAutoFit/>
          </a:bodyPr>
          <a:lstStyle/>
          <a:p>
            <a:pPr marL="12700" marR="5080" lvl="0" indent="0" algn="l" rtl="0">
              <a:lnSpc>
                <a:spcPct val="109090"/>
              </a:lnSpc>
              <a:spcBef>
                <a:spcPts val="0"/>
              </a:spcBef>
              <a:spcAft>
                <a:spcPts val="0"/>
              </a:spcAft>
              <a:buSzPts val="1400"/>
              <a:buNone/>
            </a:pPr>
            <a:r>
              <a:rPr lang="en-US" dirty="0">
                <a:latin typeface="Arial"/>
                <a:ea typeface="Arial"/>
                <a:cs typeface="Arial"/>
                <a:sym typeface="Arial"/>
              </a:rPr>
              <a:t>A note on the </a:t>
            </a:r>
            <a:r>
              <a:rPr lang="en-US" dirty="0" err="1">
                <a:latin typeface="Arial"/>
                <a:ea typeface="Arial"/>
                <a:cs typeface="Arial"/>
                <a:sym typeface="Arial"/>
              </a:rPr>
              <a:t>featurization</a:t>
            </a:r>
            <a:r>
              <a:rPr lang="en-US" dirty="0">
                <a:latin typeface="Arial"/>
                <a:ea typeface="Arial"/>
                <a:cs typeface="Arial"/>
                <a:sym typeface="Arial"/>
              </a:rPr>
              <a:t> view of word </a:t>
            </a:r>
            <a:r>
              <a:rPr lang="en-US" dirty="0" err="1">
                <a:latin typeface="Arial"/>
                <a:ea typeface="Arial"/>
                <a:cs typeface="Arial"/>
                <a:sym typeface="Arial"/>
              </a:rPr>
              <a:t>embeddings</a:t>
            </a:r>
            <a:endParaRPr dirty="0">
              <a:latin typeface="Arial"/>
              <a:ea typeface="Arial"/>
              <a:cs typeface="Arial"/>
              <a:sym typeface="Arial"/>
            </a:endParaRPr>
          </a:p>
        </p:txBody>
      </p:sp>
      <p:grpSp>
        <p:nvGrpSpPr>
          <p:cNvPr id="584" name="Google Shape;584;p54"/>
          <p:cNvGrpSpPr/>
          <p:nvPr/>
        </p:nvGrpSpPr>
        <p:grpSpPr>
          <a:xfrm>
            <a:off x="1978269" y="2313638"/>
            <a:ext cx="5419090" cy="2624455"/>
            <a:chOff x="509164" y="1824354"/>
            <a:chExt cx="5419090" cy="2624455"/>
          </a:xfrm>
        </p:grpSpPr>
        <p:sp>
          <p:nvSpPr>
            <p:cNvPr id="585" name="Google Shape;585;p54"/>
            <p:cNvSpPr/>
            <p:nvPr/>
          </p:nvSpPr>
          <p:spPr>
            <a:xfrm>
              <a:off x="509164" y="2241626"/>
              <a:ext cx="5419090" cy="0"/>
            </a:xfrm>
            <a:custGeom>
              <a:avLst/>
              <a:gdLst/>
              <a:ahLst/>
              <a:cxnLst/>
              <a:rect l="l" t="t" r="r" b="b"/>
              <a:pathLst>
                <a:path w="5419090" h="120000" extrusionOk="0">
                  <a:moveTo>
                    <a:pt x="0" y="0"/>
                  </a:moveTo>
                  <a:lnTo>
                    <a:pt x="5419085" y="0"/>
                  </a:lnTo>
                </a:path>
              </a:pathLst>
            </a:custGeom>
            <a:noFill/>
            <a:ln w="2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6" name="Google Shape;586;p54"/>
            <p:cNvSpPr/>
            <p:nvPr/>
          </p:nvSpPr>
          <p:spPr>
            <a:xfrm>
              <a:off x="1281174" y="1824354"/>
              <a:ext cx="0" cy="2624455"/>
            </a:xfrm>
            <a:custGeom>
              <a:avLst/>
              <a:gdLst/>
              <a:ahLst/>
              <a:cxnLst/>
              <a:rect l="l" t="t" r="r" b="b"/>
              <a:pathLst>
                <a:path w="120000" h="2624454" extrusionOk="0">
                  <a:moveTo>
                    <a:pt x="0" y="0"/>
                  </a:moveTo>
                  <a:lnTo>
                    <a:pt x="0" y="2624330"/>
                  </a:lnTo>
                </a:path>
              </a:pathLst>
            </a:custGeom>
            <a:noFill/>
            <a:ln w="2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aphicFrame>
        <p:nvGraphicFramePr>
          <p:cNvPr id="587" name="Google Shape;587;p54"/>
          <p:cNvGraphicFramePr/>
          <p:nvPr>
            <p:extLst>
              <p:ext uri="{D42A27DB-BD31-4B8C-83A1-F6EECF244321}">
                <p14:modId xmlns:p14="http://schemas.microsoft.com/office/powerpoint/2010/main" val="2754758461"/>
              </p:ext>
            </p:extLst>
          </p:nvPr>
        </p:nvGraphicFramePr>
        <p:xfrm>
          <a:off x="2936531" y="2771992"/>
          <a:ext cx="3968750" cy="1998795"/>
        </p:xfrm>
        <a:graphic>
          <a:graphicData uri="http://schemas.openxmlformats.org/drawingml/2006/table">
            <a:tbl>
              <a:tblPr firstRow="1" bandRow="1">
                <a:noFill/>
                <a:tableStyleId>{684B70D0-012E-47CB-9095-4312833F4C2C}</a:tableStyleId>
              </a:tblPr>
              <a:tblGrid>
                <a:gridCol w="939175">
                  <a:extLst>
                    <a:ext uri="{9D8B030D-6E8A-4147-A177-3AD203B41FA5}">
                      <a16:colId xmlns:a16="http://schemas.microsoft.com/office/drawing/2014/main" val="20000"/>
                    </a:ext>
                  </a:extLst>
                </a:gridCol>
                <a:gridCol w="1067425">
                  <a:extLst>
                    <a:ext uri="{9D8B030D-6E8A-4147-A177-3AD203B41FA5}">
                      <a16:colId xmlns:a16="http://schemas.microsoft.com/office/drawing/2014/main" val="20001"/>
                    </a:ext>
                  </a:extLst>
                </a:gridCol>
                <a:gridCol w="1122050">
                  <a:extLst>
                    <a:ext uri="{9D8B030D-6E8A-4147-A177-3AD203B41FA5}">
                      <a16:colId xmlns:a16="http://schemas.microsoft.com/office/drawing/2014/main" val="20002"/>
                    </a:ext>
                  </a:extLst>
                </a:gridCol>
                <a:gridCol w="840100">
                  <a:extLst>
                    <a:ext uri="{9D8B030D-6E8A-4147-A177-3AD203B41FA5}">
                      <a16:colId xmlns:a16="http://schemas.microsoft.com/office/drawing/2014/main" val="20003"/>
                    </a:ext>
                  </a:extLst>
                </a:gridCol>
              </a:tblGrid>
              <a:tr h="438775">
                <a:tc>
                  <a:txBody>
                    <a:bodyPr/>
                    <a:lstStyle/>
                    <a:p>
                      <a:pPr marL="74930" marR="0" lvl="0" indent="0" algn="l" rtl="0">
                        <a:lnSpc>
                          <a:spcPct val="116785"/>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−1</a:t>
                      </a:r>
                      <a:endParaRPr sz="2800" u="none" strike="noStrike" cap="none">
                        <a:latin typeface="Cambria Math"/>
                        <a:ea typeface="Cambria Math"/>
                        <a:cs typeface="Cambria Math"/>
                        <a:sym typeface="Cambria Math"/>
                      </a:endParaRPr>
                    </a:p>
                  </a:txBody>
                  <a:tcPr marL="0" marR="0" marT="0" marB="0"/>
                </a:tc>
                <a:tc>
                  <a:txBody>
                    <a:bodyPr/>
                    <a:lstStyle/>
                    <a:p>
                      <a:pPr marL="210820" marR="0" lvl="0" indent="0" algn="l" rtl="0">
                        <a:lnSpc>
                          <a:spcPct val="115178"/>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1</a:t>
                      </a:r>
                      <a:endParaRPr sz="2800" u="none" strike="noStrike" cap="none">
                        <a:latin typeface="Calibri"/>
                        <a:ea typeface="Calibri"/>
                        <a:cs typeface="Calibri"/>
                        <a:sym typeface="Calibri"/>
                      </a:endParaRPr>
                    </a:p>
                  </a:txBody>
                  <a:tcPr marL="0" marR="0" marT="0" marB="0"/>
                </a:tc>
                <a:tc>
                  <a:txBody>
                    <a:bodyPr/>
                    <a:lstStyle/>
                    <a:p>
                      <a:pPr marL="233679" marR="0" lvl="0" indent="0" algn="l" rtl="0">
                        <a:lnSpc>
                          <a:spcPct val="117999"/>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-0.95</a:t>
                      </a:r>
                      <a:endParaRPr sz="2800" u="none" strike="noStrike" cap="none">
                        <a:latin typeface="Calibri"/>
                        <a:ea typeface="Calibri"/>
                        <a:cs typeface="Calibri"/>
                        <a:sym typeface="Calibri"/>
                      </a:endParaRPr>
                    </a:p>
                  </a:txBody>
                  <a:tcPr marL="0" marR="0" marT="6350" marB="0"/>
                </a:tc>
                <a:tc>
                  <a:txBody>
                    <a:bodyPr/>
                    <a:lstStyle/>
                    <a:p>
                      <a:pPr marL="0" marR="24130" lvl="0" indent="0" algn="r" rtl="0">
                        <a:lnSpc>
                          <a:spcPct val="117499"/>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0.97</a:t>
                      </a:r>
                      <a:endParaRPr sz="28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0"/>
                  </a:ext>
                </a:extLst>
              </a:tr>
              <a:tr h="462275">
                <a:tc>
                  <a:txBody>
                    <a:bodyPr/>
                    <a:lstStyle/>
                    <a:p>
                      <a:pPr marL="76200" marR="0" lvl="0" indent="0" algn="l" rtl="0">
                        <a:lnSpc>
                          <a:spcPct val="110714"/>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0.01</a:t>
                      </a:r>
                      <a:endParaRPr sz="2800" u="none" strike="noStrike" cap="none">
                        <a:latin typeface="Cambria Math"/>
                        <a:ea typeface="Cambria Math"/>
                        <a:cs typeface="Cambria Math"/>
                        <a:sym typeface="Cambria Math"/>
                      </a:endParaRPr>
                    </a:p>
                  </a:txBody>
                  <a:tcPr marL="0" marR="0" marT="0" marB="0"/>
                </a:tc>
                <a:tc>
                  <a:txBody>
                    <a:bodyPr/>
                    <a:lstStyle/>
                    <a:p>
                      <a:pPr marL="199390" marR="0" lvl="0" indent="0" algn="l" rtl="0">
                        <a:lnSpc>
                          <a:spcPct val="114821"/>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0.02</a:t>
                      </a:r>
                      <a:endParaRPr sz="2800" u="none" strike="noStrike" cap="none">
                        <a:latin typeface="Calibri"/>
                        <a:ea typeface="Calibri"/>
                        <a:cs typeface="Calibri"/>
                        <a:sym typeface="Calibri"/>
                      </a:endParaRPr>
                    </a:p>
                  </a:txBody>
                  <a:tcPr marL="0" marR="0" marT="0" marB="0"/>
                </a:tc>
                <a:tc>
                  <a:txBody>
                    <a:bodyPr/>
                    <a:lstStyle/>
                    <a:p>
                      <a:pPr marL="233679" marR="0" lvl="0" indent="0" algn="l" rtl="0">
                        <a:lnSpc>
                          <a:spcPct val="118214"/>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0.93</a:t>
                      </a:r>
                      <a:endParaRPr sz="2800" u="none" strike="noStrike" cap="none">
                        <a:latin typeface="Calibri"/>
                        <a:ea typeface="Calibri"/>
                        <a:cs typeface="Calibri"/>
                        <a:sym typeface="Calibri"/>
                      </a:endParaRPr>
                    </a:p>
                  </a:txBody>
                  <a:tcPr marL="0" marR="0" marT="0" marB="0"/>
                </a:tc>
                <a:tc>
                  <a:txBody>
                    <a:bodyPr/>
                    <a:lstStyle/>
                    <a:p>
                      <a:pPr marL="0" marR="24130" lvl="0" indent="0" algn="r" rtl="0">
                        <a:lnSpc>
                          <a:spcPct val="109821"/>
                        </a:lnSpc>
                        <a:spcBef>
                          <a:spcPts val="0"/>
                        </a:spcBef>
                        <a:spcAft>
                          <a:spcPts val="0"/>
                        </a:spcAft>
                        <a:buClr>
                          <a:srgbClr val="000000"/>
                        </a:buClr>
                        <a:buSzPts val="2800"/>
                        <a:buFont typeface="Arial"/>
                        <a:buNone/>
                      </a:pPr>
                      <a:r>
                        <a:rPr lang="en-US" sz="2800" u="none" strike="noStrike" cap="none">
                          <a:latin typeface="Cambria Math"/>
                          <a:ea typeface="Cambria Math"/>
                          <a:cs typeface="Cambria Math"/>
                          <a:sym typeface="Cambria Math"/>
                        </a:rPr>
                        <a:t>0.95</a:t>
                      </a:r>
                      <a:endParaRPr sz="28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1"/>
                  </a:ext>
                </a:extLst>
              </a:tr>
              <a:tr h="477525">
                <a:tc>
                  <a:txBody>
                    <a:bodyPr/>
                    <a:lstStyle/>
                    <a:p>
                      <a:pPr marL="31750"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0.03</a:t>
                      </a:r>
                      <a:endParaRPr sz="2800" u="none" strike="noStrike" cap="none">
                        <a:latin typeface="Calibri"/>
                        <a:ea typeface="Calibri"/>
                        <a:cs typeface="Calibri"/>
                        <a:sym typeface="Calibri"/>
                      </a:endParaRPr>
                    </a:p>
                  </a:txBody>
                  <a:tcPr marL="0" marR="0" marT="6350" marB="0"/>
                </a:tc>
                <a:tc>
                  <a:txBody>
                    <a:bodyPr/>
                    <a:lstStyle/>
                    <a:p>
                      <a:pPr marL="199390"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0.02</a:t>
                      </a:r>
                      <a:endParaRPr sz="2800" u="none" strike="noStrike" cap="none">
                        <a:latin typeface="Calibri"/>
                        <a:ea typeface="Calibri"/>
                        <a:cs typeface="Calibri"/>
                        <a:sym typeface="Calibri"/>
                      </a:endParaRPr>
                    </a:p>
                  </a:txBody>
                  <a:tcPr marL="0" marR="0" marT="6975" marB="0"/>
                </a:tc>
                <a:tc>
                  <a:txBody>
                    <a:bodyPr/>
                    <a:lstStyle/>
                    <a:p>
                      <a:pPr marL="233679" marR="0" lvl="0" indent="0" algn="l"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0.70</a:t>
                      </a:r>
                      <a:endParaRPr sz="2800" u="none" strike="noStrike" cap="none">
                        <a:latin typeface="Calibri"/>
                        <a:ea typeface="Calibri"/>
                        <a:cs typeface="Calibri"/>
                        <a:sym typeface="Calibri"/>
                      </a:endParaRPr>
                    </a:p>
                  </a:txBody>
                  <a:tcPr marL="0" marR="0" marT="30475" marB="0"/>
                </a:tc>
                <a:tc>
                  <a:txBody>
                    <a:bodyPr/>
                    <a:lstStyle/>
                    <a:p>
                      <a:pPr marL="0" marR="53975" lvl="0" indent="0" algn="r" rtl="0">
                        <a:lnSpc>
                          <a:spcPct val="100000"/>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0.69</a:t>
                      </a:r>
                      <a:endParaRPr sz="2800" u="none" strike="noStrike" cap="none">
                        <a:latin typeface="Calibri"/>
                        <a:ea typeface="Calibri"/>
                        <a:cs typeface="Calibri"/>
                        <a:sym typeface="Calibri"/>
                      </a:endParaRPr>
                    </a:p>
                  </a:txBody>
                  <a:tcPr marL="0" marR="0" marT="0" marB="0"/>
                </a:tc>
                <a:extLst>
                  <a:ext uri="{0D108BD9-81ED-4DB2-BD59-A6C34878D82A}">
                    <a16:rowId xmlns:a16="http://schemas.microsoft.com/office/drawing/2014/main" val="10002"/>
                  </a:ext>
                </a:extLst>
              </a:tr>
              <a:tr h="460375">
                <a:tc>
                  <a:txBody>
                    <a:bodyPr/>
                    <a:lstStyle/>
                    <a:p>
                      <a:pPr marL="31750" marR="0" lvl="0" indent="0" algn="l" rtl="0">
                        <a:lnSpc>
                          <a:spcPct val="114428"/>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0.09</a:t>
                      </a:r>
                      <a:endParaRPr sz="2800" u="none" strike="noStrike" cap="none">
                        <a:latin typeface="Calibri"/>
                        <a:ea typeface="Calibri"/>
                        <a:cs typeface="Calibri"/>
                        <a:sym typeface="Calibri"/>
                      </a:endParaRPr>
                    </a:p>
                  </a:txBody>
                  <a:tcPr marL="0" marR="0" marT="0" marB="0"/>
                </a:tc>
                <a:tc>
                  <a:txBody>
                    <a:bodyPr/>
                    <a:lstStyle/>
                    <a:p>
                      <a:pPr marL="199390" marR="0" lvl="0" indent="0" algn="l" rtl="0">
                        <a:lnSpc>
                          <a:spcPct val="119464"/>
                        </a:lnSpc>
                        <a:spcBef>
                          <a:spcPts val="0"/>
                        </a:spcBef>
                        <a:spcAft>
                          <a:spcPts val="0"/>
                        </a:spcAft>
                        <a:buClr>
                          <a:srgbClr val="000000"/>
                        </a:buClr>
                        <a:buSzPts val="2800"/>
                        <a:buFont typeface="Arial"/>
                        <a:buNone/>
                      </a:pPr>
                      <a:r>
                        <a:rPr lang="en-US" sz="2800" u="none" strike="noStrike" cap="none">
                          <a:latin typeface="Calibri"/>
                          <a:ea typeface="Calibri"/>
                          <a:cs typeface="Calibri"/>
                          <a:sym typeface="Calibri"/>
                        </a:rPr>
                        <a:t>0.01</a:t>
                      </a:r>
                      <a:endParaRPr sz="2800" u="none" strike="noStrike" cap="none">
                        <a:latin typeface="Calibri"/>
                        <a:ea typeface="Calibri"/>
                        <a:cs typeface="Calibri"/>
                        <a:sym typeface="Calibri"/>
                      </a:endParaRPr>
                    </a:p>
                  </a:txBody>
                  <a:tcPr marL="0" marR="0" marT="0" marB="0"/>
                </a:tc>
                <a:tc>
                  <a:txBody>
                    <a:bodyPr/>
                    <a:lstStyle/>
                    <a:p>
                      <a:pPr marL="233679"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0.02</a:t>
                      </a:r>
                      <a:endParaRPr sz="2800" u="none" strike="noStrike" cap="none" dirty="0">
                        <a:latin typeface="Calibri"/>
                        <a:ea typeface="Calibri"/>
                        <a:cs typeface="Calibri"/>
                        <a:sym typeface="Calibri"/>
                      </a:endParaRPr>
                    </a:p>
                  </a:txBody>
                  <a:tcPr marL="0" marR="0" marT="9525" marB="0"/>
                </a:tc>
                <a:tc>
                  <a:txBody>
                    <a:bodyPr/>
                    <a:lstStyle/>
                    <a:p>
                      <a:pPr marL="0" marR="53975" lvl="0" indent="0" algn="r" rtl="0">
                        <a:lnSpc>
                          <a:spcPct val="114285"/>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0.01</a:t>
                      </a:r>
                      <a:endParaRPr sz="2800" u="none" strike="noStrike" cap="none" dirty="0">
                        <a:latin typeface="Calibri"/>
                        <a:ea typeface="Calibri"/>
                        <a:cs typeface="Calibri"/>
                        <a:sym typeface="Calibri"/>
                      </a:endParaRPr>
                    </a:p>
                  </a:txBody>
                  <a:tcPr marL="0" marR="0" marT="0" marB="0"/>
                </a:tc>
                <a:extLst>
                  <a:ext uri="{0D108BD9-81ED-4DB2-BD59-A6C34878D82A}">
                    <a16:rowId xmlns:a16="http://schemas.microsoft.com/office/drawing/2014/main" val="10003"/>
                  </a:ext>
                </a:extLst>
              </a:tr>
            </a:tbl>
          </a:graphicData>
        </a:graphic>
      </p:graphicFrame>
      <p:sp>
        <p:nvSpPr>
          <p:cNvPr id="588" name="Google Shape;588;p54"/>
          <p:cNvSpPr txBox="1">
            <a:spLocks noGrp="1"/>
          </p:cNvSpPr>
          <p:nvPr>
            <p:ph type="body" idx="1"/>
          </p:nvPr>
        </p:nvSpPr>
        <p:spPr>
          <a:xfrm>
            <a:off x="1378961" y="1519596"/>
            <a:ext cx="5386786" cy="3251191"/>
          </a:xfrm>
          <a:prstGeom prst="rect">
            <a:avLst/>
          </a:prstGeom>
          <a:noFill/>
          <a:ln>
            <a:noFill/>
          </a:ln>
        </p:spPr>
        <p:txBody>
          <a:bodyPr spcFirstLastPara="1" wrap="square" lIns="0" tIns="33000" rIns="0" bIns="0" anchor="t" anchorCtr="0">
            <a:spAutoFit/>
          </a:bodyPr>
          <a:lstStyle/>
          <a:p>
            <a:pPr marL="1269365" marR="5080" lvl="0" indent="119380" algn="l" rtl="0">
              <a:lnSpc>
                <a:spcPct val="116666"/>
              </a:lnSpc>
              <a:spcBef>
                <a:spcPts val="0"/>
              </a:spcBef>
              <a:spcAft>
                <a:spcPts val="0"/>
              </a:spcAft>
              <a:buSzPts val="1400"/>
              <a:buNone/>
            </a:pPr>
            <a:r>
              <a:rPr lang="en-US" dirty="0"/>
              <a:t>Man	Woman		King	Queen (5391)		(9853)	(4914)	 (7157)</a:t>
            </a:r>
            <a:endParaRPr dirty="0"/>
          </a:p>
          <a:p>
            <a:pPr marL="12700" marR="4332605" lvl="0" indent="0" algn="l" rtl="0">
              <a:lnSpc>
                <a:spcPct val="124300"/>
              </a:lnSpc>
              <a:spcBef>
                <a:spcPts val="735"/>
              </a:spcBef>
              <a:spcAft>
                <a:spcPts val="0"/>
              </a:spcAft>
              <a:buSzPts val="1400"/>
              <a:buNone/>
            </a:pPr>
            <a:r>
              <a:rPr lang="en-US" dirty="0"/>
              <a:t>Gender Royal Age Food</a:t>
            </a:r>
            <a:endParaRPr dirty="0"/>
          </a:p>
        </p:txBody>
      </p:sp>
      <p:pic>
        <p:nvPicPr>
          <p:cNvPr id="589" name="Google Shape;589;p54"/>
          <p:cNvPicPr preferRelativeResize="0"/>
          <p:nvPr/>
        </p:nvPicPr>
        <p:blipFill rotWithShape="1">
          <a:blip r:embed="rId3">
            <a:alphaModFix/>
          </a:blip>
          <a:srcRect/>
          <a:stretch/>
        </p:blipFill>
        <p:spPr>
          <a:xfrm>
            <a:off x="1322888" y="5019157"/>
            <a:ext cx="8376133" cy="1124230"/>
          </a:xfrm>
          <a:prstGeom prst="rect">
            <a:avLst/>
          </a:prstGeom>
          <a:noFill/>
          <a:ln>
            <a:noFill/>
          </a:ln>
        </p:spPr>
      </p:pic>
      <p:pic>
        <p:nvPicPr>
          <p:cNvPr id="590" name="Google Shape;590;p54"/>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594"/>
        <p:cNvGrpSpPr/>
        <p:nvPr/>
      </p:nvGrpSpPr>
      <p:grpSpPr>
        <a:xfrm>
          <a:off x="0" y="0"/>
          <a:ext cx="0" cy="0"/>
          <a:chOff x="0" y="0"/>
          <a:chExt cx="0" cy="0"/>
        </a:xfrm>
      </p:grpSpPr>
      <p:sp>
        <p:nvSpPr>
          <p:cNvPr id="595" name="Google Shape;595;p55"/>
          <p:cNvSpPr txBox="1">
            <a:spLocks noGrp="1"/>
          </p:cNvSpPr>
          <p:nvPr>
            <p:ph type="title"/>
          </p:nvPr>
        </p:nvSpPr>
        <p:spPr>
          <a:xfrm>
            <a:off x="4871651" y="1221750"/>
            <a:ext cx="68382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596" name="Google Shape;596;p55"/>
          <p:cNvSpPr txBox="1"/>
          <p:nvPr/>
        </p:nvSpPr>
        <p:spPr>
          <a:xfrm>
            <a:off x="6107696" y="4008411"/>
            <a:ext cx="4367400" cy="1854300"/>
          </a:xfrm>
          <a:prstGeom prst="rect">
            <a:avLst/>
          </a:prstGeom>
          <a:noFill/>
          <a:ln>
            <a:noFill/>
          </a:ln>
        </p:spPr>
        <p:txBody>
          <a:bodyPr spcFirstLastPara="1" wrap="square" lIns="0" tIns="27925" rIns="0" bIns="0" anchor="t" anchorCtr="0">
            <a:spAutoFit/>
          </a:bodyPr>
          <a:lstStyle/>
          <a:p>
            <a:pPr marL="12700" marR="5080" lvl="0" indent="415290"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Sentiment</a:t>
            </a:r>
            <a:endParaRPr sz="5400" b="0" i="0" u="none" strike="noStrike" cap="none">
              <a:solidFill>
                <a:srgbClr val="000000"/>
              </a:solidFill>
              <a:latin typeface="Arial"/>
              <a:ea typeface="Arial"/>
              <a:cs typeface="Arial"/>
              <a:sym typeface="Arial"/>
            </a:endParaRPr>
          </a:p>
          <a:p>
            <a:pPr marL="12700" marR="5080" lvl="0" indent="415290"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classification</a:t>
            </a:r>
            <a:endParaRPr sz="5400" b="0" i="0" u="none" strike="noStrike" cap="none">
              <a:solidFill>
                <a:srgbClr val="000000"/>
              </a:solidFill>
              <a:latin typeface="Arial"/>
              <a:ea typeface="Arial"/>
              <a:cs typeface="Arial"/>
              <a:sym typeface="Arial"/>
            </a:endParaRPr>
          </a:p>
        </p:txBody>
      </p:sp>
      <p:sp>
        <p:nvSpPr>
          <p:cNvPr id="597" name="Google Shape;597;p55"/>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98" name="Google Shape;598;p55"/>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602"/>
        <p:cNvGrpSpPr/>
        <p:nvPr/>
      </p:nvGrpSpPr>
      <p:grpSpPr>
        <a:xfrm>
          <a:off x="0" y="0"/>
          <a:ext cx="0" cy="0"/>
          <a:chOff x="0" y="0"/>
          <a:chExt cx="0" cy="0"/>
        </a:xfrm>
      </p:grpSpPr>
      <p:sp>
        <p:nvSpPr>
          <p:cNvPr id="603" name="Google Shape;603;p56"/>
          <p:cNvSpPr txBox="1">
            <a:spLocks noGrp="1"/>
          </p:cNvSpPr>
          <p:nvPr>
            <p:ph type="title"/>
          </p:nvPr>
        </p:nvSpPr>
        <p:spPr>
          <a:xfrm>
            <a:off x="239545" y="51375"/>
            <a:ext cx="8511600" cy="258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Sentiment classification problem</a:t>
            </a:r>
            <a:endParaRPr>
              <a:latin typeface="Arial"/>
              <a:ea typeface="Arial"/>
              <a:cs typeface="Arial"/>
              <a:sym typeface="Arial"/>
            </a:endParaRPr>
          </a:p>
          <a:p>
            <a:pPr marL="12700" marR="5080" lvl="0" indent="415290" algn="l" rtl="0">
              <a:lnSpc>
                <a:spcPct val="119696"/>
              </a:lnSpc>
              <a:spcBef>
                <a:spcPts val="0"/>
              </a:spcBef>
              <a:spcAft>
                <a:spcPts val="0"/>
              </a:spcAft>
              <a:buClr>
                <a:schemeClr val="dk1"/>
              </a:buClr>
              <a:buSzPts val="6600"/>
              <a:buFont typeface="Arial"/>
              <a:buNone/>
            </a:pPr>
            <a:endParaRPr sz="6600">
              <a:latin typeface="Arial"/>
              <a:ea typeface="Arial"/>
              <a:cs typeface="Arial"/>
              <a:sym typeface="Arial"/>
            </a:endParaRPr>
          </a:p>
          <a:p>
            <a:pPr marL="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604" name="Google Shape;604;p5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05" name="Google Shape;605;p56"/>
          <p:cNvSpPr txBox="1"/>
          <p:nvPr/>
        </p:nvSpPr>
        <p:spPr>
          <a:xfrm>
            <a:off x="531475" y="1184725"/>
            <a:ext cx="11373310" cy="2769959"/>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Sentiment classification in NLP analyzes text to determine positive or negative opinions. Limited labeled training data is a challenge, but word </a:t>
            </a:r>
            <a:r>
              <a:rPr lang="en-US" sz="2400" dirty="0" err="1">
                <a:solidFill>
                  <a:schemeClr val="dk1"/>
                </a:solidFill>
              </a:rPr>
              <a:t>embeddings</a:t>
            </a:r>
            <a:r>
              <a:rPr lang="en-US" sz="2400" dirty="0">
                <a:solidFill>
                  <a:schemeClr val="dk1"/>
                </a:solidFill>
              </a:rPr>
              <a:t> mitigate this by enabling learning from a larger text corpus.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A </a:t>
            </a:r>
            <a:r>
              <a:rPr lang="en-US" sz="2400" dirty="0">
                <a:solidFill>
                  <a:schemeClr val="dk1"/>
                </a:solidFill>
              </a:rPr>
              <a:t>common approach uses one-hot encoding for words, multiplied by an embedding matrix to get word </a:t>
            </a:r>
            <a:r>
              <a:rPr lang="en-US" sz="2400" dirty="0" err="1">
                <a:solidFill>
                  <a:schemeClr val="dk1"/>
                </a:solidFill>
              </a:rPr>
              <a:t>embeddings</a:t>
            </a:r>
            <a:r>
              <a:rPr lang="en-US" sz="2400" dirty="0">
                <a:solidFill>
                  <a:schemeClr val="dk1"/>
                </a:solidFill>
              </a:rPr>
              <a:t>. These are then averaged or summed to create a fixed-length feature vector for </a:t>
            </a:r>
            <a:r>
              <a:rPr lang="en-US" sz="2400" dirty="0" err="1">
                <a:solidFill>
                  <a:schemeClr val="dk1"/>
                </a:solidFill>
              </a:rPr>
              <a:t>softmax</a:t>
            </a:r>
            <a:r>
              <a:rPr lang="en-US" sz="2400" dirty="0">
                <a:solidFill>
                  <a:schemeClr val="dk1"/>
                </a:solidFill>
              </a:rPr>
              <a:t> sentiment prediction.</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p57"/>
          <p:cNvSpPr txBox="1">
            <a:spLocks noGrp="1"/>
          </p:cNvSpPr>
          <p:nvPr>
            <p:ph type="title"/>
          </p:nvPr>
        </p:nvSpPr>
        <p:spPr>
          <a:xfrm>
            <a:off x="261620" y="139700"/>
            <a:ext cx="85116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Sentiment classification problem</a:t>
            </a:r>
            <a:endParaRPr>
              <a:latin typeface="Arial"/>
              <a:ea typeface="Arial"/>
              <a:cs typeface="Arial"/>
              <a:sym typeface="Arial"/>
            </a:endParaRPr>
          </a:p>
        </p:txBody>
      </p:sp>
      <p:sp>
        <p:nvSpPr>
          <p:cNvPr id="611" name="Google Shape;611;p57"/>
          <p:cNvSpPr txBox="1"/>
          <p:nvPr/>
        </p:nvSpPr>
        <p:spPr>
          <a:xfrm>
            <a:off x="848315" y="1146733"/>
            <a:ext cx="3977700" cy="1279500"/>
          </a:xfrm>
          <a:prstGeom prst="rect">
            <a:avLst/>
          </a:prstGeom>
          <a:noFill/>
          <a:ln>
            <a:noFill/>
          </a:ln>
        </p:spPr>
        <p:txBody>
          <a:bodyPr spcFirstLastPara="1" wrap="square" lIns="0" tIns="12700" rIns="0" bIns="0" anchor="t" anchorCtr="0">
            <a:spAutoFit/>
          </a:bodyPr>
          <a:lstStyle/>
          <a:p>
            <a:pPr marL="1061085"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mbria Math"/>
                <a:ea typeface="Cambria Math"/>
                <a:cs typeface="Cambria Math"/>
                <a:sym typeface="Cambria Math"/>
              </a:rPr>
              <a:t> x</a:t>
            </a:r>
            <a:endParaRPr sz="3200" b="0" i="0" u="none" strike="noStrike" cap="none">
              <a:solidFill>
                <a:srgbClr val="000000"/>
              </a:solidFill>
              <a:latin typeface="Cambria Math"/>
              <a:ea typeface="Cambria Math"/>
              <a:cs typeface="Cambria Math"/>
              <a:sym typeface="Cambria Math"/>
            </a:endParaRPr>
          </a:p>
          <a:p>
            <a:pPr marL="12700" marR="0" lvl="0" indent="0" algn="l" rtl="0">
              <a:lnSpc>
                <a:spcPct val="100000"/>
              </a:lnSpc>
              <a:spcBef>
                <a:spcPts val="2675"/>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The dessert is excellent.</a:t>
            </a:r>
            <a:endParaRPr sz="2800" b="0" i="0" u="none" strike="noStrike" cap="none">
              <a:solidFill>
                <a:srgbClr val="000000"/>
              </a:solidFill>
              <a:latin typeface="Cambria"/>
              <a:ea typeface="Cambria"/>
              <a:cs typeface="Cambria"/>
              <a:sym typeface="Cambria"/>
            </a:endParaRPr>
          </a:p>
        </p:txBody>
      </p:sp>
      <p:sp>
        <p:nvSpPr>
          <p:cNvPr id="612" name="Google Shape;612;p57"/>
          <p:cNvSpPr txBox="1"/>
          <p:nvPr/>
        </p:nvSpPr>
        <p:spPr>
          <a:xfrm>
            <a:off x="9955326" y="1146733"/>
            <a:ext cx="253500" cy="50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mbria Math"/>
                <a:ea typeface="Cambria Math"/>
                <a:cs typeface="Cambria Math"/>
                <a:sym typeface="Cambria Math"/>
              </a:rPr>
              <a:t>Y</a:t>
            </a:r>
            <a:endParaRPr sz="3200" b="0" i="0" u="none" strike="noStrike" cap="none">
              <a:solidFill>
                <a:srgbClr val="000000"/>
              </a:solidFill>
              <a:latin typeface="Cambria Math"/>
              <a:ea typeface="Cambria Math"/>
              <a:cs typeface="Cambria Math"/>
              <a:sym typeface="Cambria Math"/>
            </a:endParaRPr>
          </a:p>
        </p:txBody>
      </p:sp>
      <p:sp>
        <p:nvSpPr>
          <p:cNvPr id="613" name="Google Shape;613;p57"/>
          <p:cNvSpPr/>
          <p:nvPr/>
        </p:nvSpPr>
        <p:spPr>
          <a:xfrm>
            <a:off x="8779979" y="1976780"/>
            <a:ext cx="400050" cy="372744"/>
          </a:xfrm>
          <a:custGeom>
            <a:avLst/>
            <a:gdLst/>
            <a:ahLst/>
            <a:cxnLst/>
            <a:rect l="l" t="t" r="r" b="b"/>
            <a:pathLst>
              <a:path w="400050" h="372744" extrusionOk="0">
                <a:moveTo>
                  <a:pt x="200025" y="0"/>
                </a:moveTo>
                <a:lnTo>
                  <a:pt x="152806" y="142214"/>
                </a:lnTo>
                <a:lnTo>
                  <a:pt x="0" y="142201"/>
                </a:lnTo>
                <a:lnTo>
                  <a:pt x="123621" y="230098"/>
                </a:lnTo>
                <a:lnTo>
                  <a:pt x="76403" y="372300"/>
                </a:lnTo>
                <a:lnTo>
                  <a:pt x="200025" y="284416"/>
                </a:lnTo>
                <a:lnTo>
                  <a:pt x="323646" y="372300"/>
                </a:lnTo>
                <a:lnTo>
                  <a:pt x="276428" y="230098"/>
                </a:lnTo>
                <a:lnTo>
                  <a:pt x="400050" y="142201"/>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4" name="Google Shape;614;p57"/>
          <p:cNvSpPr/>
          <p:nvPr/>
        </p:nvSpPr>
        <p:spPr>
          <a:xfrm>
            <a:off x="9256217" y="1971535"/>
            <a:ext cx="400050" cy="372744"/>
          </a:xfrm>
          <a:custGeom>
            <a:avLst/>
            <a:gdLst/>
            <a:ahLst/>
            <a:cxnLst/>
            <a:rect l="l" t="t" r="r" b="b"/>
            <a:pathLst>
              <a:path w="400050" h="372744" extrusionOk="0">
                <a:moveTo>
                  <a:pt x="200025" y="0"/>
                </a:moveTo>
                <a:lnTo>
                  <a:pt x="152806" y="142214"/>
                </a:lnTo>
                <a:lnTo>
                  <a:pt x="0" y="142201"/>
                </a:lnTo>
                <a:lnTo>
                  <a:pt x="123621" y="230098"/>
                </a:lnTo>
                <a:lnTo>
                  <a:pt x="76403" y="372300"/>
                </a:lnTo>
                <a:lnTo>
                  <a:pt x="200025" y="284416"/>
                </a:lnTo>
                <a:lnTo>
                  <a:pt x="323646" y="372300"/>
                </a:lnTo>
                <a:lnTo>
                  <a:pt x="276428" y="230098"/>
                </a:lnTo>
                <a:lnTo>
                  <a:pt x="400050" y="142201"/>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5" name="Google Shape;615;p57"/>
          <p:cNvSpPr/>
          <p:nvPr/>
        </p:nvSpPr>
        <p:spPr>
          <a:xfrm>
            <a:off x="9732454" y="1971535"/>
            <a:ext cx="400050" cy="372744"/>
          </a:xfrm>
          <a:custGeom>
            <a:avLst/>
            <a:gdLst/>
            <a:ahLst/>
            <a:cxnLst/>
            <a:rect l="l" t="t" r="r" b="b"/>
            <a:pathLst>
              <a:path w="400050" h="372744" extrusionOk="0">
                <a:moveTo>
                  <a:pt x="200025" y="0"/>
                </a:moveTo>
                <a:lnTo>
                  <a:pt x="152806" y="142214"/>
                </a:lnTo>
                <a:lnTo>
                  <a:pt x="0" y="142201"/>
                </a:lnTo>
                <a:lnTo>
                  <a:pt x="123621" y="230098"/>
                </a:lnTo>
                <a:lnTo>
                  <a:pt x="76403" y="372300"/>
                </a:lnTo>
                <a:lnTo>
                  <a:pt x="200025" y="284416"/>
                </a:lnTo>
                <a:lnTo>
                  <a:pt x="323646" y="372300"/>
                </a:lnTo>
                <a:lnTo>
                  <a:pt x="276428" y="230098"/>
                </a:lnTo>
                <a:lnTo>
                  <a:pt x="400050" y="142201"/>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6" name="Google Shape;616;p57"/>
          <p:cNvSpPr/>
          <p:nvPr/>
        </p:nvSpPr>
        <p:spPr>
          <a:xfrm>
            <a:off x="10208691" y="1976843"/>
            <a:ext cx="400050" cy="372744"/>
          </a:xfrm>
          <a:custGeom>
            <a:avLst/>
            <a:gdLst/>
            <a:ahLst/>
            <a:cxnLst/>
            <a:rect l="l" t="t" r="r" b="b"/>
            <a:pathLst>
              <a:path w="400050" h="372744" extrusionOk="0">
                <a:moveTo>
                  <a:pt x="200025" y="0"/>
                </a:moveTo>
                <a:lnTo>
                  <a:pt x="152806" y="142201"/>
                </a:lnTo>
                <a:lnTo>
                  <a:pt x="0" y="142201"/>
                </a:lnTo>
                <a:lnTo>
                  <a:pt x="123621" y="230085"/>
                </a:lnTo>
                <a:lnTo>
                  <a:pt x="76403" y="372300"/>
                </a:lnTo>
                <a:lnTo>
                  <a:pt x="200025" y="284403"/>
                </a:lnTo>
                <a:lnTo>
                  <a:pt x="323646" y="372300"/>
                </a:lnTo>
                <a:lnTo>
                  <a:pt x="276428" y="230085"/>
                </a:lnTo>
                <a:lnTo>
                  <a:pt x="400050" y="142201"/>
                </a:lnTo>
                <a:lnTo>
                  <a:pt x="247243" y="142201"/>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7" name="Google Shape;617;p57"/>
          <p:cNvSpPr/>
          <p:nvPr/>
        </p:nvSpPr>
        <p:spPr>
          <a:xfrm>
            <a:off x="10684929" y="1971535"/>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8" name="Google Shape;618;p57"/>
          <p:cNvSpPr txBox="1"/>
          <p:nvPr/>
        </p:nvSpPr>
        <p:spPr>
          <a:xfrm>
            <a:off x="848315" y="2787408"/>
            <a:ext cx="5732100" cy="3238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Service was quite slow.</a:t>
            </a:r>
            <a:endParaRPr sz="2800" b="0" i="0" u="none" strike="noStrike" cap="none">
              <a:solidFill>
                <a:srgbClr val="000000"/>
              </a:solidFill>
              <a:latin typeface="Cambria"/>
              <a:ea typeface="Cambria"/>
              <a:cs typeface="Cambria"/>
              <a:sym typeface="Cambria"/>
            </a:endParaRPr>
          </a:p>
          <a:p>
            <a:pPr marL="0" marR="0" lvl="0" indent="0" algn="l" rtl="0">
              <a:lnSpc>
                <a:spcPct val="100000"/>
              </a:lnSpc>
              <a:spcBef>
                <a:spcPts val="35"/>
              </a:spcBef>
              <a:spcAft>
                <a:spcPts val="0"/>
              </a:spcAft>
              <a:buClr>
                <a:srgbClr val="000000"/>
              </a:buClr>
              <a:buSzPts val="2700"/>
              <a:buFont typeface="Arial"/>
              <a:buNone/>
            </a:pPr>
            <a:endParaRPr sz="2700" b="0" i="0" u="none" strike="noStrike" cap="none">
              <a:solidFill>
                <a:srgbClr val="000000"/>
              </a:solidFill>
              <a:latin typeface="Cambria"/>
              <a:ea typeface="Cambria"/>
              <a:cs typeface="Cambria"/>
              <a:sym typeface="Cambria"/>
            </a:endParaRPr>
          </a:p>
          <a:p>
            <a:pPr marL="12700" marR="5080" lvl="0" indent="0" algn="l" rtl="0">
              <a:lnSpc>
                <a:spcPct val="117857"/>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Good for a quick meal, but nothing special.</a:t>
            </a:r>
            <a:endParaRPr sz="2800" b="0" i="0" u="none" strike="noStrike" cap="none">
              <a:solidFill>
                <a:srgbClr val="000000"/>
              </a:solidFill>
              <a:latin typeface="Cambria"/>
              <a:ea typeface="Cambria"/>
              <a:cs typeface="Cambria"/>
              <a:sym typeface="Cambria"/>
            </a:endParaRPr>
          </a:p>
          <a:p>
            <a:pPr marL="0" marR="0" lvl="0" indent="0" algn="l" rtl="0">
              <a:lnSpc>
                <a:spcPct val="100000"/>
              </a:lnSpc>
              <a:spcBef>
                <a:spcPts val="25"/>
              </a:spcBef>
              <a:spcAft>
                <a:spcPts val="0"/>
              </a:spcAft>
              <a:buClr>
                <a:srgbClr val="000000"/>
              </a:buClr>
              <a:buSzPts val="2700"/>
              <a:buFont typeface="Arial"/>
              <a:buNone/>
            </a:pPr>
            <a:endParaRPr sz="2700" b="0" i="0" u="none" strike="noStrike" cap="none">
              <a:solidFill>
                <a:srgbClr val="000000"/>
              </a:solidFill>
              <a:latin typeface="Cambria"/>
              <a:ea typeface="Cambria"/>
              <a:cs typeface="Cambria"/>
              <a:sym typeface="Cambria"/>
            </a:endParaRPr>
          </a:p>
          <a:p>
            <a:pPr marL="12700" marR="254000" lvl="0" indent="0" algn="l" rtl="0">
              <a:lnSpc>
                <a:spcPct val="117857"/>
              </a:lnSpc>
              <a:spcBef>
                <a:spcPts val="5"/>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Completely lacking in good taste, good service, and good ambience.</a:t>
            </a:r>
            <a:endParaRPr sz="2800" b="0" i="0" u="none" strike="noStrike" cap="none">
              <a:solidFill>
                <a:srgbClr val="000000"/>
              </a:solidFill>
              <a:latin typeface="Cambria"/>
              <a:ea typeface="Cambria"/>
              <a:cs typeface="Cambria"/>
              <a:sym typeface="Cambria"/>
            </a:endParaRPr>
          </a:p>
        </p:txBody>
      </p:sp>
      <p:sp>
        <p:nvSpPr>
          <p:cNvPr id="619" name="Google Shape;619;p57"/>
          <p:cNvSpPr/>
          <p:nvPr/>
        </p:nvSpPr>
        <p:spPr>
          <a:xfrm>
            <a:off x="8779979" y="2827464"/>
            <a:ext cx="400050" cy="372744"/>
          </a:xfrm>
          <a:custGeom>
            <a:avLst/>
            <a:gdLst/>
            <a:ahLst/>
            <a:cxnLst/>
            <a:rect l="l" t="t" r="r" b="b"/>
            <a:pathLst>
              <a:path w="400050" h="372744" extrusionOk="0">
                <a:moveTo>
                  <a:pt x="200025" y="0"/>
                </a:moveTo>
                <a:lnTo>
                  <a:pt x="152806" y="142214"/>
                </a:lnTo>
                <a:lnTo>
                  <a:pt x="0" y="142214"/>
                </a:lnTo>
                <a:lnTo>
                  <a:pt x="123621" y="230098"/>
                </a:lnTo>
                <a:lnTo>
                  <a:pt x="76403" y="372300"/>
                </a:lnTo>
                <a:lnTo>
                  <a:pt x="200025" y="284416"/>
                </a:lnTo>
                <a:lnTo>
                  <a:pt x="323646" y="372300"/>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0" name="Google Shape;620;p57"/>
          <p:cNvSpPr/>
          <p:nvPr/>
        </p:nvSpPr>
        <p:spPr>
          <a:xfrm>
            <a:off x="9256217" y="2822219"/>
            <a:ext cx="400050" cy="372744"/>
          </a:xfrm>
          <a:custGeom>
            <a:avLst/>
            <a:gdLst/>
            <a:ahLst/>
            <a:cxnLst/>
            <a:rect l="l" t="t" r="r" b="b"/>
            <a:pathLst>
              <a:path w="400050" h="372744" extrusionOk="0">
                <a:moveTo>
                  <a:pt x="200025" y="0"/>
                </a:moveTo>
                <a:lnTo>
                  <a:pt x="152806" y="142214"/>
                </a:lnTo>
                <a:lnTo>
                  <a:pt x="0" y="142214"/>
                </a:lnTo>
                <a:lnTo>
                  <a:pt x="123621" y="230098"/>
                </a:lnTo>
                <a:lnTo>
                  <a:pt x="76403" y="372300"/>
                </a:lnTo>
                <a:lnTo>
                  <a:pt x="200025" y="284416"/>
                </a:lnTo>
                <a:lnTo>
                  <a:pt x="323646" y="372300"/>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1" name="Google Shape;621;p57"/>
          <p:cNvSpPr/>
          <p:nvPr/>
        </p:nvSpPr>
        <p:spPr>
          <a:xfrm>
            <a:off x="9732454" y="2822219"/>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2" name="Google Shape;622;p57"/>
          <p:cNvSpPr/>
          <p:nvPr/>
        </p:nvSpPr>
        <p:spPr>
          <a:xfrm>
            <a:off x="10208692" y="28275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3" name="Google Shape;623;p57"/>
          <p:cNvSpPr/>
          <p:nvPr/>
        </p:nvSpPr>
        <p:spPr>
          <a:xfrm>
            <a:off x="10684929" y="2822219"/>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4" name="Google Shape;624;p57"/>
          <p:cNvSpPr/>
          <p:nvPr/>
        </p:nvSpPr>
        <p:spPr>
          <a:xfrm>
            <a:off x="8779979" y="3860825"/>
            <a:ext cx="400050" cy="372745"/>
          </a:xfrm>
          <a:custGeom>
            <a:avLst/>
            <a:gdLst/>
            <a:ahLst/>
            <a:cxnLst/>
            <a:rect l="l" t="t" r="r" b="b"/>
            <a:pathLst>
              <a:path w="400050" h="372745" extrusionOk="0">
                <a:moveTo>
                  <a:pt x="200025" y="0"/>
                </a:moveTo>
                <a:lnTo>
                  <a:pt x="152806" y="142214"/>
                </a:lnTo>
                <a:lnTo>
                  <a:pt x="0" y="142214"/>
                </a:lnTo>
                <a:lnTo>
                  <a:pt x="123621" y="230098"/>
                </a:lnTo>
                <a:lnTo>
                  <a:pt x="76403" y="372313"/>
                </a:lnTo>
                <a:lnTo>
                  <a:pt x="200025" y="284416"/>
                </a:lnTo>
                <a:lnTo>
                  <a:pt x="323646" y="372313"/>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5" name="Google Shape;625;p57"/>
          <p:cNvSpPr/>
          <p:nvPr/>
        </p:nvSpPr>
        <p:spPr>
          <a:xfrm>
            <a:off x="9256217" y="3855580"/>
            <a:ext cx="400050" cy="372745"/>
          </a:xfrm>
          <a:custGeom>
            <a:avLst/>
            <a:gdLst/>
            <a:ahLst/>
            <a:cxnLst/>
            <a:rect l="l" t="t" r="r" b="b"/>
            <a:pathLst>
              <a:path w="400050" h="372745" extrusionOk="0">
                <a:moveTo>
                  <a:pt x="200025" y="0"/>
                </a:moveTo>
                <a:lnTo>
                  <a:pt x="152806" y="142214"/>
                </a:lnTo>
                <a:lnTo>
                  <a:pt x="0" y="142214"/>
                </a:lnTo>
                <a:lnTo>
                  <a:pt x="123621" y="230098"/>
                </a:lnTo>
                <a:lnTo>
                  <a:pt x="76403" y="372300"/>
                </a:lnTo>
                <a:lnTo>
                  <a:pt x="200025" y="284416"/>
                </a:lnTo>
                <a:lnTo>
                  <a:pt x="323646" y="372300"/>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6" name="Google Shape;626;p57"/>
          <p:cNvSpPr/>
          <p:nvPr/>
        </p:nvSpPr>
        <p:spPr>
          <a:xfrm>
            <a:off x="9732454" y="3855580"/>
            <a:ext cx="400050" cy="372745"/>
          </a:xfrm>
          <a:custGeom>
            <a:avLst/>
            <a:gdLst/>
            <a:ahLst/>
            <a:cxnLst/>
            <a:rect l="l" t="t" r="r" b="b"/>
            <a:pathLst>
              <a:path w="400050" h="372745" extrusionOk="0">
                <a:moveTo>
                  <a:pt x="200025" y="0"/>
                </a:moveTo>
                <a:lnTo>
                  <a:pt x="152806" y="142214"/>
                </a:lnTo>
                <a:lnTo>
                  <a:pt x="0" y="142214"/>
                </a:lnTo>
                <a:lnTo>
                  <a:pt x="123621" y="230098"/>
                </a:lnTo>
                <a:lnTo>
                  <a:pt x="76403" y="372300"/>
                </a:lnTo>
                <a:lnTo>
                  <a:pt x="200025" y="284416"/>
                </a:lnTo>
                <a:lnTo>
                  <a:pt x="323646" y="372300"/>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7" name="Google Shape;627;p57"/>
          <p:cNvSpPr/>
          <p:nvPr/>
        </p:nvSpPr>
        <p:spPr>
          <a:xfrm>
            <a:off x="10208692" y="3860888"/>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8" name="Google Shape;628;p57"/>
          <p:cNvSpPr/>
          <p:nvPr/>
        </p:nvSpPr>
        <p:spPr>
          <a:xfrm>
            <a:off x="10684929" y="3855580"/>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29" name="Google Shape;629;p57"/>
          <p:cNvSpPr/>
          <p:nvPr/>
        </p:nvSpPr>
        <p:spPr>
          <a:xfrm>
            <a:off x="8779979" y="5104650"/>
            <a:ext cx="400050" cy="372745"/>
          </a:xfrm>
          <a:custGeom>
            <a:avLst/>
            <a:gdLst/>
            <a:ahLst/>
            <a:cxnLst/>
            <a:rect l="l" t="t" r="r" b="b"/>
            <a:pathLst>
              <a:path w="400050" h="372745" extrusionOk="0">
                <a:moveTo>
                  <a:pt x="200025" y="0"/>
                </a:moveTo>
                <a:lnTo>
                  <a:pt x="152806" y="142214"/>
                </a:lnTo>
                <a:lnTo>
                  <a:pt x="0" y="142214"/>
                </a:lnTo>
                <a:lnTo>
                  <a:pt x="123621" y="230098"/>
                </a:lnTo>
                <a:lnTo>
                  <a:pt x="76403" y="372313"/>
                </a:lnTo>
                <a:lnTo>
                  <a:pt x="200025" y="284416"/>
                </a:lnTo>
                <a:lnTo>
                  <a:pt x="323646" y="372313"/>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0" name="Google Shape;630;p57"/>
          <p:cNvSpPr/>
          <p:nvPr/>
        </p:nvSpPr>
        <p:spPr>
          <a:xfrm>
            <a:off x="9256217" y="5099405"/>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1" name="Google Shape;631;p57"/>
          <p:cNvSpPr/>
          <p:nvPr/>
        </p:nvSpPr>
        <p:spPr>
          <a:xfrm>
            <a:off x="9732454" y="5099405"/>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2" name="Google Shape;632;p57"/>
          <p:cNvSpPr/>
          <p:nvPr/>
        </p:nvSpPr>
        <p:spPr>
          <a:xfrm>
            <a:off x="10208692" y="5104714"/>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33" name="Google Shape;633;p57"/>
          <p:cNvSpPr/>
          <p:nvPr/>
        </p:nvSpPr>
        <p:spPr>
          <a:xfrm>
            <a:off x="10684929" y="5099405"/>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34" name="Google Shape;634;p57"/>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638"/>
        <p:cNvGrpSpPr/>
        <p:nvPr/>
      </p:nvGrpSpPr>
      <p:grpSpPr>
        <a:xfrm>
          <a:off x="0" y="0"/>
          <a:ext cx="0" cy="0"/>
          <a:chOff x="0" y="0"/>
          <a:chExt cx="0" cy="0"/>
        </a:xfrm>
      </p:grpSpPr>
      <p:sp>
        <p:nvSpPr>
          <p:cNvPr id="639" name="Google Shape;639;p58"/>
          <p:cNvSpPr txBox="1">
            <a:spLocks noGrp="1"/>
          </p:cNvSpPr>
          <p:nvPr>
            <p:ph type="title"/>
          </p:nvPr>
        </p:nvSpPr>
        <p:spPr>
          <a:xfrm>
            <a:off x="261620" y="139700"/>
            <a:ext cx="11668759" cy="130619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p>
        </p:txBody>
      </p:sp>
      <p:pic>
        <p:nvPicPr>
          <p:cNvPr id="640" name="Google Shape;640;p58"/>
          <p:cNvPicPr preferRelativeResize="0"/>
          <p:nvPr/>
        </p:nvPicPr>
        <p:blipFill rotWithShape="1">
          <a:blip r:embed="rId3">
            <a:alphaModFix/>
          </a:blip>
          <a:srcRect/>
          <a:stretch/>
        </p:blipFill>
        <p:spPr>
          <a:xfrm>
            <a:off x="0" y="-1"/>
            <a:ext cx="11125200" cy="6524359"/>
          </a:xfrm>
          <a:prstGeom prst="rect">
            <a:avLst/>
          </a:prstGeom>
          <a:noFill/>
          <a:ln>
            <a:noFill/>
          </a:ln>
        </p:spPr>
      </p:pic>
      <p:pic>
        <p:nvPicPr>
          <p:cNvPr id="641" name="Google Shape;641;p58"/>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261620" y="139700"/>
            <a:ext cx="53733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Word representation</a:t>
            </a:r>
            <a:endParaRPr>
              <a:latin typeface="Arial"/>
              <a:ea typeface="Arial"/>
              <a:cs typeface="Arial"/>
              <a:sym typeface="Arial"/>
            </a:endParaRPr>
          </a:p>
        </p:txBody>
      </p:sp>
      <p:sp>
        <p:nvSpPr>
          <p:cNvPr id="66" name="Google Shape;66;p4"/>
          <p:cNvSpPr txBox="1"/>
          <p:nvPr/>
        </p:nvSpPr>
        <p:spPr>
          <a:xfrm>
            <a:off x="701592" y="1108824"/>
            <a:ext cx="4474800" cy="1058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V = [a, aaron, …, zulu, &lt;UNK&gt;]</a:t>
            </a:r>
            <a:endParaRPr sz="2400" b="0" i="0" u="none" strike="noStrike" cap="none">
              <a:solidFill>
                <a:srgbClr val="000000"/>
              </a:solidFill>
              <a:latin typeface="Cambria"/>
              <a:ea typeface="Cambria"/>
              <a:cs typeface="Cambria"/>
              <a:sym typeface="Cambria"/>
            </a:endParaRPr>
          </a:p>
          <a:p>
            <a:pPr marL="12700" marR="0" lvl="0" indent="0" algn="l" rtl="0">
              <a:lnSpc>
                <a:spcPct val="100000"/>
              </a:lnSpc>
              <a:spcBef>
                <a:spcPts val="239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1-hot representation</a:t>
            </a:r>
            <a:endParaRPr sz="2400" b="0" i="0" u="none" strike="noStrike" cap="none">
              <a:solidFill>
                <a:srgbClr val="000000"/>
              </a:solidFill>
              <a:latin typeface="Cambria"/>
              <a:ea typeface="Cambria"/>
              <a:cs typeface="Cambria"/>
              <a:sym typeface="Cambria"/>
            </a:endParaRPr>
          </a:p>
        </p:txBody>
      </p:sp>
      <p:sp>
        <p:nvSpPr>
          <p:cNvPr id="67" name="Google Shape;67;p4"/>
          <p:cNvSpPr txBox="1"/>
          <p:nvPr/>
        </p:nvSpPr>
        <p:spPr>
          <a:xfrm>
            <a:off x="2590660" y="2509977"/>
            <a:ext cx="4307700" cy="1326300"/>
          </a:xfrm>
          <a:prstGeom prst="rect">
            <a:avLst/>
          </a:prstGeom>
          <a:noFill/>
          <a:ln>
            <a:noFill/>
          </a:ln>
        </p:spPr>
        <p:txBody>
          <a:bodyPr spcFirstLastPara="1" wrap="square" lIns="0" tIns="33000" rIns="0" bIns="0" anchor="t" anchorCtr="0">
            <a:spAutoFit/>
          </a:bodyPr>
          <a:lstStyle/>
          <a:p>
            <a:pPr marL="12700" marR="5080" lvl="0" indent="100328" algn="l" rtl="0">
              <a:lnSpc>
                <a:spcPct val="77777"/>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King	Queen	</a:t>
            </a:r>
            <a:r>
              <a:rPr lang="en-US" sz="3600" b="0" i="0" u="none" strike="noStrike" cap="none" baseline="30000">
                <a:solidFill>
                  <a:srgbClr val="000000"/>
                </a:solidFill>
                <a:latin typeface="Cambria"/>
                <a:ea typeface="Cambria"/>
                <a:cs typeface="Cambria"/>
                <a:sym typeface="Cambria"/>
              </a:rPr>
              <a:t>Apple	Orange </a:t>
            </a:r>
            <a:r>
              <a:rPr lang="en-US" sz="2400" b="0" i="0" u="none" strike="noStrike" cap="none">
                <a:solidFill>
                  <a:srgbClr val="000000"/>
                </a:solidFill>
                <a:latin typeface="Cambria"/>
                <a:ea typeface="Cambria"/>
                <a:cs typeface="Cambria"/>
                <a:sym typeface="Cambria"/>
              </a:rPr>
              <a:t>(4914)	 (7157)		</a:t>
            </a:r>
            <a:r>
              <a:rPr lang="en-US" sz="3600" b="0" i="0" u="none" strike="noStrike" cap="none" baseline="30000">
                <a:solidFill>
                  <a:srgbClr val="000000"/>
                </a:solidFill>
                <a:latin typeface="Cambria"/>
                <a:ea typeface="Cambria"/>
                <a:cs typeface="Cambria"/>
                <a:sym typeface="Cambria"/>
              </a:rPr>
              <a:t>(456)		(6257)</a:t>
            </a:r>
            <a:endParaRPr sz="3600" b="0" i="0" u="none" strike="noStrike" cap="none" baseline="30000">
              <a:solidFill>
                <a:srgbClr val="000000"/>
              </a:solidFill>
              <a:latin typeface="Cambria"/>
              <a:ea typeface="Cambria"/>
              <a:cs typeface="Cambria"/>
              <a:sym typeface="Cambria"/>
            </a:endParaRPr>
          </a:p>
        </p:txBody>
      </p:sp>
      <p:sp>
        <p:nvSpPr>
          <p:cNvPr id="68" name="Google Shape;68;p4"/>
          <p:cNvSpPr txBox="1"/>
          <p:nvPr/>
        </p:nvSpPr>
        <p:spPr>
          <a:xfrm>
            <a:off x="7689222" y="2422081"/>
            <a:ext cx="4233000" cy="1227600"/>
          </a:xfrm>
          <a:prstGeom prst="rect">
            <a:avLst/>
          </a:prstGeom>
          <a:noFill/>
          <a:ln>
            <a:noFill/>
          </a:ln>
        </p:spPr>
        <p:txBody>
          <a:bodyPr spcFirstLastPara="1" wrap="square" lIns="0" tIns="156825"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I want a glass of </a:t>
            </a:r>
            <a:r>
              <a:rPr lang="en-US" sz="3600" b="0" i="0" u="none" strike="noStrike" cap="none" baseline="30000">
                <a:solidFill>
                  <a:srgbClr val="000000"/>
                </a:solidFill>
                <a:latin typeface="Cambria"/>
                <a:ea typeface="Cambria"/>
                <a:cs typeface="Cambria"/>
                <a:sym typeface="Cambria"/>
              </a:rPr>
              <a:t>orange ______</a:t>
            </a:r>
            <a:endParaRPr sz="3600" b="0" i="0" u="none" strike="noStrike" cap="none" baseline="30000">
              <a:solidFill>
                <a:srgbClr val="000000"/>
              </a:solidFill>
              <a:latin typeface="Cambria"/>
              <a:ea typeface="Cambria"/>
              <a:cs typeface="Cambria"/>
              <a:sym typeface="Cambria"/>
            </a:endParaRPr>
          </a:p>
          <a:p>
            <a:pPr marL="38100" marR="0" lvl="0" indent="0" algn="l" rtl="0">
              <a:lnSpc>
                <a:spcPct val="100000"/>
              </a:lnSpc>
              <a:spcBef>
                <a:spcPts val="1135"/>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I want a glass of an apple ____</a:t>
            </a:r>
            <a:endParaRPr sz="1800" b="0" i="0" u="none" strike="noStrike" cap="none">
              <a:solidFill>
                <a:srgbClr val="000000"/>
              </a:solidFill>
              <a:latin typeface="Cambria"/>
              <a:ea typeface="Cambria"/>
              <a:cs typeface="Cambria"/>
              <a:sym typeface="Cambria"/>
            </a:endParaRPr>
          </a:p>
        </p:txBody>
      </p:sp>
      <p:sp>
        <p:nvSpPr>
          <p:cNvPr id="69" name="Google Shape;69;p4"/>
          <p:cNvSpPr/>
          <p:nvPr/>
        </p:nvSpPr>
        <p:spPr>
          <a:xfrm>
            <a:off x="2837294" y="3454349"/>
            <a:ext cx="82550" cy="2637154"/>
          </a:xfrm>
          <a:custGeom>
            <a:avLst/>
            <a:gdLst/>
            <a:ahLst/>
            <a:cxnLst/>
            <a:rect l="l" t="t" r="r" b="b"/>
            <a:pathLst>
              <a:path w="82550" h="2637154" extrusionOk="0">
                <a:moveTo>
                  <a:pt x="82118" y="0"/>
                </a:moveTo>
                <a:lnTo>
                  <a:pt x="0" y="0"/>
                </a:lnTo>
                <a:lnTo>
                  <a:pt x="0" y="12700"/>
                </a:lnTo>
                <a:lnTo>
                  <a:pt x="0" y="2623832"/>
                </a:lnTo>
                <a:lnTo>
                  <a:pt x="0" y="2636532"/>
                </a:lnTo>
                <a:lnTo>
                  <a:pt x="82118" y="2636532"/>
                </a:lnTo>
                <a:lnTo>
                  <a:pt x="82118" y="2623832"/>
                </a:lnTo>
                <a:lnTo>
                  <a:pt x="28638" y="2623832"/>
                </a:lnTo>
                <a:lnTo>
                  <a:pt x="28638" y="12700"/>
                </a:lnTo>
                <a:lnTo>
                  <a:pt x="82118" y="12700"/>
                </a:lnTo>
                <a:lnTo>
                  <a:pt x="8211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0" name="Google Shape;70;p4"/>
          <p:cNvSpPr/>
          <p:nvPr/>
        </p:nvSpPr>
        <p:spPr>
          <a:xfrm>
            <a:off x="3083471" y="3454349"/>
            <a:ext cx="82550" cy="2637154"/>
          </a:xfrm>
          <a:custGeom>
            <a:avLst/>
            <a:gdLst/>
            <a:ahLst/>
            <a:cxnLst/>
            <a:rect l="l" t="t" r="r" b="b"/>
            <a:pathLst>
              <a:path w="82550" h="2637154" extrusionOk="0">
                <a:moveTo>
                  <a:pt x="82130" y="0"/>
                </a:moveTo>
                <a:lnTo>
                  <a:pt x="0" y="0"/>
                </a:lnTo>
                <a:lnTo>
                  <a:pt x="0" y="12700"/>
                </a:lnTo>
                <a:lnTo>
                  <a:pt x="53479" y="12700"/>
                </a:lnTo>
                <a:lnTo>
                  <a:pt x="53479" y="2623832"/>
                </a:lnTo>
                <a:lnTo>
                  <a:pt x="0" y="2623832"/>
                </a:lnTo>
                <a:lnTo>
                  <a:pt x="0" y="2636532"/>
                </a:lnTo>
                <a:lnTo>
                  <a:pt x="82130" y="2636532"/>
                </a:lnTo>
                <a:lnTo>
                  <a:pt x="82130" y="2623832"/>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4"/>
          <p:cNvSpPr txBox="1"/>
          <p:nvPr/>
        </p:nvSpPr>
        <p:spPr>
          <a:xfrm>
            <a:off x="2911741" y="3292335"/>
            <a:ext cx="180300" cy="3458700"/>
          </a:xfrm>
          <a:prstGeom prst="rect">
            <a:avLst/>
          </a:prstGeom>
          <a:noFill/>
          <a:ln>
            <a:noFill/>
          </a:ln>
        </p:spPr>
        <p:txBody>
          <a:bodyPr spcFirstLastPara="1" wrap="square" lIns="0" tIns="12700" rIns="0" bIns="0" anchor="t" anchorCtr="0">
            <a:spAutoFit/>
          </a:bodyPr>
          <a:lstStyle/>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6818"/>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45720" marR="0" lvl="0" indent="0" algn="l" rtl="0">
              <a:lnSpc>
                <a:spcPct val="106818"/>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1</a:t>
            </a:r>
            <a:endParaRPr sz="2200" b="0" i="0" u="none" strike="noStrike" cap="none">
              <a:solidFill>
                <a:srgbClr val="000000"/>
              </a:solidFill>
              <a:latin typeface="Cambria Math"/>
              <a:ea typeface="Cambria Math"/>
              <a:cs typeface="Cambria Math"/>
              <a:sym typeface="Cambria Math"/>
            </a:endParaRPr>
          </a:p>
          <a:p>
            <a:pPr marL="12700" marR="5080" lvl="0" indent="33020" algn="l" rtl="0">
              <a:lnSpc>
                <a:spcPct val="117272"/>
              </a:lnSpc>
              <a:spcBef>
                <a:spcPts val="105"/>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 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2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p:txBody>
      </p:sp>
      <p:sp>
        <p:nvSpPr>
          <p:cNvPr id="72" name="Google Shape;72;p4"/>
          <p:cNvSpPr txBox="1"/>
          <p:nvPr/>
        </p:nvSpPr>
        <p:spPr>
          <a:xfrm>
            <a:off x="1303413" y="2499207"/>
            <a:ext cx="1104300" cy="833700"/>
          </a:xfrm>
          <a:prstGeom prst="rect">
            <a:avLst/>
          </a:prstGeom>
          <a:noFill/>
          <a:ln>
            <a:noFill/>
          </a:ln>
        </p:spPr>
        <p:txBody>
          <a:bodyPr spcFirstLastPara="1" wrap="square" lIns="0" tIns="33000" rIns="0" bIns="0" anchor="t" anchorCtr="0">
            <a:spAutoFit/>
          </a:bodyPr>
          <a:lstStyle/>
          <a:p>
            <a:pPr marL="109853" marR="5080" lvl="0" indent="-97790" algn="l" rtl="0">
              <a:lnSpc>
                <a:spcPct val="116666"/>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Woman (9853)</a:t>
            </a:r>
            <a:endParaRPr sz="2400" b="0" i="0" u="none" strike="noStrike" cap="none">
              <a:solidFill>
                <a:srgbClr val="000000"/>
              </a:solidFill>
              <a:latin typeface="Cambria"/>
              <a:ea typeface="Cambria"/>
              <a:cs typeface="Cambria"/>
              <a:sym typeface="Cambria"/>
            </a:endParaRPr>
          </a:p>
        </p:txBody>
      </p:sp>
      <p:sp>
        <p:nvSpPr>
          <p:cNvPr id="73" name="Google Shape;73;p4"/>
          <p:cNvSpPr/>
          <p:nvPr/>
        </p:nvSpPr>
        <p:spPr>
          <a:xfrm>
            <a:off x="1676463" y="3449205"/>
            <a:ext cx="82550" cy="2646679"/>
          </a:xfrm>
          <a:custGeom>
            <a:avLst/>
            <a:gdLst/>
            <a:ahLst/>
            <a:cxnLst/>
            <a:rect l="l" t="t" r="r" b="b"/>
            <a:pathLst>
              <a:path w="82550" h="2646679" extrusionOk="0">
                <a:moveTo>
                  <a:pt x="82130" y="0"/>
                </a:moveTo>
                <a:lnTo>
                  <a:pt x="0" y="0"/>
                </a:lnTo>
                <a:lnTo>
                  <a:pt x="0" y="12700"/>
                </a:lnTo>
                <a:lnTo>
                  <a:pt x="0" y="2633980"/>
                </a:lnTo>
                <a:lnTo>
                  <a:pt x="0" y="2646680"/>
                </a:lnTo>
                <a:lnTo>
                  <a:pt x="82130" y="2646680"/>
                </a:lnTo>
                <a:lnTo>
                  <a:pt x="82130" y="2633980"/>
                </a:lnTo>
                <a:lnTo>
                  <a:pt x="28651" y="2633980"/>
                </a:lnTo>
                <a:lnTo>
                  <a:pt x="28651" y="1270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4"/>
          <p:cNvSpPr/>
          <p:nvPr/>
        </p:nvSpPr>
        <p:spPr>
          <a:xfrm>
            <a:off x="1922653" y="3449205"/>
            <a:ext cx="82550" cy="2646679"/>
          </a:xfrm>
          <a:custGeom>
            <a:avLst/>
            <a:gdLst/>
            <a:ahLst/>
            <a:cxnLst/>
            <a:rect l="l" t="t" r="r" b="b"/>
            <a:pathLst>
              <a:path w="82550" h="2646679" extrusionOk="0">
                <a:moveTo>
                  <a:pt x="82130" y="0"/>
                </a:moveTo>
                <a:lnTo>
                  <a:pt x="0" y="0"/>
                </a:lnTo>
                <a:lnTo>
                  <a:pt x="0" y="12700"/>
                </a:lnTo>
                <a:lnTo>
                  <a:pt x="53479" y="12700"/>
                </a:lnTo>
                <a:lnTo>
                  <a:pt x="53479" y="2633980"/>
                </a:lnTo>
                <a:lnTo>
                  <a:pt x="0" y="2633980"/>
                </a:lnTo>
                <a:lnTo>
                  <a:pt x="0" y="2646680"/>
                </a:lnTo>
                <a:lnTo>
                  <a:pt x="82130" y="2646680"/>
                </a:lnTo>
                <a:lnTo>
                  <a:pt x="82130" y="263398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4"/>
          <p:cNvSpPr txBox="1"/>
          <p:nvPr/>
        </p:nvSpPr>
        <p:spPr>
          <a:xfrm>
            <a:off x="1750923" y="3287255"/>
            <a:ext cx="180300" cy="3471000"/>
          </a:xfrm>
          <a:prstGeom prst="rect">
            <a:avLst/>
          </a:prstGeom>
          <a:noFill/>
          <a:ln>
            <a:noFill/>
          </a:ln>
        </p:spPr>
        <p:txBody>
          <a:bodyPr spcFirstLastPara="1" wrap="square" lIns="0" tIns="12700" rIns="0" bIns="0" anchor="t" anchorCtr="0">
            <a:spAutoFit/>
          </a:bodyPr>
          <a:lstStyle/>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5080" lvl="0" indent="33020" algn="l" rtl="0">
              <a:lnSpc>
                <a:spcPct val="117272"/>
              </a:lnSpc>
              <a:spcBef>
                <a:spcPts val="105"/>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 1</a:t>
            </a:r>
            <a:endParaRPr sz="2200" b="0" i="0" u="none" strike="noStrike" cap="none">
              <a:solidFill>
                <a:srgbClr val="000000"/>
              </a:solidFill>
              <a:latin typeface="Cambria Math"/>
              <a:ea typeface="Cambria Math"/>
              <a:cs typeface="Cambria Math"/>
              <a:sym typeface="Cambria Math"/>
            </a:endParaRPr>
          </a:p>
          <a:p>
            <a:pPr marL="45720" marR="0" lvl="0" indent="0" algn="l" rtl="0">
              <a:lnSpc>
                <a:spcPct val="112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p:txBody>
      </p:sp>
      <p:sp>
        <p:nvSpPr>
          <p:cNvPr id="76" name="Google Shape;76;p4"/>
          <p:cNvSpPr txBox="1"/>
          <p:nvPr/>
        </p:nvSpPr>
        <p:spPr>
          <a:xfrm>
            <a:off x="211460" y="2509913"/>
            <a:ext cx="908100" cy="1264800"/>
          </a:xfrm>
          <a:prstGeom prst="rect">
            <a:avLst/>
          </a:prstGeom>
          <a:noFill/>
          <a:ln>
            <a:noFill/>
          </a:ln>
        </p:spPr>
        <p:txBody>
          <a:bodyPr spcFirstLastPara="1" wrap="square" lIns="0" tIns="33000" rIns="0" bIns="0" anchor="t" anchorCtr="0">
            <a:spAutoFit/>
          </a:bodyPr>
          <a:lstStyle/>
          <a:p>
            <a:pPr marL="12700" marR="5080" lvl="0" indent="119378" algn="l" rtl="0">
              <a:lnSpc>
                <a:spcPct val="116666"/>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Man (5391)</a:t>
            </a:r>
            <a:endParaRPr sz="2400" b="0" i="0" u="none" strike="noStrike" cap="none">
              <a:solidFill>
                <a:srgbClr val="000000"/>
              </a:solidFill>
              <a:latin typeface="Cambria"/>
              <a:ea typeface="Cambria"/>
              <a:cs typeface="Cambria"/>
              <a:sym typeface="Cambria"/>
            </a:endParaRPr>
          </a:p>
        </p:txBody>
      </p:sp>
      <p:sp>
        <p:nvSpPr>
          <p:cNvPr id="77" name="Google Shape;77;p4"/>
          <p:cNvSpPr/>
          <p:nvPr/>
        </p:nvSpPr>
        <p:spPr>
          <a:xfrm>
            <a:off x="536346" y="3449205"/>
            <a:ext cx="82550" cy="2646679"/>
          </a:xfrm>
          <a:custGeom>
            <a:avLst/>
            <a:gdLst/>
            <a:ahLst/>
            <a:cxnLst/>
            <a:rect l="l" t="t" r="r" b="b"/>
            <a:pathLst>
              <a:path w="82550" h="2646679" extrusionOk="0">
                <a:moveTo>
                  <a:pt x="82130" y="0"/>
                </a:moveTo>
                <a:lnTo>
                  <a:pt x="0" y="0"/>
                </a:lnTo>
                <a:lnTo>
                  <a:pt x="0" y="12700"/>
                </a:lnTo>
                <a:lnTo>
                  <a:pt x="0" y="2633980"/>
                </a:lnTo>
                <a:lnTo>
                  <a:pt x="0" y="2646680"/>
                </a:lnTo>
                <a:lnTo>
                  <a:pt x="82130" y="2646680"/>
                </a:lnTo>
                <a:lnTo>
                  <a:pt x="82130" y="2633980"/>
                </a:lnTo>
                <a:lnTo>
                  <a:pt x="28651" y="2633980"/>
                </a:lnTo>
                <a:lnTo>
                  <a:pt x="28651" y="1270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4"/>
          <p:cNvSpPr/>
          <p:nvPr/>
        </p:nvSpPr>
        <p:spPr>
          <a:xfrm>
            <a:off x="782535" y="3449205"/>
            <a:ext cx="82550" cy="2646679"/>
          </a:xfrm>
          <a:custGeom>
            <a:avLst/>
            <a:gdLst/>
            <a:ahLst/>
            <a:cxnLst/>
            <a:rect l="l" t="t" r="r" b="b"/>
            <a:pathLst>
              <a:path w="82550" h="2646679" extrusionOk="0">
                <a:moveTo>
                  <a:pt x="82118" y="0"/>
                </a:moveTo>
                <a:lnTo>
                  <a:pt x="0" y="0"/>
                </a:lnTo>
                <a:lnTo>
                  <a:pt x="0" y="12700"/>
                </a:lnTo>
                <a:lnTo>
                  <a:pt x="53479" y="12700"/>
                </a:lnTo>
                <a:lnTo>
                  <a:pt x="53479" y="2633980"/>
                </a:lnTo>
                <a:lnTo>
                  <a:pt x="0" y="2633980"/>
                </a:lnTo>
                <a:lnTo>
                  <a:pt x="0" y="2646680"/>
                </a:lnTo>
                <a:lnTo>
                  <a:pt x="82118" y="2646680"/>
                </a:lnTo>
                <a:lnTo>
                  <a:pt x="82118" y="2633980"/>
                </a:lnTo>
                <a:lnTo>
                  <a:pt x="82118" y="12700"/>
                </a:lnTo>
                <a:lnTo>
                  <a:pt x="8211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9" name="Google Shape;79;p4"/>
          <p:cNvSpPr txBox="1"/>
          <p:nvPr/>
        </p:nvSpPr>
        <p:spPr>
          <a:xfrm>
            <a:off x="610806" y="3287255"/>
            <a:ext cx="180300" cy="3471000"/>
          </a:xfrm>
          <a:prstGeom prst="rect">
            <a:avLst/>
          </a:prstGeom>
          <a:noFill/>
          <a:ln>
            <a:noFill/>
          </a:ln>
        </p:spPr>
        <p:txBody>
          <a:bodyPr spcFirstLastPara="1" wrap="square" lIns="0" tIns="12700" rIns="0" bIns="0" anchor="t" anchorCtr="0">
            <a:spAutoFit/>
          </a:bodyPr>
          <a:lstStyle/>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5080" lvl="0" indent="33020" algn="l" rtl="0">
              <a:lnSpc>
                <a:spcPct val="117272"/>
              </a:lnSpc>
              <a:spcBef>
                <a:spcPts val="105"/>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 1</a:t>
            </a:r>
            <a:endParaRPr sz="2200" b="0" i="0" u="none" strike="noStrike" cap="none">
              <a:solidFill>
                <a:srgbClr val="000000"/>
              </a:solidFill>
              <a:latin typeface="Cambria Math"/>
              <a:ea typeface="Cambria Math"/>
              <a:cs typeface="Cambria Math"/>
              <a:sym typeface="Cambria Math"/>
            </a:endParaRPr>
          </a:p>
          <a:p>
            <a:pPr marL="45720" marR="0" lvl="0" indent="0" algn="l" rtl="0">
              <a:lnSpc>
                <a:spcPct val="112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p:txBody>
      </p:sp>
      <p:sp>
        <p:nvSpPr>
          <p:cNvPr id="80" name="Google Shape;80;p4"/>
          <p:cNvSpPr/>
          <p:nvPr/>
        </p:nvSpPr>
        <p:spPr>
          <a:xfrm>
            <a:off x="4001313" y="3449205"/>
            <a:ext cx="82550" cy="2646679"/>
          </a:xfrm>
          <a:custGeom>
            <a:avLst/>
            <a:gdLst/>
            <a:ahLst/>
            <a:cxnLst/>
            <a:rect l="l" t="t" r="r" b="b"/>
            <a:pathLst>
              <a:path w="82550" h="2646679" extrusionOk="0">
                <a:moveTo>
                  <a:pt x="82130" y="0"/>
                </a:moveTo>
                <a:lnTo>
                  <a:pt x="0" y="0"/>
                </a:lnTo>
                <a:lnTo>
                  <a:pt x="0" y="12700"/>
                </a:lnTo>
                <a:lnTo>
                  <a:pt x="0" y="2633980"/>
                </a:lnTo>
                <a:lnTo>
                  <a:pt x="0" y="2646680"/>
                </a:lnTo>
                <a:lnTo>
                  <a:pt x="82130" y="2646680"/>
                </a:lnTo>
                <a:lnTo>
                  <a:pt x="82130" y="2633980"/>
                </a:lnTo>
                <a:lnTo>
                  <a:pt x="28651" y="2633980"/>
                </a:lnTo>
                <a:lnTo>
                  <a:pt x="28651" y="1270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4"/>
          <p:cNvSpPr/>
          <p:nvPr/>
        </p:nvSpPr>
        <p:spPr>
          <a:xfrm>
            <a:off x="4247489" y="3449205"/>
            <a:ext cx="82550" cy="2646679"/>
          </a:xfrm>
          <a:custGeom>
            <a:avLst/>
            <a:gdLst/>
            <a:ahLst/>
            <a:cxnLst/>
            <a:rect l="l" t="t" r="r" b="b"/>
            <a:pathLst>
              <a:path w="82550" h="2646679" extrusionOk="0">
                <a:moveTo>
                  <a:pt x="82130" y="0"/>
                </a:moveTo>
                <a:lnTo>
                  <a:pt x="0" y="0"/>
                </a:lnTo>
                <a:lnTo>
                  <a:pt x="0" y="12700"/>
                </a:lnTo>
                <a:lnTo>
                  <a:pt x="53492" y="12700"/>
                </a:lnTo>
                <a:lnTo>
                  <a:pt x="53492" y="2633980"/>
                </a:lnTo>
                <a:lnTo>
                  <a:pt x="0" y="2633980"/>
                </a:lnTo>
                <a:lnTo>
                  <a:pt x="0" y="2646680"/>
                </a:lnTo>
                <a:lnTo>
                  <a:pt x="82130" y="2646680"/>
                </a:lnTo>
                <a:lnTo>
                  <a:pt x="82130" y="263398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4"/>
          <p:cNvSpPr txBox="1"/>
          <p:nvPr/>
        </p:nvSpPr>
        <p:spPr>
          <a:xfrm>
            <a:off x="4075760" y="3287255"/>
            <a:ext cx="180300" cy="3471000"/>
          </a:xfrm>
          <a:prstGeom prst="rect">
            <a:avLst/>
          </a:prstGeom>
          <a:noFill/>
          <a:ln>
            <a:noFill/>
          </a:ln>
        </p:spPr>
        <p:txBody>
          <a:bodyPr spcFirstLastPara="1" wrap="square" lIns="0" tIns="12700" rIns="0" bIns="0" anchor="t" anchorCtr="0">
            <a:spAutoFit/>
          </a:bodyPr>
          <a:lstStyle/>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5080" lvl="0" indent="33020" algn="l" rtl="0">
              <a:lnSpc>
                <a:spcPct val="117272"/>
              </a:lnSpc>
              <a:spcBef>
                <a:spcPts val="105"/>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 1</a:t>
            </a:r>
            <a:endParaRPr sz="2200" b="0" i="0" u="none" strike="noStrike" cap="none">
              <a:solidFill>
                <a:srgbClr val="000000"/>
              </a:solidFill>
              <a:latin typeface="Cambria Math"/>
              <a:ea typeface="Cambria Math"/>
              <a:cs typeface="Cambria Math"/>
              <a:sym typeface="Cambria Math"/>
            </a:endParaRPr>
          </a:p>
          <a:p>
            <a:pPr marL="45720" marR="0" lvl="0" indent="0" algn="l" rtl="0">
              <a:lnSpc>
                <a:spcPct val="112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p:txBody>
      </p:sp>
      <p:sp>
        <p:nvSpPr>
          <p:cNvPr id="83" name="Google Shape;83;p4"/>
          <p:cNvSpPr/>
          <p:nvPr/>
        </p:nvSpPr>
        <p:spPr>
          <a:xfrm>
            <a:off x="5059502" y="3467925"/>
            <a:ext cx="82550" cy="2633979"/>
          </a:xfrm>
          <a:custGeom>
            <a:avLst/>
            <a:gdLst/>
            <a:ahLst/>
            <a:cxnLst/>
            <a:rect l="l" t="t" r="r" b="b"/>
            <a:pathLst>
              <a:path w="82550" h="2633979" extrusionOk="0">
                <a:moveTo>
                  <a:pt x="82130" y="0"/>
                </a:moveTo>
                <a:lnTo>
                  <a:pt x="0" y="0"/>
                </a:lnTo>
                <a:lnTo>
                  <a:pt x="0" y="12700"/>
                </a:lnTo>
                <a:lnTo>
                  <a:pt x="0" y="2621280"/>
                </a:lnTo>
                <a:lnTo>
                  <a:pt x="0" y="2633980"/>
                </a:lnTo>
                <a:lnTo>
                  <a:pt x="82130" y="2633980"/>
                </a:lnTo>
                <a:lnTo>
                  <a:pt x="82130" y="2621280"/>
                </a:lnTo>
                <a:lnTo>
                  <a:pt x="28651" y="2621280"/>
                </a:lnTo>
                <a:lnTo>
                  <a:pt x="28651" y="1270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4" name="Google Shape;84;p4"/>
          <p:cNvSpPr/>
          <p:nvPr/>
        </p:nvSpPr>
        <p:spPr>
          <a:xfrm>
            <a:off x="5305692" y="3467925"/>
            <a:ext cx="82550" cy="2633979"/>
          </a:xfrm>
          <a:custGeom>
            <a:avLst/>
            <a:gdLst/>
            <a:ahLst/>
            <a:cxnLst/>
            <a:rect l="l" t="t" r="r" b="b"/>
            <a:pathLst>
              <a:path w="82550" h="2633979" extrusionOk="0">
                <a:moveTo>
                  <a:pt x="82130" y="0"/>
                </a:moveTo>
                <a:lnTo>
                  <a:pt x="0" y="0"/>
                </a:lnTo>
                <a:lnTo>
                  <a:pt x="0" y="12700"/>
                </a:lnTo>
                <a:lnTo>
                  <a:pt x="53479" y="12700"/>
                </a:lnTo>
                <a:lnTo>
                  <a:pt x="53479" y="2621280"/>
                </a:lnTo>
                <a:lnTo>
                  <a:pt x="0" y="2621280"/>
                </a:lnTo>
                <a:lnTo>
                  <a:pt x="0" y="2633980"/>
                </a:lnTo>
                <a:lnTo>
                  <a:pt x="82130" y="2633980"/>
                </a:lnTo>
                <a:lnTo>
                  <a:pt x="82130" y="262128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4"/>
          <p:cNvSpPr txBox="1"/>
          <p:nvPr/>
        </p:nvSpPr>
        <p:spPr>
          <a:xfrm>
            <a:off x="5133949" y="3305924"/>
            <a:ext cx="180300" cy="3456600"/>
          </a:xfrm>
          <a:prstGeom prst="rect">
            <a:avLst/>
          </a:prstGeom>
          <a:noFill/>
          <a:ln>
            <a:noFill/>
          </a:ln>
        </p:spPr>
        <p:txBody>
          <a:bodyPr spcFirstLastPara="1" wrap="square" lIns="0" tIns="12700" rIns="0" bIns="0" anchor="t" anchorCtr="0">
            <a:spAutoFit/>
          </a:bodyPr>
          <a:lstStyle/>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5080" lvl="0" indent="33020" algn="l" rtl="0">
              <a:lnSpc>
                <a:spcPct val="117272"/>
              </a:lnSpc>
              <a:spcBef>
                <a:spcPts val="105"/>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 1</a:t>
            </a:r>
            <a:endParaRPr sz="2200" b="0" i="0" u="none" strike="noStrike" cap="none">
              <a:solidFill>
                <a:srgbClr val="000000"/>
              </a:solidFill>
              <a:latin typeface="Cambria Math"/>
              <a:ea typeface="Cambria Math"/>
              <a:cs typeface="Cambria Math"/>
              <a:sym typeface="Cambria Math"/>
            </a:endParaRPr>
          </a:p>
          <a:p>
            <a:pPr marL="45720" marR="0" lvl="0" indent="0" algn="l" rtl="0">
              <a:lnSpc>
                <a:spcPct val="90681"/>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p:txBody>
      </p:sp>
      <p:sp>
        <p:nvSpPr>
          <p:cNvPr id="86" name="Google Shape;86;p4"/>
          <p:cNvSpPr/>
          <p:nvPr/>
        </p:nvSpPr>
        <p:spPr>
          <a:xfrm>
            <a:off x="6198629" y="3449205"/>
            <a:ext cx="82550" cy="2646679"/>
          </a:xfrm>
          <a:custGeom>
            <a:avLst/>
            <a:gdLst/>
            <a:ahLst/>
            <a:cxnLst/>
            <a:rect l="l" t="t" r="r" b="b"/>
            <a:pathLst>
              <a:path w="82550" h="2646679" extrusionOk="0">
                <a:moveTo>
                  <a:pt x="82130" y="0"/>
                </a:moveTo>
                <a:lnTo>
                  <a:pt x="0" y="0"/>
                </a:lnTo>
                <a:lnTo>
                  <a:pt x="0" y="12700"/>
                </a:lnTo>
                <a:lnTo>
                  <a:pt x="0" y="2633980"/>
                </a:lnTo>
                <a:lnTo>
                  <a:pt x="0" y="2646680"/>
                </a:lnTo>
                <a:lnTo>
                  <a:pt x="82130" y="2646680"/>
                </a:lnTo>
                <a:lnTo>
                  <a:pt x="82130" y="2633980"/>
                </a:lnTo>
                <a:lnTo>
                  <a:pt x="28651" y="2633980"/>
                </a:lnTo>
                <a:lnTo>
                  <a:pt x="28651" y="1270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7" name="Google Shape;87;p4"/>
          <p:cNvSpPr/>
          <p:nvPr/>
        </p:nvSpPr>
        <p:spPr>
          <a:xfrm>
            <a:off x="6444818" y="3449205"/>
            <a:ext cx="82550" cy="2646679"/>
          </a:xfrm>
          <a:custGeom>
            <a:avLst/>
            <a:gdLst/>
            <a:ahLst/>
            <a:cxnLst/>
            <a:rect l="l" t="t" r="r" b="b"/>
            <a:pathLst>
              <a:path w="82550" h="2646679" extrusionOk="0">
                <a:moveTo>
                  <a:pt x="82130" y="0"/>
                </a:moveTo>
                <a:lnTo>
                  <a:pt x="0" y="0"/>
                </a:lnTo>
                <a:lnTo>
                  <a:pt x="0" y="12700"/>
                </a:lnTo>
                <a:lnTo>
                  <a:pt x="53479" y="12700"/>
                </a:lnTo>
                <a:lnTo>
                  <a:pt x="53479" y="2633980"/>
                </a:lnTo>
                <a:lnTo>
                  <a:pt x="0" y="2633980"/>
                </a:lnTo>
                <a:lnTo>
                  <a:pt x="0" y="2646680"/>
                </a:lnTo>
                <a:lnTo>
                  <a:pt x="82130" y="2646680"/>
                </a:lnTo>
                <a:lnTo>
                  <a:pt x="82130" y="2633980"/>
                </a:lnTo>
                <a:lnTo>
                  <a:pt x="82130" y="12700"/>
                </a:lnTo>
                <a:lnTo>
                  <a:pt x="8213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 name="Google Shape;88;p4"/>
          <p:cNvSpPr txBox="1"/>
          <p:nvPr/>
        </p:nvSpPr>
        <p:spPr>
          <a:xfrm>
            <a:off x="6273076" y="3287255"/>
            <a:ext cx="180300" cy="3471000"/>
          </a:xfrm>
          <a:prstGeom prst="rect">
            <a:avLst/>
          </a:prstGeom>
          <a:noFill/>
          <a:ln>
            <a:noFill/>
          </a:ln>
        </p:spPr>
        <p:txBody>
          <a:bodyPr spcFirstLastPara="1" wrap="square" lIns="0" tIns="12700" rIns="0" bIns="0" anchor="t" anchorCtr="0">
            <a:spAutoFit/>
          </a:bodyPr>
          <a:lstStyle/>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0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7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a:p>
            <a:pPr marL="12700" marR="5080" lvl="0" indent="33020" algn="l" rtl="0">
              <a:lnSpc>
                <a:spcPct val="117272"/>
              </a:lnSpc>
              <a:spcBef>
                <a:spcPts val="105"/>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 1</a:t>
            </a:r>
            <a:endParaRPr sz="2200" b="0" i="0" u="none" strike="noStrike" cap="none">
              <a:solidFill>
                <a:srgbClr val="000000"/>
              </a:solidFill>
              <a:latin typeface="Cambria Math"/>
              <a:ea typeface="Cambria Math"/>
              <a:cs typeface="Cambria Math"/>
              <a:sym typeface="Cambria Math"/>
            </a:endParaRPr>
          </a:p>
          <a:p>
            <a:pPr marL="45720" marR="0" lvl="0" indent="0" algn="l" rtl="0">
              <a:lnSpc>
                <a:spcPct val="112272"/>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a:t>
            </a:r>
            <a:endParaRPr sz="2200" b="0" i="0" u="none" strike="noStrike" cap="none">
              <a:solidFill>
                <a:srgbClr val="000000"/>
              </a:solidFill>
              <a:latin typeface="Cambria Math"/>
              <a:ea typeface="Cambria Math"/>
              <a:cs typeface="Cambria Math"/>
              <a:sym typeface="Cambria Math"/>
            </a:endParaRPr>
          </a:p>
          <a:p>
            <a:pPr marL="12700" marR="0" lvl="0" indent="0" algn="l" rtl="0">
              <a:lnSpc>
                <a:spcPct val="118636"/>
              </a:lnSpc>
              <a:spcBef>
                <a:spcPts val="0"/>
              </a:spcBef>
              <a:spcAft>
                <a:spcPts val="0"/>
              </a:spcAft>
              <a:buClr>
                <a:srgbClr val="000000"/>
              </a:buClr>
              <a:buSzPts val="2200"/>
              <a:buFont typeface="Arial"/>
              <a:buNone/>
            </a:pPr>
            <a:r>
              <a:rPr lang="en-US" sz="2200" b="0" i="0" u="none" strike="noStrike" cap="none">
                <a:solidFill>
                  <a:srgbClr val="000000"/>
                </a:solidFill>
                <a:latin typeface="Cambria Math"/>
                <a:ea typeface="Cambria Math"/>
                <a:cs typeface="Cambria Math"/>
                <a:sym typeface="Cambria Math"/>
              </a:rPr>
              <a:t>0</a:t>
            </a:r>
            <a:endParaRPr sz="2200" b="0" i="0" u="none" strike="noStrike" cap="none">
              <a:solidFill>
                <a:srgbClr val="000000"/>
              </a:solidFill>
              <a:latin typeface="Cambria Math"/>
              <a:ea typeface="Cambria Math"/>
              <a:cs typeface="Cambria Math"/>
              <a:sym typeface="Cambria Math"/>
            </a:endParaRPr>
          </a:p>
        </p:txBody>
      </p:sp>
      <p:pic>
        <p:nvPicPr>
          <p:cNvPr id="89" name="Google Shape;89;p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645"/>
        <p:cNvGrpSpPr/>
        <p:nvPr/>
      </p:nvGrpSpPr>
      <p:grpSpPr>
        <a:xfrm>
          <a:off x="0" y="0"/>
          <a:ext cx="0" cy="0"/>
          <a:chOff x="0" y="0"/>
          <a:chExt cx="0" cy="0"/>
        </a:xfrm>
      </p:grpSpPr>
      <p:sp>
        <p:nvSpPr>
          <p:cNvPr id="646" name="Google Shape;646;p59"/>
          <p:cNvSpPr txBox="1">
            <a:spLocks noGrp="1"/>
          </p:cNvSpPr>
          <p:nvPr>
            <p:ph type="title"/>
          </p:nvPr>
        </p:nvSpPr>
        <p:spPr>
          <a:xfrm>
            <a:off x="261625" y="139700"/>
            <a:ext cx="8511600" cy="2102400"/>
          </a:xfrm>
          <a:prstGeom prst="rect">
            <a:avLst/>
          </a:prstGeom>
          <a:noFill/>
          <a:ln>
            <a:noFill/>
          </a:ln>
        </p:spPr>
        <p:txBody>
          <a:bodyPr spcFirstLastPara="1" wrap="square" lIns="0" tIns="12700" rIns="0" bIns="0" anchor="t" anchorCtr="0">
            <a:spAutoFit/>
          </a:bodyPr>
          <a:lstStyle/>
          <a:p>
            <a:pPr marL="12700" marR="5080" lvl="0" indent="415290" algn="l" rtl="0">
              <a:lnSpc>
                <a:spcPct val="119696"/>
              </a:lnSpc>
              <a:spcBef>
                <a:spcPts val="0"/>
              </a:spcBef>
              <a:spcAft>
                <a:spcPts val="0"/>
              </a:spcAft>
              <a:buClr>
                <a:schemeClr val="dk1"/>
              </a:buClr>
              <a:buSzPts val="6600"/>
              <a:buFont typeface="Arial"/>
              <a:buNone/>
            </a:pPr>
            <a:r>
              <a:rPr lang="en-US" sz="4000">
                <a:latin typeface="Arial"/>
                <a:ea typeface="Arial"/>
                <a:cs typeface="Arial"/>
                <a:sym typeface="Arial"/>
              </a:rPr>
              <a:t>RNN for sentiment classification</a:t>
            </a:r>
            <a:endParaRPr sz="4000">
              <a:latin typeface="Arial"/>
              <a:ea typeface="Arial"/>
              <a:cs typeface="Arial"/>
              <a:sym typeface="Arial"/>
            </a:endParaRPr>
          </a:p>
          <a:p>
            <a:pPr marL="12700" marR="5080" lvl="0" indent="415290" algn="l" rtl="0">
              <a:lnSpc>
                <a:spcPct val="119696"/>
              </a:lnSpc>
              <a:spcBef>
                <a:spcPts val="0"/>
              </a:spcBef>
              <a:spcAft>
                <a:spcPts val="0"/>
              </a:spcAft>
              <a:buClr>
                <a:schemeClr val="dk1"/>
              </a:buClr>
              <a:buSzPts val="6600"/>
              <a:buFont typeface="Arial"/>
              <a:buNone/>
            </a:pPr>
            <a:endParaRPr sz="4000">
              <a:latin typeface="Arial"/>
              <a:ea typeface="Arial"/>
              <a:cs typeface="Arial"/>
              <a:sym typeface="Arial"/>
            </a:endParaRPr>
          </a:p>
          <a:p>
            <a:pPr marL="0" lvl="0" indent="0" algn="l" rtl="0">
              <a:lnSpc>
                <a:spcPct val="100000"/>
              </a:lnSpc>
              <a:spcBef>
                <a:spcPts val="0"/>
              </a:spcBef>
              <a:spcAft>
                <a:spcPts val="0"/>
              </a:spcAft>
              <a:buSzPts val="1400"/>
              <a:buNone/>
            </a:pPr>
            <a:endParaRPr sz="4000">
              <a:latin typeface="Arial"/>
              <a:ea typeface="Arial"/>
              <a:cs typeface="Arial"/>
              <a:sym typeface="Arial"/>
            </a:endParaRPr>
          </a:p>
        </p:txBody>
      </p:sp>
      <p:pic>
        <p:nvPicPr>
          <p:cNvPr id="647" name="Google Shape;647;p5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48" name="Google Shape;648;p59"/>
          <p:cNvSpPr txBox="1"/>
          <p:nvPr/>
        </p:nvSpPr>
        <p:spPr>
          <a:xfrm>
            <a:off x="531525" y="1328300"/>
            <a:ext cx="11276544" cy="2769959"/>
          </a:xfrm>
          <a:prstGeom prst="rect">
            <a:avLst/>
          </a:prstGeom>
          <a:noFill/>
          <a:ln>
            <a:noFill/>
          </a:ln>
        </p:spPr>
        <p:txBody>
          <a:bodyPr spcFirstLastPara="1" wrap="square" lIns="91425" tIns="91425" rIns="91425" bIns="91425" anchor="t" anchorCtr="0">
            <a:spAutoFit/>
          </a:bodyPr>
          <a:lstStyle/>
          <a:p>
            <a:pPr marL="457200" lvl="0" indent="-381000">
              <a:buSzPts val="2400"/>
              <a:buFont typeface="Arial"/>
              <a:buChar char="●"/>
            </a:pPr>
            <a:r>
              <a:rPr lang="en-US" sz="2400" dirty="0"/>
              <a:t>While the one-hot encoding and embedding matrix approach for sentiment classification lacks consideration of word order, a more effective solution involves using a recurrent neural network (RNN). RNNs process text sequentially, capturing temporal dependencies and improving accuracy by considering word order. </a:t>
            </a:r>
            <a:endParaRPr lang="en-US" sz="2400" dirty="0" smtClean="0"/>
          </a:p>
          <a:p>
            <a:pPr marL="457200" lvl="0" indent="-381000">
              <a:buSzPts val="2400"/>
              <a:buFont typeface="Arial"/>
              <a:buChar char="●"/>
            </a:pPr>
            <a:r>
              <a:rPr lang="en-US" sz="2400" dirty="0" smtClean="0"/>
              <a:t>In </a:t>
            </a:r>
            <a:r>
              <a:rPr lang="en-US" sz="2400" dirty="0"/>
              <a:t>summary, word </a:t>
            </a:r>
            <a:r>
              <a:rPr lang="en-US" sz="2400" dirty="0" err="1"/>
              <a:t>embeddings</a:t>
            </a:r>
            <a:r>
              <a:rPr lang="en-US" sz="2400" dirty="0"/>
              <a:t> enhance sentiment classification, and RNNs enable better modeling of language nuances for more accurate predictions.</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652"/>
        <p:cNvGrpSpPr/>
        <p:nvPr/>
      </p:nvGrpSpPr>
      <p:grpSpPr>
        <a:xfrm>
          <a:off x="0" y="0"/>
          <a:ext cx="0" cy="0"/>
          <a:chOff x="0" y="0"/>
          <a:chExt cx="0" cy="0"/>
        </a:xfrm>
      </p:grpSpPr>
      <p:pic>
        <p:nvPicPr>
          <p:cNvPr id="653" name="Google Shape;653;p60"/>
          <p:cNvPicPr preferRelativeResize="0"/>
          <p:nvPr/>
        </p:nvPicPr>
        <p:blipFill rotWithShape="1">
          <a:blip r:embed="rId3">
            <a:alphaModFix/>
          </a:blip>
          <a:srcRect/>
          <a:stretch/>
        </p:blipFill>
        <p:spPr>
          <a:xfrm>
            <a:off x="0" y="0"/>
            <a:ext cx="11481923" cy="6122174"/>
          </a:xfrm>
          <a:prstGeom prst="rect">
            <a:avLst/>
          </a:prstGeom>
          <a:noFill/>
          <a:ln>
            <a:noFill/>
          </a:ln>
        </p:spPr>
      </p:pic>
      <p:pic>
        <p:nvPicPr>
          <p:cNvPr id="654" name="Google Shape;654;p60"/>
          <p:cNvPicPr preferRelativeResize="0"/>
          <p:nvPr/>
        </p:nvPicPr>
        <p:blipFill rotWithShape="1">
          <a:blip r:embed="rId4">
            <a:alphaModFix/>
          </a:blip>
          <a:srcRect/>
          <a:stretch/>
        </p:blipFill>
        <p:spPr>
          <a:xfrm>
            <a:off x="107439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658"/>
        <p:cNvGrpSpPr/>
        <p:nvPr/>
      </p:nvGrpSpPr>
      <p:grpSpPr>
        <a:xfrm>
          <a:off x="0" y="0"/>
          <a:ext cx="0" cy="0"/>
          <a:chOff x="0" y="0"/>
          <a:chExt cx="0" cy="0"/>
        </a:xfrm>
      </p:grpSpPr>
      <p:sp>
        <p:nvSpPr>
          <p:cNvPr id="659" name="Google Shape;659;p61"/>
          <p:cNvSpPr txBox="1">
            <a:spLocks noGrp="1"/>
          </p:cNvSpPr>
          <p:nvPr>
            <p:ph type="title"/>
          </p:nvPr>
        </p:nvSpPr>
        <p:spPr>
          <a:xfrm>
            <a:off x="4971026" y="1299050"/>
            <a:ext cx="6529200" cy="2047800"/>
          </a:xfrm>
          <a:prstGeom prst="rect">
            <a:avLst/>
          </a:prstGeom>
          <a:noFill/>
          <a:ln>
            <a:noFill/>
          </a:ln>
        </p:spPr>
        <p:txBody>
          <a:bodyPr spcFirstLastPara="1" wrap="square" lIns="0" tIns="129525" rIns="0" bIns="0" anchor="t" anchorCtr="0">
            <a:spAutoFit/>
          </a:bodyPr>
          <a:lstStyle/>
          <a:p>
            <a:pPr marL="349885" marR="5080" lvl="0" indent="-337819" algn="ctr" rtl="0">
              <a:lnSpc>
                <a:spcPct val="107575"/>
              </a:lnSpc>
              <a:spcBef>
                <a:spcPts val="0"/>
              </a:spcBef>
              <a:spcAft>
                <a:spcPts val="0"/>
              </a:spcAft>
              <a:buSzPts val="1400"/>
              <a:buNone/>
            </a:pPr>
            <a:r>
              <a:rPr lang="en-US" sz="6000">
                <a:latin typeface="Arial"/>
                <a:ea typeface="Arial"/>
                <a:cs typeface="Arial"/>
                <a:sym typeface="Arial"/>
              </a:rPr>
              <a:t>NLP and Word Embeddings</a:t>
            </a:r>
            <a:endParaRPr sz="6000">
              <a:latin typeface="Arial"/>
              <a:ea typeface="Arial"/>
              <a:cs typeface="Arial"/>
              <a:sym typeface="Arial"/>
            </a:endParaRPr>
          </a:p>
        </p:txBody>
      </p:sp>
      <p:sp>
        <p:nvSpPr>
          <p:cNvPr id="660" name="Google Shape;660;p61"/>
          <p:cNvSpPr txBox="1"/>
          <p:nvPr/>
        </p:nvSpPr>
        <p:spPr>
          <a:xfrm>
            <a:off x="5645454" y="4008411"/>
            <a:ext cx="5290800" cy="1854300"/>
          </a:xfrm>
          <a:prstGeom prst="rect">
            <a:avLst/>
          </a:prstGeom>
          <a:noFill/>
          <a:ln>
            <a:noFill/>
          </a:ln>
        </p:spPr>
        <p:txBody>
          <a:bodyPr spcFirstLastPara="1" wrap="square" lIns="0" tIns="27925" rIns="0" bIns="0" anchor="t" anchorCtr="0">
            <a:spAutoFit/>
          </a:bodyPr>
          <a:lstStyle/>
          <a:p>
            <a:pPr marL="554990" marR="5080" lvl="0" indent="-542925"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Debiasing word</a:t>
            </a:r>
            <a:endParaRPr sz="5400" b="0" i="0" u="none" strike="noStrike" cap="none">
              <a:solidFill>
                <a:srgbClr val="000000"/>
              </a:solidFill>
              <a:latin typeface="Arial"/>
              <a:ea typeface="Arial"/>
              <a:cs typeface="Arial"/>
              <a:sym typeface="Arial"/>
            </a:endParaRPr>
          </a:p>
          <a:p>
            <a:pPr marL="554990" marR="5080" lvl="0" indent="-542925" algn="ctr" rtl="0">
              <a:lnSpc>
                <a:spcPct val="119696"/>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embeddings</a:t>
            </a:r>
            <a:endParaRPr sz="5400" b="0" i="0" u="none" strike="noStrike" cap="none">
              <a:solidFill>
                <a:srgbClr val="000000"/>
              </a:solidFill>
              <a:latin typeface="Arial"/>
              <a:ea typeface="Arial"/>
              <a:cs typeface="Arial"/>
              <a:sym typeface="Arial"/>
            </a:endParaRPr>
          </a:p>
        </p:txBody>
      </p:sp>
      <p:sp>
        <p:nvSpPr>
          <p:cNvPr id="661" name="Google Shape;661;p61"/>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62" name="Google Shape;662;p6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666"/>
        <p:cNvGrpSpPr/>
        <p:nvPr/>
      </p:nvGrpSpPr>
      <p:grpSpPr>
        <a:xfrm>
          <a:off x="0" y="0"/>
          <a:ext cx="0" cy="0"/>
          <a:chOff x="0" y="0"/>
          <a:chExt cx="0" cy="0"/>
        </a:xfrm>
      </p:grpSpPr>
      <p:sp>
        <p:nvSpPr>
          <p:cNvPr id="667" name="Google Shape;667;p62"/>
          <p:cNvSpPr txBox="1">
            <a:spLocks noGrp="1"/>
          </p:cNvSpPr>
          <p:nvPr>
            <p:ph type="title"/>
          </p:nvPr>
        </p:nvSpPr>
        <p:spPr>
          <a:xfrm>
            <a:off x="261620" y="139700"/>
            <a:ext cx="10470600" cy="258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The problem of bias in word embeddings</a:t>
            </a:r>
            <a:endParaRPr>
              <a:latin typeface="Arial"/>
              <a:ea typeface="Arial"/>
              <a:cs typeface="Arial"/>
              <a:sym typeface="Arial"/>
            </a:endParaRPr>
          </a:p>
          <a:p>
            <a:pPr marL="554990" marR="5080" lvl="0" indent="-542925" algn="l" rtl="0">
              <a:lnSpc>
                <a:spcPct val="119696"/>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668" name="Google Shape;668;p62"/>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69" name="Google Shape;669;p62"/>
          <p:cNvSpPr txBox="1"/>
          <p:nvPr/>
        </p:nvSpPr>
        <p:spPr>
          <a:xfrm>
            <a:off x="432124" y="1482925"/>
            <a:ext cx="11551791" cy="2031295"/>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Word </a:t>
            </a:r>
            <a:r>
              <a:rPr lang="en-US" sz="2400" dirty="0" err="1">
                <a:solidFill>
                  <a:schemeClr val="dk1"/>
                </a:solidFill>
              </a:rPr>
              <a:t>embeddings</a:t>
            </a:r>
            <a:r>
              <a:rPr lang="en-US" sz="2400" dirty="0">
                <a:solidFill>
                  <a:schemeClr val="dk1"/>
                </a:solidFill>
              </a:rPr>
              <a:t> represent words as vectors in high-dimensional space, applied in NLP tasks like sentiment analysis and translation.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Despite </a:t>
            </a:r>
            <a:r>
              <a:rPr lang="en-US" sz="2400" dirty="0">
                <a:solidFill>
                  <a:schemeClr val="dk1"/>
                </a:solidFill>
              </a:rPr>
              <a:t>their utility, word </a:t>
            </a:r>
            <a:r>
              <a:rPr lang="en-US" sz="2400" dirty="0" err="1">
                <a:solidFill>
                  <a:schemeClr val="dk1"/>
                </a:solidFill>
              </a:rPr>
              <a:t>embeddings</a:t>
            </a:r>
            <a:r>
              <a:rPr lang="en-US" sz="2400" dirty="0">
                <a:solidFill>
                  <a:schemeClr val="dk1"/>
                </a:solidFill>
              </a:rPr>
              <a:t> may inherit biases from the training text, exemplified by gender stereotypes. To mitigate bias, </a:t>
            </a:r>
            <a:r>
              <a:rPr lang="en-US" sz="2400" dirty="0" smtClean="0">
                <a:solidFill>
                  <a:schemeClr val="dk1"/>
                </a:solidFill>
              </a:rPr>
              <a:t>ideas </a:t>
            </a:r>
            <a:r>
              <a:rPr lang="en-US" sz="2400" dirty="0">
                <a:solidFill>
                  <a:schemeClr val="dk1"/>
                </a:solidFill>
              </a:rPr>
              <a:t>for reduction or </a:t>
            </a:r>
            <a:r>
              <a:rPr lang="en-US" sz="2400" dirty="0" smtClean="0">
                <a:solidFill>
                  <a:schemeClr val="dk1"/>
                </a:solidFill>
              </a:rPr>
              <a:t>elimination are proposed </a:t>
            </a:r>
            <a:r>
              <a:rPr lang="en-US" sz="2400" dirty="0">
                <a:solidFill>
                  <a:schemeClr val="dk1"/>
                </a:solidFill>
              </a:rPr>
              <a:t>in word </a:t>
            </a:r>
            <a:r>
              <a:rPr lang="en-US" sz="2400" dirty="0" err="1">
                <a:solidFill>
                  <a:schemeClr val="dk1"/>
                </a:solidFill>
              </a:rPr>
              <a:t>embeddings</a:t>
            </a:r>
            <a:r>
              <a:rPr lang="en-US" sz="2400" dirty="0">
                <a:solidFill>
                  <a:schemeClr val="dk1"/>
                </a:solidFill>
              </a:rPr>
              <a:t>.</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673"/>
        <p:cNvGrpSpPr/>
        <p:nvPr/>
      </p:nvGrpSpPr>
      <p:grpSpPr>
        <a:xfrm>
          <a:off x="0" y="0"/>
          <a:ext cx="0" cy="0"/>
          <a:chOff x="0" y="0"/>
          <a:chExt cx="0" cy="0"/>
        </a:xfrm>
      </p:grpSpPr>
      <p:sp>
        <p:nvSpPr>
          <p:cNvPr id="674" name="Google Shape;674;p63"/>
          <p:cNvSpPr txBox="1">
            <a:spLocks noGrp="1"/>
          </p:cNvSpPr>
          <p:nvPr>
            <p:ph type="title"/>
          </p:nvPr>
        </p:nvSpPr>
        <p:spPr>
          <a:xfrm>
            <a:off x="261620" y="139700"/>
            <a:ext cx="104706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The problem of bias in word embeddings</a:t>
            </a:r>
            <a:endParaRPr>
              <a:latin typeface="Arial"/>
              <a:ea typeface="Arial"/>
              <a:cs typeface="Arial"/>
              <a:sym typeface="Arial"/>
            </a:endParaRPr>
          </a:p>
        </p:txBody>
      </p:sp>
      <p:sp>
        <p:nvSpPr>
          <p:cNvPr id="675" name="Google Shape;675;p63"/>
          <p:cNvSpPr txBox="1"/>
          <p:nvPr/>
        </p:nvSpPr>
        <p:spPr>
          <a:xfrm>
            <a:off x="1128591" y="1134719"/>
            <a:ext cx="9692700" cy="37359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Man:Woman as King:Queen</a:t>
            </a:r>
            <a:endParaRPr sz="2800" b="0" i="0" u="none" strike="noStrike" cap="none">
              <a:solidFill>
                <a:srgbClr val="000000"/>
              </a:solidFill>
              <a:latin typeface="Cambria"/>
              <a:ea typeface="Cambria"/>
              <a:cs typeface="Cambria"/>
              <a:sym typeface="Cambria"/>
            </a:endParaRPr>
          </a:p>
          <a:p>
            <a:pPr marL="12700" marR="925830" lvl="0" indent="0" algn="l" rtl="0">
              <a:lnSpc>
                <a:spcPct val="208100"/>
              </a:lnSpc>
              <a:spcBef>
                <a:spcPts val="1075"/>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Man:Computer_Programmer as Woman: Homemaker Father:Doctor as Mother: Nurse</a:t>
            </a:r>
            <a:endParaRPr sz="2800" b="0" i="0" u="none" strike="noStrike" cap="none">
              <a:solidFill>
                <a:srgbClr val="000000"/>
              </a:solidFill>
              <a:latin typeface="Cambria"/>
              <a:ea typeface="Cambria"/>
              <a:cs typeface="Cambria"/>
              <a:sym typeface="Cambria"/>
            </a:endParaRPr>
          </a:p>
          <a:p>
            <a:pPr marL="0" marR="0" lvl="0" indent="0" algn="l" rtl="0">
              <a:lnSpc>
                <a:spcPct val="100000"/>
              </a:lnSpc>
              <a:spcBef>
                <a:spcPts val="5"/>
              </a:spcBef>
              <a:spcAft>
                <a:spcPts val="0"/>
              </a:spcAft>
              <a:buClr>
                <a:srgbClr val="000000"/>
              </a:buClr>
              <a:buSzPts val="3250"/>
              <a:buFont typeface="Arial"/>
              <a:buNone/>
            </a:pPr>
            <a:endParaRPr sz="3250" b="0" i="0" u="none" strike="noStrike" cap="none">
              <a:solidFill>
                <a:srgbClr val="000000"/>
              </a:solidFill>
              <a:latin typeface="Cambria"/>
              <a:ea typeface="Cambria"/>
              <a:cs typeface="Cambria"/>
              <a:sym typeface="Cambria"/>
            </a:endParaRPr>
          </a:p>
          <a:p>
            <a:pPr marL="12700" marR="5080" lvl="0" indent="0" algn="l" rtl="0">
              <a:lnSpc>
                <a:spcPct val="997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Word embeddings can reflect gender, ethnicity, age, sexual orientation, and other biases of the text used to train the model.</a:t>
            </a:r>
            <a:endParaRPr sz="2800" b="0" i="0" u="none" strike="noStrike" cap="none">
              <a:solidFill>
                <a:srgbClr val="000000"/>
              </a:solidFill>
              <a:latin typeface="Cambria"/>
              <a:ea typeface="Cambria"/>
              <a:cs typeface="Cambria"/>
              <a:sym typeface="Cambria"/>
            </a:endParaRPr>
          </a:p>
        </p:txBody>
      </p:sp>
      <p:pic>
        <p:nvPicPr>
          <p:cNvPr id="676" name="Google Shape;676;p6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680"/>
        <p:cNvGrpSpPr/>
        <p:nvPr/>
      </p:nvGrpSpPr>
      <p:grpSpPr>
        <a:xfrm>
          <a:off x="0" y="0"/>
          <a:ext cx="0" cy="0"/>
          <a:chOff x="0" y="0"/>
          <a:chExt cx="0" cy="0"/>
        </a:xfrm>
      </p:grpSpPr>
      <p:sp>
        <p:nvSpPr>
          <p:cNvPr id="681" name="Google Shape;681;p64"/>
          <p:cNvSpPr txBox="1">
            <a:spLocks noGrp="1"/>
          </p:cNvSpPr>
          <p:nvPr>
            <p:ph type="title"/>
          </p:nvPr>
        </p:nvSpPr>
        <p:spPr>
          <a:xfrm>
            <a:off x="261620" y="73425"/>
            <a:ext cx="10470600" cy="2583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Addressing bias in word embeddings</a:t>
            </a:r>
            <a:endParaRPr>
              <a:latin typeface="Arial"/>
              <a:ea typeface="Arial"/>
              <a:cs typeface="Arial"/>
              <a:sym typeface="Arial"/>
            </a:endParaRPr>
          </a:p>
          <a:p>
            <a:pPr marL="554990" marR="5080" lvl="0" indent="-542925" algn="l" rtl="0">
              <a:lnSpc>
                <a:spcPct val="119696"/>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682" name="Google Shape;682;p64"/>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83" name="Google Shape;683;p64"/>
          <p:cNvSpPr txBox="1"/>
          <p:nvPr/>
        </p:nvSpPr>
        <p:spPr>
          <a:xfrm>
            <a:off x="429925" y="1041175"/>
            <a:ext cx="11474860" cy="3508623"/>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r>
              <a:rPr lang="en-US" sz="2400" dirty="0">
                <a:solidFill>
                  <a:schemeClr val="dk1"/>
                </a:solidFill>
              </a:rPr>
              <a:t>To mitigate bias in word </a:t>
            </a:r>
            <a:r>
              <a:rPr lang="en-US" sz="2400" dirty="0" err="1">
                <a:solidFill>
                  <a:schemeClr val="dk1"/>
                </a:solidFill>
              </a:rPr>
              <a:t>embeddings</a:t>
            </a:r>
            <a:r>
              <a:rPr lang="en-US" sz="2400" dirty="0">
                <a:solidFill>
                  <a:schemeClr val="dk1"/>
                </a:solidFill>
              </a:rPr>
              <a:t>, the first step is identifying the bias direction, such as the gender difference between "he" and "she."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Next</a:t>
            </a:r>
            <a:r>
              <a:rPr lang="en-US" sz="2400" dirty="0">
                <a:solidFill>
                  <a:schemeClr val="dk1"/>
                </a:solidFill>
              </a:rPr>
              <a:t>, non-definitional words like "grandmother" are projected onto this bias direction to reduce their gender component.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Finally</a:t>
            </a:r>
            <a:r>
              <a:rPr lang="en-US" sz="2400" dirty="0">
                <a:solidFill>
                  <a:schemeClr val="dk1"/>
                </a:solidFill>
              </a:rPr>
              <a:t>, pairs like "grandmother" and "grandfather" are equalized to be equidistant from the bias direction.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A classifier is used </a:t>
            </a:r>
            <a:r>
              <a:rPr lang="en-US" sz="2400" dirty="0">
                <a:solidFill>
                  <a:schemeClr val="dk1"/>
                </a:solidFill>
              </a:rPr>
              <a:t>to identify definitional words and neutralize others, hand-picking pairs for equalization. The full algorithm, more intricate than described, is detailed in the original paper.</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687"/>
        <p:cNvGrpSpPr/>
        <p:nvPr/>
      </p:nvGrpSpPr>
      <p:grpSpPr>
        <a:xfrm>
          <a:off x="0" y="0"/>
          <a:ext cx="0" cy="0"/>
          <a:chOff x="0" y="0"/>
          <a:chExt cx="0" cy="0"/>
        </a:xfrm>
      </p:grpSpPr>
      <p:sp>
        <p:nvSpPr>
          <p:cNvPr id="688" name="Google Shape;688;p65"/>
          <p:cNvSpPr txBox="1">
            <a:spLocks noGrp="1"/>
          </p:cNvSpPr>
          <p:nvPr>
            <p:ph type="title"/>
          </p:nvPr>
        </p:nvSpPr>
        <p:spPr>
          <a:xfrm>
            <a:off x="261620" y="139700"/>
            <a:ext cx="94959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Addressing bias in word embeddings</a:t>
            </a:r>
            <a:endParaRPr>
              <a:latin typeface="Arial"/>
              <a:ea typeface="Arial"/>
              <a:cs typeface="Arial"/>
              <a:sym typeface="Arial"/>
            </a:endParaRPr>
          </a:p>
        </p:txBody>
      </p:sp>
      <p:sp>
        <p:nvSpPr>
          <p:cNvPr id="689" name="Google Shape;689;p65"/>
          <p:cNvSpPr txBox="1"/>
          <p:nvPr/>
        </p:nvSpPr>
        <p:spPr>
          <a:xfrm>
            <a:off x="6818756" y="1173276"/>
            <a:ext cx="35534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Cambria"/>
                <a:ea typeface="Cambria"/>
                <a:cs typeface="Cambria"/>
                <a:sym typeface="Cambria"/>
              </a:rPr>
              <a:t>1. Identify bias direction.</a:t>
            </a:r>
            <a:endParaRPr sz="2400" b="0" i="0" u="none" strike="noStrike" cap="none" dirty="0">
              <a:solidFill>
                <a:srgbClr val="000000"/>
              </a:solidFill>
              <a:latin typeface="Cambria"/>
              <a:ea typeface="Cambria"/>
              <a:cs typeface="Cambria"/>
              <a:sym typeface="Cambria"/>
            </a:endParaRPr>
          </a:p>
        </p:txBody>
      </p:sp>
      <p:sp>
        <p:nvSpPr>
          <p:cNvPr id="690" name="Google Shape;690;p65"/>
          <p:cNvSpPr txBox="1"/>
          <p:nvPr/>
        </p:nvSpPr>
        <p:spPr>
          <a:xfrm>
            <a:off x="6818756" y="3659835"/>
            <a:ext cx="5001260" cy="1732280"/>
          </a:xfrm>
          <a:prstGeom prst="rect">
            <a:avLst/>
          </a:prstGeom>
          <a:noFill/>
          <a:ln>
            <a:noFill/>
          </a:ln>
        </p:spPr>
        <p:txBody>
          <a:bodyPr spcFirstLastPara="1" wrap="square" lIns="0" tIns="15875" rIns="0" bIns="0" anchor="t" anchorCtr="0">
            <a:spAutoFit/>
          </a:bodyPr>
          <a:lstStyle/>
          <a:p>
            <a:pPr marL="12700" marR="5080" lvl="0" indent="-12700" algn="l" rtl="0">
              <a:lnSpc>
                <a:spcPct val="99000"/>
              </a:lnSpc>
              <a:spcBef>
                <a:spcPts val="0"/>
              </a:spcBef>
              <a:spcAft>
                <a:spcPts val="0"/>
              </a:spcAft>
              <a:buClr>
                <a:srgbClr val="000000"/>
              </a:buClr>
              <a:buSzPts val="2400"/>
              <a:buFont typeface="Cambria"/>
              <a:buAutoNum type="arabicPeriod" startAt="2"/>
            </a:pPr>
            <a:r>
              <a:rPr lang="en-US" sz="2400" b="0" i="0" u="none" strike="noStrike" cap="none" dirty="0">
                <a:solidFill>
                  <a:srgbClr val="000000"/>
                </a:solidFill>
                <a:latin typeface="Cambria"/>
                <a:ea typeface="Cambria"/>
                <a:cs typeface="Cambria"/>
                <a:sym typeface="Cambria"/>
              </a:rPr>
              <a:t>Neutralize: For every word that is not definitional, project to get rid of bias.</a:t>
            </a:r>
            <a:endParaRPr sz="2400" b="0" i="0" u="none" strike="noStrike" cap="none" dirty="0">
              <a:solidFill>
                <a:srgbClr val="000000"/>
              </a:solidFill>
              <a:latin typeface="Cambria"/>
              <a:ea typeface="Cambria"/>
              <a:cs typeface="Cambria"/>
              <a:sym typeface="Cambria"/>
            </a:endParaRPr>
          </a:p>
          <a:p>
            <a:pPr marL="350520" marR="0" lvl="0" indent="-338455" algn="l" rtl="0">
              <a:lnSpc>
                <a:spcPct val="100000"/>
              </a:lnSpc>
              <a:spcBef>
                <a:spcPts val="1980"/>
              </a:spcBef>
              <a:spcAft>
                <a:spcPts val="0"/>
              </a:spcAft>
              <a:buClr>
                <a:srgbClr val="000000"/>
              </a:buClr>
              <a:buSzPts val="2400"/>
              <a:buFont typeface="Cambria"/>
              <a:buAutoNum type="arabicPeriod" startAt="2"/>
            </a:pPr>
            <a:r>
              <a:rPr lang="en-US" sz="2400" b="0" i="0" u="none" strike="noStrike" cap="none" dirty="0">
                <a:solidFill>
                  <a:srgbClr val="000000"/>
                </a:solidFill>
                <a:latin typeface="Cambria"/>
                <a:ea typeface="Cambria"/>
                <a:cs typeface="Cambria"/>
                <a:sym typeface="Cambria"/>
              </a:rPr>
              <a:t>Equalize pairs.</a:t>
            </a:r>
            <a:endParaRPr sz="2400" b="0" i="0" u="none" strike="noStrike" cap="none" dirty="0">
              <a:solidFill>
                <a:srgbClr val="000000"/>
              </a:solidFill>
              <a:latin typeface="Cambria"/>
              <a:ea typeface="Cambria"/>
              <a:cs typeface="Cambria"/>
              <a:sym typeface="Cambria"/>
            </a:endParaRPr>
          </a:p>
        </p:txBody>
      </p:sp>
      <p:pic>
        <p:nvPicPr>
          <p:cNvPr id="691" name="Google Shape;691;p65"/>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695"/>
        <p:cNvGrpSpPr/>
        <p:nvPr/>
      </p:nvGrpSpPr>
      <p:grpSpPr>
        <a:xfrm>
          <a:off x="0" y="0"/>
          <a:ext cx="0" cy="0"/>
          <a:chOff x="0" y="0"/>
          <a:chExt cx="0" cy="0"/>
        </a:xfrm>
      </p:grpSpPr>
      <p:sp>
        <p:nvSpPr>
          <p:cNvPr id="696" name="Google Shape;696;p66"/>
          <p:cNvSpPr txBox="1">
            <a:spLocks noGrp="1"/>
          </p:cNvSpPr>
          <p:nvPr>
            <p:ph type="title"/>
          </p:nvPr>
        </p:nvSpPr>
        <p:spPr>
          <a:xfrm>
            <a:off x="261620" y="139700"/>
            <a:ext cx="10470600" cy="1500900"/>
          </a:xfrm>
          <a:prstGeom prst="rect">
            <a:avLst/>
          </a:prstGeom>
          <a:noFill/>
          <a:ln>
            <a:noFill/>
          </a:ln>
        </p:spPr>
        <p:txBody>
          <a:bodyPr spcFirstLastPara="1" wrap="square" lIns="0" tIns="12700" rIns="0" bIns="0" anchor="t" anchorCtr="0">
            <a:spAutoFit/>
          </a:bodyPr>
          <a:lstStyle/>
          <a:p>
            <a:pPr marL="554990" marR="5080" lvl="0" indent="-542925" algn="l" rtl="0">
              <a:lnSpc>
                <a:spcPct val="119696"/>
              </a:lnSpc>
              <a:spcBef>
                <a:spcPts val="0"/>
              </a:spcBef>
              <a:spcAft>
                <a:spcPts val="0"/>
              </a:spcAft>
              <a:buClr>
                <a:schemeClr val="dk1"/>
              </a:buClr>
              <a:buSzPts val="6600"/>
              <a:buFont typeface="Arial"/>
              <a:buNone/>
            </a:pPr>
            <a:r>
              <a:rPr lang="en-US">
                <a:latin typeface="Arial"/>
                <a:ea typeface="Arial"/>
                <a:cs typeface="Arial"/>
                <a:sym typeface="Arial"/>
              </a:rPr>
              <a:t>Debiasing word embeddings</a:t>
            </a:r>
            <a:endParaRPr>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697" name="Google Shape;697;p6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98" name="Google Shape;698;p66"/>
          <p:cNvSpPr txBox="1"/>
          <p:nvPr/>
        </p:nvSpPr>
        <p:spPr>
          <a:xfrm>
            <a:off x="429924" y="1306225"/>
            <a:ext cx="11580367" cy="12926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Arial"/>
                <a:ea typeface="Arial"/>
                <a:cs typeface="Arial"/>
                <a:sym typeface="Arial"/>
              </a:rPr>
              <a:t>Overall, </a:t>
            </a:r>
            <a:r>
              <a:rPr lang="en-US" sz="2400" b="0" i="0" u="none" strike="noStrike" cap="none" dirty="0" smtClean="0">
                <a:solidFill>
                  <a:srgbClr val="000000"/>
                </a:solidFill>
                <a:latin typeface="Arial"/>
                <a:ea typeface="Arial"/>
                <a:cs typeface="Arial"/>
                <a:sym typeface="Arial"/>
              </a:rPr>
              <a:t>reducing bias play a important role </a:t>
            </a:r>
            <a:r>
              <a:rPr lang="en-US" sz="2400" b="0" i="0" u="none" strike="noStrike" cap="none" dirty="0">
                <a:solidFill>
                  <a:srgbClr val="000000"/>
                </a:solidFill>
                <a:latin typeface="Arial"/>
                <a:ea typeface="Arial"/>
                <a:cs typeface="Arial"/>
                <a:sym typeface="Arial"/>
              </a:rPr>
              <a:t>in learning algorithms, given their increasing use in making important decisions in society, such as college admissions, job searches, loan applications, and criminal justice.</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9" name="Google Shape;449;p49"/>
          <p:cNvPicPr preferRelativeResize="0"/>
          <p:nvPr/>
        </p:nvPicPr>
        <p:blipFill rotWithShape="1">
          <a:blip r:embed="rId3">
            <a:alphaModFix/>
          </a:blip>
          <a:srcRect/>
          <a:stretch/>
        </p:blipFill>
        <p:spPr>
          <a:xfrm>
            <a:off x="10188772" y="403412"/>
            <a:ext cx="1277669" cy="702718"/>
          </a:xfrm>
          <a:prstGeom prst="rect">
            <a:avLst/>
          </a:prstGeom>
          <a:noFill/>
          <a:ln>
            <a:noFill/>
          </a:ln>
        </p:spPr>
      </p:pic>
      <p:sp>
        <p:nvSpPr>
          <p:cNvPr id="5" name="Google Shape;49;g2019cdaf7c5_1_4"/>
          <p:cNvSpPr txBox="1">
            <a:spLocks/>
          </p:cNvSpPr>
          <p:nvPr/>
        </p:nvSpPr>
        <p:spPr>
          <a:xfrm>
            <a:off x="1450665" y="227645"/>
            <a:ext cx="9376941" cy="64536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96376" marR="24654" indent="-85730" algn="ctr">
              <a:lnSpc>
                <a:spcPct val="108333"/>
              </a:lnSpc>
              <a:defRPr/>
            </a:pPr>
            <a:r>
              <a:rPr lang="en-US" sz="3883" dirty="0">
                <a:solidFill>
                  <a:srgbClr val="000000"/>
                </a:solidFill>
                <a:latin typeface="Arial"/>
                <a:sym typeface="Trebuchet MS"/>
              </a:rPr>
              <a:t>Summarization</a:t>
            </a:r>
            <a:endParaRPr lang="en-US" sz="3883" dirty="0">
              <a:solidFill>
                <a:srgbClr val="000000"/>
              </a:solidFill>
              <a:latin typeface="Arial"/>
            </a:endParaRPr>
          </a:p>
        </p:txBody>
      </p:sp>
      <p:sp>
        <p:nvSpPr>
          <p:cNvPr id="8" name="Google Shape;316;p36"/>
          <p:cNvSpPr txBox="1"/>
          <p:nvPr/>
        </p:nvSpPr>
        <p:spPr>
          <a:xfrm>
            <a:off x="1015030" y="968744"/>
            <a:ext cx="10968885" cy="4902253"/>
          </a:xfrm>
          <a:prstGeom prst="rect">
            <a:avLst/>
          </a:prstGeom>
          <a:noFill/>
          <a:ln>
            <a:noFill/>
          </a:ln>
        </p:spPr>
        <p:txBody>
          <a:bodyPr spcFirstLastPara="1" wrap="square" lIns="0" tIns="5029" rIns="0" bIns="0" anchor="t" anchorCtr="0">
            <a:spAutoFit/>
          </a:bodyPr>
          <a:lstStyle/>
          <a:p>
            <a:pPr marL="313781" marR="4483" indent="-302575">
              <a:lnSpc>
                <a:spcPct val="101800"/>
              </a:lnSpc>
              <a:buSzPts val="2400"/>
              <a:buFont typeface="Arial" panose="020B0604020202020204" pitchFamily="34" charset="0"/>
              <a:buChar char="•"/>
            </a:pPr>
            <a:endParaRPr lang="en-US" sz="2400" dirty="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Word representation involves converting words into numerical vectors for computational processing. </a:t>
            </a:r>
            <a:endParaRPr lang="en-US" sz="2400" dirty="0" smtClean="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Word </a:t>
            </a:r>
            <a:r>
              <a:rPr lang="en-US" sz="2400" dirty="0" err="1">
                <a:ea typeface="Century Schoolbook"/>
                <a:cs typeface="Century Schoolbook"/>
                <a:sym typeface="Century Schoolbook"/>
              </a:rPr>
              <a:t>embeddings</a:t>
            </a:r>
            <a:r>
              <a:rPr lang="en-US" sz="2400" dirty="0">
                <a:ea typeface="Century Schoolbook"/>
                <a:cs typeface="Century Schoolbook"/>
                <a:sym typeface="Century Schoolbook"/>
              </a:rPr>
              <a:t>, like those from Word2Vec or </a:t>
            </a:r>
            <a:r>
              <a:rPr lang="en-US" sz="2400" dirty="0" err="1">
                <a:ea typeface="Century Schoolbook"/>
                <a:cs typeface="Century Schoolbook"/>
                <a:sym typeface="Century Schoolbook"/>
              </a:rPr>
              <a:t>GloVe</a:t>
            </a:r>
            <a:r>
              <a:rPr lang="en-US" sz="2400" dirty="0">
                <a:ea typeface="Century Schoolbook"/>
                <a:cs typeface="Century Schoolbook"/>
                <a:sym typeface="Century Schoolbook"/>
              </a:rPr>
              <a:t>, capture semantic relationships and exhibit properties like semantic similarity. </a:t>
            </a:r>
            <a:endParaRPr lang="en-US" sz="2400" dirty="0" smtClean="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An </a:t>
            </a:r>
            <a:r>
              <a:rPr lang="en-US" sz="2400" dirty="0">
                <a:ea typeface="Century Schoolbook"/>
                <a:cs typeface="Century Schoolbook"/>
                <a:sym typeface="Century Schoolbook"/>
              </a:rPr>
              <a:t>embedding matrix maps words to vectors, crucial in NLP models. Word2Vec uses neural networks to learn </a:t>
            </a:r>
            <a:r>
              <a:rPr lang="en-US" sz="2400" dirty="0" err="1">
                <a:ea typeface="Century Schoolbook"/>
                <a:cs typeface="Century Schoolbook"/>
                <a:sym typeface="Century Schoolbook"/>
              </a:rPr>
              <a:t>embeddings</a:t>
            </a:r>
            <a:r>
              <a:rPr lang="en-US" sz="2400" dirty="0">
                <a:ea typeface="Century Schoolbook"/>
                <a:cs typeface="Century Schoolbook"/>
                <a:sym typeface="Century Schoolbook"/>
              </a:rPr>
              <a:t>, employing methods like Skip-gram. </a:t>
            </a:r>
            <a:endParaRPr lang="en-US" sz="2400" dirty="0" smtClean="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err="1" smtClean="0">
                <a:ea typeface="Century Schoolbook"/>
                <a:cs typeface="Century Schoolbook"/>
                <a:sym typeface="Century Schoolbook"/>
              </a:rPr>
              <a:t>GloVe</a:t>
            </a:r>
            <a:r>
              <a:rPr lang="en-US" sz="2400" dirty="0" smtClean="0">
                <a:ea typeface="Century Schoolbook"/>
                <a:cs typeface="Century Schoolbook"/>
                <a:sym typeface="Century Schoolbook"/>
              </a:rPr>
              <a:t> </a:t>
            </a:r>
            <a:r>
              <a:rPr lang="en-US" sz="2400" dirty="0">
                <a:ea typeface="Century Schoolbook"/>
                <a:cs typeface="Century Schoolbook"/>
                <a:sym typeface="Century Schoolbook"/>
              </a:rPr>
              <a:t>focuses on global corpus statistics for </a:t>
            </a:r>
            <a:r>
              <a:rPr lang="en-US" sz="2400" dirty="0" err="1">
                <a:ea typeface="Century Schoolbook"/>
                <a:cs typeface="Century Schoolbook"/>
                <a:sym typeface="Century Schoolbook"/>
              </a:rPr>
              <a:t>embeddings</a:t>
            </a:r>
            <a:r>
              <a:rPr lang="en-US" sz="2400" dirty="0">
                <a:ea typeface="Century Schoolbook"/>
                <a:cs typeface="Century Schoolbook"/>
                <a:sym typeface="Century Schoolbook"/>
              </a:rPr>
              <a:t>. </a:t>
            </a:r>
            <a:endParaRPr lang="en-US" sz="2400" dirty="0" smtClean="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Sentiment </a:t>
            </a:r>
            <a:r>
              <a:rPr lang="en-US" sz="2400" dirty="0">
                <a:ea typeface="Century Schoolbook"/>
                <a:cs typeface="Century Schoolbook"/>
                <a:sym typeface="Century Schoolbook"/>
              </a:rPr>
              <a:t>classification, determining text sentiment, benefits from word </a:t>
            </a:r>
            <a:r>
              <a:rPr lang="en-US" sz="2400" dirty="0" err="1">
                <a:ea typeface="Century Schoolbook"/>
                <a:cs typeface="Century Schoolbook"/>
                <a:sym typeface="Century Schoolbook"/>
              </a:rPr>
              <a:t>embeddings</a:t>
            </a:r>
            <a:r>
              <a:rPr lang="en-US" sz="2400" dirty="0">
                <a:ea typeface="Century Schoolbook"/>
                <a:cs typeface="Century Schoolbook"/>
                <a:sym typeface="Century Schoolbook"/>
              </a:rPr>
              <a:t>. </a:t>
            </a:r>
            <a:endParaRPr lang="en-US" sz="2400" dirty="0" smtClean="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Techniques </a:t>
            </a:r>
            <a:r>
              <a:rPr lang="en-US" sz="2400" dirty="0">
                <a:ea typeface="Century Schoolbook"/>
                <a:cs typeface="Century Schoolbook"/>
                <a:sym typeface="Century Schoolbook"/>
              </a:rPr>
              <a:t>like </a:t>
            </a:r>
            <a:r>
              <a:rPr lang="en-US" sz="2400" dirty="0" err="1">
                <a:ea typeface="Century Schoolbook"/>
                <a:cs typeface="Century Schoolbook"/>
                <a:sym typeface="Century Schoolbook"/>
              </a:rPr>
              <a:t>debiasing</a:t>
            </a:r>
            <a:r>
              <a:rPr lang="en-US" sz="2400" dirty="0">
                <a:ea typeface="Century Schoolbook"/>
                <a:cs typeface="Century Schoolbook"/>
                <a:sym typeface="Century Schoolbook"/>
              </a:rPr>
              <a:t> address biases inherited by word </a:t>
            </a:r>
            <a:r>
              <a:rPr lang="en-US" sz="2400" dirty="0" err="1">
                <a:ea typeface="Century Schoolbook"/>
                <a:cs typeface="Century Schoolbook"/>
                <a:sym typeface="Century Schoolbook"/>
              </a:rPr>
              <a:t>embeddings</a:t>
            </a:r>
            <a:r>
              <a:rPr lang="en-US" sz="2400" dirty="0">
                <a:ea typeface="Century Schoolbook"/>
                <a:cs typeface="Century Schoolbook"/>
                <a:sym typeface="Century Schoolbook"/>
              </a:rPr>
              <a:t> from training data.</a:t>
            </a:r>
            <a:endParaRPr lang="en-US" sz="2000" dirty="0">
              <a:ea typeface="Century Schoolbook"/>
              <a:cs typeface="Century Schoolbook"/>
              <a:sym typeface="Century Schoolboo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68</a:t>
            </a:fld>
            <a:endParaRPr lang="en-US"/>
          </a:p>
        </p:txBody>
      </p:sp>
    </p:spTree>
    <p:extLst>
      <p:ext uri="{BB962C8B-B14F-4D97-AF65-F5344CB8AC3E}">
        <p14:creationId xmlns:p14="http://schemas.microsoft.com/office/powerpoint/2010/main" val="3764506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261625" y="139700"/>
            <a:ext cx="9093600" cy="3737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Featurized representation: word embedding</a:t>
            </a: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1400"/>
              <a:buFont typeface="Arial"/>
              <a:buNone/>
            </a:pP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95" name="Google Shape;95;p5"/>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96" name="Google Shape;96;p5"/>
          <p:cNvSpPr txBox="1"/>
          <p:nvPr/>
        </p:nvSpPr>
        <p:spPr>
          <a:xfrm>
            <a:off x="454074" y="1485575"/>
            <a:ext cx="11195733" cy="277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smtClean="0"/>
              <a:t>Consider</a:t>
            </a:r>
            <a:r>
              <a:rPr lang="en-US" sz="2400" b="0" i="0" u="none" strike="noStrike" cap="none" dirty="0" smtClean="0">
                <a:solidFill>
                  <a:srgbClr val="000000"/>
                </a:solidFill>
                <a:latin typeface="Arial"/>
                <a:ea typeface="Arial"/>
                <a:cs typeface="Arial"/>
                <a:sym typeface="Arial"/>
              </a:rPr>
              <a:t> </a:t>
            </a:r>
            <a:r>
              <a:rPr lang="en-US" sz="2400" b="0" i="0" u="none" strike="noStrike" cap="none" dirty="0">
                <a:solidFill>
                  <a:srgbClr val="000000"/>
                </a:solidFill>
                <a:latin typeface="Arial"/>
                <a:ea typeface="Arial"/>
                <a:cs typeface="Arial"/>
                <a:sym typeface="Arial"/>
              </a:rPr>
              <a:t>an example of how word </a:t>
            </a:r>
            <a:r>
              <a:rPr lang="en-US" sz="2400" b="0" i="0" u="none" strike="noStrike" cap="none" dirty="0" err="1">
                <a:solidFill>
                  <a:srgbClr val="000000"/>
                </a:solidFill>
                <a:latin typeface="Arial"/>
                <a:ea typeface="Arial"/>
                <a:cs typeface="Arial"/>
                <a:sym typeface="Arial"/>
              </a:rPr>
              <a:t>embeddings</a:t>
            </a:r>
            <a:r>
              <a:rPr lang="en-US" sz="2400" b="0" i="0" u="none" strike="noStrike" cap="none" dirty="0">
                <a:solidFill>
                  <a:srgbClr val="000000"/>
                </a:solidFill>
                <a:latin typeface="Arial"/>
                <a:ea typeface="Arial"/>
                <a:cs typeface="Arial"/>
                <a:sym typeface="Arial"/>
              </a:rPr>
              <a:t> could be used to recognize that "orange juice" is a popular phrase and to generalize to other fruit juices, such as apple juice. With word </a:t>
            </a:r>
            <a:r>
              <a:rPr lang="en-US" sz="2400" b="0" i="0" u="none" strike="noStrike" cap="none" dirty="0" err="1">
                <a:solidFill>
                  <a:srgbClr val="000000"/>
                </a:solidFill>
                <a:latin typeface="Arial"/>
                <a:ea typeface="Arial"/>
                <a:cs typeface="Arial"/>
                <a:sym typeface="Arial"/>
              </a:rPr>
              <a:t>embeddings</a:t>
            </a:r>
            <a:r>
              <a:rPr lang="en-US" sz="2400" b="0" i="0" u="none" strike="noStrike" cap="none" dirty="0">
                <a:solidFill>
                  <a:srgbClr val="000000"/>
                </a:solidFill>
                <a:latin typeface="Arial"/>
                <a:ea typeface="Arial"/>
                <a:cs typeface="Arial"/>
                <a:sym typeface="Arial"/>
              </a:rPr>
              <a:t>, words like man and woman or king and queen would be represented as vectors that are closer to each other in the feature space, while words like apple and orange would be represented as vectors that are also closer to each other.</a:t>
            </a:r>
            <a:endParaRPr sz="24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pic>
        <p:nvPicPr>
          <p:cNvPr id="101" name="Google Shape;101;p6"/>
          <p:cNvPicPr preferRelativeResize="0"/>
          <p:nvPr/>
        </p:nvPicPr>
        <p:blipFill rotWithShape="1">
          <a:blip r:embed="rId3">
            <a:alphaModFix/>
          </a:blip>
          <a:srcRect/>
          <a:stretch/>
        </p:blipFill>
        <p:spPr>
          <a:xfrm>
            <a:off x="1" y="835660"/>
            <a:ext cx="10696610" cy="5184140"/>
          </a:xfrm>
          <a:prstGeom prst="rect">
            <a:avLst/>
          </a:prstGeom>
          <a:noFill/>
          <a:ln>
            <a:noFill/>
          </a:ln>
        </p:spPr>
      </p:pic>
      <p:sp>
        <p:nvSpPr>
          <p:cNvPr id="102" name="Google Shape;102;p6"/>
          <p:cNvSpPr txBox="1">
            <a:spLocks noGrp="1"/>
          </p:cNvSpPr>
          <p:nvPr>
            <p:ph type="title"/>
          </p:nvPr>
        </p:nvSpPr>
        <p:spPr>
          <a:xfrm>
            <a:off x="181521" y="139700"/>
            <a:ext cx="113664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Featurized representation: word embedding</a:t>
            </a:r>
            <a:endParaRPr>
              <a:latin typeface="Arial"/>
              <a:ea typeface="Arial"/>
              <a:cs typeface="Arial"/>
              <a:sym typeface="Arial"/>
            </a:endParaRPr>
          </a:p>
        </p:txBody>
      </p:sp>
      <p:sp>
        <p:nvSpPr>
          <p:cNvPr id="103" name="Google Shape;103;p6"/>
          <p:cNvSpPr txBox="1"/>
          <p:nvPr/>
        </p:nvSpPr>
        <p:spPr>
          <a:xfrm>
            <a:off x="7491145" y="5529110"/>
            <a:ext cx="4458335" cy="1046480"/>
          </a:xfrm>
          <a:prstGeom prst="rect">
            <a:avLst/>
          </a:prstGeom>
          <a:noFill/>
          <a:ln>
            <a:noFill/>
          </a:ln>
        </p:spPr>
        <p:txBody>
          <a:bodyPr spcFirstLastPara="1" wrap="square" lIns="0" tIns="12700" rIns="0" bIns="0" anchor="t" anchorCtr="0">
            <a:spAutoFit/>
          </a:bodyPr>
          <a:lstStyle/>
          <a:p>
            <a:pPr marL="12700" marR="5080" lvl="0" indent="0" algn="l" rtl="0">
              <a:lnSpc>
                <a:spcPct val="139500"/>
              </a:lnSpc>
              <a:spcBef>
                <a:spcPts val="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I want a glass of orange </a:t>
            </a:r>
            <a:r>
              <a:rPr lang="en-US" sz="2400" b="0" i="0" u="sng" strike="noStrike" cap="none">
                <a:solidFill>
                  <a:srgbClr val="000000"/>
                </a:solidFill>
                <a:latin typeface="Cambria"/>
                <a:ea typeface="Cambria"/>
                <a:cs typeface="Cambria"/>
                <a:sym typeface="Cambria"/>
              </a:rPr>
              <a:t>		</a:t>
            </a:r>
            <a:r>
              <a:rPr lang="en-US" sz="2400" b="0" i="0" u="none" strike="noStrike" cap="none">
                <a:solidFill>
                  <a:srgbClr val="000000"/>
                </a:solidFill>
                <a:latin typeface="Cambria"/>
                <a:ea typeface="Cambria"/>
                <a:cs typeface="Cambria"/>
                <a:sym typeface="Cambria"/>
              </a:rPr>
              <a:t>. I want a glass of apple</a:t>
            </a:r>
            <a:r>
              <a:rPr lang="en-US" sz="2400" b="0" i="0" u="sng" strike="noStrike" cap="none">
                <a:solidFill>
                  <a:srgbClr val="000000"/>
                </a:solidFill>
                <a:latin typeface="Cambria"/>
                <a:ea typeface="Cambria"/>
                <a:cs typeface="Cambria"/>
                <a:sym typeface="Cambria"/>
              </a:rPr>
              <a:t>	</a:t>
            </a:r>
            <a:r>
              <a:rPr lang="en-US" sz="2400" b="0" i="0" u="none" strike="noStrike" cap="none">
                <a:solidFill>
                  <a:srgbClr val="000000"/>
                </a:solidFill>
                <a:latin typeface="Cambria"/>
                <a:ea typeface="Cambria"/>
                <a:cs typeface="Cambria"/>
                <a:sym typeface="Cambria"/>
              </a:rPr>
              <a:t>.</a:t>
            </a:r>
            <a:endParaRPr sz="2400" b="0" i="0" u="none" strike="noStrike" cap="none">
              <a:solidFill>
                <a:srgbClr val="000000"/>
              </a:solidFill>
              <a:latin typeface="Cambria"/>
              <a:ea typeface="Cambria"/>
              <a:cs typeface="Cambria"/>
              <a:sym typeface="Cambria"/>
            </a:endParaRPr>
          </a:p>
        </p:txBody>
      </p:sp>
      <p:pic>
        <p:nvPicPr>
          <p:cNvPr id="104" name="Google Shape;104;p6"/>
          <p:cNvPicPr preferRelativeResize="0"/>
          <p:nvPr/>
        </p:nvPicPr>
        <p:blipFill rotWithShape="1">
          <a:blip r:embed="rId4">
            <a:alphaModFix/>
          </a:blip>
          <a:srcRect/>
          <a:stretch/>
        </p:blipFill>
        <p:spPr>
          <a:xfrm>
            <a:off x="10948853" y="5602630"/>
            <a:ext cx="628665" cy="349259"/>
          </a:xfrm>
          <a:prstGeom prst="rect">
            <a:avLst/>
          </a:prstGeom>
          <a:noFill/>
          <a:ln>
            <a:noFill/>
          </a:ln>
        </p:spPr>
      </p:pic>
      <p:pic>
        <p:nvPicPr>
          <p:cNvPr id="105" name="Google Shape;105;p6"/>
          <p:cNvPicPr preferRelativeResize="0"/>
          <p:nvPr/>
        </p:nvPicPr>
        <p:blipFill rotWithShape="1">
          <a:blip r:embed="rId4">
            <a:alphaModFix/>
          </a:blip>
          <a:srcRect/>
          <a:stretch/>
        </p:blipFill>
        <p:spPr>
          <a:xfrm>
            <a:off x="10776788" y="6072511"/>
            <a:ext cx="628665" cy="349259"/>
          </a:xfrm>
          <a:prstGeom prst="rect">
            <a:avLst/>
          </a:prstGeom>
          <a:noFill/>
          <a:ln>
            <a:noFill/>
          </a:ln>
        </p:spPr>
      </p:pic>
      <p:pic>
        <p:nvPicPr>
          <p:cNvPr id="106" name="Google Shape;106;p6"/>
          <p:cNvPicPr preferRelativeResize="0"/>
          <p:nvPr/>
        </p:nvPicPr>
        <p:blipFill rotWithShape="1">
          <a:blip r:embed="rId5">
            <a:alphaModFix/>
          </a:blip>
          <a:srcRect/>
          <a:stretch/>
        </p:blipFill>
        <p:spPr>
          <a:xfrm>
            <a:off x="10776800" y="0"/>
            <a:ext cx="1405701" cy="77314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261625" y="139700"/>
            <a:ext cx="9093600" cy="238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Visualizing word embeddings</a:t>
            </a: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112" name="Google Shape;112;p7"/>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13" name="Google Shape;113;p7"/>
          <p:cNvSpPr txBox="1"/>
          <p:nvPr/>
        </p:nvSpPr>
        <p:spPr>
          <a:xfrm>
            <a:off x="454075" y="1132200"/>
            <a:ext cx="11230902" cy="35094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chemeClr val="dk1"/>
              </a:buClr>
              <a:buSzPts val="2400"/>
              <a:buFont typeface="Arial"/>
              <a:buChar char="●"/>
            </a:pPr>
            <a:r>
              <a:rPr lang="en-US" sz="2400" b="0" i="0" u="none" strike="noStrike" cap="none" dirty="0" smtClean="0">
                <a:solidFill>
                  <a:schemeClr val="dk1"/>
                </a:solidFill>
                <a:latin typeface="Arial"/>
                <a:ea typeface="Arial"/>
                <a:cs typeface="Arial"/>
                <a:sym typeface="Arial"/>
              </a:rPr>
              <a:t>The </a:t>
            </a:r>
            <a:r>
              <a:rPr lang="en-US" sz="2400" b="0" i="0" u="none" strike="noStrike" cap="none" dirty="0">
                <a:solidFill>
                  <a:schemeClr val="dk1"/>
                </a:solidFill>
                <a:latin typeface="Arial"/>
                <a:ea typeface="Arial"/>
                <a:cs typeface="Arial"/>
                <a:sym typeface="Arial"/>
              </a:rPr>
              <a:t>features learned in 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may not have an easy-to-interpret interpretation, but they will allow an algorithm to recognize the relationships between different words more easily. The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can also be visualized in lower dimensions to see how words cluster together based on their feature values.</a:t>
            </a:r>
            <a:endParaRPr sz="2400" b="0" i="0" u="none" strike="noStrike" cap="none" dirty="0">
              <a:solidFill>
                <a:schemeClr val="dk1"/>
              </a:solidFill>
              <a:latin typeface="Arial"/>
              <a:ea typeface="Arial"/>
              <a:cs typeface="Arial"/>
              <a:sym typeface="Arial"/>
            </a:endParaRPr>
          </a:p>
          <a:p>
            <a:pPr marL="457200" marR="0" lvl="0" indent="-381000" algn="l" rtl="0">
              <a:lnSpc>
                <a:spcPct val="100000"/>
              </a:lnSpc>
              <a:spcBef>
                <a:spcPts val="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Word </a:t>
            </a:r>
            <a:r>
              <a:rPr lang="en-US" sz="2400" b="0" i="0" u="none" strike="noStrike" cap="none" dirty="0" err="1">
                <a:solidFill>
                  <a:schemeClr val="dk1"/>
                </a:solidFill>
                <a:latin typeface="Arial"/>
                <a:ea typeface="Arial"/>
                <a:cs typeface="Arial"/>
                <a:sym typeface="Arial"/>
              </a:rPr>
              <a:t>embeddings</a:t>
            </a:r>
            <a:r>
              <a:rPr lang="en-US" sz="2400" b="0" i="0" u="none" strike="noStrike" cap="none" dirty="0">
                <a:solidFill>
                  <a:schemeClr val="dk1"/>
                </a:solidFill>
                <a:latin typeface="Arial"/>
                <a:ea typeface="Arial"/>
                <a:cs typeface="Arial"/>
                <a:sym typeface="Arial"/>
              </a:rPr>
              <a:t> have been one of the most important ideas in NLP and have allowed for significant improvements in tasks such as language translation, sentiment analysis, and text classification.</a:t>
            </a:r>
            <a:endParaRPr sz="2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4955</Words>
  <Application>Microsoft Office PowerPoint</Application>
  <PresentationFormat>Widescreen</PresentationFormat>
  <Paragraphs>469</Paragraphs>
  <Slides>68</Slides>
  <Notes>68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Roboto</vt:lpstr>
      <vt:lpstr>Century Schoolbook</vt:lpstr>
      <vt:lpstr>Trebuchet MS</vt:lpstr>
      <vt:lpstr>Cambria</vt:lpstr>
      <vt:lpstr>Calibri</vt:lpstr>
      <vt:lpstr>Cambria Math</vt:lpstr>
      <vt:lpstr>Arial</vt:lpstr>
      <vt:lpstr>Times New Roman</vt:lpstr>
      <vt:lpstr>Office Theme</vt:lpstr>
      <vt:lpstr>NLP and Word Embeddings</vt:lpstr>
      <vt:lpstr>NLP and Word Embeddings </vt:lpstr>
      <vt:lpstr>NLP and Word Embeddings </vt:lpstr>
      <vt:lpstr>NLP and Word Embeddings</vt:lpstr>
      <vt:lpstr>Word representation  </vt:lpstr>
      <vt:lpstr>Word representation</vt:lpstr>
      <vt:lpstr>Featurized representation: word embedding   </vt:lpstr>
      <vt:lpstr>Featurized representation: word embedding</vt:lpstr>
      <vt:lpstr>Visualizing word embeddings  </vt:lpstr>
      <vt:lpstr>Visualizing word embeddings</vt:lpstr>
      <vt:lpstr>NLP and Word Embeddings</vt:lpstr>
      <vt:lpstr>Named entity recognition example  </vt:lpstr>
      <vt:lpstr>Named entity recognition example</vt:lpstr>
      <vt:lpstr>Transfer learning and word embeddings </vt:lpstr>
      <vt:lpstr>Transfer learning and word embeddings</vt:lpstr>
      <vt:lpstr>Relation to face embeddings </vt:lpstr>
      <vt:lpstr>PowerPoint Presentation</vt:lpstr>
      <vt:lpstr>NLP and Word Embeddings</vt:lpstr>
      <vt:lpstr>Analogies</vt:lpstr>
      <vt:lpstr>Analogies</vt:lpstr>
      <vt:lpstr>Analogies using word vectors </vt:lpstr>
      <vt:lpstr>Analogies using word vectors</vt:lpstr>
      <vt:lpstr>Cosine similarity </vt:lpstr>
      <vt:lpstr>Cosine similarity</vt:lpstr>
      <vt:lpstr>Properties of word embeddings</vt:lpstr>
      <vt:lpstr>NLP and Word Embeddings</vt:lpstr>
      <vt:lpstr>Embedding matrix  </vt:lpstr>
      <vt:lpstr>Embedding matrix</vt:lpstr>
      <vt:lpstr>NLP and Word Embeddings</vt:lpstr>
      <vt:lpstr>PowerPoint Presentation</vt:lpstr>
      <vt:lpstr>PowerPoint Presentation</vt:lpstr>
      <vt:lpstr>PowerPoint Presentation</vt:lpstr>
      <vt:lpstr>Other context/target pairs</vt:lpstr>
      <vt:lpstr>NLP and Word Embeddings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NLP and Word Embeddings</vt:lpstr>
      <vt:lpstr>PowerPoint Presentation</vt:lpstr>
      <vt:lpstr>PowerPoint Presentation</vt:lpstr>
      <vt:lpstr>PowerPoint Presentation</vt:lpstr>
      <vt:lpstr>PowerPoint Presentation</vt:lpstr>
      <vt:lpstr>PowerPoint Presentation</vt:lpstr>
      <vt:lpstr>PowerPoint Presentation</vt:lpstr>
      <vt:lpstr>NLP and Word Embeddings</vt:lpstr>
      <vt:lpstr>GloVe (global vectors for  word representation) </vt:lpstr>
      <vt:lpstr>GloVe (global vectors for  word representation)</vt:lpstr>
      <vt:lpstr>GloVe (global vectors for word representation)</vt:lpstr>
      <vt:lpstr>Model </vt:lpstr>
      <vt:lpstr>Model</vt:lpstr>
      <vt:lpstr>A note on the featurization view of word embeddings</vt:lpstr>
      <vt:lpstr>NLP and Word Embeddings</vt:lpstr>
      <vt:lpstr>Sentiment classification problem  </vt:lpstr>
      <vt:lpstr>Sentiment classification problem</vt:lpstr>
      <vt:lpstr>PowerPoint Presentation</vt:lpstr>
      <vt:lpstr>RNN for sentiment classification  </vt:lpstr>
      <vt:lpstr>PowerPoint Presentation</vt:lpstr>
      <vt:lpstr>NLP and Word Embeddings</vt:lpstr>
      <vt:lpstr>The problem of bias in word embeddings  </vt:lpstr>
      <vt:lpstr>The problem of bias in word embeddings</vt:lpstr>
      <vt:lpstr>Addressing bias in word embeddings  </vt:lpstr>
      <vt:lpstr>Addressing bias in word embeddings</vt:lpstr>
      <vt:lpstr>Debiasing word embeddings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and Word Embeddings </dc:title>
  <cp:lastModifiedBy>Phạm Trọng Nghĩa</cp:lastModifiedBy>
  <cp:revision>30</cp:revision>
  <dcterms:modified xsi:type="dcterms:W3CDTF">2023-12-14T07:50:03Z</dcterms:modified>
</cp:coreProperties>
</file>