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7" r:id="rId2"/>
    <p:sldId id="479" r:id="rId3"/>
    <p:sldId id="507" r:id="rId4"/>
    <p:sldId id="506" r:id="rId5"/>
    <p:sldId id="508" r:id="rId6"/>
    <p:sldId id="509" r:id="rId7"/>
    <p:sldId id="511" r:id="rId8"/>
    <p:sldId id="512" r:id="rId9"/>
    <p:sldId id="514" r:id="rId10"/>
    <p:sldId id="513" r:id="rId11"/>
    <p:sldId id="369" r:id="rId12"/>
    <p:sldId id="477" r:id="rId13"/>
    <p:sldId id="478" r:id="rId14"/>
    <p:sldId id="373" r:id="rId15"/>
    <p:sldId id="480" r:id="rId16"/>
    <p:sldId id="451" r:id="rId17"/>
    <p:sldId id="486" r:id="rId18"/>
    <p:sldId id="487" r:id="rId19"/>
    <p:sldId id="504" r:id="rId20"/>
    <p:sldId id="493" r:id="rId21"/>
    <p:sldId id="446" r:id="rId22"/>
    <p:sldId id="489" r:id="rId23"/>
    <p:sldId id="496" r:id="rId24"/>
    <p:sldId id="497" r:id="rId25"/>
    <p:sldId id="498" r:id="rId26"/>
    <p:sldId id="448" r:id="rId27"/>
    <p:sldId id="434" r:id="rId28"/>
    <p:sldId id="499" r:id="rId29"/>
    <p:sldId id="501" r:id="rId30"/>
    <p:sldId id="500" r:id="rId31"/>
    <p:sldId id="502" r:id="rId32"/>
    <p:sldId id="435" r:id="rId33"/>
    <p:sldId id="476" r:id="rId34"/>
    <p:sldId id="264" r:id="rId35"/>
    <p:sldId id="503" r:id="rId36"/>
    <p:sldId id="520" r:id="rId37"/>
    <p:sldId id="515" r:id="rId38"/>
    <p:sldId id="516" r:id="rId39"/>
    <p:sldId id="519" r:id="rId40"/>
    <p:sldId id="517" r:id="rId41"/>
    <p:sldId id="518" r:id="rId42"/>
    <p:sldId id="521" r:id="rId43"/>
    <p:sldId id="483" r:id="rId44"/>
    <p:sldId id="523" r:id="rId45"/>
    <p:sldId id="522" r:id="rId46"/>
    <p:sldId id="505" r:id="rId47"/>
    <p:sldId id="484" r:id="rId48"/>
  </p:sldIdLst>
  <p:sldSz cx="9144000" cy="6858000" type="screen4x3"/>
  <p:notesSz cx="6669088" cy="9802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9237" autoAdjust="0"/>
  </p:normalViewPr>
  <p:slideViewPr>
    <p:cSldViewPr>
      <p:cViewPr varScale="1">
        <p:scale>
          <a:sx n="67" d="100"/>
          <a:sy n="67" d="100"/>
        </p:scale>
        <p:origin x="12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BBBD7-337D-4BB2-BE14-109F545451A7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10688"/>
            <a:ext cx="288925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8250" y="9310688"/>
            <a:ext cx="288925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4A9A-4A9B-4A0B-9FEC-C9CD60EDB4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2984-A9F2-481C-AAD7-08B118AB9D5B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0612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656336"/>
            <a:ext cx="5335270" cy="4411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89938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310971"/>
            <a:ext cx="2889938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304B6-C369-4351-B264-E627042EA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0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50A45-5C69-4BF7-B2B4-7463F5421438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6425" y="938213"/>
            <a:ext cx="5514975" cy="4137025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FDECB-EE8E-48CB-ABB1-9509525063A2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1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80" name="슬라이드 번호 개체 틀 3"/>
          <p:cNvSpPr txBox="1">
            <a:spLocks noGrp="1"/>
          </p:cNvSpPr>
          <p:nvPr/>
        </p:nvSpPr>
        <p:spPr bwMode="auto">
          <a:xfrm>
            <a:off x="3777607" y="9310971"/>
            <a:ext cx="2889938" cy="4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BF5F36-834D-47E5-A500-A5BBEEFC4F19}" type="slidenum"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/>
              <a:t>22</a:t>
            </a:fld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80" name="슬라이드 번호 개체 틀 3"/>
          <p:cNvSpPr txBox="1">
            <a:spLocks noGrp="1"/>
          </p:cNvSpPr>
          <p:nvPr/>
        </p:nvSpPr>
        <p:spPr bwMode="auto">
          <a:xfrm>
            <a:off x="3777607" y="9310971"/>
            <a:ext cx="2889938" cy="4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BF5F36-834D-47E5-A500-A5BBEEFC4F19}" type="slidenum"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/>
              <a:t>24</a:t>
            </a:fld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FDECB-EE8E-48CB-ABB1-9509525063A2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FDECB-EE8E-48CB-ABB1-9509525063A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04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FDECB-EE8E-48CB-ABB1-9509525063A2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41616-1C9F-4F7B-9568-56F64E1163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80" name="슬라이드 번호 개체 틀 3"/>
          <p:cNvSpPr txBox="1">
            <a:spLocks noGrp="1"/>
          </p:cNvSpPr>
          <p:nvPr/>
        </p:nvSpPr>
        <p:spPr bwMode="auto">
          <a:xfrm>
            <a:off x="3777607" y="9310971"/>
            <a:ext cx="2889938" cy="4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BF5F36-834D-47E5-A500-A5BBEEFC4F19}" type="slidenum"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/>
              <a:t>16</a:t>
            </a:fld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82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80" name="슬라이드 번호 개체 틀 3"/>
          <p:cNvSpPr txBox="1">
            <a:spLocks noGrp="1"/>
          </p:cNvSpPr>
          <p:nvPr/>
        </p:nvSpPr>
        <p:spPr bwMode="auto">
          <a:xfrm>
            <a:off x="3777607" y="9310971"/>
            <a:ext cx="2889938" cy="4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BF5F36-834D-47E5-A500-A5BBEEFC4F19}" type="slidenum"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/>
              <a:t>17</a:t>
            </a:fld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93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80" name="슬라이드 번호 개체 틀 3"/>
          <p:cNvSpPr txBox="1">
            <a:spLocks noGrp="1"/>
          </p:cNvSpPr>
          <p:nvPr/>
        </p:nvSpPr>
        <p:spPr bwMode="auto">
          <a:xfrm>
            <a:off x="3777607" y="9310971"/>
            <a:ext cx="2889938" cy="4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BF5F36-834D-47E5-A500-A5BBEEFC4F19}" type="slidenum"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/>
              <a:t>18</a:t>
            </a:fld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17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FDECB-EE8E-48CB-ABB1-9509525063A2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4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C249-3176-49EC-A394-64D3C4E4DAE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0369-5BC4-47B3-A9EE-F418B99E8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357563"/>
            <a:ext cx="3161002" cy="3500438"/>
          </a:xfrm>
          <a:prstGeom prst="rect">
            <a:avLst/>
          </a:prstGeom>
          <a:noFill/>
        </p:spPr>
      </p:pic>
      <p:sp>
        <p:nvSpPr>
          <p:cNvPr id="571395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744661"/>
            <a:ext cx="9144000" cy="1755777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Discrete Choice Model(Limited Depend Model) </a:t>
            </a:r>
            <a:endParaRPr lang="ko-KR" altLang="ko-K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286116" y="3214686"/>
            <a:ext cx="5351953" cy="1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43438" y="3286124"/>
            <a:ext cx="4034158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latin typeface="Times New Roman" pitchFamily="18" charset="0"/>
                <a:cs typeface="Times New Roman" pitchFamily="18" charset="0"/>
              </a:rPr>
              <a:t>Python Working Group Presentation 2018 Fall</a:t>
            </a:r>
          </a:p>
          <a:p>
            <a:pPr algn="r"/>
            <a:r>
              <a:rPr lang="en-US" altLang="ko-KR" sz="1300" b="1" dirty="0" err="1">
                <a:latin typeface="Times New Roman" pitchFamily="18" charset="0"/>
                <a:cs typeface="Times New Roman" pitchFamily="18" charset="0"/>
              </a:rPr>
              <a:t>Jikhan</a:t>
            </a:r>
            <a:r>
              <a:rPr lang="en-US" altLang="ko-KR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00" b="1" dirty="0" err="1">
                <a:latin typeface="Times New Roman" pitchFamily="18" charset="0"/>
                <a:cs typeface="Times New Roman" pitchFamily="18" charset="0"/>
              </a:rPr>
              <a:t>Jeong</a:t>
            </a:r>
            <a:endParaRPr lang="en-US" altLang="ko-KR" sz="13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altLang="ko-KR" sz="13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altLang="ko-KR" sz="13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altLang="ko-KR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1873F-E02A-49EA-B7D2-DA8680F7CD8F}"/>
              </a:ext>
            </a:extLst>
          </p:cNvPr>
          <p:cNvSpPr txBox="1"/>
          <p:nvPr/>
        </p:nvSpPr>
        <p:spPr>
          <a:xfrm>
            <a:off x="3016120" y="6237312"/>
            <a:ext cx="589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Presented in IAEE Conference 2015</a:t>
            </a:r>
          </a:p>
          <a:p>
            <a:pPr algn="r"/>
            <a:r>
              <a:rPr lang="en-US" altLang="ko-KR" sz="1200" dirty="0"/>
              <a:t>Modified Version with ML approach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747702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7310C7-46E9-4B82-B42C-7C0EB3C5B169}"/>
              </a:ext>
            </a:extLst>
          </p:cNvPr>
          <p:cNvSpPr/>
          <p:nvPr/>
        </p:nvSpPr>
        <p:spPr>
          <a:xfrm>
            <a:off x="388888" y="1628799"/>
            <a:ext cx="6822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Simple Example : Who buy Electric Vehicles and Why?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Decision : Buying EV   =1</a:t>
            </a:r>
          </a:p>
          <a:p>
            <a:r>
              <a:rPr lang="en-US" altLang="ko-KR" b="1" dirty="0"/>
              <a:t>              Not Buy EV = 0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For Coding, I made a Fake Data Set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2050" name="Picture 2" descr="electric vehiclesì ëí ì´ë¯¸ì§ ê²ìê²°ê³¼">
            <a:extLst>
              <a:ext uri="{FF2B5EF4-FFF2-40B4-BE49-F238E27FC236}">
                <a16:creationId xmlns:a16="http://schemas.microsoft.com/office/drawing/2014/main" id="{CD03A8A2-68F0-463F-B7CA-1604E2D3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25" y="249289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395536" y="1458650"/>
            <a:ext cx="8407837" cy="11339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National leaders have tried to find effective methods of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reducing both carbon emissions and the dependency on fossil fuels.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Intro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atin typeface="Times New Roman" pitchFamily="18" charset="0"/>
                <a:ea typeface="+mj-ea"/>
                <a:cs typeface="Times New Roman" pitchFamily="18" charset="0"/>
              </a:rPr>
              <a:t>Why we need electric vehicles?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4000996"/>
            <a:ext cx="8407837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Electric Vehicles (EVs)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enable us to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ko-KR" sz="2400" dirty="0">
                <a:latin typeface="맑은 고딕"/>
                <a:ea typeface="맑은 고딕"/>
                <a:cs typeface="Times New Roman" pitchFamily="18" charset="0"/>
              </a:rPr>
              <a:t>①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Greenhouse gas emissions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in the transport sector,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ko-KR" sz="2400" dirty="0">
                <a:cs typeface="Times New Roman" pitchFamily="18" charset="0"/>
              </a:rPr>
              <a:t>②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Car operation costs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in times of high oil prices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ko-KR" sz="2400" dirty="0">
                <a:cs typeface="Times New Roman" pitchFamily="18" charset="0"/>
              </a:rPr>
              <a:t>③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fossil fuels.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갈매기형 수장 8"/>
          <p:cNvSpPr/>
          <p:nvPr/>
        </p:nvSpPr>
        <p:spPr bwMode="auto">
          <a:xfrm rot="5400000">
            <a:off x="4319972" y="1808820"/>
            <a:ext cx="504056" cy="3168352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24929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395536" y="1458650"/>
            <a:ext cx="8407837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South Korean Government’s goal </a:t>
            </a: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ko-KR" sz="2400" dirty="0">
                <a:cs typeface="Times New Roman" pitchFamily="18" charset="0"/>
              </a:rPr>
              <a:t>①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Producing  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1.2 million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electric vehicles   by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en-US" altLang="ko-KR" sz="2400" b="1" dirty="0"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cs typeface="Times New Roman" pitchFamily="18" charset="0"/>
              </a:rPr>
              <a:t>    ②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Registering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 million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electric vehicles      by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2020.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Intro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>
                <a:latin typeface="Times New Roman" pitchFamily="18" charset="0"/>
                <a:ea typeface="+mj-ea"/>
                <a:cs typeface="Times New Roman" pitchFamily="18" charset="0"/>
              </a:rPr>
              <a:t>EV Promotion in South Korea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807038"/>
            <a:ext cx="8407837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Subsiding EV :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① The Ministry of Environment is subsidizing EV  purchases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    by approximately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$13,900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② 10 major cities or provincial jurisdictions are providing  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    additional subsidies, ranging from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$2,800 to $7,400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덧셈 기호 8"/>
          <p:cNvSpPr/>
          <p:nvPr/>
        </p:nvSpPr>
        <p:spPr bwMode="auto">
          <a:xfrm>
            <a:off x="4067944" y="3140968"/>
            <a:ext cx="792088" cy="720080"/>
          </a:xfrm>
          <a:prstGeom prst="mathPlu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 rot="20568903">
            <a:off x="6925995" y="1273905"/>
            <a:ext cx="1584176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r>
              <a:rPr lang="en-US" altLang="ko-KR" sz="2800" b="1" dirty="0"/>
              <a:t>GOAL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 bwMode="auto">
          <a:xfrm rot="20568903">
            <a:off x="6898524" y="3639878"/>
            <a:ext cx="1584176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r>
              <a:rPr lang="en-US" altLang="ko-KR" sz="2800" b="1" dirty="0"/>
              <a:t>HOW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42389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395536" y="1268760"/>
            <a:ext cx="8407837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Very far from the goal ( = 1 million EVs by 2020)</a:t>
            </a:r>
            <a:endParaRPr lang="en-US" altLang="ko-KR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ko-KR" sz="2400" dirty="0">
                <a:cs typeface="Times New Roman" pitchFamily="18" charset="0"/>
              </a:rPr>
              <a:t>①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Registered EV charging station        : 227  </a:t>
            </a:r>
            <a:r>
              <a:rPr lang="en-US" altLang="ko-KR" sz="2400" dirty="0"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cs typeface="Times New Roman" pitchFamily="18" charset="0"/>
              </a:rPr>
              <a:t>    ②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Electric vehicles users                      :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3,341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Intro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3140968"/>
            <a:ext cx="345638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Charging Station Monitor</a:t>
            </a:r>
            <a:endParaRPr lang="ko-KR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68824"/>
            <a:ext cx="3456384" cy="295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갈매기형 수장 13"/>
          <p:cNvSpPr/>
          <p:nvPr/>
        </p:nvSpPr>
        <p:spPr bwMode="auto">
          <a:xfrm>
            <a:off x="4067944" y="3717032"/>
            <a:ext cx="288032" cy="2664296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06364" y="6596390"/>
            <a:ext cx="28376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HY강B" pitchFamily="18" charset="-127"/>
                <a:ea typeface="HY강B" pitchFamily="18" charset="-127"/>
                <a:cs typeface="Times New Roman" pitchFamily="18" charset="0"/>
              </a:rPr>
              <a:t>*</a:t>
            </a:r>
            <a:r>
              <a:rPr lang="en-US" altLang="ko-KR" sz="1100" dirty="0">
                <a:latin typeface="+mn-ea"/>
                <a:cs typeface="Times New Roman" pitchFamily="18" charset="0"/>
              </a:rPr>
              <a:t> </a:t>
            </a:r>
            <a:r>
              <a:rPr lang="en-US" altLang="ko-KR" sz="1100" dirty="0">
                <a:latin typeface="Times New Roman" pitchFamily="18" charset="0"/>
                <a:cs typeface="Times New Roman" pitchFamily="18" charset="0"/>
              </a:rPr>
              <a:t>Source : https://evcis.or.kr/com/egovMain.do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644008" y="4725144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355976" y="422108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Full of </a:t>
            </a:r>
            <a:r>
              <a:rPr lang="en-US" altLang="ko-K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  <a:r>
              <a:rPr lang="en-US" altLang="ko-KR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 = Ready for charging )</a:t>
            </a:r>
          </a:p>
          <a:p>
            <a:pPr algn="ctr"/>
            <a:endParaRPr lang="en-US" altLang="ko-KR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Few EVs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to use charging</a:t>
            </a:r>
          </a:p>
        </p:txBody>
      </p:sp>
      <p:sp>
        <p:nvSpPr>
          <p:cNvPr id="24" name="제목 3"/>
          <p:cNvSpPr txBox="1">
            <a:spLocks/>
          </p:cNvSpPr>
          <p:nvPr/>
        </p:nvSpPr>
        <p:spPr>
          <a:xfrm>
            <a:off x="436997" y="548680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Current</a:t>
            </a:r>
            <a:r>
              <a:rPr kumimoji="0" lang="en-US" altLang="ko-KR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status deployment of Electric Vehicles (2015.5.8)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827584" y="3573016"/>
            <a:ext cx="1008112" cy="79208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 bwMode="auto">
          <a:xfrm>
            <a:off x="827584" y="5949280"/>
            <a:ext cx="648072" cy="6480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899592" y="4941168"/>
            <a:ext cx="648072" cy="50405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1979712" y="4725144"/>
            <a:ext cx="792088" cy="79208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05AD79-CB6A-43A2-A113-E3234C2021E9}"/>
              </a:ext>
            </a:extLst>
          </p:cNvPr>
          <p:cNvSpPr/>
          <p:nvPr/>
        </p:nvSpPr>
        <p:spPr bwMode="auto">
          <a:xfrm>
            <a:off x="5118232" y="1276658"/>
            <a:ext cx="2376264" cy="1872204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2999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198350"/>
            <a:ext cx="91440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dirty="0">
                <a:latin typeface="Times New Roman" pitchFamily="18" charset="0"/>
                <a:cs typeface="Times New Roman" pitchFamily="18" charset="0"/>
              </a:rPr>
              <a:t>  The aim of this paper is to analyze </a:t>
            </a:r>
            <a:r>
              <a:rPr lang="en-US" altLang="ko-KR" sz="23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Korean customers’ willingness to</a:t>
            </a:r>
          </a:p>
          <a:p>
            <a:pPr algn="ctr">
              <a:lnSpc>
                <a:spcPct val="150000"/>
              </a:lnSpc>
            </a:pPr>
            <a:r>
              <a:rPr lang="en-US" altLang="ko-KR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3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 EVs, for customers who have experienced riding in an EV </a:t>
            </a:r>
            <a:r>
              <a:rPr lang="en-US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ko-KR" altLang="en-US" sz="2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Intro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atin typeface="Times New Roman" pitchFamily="18" charset="0"/>
                <a:ea typeface="+mj-ea"/>
                <a:cs typeface="Times New Roman" pitchFamily="18" charset="0"/>
              </a:rPr>
              <a:t>Research Question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 bwMode="auto">
          <a:xfrm>
            <a:off x="395536" y="2492896"/>
            <a:ext cx="8424936" cy="165618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3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white"/>
                </a:solidFill>
                <a:latin typeface="Calibri"/>
              </a:rPr>
              <a:t>Model Specification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484784"/>
            <a:ext cx="850112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Times New Roman" pitchFamily="18" charset="0"/>
                <a:cs typeface="Times New Roman" pitchFamily="18" charset="0"/>
              </a:rPr>
              <a:t>The data stems from a survey conducted by the Korea energy Management Corporation </a:t>
            </a: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de-DE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October 1-31, 2013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5715016"/>
            <a:ext cx="840783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the total sample data :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155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4293096"/>
            <a:ext cx="4740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excluding cases with incomplete response </a:t>
            </a:r>
            <a:endParaRPr lang="ko-KR" altLang="en-US" sz="2000" b="1" dirty="0"/>
          </a:p>
        </p:txBody>
      </p:sp>
      <p:sp>
        <p:nvSpPr>
          <p:cNvPr id="15" name="아래쪽 화살표 14"/>
          <p:cNvSpPr/>
          <p:nvPr/>
        </p:nvSpPr>
        <p:spPr bwMode="auto">
          <a:xfrm>
            <a:off x="4214810" y="5072074"/>
            <a:ext cx="928694" cy="428628"/>
          </a:xfrm>
          <a:prstGeom prst="down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 bwMode="auto">
          <a:xfrm>
            <a:off x="4152896" y="3724276"/>
            <a:ext cx="928694" cy="428628"/>
          </a:xfrm>
          <a:prstGeom prst="down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2636912"/>
            <a:ext cx="850112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All respondents were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 users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in either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Seoul or the </a:t>
            </a:r>
            <a:r>
              <a:rPr lang="en-US" altLang="ko-KR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Jeju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region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and the total number of </a:t>
            </a: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respondents was 180;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634E5C-4F00-416F-B3AC-E58B417BFE8D}"/>
              </a:ext>
            </a:extLst>
          </p:cNvPr>
          <p:cNvSpPr/>
          <p:nvPr/>
        </p:nvSpPr>
        <p:spPr bwMode="auto">
          <a:xfrm>
            <a:off x="3851920" y="4985796"/>
            <a:ext cx="2376264" cy="1872204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0" name="Slide Number Placeholder 2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47A7014-D8CC-4333-962D-F91A7DD7D25E}" type="slidenum">
              <a:rPr kumimoji="0"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16</a:t>
            </a:fld>
            <a:endParaRPr kumimoji="0" lang="en-US" altLang="ko-KR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white"/>
                </a:solidFill>
                <a:latin typeface="Calibri"/>
              </a:rPr>
              <a:t>Model Specification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4282" y="785795"/>
            <a:ext cx="850112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Dependent Variable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: Di you want to buy Electric Vehicle ?</a:t>
            </a: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Independent  Variables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Age,  Gender,  Type of Job,  Degree level,  Service Group,  Payment for Charging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1700810"/>
          <a:ext cx="8496945" cy="47525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ko-KR" sz="20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ko-KR" sz="20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Meanings</a:t>
                      </a:r>
                      <a:endParaRPr lang="ko-KR" sz="20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 pitchFamily="18" charset="0"/>
                        <a:ea typeface="돋움"/>
                        <a:cs typeface="Times New Roman" pitchFamily="18" charset="0"/>
                      </a:endParaRPr>
                    </a:p>
                  </a:txBody>
                  <a:tcPr marL="61181" marR="6118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Dependent</a:t>
                      </a:r>
                      <a:endParaRPr lang="ko-KR" sz="18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dirty="0">
                          <a:latin typeface="Times New Roman" pitchFamily="18" charset="0"/>
                          <a:cs typeface="Times New Roman" pitchFamily="18" charset="0"/>
                        </a:rPr>
                        <a:t>buy_moti1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Willingness to purchase electric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v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ehicle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among users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1 = yes 0= no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6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Age Group</a:t>
                      </a:r>
                      <a:endParaRPr lang="ko-KR" sz="18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age20s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Age groups in 20s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 50s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age30s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Age groups in 30s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 50s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age40s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Age groups in 40s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=50s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Sex</a:t>
                      </a:r>
                      <a:endParaRPr lang="ko-KR" sz="18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gender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Types</a:t>
                      </a:r>
                      <a:r>
                        <a:rPr lang="en-US" altLang="ko-KR" sz="1200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gender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Male = 1 Female = 0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6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Types</a:t>
                      </a:r>
                      <a:r>
                        <a:rPr lang="en-US" sz="12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Job</a:t>
                      </a:r>
                      <a:endParaRPr lang="ko-KR" sz="18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job_student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 Researcher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job_office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Company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employee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 Researcher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job_public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Public servant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 Researcher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job_speical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Specialist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 Researcher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4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Types</a:t>
                      </a:r>
                      <a:r>
                        <a:rPr lang="en-US" altLang="ko-KR" sz="1200" b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degree level</a:t>
                      </a:r>
                      <a:endParaRPr lang="ko-KR" sz="18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learn_ba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Graduated from undergraduate school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Dummy = High School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learn_ma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Graduated from graduate school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Dummy = High School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4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Service</a:t>
                      </a:r>
                      <a:r>
                        <a:rPr lang="en-US" altLang="ko-KR" sz="1200" b="1" baseline="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Group</a:t>
                      </a:r>
                      <a:endParaRPr lang="ko-KR" sz="1800" b="1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club_sharing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member of Korea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car sharing service 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Dummy = EV users in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Jeju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club_kepco</a:t>
                      </a:r>
                      <a:endParaRPr lang="ko-KR" sz="18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member of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KEPCO EV car sharing service 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Dummy = </a:t>
                      </a:r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EV users in </a:t>
                      </a:r>
                      <a:r>
                        <a:rPr lang="en-US" altLang="ko-KR" sz="1200" dirty="0" err="1">
                          <a:latin typeface="Times New Roman" pitchFamily="18" charset="0"/>
                          <a:cs typeface="Times New Roman" pitchFamily="18" charset="0"/>
                        </a:rPr>
                        <a:t>Jeju</a:t>
                      </a:r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ko-KR" sz="18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1181" marR="6118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F6B3879-D0B3-45B5-B30E-BDC4BD2E2828}"/>
              </a:ext>
            </a:extLst>
          </p:cNvPr>
          <p:cNvSpPr/>
          <p:nvPr/>
        </p:nvSpPr>
        <p:spPr bwMode="auto">
          <a:xfrm>
            <a:off x="-80742" y="1700810"/>
            <a:ext cx="2133600" cy="4824534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3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0" name="Slide Number Placeholder 2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47A7014-D8CC-4333-962D-F91A7DD7D25E}" type="slidenum">
              <a:rPr kumimoji="0"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17</a:t>
            </a:fld>
            <a:endParaRPr kumimoji="0" lang="en-US" altLang="ko-KR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white"/>
                </a:solidFill>
                <a:latin typeface="Calibri"/>
              </a:rPr>
              <a:t>Model Specification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1988840"/>
          <a:ext cx="8208914" cy="4320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Obs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Std. Dev.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Times New Roman" pitchFamily="18" charset="0"/>
                          <a:cs typeface="Times New Roman" pitchFamily="18" charset="0"/>
                        </a:rPr>
                        <a:t>buy_moti1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.6258065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.4854826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age20s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.1483871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.3566356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age30s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.5096774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.5015268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age40s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.2709677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.4459002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gender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.7870968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.4106867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job_student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.0322581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.1772574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job_office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.4709677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.5007744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job_public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.3225806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.468979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job_speical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.0967742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.2966084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learn_ba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.6967742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.4611419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learn_ma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.2645161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.442505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club_sharing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.1870968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.3912533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club_kepco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.5096774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.5015268</a:t>
                      </a:r>
                      <a:endParaRPr lang="ko-KR" sz="200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-23"/>
            <a:ext cx="9144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82" y="1446868"/>
            <a:ext cx="8501123" cy="415498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All variable are dummy variable. </a:t>
            </a:r>
          </a:p>
        </p:txBody>
      </p:sp>
    </p:spTree>
    <p:extLst>
      <p:ext uri="{BB962C8B-B14F-4D97-AF65-F5344CB8AC3E}">
        <p14:creationId xmlns:p14="http://schemas.microsoft.com/office/powerpoint/2010/main" val="249533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0" name="Slide Number Placeholder 2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47A7014-D8CC-4333-962D-F91A7DD7D25E}" type="slidenum">
              <a:rPr kumimoji="0"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18</a:t>
            </a:fld>
            <a:endParaRPr kumimoji="0" lang="en-US" altLang="ko-KR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white"/>
                </a:solidFill>
                <a:latin typeface="Calibri"/>
              </a:rPr>
              <a:t>Model Specification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9512" y="2204864"/>
          <a:ext cx="8568953" cy="4176468"/>
        </p:xfrm>
        <a:graphic>
          <a:graphicData uri="http://schemas.openxmlformats.org/drawingml/2006/table">
            <a:tbl>
              <a:tblPr/>
              <a:tblGrid>
                <a:gridCol w="82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48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5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96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age20s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age30s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age40s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gender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Job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latin typeface="Times New Roman"/>
                          <a:ea typeface="맑은 고딕"/>
                        </a:rPr>
                        <a:t>student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job_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latin typeface="Times New Roman"/>
                          <a:ea typeface="맑은 고딕"/>
                        </a:rPr>
                        <a:t>office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Job_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latin typeface="Times New Roman"/>
                          <a:ea typeface="맑은 고딕"/>
                        </a:rPr>
                        <a:t>public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job_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latin typeface="Times New Roman"/>
                          <a:ea typeface="맑은 고딕"/>
                        </a:rPr>
                        <a:t>speical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learn_ba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learn_ma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club_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/>
                          <a:ea typeface="+mn-ea"/>
                        </a:rPr>
                        <a:t>_sharing</a:t>
                      </a:r>
                      <a:endParaRPr lang="ko-KR" altLang="ko-KR" sz="2000" dirty="0"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club</a:t>
                      </a:r>
                      <a:r>
                        <a:rPr lang="en-US" altLang="ko-KR" sz="1000" dirty="0" err="1">
                          <a:latin typeface="Times New Roman"/>
                          <a:ea typeface="+mn-ea"/>
                        </a:rPr>
                        <a:t>_kepco</a:t>
                      </a:r>
                      <a:endParaRPr lang="ko-KR" altLang="ko-KR" sz="2000" dirty="0"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age20s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age30s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-0.4256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age40s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-0.2545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-0.6216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gender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-0.0489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0.1835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-0.1084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job_student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0.2319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-0.0401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-0.1113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0.0950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job_office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0.0425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0.2274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-0.1681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0.3328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-0.1723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job_public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-0.1716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-0.3170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0.3556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-0.4840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-0.1260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-0.6511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job_speical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-0.0752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0.0591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-0.0523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0.0636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-0.0598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-0.3088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-0.2259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learn_ba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0.0779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-0.0855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-0.0084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-0.2402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-0.1179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-0.1087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0.3051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-0.0214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learn_ma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-0.0857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0.0615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0.0293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0.2404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0.1389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0.0495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-0.2887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0.0511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-0.9091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club_sharing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0.1720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0.0073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-0.1064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0.0879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0.0997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0.1108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-0.2957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0.0668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-0.1874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0.1249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맑은 고딕"/>
                        </a:rPr>
                        <a:t>club_kepco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-0.0262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0.3288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-0.2441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0.4357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0.0330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0.4342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-0.5379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0.0591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맑은 고딕"/>
                        </a:rPr>
                        <a:t>-0.1978</a:t>
                      </a:r>
                      <a:endParaRPr lang="ko-KR" sz="200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0.2371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-0.4891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맑은 고딕"/>
                        </a:rPr>
                        <a:t>1.0000</a:t>
                      </a:r>
                      <a:endParaRPr lang="ko-KR" sz="2000" dirty="0">
                        <a:latin typeface="Times New Roman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-23"/>
            <a:ext cx="9144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Correlation</a:t>
            </a:r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82" y="1446868"/>
            <a:ext cx="8501123" cy="415498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Weak correlation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among independent variables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274027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3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ko-KR" sz="2400" b="1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 Model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484784"/>
            <a:ext cx="8501123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Dependent variable </a:t>
            </a:r>
            <a:r>
              <a:rPr kumimoji="1"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in this study is </a:t>
            </a:r>
            <a:r>
              <a:rPr kumimoji="1" lang="en-US" altLang="ko-KR" sz="2400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binary</a:t>
            </a:r>
            <a:r>
              <a:rPr kumimoji="1"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which takes values 0 or 1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578" y="2852936"/>
            <a:ext cx="840783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We use </a:t>
            </a:r>
            <a:r>
              <a:rPr kumimoji="1" lang="en-US" altLang="ko-KR" sz="2400" dirty="0" err="1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Logit</a:t>
            </a:r>
            <a:r>
              <a:rPr kumimoji="1" lang="en-US" altLang="ko-KR" sz="2400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regression  </a:t>
            </a:r>
            <a:r>
              <a:rPr kumimoji="1"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which is </a:t>
            </a:r>
            <a:r>
              <a:rPr kumimoji="1" lang="en-US" altLang="ko-KR" sz="2400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 nonlinear regression </a:t>
            </a:r>
            <a:r>
              <a:rPr kumimoji="1"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model.</a:t>
            </a:r>
            <a:endParaRPr lang="ko-KR" altLang="en-US" sz="2400" dirty="0"/>
          </a:p>
        </p:txBody>
      </p:sp>
      <p:sp>
        <p:nvSpPr>
          <p:cNvPr id="18" name="아래쪽 화살표 17"/>
          <p:cNvSpPr/>
          <p:nvPr/>
        </p:nvSpPr>
        <p:spPr bwMode="auto">
          <a:xfrm>
            <a:off x="3995936" y="2204864"/>
            <a:ext cx="928694" cy="428628"/>
          </a:xfrm>
          <a:prstGeom prst="down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3441774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Logit</a:t>
            </a: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models estimate the probability of dependent variable to be 1. It means the probability that some event happens.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509120"/>
            <a:ext cx="5884793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4B06E9-7221-45F2-8792-0108881971C8}"/>
              </a:ext>
            </a:extLst>
          </p:cNvPr>
          <p:cNvSpPr txBox="1"/>
          <p:nvPr/>
        </p:nvSpPr>
        <p:spPr>
          <a:xfrm>
            <a:off x="11460" y="30930"/>
            <a:ext cx="9144000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Discrete Choice Method and Other ML Techs(RF, Ada Boost)</a:t>
            </a:r>
          </a:p>
        </p:txBody>
      </p:sp>
    </p:spTree>
    <p:extLst>
      <p:ext uri="{BB962C8B-B14F-4D97-AF65-F5344CB8AC3E}">
        <p14:creationId xmlns:p14="http://schemas.microsoft.com/office/powerpoint/2010/main" val="8267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35896" y="1556792"/>
            <a:ext cx="3528392" cy="908050"/>
          </a:xfrm>
        </p:spPr>
        <p:txBody>
          <a:bodyPr>
            <a:noAutofit/>
          </a:bodyPr>
          <a:lstStyle/>
          <a:p>
            <a:br>
              <a:rPr lang="en-US" altLang="ko-KR" sz="3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INTRO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016894"/>
            <a:ext cx="792088" cy="7200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000" dirty="0">
                <a:solidFill>
                  <a:prstClr val="white"/>
                </a:solidFill>
              </a:rPr>
              <a:t>1</a:t>
            </a:r>
            <a:endParaRPr kumimoji="0"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2736974"/>
            <a:ext cx="43204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0695-A86D-4661-A80F-DE1A612BB6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4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35896" y="1844824"/>
            <a:ext cx="3528392" cy="908050"/>
          </a:xfrm>
        </p:spPr>
        <p:txBody>
          <a:bodyPr>
            <a:noAutofit/>
          </a:bodyPr>
          <a:lstStyle/>
          <a:p>
            <a:br>
              <a:rPr lang="en-US" altLang="ko-KR" sz="2600" dirty="0"/>
            </a:br>
            <a:r>
              <a:rPr lang="en-US" altLang="ko-KR" sz="2600" dirty="0"/>
              <a:t>Result</a:t>
            </a:r>
            <a:endParaRPr lang="ko-KR" altLang="en-US" sz="2600" dirty="0"/>
          </a:p>
        </p:txBody>
      </p:sp>
      <p:sp>
        <p:nvSpPr>
          <p:cNvPr id="6" name="직사각형 5"/>
          <p:cNvSpPr/>
          <p:nvPr/>
        </p:nvSpPr>
        <p:spPr>
          <a:xfrm>
            <a:off x="2843808" y="2016894"/>
            <a:ext cx="792088" cy="7200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2736974"/>
            <a:ext cx="43204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0695-A86D-4661-A80F-DE1A612BB6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2787" y="5295900"/>
            <a:ext cx="71612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96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영덕이\AppData\Local\Microsoft\Windows\Temporary Internet Files\Content.IE5\0GNSXLAB\MP900430467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/>
          <a:stretch/>
        </p:blipFill>
        <p:spPr bwMode="auto">
          <a:xfrm>
            <a:off x="0" y="1158577"/>
            <a:ext cx="4861978" cy="569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471865" y="1778893"/>
            <a:ext cx="5924671" cy="1362075"/>
          </a:xfrm>
        </p:spPr>
        <p:txBody>
          <a:bodyPr anchor="ctr">
            <a:noAutofit/>
          </a:bodyPr>
          <a:lstStyle/>
          <a:p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Inference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1152128" cy="1080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400" dirty="0">
                <a:solidFill>
                  <a:prstClr val="white"/>
                </a:solidFill>
              </a:rPr>
              <a:t>2</a:t>
            </a:r>
            <a:endParaRPr kumimoji="0"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67744" y="2996952"/>
            <a:ext cx="658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0695-A86D-4661-A80F-DE1A612BB6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9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0" name="Slide Number Placeholder 2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47A7014-D8CC-4333-962D-F91A7DD7D25E}" type="slidenum">
              <a:rPr kumimoji="0"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22</a:t>
            </a:fld>
            <a:endParaRPr kumimoji="0" lang="en-US" altLang="ko-KR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white"/>
                </a:solidFill>
                <a:latin typeface="Calibri"/>
              </a:rPr>
              <a:t>Model Specification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87511"/>
              </p:ext>
            </p:extLst>
          </p:nvPr>
        </p:nvGraphicFramePr>
        <p:xfrm>
          <a:off x="282870" y="2024195"/>
          <a:ext cx="7920880" cy="4392494"/>
        </p:xfrm>
        <a:graphic>
          <a:graphicData uri="http://schemas.openxmlformats.org/drawingml/2006/table">
            <a:tbl>
              <a:tblPr/>
              <a:tblGrid>
                <a:gridCol w="183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돋움"/>
                          <a:cs typeface="Times New Roman" pitchFamily="18" charset="0"/>
                        </a:rPr>
                        <a:t>Variables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돋움"/>
                          <a:cs typeface="Times New Roman" pitchFamily="18" charset="0"/>
                        </a:rPr>
                        <a:t>Coefficient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돋움"/>
                          <a:cs typeface="Times New Roman" pitchFamily="18" charset="0"/>
                        </a:rPr>
                        <a:t>Standard Error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돋움"/>
                          <a:cs typeface="Times New Roman" pitchFamily="18" charset="0"/>
                        </a:rPr>
                        <a:t>Z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돋움"/>
                          <a:cs typeface="Times New Roman" pitchFamily="18" charset="0"/>
                        </a:rPr>
                        <a:t>P&gt;|z|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age20s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-1.523536 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1.080315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-1.41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0.158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Age30s***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-2.762704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.9795369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-2.82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0.005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Age40s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-1.170066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.8991289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-1.30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0.193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Gender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.2841433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.5364555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0.53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0.596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job_student</a:t>
                      </a: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*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-2.633748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1.355707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-1.94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0.052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job_office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.0201712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.743817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 0.03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0.978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job_public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-.21472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1.025917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-0.21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0.834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job_speical</a:t>
                      </a: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*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2.230069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1.340147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1.66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0.096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learn_ba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.6843675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.9081867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0.75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0.451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learn_ma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.4114573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.972233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0.672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club_sharing</a:t>
                      </a: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**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1.989332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.9412754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2.11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0.035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club_kepco</a:t>
                      </a: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**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1.73136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.8339964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2.08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0.038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_cons</a:t>
                      </a:r>
                      <a:endParaRPr lang="ko-KR" sz="14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.5239554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1.649572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0.32 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0.751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Log Likelihood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Number of  Ob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LR  chi2(2)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Prob</a:t>
                      </a: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 &gt; Chi2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PseudoR2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-84.584976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155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35.79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0.0004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맑은 고딕"/>
                          <a:cs typeface="Times New Roman" pitchFamily="18" charset="0"/>
                        </a:rPr>
                        <a:t>0.1946</a:t>
                      </a:r>
                      <a:endParaRPr lang="ko-KR" sz="2000" dirty="0">
                        <a:latin typeface="Times New Roman" pitchFamily="18" charset="0"/>
                        <a:ea typeface="맑은 고딕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-23"/>
            <a:ext cx="9144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Empirical Result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1466200"/>
            <a:ext cx="8501123" cy="376834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Statistically, age group, types of job, service type have a influence on willingness to buy EVs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FF4FD5-83B9-49BE-BEF9-87BE94CF3D6E}"/>
              </a:ext>
            </a:extLst>
          </p:cNvPr>
          <p:cNvSpPr/>
          <p:nvPr/>
        </p:nvSpPr>
        <p:spPr bwMode="auto">
          <a:xfrm>
            <a:off x="1979712" y="1915293"/>
            <a:ext cx="1728192" cy="475406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3"/>
            <a:ext cx="9144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Empirical Result</a:t>
            </a:r>
            <a:endParaRPr lang="ko-KR" altLang="ko-KR" sz="2400" b="1" dirty="0"/>
          </a:p>
          <a:p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b="1" dirty="0">
                <a:solidFill>
                  <a:prstClr val="white"/>
                </a:solidFill>
                <a:latin typeface="Calibri"/>
                <a:ea typeface="맑은 고딕"/>
              </a:rPr>
              <a:t>Model Specification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7" y="1506270"/>
            <a:ext cx="7344816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30s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willing to buy EVs than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60s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(significant at 1%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1477" y="2076237"/>
            <a:ext cx="727698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show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willingness to buy EVs than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researchers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(significant at 10% 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1477" y="2571001"/>
            <a:ext cx="727698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Specialis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t have a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willingness to buy EVs than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researcher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s (significant at 10% 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068960"/>
            <a:ext cx="734481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The Korea car sharing service member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have a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willingness to buy EVs than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EV users in </a:t>
            </a:r>
            <a:r>
              <a:rPr lang="en-US" altLang="ko-KR" sz="1600" b="1" dirty="0" err="1">
                <a:latin typeface="Times New Roman" pitchFamily="18" charset="0"/>
                <a:cs typeface="Times New Roman" pitchFamily="18" charset="0"/>
              </a:rPr>
              <a:t>Jeju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(significant at 5%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4653136"/>
            <a:ext cx="734481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The KEPCO’s EV car sharing service member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have a higher willingness to buy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EVs than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EV users in </a:t>
            </a:r>
            <a:r>
              <a:rPr lang="en-US" altLang="ko-KR" sz="1600" b="1" dirty="0" err="1">
                <a:latin typeface="Times New Roman" pitchFamily="18" charset="0"/>
                <a:cs typeface="Times New Roman" pitchFamily="18" charset="0"/>
              </a:rPr>
              <a:t>Jeju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(significant at 1%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1469395"/>
            <a:ext cx="10717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2014682"/>
            <a:ext cx="10717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913" y="3064604"/>
            <a:ext cx="1071735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0" name="Slide Number Placeholder 2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47A7014-D8CC-4333-962D-F91A7DD7D25E}" type="slidenum">
              <a:rPr kumimoji="0"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24</a:t>
            </a:fld>
            <a:endParaRPr kumimoji="0" lang="en-US" altLang="ko-KR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white"/>
                </a:solidFill>
                <a:latin typeface="Calibri"/>
              </a:rPr>
              <a:t>Model Specification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-23"/>
            <a:ext cx="9144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Marginal Effects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1466200"/>
            <a:ext cx="8501123" cy="376834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34290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Marginal Effects show the change in probability when the predictor or independent variable increase by one unit.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1519" y="2125980"/>
          <a:ext cx="8424937" cy="4255350"/>
        </p:xfrm>
        <a:graphic>
          <a:graphicData uri="http://schemas.openxmlformats.org/drawingml/2006/table">
            <a:tbl>
              <a:tblPr/>
              <a:tblGrid>
                <a:gridCol w="194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3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돋움"/>
                          <a:cs typeface="Times New Roman"/>
                        </a:rPr>
                        <a:t>Variables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돋움"/>
                          <a:cs typeface="Times New Roman"/>
                        </a:rPr>
                        <a:t>dy</a:t>
                      </a:r>
                      <a:r>
                        <a:rPr lang="en-US" sz="1400" kern="100" dirty="0">
                          <a:latin typeface="Times New Roman"/>
                          <a:ea typeface="돋움"/>
                          <a:cs typeface="Times New Roman"/>
                        </a:rPr>
                        <a:t>/</a:t>
                      </a:r>
                      <a:r>
                        <a:rPr lang="en-US" sz="1400" kern="100" dirty="0" err="1">
                          <a:latin typeface="Times New Roman"/>
                          <a:ea typeface="돋움"/>
                          <a:cs typeface="Times New Roman"/>
                        </a:rPr>
                        <a:t>dx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돋움"/>
                          <a:cs typeface="Times New Roman"/>
                        </a:rPr>
                        <a:t>Standard Error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돋움"/>
                          <a:cs typeface="Times New Roman"/>
                        </a:rPr>
                        <a:t>Z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돋움"/>
                          <a:cs typeface="Times New Roman"/>
                        </a:rPr>
                        <a:t>P&gt;|z|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age20s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-.3368977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.2383876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-1.41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0.158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Age30s***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-.6109134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.2135531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-2.86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0.004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age40s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-.2587353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.1981022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-1.31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0.192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gender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.0628323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.1185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0.53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0.596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맑은 고딕"/>
                          <a:cs typeface="Times New Roman"/>
                        </a:rPr>
                        <a:t>job_student</a:t>
                      </a: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*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-.5823977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.3026182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-1.92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0.054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job_office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.0044604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.1644718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0.03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0.978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job_public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-.0474808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.2271083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-0.21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0.834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맑은 고딕"/>
                          <a:cs typeface="Times New Roman"/>
                        </a:rPr>
                        <a:t>job_speical</a:t>
                      </a: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*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.4931326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.2860709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1.72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0.085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learn_ba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.1513334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.2007506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0.75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0.451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learn_ma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.0909851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.2148848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0.42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0.672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맑은 고딕"/>
                          <a:cs typeface="Times New Roman"/>
                        </a:rPr>
                        <a:t>club_sharing</a:t>
                      </a: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**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.4398986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맑은 고딕"/>
                          <a:cs typeface="Times New Roman"/>
                        </a:rPr>
                        <a:t>.2052505</a:t>
                      </a:r>
                      <a:endParaRPr lang="ko-KR" sz="14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2.14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0.032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맑은 고딕"/>
                          <a:cs typeface="Times New Roman"/>
                        </a:rPr>
                        <a:t>club_kepco</a:t>
                      </a: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**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.3828537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.1824838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2.10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맑은 고딕"/>
                          <a:cs typeface="Times New Roman"/>
                        </a:rPr>
                        <a:t>0.036</a:t>
                      </a:r>
                      <a:endParaRPr lang="ko-KR" sz="14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3"/>
            <a:ext cx="9144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Empirical Result</a:t>
            </a:r>
            <a:endParaRPr lang="ko-KR" altLang="ko-KR" sz="2400" b="1" dirty="0"/>
          </a:p>
          <a:p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b="1" dirty="0">
                <a:solidFill>
                  <a:prstClr val="white"/>
                </a:solidFill>
                <a:latin typeface="Calibri"/>
                <a:ea typeface="맑은 고딕"/>
              </a:rPr>
              <a:t>Model Specification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42910" y="1357298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477" y="1484785"/>
            <a:ext cx="7348995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The change in probability when age group goes from ‘50s’ to ‘30s’ decrease 61.09%</a:t>
            </a:r>
          </a:p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is significant at 1%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1477" y="2204864"/>
            <a:ext cx="7348995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The change in probability when types of job goes from ‘researcher’ to ‘job’ decrease </a:t>
            </a:r>
          </a:p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58.2% is significant at 10%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1477" y="2924944"/>
            <a:ext cx="7348995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The change in probability when types of job goes from ‘researcher’ to ‘specialist’ </a:t>
            </a:r>
          </a:p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increase 49.3% is significant at 10%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7" y="3645024"/>
            <a:ext cx="7344816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The change in probability when types of service group goes from ‘EV users in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Jeju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’ to </a:t>
            </a:r>
          </a:p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‘Car sharing service group’ increase 43.98% is significant at 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6" y="5107250"/>
            <a:ext cx="7344815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The change in probability when types of service group goes from ‘EV user in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Jeju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group’ to </a:t>
            </a:r>
          </a:p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‘KEPCO EV car sharing service member’ increase 38.28% is significant at 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1469395"/>
            <a:ext cx="10717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2094819"/>
            <a:ext cx="1071735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913" y="3645024"/>
            <a:ext cx="1071735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4357858"/>
            <a:ext cx="7344816" cy="4174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Korea Car Sharing service members live in Seoul</a:t>
            </a:r>
            <a:endParaRPr lang="en-US" altLang="ko-KR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5656" y="5798089"/>
            <a:ext cx="7344816" cy="46166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KEPCO EV car sharing service member live in Seoul</a:t>
            </a:r>
            <a:endParaRPr lang="en-US" altLang="ko-KR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3753" y="2132856"/>
            <a:ext cx="5852663" cy="136207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Results and Implication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1239617" y="1916832"/>
            <a:ext cx="1152128" cy="1080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4400" dirty="0">
                <a:solidFill>
                  <a:prstClr val="white"/>
                </a:solidFill>
              </a:rPr>
              <a:t>3</a:t>
            </a:r>
            <a:endParaRPr kumimoji="0"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39617" y="2996952"/>
            <a:ext cx="658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http://researchwrit.files.wordpress.com/2011/04/montage_solution_cle12252736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8205"/>
            <a:ext cx="3071802" cy="3639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257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Conclusion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Age group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357299"/>
            <a:ext cx="8501123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The reason people in their 30s are less willing to buy an EV may be due to their social status.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In Korea, 30s need money for weddings, buying a house, and educating their children.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30s might have less room to pay for necessities.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4907648"/>
            <a:ext cx="8424936" cy="10416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600" dirty="0">
                <a:cs typeface="Times New Roman" pitchFamily="18" charset="0"/>
              </a:rPr>
              <a:t>   ☞ 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The government should provide greater subsidies that take customer’s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       financial capacity to buy EVs into account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갈매기형 수장 7"/>
          <p:cNvSpPr/>
          <p:nvPr/>
        </p:nvSpPr>
        <p:spPr bwMode="auto">
          <a:xfrm rot="5400000">
            <a:off x="4319972" y="2744924"/>
            <a:ext cx="504056" cy="3168352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43567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Conclusion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Types</a:t>
            </a:r>
            <a:r>
              <a:rPr kumimoji="0" lang="en-US" altLang="ko-KR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Job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357298"/>
            <a:ext cx="850112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Researchers and specialist showed different attitudes to buying EVs.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2636912"/>
            <a:ext cx="8424936" cy="10156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cs typeface="Times New Roman" pitchFamily="18" charset="0"/>
              </a:rPr>
              <a:t>    ☞ 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The high income level of specialist may be the reason for their greater  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           willingness to buy compared to other groups.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4155281"/>
            <a:ext cx="8501123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Researchers and student showed different attitudes to buying EVs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5473491"/>
            <a:ext cx="8424936" cy="10156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cs typeface="Times New Roman" pitchFamily="18" charset="0"/>
              </a:rPr>
              <a:t>    ☞ 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The low income level of student may be the reason for their  lower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          willingness to buy compared to other groups.</a:t>
            </a:r>
          </a:p>
        </p:txBody>
      </p:sp>
      <p:sp>
        <p:nvSpPr>
          <p:cNvPr id="10" name="갈매기형 수장 9"/>
          <p:cNvSpPr/>
          <p:nvPr/>
        </p:nvSpPr>
        <p:spPr bwMode="auto">
          <a:xfrm rot="5400000">
            <a:off x="4319972" y="656692"/>
            <a:ext cx="504056" cy="3168352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갈매기형 수장 10"/>
          <p:cNvSpPr/>
          <p:nvPr/>
        </p:nvSpPr>
        <p:spPr bwMode="auto">
          <a:xfrm rot="5400000">
            <a:off x="4319972" y="3428814"/>
            <a:ext cx="504056" cy="3168352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43567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Conclusion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Service Group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244536"/>
            <a:ext cx="8501123" cy="960328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Korea car sharing group members in Seoul have a higher willingness to buy  EVs than EV user in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Jeju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2306861"/>
            <a:ext cx="8501123" cy="960328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KEPCO car sharing group members in Seoul have a higher willingness to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      buy  EVs than EV user in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Jeju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4289571"/>
            <a:ext cx="8424936" cy="5539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cs typeface="Times New Roman" pitchFamily="18" charset="0"/>
              </a:rPr>
              <a:t>    ☞ 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Perhaps, there are regional differences in willingness to buy EVs</a:t>
            </a:r>
          </a:p>
        </p:txBody>
      </p:sp>
      <p:sp>
        <p:nvSpPr>
          <p:cNvPr id="11" name="갈매기형 수장 10"/>
          <p:cNvSpPr/>
          <p:nvPr/>
        </p:nvSpPr>
        <p:spPr bwMode="auto">
          <a:xfrm rot="5400000">
            <a:off x="4319972" y="2168860"/>
            <a:ext cx="504056" cy="3168352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4356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B0BB7-B7E7-47A3-8C2C-E382DE8D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099817"/>
            <a:ext cx="7772400" cy="1362075"/>
          </a:xfrm>
        </p:spPr>
        <p:txBody>
          <a:bodyPr/>
          <a:lstStyle/>
          <a:p>
            <a:r>
              <a:rPr lang="en-US" altLang="ko-KR" dirty="0"/>
              <a:t>  Do want to buy pizza?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EF9A39-A8D4-4A20-AFAD-CD8C5FA7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461892"/>
            <a:ext cx="3009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Conclusion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Service group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357298"/>
            <a:ext cx="8501123" cy="44935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/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The reason people in their 30s are less willing to buy an EV may be due to their social status.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In Korea, 30s need money for weddings, buying a house, and educating their children.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30s might have less room to pay for necessities. </a:t>
            </a:r>
          </a:p>
          <a:p>
            <a:pPr marL="457200" indent="-457200"/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>
                <a:latin typeface="맑은 고딕"/>
                <a:ea typeface="맑은 고딕"/>
                <a:cs typeface="Times New Roman" pitchFamily="18" charset="0"/>
              </a:rPr>
              <a:t>☞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Korean government should provide greater subsidies that   </a:t>
            </a:r>
          </a:p>
          <a:p>
            <a:pPr marL="457200" indent="-457200"/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          take customer’s financial capacity to buy EVs into account.</a:t>
            </a:r>
          </a:p>
          <a:p>
            <a:pPr marL="457200" indent="-457200"/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35675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Calibri"/>
                <a:ea typeface="맑은 고딕"/>
              </a:rPr>
              <a:t>Conclusion</a:t>
            </a:r>
            <a:endParaRPr kumimoji="0"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atin typeface="Times New Roman" pitchFamily="18" charset="0"/>
                <a:ea typeface="+mj-ea"/>
                <a:cs typeface="Times New Roman" pitchFamily="18" charset="0"/>
              </a:rPr>
              <a:t>Specific motivation to buy EV among the respondent want to buy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12976"/>
            <a:ext cx="6134100" cy="3363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282" y="1365736"/>
            <a:ext cx="8501123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91 out of 155 respondents answer that they want to buy EV.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Environmental Friendly (30.8%)   &gt;   Saving cost oil for driving (18.7%)</a:t>
            </a:r>
          </a:p>
          <a:p>
            <a:pPr marL="457200" indent="-457200"/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>
                <a:cs typeface="Times New Roman" pitchFamily="18" charset="0"/>
              </a:rPr>
              <a:t>☞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We should consider those point when we make a market strategic for EV</a:t>
            </a:r>
          </a:p>
        </p:txBody>
      </p:sp>
    </p:spTree>
    <p:extLst>
      <p:ext uri="{BB962C8B-B14F-4D97-AF65-F5344CB8AC3E}">
        <p14:creationId xmlns:p14="http://schemas.microsoft.com/office/powerpoint/2010/main" val="4251435675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b="1" dirty="0">
                <a:solidFill>
                  <a:prstClr val="white"/>
                </a:solidFill>
                <a:latin typeface="Calibri"/>
                <a:ea typeface="맑은 고딕"/>
              </a:rPr>
              <a:t>Conclusion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제목 3"/>
          <p:cNvSpPr txBox="1">
            <a:spLocks/>
          </p:cNvSpPr>
          <p:nvPr/>
        </p:nvSpPr>
        <p:spPr>
          <a:xfrm>
            <a:off x="400485" y="571504"/>
            <a:ext cx="8743515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atin typeface="Times New Roman" pitchFamily="18" charset="0"/>
                <a:ea typeface="+mj-ea"/>
                <a:cs typeface="Times New Roman" pitchFamily="18" charset="0"/>
              </a:rPr>
              <a:t>Policy Implication for Korea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357298"/>
            <a:ext cx="8748464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evidence from this study suggests that policy makers should clearly understand customer’s willingness to buy electric vehicle.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sense, policy makers should build up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customized electricity-vehicle promotions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on their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 group, types of job, service group, and region.</a:t>
            </a:r>
          </a:p>
        </p:txBody>
      </p:sp>
      <p:sp>
        <p:nvSpPr>
          <p:cNvPr id="9" name="갈매기형 수장 8"/>
          <p:cNvSpPr/>
          <p:nvPr/>
        </p:nvSpPr>
        <p:spPr bwMode="auto">
          <a:xfrm rot="5400000">
            <a:off x="4319972" y="2888940"/>
            <a:ext cx="504056" cy="3168352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3296" tIns="46648" rIns="93296" bIns="46648"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4941169"/>
            <a:ext cx="8424936" cy="10156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☞  In order to promote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Evs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especially for EV users,  Korea Government should consider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market segmentation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based on age, job, region.</a:t>
            </a:r>
          </a:p>
        </p:txBody>
      </p:sp>
    </p:spTree>
    <p:extLst>
      <p:ext uri="{BB962C8B-B14F-4D97-AF65-F5344CB8AC3E}">
        <p14:creationId xmlns:p14="http://schemas.microsoft.com/office/powerpoint/2010/main" val="4251435675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8454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b="1" dirty="0">
                <a:solidFill>
                  <a:prstClr val="white"/>
                </a:solidFill>
                <a:latin typeface="Calibri"/>
                <a:ea typeface="맑은 고딕"/>
              </a:rPr>
              <a:t>Key Reference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467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8596" y="1428736"/>
            <a:ext cx="84296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Ona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Egbue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Suzanna Long, Barriers to widespread adoption of electric vehicles: An  </a:t>
            </a:r>
          </a:p>
          <a:p>
            <a:pPr algn="just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analysis of customer attitude and perceptions, 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Energy Policy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Volume 48, 2012, Pages    </a:t>
            </a:r>
          </a:p>
          <a:p>
            <a:pPr algn="just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717–729</a:t>
            </a:r>
            <a:endParaRPr lang="ko-KR" altLang="ko-K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 </a:t>
            </a:r>
            <a:endParaRPr lang="ko-KR" altLang="ko-KR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Alexander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Kihm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Stefan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Trommer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The new car market for electric vehicles and the </a:t>
            </a:r>
          </a:p>
          <a:p>
            <a:pPr algn="just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potential for fuel substitution, 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Energy Policy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Volume 73, 2014, 147–157</a:t>
            </a:r>
          </a:p>
          <a:p>
            <a:pPr algn="just"/>
            <a:endParaRPr lang="ko-KR" altLang="ko-KR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x-none" altLang="ko-KR">
                <a:latin typeface="Times New Roman" pitchFamily="18" charset="0"/>
                <a:cs typeface="Times New Roman" pitchFamily="18" charset="0"/>
              </a:rPr>
              <a:t> Korea Energy Management Corporation (KEMCO), EV demonstration project data 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x-none" altLang="ko-KR">
                <a:latin typeface="Times New Roman" pitchFamily="18" charset="0"/>
                <a:cs typeface="Times New Roman" pitchFamily="18" charset="0"/>
              </a:rPr>
              <a:t>analysis and EV distribution, </a:t>
            </a:r>
            <a:r>
              <a:rPr lang="x-none" altLang="ko-KR" i="1">
                <a:latin typeface="Times New Roman" pitchFamily="18" charset="0"/>
                <a:cs typeface="Times New Roman" pitchFamily="18" charset="0"/>
              </a:rPr>
              <a:t>internal paper by KEMCO</a:t>
            </a:r>
            <a:r>
              <a:rPr lang="x-none" altLang="ko-KR">
                <a:latin typeface="Times New Roman" pitchFamily="18" charset="0"/>
                <a:cs typeface="Times New Roman" pitchFamily="18" charset="0"/>
              </a:rPr>
              <a:t>, October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x-none" altLang="ko-KR">
                <a:latin typeface="Times New Roman" pitchFamily="18" charset="0"/>
                <a:cs typeface="Times New Roman" pitchFamily="18" charset="0"/>
              </a:rPr>
              <a:t> 2013  Electric Vehicle News, Electric car sales set to take off in South Korea, April 18, 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x-none" altLang="ko-KR">
                <a:latin typeface="Times New Roman" pitchFamily="18" charset="0"/>
                <a:cs typeface="Times New Roman" pitchFamily="18" charset="0"/>
              </a:rPr>
              <a:t>2014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3567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76" y="188640"/>
            <a:ext cx="9144000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Why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B56119-167A-42B4-8E03-8BB8E5A47E13}"/>
              </a:ext>
            </a:extLst>
          </p:cNvPr>
          <p:cNvSpPr/>
          <p:nvPr/>
        </p:nvSpPr>
        <p:spPr>
          <a:xfrm>
            <a:off x="95250" y="3155156"/>
            <a:ext cx="1847851" cy="1689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Population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Space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09475B-8746-4551-B153-54C50FA2E7B8}"/>
              </a:ext>
            </a:extLst>
          </p:cNvPr>
          <p:cNvSpPr/>
          <p:nvPr/>
        </p:nvSpPr>
        <p:spPr>
          <a:xfrm>
            <a:off x="3470275" y="2211387"/>
            <a:ext cx="1155701" cy="552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/>
              <a:t>S</a:t>
            </a:r>
            <a:r>
              <a:rPr lang="en-US" altLang="ko-KR" sz="1350" dirty="0" err="1">
                <a:solidFill>
                  <a:schemeClr val="tx1"/>
                </a:solidFill>
              </a:rPr>
              <a:t>Sample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space</a:t>
            </a:r>
            <a:endParaRPr lang="ko-KR" altLang="en-US" sz="13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5A9D9CF-44F7-4A5E-9701-29E576C097DD}"/>
              </a:ext>
            </a:extLst>
          </p:cNvPr>
          <p:cNvSpPr/>
          <p:nvPr/>
        </p:nvSpPr>
        <p:spPr>
          <a:xfrm>
            <a:off x="4732338" y="2205831"/>
            <a:ext cx="1155701" cy="552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Sample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space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147E57C-BF66-4B73-AB16-5E7C33CA19EF}"/>
              </a:ext>
            </a:extLst>
          </p:cNvPr>
          <p:cNvSpPr/>
          <p:nvPr/>
        </p:nvSpPr>
        <p:spPr>
          <a:xfrm>
            <a:off x="2208213" y="2205831"/>
            <a:ext cx="1155701" cy="552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Sample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Space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74946-56E0-4F8F-84BB-B496897F4061}"/>
              </a:ext>
            </a:extLst>
          </p:cNvPr>
          <p:cNvCxnSpPr/>
          <p:nvPr/>
        </p:nvCxnSpPr>
        <p:spPr>
          <a:xfrm flipV="1">
            <a:off x="1689100" y="2876550"/>
            <a:ext cx="519113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0566C4-467D-4B28-9754-ADF1ED2F5E96}"/>
              </a:ext>
            </a:extLst>
          </p:cNvPr>
          <p:cNvCxnSpPr>
            <a:cxnSpLocks/>
          </p:cNvCxnSpPr>
          <p:nvPr/>
        </p:nvCxnSpPr>
        <p:spPr>
          <a:xfrm flipH="1">
            <a:off x="2082802" y="2979340"/>
            <a:ext cx="1219199" cy="119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CD0E24-6A86-4A8C-A9BB-6FBD2A92798F}"/>
              </a:ext>
            </a:extLst>
          </p:cNvPr>
          <p:cNvSpPr txBox="1"/>
          <p:nvPr/>
        </p:nvSpPr>
        <p:spPr>
          <a:xfrm>
            <a:off x="1145637" y="2619781"/>
            <a:ext cx="9156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Sampling</a:t>
            </a:r>
            <a:endParaRPr lang="ko-KR" altLang="en-US" sz="13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80ADCE-918C-4AB0-B548-524630F53121}"/>
              </a:ext>
            </a:extLst>
          </p:cNvPr>
          <p:cNvSpPr txBox="1"/>
          <p:nvPr/>
        </p:nvSpPr>
        <p:spPr>
          <a:xfrm>
            <a:off x="2555776" y="3655693"/>
            <a:ext cx="10903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Estimation</a:t>
            </a:r>
            <a:endParaRPr lang="ko-KR" altLang="en-US" sz="15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884A71F-E53B-455E-895C-C97E36D43B92}"/>
              </a:ext>
            </a:extLst>
          </p:cNvPr>
          <p:cNvSpPr/>
          <p:nvPr/>
        </p:nvSpPr>
        <p:spPr>
          <a:xfrm rot="10800000">
            <a:off x="3298725" y="3471167"/>
            <a:ext cx="952500" cy="20895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F6468-2DC6-45FB-9B37-F1879542A14C}"/>
              </a:ext>
            </a:extLst>
          </p:cNvPr>
          <p:cNvSpPr txBox="1"/>
          <p:nvPr/>
        </p:nvSpPr>
        <p:spPr>
          <a:xfrm>
            <a:off x="4355976" y="3098300"/>
            <a:ext cx="46184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ko-KR" sz="1350" dirty="0"/>
              <a:t>Model Selection        : Ensemble (Bagging, Boost)</a:t>
            </a:r>
          </a:p>
          <a:p>
            <a:pPr marL="257175" indent="-257175">
              <a:buAutoNum type="arabicPeriod"/>
            </a:pPr>
            <a:r>
              <a:rPr lang="en-US" altLang="ko-KR" sz="1350" dirty="0"/>
              <a:t>Feature Selection       : Regularization</a:t>
            </a:r>
          </a:p>
          <a:p>
            <a:pPr marL="257175" indent="-257175">
              <a:buAutoNum type="arabicPeriod"/>
            </a:pPr>
            <a:r>
              <a:rPr lang="en-US" altLang="ko-KR" sz="1350" dirty="0"/>
              <a:t>Target Selection         : Ordered </a:t>
            </a:r>
            <a:r>
              <a:rPr lang="en-US" altLang="ko-KR" sz="1350" dirty="0" err="1"/>
              <a:t>Probit</a:t>
            </a:r>
            <a:r>
              <a:rPr lang="en-US" altLang="ko-KR" sz="1350" dirty="0"/>
              <a:t>, Structured  </a:t>
            </a:r>
          </a:p>
          <a:p>
            <a:r>
              <a:rPr lang="en-US" altLang="ko-KR" sz="1350" dirty="0"/>
              <a:t>                                    prediction</a:t>
            </a:r>
          </a:p>
          <a:p>
            <a:r>
              <a:rPr lang="en-US" altLang="ko-KR" sz="1350" dirty="0"/>
              <a:t>4.   Hyper parameter </a:t>
            </a:r>
            <a:r>
              <a:rPr lang="en-US" altLang="ko-KR" sz="1350" u="sng" dirty="0"/>
              <a:t>Selection</a:t>
            </a:r>
            <a:r>
              <a:rPr lang="en-US" altLang="ko-KR" sz="1350" dirty="0"/>
              <a:t> : Bayesian Optimization</a:t>
            </a:r>
          </a:p>
          <a:p>
            <a:r>
              <a:rPr lang="en-US" altLang="ko-KR" sz="1350" dirty="0"/>
              <a:t>                                                  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4D0F87-1006-4531-AC8C-64905BEE13C9}"/>
              </a:ext>
            </a:extLst>
          </p:cNvPr>
          <p:cNvSpPr txBox="1"/>
          <p:nvPr/>
        </p:nvSpPr>
        <p:spPr>
          <a:xfrm>
            <a:off x="1953620" y="4211770"/>
            <a:ext cx="3102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95% Confidence interval :</a:t>
            </a:r>
          </a:p>
          <a:p>
            <a:r>
              <a:rPr lang="en-US" altLang="ko-KR" sz="1350" dirty="0"/>
              <a:t>real value may in this interval in 95%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10385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76" y="188640"/>
            <a:ext cx="9144000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Discrete Choice Method and Other ML Techs(RF, Ada Boost)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A6C7B-3793-4AE5-8D8C-38E6609DFA64}"/>
              </a:ext>
            </a:extLst>
          </p:cNvPr>
          <p:cNvSpPr txBox="1"/>
          <p:nvPr/>
        </p:nvSpPr>
        <p:spPr>
          <a:xfrm>
            <a:off x="1187624" y="2636912"/>
            <a:ext cx="6411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Inference with </a:t>
            </a:r>
            <a:r>
              <a:rPr lang="en-US" altLang="ko-KR" b="1" dirty="0">
                <a:solidFill>
                  <a:srgbClr val="FF0000"/>
                </a:solidFill>
              </a:rPr>
              <a:t>Logit Model (= Discrete Choice Model)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Prediction with Logic Model (= Discrete Choice Model)</a:t>
            </a:r>
          </a:p>
          <a:p>
            <a:r>
              <a:rPr lang="en-US" altLang="ko-KR" dirty="0"/>
              <a:t>                    Random Forest (=ML, Bagging)</a:t>
            </a:r>
          </a:p>
          <a:p>
            <a:r>
              <a:rPr lang="en-US" altLang="ko-KR" dirty="0"/>
              <a:t>                    Ada Boost       (=ML, Tree Based, Boosting)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12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19F972-7705-441B-B9DE-0BDD03D1F0E8}"/>
              </a:ext>
            </a:extLst>
          </p:cNvPr>
          <p:cNvSpPr/>
          <p:nvPr/>
        </p:nvSpPr>
        <p:spPr bwMode="auto">
          <a:xfrm>
            <a:off x="4211960" y="1124744"/>
            <a:ext cx="122413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CAAA27-75AC-479C-95CA-E486001DFC8F}"/>
              </a:ext>
            </a:extLst>
          </p:cNvPr>
          <p:cNvSpPr/>
          <p:nvPr/>
        </p:nvSpPr>
        <p:spPr bwMode="auto">
          <a:xfrm>
            <a:off x="3491880" y="1700808"/>
            <a:ext cx="3600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67627-F89C-42E8-9FF7-294C70B8457E}"/>
              </a:ext>
            </a:extLst>
          </p:cNvPr>
          <p:cNvSpPr/>
          <p:nvPr/>
        </p:nvSpPr>
        <p:spPr bwMode="auto">
          <a:xfrm>
            <a:off x="3644280" y="1988840"/>
            <a:ext cx="3600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CE2C10-3645-4D67-967D-A430DE63FAE2}"/>
              </a:ext>
            </a:extLst>
          </p:cNvPr>
          <p:cNvSpPr/>
          <p:nvPr/>
        </p:nvSpPr>
        <p:spPr bwMode="auto">
          <a:xfrm>
            <a:off x="6156176" y="2852936"/>
            <a:ext cx="280241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81439F-9400-4690-A9F3-29A446C004D8}"/>
              </a:ext>
            </a:extLst>
          </p:cNvPr>
          <p:cNvSpPr/>
          <p:nvPr/>
        </p:nvSpPr>
        <p:spPr bwMode="auto">
          <a:xfrm>
            <a:off x="3644280" y="4509120"/>
            <a:ext cx="280241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56EEC4-03C8-4940-8ABF-A38C5872AB9A}"/>
              </a:ext>
            </a:extLst>
          </p:cNvPr>
          <p:cNvSpPr/>
          <p:nvPr/>
        </p:nvSpPr>
        <p:spPr bwMode="auto">
          <a:xfrm>
            <a:off x="1763688" y="4509120"/>
            <a:ext cx="576064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472E83-667F-47A5-96CD-2E55EADDFE2F}"/>
              </a:ext>
            </a:extLst>
          </p:cNvPr>
          <p:cNvSpPr/>
          <p:nvPr/>
        </p:nvSpPr>
        <p:spPr bwMode="auto">
          <a:xfrm>
            <a:off x="5292080" y="5589240"/>
            <a:ext cx="576064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368E0-964F-4A7E-BBCE-C9CED49396A4}"/>
              </a:ext>
            </a:extLst>
          </p:cNvPr>
          <p:cNvSpPr/>
          <p:nvPr/>
        </p:nvSpPr>
        <p:spPr bwMode="auto">
          <a:xfrm>
            <a:off x="1475656" y="5661248"/>
            <a:ext cx="259228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3D6D2-B4C7-457D-9280-0F4B42FEF5A7}"/>
                  </a:ext>
                </a:extLst>
              </p:cNvPr>
              <p:cNvSpPr txBox="1"/>
              <p:nvPr/>
            </p:nvSpPr>
            <p:spPr>
              <a:xfrm>
                <a:off x="683568" y="1196752"/>
                <a:ext cx="8275022" cy="5492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Making Probability of Event 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P(Y=1|X)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Making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Odds Ratio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 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Making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Objective Function </a:t>
                </a:r>
                <a:r>
                  <a:rPr lang="en-US" altLang="ko-KR" dirty="0"/>
                  <a:t>which want to maximize 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    -&gt; Likelihood Function -&gt;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Log transformation -&gt;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Log-Likelihood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4. Finding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Weight Vectors </a:t>
                </a:r>
                <a:r>
                  <a:rPr lang="en-US" altLang="ko-KR" dirty="0"/>
                  <a:t>(= Coefficient in Stat)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acc>
                      <m:accPr>
                        <m:chr m:val="̂"/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 argmax 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Log-Likelihood Function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5.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Prediction</a:t>
                </a:r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(Fitted from sample and predict with new sample X)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Predicted Probability = P(Y=1|X)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*X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3D6D2-B4C7-457D-9280-0F4B42FEF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96752"/>
                <a:ext cx="8275022" cy="5492466"/>
              </a:xfrm>
              <a:prstGeom prst="rect">
                <a:avLst/>
              </a:prstGeom>
              <a:blipFill>
                <a:blip r:embed="rId2"/>
                <a:stretch>
                  <a:fillRect l="-736" t="-9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157A7-C5E7-4489-AAE9-C77F8DF33A2D}"/>
              </a:ext>
            </a:extLst>
          </p:cNvPr>
          <p:cNvSpPr txBox="1"/>
          <p:nvPr/>
        </p:nvSpPr>
        <p:spPr>
          <a:xfrm>
            <a:off x="3846240" y="1989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en-US" altLang="ko-KR" dirty="0"/>
              <a:t> = F(x) =</a:t>
            </a:r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en-US" altLang="ko-KR" dirty="0"/>
              <a:t>*X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61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86462-2018-400B-9230-D2A455AA548D}"/>
              </a:ext>
            </a:extLst>
          </p:cNvPr>
          <p:cNvSpPr txBox="1"/>
          <p:nvPr/>
        </p:nvSpPr>
        <p:spPr>
          <a:xfrm>
            <a:off x="0" y="6484694"/>
            <a:ext cx="804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Reference  : An Introduction to Statistical Learning, with Applications in R.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A3F54-A601-48C3-8375-40A085FB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954"/>
            <a:ext cx="8305800" cy="6000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697997-30F1-4CD5-AA09-898CB17B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07" y="1628800"/>
            <a:ext cx="3160393" cy="100811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5044ED6-6271-4D45-80AC-94187E78239E}"/>
              </a:ext>
            </a:extLst>
          </p:cNvPr>
          <p:cNvSpPr/>
          <p:nvPr/>
        </p:nvSpPr>
        <p:spPr bwMode="auto">
          <a:xfrm>
            <a:off x="5975859" y="1916832"/>
            <a:ext cx="504056" cy="576064"/>
          </a:xfrm>
          <a:prstGeom prst="right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BB824-9733-4C97-82D0-E51F9F6A5573}"/>
              </a:ext>
            </a:extLst>
          </p:cNvPr>
          <p:cNvSpPr/>
          <p:nvPr/>
        </p:nvSpPr>
        <p:spPr bwMode="auto">
          <a:xfrm>
            <a:off x="1835696" y="716656"/>
            <a:ext cx="2520280" cy="480095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608C63-D18A-48F3-801E-F7583D62D75C}"/>
              </a:ext>
            </a:extLst>
          </p:cNvPr>
          <p:cNvSpPr/>
          <p:nvPr/>
        </p:nvSpPr>
        <p:spPr bwMode="auto">
          <a:xfrm>
            <a:off x="2843808" y="1628800"/>
            <a:ext cx="2664296" cy="100811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409C4-D416-499D-8887-383703556941}"/>
              </a:ext>
            </a:extLst>
          </p:cNvPr>
          <p:cNvSpPr/>
          <p:nvPr/>
        </p:nvSpPr>
        <p:spPr bwMode="auto">
          <a:xfrm>
            <a:off x="2267743" y="4151758"/>
            <a:ext cx="4212171" cy="100811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77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86462-2018-400B-9230-D2A455AA548D}"/>
              </a:ext>
            </a:extLst>
          </p:cNvPr>
          <p:cNvSpPr txBox="1"/>
          <p:nvPr/>
        </p:nvSpPr>
        <p:spPr>
          <a:xfrm>
            <a:off x="0" y="188640"/>
            <a:ext cx="755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 : An Introduction to Statistical Learning, with Applications in R.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C2FBF-66AB-42B3-9825-DB3229E0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095375"/>
            <a:ext cx="8324850" cy="4667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5C1C26-7AE0-4A82-8778-87117721A655}"/>
              </a:ext>
            </a:extLst>
          </p:cNvPr>
          <p:cNvSpPr/>
          <p:nvPr/>
        </p:nvSpPr>
        <p:spPr bwMode="auto">
          <a:xfrm>
            <a:off x="5940152" y="2132856"/>
            <a:ext cx="1656184" cy="504056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A6C8E42-2FA9-4789-A031-FDD06BC96D0B}"/>
              </a:ext>
            </a:extLst>
          </p:cNvPr>
          <p:cNvSpPr/>
          <p:nvPr/>
        </p:nvSpPr>
        <p:spPr bwMode="auto">
          <a:xfrm>
            <a:off x="409575" y="5157192"/>
            <a:ext cx="922065" cy="605433"/>
          </a:xfrm>
          <a:prstGeom prst="right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BC84-7FA6-47AE-ABB1-A90453723747}"/>
              </a:ext>
            </a:extLst>
          </p:cNvPr>
          <p:cNvSpPr txBox="1"/>
          <p:nvPr/>
        </p:nvSpPr>
        <p:spPr>
          <a:xfrm>
            <a:off x="1735113" y="4972526"/>
            <a:ext cx="457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Monotonic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r>
              <a:rPr lang="ko-KR" altLang="en-US" dirty="0"/>
              <a:t> </a:t>
            </a:r>
            <a:r>
              <a:rPr lang="en-US" altLang="ko-KR" dirty="0"/>
              <a:t>: Loglikelihood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274888-879C-44DC-8E86-17075C03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459908"/>
            <a:ext cx="4505325" cy="1095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5C805F-F0CF-4811-887D-50EC94D18882}"/>
              </a:ext>
            </a:extLst>
          </p:cNvPr>
          <p:cNvSpPr/>
          <p:nvPr/>
        </p:nvSpPr>
        <p:spPr bwMode="auto">
          <a:xfrm>
            <a:off x="2094899" y="2754962"/>
            <a:ext cx="5573445" cy="87665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42FD0A-6CDF-4B28-92C8-F19477833E2A}"/>
              </a:ext>
            </a:extLst>
          </p:cNvPr>
          <p:cNvSpPr/>
          <p:nvPr/>
        </p:nvSpPr>
        <p:spPr bwMode="auto">
          <a:xfrm>
            <a:off x="2339752" y="5547171"/>
            <a:ext cx="4212171" cy="100811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2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D095F7-F607-4893-93DD-32590CB0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7705725" cy="1866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6507BA-0BF4-4BDE-94E8-DF849459C5DB}"/>
              </a:ext>
            </a:extLst>
          </p:cNvPr>
          <p:cNvSpPr/>
          <p:nvPr/>
        </p:nvSpPr>
        <p:spPr>
          <a:xfrm>
            <a:off x="2678" y="116632"/>
            <a:ext cx="932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Reference : The elements of statistical learning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826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6273F-89CE-406C-AAF8-9A1D5BDCC16B}"/>
              </a:ext>
            </a:extLst>
          </p:cNvPr>
          <p:cNvSpPr txBox="1"/>
          <p:nvPr/>
        </p:nvSpPr>
        <p:spPr>
          <a:xfrm>
            <a:off x="611560" y="1268760"/>
            <a:ext cx="81369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Decision = Simple Choice {0,1}      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(example)  0 = buy pizza 1 = stay library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           0 = Die          1= alive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           0 = infected     1= not infected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           0 = success      1= failure </a:t>
            </a:r>
          </a:p>
          <a:p>
            <a:r>
              <a:rPr lang="en-US" altLang="ko-KR" dirty="0"/>
              <a:t>                          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Multiple</a:t>
            </a:r>
            <a:r>
              <a:rPr lang="en-US" altLang="ko-KR" sz="2400" b="1" dirty="0"/>
              <a:t> Choice or {0,1,2,3,4}</a:t>
            </a:r>
          </a:p>
          <a:p>
            <a:r>
              <a:rPr lang="en-US" altLang="ko-KR" sz="2400" b="1" dirty="0"/>
              <a:t>           </a:t>
            </a:r>
          </a:p>
          <a:p>
            <a:r>
              <a:rPr lang="en-US" altLang="ko-KR" dirty="0"/>
              <a:t>              (example)  0 = domino pizza 1 = Pizza Hut  2….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089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85C9CC-8902-47D8-99A0-C125F28B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908720"/>
            <a:ext cx="6438900" cy="2181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374ECE-D848-4E98-8174-BF877FA8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768056"/>
            <a:ext cx="521970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F41FC-DA71-4ECB-96BB-066E3E1583DC}"/>
              </a:ext>
            </a:extLst>
          </p:cNvPr>
          <p:cNvSpPr txBox="1"/>
          <p:nvPr/>
        </p:nvSpPr>
        <p:spPr>
          <a:xfrm>
            <a:off x="1691680" y="5805264"/>
            <a:ext cx="51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 = 0.5 &gt;1</a:t>
            </a:r>
          </a:p>
          <a:p>
            <a:r>
              <a:rPr lang="en-US" altLang="ko-KR" dirty="0"/>
              <a:t>W*X(=Income, age) = Y = 0.6= 1 0.4 =0 0.3 =0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47021D-18F2-4AB4-A83E-C29B51142E50}"/>
              </a:ext>
            </a:extLst>
          </p:cNvPr>
          <p:cNvSpPr/>
          <p:nvPr/>
        </p:nvSpPr>
        <p:spPr>
          <a:xfrm>
            <a:off x="-36512" y="1"/>
            <a:ext cx="689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Reference : The elements of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2430625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6444C-3D59-45EC-86BD-9D95D6C92C54}"/>
              </a:ext>
            </a:extLst>
          </p:cNvPr>
          <p:cNvSpPr txBox="1"/>
          <p:nvPr/>
        </p:nvSpPr>
        <p:spPr>
          <a:xfrm>
            <a:off x="683568" y="1196752"/>
            <a:ext cx="6900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See the Code From </a:t>
            </a:r>
            <a:r>
              <a:rPr lang="en-US" altLang="ko-KR" b="1" dirty="0" err="1"/>
              <a:t>Scracth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do it with </a:t>
            </a:r>
            <a:r>
              <a:rPr lang="en-US" altLang="ko-KR" b="1" dirty="0" err="1"/>
              <a:t>Sklearn</a:t>
            </a:r>
            <a:r>
              <a:rPr lang="en-US" altLang="ko-KR" b="1" dirty="0"/>
              <a:t>, </a:t>
            </a:r>
          </a:p>
          <a:p>
            <a:r>
              <a:rPr lang="en-US" altLang="ko-KR" dirty="0"/>
              <a:t>When you do prediction it is okay</a:t>
            </a:r>
          </a:p>
          <a:p>
            <a:r>
              <a:rPr lang="en-US" altLang="ko-KR" dirty="0"/>
              <a:t>When you do it for inference, you should check default setting </a:t>
            </a:r>
          </a:p>
          <a:p>
            <a:r>
              <a:rPr lang="en-US" altLang="ko-KR" dirty="0"/>
              <a:t>(Intercept, L2 regularization)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583576-5E2C-4CE3-AD6F-507054D3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20" y="3345800"/>
            <a:ext cx="7572375" cy="1657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19E7EE-D117-44F1-8369-955CDDA3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517232"/>
            <a:ext cx="7839075" cy="1123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7D525-5664-4286-96E6-E125F1461979}"/>
              </a:ext>
            </a:extLst>
          </p:cNvPr>
          <p:cNvSpPr/>
          <p:nvPr/>
        </p:nvSpPr>
        <p:spPr bwMode="auto">
          <a:xfrm>
            <a:off x="683568" y="5373216"/>
            <a:ext cx="8136904" cy="13681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4668C-B33A-4772-88A4-B4BB19E31C53}"/>
              </a:ext>
            </a:extLst>
          </p:cNvPr>
          <p:cNvSpPr txBox="1"/>
          <p:nvPr/>
        </p:nvSpPr>
        <p:spPr>
          <a:xfrm>
            <a:off x="707604" y="5376396"/>
            <a:ext cx="683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Default = Regularized likelihood Function, No intercept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C0FDE-89C9-4B0A-ADC4-CADBEF96BC5D}"/>
              </a:ext>
            </a:extLst>
          </p:cNvPr>
          <p:cNvSpPr/>
          <p:nvPr/>
        </p:nvSpPr>
        <p:spPr bwMode="auto">
          <a:xfrm>
            <a:off x="2987824" y="4174475"/>
            <a:ext cx="3888432" cy="8286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F80576-9EDE-4D9D-B0C8-C371E5966600}"/>
              </a:ext>
            </a:extLst>
          </p:cNvPr>
          <p:cNvSpPr/>
          <p:nvPr/>
        </p:nvSpPr>
        <p:spPr>
          <a:xfrm>
            <a:off x="-42351" y="1"/>
            <a:ext cx="6900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Reference : The elements of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198901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FD947-5C4B-4387-911C-4831442C0B4E}"/>
              </a:ext>
            </a:extLst>
          </p:cNvPr>
          <p:cNvSpPr txBox="1"/>
          <p:nvPr/>
        </p:nvSpPr>
        <p:spPr>
          <a:xfrm>
            <a:off x="1331640" y="980728"/>
            <a:ext cx="63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Coding from scratch and compare the results with </a:t>
            </a:r>
            <a:r>
              <a:rPr lang="en-US" altLang="ko-KR" dirty="0" err="1"/>
              <a:t>Sklearn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D812FB-999D-4931-A4F3-0B72383EADC0}"/>
              </a:ext>
            </a:extLst>
          </p:cNvPr>
          <p:cNvSpPr/>
          <p:nvPr/>
        </p:nvSpPr>
        <p:spPr>
          <a:xfrm>
            <a:off x="-19397" y="2708920"/>
            <a:ext cx="9396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https://scikit-learn.org/stable/modules/generated/sklearn.linear_model.LogisticRegression.html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21EA6B-3628-4274-9280-FFDD59F3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" y="3429000"/>
            <a:ext cx="9144000" cy="26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8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8067C-6A70-49E0-947D-239217F036AC}"/>
              </a:ext>
            </a:extLst>
          </p:cNvPr>
          <p:cNvSpPr txBox="1"/>
          <p:nvPr/>
        </p:nvSpPr>
        <p:spPr>
          <a:xfrm>
            <a:off x="184609" y="353149"/>
            <a:ext cx="89593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Prediction Compare it with ML </a:t>
            </a:r>
            <a:r>
              <a:rPr lang="en-US" altLang="ko-KR" b="1" dirty="0">
                <a:solidFill>
                  <a:srgbClr val="FF0000"/>
                </a:solidFill>
              </a:rPr>
              <a:t>(Decision Tree Model)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Boosting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Weak Estimator to Strong Estimator (No Noise, No Overfitting)</a:t>
            </a:r>
          </a:p>
          <a:p>
            <a:r>
              <a:rPr lang="en-US" altLang="ko-KR" dirty="0"/>
              <a:t>                                                             (Noise, Overfitting)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XGBOOSTing</a:t>
            </a:r>
            <a:r>
              <a:rPr lang="en-US" altLang="ko-KR" dirty="0"/>
              <a:t> is the cutting edge, but not much applicable for regression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Ada Boost is basic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Bagging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Random Forest &lt;- </a:t>
            </a:r>
            <a:r>
              <a:rPr lang="en-US" altLang="ko-KR" b="1" dirty="0"/>
              <a:t>Injecting randomness</a:t>
            </a:r>
            <a:r>
              <a:rPr lang="en-US" altLang="ko-KR" dirty="0"/>
              <a:t> (Overfitting)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Parameter selection : Bayesian </a:t>
            </a:r>
            <a:r>
              <a:rPr lang="en-US" altLang="ko-KR" sz="1200" b="1" dirty="0" err="1"/>
              <a:t>Optimazaiton</a:t>
            </a:r>
            <a:r>
              <a:rPr lang="en-US" altLang="ko-KR" sz="1200" b="1" dirty="0"/>
              <a:t> ( Hype OPT, SMAC, SPEAR)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797474-FE57-4540-8F38-1315B5FE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37618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0968592" descr="EMB000023844199">
            <a:extLst>
              <a:ext uri="{FF2B5EF4-FFF2-40B4-BE49-F238E27FC236}">
                <a16:creationId xmlns:a16="http://schemas.microsoft.com/office/drawing/2014/main" id="{79846EF6-6376-4D47-97B9-844A97BE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5" y="4222977"/>
            <a:ext cx="3535363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04C544B-292E-4C95-B29D-1F12C6CE1492}"/>
              </a:ext>
            </a:extLst>
          </p:cNvPr>
          <p:cNvSpPr/>
          <p:nvPr/>
        </p:nvSpPr>
        <p:spPr bwMode="auto">
          <a:xfrm>
            <a:off x="1619672" y="6093296"/>
            <a:ext cx="288032" cy="28803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45D895-05C1-46A6-8947-13C7CE9622D3}"/>
              </a:ext>
            </a:extLst>
          </p:cNvPr>
          <p:cNvCxnSpPr>
            <a:cxnSpLocks/>
          </p:cNvCxnSpPr>
          <p:nvPr/>
        </p:nvCxnSpPr>
        <p:spPr>
          <a:xfrm flipV="1">
            <a:off x="1907704" y="5229200"/>
            <a:ext cx="2664296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D475C-07C0-4B30-BABB-420ECC7873E4}"/>
              </a:ext>
            </a:extLst>
          </p:cNvPr>
          <p:cNvSpPr txBox="1"/>
          <p:nvPr/>
        </p:nvSpPr>
        <p:spPr>
          <a:xfrm>
            <a:off x="4355976" y="4136126"/>
            <a:ext cx="529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with P(D|X), your belief on distribution</a:t>
            </a:r>
          </a:p>
          <a:p>
            <a:r>
              <a:rPr lang="en-US" altLang="ko-KR" dirty="0"/>
              <a:t>See Observation, update belief, each </a:t>
            </a:r>
          </a:p>
          <a:p>
            <a:r>
              <a:rPr lang="en-US" altLang="ko-KR" dirty="0"/>
              <a:t>iteration</a:t>
            </a:r>
          </a:p>
          <a:p>
            <a:r>
              <a:rPr lang="en-US" altLang="ko-KR" dirty="0"/>
              <a:t>     Choose the hyperparameter</a:t>
            </a:r>
          </a:p>
          <a:p>
            <a:r>
              <a:rPr lang="en-US" altLang="ko-KR" dirty="0"/>
              <a:t>     minimize the loss function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 function = 1- accuracy </a:t>
            </a:r>
          </a:p>
          <a:p>
            <a:r>
              <a:rPr lang="en-US" altLang="ko-KR" dirty="0"/>
              <a:t>Whatever you want to </a:t>
            </a:r>
            <a:r>
              <a:rPr lang="en-US" altLang="ko-KR" dirty="0" err="1"/>
              <a:t>minize</a:t>
            </a:r>
            <a:r>
              <a:rPr lang="en-US" altLang="ko-KR" dirty="0"/>
              <a:t>: OLS (MSE)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818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0404F-F987-45D4-9487-BC4195A3A579}"/>
              </a:ext>
            </a:extLst>
          </p:cNvPr>
          <p:cNvSpPr txBox="1"/>
          <p:nvPr/>
        </p:nvSpPr>
        <p:spPr>
          <a:xfrm>
            <a:off x="251520" y="476672"/>
            <a:ext cx="84446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HyperOpt</a:t>
            </a:r>
            <a:r>
              <a:rPr lang="en-US" altLang="ko-KR" b="1" dirty="0"/>
              <a:t> : Bayesian Optimization (Other </a:t>
            </a:r>
            <a:r>
              <a:rPr lang="en-US" altLang="ko-KR" b="1" dirty="0" err="1"/>
              <a:t>Smac</a:t>
            </a:r>
            <a:r>
              <a:rPr lang="en-US" altLang="ko-KR" b="1" dirty="0"/>
              <a:t>, Spear)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Setting </a:t>
            </a:r>
            <a:r>
              <a:rPr lang="en-US" altLang="ko-KR" dirty="0">
                <a:solidFill>
                  <a:srgbClr val="FF0000"/>
                </a:solidFill>
              </a:rPr>
              <a:t>Objective Function </a:t>
            </a:r>
            <a:r>
              <a:rPr lang="en-US" altLang="ko-KR" dirty="0"/>
              <a:t>to Minimize (Ex, Loss, MSE, -Prediction Accuracy)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Set the Hyperparameter(Depth of Tree, Number of iteration)</a:t>
            </a:r>
          </a:p>
          <a:p>
            <a:r>
              <a:rPr lang="en-US" altLang="ko-KR" dirty="0"/>
              <a:t>   Space </a:t>
            </a:r>
            <a:r>
              <a:rPr lang="en-US" altLang="ko-KR" dirty="0">
                <a:solidFill>
                  <a:srgbClr val="FF0000"/>
                </a:solidFill>
              </a:rPr>
              <a:t>(Do main Space)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3. Optimize with iteration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_x300968592" descr="EMB000023844199">
            <a:extLst>
              <a:ext uri="{FF2B5EF4-FFF2-40B4-BE49-F238E27FC236}">
                <a16:creationId xmlns:a16="http://schemas.microsoft.com/office/drawing/2014/main" id="{058E66DB-6CDD-415E-A6DF-BBF249A9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52577"/>
            <a:ext cx="3535363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51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0404F-F987-45D4-9487-BC4195A3A579}"/>
              </a:ext>
            </a:extLst>
          </p:cNvPr>
          <p:cNvSpPr txBox="1"/>
          <p:nvPr/>
        </p:nvSpPr>
        <p:spPr>
          <a:xfrm>
            <a:off x="251520" y="476672"/>
            <a:ext cx="63241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Bayesian Optimization (Other </a:t>
            </a:r>
            <a:r>
              <a:rPr lang="en-US" altLang="ko-KR" b="1" dirty="0" err="1"/>
              <a:t>Smac</a:t>
            </a:r>
            <a:r>
              <a:rPr lang="en-US" altLang="ko-KR" b="1" dirty="0"/>
              <a:t>, Spear)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With Prior </a:t>
            </a:r>
            <a:r>
              <a:rPr lang="en-US" altLang="ko-KR" dirty="0" err="1"/>
              <a:t>Belif</a:t>
            </a:r>
            <a:r>
              <a:rPr lang="en-US" altLang="ko-KR" dirty="0"/>
              <a:t> P</a:t>
            </a:r>
            <a:r>
              <a:rPr lang="en-US" altLang="ko-KR" dirty="0">
                <a:solidFill>
                  <a:srgbClr val="FF0000"/>
                </a:solidFill>
              </a:rPr>
              <a:t>(D</a:t>
            </a:r>
            <a:r>
              <a:rPr lang="en-US" altLang="ko-KR" dirty="0"/>
              <a:t>|X),                    Logic P= P(Y=1|X)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See the actual observation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Update P(D’|X)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Repeat until converge</a:t>
            </a:r>
          </a:p>
          <a:p>
            <a:endParaRPr lang="en-US" altLang="ko-KR" dirty="0"/>
          </a:p>
          <a:p>
            <a:r>
              <a:rPr lang="en-US" altLang="ko-KR" dirty="0"/>
              <a:t>-&gt; Decrease the number of parameter to estimate</a:t>
            </a:r>
          </a:p>
        </p:txBody>
      </p:sp>
      <p:pic>
        <p:nvPicPr>
          <p:cNvPr id="5" name="_x300968592" descr="EMB000023844199">
            <a:extLst>
              <a:ext uri="{FF2B5EF4-FFF2-40B4-BE49-F238E27FC236}">
                <a16:creationId xmlns:a16="http://schemas.microsoft.com/office/drawing/2014/main" id="{058E66DB-6CDD-415E-A6DF-BBF249A9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3020723" cy="211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14683-CEDC-4870-B4FD-48D76C155599}"/>
              </a:ext>
            </a:extLst>
          </p:cNvPr>
          <p:cNvSpPr txBox="1"/>
          <p:nvPr/>
        </p:nvSpPr>
        <p:spPr>
          <a:xfrm>
            <a:off x="251520" y="5805264"/>
            <a:ext cx="8472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Bayesian Optimization Modul :</a:t>
            </a:r>
          </a:p>
          <a:p>
            <a:r>
              <a:rPr lang="en-US" altLang="ko-KR" dirty="0"/>
              <a:t>https://conference.scipy.org/proceedings/scipy2013/pdfs/bergstra_hyperopt.pdf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00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영덕이\AppData\Local\Microsoft\Windows\Temporary Internet Files\Content.IE5\0GNSXLAB\MP900430467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/>
          <a:stretch/>
        </p:blipFill>
        <p:spPr bwMode="auto">
          <a:xfrm>
            <a:off x="0" y="1158577"/>
            <a:ext cx="4861978" cy="569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471865" y="1778893"/>
            <a:ext cx="5924671" cy="1362075"/>
          </a:xfrm>
        </p:spPr>
        <p:txBody>
          <a:bodyPr anchor="ctr">
            <a:noAutofit/>
          </a:bodyPr>
          <a:lstStyle/>
          <a:p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PREDICTION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1152128" cy="1080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400" dirty="0">
                <a:solidFill>
                  <a:prstClr val="white"/>
                </a:solidFill>
              </a:rPr>
              <a:t>2</a:t>
            </a:r>
            <a:endParaRPr kumimoji="0" lang="ko-KR" altLang="en-US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67744" y="2996952"/>
            <a:ext cx="658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0695-A86D-4661-A80F-DE1A612BB6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17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E4F56C-1A4C-4B44-A503-80E5CF924C90}"/>
              </a:ext>
            </a:extLst>
          </p:cNvPr>
          <p:cNvSpPr/>
          <p:nvPr/>
        </p:nvSpPr>
        <p:spPr>
          <a:xfrm>
            <a:off x="1698890" y="188640"/>
            <a:ext cx="597984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/>
              <a:t>Prediction Accuracy between Discrete Choice vs ML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4C54C-BBB6-4F5A-94D0-6D7CDF0D63F2}"/>
              </a:ext>
            </a:extLst>
          </p:cNvPr>
          <p:cNvSpPr txBox="1"/>
          <p:nvPr/>
        </p:nvSpPr>
        <p:spPr>
          <a:xfrm>
            <a:off x="179512" y="1124744"/>
            <a:ext cx="828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 Fold Cross Validation Accuracy (Small Data Set </a:t>
            </a:r>
            <a:r>
              <a:rPr lang="en-US" altLang="ko-KR" b="1" dirty="0">
                <a:solidFill>
                  <a:srgbClr val="FF0000"/>
                </a:solidFill>
              </a:rPr>
              <a:t>= 155 </a:t>
            </a:r>
            <a:r>
              <a:rPr lang="en-US" altLang="ko-KR" b="1" dirty="0"/>
              <a:t>sample size case)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A74C8-5A28-4AEB-BB73-F698172C4D13}"/>
              </a:ext>
            </a:extLst>
          </p:cNvPr>
          <p:cNvSpPr txBox="1"/>
          <p:nvPr/>
        </p:nvSpPr>
        <p:spPr>
          <a:xfrm>
            <a:off x="467544" y="2348880"/>
            <a:ext cx="30736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 : 56%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 Boosting:    57%</a:t>
            </a:r>
          </a:p>
          <a:p>
            <a:r>
              <a:rPr lang="en-US" altLang="ko-KR" dirty="0"/>
              <a:t>(Decision Tree)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Logistic:  </a:t>
            </a:r>
            <a:r>
              <a:rPr lang="en-US" altLang="ko-KR" b="1" dirty="0">
                <a:solidFill>
                  <a:srgbClr val="FF0000"/>
                </a:solidFill>
              </a:rPr>
              <a:t>60% (Win)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33259B-141B-4BE6-9CCD-4029412C5FE2}"/>
              </a:ext>
            </a:extLst>
          </p:cNvPr>
          <p:cNvCxnSpPr/>
          <p:nvPr/>
        </p:nvCxnSpPr>
        <p:spPr>
          <a:xfrm>
            <a:off x="4932040" y="2060848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17756B-B6F6-46B5-8743-91534E6FC8B8}"/>
              </a:ext>
            </a:extLst>
          </p:cNvPr>
          <p:cNvSpPr txBox="1"/>
          <p:nvPr/>
        </p:nvSpPr>
        <p:spPr>
          <a:xfrm>
            <a:off x="755576" y="50131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Machine lose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AF186-4399-48BD-8694-288D0D5DDA9E}"/>
              </a:ext>
            </a:extLst>
          </p:cNvPr>
          <p:cNvSpPr txBox="1"/>
          <p:nvPr/>
        </p:nvSpPr>
        <p:spPr>
          <a:xfrm>
            <a:off x="6372200" y="5085184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Machine Win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07B5D-87C9-4069-8A77-86D0E5C4F45A}"/>
              </a:ext>
            </a:extLst>
          </p:cNvPr>
          <p:cNvSpPr txBox="1"/>
          <p:nvPr/>
        </p:nvSpPr>
        <p:spPr>
          <a:xfrm>
            <a:off x="5724128" y="2382850"/>
            <a:ext cx="3190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 : 59%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 Boosting</a:t>
            </a:r>
            <a:r>
              <a:rPr lang="en-US" altLang="ko-KR" b="1" dirty="0"/>
              <a:t>:    </a:t>
            </a:r>
            <a:r>
              <a:rPr lang="en-US" altLang="ko-KR" b="1" dirty="0">
                <a:solidFill>
                  <a:srgbClr val="FF0000"/>
                </a:solidFill>
              </a:rPr>
              <a:t>63% (WIN)</a:t>
            </a:r>
          </a:p>
          <a:p>
            <a:r>
              <a:rPr lang="en-US" altLang="ko-KR" dirty="0"/>
              <a:t>(Decision Tree)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Logistic:  60%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C7FA8-18F5-42CB-9409-697B2AB1623B}"/>
              </a:ext>
            </a:extLst>
          </p:cNvPr>
          <p:cNvSpPr txBox="1"/>
          <p:nvPr/>
        </p:nvSpPr>
        <p:spPr>
          <a:xfrm>
            <a:off x="1155067" y="1801562"/>
            <a:ext cx="34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Without</a:t>
            </a:r>
            <a:r>
              <a:rPr lang="en-US" altLang="ko-KR" dirty="0"/>
              <a:t> Bayesian Optimization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E16C8-3E9E-49F4-8904-B1D37C380DA4}"/>
              </a:ext>
            </a:extLst>
          </p:cNvPr>
          <p:cNvSpPr txBox="1"/>
          <p:nvPr/>
        </p:nvSpPr>
        <p:spPr>
          <a:xfrm>
            <a:off x="5314126" y="1772816"/>
            <a:ext cx="311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Bayesian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DF41E-E21F-494A-92BD-73287B1BA64A}"/>
              </a:ext>
            </a:extLst>
          </p:cNvPr>
          <p:cNvSpPr/>
          <p:nvPr/>
        </p:nvSpPr>
        <p:spPr>
          <a:xfrm>
            <a:off x="759385" y="1124744"/>
            <a:ext cx="762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What </a:t>
            </a:r>
            <a:r>
              <a:rPr lang="en-US" altLang="ko-KR" sz="2400" b="1" dirty="0">
                <a:solidFill>
                  <a:srgbClr val="FF0000"/>
                </a:solidFill>
              </a:rPr>
              <a:t>factors(=X) </a:t>
            </a:r>
            <a:r>
              <a:rPr lang="en-US" altLang="ko-KR" sz="2400" b="1" dirty="0"/>
              <a:t>will effect on Your Decision (=Y)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EB77B-8D69-4A54-A259-A8DDF6B8295C}"/>
              </a:ext>
            </a:extLst>
          </p:cNvPr>
          <p:cNvSpPr txBox="1"/>
          <p:nvPr/>
        </p:nvSpPr>
        <p:spPr>
          <a:xfrm>
            <a:off x="6732240" y="38203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Buying Pizza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35A38D-A5D7-4261-AB3D-3EB521CC071E}"/>
              </a:ext>
            </a:extLst>
          </p:cNvPr>
          <p:cNvCxnSpPr/>
          <p:nvPr/>
        </p:nvCxnSpPr>
        <p:spPr>
          <a:xfrm>
            <a:off x="2555776" y="4005064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174196-4DF6-44EF-B5E6-BF72540056C7}"/>
              </a:ext>
            </a:extLst>
          </p:cNvPr>
          <p:cNvSpPr txBox="1"/>
          <p:nvPr/>
        </p:nvSpPr>
        <p:spPr>
          <a:xfrm>
            <a:off x="395536" y="2708920"/>
            <a:ext cx="15456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Income</a:t>
            </a:r>
          </a:p>
          <a:p>
            <a:endParaRPr lang="en-US" altLang="ko-KR" dirty="0"/>
          </a:p>
          <a:p>
            <a:r>
              <a:rPr lang="en-US" altLang="ko-KR" dirty="0"/>
              <a:t>X2 = Age</a:t>
            </a:r>
          </a:p>
          <a:p>
            <a:endParaRPr lang="en-US" altLang="ko-KR" dirty="0"/>
          </a:p>
          <a:p>
            <a:r>
              <a:rPr lang="en-US" altLang="ko-KR" dirty="0"/>
              <a:t>X3 = Weight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B60817-05C8-494B-9989-FB4ED0B1D5B1}"/>
              </a:ext>
            </a:extLst>
          </p:cNvPr>
          <p:cNvSpPr/>
          <p:nvPr/>
        </p:nvSpPr>
        <p:spPr bwMode="auto">
          <a:xfrm>
            <a:off x="179512" y="2492896"/>
            <a:ext cx="2232249" cy="367240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CBF9E9-5D91-49A2-92A2-3178B0DDE53A}"/>
              </a:ext>
            </a:extLst>
          </p:cNvPr>
          <p:cNvSpPr/>
          <p:nvPr/>
        </p:nvSpPr>
        <p:spPr bwMode="auto">
          <a:xfrm>
            <a:off x="6156176" y="2348880"/>
            <a:ext cx="2520280" cy="3672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0E6791-7D4F-4612-B425-91397B75AF3C}"/>
                  </a:ext>
                </a:extLst>
              </p:cNvPr>
              <p:cNvSpPr txBox="1"/>
              <p:nvPr/>
            </p:nvSpPr>
            <p:spPr>
              <a:xfrm>
                <a:off x="2555776" y="3372501"/>
                <a:ext cx="36004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/>
                  <a:t>              Y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ko-KR" dirty="0"/>
                  <a:t>*X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0E6791-7D4F-4612-B425-91397B75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372501"/>
                <a:ext cx="3600400" cy="830997"/>
              </a:xfrm>
              <a:prstGeom prst="rect">
                <a:avLst/>
              </a:prstGeom>
              <a:blipFill>
                <a:blip r:embed="rId2"/>
                <a:stretch>
                  <a:fillRect t="-9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6371E27-1365-4118-9AA8-F9E57966CB71}"/>
              </a:ext>
            </a:extLst>
          </p:cNvPr>
          <p:cNvSpPr/>
          <p:nvPr/>
        </p:nvSpPr>
        <p:spPr>
          <a:xfrm>
            <a:off x="6052609" y="6097293"/>
            <a:ext cx="272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Y={buy=1, otherwise=0}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44CB3C-29EB-42B4-BAFC-2F1F2AD37687}"/>
              </a:ext>
            </a:extLst>
          </p:cNvPr>
          <p:cNvSpPr/>
          <p:nvPr/>
        </p:nvSpPr>
        <p:spPr>
          <a:xfrm>
            <a:off x="363978" y="6231495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 = {X1, X2, X3…}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43E1D-ABA8-414B-A00F-536C31BC78EF}"/>
              </a:ext>
            </a:extLst>
          </p:cNvPr>
          <p:cNvSpPr txBox="1"/>
          <p:nvPr/>
        </p:nvSpPr>
        <p:spPr>
          <a:xfrm>
            <a:off x="3923928" y="411804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83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DF41E-E21F-494A-92BD-73287B1BA64A}"/>
              </a:ext>
            </a:extLst>
          </p:cNvPr>
          <p:cNvSpPr/>
          <p:nvPr/>
        </p:nvSpPr>
        <p:spPr>
          <a:xfrm>
            <a:off x="759385" y="1124744"/>
            <a:ext cx="7178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INFERENCE : What factors causes your decision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0E6791-7D4F-4612-B425-91397B75AF3C}"/>
                  </a:ext>
                </a:extLst>
              </p:cNvPr>
              <p:cNvSpPr txBox="1"/>
              <p:nvPr/>
            </p:nvSpPr>
            <p:spPr>
              <a:xfrm>
                <a:off x="2548629" y="2302099"/>
                <a:ext cx="36004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/>
                  <a:t>              Y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:r>
                  <a:rPr lang="en-US" altLang="ko-KR" sz="3600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ko-KR" dirty="0"/>
                  <a:t>*X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0E6791-7D4F-4612-B425-91397B75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29" y="2302099"/>
                <a:ext cx="3600400" cy="1107996"/>
              </a:xfrm>
              <a:prstGeom prst="rect">
                <a:avLst/>
              </a:prstGeom>
              <a:blipFill>
                <a:blip r:embed="rId2"/>
                <a:stretch>
                  <a:fillRect t="-12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1F41C1-512D-412E-8D8F-8EC9E2834BCD}"/>
              </a:ext>
            </a:extLst>
          </p:cNvPr>
          <p:cNvSpPr txBox="1"/>
          <p:nvPr/>
        </p:nvSpPr>
        <p:spPr>
          <a:xfrm>
            <a:off x="1835696" y="4005064"/>
            <a:ext cx="598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Choice Model = </a:t>
            </a:r>
            <a:r>
              <a:rPr lang="en-US" altLang="ko-KR" b="1" dirty="0"/>
              <a:t>Logistic Regression (Simple)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8EE1B-D702-4CD9-909D-CEA5963FAF3F}"/>
                  </a:ext>
                </a:extLst>
              </p:cNvPr>
              <p:cNvSpPr txBox="1"/>
              <p:nvPr/>
            </p:nvSpPr>
            <p:spPr>
              <a:xfrm>
                <a:off x="2564034" y="5267218"/>
                <a:ext cx="3600400" cy="1123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/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ko-KR" dirty="0"/>
                  <a:t>*X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8EE1B-D702-4CD9-909D-CEA5963FA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34" y="5267218"/>
                <a:ext cx="3600400" cy="1123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73398-A2C8-4ABF-90E2-DEBF12984D7B}"/>
              </a:ext>
            </a:extLst>
          </p:cNvPr>
          <p:cNvSpPr/>
          <p:nvPr/>
        </p:nvSpPr>
        <p:spPr bwMode="auto">
          <a:xfrm>
            <a:off x="2339752" y="1916832"/>
            <a:ext cx="4680520" cy="158417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655B8C-3BB8-4783-A5C2-483B0B7D9B7B}"/>
              </a:ext>
            </a:extLst>
          </p:cNvPr>
          <p:cNvSpPr/>
          <p:nvPr/>
        </p:nvSpPr>
        <p:spPr bwMode="auto">
          <a:xfrm>
            <a:off x="2339752" y="4806106"/>
            <a:ext cx="4680520" cy="158417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DF41E-E21F-494A-92BD-73287B1BA64A}"/>
              </a:ext>
            </a:extLst>
          </p:cNvPr>
          <p:cNvSpPr/>
          <p:nvPr/>
        </p:nvSpPr>
        <p:spPr>
          <a:xfrm>
            <a:off x="759385" y="1124744"/>
            <a:ext cx="605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Prediction : Will make a decision or not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0E6791-7D4F-4612-B425-91397B75AF3C}"/>
                  </a:ext>
                </a:extLst>
              </p:cNvPr>
              <p:cNvSpPr txBox="1"/>
              <p:nvPr/>
            </p:nvSpPr>
            <p:spPr>
              <a:xfrm>
                <a:off x="2548629" y="2302099"/>
                <a:ext cx="3600400" cy="104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/>
                  <a:t>              </a:t>
                </a:r>
                <a:r>
                  <a:rPr lang="en-US" altLang="ko-KR" sz="3200" dirty="0">
                    <a:solidFill>
                      <a:srgbClr val="FF000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 W*X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0E6791-7D4F-4612-B425-91397B75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29" y="2302099"/>
                <a:ext cx="3600400" cy="1046440"/>
              </a:xfrm>
              <a:prstGeom prst="rect">
                <a:avLst/>
              </a:prstGeom>
              <a:blipFill>
                <a:blip r:embed="rId2"/>
                <a:stretch>
                  <a:fillRect t="-12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1F41C1-512D-412E-8D8F-8EC9E2834BCD}"/>
              </a:ext>
            </a:extLst>
          </p:cNvPr>
          <p:cNvSpPr txBox="1"/>
          <p:nvPr/>
        </p:nvSpPr>
        <p:spPr>
          <a:xfrm>
            <a:off x="3563873" y="3784225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Machine Learning 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73398-A2C8-4ABF-90E2-DEBF12984D7B}"/>
              </a:ext>
            </a:extLst>
          </p:cNvPr>
          <p:cNvSpPr/>
          <p:nvPr/>
        </p:nvSpPr>
        <p:spPr bwMode="auto">
          <a:xfrm>
            <a:off x="2339752" y="1916832"/>
            <a:ext cx="4680520" cy="158417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655364-6E50-4764-9241-43A9D0A9729A}"/>
              </a:ext>
            </a:extLst>
          </p:cNvPr>
          <p:cNvSpPr/>
          <p:nvPr/>
        </p:nvSpPr>
        <p:spPr bwMode="auto">
          <a:xfrm>
            <a:off x="759385" y="4365104"/>
            <a:ext cx="3528392" cy="23042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D4FE5D2-0345-4F8E-B9FF-6457A1961B36}"/>
                  </a:ext>
                </a:extLst>
              </p:cNvPr>
              <p:cNvSpPr/>
              <p:nvPr/>
            </p:nvSpPr>
            <p:spPr>
              <a:xfrm>
                <a:off x="2334139" y="5363924"/>
                <a:ext cx="762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D4FE5D2-0345-4F8E-B9FF-6457A1961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39" y="5363924"/>
                <a:ext cx="7628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96DBAC9-8250-4C3D-9A68-965EA70EBB93}"/>
                  </a:ext>
                </a:extLst>
              </p:cNvPr>
              <p:cNvSpPr/>
              <p:nvPr/>
            </p:nvSpPr>
            <p:spPr>
              <a:xfrm>
                <a:off x="1475656" y="4978113"/>
                <a:ext cx="763607" cy="385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96DBAC9-8250-4C3D-9A68-965EA70E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978113"/>
                <a:ext cx="763607" cy="385811"/>
              </a:xfrm>
              <a:prstGeom prst="rect">
                <a:avLst/>
              </a:prstGeom>
              <a:blipFill>
                <a:blip r:embed="rId4"/>
                <a:stretch>
                  <a:fillRect r="-720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60B1EA-8B24-4197-847D-CE2B828CFBF6}"/>
                  </a:ext>
                </a:extLst>
              </p:cNvPr>
              <p:cNvSpPr/>
              <p:nvPr/>
            </p:nvSpPr>
            <p:spPr>
              <a:xfrm>
                <a:off x="1752898" y="5856263"/>
                <a:ext cx="763607" cy="385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60B1EA-8B24-4197-847D-CE2B828CF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98" y="5856263"/>
                <a:ext cx="763607" cy="385811"/>
              </a:xfrm>
              <a:prstGeom prst="rect">
                <a:avLst/>
              </a:prstGeom>
              <a:blipFill>
                <a:blip r:embed="rId5"/>
                <a:stretch>
                  <a:fillRect r="-640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5FBCBF-CDB8-4984-9C56-7BE08B0DA25E}"/>
                  </a:ext>
                </a:extLst>
              </p:cNvPr>
              <p:cNvSpPr/>
              <p:nvPr/>
            </p:nvSpPr>
            <p:spPr>
              <a:xfrm>
                <a:off x="2928769" y="5408948"/>
                <a:ext cx="763607" cy="385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5FBCBF-CDB8-4984-9C56-7BE08B0DA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69" y="5408948"/>
                <a:ext cx="763607" cy="385811"/>
              </a:xfrm>
              <a:prstGeom prst="rect">
                <a:avLst/>
              </a:prstGeom>
              <a:blipFill>
                <a:blip r:embed="rId6"/>
                <a:stretch>
                  <a:fillRect r="-6349"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9B3B98-CFF0-41D0-9E87-3CF01E021FCD}"/>
                  </a:ext>
                </a:extLst>
              </p:cNvPr>
              <p:cNvSpPr/>
              <p:nvPr/>
            </p:nvSpPr>
            <p:spPr>
              <a:xfrm>
                <a:off x="2322671" y="4797781"/>
                <a:ext cx="763607" cy="385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9B3B98-CFF0-41D0-9E87-3CF01E021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71" y="4797781"/>
                <a:ext cx="763607" cy="385811"/>
              </a:xfrm>
              <a:prstGeom prst="rect">
                <a:avLst/>
              </a:prstGeom>
              <a:blipFill>
                <a:blip r:embed="rId7"/>
                <a:stretch>
                  <a:fillRect r="-7200"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F0393349-CCAA-466B-AFA2-5F32E79A9D7B}"/>
              </a:ext>
            </a:extLst>
          </p:cNvPr>
          <p:cNvSpPr/>
          <p:nvPr/>
        </p:nvSpPr>
        <p:spPr bwMode="auto">
          <a:xfrm>
            <a:off x="1396893" y="4720498"/>
            <a:ext cx="2239224" cy="165618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7CA650-4F1F-433B-A0C9-98B56F5B701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92376" y="5601853"/>
            <a:ext cx="2103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515FE-081F-4433-B487-9CED9E9A8468}"/>
                  </a:ext>
                </a:extLst>
              </p:cNvPr>
              <p:cNvSpPr txBox="1"/>
              <p:nvPr/>
            </p:nvSpPr>
            <p:spPr>
              <a:xfrm>
                <a:off x="6012160" y="4978112"/>
                <a:ext cx="3131840" cy="385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Average Prediction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515FE-081F-4433-B487-9CED9E9A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78112"/>
                <a:ext cx="3131840" cy="385811"/>
              </a:xfrm>
              <a:prstGeom prst="rect">
                <a:avLst/>
              </a:prstGeom>
              <a:blipFill>
                <a:blip r:embed="rId8"/>
                <a:stretch>
                  <a:fillRect l="-1556" t="-6349" r="-34047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EF534F-23FA-4BB5-AB85-A4D6A66651AE}"/>
                  </a:ext>
                </a:extLst>
              </p:cNvPr>
              <p:cNvSpPr/>
              <p:nvPr/>
            </p:nvSpPr>
            <p:spPr>
              <a:xfrm>
                <a:off x="7185340" y="5601853"/>
                <a:ext cx="411523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EF534F-23FA-4BB5-AB85-A4D6A6665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40" y="5601853"/>
                <a:ext cx="411523" cy="376770"/>
              </a:xfrm>
              <a:prstGeom prst="rect">
                <a:avLst/>
              </a:prstGeom>
              <a:blipFill>
                <a:blip r:embed="rId9"/>
                <a:stretch>
                  <a:fillRect r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E22353D-372B-4778-A63D-21BC2FC60F11}"/>
              </a:ext>
            </a:extLst>
          </p:cNvPr>
          <p:cNvSpPr txBox="1"/>
          <p:nvPr/>
        </p:nvSpPr>
        <p:spPr>
          <a:xfrm>
            <a:off x="-98526" y="415355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Functional Space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9CE9FC-9367-4CD9-9A6B-D39E45B64089}"/>
              </a:ext>
            </a:extLst>
          </p:cNvPr>
          <p:cNvCxnSpPr/>
          <p:nvPr/>
        </p:nvCxnSpPr>
        <p:spPr>
          <a:xfrm>
            <a:off x="-1016" y="3784225"/>
            <a:ext cx="914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46C055-D958-4145-A66F-E24B7883F75E}"/>
              </a:ext>
            </a:extLst>
          </p:cNvPr>
          <p:cNvSpPr/>
          <p:nvPr/>
        </p:nvSpPr>
        <p:spPr>
          <a:xfrm>
            <a:off x="1426865" y="476672"/>
            <a:ext cx="7272697" cy="553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INFERENCE</a:t>
            </a:r>
            <a:r>
              <a:rPr lang="en-US" altLang="ko-KR" b="1" dirty="0">
                <a:solidFill>
                  <a:srgbClr val="FF0000"/>
                </a:solidFill>
              </a:rPr>
              <a:t>   : Standard Logistic Regression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“Discrete Choice Methods With Simulation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PREDICTION </a:t>
            </a:r>
            <a:r>
              <a:rPr lang="en-US" altLang="ko-KR" b="1" dirty="0">
                <a:solidFill>
                  <a:srgbClr val="FF0000"/>
                </a:solidFill>
              </a:rPr>
              <a:t>: Logistic Regression</a:t>
            </a:r>
          </a:p>
          <a:p>
            <a:endParaRPr lang="en-US" altLang="ko-KR" b="1" dirty="0"/>
          </a:p>
          <a:p>
            <a:r>
              <a:rPr lang="en-US" altLang="ko-KR" b="1" dirty="0"/>
              <a:t>“The elements of statistical learning (ML approach in stat)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                    If time is allowable : Machine Learning</a:t>
            </a:r>
          </a:p>
          <a:p>
            <a:endParaRPr lang="en-US" altLang="ko-KR" b="1" dirty="0"/>
          </a:p>
          <a:p>
            <a:r>
              <a:rPr lang="en-US" altLang="ko-KR" b="1" dirty="0"/>
              <a:t>                           Random Forest      + Bayesian Optimization</a:t>
            </a:r>
          </a:p>
          <a:p>
            <a:r>
              <a:rPr lang="en-US" altLang="ko-KR" b="1" dirty="0"/>
              <a:t>                           Ada Boosting        + Bayesian Optimization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23289-4AE2-43F1-A45B-993208EC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2" y="4581128"/>
            <a:ext cx="1174846" cy="1821012"/>
          </a:xfrm>
          <a:prstGeom prst="rect">
            <a:avLst/>
          </a:prstGeom>
        </p:spPr>
      </p:pic>
      <p:pic>
        <p:nvPicPr>
          <p:cNvPr id="1026" name="Picture 2" descr="discrete choice with simulationì ëí ì´ë¯¸ì§ ê²ìê²°ê³¼">
            <a:extLst>
              <a:ext uri="{FF2B5EF4-FFF2-40B4-BE49-F238E27FC236}">
                <a16:creationId xmlns:a16="http://schemas.microsoft.com/office/drawing/2014/main" id="{15C6E59B-95A0-45E9-8316-340E35215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7" y="1052736"/>
            <a:ext cx="1249538" cy="18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7310C7-46E9-4B82-B42C-7C0EB3C5B169}"/>
              </a:ext>
            </a:extLst>
          </p:cNvPr>
          <p:cNvSpPr/>
          <p:nvPr/>
        </p:nvSpPr>
        <p:spPr>
          <a:xfrm>
            <a:off x="1160748" y="1484784"/>
            <a:ext cx="68225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/>
              <a:t> Research Example</a:t>
            </a:r>
          </a:p>
          <a:p>
            <a:endParaRPr lang="en-US" altLang="ko-KR" sz="5400" b="1" dirty="0"/>
          </a:p>
          <a:p>
            <a:r>
              <a:rPr lang="en-US" altLang="ko-KR" sz="5400" b="1" dirty="0"/>
              <a:t>   “1. How to </a:t>
            </a:r>
            <a:r>
              <a:rPr lang="en-US" altLang="ko-KR" sz="5400" b="1" dirty="0">
                <a:solidFill>
                  <a:srgbClr val="FF0000"/>
                </a:solidFill>
              </a:rPr>
              <a:t>apply</a:t>
            </a:r>
            <a:r>
              <a:rPr lang="en-US" altLang="ko-KR" sz="5400" b="1" dirty="0"/>
              <a:t>”</a:t>
            </a:r>
          </a:p>
          <a:p>
            <a:r>
              <a:rPr lang="en-US" altLang="ko-KR" sz="5400" b="1" dirty="0"/>
              <a:t>   “2. Code for </a:t>
            </a:r>
            <a:r>
              <a:rPr lang="en-US" altLang="ko-KR" sz="5400" b="1" dirty="0">
                <a:solidFill>
                  <a:srgbClr val="FF0000"/>
                </a:solidFill>
              </a:rPr>
              <a:t>LR</a:t>
            </a:r>
            <a:r>
              <a:rPr lang="en-US" altLang="ko-KR" sz="5400" b="1" dirty="0"/>
              <a:t>”</a:t>
            </a:r>
          </a:p>
          <a:p>
            <a:r>
              <a:rPr lang="en-US" altLang="ko-KR" sz="5400" b="1" dirty="0"/>
              <a:t>   “3. </a:t>
            </a:r>
            <a:r>
              <a:rPr lang="en-US" altLang="ko-KR" sz="5400" b="1" dirty="0">
                <a:solidFill>
                  <a:srgbClr val="FF0000"/>
                </a:solidFill>
              </a:rPr>
              <a:t>ML</a:t>
            </a:r>
            <a:r>
              <a:rPr lang="en-US" altLang="ko-KR" sz="5400" b="1" dirty="0"/>
              <a:t> approach”</a:t>
            </a:r>
          </a:p>
        </p:txBody>
      </p:sp>
    </p:spTree>
    <p:extLst>
      <p:ext uri="{BB962C8B-B14F-4D97-AF65-F5344CB8AC3E}">
        <p14:creationId xmlns:p14="http://schemas.microsoft.com/office/powerpoint/2010/main" val="1339620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  <a:effectLst/>
      </a:spPr>
      <a:bodyPr wrap="none" lIns="93296" tIns="46648" rIns="93296" bIns="46648"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8247</TotalTime>
  <Words>2949</Words>
  <Application>Microsoft Office PowerPoint</Application>
  <PresentationFormat>화면 슬라이드 쇼(4:3)</PresentationFormat>
  <Paragraphs>845</Paragraphs>
  <Slides>47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HY강B</vt:lpstr>
      <vt:lpstr>굴림</vt:lpstr>
      <vt:lpstr>맑은 고딕</vt:lpstr>
      <vt:lpstr>Arial</vt:lpstr>
      <vt:lpstr>Calibri</vt:lpstr>
      <vt:lpstr>Cambria Math</vt:lpstr>
      <vt:lpstr>Times New Roman</vt:lpstr>
      <vt:lpstr>Office 테마</vt:lpstr>
      <vt:lpstr>Discrete Choice Model(Limited Depend Model) </vt:lpstr>
      <vt:lpstr> INTRO</vt:lpstr>
      <vt:lpstr>  Do want to buy pizza?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Result</vt:lpstr>
      <vt:lpstr>Inference</vt:lpstr>
      <vt:lpstr>PowerPoint 프레젠테이션</vt:lpstr>
      <vt:lpstr>PowerPoint 프레젠테이션</vt:lpstr>
      <vt:lpstr>PowerPoint 프레젠테이션</vt:lpstr>
      <vt:lpstr>PowerPoint 프레젠테이션</vt:lpstr>
      <vt:lpstr>Results and Implication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PREDICTION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Nonconsumers</dc:title>
  <dc:creator>j</dc:creator>
  <cp:lastModifiedBy>정직한</cp:lastModifiedBy>
  <cp:revision>593</cp:revision>
  <dcterms:created xsi:type="dcterms:W3CDTF">2011-07-17T10:33:32Z</dcterms:created>
  <dcterms:modified xsi:type="dcterms:W3CDTF">2018-12-03T21:08:31Z</dcterms:modified>
</cp:coreProperties>
</file>