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76" r:id="rId4"/>
    <p:sldId id="258" r:id="rId5"/>
    <p:sldId id="272" r:id="rId6"/>
    <p:sldId id="271" r:id="rId7"/>
    <p:sldId id="266" r:id="rId8"/>
    <p:sldId id="259" r:id="rId9"/>
    <p:sldId id="260" r:id="rId10"/>
    <p:sldId id="261" r:id="rId11"/>
    <p:sldId id="262" r:id="rId12"/>
    <p:sldId id="263" r:id="rId13"/>
    <p:sldId id="264" r:id="rId14"/>
    <p:sldId id="265" r:id="rId15"/>
    <p:sldId id="267" r:id="rId16"/>
    <p:sldId id="268" r:id="rId17"/>
    <p:sldId id="269" r:id="rId18"/>
    <p:sldId id="270" r:id="rId19"/>
    <p:sldId id="273" r:id="rId20"/>
    <p:sldId id="275"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66"/>
    <a:srgbClr val="00CC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00" autoAdjust="0"/>
  </p:normalViewPr>
  <p:slideViewPr>
    <p:cSldViewPr>
      <p:cViewPr varScale="1">
        <p:scale>
          <a:sx n="80" d="100"/>
          <a:sy n="80" d="100"/>
        </p:scale>
        <p:origin x="-1074"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CA79CB-D488-47AA-84A0-C47ACADEFED6}" type="datetimeFigureOut">
              <a:rPr lang="en-US" smtClean="0"/>
              <a:pPr/>
              <a:t>2/19/2014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A6EFF3-4746-4609-A051-83058DBA573E}" type="slidenum">
              <a:rPr lang="en-US" smtClean="0"/>
              <a:pPr/>
              <a:t>‹#›</a:t>
            </a:fld>
            <a:endParaRPr lang="en-US"/>
          </a:p>
        </p:txBody>
      </p:sp>
    </p:spTree>
    <p:extLst>
      <p:ext uri="{BB962C8B-B14F-4D97-AF65-F5344CB8AC3E}">
        <p14:creationId xmlns:p14="http://schemas.microsoft.com/office/powerpoint/2010/main" val="395234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82457486-CC2C-47EA-B05E-407C9FC71506}" type="datetime1">
              <a:rPr lang="en-US" smtClean="0"/>
              <a:pPr/>
              <a:t>2/19/2014</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B27523-09C9-4680-816E-A9CA2E7E2103}" type="datetime1">
              <a:rPr lang="en-US" smtClean="0"/>
              <a:pPr/>
              <a:t>2/19/2014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EEEF12-9796-4A2C-A966-656248D4A865}" type="datetime1">
              <a:rPr lang="en-US" smtClean="0"/>
              <a:pPr/>
              <a:t>2/19/2014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0BF1D-252C-4DE0-9C8A-5016C5D353E8}" type="datetime1">
              <a:rPr lang="en-US" smtClean="0"/>
              <a:pPr/>
              <a:t>2/19/2014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0C7BC725-8EFC-4407-891E-62F445BFC253}" type="datetime1">
              <a:rPr lang="en-US" smtClean="0"/>
              <a:pPr/>
              <a:t>2/19/2014</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4DE6B3-1899-49DD-B379-519F784E7A8F}" type="datetime1">
              <a:rPr lang="en-US" smtClean="0"/>
              <a:pPr/>
              <a:t>2/19/2014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6181340-A1BF-418C-B5B2-AEA7B3BEF91F}" type="datetime1">
              <a:rPr lang="en-US" smtClean="0"/>
              <a:pPr/>
              <a:t>2/19/2014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AA8EFE-E007-4C2B-B29B-864EC0243E08}" type="datetime1">
              <a:rPr lang="en-US" smtClean="0"/>
              <a:pPr/>
              <a:t>2/19/2014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0412A5C-DB02-471C-A045-01907689ABC9}" type="datetime1">
              <a:rPr lang="en-US" smtClean="0"/>
              <a:pPr/>
              <a:t>2/19/2014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0CA00019-52F2-4D39-A038-659EF08265DE}" type="datetime1">
              <a:rPr lang="en-US" smtClean="0"/>
              <a:pPr/>
              <a:t>2/19/2014</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BFB8F0E-0B20-44D1-B07F-36DA83309E33}" type="datetime1">
              <a:rPr lang="en-US" smtClean="0"/>
              <a:pPr/>
              <a:t>2/19/2014</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69E0B41-502F-43CF-96B2-BF6B32F7F6EE}" type="datetime1">
              <a:rPr lang="en-US" smtClean="0"/>
              <a:pPr/>
              <a:t>2/19/2014</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7772400" cy="2286000"/>
          </a:xfrm>
        </p:spPr>
        <p:txBody>
          <a:bodyPr>
            <a:normAutofit/>
          </a:bodyPr>
          <a:lstStyle/>
          <a:p>
            <a:pPr algn="l"/>
            <a:r>
              <a:rPr lang="en-US" sz="6600" dirty="0" smtClean="0">
                <a:solidFill>
                  <a:srgbClr val="FF0066"/>
                </a:solidFill>
                <a:latin typeface="Times New Roman" pitchFamily="18" charset="0"/>
                <a:cs typeface="Times New Roman" pitchFamily="18" charset="0"/>
              </a:rPr>
              <a:t>Welcome</a:t>
            </a:r>
            <a:r>
              <a:rPr lang="en-US" sz="6600" dirty="0" smtClean="0"/>
              <a:t> </a:t>
            </a:r>
            <a:r>
              <a:rPr lang="en-US" sz="6600" dirty="0" smtClean="0">
                <a:solidFill>
                  <a:srgbClr val="00CC00"/>
                </a:solidFill>
              </a:rPr>
              <a:t>To</a:t>
            </a:r>
            <a:r>
              <a:rPr lang="en-US" sz="6600" dirty="0" smtClean="0"/>
              <a:t> </a:t>
            </a:r>
            <a:r>
              <a:rPr lang="en-US" sz="6600" dirty="0" smtClean="0">
                <a:solidFill>
                  <a:srgbClr val="FFFF00"/>
                </a:solidFill>
              </a:rPr>
              <a:t>The</a:t>
            </a:r>
            <a:r>
              <a:rPr lang="en-US" sz="6600" dirty="0" smtClean="0"/>
              <a:t> </a:t>
            </a:r>
            <a:r>
              <a:rPr lang="en-US" sz="6600" dirty="0" smtClean="0">
                <a:solidFill>
                  <a:srgbClr val="0070C0"/>
                </a:solidFill>
              </a:rPr>
              <a:t>Presentation</a:t>
            </a:r>
            <a:endParaRPr lang="en-US" sz="6600" dirty="0">
              <a:solidFill>
                <a:srgbClr val="0070C0"/>
              </a:solidFill>
            </a:endParaRPr>
          </a:p>
        </p:txBody>
      </p:sp>
      <p:sp>
        <p:nvSpPr>
          <p:cNvPr id="3" name="Subtitle 2"/>
          <p:cNvSpPr>
            <a:spLocks noGrp="1"/>
          </p:cNvSpPr>
          <p:nvPr>
            <p:ph type="subTitle" idx="1"/>
          </p:nvPr>
        </p:nvSpPr>
        <p:spPr>
          <a:xfrm>
            <a:off x="4191000" y="3962400"/>
            <a:ext cx="4953000" cy="2895600"/>
          </a:xfrm>
        </p:spPr>
        <p:txBody>
          <a:bodyPr/>
          <a:lstStyle/>
          <a:p>
            <a:r>
              <a:rPr lang="en-US" dirty="0" smtClean="0">
                <a:solidFill>
                  <a:srgbClr val="7030A0"/>
                </a:solidFill>
                <a:latin typeface="Times New Roman" pitchFamily="18" charset="0"/>
                <a:cs typeface="Times New Roman" pitchFamily="18" charset="0"/>
              </a:rPr>
              <a:t>Presented By –</a:t>
            </a:r>
          </a:p>
          <a:p>
            <a:r>
              <a:rPr lang="en-US" dirty="0" smtClean="0">
                <a:solidFill>
                  <a:schemeClr val="accent6"/>
                </a:solidFill>
                <a:latin typeface="Times New Roman" pitchFamily="18" charset="0"/>
                <a:cs typeface="Times New Roman" pitchFamily="18" charset="0"/>
              </a:rPr>
              <a:t>Jiku Nandi</a:t>
            </a:r>
          </a:p>
          <a:p>
            <a:r>
              <a:rPr lang="en-US" dirty="0" smtClean="0">
                <a:solidFill>
                  <a:srgbClr val="006600"/>
                </a:solidFill>
                <a:latin typeface="Times New Roman" pitchFamily="18" charset="0"/>
                <a:cs typeface="Times New Roman" pitchFamily="18" charset="0"/>
              </a:rPr>
              <a:t>Id No # 12109003</a:t>
            </a:r>
            <a:endParaRPr lang="en-US" dirty="0">
              <a:solidFill>
                <a:srgbClr val="006600"/>
              </a:solidFill>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fld id="{B6F15528-21DE-4FAA-801E-634DDDAF4B2B}" type="slidenum">
              <a:rPr lang="en-US" sz="3200" smtClean="0">
                <a:solidFill>
                  <a:srgbClr val="FF0000"/>
                </a:solidFill>
              </a:rPr>
              <a:pPr/>
              <a:t>1</a:t>
            </a:fld>
            <a:endParaRPr lang="en-US" sz="3200" dirty="0">
              <a:solidFill>
                <a:srgbClr val="FF0000"/>
              </a:solidFill>
            </a:endParaRPr>
          </a:p>
        </p:txBody>
      </p:sp>
    </p:spTree>
  </p:cSld>
  <p:clrMapOvr>
    <a:masterClrMapping/>
  </p:clrMapOvr>
  <p:transition spd="med">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CC00"/>
                </a:solidFill>
                <a:latin typeface="Times New Roman" pitchFamily="18" charset="0"/>
                <a:cs typeface="Times New Roman" pitchFamily="18" charset="0"/>
              </a:rPr>
              <a:t>Seed</a:t>
            </a:r>
            <a:r>
              <a:rPr lang="en-US" b="1" dirty="0" smtClean="0">
                <a:solidFill>
                  <a:srgbClr val="00CC00"/>
                </a:solidFill>
                <a:latin typeface="Times New Roman" pitchFamily="18" charset="0"/>
                <a:cs typeface="Times New Roman" pitchFamily="18" charset="0"/>
              </a:rPr>
              <a:t> </a:t>
            </a:r>
            <a:r>
              <a:rPr lang="en-US" dirty="0" smtClean="0">
                <a:solidFill>
                  <a:srgbClr val="00CC00"/>
                </a:solidFill>
                <a:latin typeface="Times New Roman" pitchFamily="18" charset="0"/>
                <a:cs typeface="Times New Roman" pitchFamily="18" charset="0"/>
              </a:rPr>
              <a:t>rate &amp; Seed treatment</a:t>
            </a:r>
            <a:endParaRPr lang="en-US" dirty="0">
              <a:solidFill>
                <a:srgbClr val="00CC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sz="2800" dirty="0" smtClean="0"/>
              <a:t>The recommended seed rate for ash gourd is 0.75-1.0 kg/ha.</a:t>
            </a:r>
          </a:p>
          <a:p>
            <a:pPr>
              <a:buFont typeface="Wingdings" pitchFamily="2" charset="2"/>
              <a:buChar char="Ø"/>
            </a:pPr>
            <a:r>
              <a:rPr lang="en-US" sz="2800" dirty="0" smtClean="0"/>
              <a:t>Soak the seeds in double the quantity of water for 30 minutes and incubate for 6 days.</a:t>
            </a:r>
          </a:p>
          <a:p>
            <a:pPr>
              <a:buFont typeface="Wingdings" pitchFamily="2" charset="2"/>
              <a:buChar char="Ø"/>
            </a:pPr>
            <a:r>
              <a:rPr lang="en-US" sz="2800" dirty="0" smtClean="0"/>
              <a:t>The seeds are treated with </a:t>
            </a:r>
            <a:r>
              <a:rPr lang="en-US" sz="2800" i="1" dirty="0" smtClean="0"/>
              <a:t>Trichoderma viride </a:t>
            </a:r>
            <a:r>
              <a:rPr lang="en-US" sz="2800" dirty="0" smtClean="0"/>
              <a:t>4 g or Carbendazim 2 g/kg of seeds before sowing.</a:t>
            </a:r>
          </a:p>
          <a:p>
            <a:pPr>
              <a:buNone/>
            </a:pPr>
            <a:endParaRPr lang="en-US" dirty="0"/>
          </a:p>
        </p:txBody>
      </p:sp>
      <p:pic>
        <p:nvPicPr>
          <p:cNvPr id="12290" name="Picture 2"/>
          <p:cNvPicPr>
            <a:picLocks noChangeAspect="1" noChangeArrowheads="1"/>
          </p:cNvPicPr>
          <p:nvPr/>
        </p:nvPicPr>
        <p:blipFill>
          <a:blip r:embed="rId2"/>
          <a:srcRect/>
          <a:stretch>
            <a:fillRect/>
          </a:stretch>
        </p:blipFill>
        <p:spPr bwMode="auto">
          <a:xfrm>
            <a:off x="2286000" y="4648200"/>
            <a:ext cx="1828800" cy="16764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800600" y="4648200"/>
            <a:ext cx="2133600" cy="1676400"/>
          </a:xfrm>
          <a:prstGeom prst="rect">
            <a:avLst/>
          </a:prstGeom>
          <a:noFill/>
          <a:ln w="9525">
            <a:noFill/>
            <a:miter lim="800000"/>
            <a:headEnd/>
            <a:tailEnd/>
          </a:ln>
          <a:effectLst/>
        </p:spPr>
      </p:pic>
      <p:sp>
        <p:nvSpPr>
          <p:cNvPr id="6" name="Slide Number Placeholder 5"/>
          <p:cNvSpPr>
            <a:spLocks noGrp="1"/>
          </p:cNvSpPr>
          <p:nvPr>
            <p:ph type="sldNum" sz="quarter" idx="12"/>
          </p:nvPr>
        </p:nvSpPr>
        <p:spPr>
          <a:xfrm>
            <a:off x="8229600" y="6553200"/>
            <a:ext cx="873640" cy="235688"/>
          </a:xfrm>
        </p:spPr>
        <p:txBody>
          <a:bodyPr/>
          <a:lstStyle/>
          <a:p>
            <a:fld id="{B6F15528-21DE-4FAA-801E-634DDDAF4B2B}" type="slidenum">
              <a:rPr lang="en-US" sz="3200" smtClean="0">
                <a:solidFill>
                  <a:srgbClr val="FF0000"/>
                </a:solidFill>
              </a:rPr>
              <a:pPr/>
              <a:t>10</a:t>
            </a:fld>
            <a:endParaRPr lang="en-US" sz="3200" dirty="0">
              <a:solidFill>
                <a:srgbClr val="FF0000"/>
              </a:solidFill>
            </a:endParaRPr>
          </a:p>
        </p:txBody>
      </p:sp>
    </p:spTree>
  </p:cSld>
  <p:clrMapOvr>
    <a:masterClrMapping/>
  </p:clrMapOvr>
  <p:transition spd="med">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CC00"/>
                </a:solidFill>
                <a:latin typeface="Times New Roman" pitchFamily="18" charset="0"/>
                <a:cs typeface="Times New Roman" pitchFamily="18" charset="0"/>
              </a:rPr>
              <a:t>Preparation of field &amp; Sowing</a:t>
            </a:r>
            <a:endParaRPr lang="en-US" dirty="0">
              <a:solidFill>
                <a:srgbClr val="00CC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algn="just">
              <a:buFont typeface="Wingdings" pitchFamily="2" charset="2"/>
              <a:buChar char="Ø"/>
            </a:pPr>
            <a:r>
              <a:rPr lang="en-US" sz="2800" dirty="0" smtClean="0">
                <a:latin typeface="Times New Roman" pitchFamily="18" charset="0"/>
                <a:cs typeface="Times New Roman" pitchFamily="18" charset="0"/>
              </a:rPr>
              <a:t>January-March and September-December are the ideal seasons for growing ash gourd.</a:t>
            </a:r>
          </a:p>
          <a:p>
            <a:pPr algn="just">
              <a:buFont typeface="Wingdings" pitchFamily="2" charset="2"/>
              <a:buChar char="Ø"/>
            </a:pPr>
            <a:r>
              <a:rPr lang="en-US" sz="2800" dirty="0" smtClean="0">
                <a:latin typeface="Times New Roman" pitchFamily="18" charset="0"/>
                <a:cs typeface="Times New Roman" pitchFamily="18" charset="0"/>
              </a:rPr>
              <a:t>Prepare the soil to a fine tilth by ploughing and harrowing.</a:t>
            </a:r>
          </a:p>
          <a:p>
            <a:pPr algn="just">
              <a:buFont typeface="Wingdings" pitchFamily="2" charset="2"/>
              <a:buChar char="Ø"/>
            </a:pPr>
            <a:r>
              <a:rPr lang="en-US" sz="2800" dirty="0" smtClean="0">
                <a:latin typeface="Times New Roman" pitchFamily="18" charset="0"/>
                <a:cs typeface="Times New Roman" pitchFamily="18" charset="0"/>
              </a:rPr>
              <a:t>Plough the field 3 – 4 times.</a:t>
            </a:r>
          </a:p>
          <a:p>
            <a:pPr algn="just">
              <a:buFont typeface="Wingdings" pitchFamily="2" charset="2"/>
              <a:buChar char="Ø"/>
            </a:pPr>
            <a:r>
              <a:rPr lang="en-US" sz="2800" dirty="0" smtClean="0">
                <a:latin typeface="Times New Roman" pitchFamily="18" charset="0"/>
                <a:cs typeface="Times New Roman" pitchFamily="18" charset="0"/>
              </a:rPr>
              <a:t>Dig pits of 30 cm x 30 cm x 30 cm at a spacing 2 x 1.5 m and form basins.</a:t>
            </a:r>
          </a:p>
          <a:p>
            <a:pPr algn="just">
              <a:buFont typeface="Wingdings" pitchFamily="2" charset="2"/>
              <a:buChar char="Ø"/>
            </a:pPr>
            <a:r>
              <a:rPr lang="en-US" sz="2800" dirty="0" smtClean="0">
                <a:latin typeface="Times New Roman" pitchFamily="18" charset="0"/>
                <a:cs typeface="Times New Roman" pitchFamily="18" charset="0"/>
              </a:rPr>
              <a:t>Five to six seeds are sown in each pit.</a:t>
            </a:r>
          </a:p>
          <a:p>
            <a:pPr algn="just">
              <a:buFont typeface="Wingdings" pitchFamily="2" charset="2"/>
              <a:buChar char="Ø"/>
            </a:pPr>
            <a:r>
              <a:rPr lang="en-US" sz="2800" dirty="0" smtClean="0">
                <a:latin typeface="Times New Roman" pitchFamily="18" charset="0"/>
                <a:cs typeface="Times New Roman" pitchFamily="18" charset="0"/>
              </a:rPr>
              <a:t>After germination, the seedlings are thinned to two/ pit.</a:t>
            </a:r>
          </a:p>
        </p:txBody>
      </p:sp>
      <p:sp>
        <p:nvSpPr>
          <p:cNvPr id="4" name="Slide Number Placeholder 3"/>
          <p:cNvSpPr>
            <a:spLocks noGrp="1"/>
          </p:cNvSpPr>
          <p:nvPr>
            <p:ph type="sldNum" sz="quarter" idx="12"/>
          </p:nvPr>
        </p:nvSpPr>
        <p:spPr>
          <a:xfrm>
            <a:off x="8382000" y="6553200"/>
            <a:ext cx="762000" cy="304800"/>
          </a:xfrm>
        </p:spPr>
        <p:txBody>
          <a:bodyPr/>
          <a:lstStyle/>
          <a:p>
            <a:fld id="{B6F15528-21DE-4FAA-801E-634DDDAF4B2B}" type="slidenum">
              <a:rPr lang="en-US" sz="3200" smtClean="0">
                <a:solidFill>
                  <a:srgbClr val="FF0000"/>
                </a:solidFill>
              </a:rPr>
              <a:pPr/>
              <a:t>11</a:t>
            </a:fld>
            <a:endParaRPr lang="en-US" sz="3200" dirty="0">
              <a:solidFill>
                <a:srgbClr val="FF0000"/>
              </a:solidFill>
            </a:endParaRPr>
          </a:p>
        </p:txBody>
      </p:sp>
    </p:spTree>
  </p:cSld>
  <p:clrMapOvr>
    <a:masterClrMapping/>
  </p:clrMapOvr>
  <p:transition spd="med">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CC00"/>
                </a:solidFill>
                <a:latin typeface="Times New Roman" pitchFamily="18" charset="0"/>
                <a:cs typeface="Times New Roman" pitchFamily="18" charset="0"/>
              </a:rPr>
              <a:t>Intercultural Operations</a:t>
            </a:r>
            <a:endParaRPr lang="en-US" dirty="0">
              <a:solidFill>
                <a:srgbClr val="00CC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u="sng" dirty="0" smtClean="0"/>
              <a:t>Fertilization</a:t>
            </a:r>
            <a:r>
              <a:rPr lang="en-US" b="1" u="sng" dirty="0" smtClean="0"/>
              <a:t>:</a:t>
            </a:r>
          </a:p>
          <a:p>
            <a:pPr>
              <a:buFont typeface="Wingdings" pitchFamily="2" charset="2"/>
              <a:buChar char="Ø"/>
            </a:pPr>
            <a:r>
              <a:rPr lang="en-US" dirty="0" smtClean="0"/>
              <a:t>FYM		- 15-20 t/ha</a:t>
            </a:r>
          </a:p>
          <a:p>
            <a:pPr>
              <a:buFont typeface="Wingdings" pitchFamily="2" charset="2"/>
              <a:buChar char="Ø"/>
            </a:pPr>
            <a:r>
              <a:rPr lang="en-US" dirty="0" smtClean="0"/>
              <a:t>Urea		- 90 kg/ha</a:t>
            </a:r>
          </a:p>
          <a:p>
            <a:pPr>
              <a:buFont typeface="Wingdings" pitchFamily="2" charset="2"/>
              <a:buChar char="Ø"/>
            </a:pPr>
            <a:r>
              <a:rPr lang="en-US" dirty="0" smtClean="0"/>
              <a:t>Phosphorus	-  55 kg/ha</a:t>
            </a:r>
          </a:p>
          <a:p>
            <a:pPr>
              <a:buFont typeface="Wingdings" pitchFamily="2" charset="2"/>
              <a:buChar char="Ø"/>
            </a:pPr>
            <a:r>
              <a:rPr lang="en-US" dirty="0" smtClean="0"/>
              <a:t>Potassium 	- 50 kg/ha</a:t>
            </a:r>
          </a:p>
          <a:p>
            <a:pPr>
              <a:buFont typeface="Wingdings" pitchFamily="2" charset="2"/>
              <a:buChar char="Ø"/>
            </a:pPr>
            <a:endParaRPr lang="en-US" b="1" u="sng" dirty="0"/>
          </a:p>
        </p:txBody>
      </p:sp>
      <p:sp>
        <p:nvSpPr>
          <p:cNvPr id="4" name="Slide Number Placeholder 3"/>
          <p:cNvSpPr>
            <a:spLocks noGrp="1"/>
          </p:cNvSpPr>
          <p:nvPr>
            <p:ph type="sldNum" sz="quarter" idx="12"/>
          </p:nvPr>
        </p:nvSpPr>
        <p:spPr>
          <a:xfrm>
            <a:off x="8305800" y="6553200"/>
            <a:ext cx="797440" cy="235688"/>
          </a:xfrm>
        </p:spPr>
        <p:txBody>
          <a:bodyPr/>
          <a:lstStyle/>
          <a:p>
            <a:fld id="{B6F15528-21DE-4FAA-801E-634DDDAF4B2B}" type="slidenum">
              <a:rPr lang="en-US" sz="3200" smtClean="0">
                <a:solidFill>
                  <a:srgbClr val="FF0000"/>
                </a:solidFill>
              </a:rPr>
              <a:pPr/>
              <a:t>12</a:t>
            </a:fld>
            <a:endParaRPr lang="en-US" sz="3200" dirty="0">
              <a:solidFill>
                <a:srgbClr val="FF0000"/>
              </a:solidFill>
            </a:endParaRPr>
          </a:p>
        </p:txBody>
      </p:sp>
    </p:spTree>
  </p:cSld>
  <p:clrMapOvr>
    <a:masterClrMapping/>
  </p:clrMapOvr>
  <p:transition spd="med">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latin typeface="Times New Roman" pitchFamily="18" charset="0"/>
                <a:cs typeface="Times New Roman" pitchFamily="18" charset="0"/>
              </a:rPr>
              <a:t>Cont</a:t>
            </a:r>
            <a:r>
              <a:rPr lang="en-US" dirty="0" smtClean="0">
                <a:solidFill>
                  <a:srgbClr val="FFFF00"/>
                </a:solidFill>
              </a:rPr>
              <a:t>.</a:t>
            </a:r>
            <a:endParaRPr lang="en-US" dirty="0">
              <a:solidFill>
                <a:srgbClr val="FFFF00"/>
              </a:solidFill>
            </a:endParaRPr>
          </a:p>
        </p:txBody>
      </p:sp>
      <p:sp>
        <p:nvSpPr>
          <p:cNvPr id="3" name="Content Placeholder 2"/>
          <p:cNvSpPr>
            <a:spLocks noGrp="1"/>
          </p:cNvSpPr>
          <p:nvPr>
            <p:ph idx="1"/>
          </p:nvPr>
        </p:nvSpPr>
        <p:spPr>
          <a:xfrm>
            <a:off x="483326" y="1567860"/>
            <a:ext cx="8229600" cy="4526280"/>
          </a:xfrm>
        </p:spPr>
        <p:txBody>
          <a:bodyPr>
            <a:normAutofit/>
          </a:bodyPr>
          <a:lstStyle/>
          <a:p>
            <a:pPr>
              <a:buNone/>
            </a:pPr>
            <a:r>
              <a:rPr lang="en-US" sz="2800" u="sng" dirty="0" smtClean="0">
                <a:latin typeface="Times New Roman" pitchFamily="18" charset="0"/>
                <a:cs typeface="Times New Roman" pitchFamily="18" charset="0"/>
              </a:rPr>
              <a:t>Irrigation &amp; Drainage</a:t>
            </a:r>
            <a:r>
              <a:rPr lang="en-US" sz="2800" b="1" u="sng" dirty="0" smtClean="0">
                <a:latin typeface="Times New Roman" pitchFamily="18" charset="0"/>
                <a:cs typeface="Times New Roman" pitchFamily="18" charset="0"/>
              </a:rPr>
              <a:t>: </a:t>
            </a:r>
          </a:p>
          <a:p>
            <a:pPr algn="just">
              <a:buFont typeface="Wingdings" pitchFamily="2" charset="2"/>
              <a:buChar char="Ø"/>
            </a:pPr>
            <a:r>
              <a:rPr lang="en-US" sz="2800" dirty="0" smtClean="0">
                <a:latin typeface="Times New Roman" pitchFamily="18" charset="0"/>
                <a:cs typeface="Times New Roman" pitchFamily="18" charset="0"/>
              </a:rPr>
              <a:t>During the initial stages of growth, irrigate the crop at 3-4 days interval, and alternate days during flowering/fruiting.</a:t>
            </a:r>
          </a:p>
          <a:p>
            <a:pPr algn="just">
              <a:buFont typeface="Wingdings" pitchFamily="2" charset="2"/>
              <a:buChar char="Ø"/>
            </a:pPr>
            <a:r>
              <a:rPr lang="en-US" sz="2800" dirty="0" smtClean="0">
                <a:latin typeface="Times New Roman" pitchFamily="18" charset="0"/>
                <a:cs typeface="Times New Roman" pitchFamily="18" charset="0"/>
              </a:rPr>
              <a:t>Furrow irrigation is the ideal method of irrigating.</a:t>
            </a:r>
          </a:p>
          <a:p>
            <a:pPr algn="just">
              <a:buFont typeface="Wingdings" pitchFamily="2" charset="2"/>
              <a:buChar char="Ø"/>
            </a:pPr>
            <a:r>
              <a:rPr lang="en-US" sz="2800" dirty="0" smtClean="0">
                <a:latin typeface="Times New Roman" pitchFamily="18" charset="0"/>
                <a:cs typeface="Times New Roman" pitchFamily="18" charset="0"/>
              </a:rPr>
              <a:t>But in water limited environment, trickle or drip irrigation can be resorted to.</a:t>
            </a:r>
          </a:p>
          <a:p>
            <a:pPr algn="just">
              <a:buFont typeface="Wingdings" pitchFamily="2" charset="2"/>
              <a:buChar char="Ø"/>
            </a:pPr>
            <a:r>
              <a:rPr lang="en-US" sz="2800" dirty="0" smtClean="0">
                <a:latin typeface="Times New Roman" pitchFamily="18" charset="0"/>
                <a:cs typeface="Times New Roman" pitchFamily="18" charset="0"/>
              </a:rPr>
              <a:t>During rainy season, drainage is essential for plant survival and growth.</a:t>
            </a:r>
          </a:p>
          <a:p>
            <a:pPr>
              <a:buNone/>
            </a:pPr>
            <a:endParaRPr lang="en-US" dirty="0"/>
          </a:p>
        </p:txBody>
      </p:sp>
      <p:sp>
        <p:nvSpPr>
          <p:cNvPr id="4" name="Slide Number Placeholder 3"/>
          <p:cNvSpPr>
            <a:spLocks noGrp="1"/>
          </p:cNvSpPr>
          <p:nvPr>
            <p:ph type="sldNum" sz="quarter" idx="12"/>
          </p:nvPr>
        </p:nvSpPr>
        <p:spPr>
          <a:xfrm>
            <a:off x="8305800" y="6553200"/>
            <a:ext cx="797440" cy="235688"/>
          </a:xfrm>
        </p:spPr>
        <p:txBody>
          <a:bodyPr/>
          <a:lstStyle/>
          <a:p>
            <a:fld id="{B6F15528-21DE-4FAA-801E-634DDDAF4B2B}" type="slidenum">
              <a:rPr lang="en-US" sz="3200" smtClean="0">
                <a:solidFill>
                  <a:srgbClr val="FF0000"/>
                </a:solidFill>
              </a:rPr>
              <a:pPr/>
              <a:t>13</a:t>
            </a:fld>
            <a:endParaRPr lang="en-US" sz="3200" dirty="0">
              <a:solidFill>
                <a:srgbClr val="FF0000"/>
              </a:solidFill>
            </a:endParaRPr>
          </a:p>
        </p:txBody>
      </p:sp>
    </p:spTree>
  </p:cSld>
  <p:clrMapOvr>
    <a:masterClrMapping/>
  </p:clrMapOvr>
  <p:transition spd="med">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rgbClr val="FFFF00"/>
                </a:solidFill>
                <a:latin typeface="Times New Roman" pitchFamily="18" charset="0"/>
                <a:cs typeface="Times New Roman" pitchFamily="18" charset="0"/>
              </a:rPr>
              <a:t>Cont.</a:t>
            </a:r>
            <a:endParaRPr lang="en-US"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229600" cy="2285999"/>
          </a:xfrm>
        </p:spPr>
        <p:txBody>
          <a:bodyPr>
            <a:normAutofit/>
          </a:bodyPr>
          <a:lstStyle/>
          <a:p>
            <a:pPr>
              <a:buNone/>
            </a:pPr>
            <a:r>
              <a:rPr lang="en-US" sz="2800" u="sng" dirty="0" smtClean="0">
                <a:latin typeface="Times New Roman" pitchFamily="18" charset="0"/>
                <a:cs typeface="Times New Roman" pitchFamily="18" charset="0"/>
              </a:rPr>
              <a:t>Pollination:</a:t>
            </a:r>
          </a:p>
          <a:p>
            <a:pPr algn="just">
              <a:buFont typeface="Wingdings" pitchFamily="2" charset="2"/>
              <a:buChar char="Ø"/>
            </a:pPr>
            <a:r>
              <a:rPr lang="en-US" sz="2800" dirty="0" smtClean="0">
                <a:latin typeface="Times New Roman" pitchFamily="18" charset="0"/>
                <a:cs typeface="Times New Roman" pitchFamily="18" charset="0"/>
              </a:rPr>
              <a:t>Ash gourd is a cross pollinated crop.</a:t>
            </a:r>
          </a:p>
          <a:p>
            <a:pPr algn="just">
              <a:buFont typeface="Wingdings" pitchFamily="2" charset="2"/>
              <a:buChar char="Ø"/>
            </a:pPr>
            <a:r>
              <a:rPr lang="en-US" sz="2800" dirty="0" smtClean="0">
                <a:latin typeface="Times New Roman" pitchFamily="18" charset="0"/>
                <a:cs typeface="Times New Roman" pitchFamily="18" charset="0"/>
              </a:rPr>
              <a:t>Insects, especially bees, pollinate flowers.</a:t>
            </a:r>
          </a:p>
          <a:p>
            <a:pPr algn="just">
              <a:buFont typeface="Wingdings" pitchFamily="2" charset="2"/>
              <a:buChar char="Ø"/>
            </a:pPr>
            <a:r>
              <a:rPr lang="en-US" sz="2800" dirty="0" smtClean="0">
                <a:latin typeface="Times New Roman" pitchFamily="18" charset="0"/>
                <a:cs typeface="Times New Roman" pitchFamily="18" charset="0"/>
              </a:rPr>
              <a:t>Pollination can be a problem during the wet season since bees are less active dur­ing overcast conditions.</a:t>
            </a:r>
          </a:p>
          <a:p>
            <a:pPr>
              <a:buNone/>
            </a:pPr>
            <a:endParaRPr lang="en-US" sz="2800" dirty="0">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2"/>
          <a:srcRect/>
          <a:stretch>
            <a:fillRect/>
          </a:stretch>
        </p:blipFill>
        <p:spPr bwMode="auto">
          <a:xfrm>
            <a:off x="3429000" y="3733800"/>
            <a:ext cx="4953000" cy="2971800"/>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8382000" y="6553200"/>
            <a:ext cx="721240" cy="235688"/>
          </a:xfrm>
        </p:spPr>
        <p:txBody>
          <a:bodyPr/>
          <a:lstStyle/>
          <a:p>
            <a:fld id="{B6F15528-21DE-4FAA-801E-634DDDAF4B2B}" type="slidenum">
              <a:rPr lang="en-US" sz="3200" smtClean="0">
                <a:solidFill>
                  <a:srgbClr val="FF0000"/>
                </a:solidFill>
              </a:rPr>
              <a:pPr/>
              <a:t>14</a:t>
            </a:fld>
            <a:endParaRPr lang="en-US" sz="3200" dirty="0">
              <a:solidFill>
                <a:srgbClr val="FF000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733800"/>
            <a:ext cx="2590800" cy="2971800"/>
          </a:xfrm>
          <a:prstGeom prst="rect">
            <a:avLst/>
          </a:prstGeom>
        </p:spPr>
      </p:pic>
    </p:spTree>
  </p:cSld>
  <p:clrMapOvr>
    <a:masterClrMapping/>
  </p:clrMapOvr>
  <p:transition spd="med">
    <p:comb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solidFill>
                  <a:srgbClr val="FFFF00"/>
                </a:solidFill>
                <a:latin typeface="Times New Roman" pitchFamily="18" charset="0"/>
                <a:cs typeface="Times New Roman" pitchFamily="18" charset="0"/>
              </a:rPr>
              <a:t>Cont.</a:t>
            </a:r>
            <a:endParaRPr lang="en-US" dirty="0">
              <a:solidFill>
                <a:srgbClr val="FFFF00"/>
              </a:solidFill>
            </a:endParaRPr>
          </a:p>
        </p:txBody>
      </p:sp>
      <p:sp>
        <p:nvSpPr>
          <p:cNvPr id="3" name="Content Placeholder 2"/>
          <p:cNvSpPr>
            <a:spLocks noGrp="1"/>
          </p:cNvSpPr>
          <p:nvPr>
            <p:ph idx="1"/>
          </p:nvPr>
        </p:nvSpPr>
        <p:spPr>
          <a:xfrm>
            <a:off x="457200" y="1295401"/>
            <a:ext cx="8229600" cy="2590800"/>
          </a:xfrm>
        </p:spPr>
        <p:txBody>
          <a:bodyPr/>
          <a:lstStyle/>
          <a:p>
            <a:pPr algn="just">
              <a:buNone/>
            </a:pPr>
            <a:r>
              <a:rPr lang="en-US" sz="2800" u="sng" dirty="0" smtClean="0">
                <a:latin typeface="Times New Roman" pitchFamily="18" charset="0"/>
                <a:cs typeface="Times New Roman" pitchFamily="18" charset="0"/>
              </a:rPr>
              <a:t>Weed control: </a:t>
            </a:r>
          </a:p>
          <a:p>
            <a:pPr algn="just">
              <a:buFont typeface="Wingdings" pitchFamily="2" charset="2"/>
              <a:buChar char="Ø"/>
            </a:pPr>
            <a:r>
              <a:rPr lang="en-US" sz="2800" dirty="0" smtClean="0">
                <a:latin typeface="Times New Roman" pitchFamily="18" charset="0"/>
                <a:cs typeface="Times New Roman" pitchFamily="18" charset="0"/>
              </a:rPr>
              <a:t>Conduct weeding of the soil at the time of fertilizer application. </a:t>
            </a:r>
          </a:p>
          <a:p>
            <a:pPr algn="just">
              <a:buFont typeface="Wingdings" pitchFamily="2" charset="2"/>
              <a:buChar char="Ø"/>
            </a:pPr>
            <a:r>
              <a:rPr lang="en-US" sz="2800" dirty="0" smtClean="0">
                <a:latin typeface="Times New Roman" pitchFamily="18" charset="0"/>
                <a:cs typeface="Times New Roman" pitchFamily="18" charset="0"/>
              </a:rPr>
              <a:t>Earthing up is done during rainy season. </a:t>
            </a:r>
          </a:p>
          <a:p>
            <a:pPr algn="just">
              <a:buFont typeface="Wingdings" pitchFamily="2" charset="2"/>
              <a:buChar char="Ø"/>
            </a:pPr>
            <a:r>
              <a:rPr lang="en-US" sz="2800" dirty="0" smtClean="0">
                <a:latin typeface="Times New Roman" pitchFamily="18" charset="0"/>
                <a:cs typeface="Times New Roman" pitchFamily="18" charset="0"/>
              </a:rPr>
              <a:t>Hand or hoe weeding can be performed as needed. </a:t>
            </a:r>
          </a:p>
          <a:p>
            <a:pPr>
              <a:buNone/>
            </a:pPr>
            <a:endParaRPr lang="en-US" dirty="0"/>
          </a:p>
        </p:txBody>
      </p:sp>
      <p:pic>
        <p:nvPicPr>
          <p:cNvPr id="6146" name="Picture 2"/>
          <p:cNvPicPr>
            <a:picLocks noChangeAspect="1" noChangeArrowheads="1"/>
          </p:cNvPicPr>
          <p:nvPr/>
        </p:nvPicPr>
        <p:blipFill>
          <a:blip r:embed="rId2"/>
          <a:srcRect/>
          <a:stretch>
            <a:fillRect/>
          </a:stretch>
        </p:blipFill>
        <p:spPr bwMode="auto">
          <a:xfrm>
            <a:off x="4495800" y="3886200"/>
            <a:ext cx="4343400" cy="2438400"/>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8229600" y="6477000"/>
            <a:ext cx="873640" cy="311888"/>
          </a:xfrm>
        </p:spPr>
        <p:txBody>
          <a:bodyPr/>
          <a:lstStyle/>
          <a:p>
            <a:fld id="{B6F15528-21DE-4FAA-801E-634DDDAF4B2B}" type="slidenum">
              <a:rPr lang="en-US" sz="3200" smtClean="0">
                <a:solidFill>
                  <a:srgbClr val="FF0000"/>
                </a:solidFill>
              </a:rPr>
              <a:pPr/>
              <a:t>15</a:t>
            </a:fld>
            <a:endParaRPr lang="en-US" sz="3200" dirty="0">
              <a:solidFill>
                <a:srgbClr val="FF0000"/>
              </a:solidFill>
            </a:endParaRPr>
          </a:p>
        </p:txBody>
      </p:sp>
    </p:spTree>
  </p:cSld>
  <p:clrMapOvr>
    <a:masterClrMapping/>
  </p:clrMapOvr>
  <p:transition spd="med">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rgbClr val="FFFF00"/>
                </a:solidFill>
                <a:latin typeface="Times New Roman" pitchFamily="18" charset="0"/>
                <a:cs typeface="Times New Roman" pitchFamily="18" charset="0"/>
              </a:rPr>
              <a:t>Cont.</a:t>
            </a:r>
            <a:endParaRPr lang="en-US" dirty="0">
              <a:solidFill>
                <a:srgbClr val="FFFF00"/>
              </a:solidFill>
            </a:endParaRPr>
          </a:p>
        </p:txBody>
      </p:sp>
      <p:sp>
        <p:nvSpPr>
          <p:cNvPr id="3" name="Content Placeholder 2"/>
          <p:cNvSpPr>
            <a:spLocks noGrp="1"/>
          </p:cNvSpPr>
          <p:nvPr>
            <p:ph idx="1"/>
          </p:nvPr>
        </p:nvSpPr>
        <p:spPr>
          <a:xfrm>
            <a:off x="381000" y="1524000"/>
            <a:ext cx="8229600" cy="3352800"/>
          </a:xfrm>
        </p:spPr>
        <p:txBody>
          <a:bodyPr/>
          <a:lstStyle/>
          <a:p>
            <a:pPr algn="just">
              <a:buNone/>
            </a:pPr>
            <a:r>
              <a:rPr lang="en-US" sz="2800" u="sng" dirty="0" smtClean="0">
                <a:latin typeface="Times New Roman" pitchFamily="18" charset="0"/>
                <a:cs typeface="Times New Roman" pitchFamily="18" charset="0"/>
              </a:rPr>
              <a:t>Mulching:</a:t>
            </a:r>
            <a:r>
              <a:rPr lang="en-US" sz="2800" dirty="0" smtClean="0">
                <a:latin typeface="Times New Roman" pitchFamily="18" charset="0"/>
                <a:cs typeface="Times New Roman" pitchFamily="18" charset="0"/>
              </a:rPr>
              <a:t> </a:t>
            </a:r>
          </a:p>
          <a:p>
            <a:pPr algn="just">
              <a:buFont typeface="Wingdings" pitchFamily="2" charset="2"/>
              <a:buChar char="Ø"/>
            </a:pPr>
            <a:r>
              <a:rPr lang="en-US" sz="2800" dirty="0" smtClean="0">
                <a:latin typeface="Times New Roman" pitchFamily="18" charset="0"/>
                <a:cs typeface="Times New Roman" pitchFamily="18" charset="0"/>
              </a:rPr>
              <a:t>Mulching is commonly used for ash gourd crop grown on raised beds.</a:t>
            </a:r>
          </a:p>
          <a:p>
            <a:pPr algn="just">
              <a:buFont typeface="Wingdings" pitchFamily="2" charset="2"/>
              <a:buChar char="Ø"/>
            </a:pPr>
            <a:r>
              <a:rPr lang="en-US" sz="2800" dirty="0" smtClean="0">
                <a:latin typeface="Times New Roman" pitchFamily="18" charset="0"/>
                <a:cs typeface="Times New Roman" pitchFamily="18" charset="0"/>
              </a:rPr>
              <a:t>Use organic or plastic mulch depending on availability.</a:t>
            </a:r>
          </a:p>
          <a:p>
            <a:pPr algn="just">
              <a:buFont typeface="Wingdings" pitchFamily="2" charset="2"/>
              <a:buChar char="Ø"/>
            </a:pPr>
            <a:r>
              <a:rPr lang="en-US" sz="2800" dirty="0" smtClean="0">
                <a:latin typeface="Times New Roman" pitchFamily="18" charset="0"/>
                <a:cs typeface="Times New Roman" pitchFamily="18" charset="0"/>
              </a:rPr>
              <a:t>Mulch can be laid down before or after trans­planting and after sowing. </a:t>
            </a:r>
          </a:p>
          <a:p>
            <a:pPr algn="just">
              <a:buNone/>
            </a:pPr>
            <a:endParaRPr lang="en-US" dirty="0"/>
          </a:p>
        </p:txBody>
      </p:sp>
      <p:sp>
        <p:nvSpPr>
          <p:cNvPr id="4" name="Slide Number Placeholder 3"/>
          <p:cNvSpPr>
            <a:spLocks noGrp="1"/>
          </p:cNvSpPr>
          <p:nvPr>
            <p:ph type="sldNum" sz="quarter" idx="12"/>
          </p:nvPr>
        </p:nvSpPr>
        <p:spPr>
          <a:xfrm>
            <a:off x="8305800" y="6553200"/>
            <a:ext cx="797440" cy="235688"/>
          </a:xfrm>
        </p:spPr>
        <p:txBody>
          <a:bodyPr/>
          <a:lstStyle/>
          <a:p>
            <a:fld id="{B6F15528-21DE-4FAA-801E-634DDDAF4B2B}" type="slidenum">
              <a:rPr lang="en-US" sz="3200" smtClean="0">
                <a:solidFill>
                  <a:srgbClr val="FF0000"/>
                </a:solidFill>
              </a:rPr>
              <a:pPr/>
              <a:t>16</a:t>
            </a:fld>
            <a:endParaRPr lang="en-US" sz="3200" dirty="0">
              <a:solidFill>
                <a:srgbClr val="FF0000"/>
              </a:solidFill>
            </a:endParaRPr>
          </a:p>
        </p:txBody>
      </p:sp>
    </p:spTree>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solidFill>
                  <a:srgbClr val="00CC00"/>
                </a:solidFill>
              </a:rPr>
              <a:t>Pest &amp; Diseases</a:t>
            </a:r>
            <a:endParaRPr lang="en-US" dirty="0">
              <a:solidFill>
                <a:srgbClr val="00CC00"/>
              </a:solidFill>
            </a:endParaRPr>
          </a:p>
        </p:txBody>
      </p:sp>
      <p:sp>
        <p:nvSpPr>
          <p:cNvPr id="3" name="Content Placeholder 2"/>
          <p:cNvSpPr>
            <a:spLocks noGrp="1"/>
          </p:cNvSpPr>
          <p:nvPr>
            <p:ph idx="1"/>
          </p:nvPr>
        </p:nvSpPr>
        <p:spPr>
          <a:xfrm>
            <a:off x="457200" y="1371600"/>
            <a:ext cx="8229600" cy="2285999"/>
          </a:xfrm>
        </p:spPr>
        <p:txBody>
          <a:bodyPr>
            <a:normAutofit/>
          </a:bodyPr>
          <a:lstStyle/>
          <a:p>
            <a:pPr>
              <a:buNone/>
            </a:pPr>
            <a:r>
              <a:rPr lang="en-US" sz="2800" u="sng" dirty="0" smtClean="0">
                <a:latin typeface="Times New Roman" pitchFamily="18" charset="0"/>
                <a:cs typeface="Times New Roman" pitchFamily="18" charset="0"/>
              </a:rPr>
              <a:t>Pest:</a:t>
            </a:r>
          </a:p>
          <a:p>
            <a:pPr>
              <a:buNone/>
            </a:pPr>
            <a:r>
              <a:rPr lang="en-US" sz="2800" dirty="0" smtClean="0">
                <a:latin typeface="Times New Roman" pitchFamily="18" charset="0"/>
                <a:cs typeface="Times New Roman" pitchFamily="18" charset="0"/>
              </a:rPr>
              <a:t>Fruit flies, Epilachna beetle, Pumpkin beetle, Aphids</a:t>
            </a:r>
          </a:p>
          <a:p>
            <a:pPr>
              <a:buNone/>
            </a:pPr>
            <a:r>
              <a:rPr lang="en-US" sz="2800" u="sng" dirty="0" smtClean="0">
                <a:latin typeface="Times New Roman" pitchFamily="18" charset="0"/>
                <a:cs typeface="Times New Roman" pitchFamily="18" charset="0"/>
              </a:rPr>
              <a:t>Disease:</a:t>
            </a:r>
          </a:p>
          <a:p>
            <a:pPr>
              <a:buNone/>
            </a:pPr>
            <a:r>
              <a:rPr lang="en-US" sz="2800" dirty="0" smtClean="0">
                <a:latin typeface="Times New Roman" pitchFamily="18" charset="0"/>
                <a:cs typeface="Times New Roman" pitchFamily="18" charset="0"/>
              </a:rPr>
              <a:t>Powdery mildew, Downy mildew, Cucumber mosaic virus.</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648200" y="3657600"/>
            <a:ext cx="4038600" cy="2895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0" y="3657600"/>
            <a:ext cx="4048125" cy="2943225"/>
          </a:xfrm>
          <a:prstGeom prst="rect">
            <a:avLst/>
          </a:prstGeom>
          <a:noFill/>
          <a:ln w="9525">
            <a:noFill/>
            <a:miter lim="800000"/>
            <a:headEnd/>
            <a:tailEnd/>
          </a:ln>
          <a:effectLst/>
        </p:spPr>
      </p:pic>
      <p:sp>
        <p:nvSpPr>
          <p:cNvPr id="6" name="Slide Number Placeholder 5"/>
          <p:cNvSpPr>
            <a:spLocks noGrp="1"/>
          </p:cNvSpPr>
          <p:nvPr>
            <p:ph type="sldNum" sz="quarter" idx="12"/>
          </p:nvPr>
        </p:nvSpPr>
        <p:spPr>
          <a:xfrm>
            <a:off x="8229600" y="6553200"/>
            <a:ext cx="873640" cy="235688"/>
          </a:xfrm>
        </p:spPr>
        <p:txBody>
          <a:bodyPr/>
          <a:lstStyle/>
          <a:p>
            <a:fld id="{B6F15528-21DE-4FAA-801E-634DDDAF4B2B}" type="slidenum">
              <a:rPr lang="en-US" sz="3200" smtClean="0">
                <a:solidFill>
                  <a:srgbClr val="FF0000"/>
                </a:solidFill>
              </a:rPr>
              <a:pPr/>
              <a:t>17</a:t>
            </a:fld>
            <a:endParaRPr lang="en-US" sz="3200" dirty="0">
              <a:solidFill>
                <a:srgbClr val="FF0000"/>
              </a:solidFill>
            </a:endParaRPr>
          </a:p>
        </p:txBody>
      </p:sp>
    </p:spTree>
  </p:cSld>
  <p:clrMapOvr>
    <a:masterClrMapping/>
  </p:clrMapOvr>
  <p:transition spd="med">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4876800"/>
            <a:ext cx="4114800" cy="1143000"/>
          </a:xfrm>
        </p:spPr>
        <p:txBody>
          <a:bodyPr>
            <a:normAutofit/>
          </a:bodyPr>
          <a:lstStyle/>
          <a:p>
            <a:pPr algn="r"/>
            <a:r>
              <a:rPr lang="en-US" sz="6000" dirty="0" smtClean="0">
                <a:solidFill>
                  <a:srgbClr val="FF0066"/>
                </a:solidFill>
                <a:latin typeface="Times New Roman" pitchFamily="18" charset="0"/>
                <a:cs typeface="Times New Roman" pitchFamily="18" charset="0"/>
              </a:rPr>
              <a:t>Harvesting</a:t>
            </a:r>
            <a:endParaRPr lang="en-US" sz="6000" dirty="0">
              <a:solidFill>
                <a:srgbClr val="FF0066"/>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457200"/>
            <a:ext cx="8763000" cy="4038600"/>
          </a:xfrm>
        </p:spPr>
        <p:txBody>
          <a:bodyPr>
            <a:normAutofit/>
          </a:bodyPr>
          <a:lstStyle/>
          <a:p>
            <a:pPr algn="just">
              <a:buNone/>
            </a:pPr>
            <a:r>
              <a:rPr lang="en-US" sz="2800" dirty="0" smtClean="0">
                <a:latin typeface="Times New Roman" pitchFamily="18" charset="0"/>
                <a:cs typeface="Times New Roman" pitchFamily="18" charset="0"/>
              </a:rPr>
              <a:t>	The fruits can be harvested at different stages depending on the purpose for which it will be used. Normally, green fruits are ready for harvest within 45-60 days; matured ones coated with powdery substance are harvested between 80 and 90 days after sowing. The fruit yield can vary depending on vari­ety and crop management. Average marketable yields are 20-25 t/ha. The harvested fruits can be stored 2-3 months in temperatures from 10 to 12°C and 50-75 % relative humidity.</a:t>
            </a:r>
            <a:endParaRPr lang="en-US" sz="2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609600" y="4419600"/>
            <a:ext cx="2971800" cy="2133600"/>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8153400" y="6477000"/>
            <a:ext cx="949840" cy="311888"/>
          </a:xfrm>
        </p:spPr>
        <p:txBody>
          <a:bodyPr/>
          <a:lstStyle/>
          <a:p>
            <a:fld id="{B6F15528-21DE-4FAA-801E-634DDDAF4B2B}" type="slidenum">
              <a:rPr lang="en-US" sz="3200" smtClean="0">
                <a:solidFill>
                  <a:srgbClr val="FF0000"/>
                </a:solidFill>
              </a:rPr>
              <a:pPr/>
              <a:t>18</a:t>
            </a:fld>
            <a:endParaRPr lang="en-US" sz="3200" dirty="0">
              <a:solidFill>
                <a:srgbClr val="FF0000"/>
              </a:solidFill>
            </a:endParaRPr>
          </a:p>
        </p:txBody>
      </p:sp>
    </p:spTree>
  </p:cSld>
  <p:clrMapOvr>
    <a:masterClrMapping/>
  </p:clrMapOvr>
  <p:transition spd="med">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lstStyle/>
          <a:p>
            <a:pPr algn="ctr"/>
            <a:r>
              <a:rPr lang="en-US" dirty="0" smtClean="0">
                <a:solidFill>
                  <a:srgbClr val="FF0066"/>
                </a:solidFill>
              </a:rPr>
              <a:t>Cost of Production/Hectare</a:t>
            </a:r>
            <a:endParaRPr lang="en-US" dirty="0">
              <a:solidFill>
                <a:srgbClr val="FF0066"/>
              </a:solidFill>
            </a:endParaRPr>
          </a:p>
        </p:txBody>
      </p:sp>
      <p:sp>
        <p:nvSpPr>
          <p:cNvPr id="3" name="Content Placeholder 2"/>
          <p:cNvSpPr>
            <a:spLocks noGrp="1"/>
          </p:cNvSpPr>
          <p:nvPr>
            <p:ph idx="1"/>
          </p:nvPr>
        </p:nvSpPr>
        <p:spPr>
          <a:xfrm>
            <a:off x="228600" y="1447800"/>
            <a:ext cx="8686800" cy="5181600"/>
          </a:xfrm>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Input Cost:</a:t>
            </a:r>
          </a:p>
          <a:p>
            <a:pPr marL="1045210" lvl="2" indent="-514350">
              <a:buFont typeface="+mj-lt"/>
              <a:buAutoNum type="arabicPeriod"/>
            </a:pPr>
            <a:r>
              <a:rPr lang="en-US" sz="2800" dirty="0" smtClean="0">
                <a:latin typeface="Times New Roman" pitchFamily="18" charset="0"/>
                <a:cs typeface="Times New Roman" pitchFamily="18" charset="0"/>
              </a:rPr>
              <a:t>Material Cost	- 9,100</a:t>
            </a:r>
          </a:p>
          <a:p>
            <a:pPr marL="1045210" lvl="2" indent="-514350">
              <a:buFont typeface="+mj-lt"/>
              <a:buAutoNum type="arabicPeriod"/>
            </a:pPr>
            <a:r>
              <a:rPr lang="en-US" sz="2800" dirty="0" smtClean="0">
                <a:latin typeface="Times New Roman" pitchFamily="18" charset="0"/>
                <a:cs typeface="Times New Roman" pitchFamily="18" charset="0"/>
              </a:rPr>
              <a:t>Non-material cost	- 52,000</a:t>
            </a:r>
          </a:p>
          <a:p>
            <a:pPr marL="514350" indent="-514350">
              <a:buFont typeface="Wingdings" pitchFamily="2" charset="2"/>
              <a:buChar char="Ø"/>
            </a:pPr>
            <a:r>
              <a:rPr lang="en-US" sz="2800" dirty="0" smtClean="0">
                <a:latin typeface="Times New Roman" pitchFamily="18" charset="0"/>
                <a:cs typeface="Times New Roman" pitchFamily="18" charset="0"/>
              </a:rPr>
              <a:t>Overhead Cost:		  8,000</a:t>
            </a:r>
            <a:endParaRPr lang="en-US" sz="2800" u="sng" dirty="0" smtClean="0">
              <a:latin typeface="Times New Roman" pitchFamily="18" charset="0"/>
              <a:cs typeface="Times New Roman" pitchFamily="18" charset="0"/>
            </a:endParaRPr>
          </a:p>
          <a:p>
            <a:pPr marL="514350" indent="-514350">
              <a:buNone/>
            </a:pPr>
            <a:r>
              <a:rPr lang="en-US" sz="2800" u="sng" dirty="0" smtClean="0">
                <a:latin typeface="Times New Roman" pitchFamily="18" charset="0"/>
                <a:cs typeface="Times New Roman" pitchFamily="18" charset="0"/>
              </a:rPr>
              <a:t>---------------------------------------------</a:t>
            </a:r>
          </a:p>
          <a:p>
            <a:pPr marL="514350" indent="-514350">
              <a:buNone/>
            </a:pPr>
            <a:r>
              <a:rPr lang="en-US" sz="2800" dirty="0" smtClean="0">
                <a:latin typeface="Times New Roman" pitchFamily="18" charset="0"/>
                <a:cs typeface="Times New Roman" pitchFamily="18" charset="0"/>
              </a:rPr>
              <a:t>Total Cost			69,100</a:t>
            </a:r>
          </a:p>
          <a:p>
            <a:pPr marL="514350" indent="-514350">
              <a:buNone/>
            </a:pPr>
            <a:endParaRPr lang="en-US" sz="2800" dirty="0" smtClean="0">
              <a:latin typeface="Times New Roman" pitchFamily="18" charset="0"/>
              <a:cs typeface="Times New Roman" pitchFamily="18" charset="0"/>
            </a:endParaRPr>
          </a:p>
          <a:p>
            <a:pPr marL="514350" indent="-514350">
              <a:buNone/>
            </a:pPr>
            <a:r>
              <a:rPr lang="en-US" sz="2800" dirty="0" smtClean="0">
                <a:latin typeface="Times New Roman" pitchFamily="18" charset="0"/>
                <a:cs typeface="Times New Roman" pitchFamily="18" charset="0"/>
              </a:rPr>
              <a:t>Gross Income – 1,54,000</a:t>
            </a:r>
          </a:p>
          <a:p>
            <a:pPr marL="514350" indent="-514350">
              <a:buNone/>
            </a:pPr>
            <a:r>
              <a:rPr lang="en-US" sz="2800" dirty="0" smtClean="0">
                <a:latin typeface="Times New Roman" pitchFamily="18" charset="0"/>
                <a:cs typeface="Times New Roman" pitchFamily="18" charset="0"/>
              </a:rPr>
              <a:t>Net Income = (1,54,000 – 69,100) Tk</a:t>
            </a:r>
          </a:p>
          <a:p>
            <a:pPr marL="514350" indent="-514350">
              <a:buNone/>
            </a:pPr>
            <a:r>
              <a:rPr lang="en-US" sz="2800" dirty="0" smtClean="0">
                <a:latin typeface="Times New Roman" pitchFamily="18" charset="0"/>
                <a:cs typeface="Times New Roman" pitchFamily="18" charset="0"/>
              </a:rPr>
              <a:t>			= 84,900 Tk</a:t>
            </a:r>
          </a:p>
          <a:p>
            <a:pPr marL="514350" indent="-514350">
              <a:buNone/>
            </a:pP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05800" y="6477000"/>
            <a:ext cx="797440" cy="311888"/>
          </a:xfrm>
        </p:spPr>
        <p:txBody>
          <a:bodyPr/>
          <a:lstStyle/>
          <a:p>
            <a:fld id="{B6F15528-21DE-4FAA-801E-634DDDAF4B2B}" type="slidenum">
              <a:rPr lang="en-US" sz="3200" smtClean="0">
                <a:solidFill>
                  <a:srgbClr val="FF0000"/>
                </a:solidFill>
              </a:rPr>
              <a:pPr/>
              <a:t>19</a:t>
            </a:fld>
            <a:endParaRPr lang="en-US" sz="3200" dirty="0">
              <a:solidFill>
                <a:srgbClr val="FF0000"/>
              </a:solidFill>
            </a:endParaRPr>
          </a:p>
        </p:txBody>
      </p:sp>
    </p:spTree>
  </p:cSld>
  <p:clrMapOvr>
    <a:masterClrMapping/>
  </p:clrMapOvr>
  <p:transition spd="med">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hgourd.jpg"/>
          <p:cNvPicPr>
            <a:picLocks noChangeAspect="1"/>
          </p:cNvPicPr>
          <p:nvPr/>
        </p:nvPicPr>
        <p:blipFill>
          <a:blip r:embed="rId2">
            <a:lum bright="23000"/>
          </a:blip>
          <a:stretch>
            <a:fillRect/>
          </a:stretch>
        </p:blipFill>
        <p:spPr>
          <a:xfrm>
            <a:off x="0" y="0"/>
            <a:ext cx="9144000" cy="6858000"/>
          </a:xfrm>
          <a:prstGeom prst="rect">
            <a:avLst/>
          </a:prstGeom>
        </p:spPr>
      </p:pic>
      <p:sp>
        <p:nvSpPr>
          <p:cNvPr id="2" name="Title 1"/>
          <p:cNvSpPr>
            <a:spLocks noGrp="1"/>
          </p:cNvSpPr>
          <p:nvPr>
            <p:ph type="title"/>
          </p:nvPr>
        </p:nvSpPr>
        <p:spPr>
          <a:xfrm>
            <a:off x="0" y="2057400"/>
            <a:ext cx="8229600" cy="2392362"/>
          </a:xfrm>
        </p:spPr>
        <p:txBody>
          <a:bodyPr>
            <a:normAutofit/>
          </a:bodyPr>
          <a:lstStyle/>
          <a:p>
            <a:r>
              <a:rPr lang="en-US" dirty="0" smtClean="0">
                <a:solidFill>
                  <a:schemeClr val="bg1"/>
                </a:solidFill>
                <a:latin typeface="Times New Roman" pitchFamily="18" charset="0"/>
                <a:cs typeface="Times New Roman" pitchFamily="18" charset="0"/>
              </a:rPr>
              <a:t>My Presentation Topic:</a:t>
            </a:r>
            <a:br>
              <a:rPr lang="en-US" dirty="0" smtClean="0">
                <a:solidFill>
                  <a:schemeClr val="bg1"/>
                </a:solidFill>
                <a:latin typeface="Times New Roman" pitchFamily="18" charset="0"/>
                <a:cs typeface="Times New Roman" pitchFamily="18" charset="0"/>
              </a:rPr>
            </a:br>
            <a:r>
              <a:rPr lang="en-US" dirty="0" smtClean="0">
                <a:solidFill>
                  <a:schemeClr val="bg1"/>
                </a:solidFill>
                <a:latin typeface="Times New Roman" pitchFamily="18" charset="0"/>
                <a:cs typeface="Times New Roman" pitchFamily="18" charset="0"/>
              </a:rPr>
              <a:t>Ash Gourd</a:t>
            </a:r>
            <a:endParaRPr lang="en-US" dirty="0">
              <a:solidFill>
                <a:schemeClr val="bg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z="3200" smtClean="0">
                <a:solidFill>
                  <a:srgbClr val="FF0000"/>
                </a:solidFill>
              </a:rPr>
              <a:pPr/>
              <a:t>2</a:t>
            </a:fld>
            <a:endParaRPr lang="en-US" sz="3200" dirty="0">
              <a:solidFill>
                <a:srgbClr val="FF0000"/>
              </a:solidFill>
            </a:endParaRPr>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jpg"/>
          <p:cNvPicPr>
            <a:picLocks noChangeAspect="1"/>
          </p:cNvPicPr>
          <p:nvPr/>
        </p:nvPicPr>
        <p:blipFill>
          <a:blip r:embed="rId2"/>
          <a:stretch>
            <a:fillRect/>
          </a:stretch>
        </p:blipFill>
        <p:spPr>
          <a:xfrm>
            <a:off x="3810000" y="1447800"/>
            <a:ext cx="5181600" cy="4572000"/>
          </a:xfrm>
          <a:prstGeom prst="rect">
            <a:avLst/>
          </a:prstGeom>
        </p:spPr>
      </p:pic>
      <p:sp>
        <p:nvSpPr>
          <p:cNvPr id="7" name="Title 6"/>
          <p:cNvSpPr>
            <a:spLocks noGrp="1"/>
          </p:cNvSpPr>
          <p:nvPr>
            <p:ph type="title"/>
          </p:nvPr>
        </p:nvSpPr>
        <p:spPr/>
        <p:txBody>
          <a:bodyPr/>
          <a:lstStyle/>
          <a:p>
            <a:pPr algn="l"/>
            <a:r>
              <a:rPr lang="en-US" dirty="0" smtClean="0">
                <a:solidFill>
                  <a:srgbClr val="00B0F0"/>
                </a:solidFill>
                <a:latin typeface="Algerian" pitchFamily="82" charset="0"/>
              </a:rPr>
              <a:t>Thank You</a:t>
            </a:r>
            <a:endParaRPr lang="en-US" dirty="0">
              <a:solidFill>
                <a:srgbClr val="00B0F0"/>
              </a:solidFill>
              <a:latin typeface="Algerian" pitchFamily="82" charset="0"/>
            </a:endParaRPr>
          </a:p>
        </p:txBody>
      </p:sp>
      <p:sp>
        <p:nvSpPr>
          <p:cNvPr id="9" name="Slide Number Placeholder 8"/>
          <p:cNvSpPr>
            <a:spLocks noGrp="1"/>
          </p:cNvSpPr>
          <p:nvPr>
            <p:ph type="sldNum" sz="quarter" idx="12"/>
          </p:nvPr>
        </p:nvSpPr>
        <p:spPr>
          <a:xfrm>
            <a:off x="8305800" y="6477000"/>
            <a:ext cx="797440" cy="311888"/>
          </a:xfrm>
        </p:spPr>
        <p:txBody>
          <a:bodyPr/>
          <a:lstStyle/>
          <a:p>
            <a:fld id="{B6F15528-21DE-4FAA-801E-634DDDAF4B2B}" type="slidenum">
              <a:rPr lang="en-US" sz="3200" smtClean="0">
                <a:solidFill>
                  <a:srgbClr val="FF0000"/>
                </a:solidFill>
              </a:rPr>
              <a:pPr/>
              <a:t>20</a:t>
            </a:fld>
            <a:endParaRPr lang="en-US" sz="3200" dirty="0">
              <a:solidFill>
                <a:srgbClr val="FF0000"/>
              </a:solidFill>
            </a:endParaRPr>
          </a:p>
        </p:txBody>
      </p:sp>
    </p:spTree>
  </p:cSld>
  <p:clrMapOvr>
    <a:masterClrMapping/>
  </p:clrMapOvr>
  <p:transition spd="med">
    <p:plu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y.jpg"/>
          <p:cNvPicPr>
            <a:picLocks noChangeAspect="1"/>
          </p:cNvPicPr>
          <p:nvPr/>
        </p:nvPicPr>
        <p:blipFill>
          <a:blip r:embed="rId2"/>
          <a:stretch>
            <a:fillRect/>
          </a:stretch>
        </p:blipFill>
        <p:spPr>
          <a:xfrm>
            <a:off x="152400" y="1447801"/>
            <a:ext cx="4743753" cy="4038600"/>
          </a:xfrm>
          <a:prstGeom prst="rect">
            <a:avLst/>
          </a:prstGeom>
        </p:spPr>
      </p:pic>
      <p:sp>
        <p:nvSpPr>
          <p:cNvPr id="7" name="Title 6"/>
          <p:cNvSpPr>
            <a:spLocks noGrp="1"/>
          </p:cNvSpPr>
          <p:nvPr>
            <p:ph type="title"/>
          </p:nvPr>
        </p:nvSpPr>
        <p:spPr/>
        <p:txBody>
          <a:bodyPr/>
          <a:lstStyle/>
          <a:p>
            <a:r>
              <a:rPr lang="en-US" dirty="0" smtClean="0">
                <a:solidFill>
                  <a:srgbClr val="00B050"/>
                </a:solidFill>
                <a:latin typeface="Algerian" pitchFamily="82" charset="0"/>
              </a:rPr>
              <a:t>A</a:t>
            </a:r>
            <a:r>
              <a:rPr lang="en-US" dirty="0" smtClean="0">
                <a:solidFill>
                  <a:srgbClr val="FF0000"/>
                </a:solidFill>
                <a:latin typeface="Algerian" pitchFamily="82" charset="0"/>
              </a:rPr>
              <a:t>N</a:t>
            </a:r>
            <a:r>
              <a:rPr lang="en-US" dirty="0" smtClean="0">
                <a:solidFill>
                  <a:srgbClr val="FFFF00"/>
                </a:solidFill>
                <a:latin typeface="Algerian" pitchFamily="82" charset="0"/>
              </a:rPr>
              <a:t>Y</a:t>
            </a:r>
            <a:r>
              <a:rPr lang="en-US" dirty="0" smtClean="0">
                <a:latin typeface="Algerian" pitchFamily="82" charset="0"/>
              </a:rPr>
              <a:t> </a:t>
            </a:r>
            <a:r>
              <a:rPr lang="en-US" dirty="0" smtClean="0">
                <a:solidFill>
                  <a:srgbClr val="0070C0"/>
                </a:solidFill>
                <a:latin typeface="Algerian" pitchFamily="82" charset="0"/>
              </a:rPr>
              <a:t>Q</a:t>
            </a:r>
            <a:r>
              <a:rPr lang="en-US" dirty="0" smtClean="0">
                <a:solidFill>
                  <a:srgbClr val="C00000"/>
                </a:solidFill>
                <a:latin typeface="Algerian" pitchFamily="82" charset="0"/>
              </a:rPr>
              <a:t>U</a:t>
            </a:r>
            <a:r>
              <a:rPr lang="en-US" dirty="0" smtClean="0">
                <a:solidFill>
                  <a:srgbClr val="FFC000"/>
                </a:solidFill>
                <a:latin typeface="Algerian" pitchFamily="82" charset="0"/>
              </a:rPr>
              <a:t>E</a:t>
            </a:r>
            <a:r>
              <a:rPr lang="en-US" dirty="0" smtClean="0">
                <a:solidFill>
                  <a:srgbClr val="002060"/>
                </a:solidFill>
                <a:latin typeface="Algerian" pitchFamily="82" charset="0"/>
              </a:rPr>
              <a:t>S</a:t>
            </a:r>
            <a:r>
              <a:rPr lang="en-US" dirty="0" smtClean="0">
                <a:solidFill>
                  <a:srgbClr val="7030A0"/>
                </a:solidFill>
                <a:latin typeface="Algerian" pitchFamily="82" charset="0"/>
              </a:rPr>
              <a:t>T</a:t>
            </a:r>
            <a:r>
              <a:rPr lang="en-US" dirty="0" smtClean="0">
                <a:solidFill>
                  <a:schemeClr val="accent6">
                    <a:lumMod val="75000"/>
                  </a:schemeClr>
                </a:solidFill>
                <a:latin typeface="Algerian" pitchFamily="82" charset="0"/>
              </a:rPr>
              <a:t>I</a:t>
            </a:r>
            <a:r>
              <a:rPr lang="en-US" dirty="0" smtClean="0">
                <a:solidFill>
                  <a:srgbClr val="00CC00"/>
                </a:solidFill>
                <a:latin typeface="Algerian" pitchFamily="82" charset="0"/>
              </a:rPr>
              <a:t>O</a:t>
            </a:r>
            <a:r>
              <a:rPr lang="en-US" dirty="0" smtClean="0">
                <a:solidFill>
                  <a:srgbClr val="FF0066"/>
                </a:solidFill>
                <a:latin typeface="Algerian" pitchFamily="82" charset="0"/>
              </a:rPr>
              <a:t>N</a:t>
            </a:r>
            <a:r>
              <a:rPr lang="en-US" dirty="0" smtClean="0">
                <a:solidFill>
                  <a:schemeClr val="bg1"/>
                </a:solidFill>
                <a:latin typeface="Engravers MT" pitchFamily="18" charset="0"/>
              </a:rPr>
              <a:t>?</a:t>
            </a:r>
            <a:endParaRPr lang="en-US" dirty="0">
              <a:solidFill>
                <a:schemeClr val="bg1"/>
              </a:solidFill>
              <a:latin typeface="Engravers MT" pitchFamily="18" charset="0"/>
            </a:endParaRPr>
          </a:p>
        </p:txBody>
      </p:sp>
      <p:sp>
        <p:nvSpPr>
          <p:cNvPr id="9" name="Slide Number Placeholder 8"/>
          <p:cNvSpPr>
            <a:spLocks noGrp="1"/>
          </p:cNvSpPr>
          <p:nvPr>
            <p:ph type="sldNum" sz="quarter" idx="12"/>
          </p:nvPr>
        </p:nvSpPr>
        <p:spPr>
          <a:xfrm>
            <a:off x="8305800" y="6553200"/>
            <a:ext cx="797440" cy="235688"/>
          </a:xfrm>
        </p:spPr>
        <p:txBody>
          <a:bodyPr/>
          <a:lstStyle/>
          <a:p>
            <a:fld id="{B6F15528-21DE-4FAA-801E-634DDDAF4B2B}" type="slidenum">
              <a:rPr lang="en-US" sz="3200" smtClean="0">
                <a:solidFill>
                  <a:srgbClr val="FF0000"/>
                </a:solidFill>
              </a:rPr>
              <a:pPr/>
              <a:t>21</a:t>
            </a:fld>
            <a:endParaRPr lang="en-US" sz="3200" dirty="0">
              <a:solidFill>
                <a:srgbClr val="FF0000"/>
              </a:solidFill>
            </a:endParaRPr>
          </a:p>
        </p:txBody>
      </p:sp>
    </p:spTree>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Overview</a:t>
            </a:r>
            <a:endParaRPr lang="en-US" dirty="0">
              <a:solidFill>
                <a:srgbClr val="00B050"/>
              </a:solidFill>
            </a:endParaRPr>
          </a:p>
        </p:txBody>
      </p:sp>
      <p:sp>
        <p:nvSpPr>
          <p:cNvPr id="3" name="Content Placeholder 2"/>
          <p:cNvSpPr>
            <a:spLocks noGrp="1"/>
          </p:cNvSpPr>
          <p:nvPr>
            <p:ph idx="1"/>
          </p:nvPr>
        </p:nvSpPr>
        <p:spPr>
          <a:xfrm>
            <a:off x="457200" y="1447800"/>
            <a:ext cx="8229600" cy="5257800"/>
          </a:xfrm>
        </p:spPr>
        <p:txBody>
          <a:bodyPr>
            <a:normAutofit/>
          </a:bodyPr>
          <a:lstStyle/>
          <a:p>
            <a:pPr>
              <a:buFont typeface="Wingdings" pitchFamily="2" charset="2"/>
              <a:buChar char="Ø"/>
            </a:pPr>
            <a:r>
              <a:rPr lang="en-US" sz="2600" dirty="0" smtClean="0">
                <a:latin typeface="Times New Roman" pitchFamily="18" charset="0"/>
                <a:cs typeface="Times New Roman" pitchFamily="18" charset="0"/>
              </a:rPr>
              <a:t>Introduction</a:t>
            </a:r>
          </a:p>
          <a:p>
            <a:pPr>
              <a:buFont typeface="Wingdings" pitchFamily="2" charset="2"/>
              <a:buChar char="Ø"/>
            </a:pPr>
            <a:r>
              <a:rPr lang="en-US" sz="2600" dirty="0" smtClean="0">
                <a:latin typeface="Times New Roman" pitchFamily="18" charset="0"/>
                <a:cs typeface="Times New Roman" pitchFamily="18" charset="0"/>
              </a:rPr>
              <a:t>Origin &amp; Distribution</a:t>
            </a:r>
          </a:p>
          <a:p>
            <a:pPr>
              <a:buFont typeface="Wingdings" pitchFamily="2" charset="2"/>
              <a:buChar char="Ø"/>
            </a:pPr>
            <a:r>
              <a:rPr lang="en-US" sz="2600" dirty="0" smtClean="0">
                <a:latin typeface="Times New Roman" pitchFamily="18" charset="0"/>
                <a:cs typeface="Times New Roman" pitchFamily="18" charset="0"/>
              </a:rPr>
              <a:t>Description</a:t>
            </a:r>
          </a:p>
          <a:p>
            <a:pPr>
              <a:buFont typeface="Wingdings" pitchFamily="2" charset="2"/>
              <a:buChar char="Ø"/>
            </a:pPr>
            <a:r>
              <a:rPr lang="en-US" sz="2600" dirty="0" smtClean="0">
                <a:latin typeface="Times New Roman" pitchFamily="18" charset="0"/>
                <a:cs typeface="Times New Roman" pitchFamily="18" charset="0"/>
              </a:rPr>
              <a:t>Scientific Classification</a:t>
            </a:r>
          </a:p>
          <a:p>
            <a:pPr>
              <a:buFont typeface="Wingdings" pitchFamily="2" charset="2"/>
              <a:buChar char="Ø"/>
            </a:pPr>
            <a:r>
              <a:rPr lang="en-US" sz="2600" dirty="0" smtClean="0">
                <a:latin typeface="Times New Roman" pitchFamily="18" charset="0"/>
                <a:cs typeface="Times New Roman" pitchFamily="18" charset="0"/>
              </a:rPr>
              <a:t>Climate &amp; Soil</a:t>
            </a:r>
          </a:p>
          <a:p>
            <a:pPr>
              <a:buFont typeface="Wingdings" pitchFamily="2" charset="2"/>
              <a:buChar char="Ø"/>
            </a:pPr>
            <a:r>
              <a:rPr lang="en-US" sz="2600" dirty="0" smtClean="0">
                <a:latin typeface="Times New Roman" pitchFamily="18" charset="0"/>
                <a:cs typeface="Times New Roman" pitchFamily="18" charset="0"/>
              </a:rPr>
              <a:t>Varieties</a:t>
            </a:r>
          </a:p>
          <a:p>
            <a:pPr>
              <a:buFont typeface="Wingdings" pitchFamily="2" charset="2"/>
              <a:buChar char="Ø"/>
            </a:pPr>
            <a:r>
              <a:rPr lang="en-US" sz="2600" dirty="0" smtClean="0">
                <a:latin typeface="Times New Roman" pitchFamily="18" charset="0"/>
                <a:cs typeface="Times New Roman" pitchFamily="18" charset="0"/>
              </a:rPr>
              <a:t>Seed rate &amp; Seed Treatment</a:t>
            </a:r>
          </a:p>
          <a:p>
            <a:pPr>
              <a:buFont typeface="Wingdings" pitchFamily="2" charset="2"/>
              <a:buChar char="Ø"/>
            </a:pPr>
            <a:r>
              <a:rPr lang="en-US" sz="2600" dirty="0" smtClean="0">
                <a:latin typeface="Times New Roman" pitchFamily="18" charset="0"/>
                <a:cs typeface="Times New Roman" pitchFamily="18" charset="0"/>
              </a:rPr>
              <a:t>Preparation of Field &amp; Sowing</a:t>
            </a:r>
          </a:p>
          <a:p>
            <a:pPr>
              <a:buFont typeface="Wingdings" pitchFamily="2" charset="2"/>
              <a:buChar char="Ø"/>
            </a:pPr>
            <a:r>
              <a:rPr lang="en-US" sz="2600" dirty="0" smtClean="0">
                <a:latin typeface="Times New Roman" pitchFamily="18" charset="0"/>
                <a:cs typeface="Times New Roman" pitchFamily="18" charset="0"/>
              </a:rPr>
              <a:t>Intercultural Operation</a:t>
            </a:r>
          </a:p>
          <a:p>
            <a:pPr>
              <a:buFont typeface="Wingdings" pitchFamily="2" charset="2"/>
              <a:buChar char="Ø"/>
            </a:pPr>
            <a:r>
              <a:rPr lang="en-US" sz="2600" dirty="0" smtClean="0">
                <a:latin typeface="Times New Roman" pitchFamily="18" charset="0"/>
                <a:cs typeface="Times New Roman" pitchFamily="18" charset="0"/>
              </a:rPr>
              <a:t>Pest &amp; Diseases</a:t>
            </a:r>
          </a:p>
          <a:p>
            <a:pPr>
              <a:buFont typeface="Wingdings" pitchFamily="2" charset="2"/>
              <a:buChar char="Ø"/>
            </a:pPr>
            <a:r>
              <a:rPr lang="en-US" sz="2600" dirty="0" smtClean="0">
                <a:latin typeface="Times New Roman" pitchFamily="18" charset="0"/>
                <a:cs typeface="Times New Roman" pitchFamily="18" charset="0"/>
              </a:rPr>
              <a:t>Harvesting</a:t>
            </a:r>
          </a:p>
          <a:p>
            <a:pPr>
              <a:buFont typeface="Wingdings" pitchFamily="2" charset="2"/>
              <a:buChar char="Ø"/>
            </a:pPr>
            <a:r>
              <a:rPr lang="en-US" sz="2600" dirty="0" smtClean="0">
                <a:latin typeface="Times New Roman" pitchFamily="18" charset="0"/>
                <a:cs typeface="Times New Roman" pitchFamily="18" charset="0"/>
              </a:rPr>
              <a:t>Cost of Production</a:t>
            </a:r>
          </a:p>
          <a:p>
            <a:pPr>
              <a:buFont typeface="Wingdings" pitchFamily="2" charset="2"/>
              <a:buChar char="Ø"/>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z="3200" smtClean="0">
                <a:solidFill>
                  <a:srgbClr val="FF0000"/>
                </a:solidFill>
              </a:rPr>
              <a:pPr/>
              <a:t>3</a:t>
            </a:fld>
            <a:endParaRPr lang="en-US" sz="3200" dirty="0">
              <a:solidFill>
                <a:srgbClr val="FF0000"/>
              </a:solidFill>
            </a:endParaRPr>
          </a:p>
        </p:txBody>
      </p:sp>
    </p:spTree>
  </p:cSld>
  <p:clrMapOvr>
    <a:masterClrMapping/>
  </p:clrMapOvr>
  <p:transition spd="med">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0" y="3886200"/>
            <a:ext cx="3429000" cy="1143000"/>
          </a:xfrm>
        </p:spPr>
        <p:txBody>
          <a:bodyPr>
            <a:normAutofit/>
          </a:bodyPr>
          <a:lstStyle/>
          <a:p>
            <a:pPr algn="r"/>
            <a:r>
              <a:rPr lang="en-US" sz="4800" dirty="0" smtClean="0">
                <a:solidFill>
                  <a:srgbClr val="FF0066"/>
                </a:solidFill>
                <a:latin typeface="Times New Roman" pitchFamily="18" charset="0"/>
                <a:cs typeface="Times New Roman" pitchFamily="18" charset="0"/>
              </a:rPr>
              <a:t>Introduction</a:t>
            </a:r>
            <a:endParaRPr lang="en-US" sz="4800" dirty="0">
              <a:solidFill>
                <a:srgbClr val="FF0066"/>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2667000"/>
          </a:xfrm>
        </p:spPr>
        <p:txBody>
          <a:bodyPr>
            <a:normAutofit lnSpcReduction="10000"/>
          </a:bodyPr>
          <a:lstStyle/>
          <a:p>
            <a:pPr algn="just">
              <a:buNone/>
            </a:pPr>
            <a:r>
              <a:rPr lang="en-US" dirty="0" smtClean="0"/>
              <a:t>	</a:t>
            </a:r>
            <a:r>
              <a:rPr lang="en-US" sz="2800" dirty="0" smtClean="0">
                <a:latin typeface="Times New Roman" pitchFamily="18" charset="0"/>
                <a:cs typeface="Times New Roman" pitchFamily="18" charset="0"/>
              </a:rPr>
              <a:t>Ash gourd is a popular vegetable cultivated throughout Bangladesh. The vegetables are cultivated mainly for culinary purpose. The vegetables are covered by white, chalky wax, which deters microorganisms and helps impart an extraordinary longevity to the gourd. </a:t>
            </a:r>
          </a:p>
          <a:p>
            <a:pPr>
              <a:buNone/>
            </a:pPr>
            <a:endParaRPr lang="en-US" dirty="0"/>
          </a:p>
        </p:txBody>
      </p:sp>
      <p:pic>
        <p:nvPicPr>
          <p:cNvPr id="3077" name="Picture 5"/>
          <p:cNvPicPr>
            <a:picLocks noChangeAspect="1" noChangeArrowheads="1"/>
          </p:cNvPicPr>
          <p:nvPr/>
        </p:nvPicPr>
        <p:blipFill>
          <a:blip r:embed="rId2"/>
          <a:srcRect/>
          <a:stretch>
            <a:fillRect/>
          </a:stretch>
        </p:blipFill>
        <p:spPr bwMode="auto">
          <a:xfrm>
            <a:off x="838200" y="3124200"/>
            <a:ext cx="4572000" cy="3276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z="3200" smtClean="0">
                <a:solidFill>
                  <a:srgbClr val="FF0000"/>
                </a:solidFill>
              </a:rPr>
              <a:pPr/>
              <a:t>4</a:t>
            </a:fld>
            <a:endParaRPr lang="en-US" sz="3200" dirty="0">
              <a:solidFill>
                <a:srgbClr val="FF0000"/>
              </a:solidFill>
            </a:endParaRPr>
          </a:p>
        </p:txBody>
      </p:sp>
    </p:spTree>
  </p:cSld>
  <p:clrMapOvr>
    <a:masterClrMapping/>
  </p:clrMapOvr>
  <p:transition spd="med">
    <p:cover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CC00"/>
                </a:solidFill>
                <a:latin typeface="Times New Roman" pitchFamily="18" charset="0"/>
                <a:cs typeface="Times New Roman" pitchFamily="18" charset="0"/>
              </a:rPr>
              <a:t>Origin and distribution</a:t>
            </a:r>
            <a:endParaRPr lang="en-US" dirty="0">
              <a:solidFill>
                <a:srgbClr val="00CC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382000" cy="4525963"/>
          </a:xfrm>
        </p:spPr>
        <p:txBody>
          <a:bodyPr/>
          <a:lstStyle/>
          <a:p>
            <a:pPr algn="just">
              <a:buNone/>
            </a:pPr>
            <a:r>
              <a:rPr lang="en-US" dirty="0" smtClean="0"/>
              <a:t>	</a:t>
            </a:r>
            <a:r>
              <a:rPr lang="en-US" sz="2800" dirty="0" smtClean="0">
                <a:latin typeface="Times New Roman" pitchFamily="18" charset="0"/>
                <a:cs typeface="Times New Roman" pitchFamily="18" charset="0"/>
              </a:rPr>
              <a:t>Crop originated in Asia specifically in Java and Japan. It is grown throughout old world tropics and is less common in new world tropics. In India, the crop is widely grown in UP and Delhi for preparation of ‘Agra petha’ and in southern states for use as vegetable. It is also cultivated commercially in Bangladesh.</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z="3200" smtClean="0">
                <a:solidFill>
                  <a:srgbClr val="FF0000"/>
                </a:solidFill>
              </a:rPr>
              <a:pPr/>
              <a:t>5</a:t>
            </a:fld>
            <a:endParaRPr lang="en-US" sz="3200" dirty="0">
              <a:solidFill>
                <a:srgbClr val="FF0000"/>
              </a:solidFill>
            </a:endParaRPr>
          </a:p>
        </p:txBody>
      </p:sp>
    </p:spTree>
  </p:cSld>
  <p:clrMapOvr>
    <a:masterClrMapping/>
  </p:clrMapOvr>
  <p:transition spd="med">
    <p:cover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4800600"/>
            <a:ext cx="3352800" cy="1143000"/>
          </a:xfrm>
        </p:spPr>
        <p:txBody>
          <a:bodyPr>
            <a:normAutofit fontScale="90000"/>
          </a:bodyPr>
          <a:lstStyle/>
          <a:p>
            <a:pPr algn="r"/>
            <a:r>
              <a:rPr lang="en-US" dirty="0" smtClean="0">
                <a:solidFill>
                  <a:srgbClr val="FF0066"/>
                </a:solidFill>
              </a:rPr>
              <a:t>Description</a:t>
            </a:r>
            <a:endParaRPr lang="en-US" dirty="0">
              <a:solidFill>
                <a:srgbClr val="FF0066"/>
              </a:solidFill>
            </a:endParaRPr>
          </a:p>
        </p:txBody>
      </p:sp>
      <p:sp>
        <p:nvSpPr>
          <p:cNvPr id="3" name="Content Placeholder 2"/>
          <p:cNvSpPr>
            <a:spLocks noGrp="1"/>
          </p:cNvSpPr>
          <p:nvPr>
            <p:ph idx="1"/>
          </p:nvPr>
        </p:nvSpPr>
        <p:spPr>
          <a:xfrm>
            <a:off x="228600" y="228600"/>
            <a:ext cx="8763000" cy="4038600"/>
          </a:xfrm>
        </p:spPr>
        <p:txBody>
          <a:bodyPr>
            <a:normAutofit/>
          </a:bodyPr>
          <a:lstStyle/>
          <a:p>
            <a:pPr algn="just">
              <a:buNone/>
            </a:pPr>
            <a:r>
              <a:rPr lang="en-US" sz="2800" dirty="0" smtClean="0">
                <a:latin typeface="Times New Roman" pitchFamily="18" charset="0"/>
                <a:cs typeface="Times New Roman" pitchFamily="18" charset="0"/>
              </a:rPr>
              <a:t>	The ash gourd is an annual creeping vine that can either climb structures or be allowed to spread out on the ground. This plant features large green leaves and thick stems covered with coarse hairs. The showy, golden yellow blooms appear early in the summer, and female flowers give way to round or spherical fruits. Young ash gourds are covered with a soft down that disappears with maturity. Fully matured gourds have a white, waxy coating covering the surface.</a:t>
            </a: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z="3200" smtClean="0">
                <a:solidFill>
                  <a:srgbClr val="FF0000"/>
                </a:solidFill>
              </a:rPr>
              <a:pPr/>
              <a:t>6</a:t>
            </a:fld>
            <a:endParaRPr lang="en-US" sz="3200"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114800"/>
            <a:ext cx="4038600" cy="2590800"/>
          </a:xfrm>
          <a:prstGeom prst="rect">
            <a:avLst/>
          </a:prstGeom>
        </p:spPr>
      </p:pic>
    </p:spTree>
  </p:cSld>
  <p:clrMapOvr>
    <a:masterClrMapping/>
  </p:clrMapOvr>
  <p:transition spd="med">
    <p:cover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CC00"/>
                </a:solidFill>
              </a:rPr>
              <a:t>Scientific classification</a:t>
            </a:r>
            <a:endParaRPr lang="en-US" dirty="0">
              <a:solidFill>
                <a:srgbClr val="00CC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Kingdom: Plantae</a:t>
            </a:r>
          </a:p>
          <a:p>
            <a:pPr>
              <a:buFont typeface="Wingdings" pitchFamily="2" charset="2"/>
              <a:buChar char="Ø"/>
            </a:pPr>
            <a:r>
              <a:rPr lang="en-US" sz="2800" dirty="0" smtClean="0">
                <a:latin typeface="Times New Roman" pitchFamily="18" charset="0"/>
                <a:cs typeface="Times New Roman" pitchFamily="18" charset="0"/>
              </a:rPr>
              <a:t>Order: Cucurbitales</a:t>
            </a:r>
          </a:p>
          <a:p>
            <a:pPr>
              <a:buFont typeface="Wingdings" pitchFamily="2" charset="2"/>
              <a:buChar char="Ø"/>
            </a:pPr>
            <a:r>
              <a:rPr lang="en-US" sz="2800" dirty="0" smtClean="0">
                <a:latin typeface="Times New Roman" pitchFamily="18" charset="0"/>
                <a:cs typeface="Times New Roman" pitchFamily="18" charset="0"/>
              </a:rPr>
              <a:t>Family: Cucurbitaceae</a:t>
            </a:r>
          </a:p>
          <a:p>
            <a:pPr>
              <a:buFont typeface="Wingdings" pitchFamily="2" charset="2"/>
              <a:buChar char="Ø"/>
            </a:pPr>
            <a:r>
              <a:rPr lang="en-US" sz="2800" dirty="0" smtClean="0">
                <a:latin typeface="Times New Roman" pitchFamily="18" charset="0"/>
                <a:cs typeface="Times New Roman" pitchFamily="18" charset="0"/>
              </a:rPr>
              <a:t>Subfamily: Cucurbitoideae</a:t>
            </a:r>
          </a:p>
          <a:p>
            <a:pPr>
              <a:buFont typeface="Wingdings" pitchFamily="2" charset="2"/>
              <a:buChar char="Ø"/>
            </a:pPr>
            <a:r>
              <a:rPr lang="en-US" sz="2800" dirty="0" smtClean="0">
                <a:latin typeface="Times New Roman" pitchFamily="18" charset="0"/>
                <a:cs typeface="Times New Roman" pitchFamily="18" charset="0"/>
              </a:rPr>
              <a:t>Genus: Benincasa</a:t>
            </a:r>
          </a:p>
          <a:p>
            <a:pPr>
              <a:buFont typeface="Wingdings" pitchFamily="2" charset="2"/>
              <a:buChar char="Ø"/>
            </a:pPr>
            <a:r>
              <a:rPr lang="en-US" sz="2800" dirty="0" smtClean="0">
                <a:latin typeface="Times New Roman" pitchFamily="18" charset="0"/>
                <a:cs typeface="Times New Roman" pitchFamily="18" charset="0"/>
              </a:rPr>
              <a:t>Species: </a:t>
            </a:r>
            <a:r>
              <a:rPr lang="en-US" sz="2800" i="1" dirty="0" smtClean="0">
                <a:latin typeface="Times New Roman" pitchFamily="18" charset="0"/>
                <a:cs typeface="Times New Roman" pitchFamily="18" charset="0"/>
              </a:rPr>
              <a:t>B. hispida</a:t>
            </a:r>
          </a:p>
          <a:p>
            <a:pPr>
              <a:buFont typeface="Wingdings" pitchFamily="2" charset="2"/>
              <a:buChar char="Ø"/>
            </a:pPr>
            <a:r>
              <a:rPr lang="en-US" sz="2800" dirty="0" smtClean="0">
                <a:latin typeface="Times New Roman" pitchFamily="18" charset="0"/>
                <a:cs typeface="Times New Roman" pitchFamily="18" charset="0"/>
              </a:rPr>
              <a:t>Binomial name: </a:t>
            </a:r>
            <a:r>
              <a:rPr lang="en-US" sz="2800" b="1" i="1" dirty="0" smtClean="0">
                <a:solidFill>
                  <a:srgbClr val="00B0F0"/>
                </a:solidFill>
                <a:latin typeface="Times New Roman" pitchFamily="18" charset="0"/>
                <a:cs typeface="Times New Roman" pitchFamily="18" charset="0"/>
              </a:rPr>
              <a:t>Benincasa hispida</a:t>
            </a:r>
            <a:endParaRPr lang="en-US" sz="2800" dirty="0">
              <a:solidFill>
                <a:srgbClr val="00B0F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z="3200" smtClean="0">
                <a:solidFill>
                  <a:srgbClr val="FF0000"/>
                </a:solidFill>
              </a:rPr>
              <a:pPr/>
              <a:t>7</a:t>
            </a:fld>
            <a:endParaRPr lang="en-US" sz="32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447800"/>
            <a:ext cx="3858127" cy="2819400"/>
          </a:xfrm>
          <a:prstGeom prst="rect">
            <a:avLst/>
          </a:prstGeom>
        </p:spPr>
      </p:pic>
    </p:spTree>
  </p:cSld>
  <p:clrMapOvr>
    <a:masterClrMapping/>
  </p:clrMapOvr>
  <p:transition spd="med">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CC00"/>
                </a:solidFill>
                <a:latin typeface="Times New Roman" pitchFamily="18" charset="0"/>
                <a:cs typeface="Times New Roman" pitchFamily="18" charset="0"/>
              </a:rPr>
              <a:t>Climate &amp; Soil</a:t>
            </a:r>
            <a:endParaRPr lang="en-US" dirty="0">
              <a:solidFill>
                <a:srgbClr val="00CC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t>	</a:t>
            </a:r>
            <a:r>
              <a:rPr lang="en-US" sz="2800" dirty="0" smtClean="0">
                <a:latin typeface="Times New Roman" pitchFamily="18" charset="0"/>
                <a:cs typeface="Times New Roman" pitchFamily="18" charset="0"/>
              </a:rPr>
              <a:t>The optimal temperature for the growth of ash gourd is in the range of 24–27</a:t>
            </a:r>
            <a:r>
              <a:rPr lang="en-US" sz="2800" baseline="30000" dirty="0" smtClean="0">
                <a:latin typeface="Times New Roman" pitchFamily="18" charset="0"/>
                <a:cs typeface="Times New Roman" pitchFamily="18" charset="0"/>
              </a:rPr>
              <a:t>o</a:t>
            </a:r>
            <a:r>
              <a:rPr lang="en-US" sz="2800" dirty="0" smtClean="0">
                <a:latin typeface="Times New Roman" pitchFamily="18" charset="0"/>
                <a:cs typeface="Times New Roman" pitchFamily="18" charset="0"/>
              </a:rPr>
              <a:t>C. The plants are adapted to a wide range of rainfall conditions. It tolerates a wide range of soil but prefers a well drained sandy loam soil that is rich in organic matter. The optimum soil pH is 6.0–6.7, but plants tolerate alkaline soils up to pH 8.0.</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z="3200" smtClean="0">
                <a:solidFill>
                  <a:srgbClr val="FF0000"/>
                </a:solidFill>
              </a:rPr>
              <a:pPr/>
              <a:t>8</a:t>
            </a:fld>
            <a:endParaRPr lang="en-US" sz="3200" dirty="0">
              <a:solidFill>
                <a:srgbClr val="FF0000"/>
              </a:solidFill>
            </a:endParaRPr>
          </a:p>
        </p:txBody>
      </p:sp>
    </p:spTree>
  </p:cSld>
  <p:clrMapOvr>
    <a:masterClrMapping/>
  </p:clrMapOvr>
  <p:transition spd="med">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solidFill>
                  <a:srgbClr val="00CC00"/>
                </a:solidFill>
                <a:latin typeface="Times New Roman" pitchFamily="18" charset="0"/>
                <a:cs typeface="Times New Roman" pitchFamily="18" charset="0"/>
              </a:rPr>
              <a:t>Varieties</a:t>
            </a:r>
            <a:endParaRPr lang="en-US" dirty="0">
              <a:solidFill>
                <a:srgbClr val="00CC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1"/>
            <a:ext cx="8229600" cy="3124200"/>
          </a:xfrm>
        </p:spPr>
        <p:txBody>
          <a:bodyPr>
            <a:normAutofit/>
          </a:bodyPr>
          <a:lstStyle/>
          <a:p>
            <a:r>
              <a:rPr lang="en-US" sz="2800" b="1" dirty="0" smtClean="0">
                <a:latin typeface="Times New Roman" pitchFamily="18" charset="0"/>
                <a:cs typeface="Times New Roman" pitchFamily="18" charset="0"/>
              </a:rPr>
              <a:t>Co 1</a:t>
            </a:r>
            <a:r>
              <a:rPr lang="en-US" sz="2800" dirty="0" smtClean="0">
                <a:latin typeface="Times New Roman" pitchFamily="18" charset="0"/>
                <a:cs typeface="Times New Roman" pitchFamily="18" charset="0"/>
              </a:rPr>
              <a:t>: Large sized, round fruits with average fruit weight of 8.0 kg.</a:t>
            </a:r>
          </a:p>
          <a:p>
            <a:r>
              <a:rPr lang="en-US" sz="2800" b="1" dirty="0" smtClean="0">
                <a:latin typeface="Times New Roman" pitchFamily="18" charset="0"/>
                <a:cs typeface="Times New Roman" pitchFamily="18" charset="0"/>
              </a:rPr>
              <a:t>KAU local</a:t>
            </a:r>
            <a:r>
              <a:rPr lang="en-US" sz="2800" dirty="0" smtClean="0">
                <a:latin typeface="Times New Roman" pitchFamily="18" charset="0"/>
                <a:cs typeface="Times New Roman" pitchFamily="18" charset="0"/>
              </a:rPr>
              <a:t>: Fruits are oblong, and medium sized.</a:t>
            </a:r>
          </a:p>
          <a:p>
            <a:r>
              <a:rPr lang="en-US" sz="2800" b="1" dirty="0" smtClean="0">
                <a:latin typeface="Times New Roman" pitchFamily="18" charset="0"/>
                <a:cs typeface="Times New Roman" pitchFamily="18" charset="0"/>
              </a:rPr>
              <a:t>Indu:</a:t>
            </a:r>
            <a:r>
              <a:rPr lang="en-US" sz="2800" dirty="0" smtClean="0">
                <a:latin typeface="Times New Roman" pitchFamily="18" charset="0"/>
                <a:cs typeface="Times New Roman" pitchFamily="18" charset="0"/>
              </a:rPr>
              <a:t> Yield potential is 24.5 t/ha. Mean fruit weight is 4.82 kg.</a:t>
            </a:r>
          </a:p>
          <a:p>
            <a:pPr>
              <a:buNone/>
            </a:pPr>
            <a:r>
              <a:rPr lang="en-US" sz="2800" dirty="0" smtClean="0">
                <a:latin typeface="Times New Roman" pitchFamily="18" charset="0"/>
                <a:cs typeface="Times New Roman" pitchFamily="18" charset="0"/>
              </a:rPr>
              <a:t>In our country Co 1 &amp; Co 2 is very popular</a:t>
            </a:r>
            <a:r>
              <a:rPr lang="en-US" dirty="0" smtClean="0"/>
              <a:t>.</a:t>
            </a:r>
          </a:p>
        </p:txBody>
      </p:sp>
      <p:pic>
        <p:nvPicPr>
          <p:cNvPr id="4099" name="Picture 3"/>
          <p:cNvPicPr>
            <a:picLocks noChangeAspect="1" noChangeArrowheads="1"/>
          </p:cNvPicPr>
          <p:nvPr/>
        </p:nvPicPr>
        <p:blipFill>
          <a:blip r:embed="rId2"/>
          <a:srcRect/>
          <a:stretch>
            <a:fillRect/>
          </a:stretch>
        </p:blipFill>
        <p:spPr bwMode="auto">
          <a:xfrm>
            <a:off x="1143000" y="4495800"/>
            <a:ext cx="2209800" cy="1676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z="3200" smtClean="0">
                <a:solidFill>
                  <a:srgbClr val="FF0000"/>
                </a:solidFill>
              </a:rPr>
              <a:pPr/>
              <a:t>9</a:t>
            </a:fld>
            <a:endParaRPr lang="en-US" sz="3200" dirty="0">
              <a:solidFill>
                <a:srgbClr val="FF0000"/>
              </a:solidFill>
            </a:endParaRPr>
          </a:p>
        </p:txBody>
      </p:sp>
    </p:spTree>
  </p:cSld>
  <p:clrMapOvr>
    <a:masterClrMapping/>
  </p:clrMapOvr>
  <p:transition spd="med">
    <p:cover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248</TotalTime>
  <Words>514</Words>
  <Application>Microsoft Office PowerPoint</Application>
  <PresentationFormat>On-screen Show (4:3)</PresentationFormat>
  <Paragraphs>118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Foundry</vt:lpstr>
      <vt:lpstr>Welcome To The Presentation</vt:lpstr>
      <vt:lpstr>My Presentation Topic: Ash Gourd</vt:lpstr>
      <vt:lpstr>Overview</vt:lpstr>
      <vt:lpstr>Introduction</vt:lpstr>
      <vt:lpstr>Origin and distribution</vt:lpstr>
      <vt:lpstr>Description</vt:lpstr>
      <vt:lpstr>Scientific classification</vt:lpstr>
      <vt:lpstr>Climate &amp; Soil</vt:lpstr>
      <vt:lpstr>Varieties</vt:lpstr>
      <vt:lpstr>Seed rate &amp; Seed treatment</vt:lpstr>
      <vt:lpstr>Preparation of field &amp; Sowing</vt:lpstr>
      <vt:lpstr>Intercultural Operations</vt:lpstr>
      <vt:lpstr>Cont.</vt:lpstr>
      <vt:lpstr>Cont.</vt:lpstr>
      <vt:lpstr>Cont.</vt:lpstr>
      <vt:lpstr>Cont.</vt:lpstr>
      <vt:lpstr>Pest &amp; Diseases</vt:lpstr>
      <vt:lpstr>Harvesting</vt:lpstr>
      <vt:lpstr>Cost of Production/Hectare</vt:lpstr>
      <vt:lpstr>Thank You</vt:lpstr>
      <vt:lpstr>ANY QUESTION?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Presentation</dc:title>
  <dc:creator>DIP</dc:creator>
  <cp:lastModifiedBy>SHIMUL</cp:lastModifiedBy>
  <cp:revision>69</cp:revision>
  <dcterms:created xsi:type="dcterms:W3CDTF">2006-08-16T00:00:00Z</dcterms:created>
  <dcterms:modified xsi:type="dcterms:W3CDTF">2014-02-20T05:07:10Z</dcterms:modified>
</cp:coreProperties>
</file>