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B9D915-83CA-4DB9-8096-1DBF39431930}"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8664C-A0F2-4830-A711-BA3A3B507D12}" type="slidenum">
              <a:rPr lang="en-US" smtClean="0"/>
              <a:t>‹#›</a:t>
            </a:fld>
            <a:endParaRPr lang="en-US"/>
          </a:p>
        </p:txBody>
      </p:sp>
    </p:spTree>
    <p:extLst>
      <p:ext uri="{BB962C8B-B14F-4D97-AF65-F5344CB8AC3E}">
        <p14:creationId xmlns:p14="http://schemas.microsoft.com/office/powerpoint/2010/main" val="309083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9D915-83CA-4DB9-8096-1DBF39431930}"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8664C-A0F2-4830-A711-BA3A3B507D12}" type="slidenum">
              <a:rPr lang="en-US" smtClean="0"/>
              <a:t>‹#›</a:t>
            </a:fld>
            <a:endParaRPr lang="en-US"/>
          </a:p>
        </p:txBody>
      </p:sp>
    </p:spTree>
    <p:extLst>
      <p:ext uri="{BB962C8B-B14F-4D97-AF65-F5344CB8AC3E}">
        <p14:creationId xmlns:p14="http://schemas.microsoft.com/office/powerpoint/2010/main" val="271581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9D915-83CA-4DB9-8096-1DBF39431930}"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8664C-A0F2-4830-A711-BA3A3B507D12}" type="slidenum">
              <a:rPr lang="en-US" smtClean="0"/>
              <a:t>‹#›</a:t>
            </a:fld>
            <a:endParaRPr lang="en-US"/>
          </a:p>
        </p:txBody>
      </p:sp>
    </p:spTree>
    <p:extLst>
      <p:ext uri="{BB962C8B-B14F-4D97-AF65-F5344CB8AC3E}">
        <p14:creationId xmlns:p14="http://schemas.microsoft.com/office/powerpoint/2010/main" val="398698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9D915-83CA-4DB9-8096-1DBF39431930}"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8664C-A0F2-4830-A711-BA3A3B507D12}" type="slidenum">
              <a:rPr lang="en-US" smtClean="0"/>
              <a:t>‹#›</a:t>
            </a:fld>
            <a:endParaRPr lang="en-US"/>
          </a:p>
        </p:txBody>
      </p:sp>
    </p:spTree>
    <p:extLst>
      <p:ext uri="{BB962C8B-B14F-4D97-AF65-F5344CB8AC3E}">
        <p14:creationId xmlns:p14="http://schemas.microsoft.com/office/powerpoint/2010/main" val="361645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B9D915-83CA-4DB9-8096-1DBF39431930}"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8664C-A0F2-4830-A711-BA3A3B507D12}" type="slidenum">
              <a:rPr lang="en-US" smtClean="0"/>
              <a:t>‹#›</a:t>
            </a:fld>
            <a:endParaRPr lang="en-US"/>
          </a:p>
        </p:txBody>
      </p:sp>
    </p:spTree>
    <p:extLst>
      <p:ext uri="{BB962C8B-B14F-4D97-AF65-F5344CB8AC3E}">
        <p14:creationId xmlns:p14="http://schemas.microsoft.com/office/powerpoint/2010/main" val="385863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B9D915-83CA-4DB9-8096-1DBF39431930}"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8664C-A0F2-4830-A711-BA3A3B507D12}" type="slidenum">
              <a:rPr lang="en-US" smtClean="0"/>
              <a:t>‹#›</a:t>
            </a:fld>
            <a:endParaRPr lang="en-US"/>
          </a:p>
        </p:txBody>
      </p:sp>
    </p:spTree>
    <p:extLst>
      <p:ext uri="{BB962C8B-B14F-4D97-AF65-F5344CB8AC3E}">
        <p14:creationId xmlns:p14="http://schemas.microsoft.com/office/powerpoint/2010/main" val="110934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B9D915-83CA-4DB9-8096-1DBF39431930}" type="datetimeFigureOut">
              <a:rPr lang="en-US" smtClean="0"/>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28664C-A0F2-4830-A711-BA3A3B507D12}" type="slidenum">
              <a:rPr lang="en-US" smtClean="0"/>
              <a:t>‹#›</a:t>
            </a:fld>
            <a:endParaRPr lang="en-US"/>
          </a:p>
        </p:txBody>
      </p:sp>
    </p:spTree>
    <p:extLst>
      <p:ext uri="{BB962C8B-B14F-4D97-AF65-F5344CB8AC3E}">
        <p14:creationId xmlns:p14="http://schemas.microsoft.com/office/powerpoint/2010/main" val="71571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B9D915-83CA-4DB9-8096-1DBF39431930}" type="datetimeFigureOut">
              <a:rPr lang="en-US" smtClean="0"/>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28664C-A0F2-4830-A711-BA3A3B507D12}" type="slidenum">
              <a:rPr lang="en-US" smtClean="0"/>
              <a:t>‹#›</a:t>
            </a:fld>
            <a:endParaRPr lang="en-US"/>
          </a:p>
        </p:txBody>
      </p:sp>
    </p:spTree>
    <p:extLst>
      <p:ext uri="{BB962C8B-B14F-4D97-AF65-F5344CB8AC3E}">
        <p14:creationId xmlns:p14="http://schemas.microsoft.com/office/powerpoint/2010/main" val="412611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9D915-83CA-4DB9-8096-1DBF39431930}" type="datetimeFigureOut">
              <a:rPr lang="en-US" smtClean="0"/>
              <a:t>9/6/2020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28664C-A0F2-4830-A711-BA3A3B507D12}" type="slidenum">
              <a:rPr lang="en-US" smtClean="0"/>
              <a:t>‹#›</a:t>
            </a:fld>
            <a:endParaRPr lang="en-US"/>
          </a:p>
        </p:txBody>
      </p:sp>
    </p:spTree>
    <p:extLst>
      <p:ext uri="{BB962C8B-B14F-4D97-AF65-F5344CB8AC3E}">
        <p14:creationId xmlns:p14="http://schemas.microsoft.com/office/powerpoint/2010/main" val="297153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B9D915-83CA-4DB9-8096-1DBF39431930}"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8664C-A0F2-4830-A711-BA3A3B507D12}" type="slidenum">
              <a:rPr lang="en-US" smtClean="0"/>
              <a:t>‹#›</a:t>
            </a:fld>
            <a:endParaRPr lang="en-US"/>
          </a:p>
        </p:txBody>
      </p:sp>
    </p:spTree>
    <p:extLst>
      <p:ext uri="{BB962C8B-B14F-4D97-AF65-F5344CB8AC3E}">
        <p14:creationId xmlns:p14="http://schemas.microsoft.com/office/powerpoint/2010/main" val="365636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B9D915-83CA-4DB9-8096-1DBF39431930}"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8664C-A0F2-4830-A711-BA3A3B507D12}" type="slidenum">
              <a:rPr lang="en-US" smtClean="0"/>
              <a:t>‹#›</a:t>
            </a:fld>
            <a:endParaRPr lang="en-US"/>
          </a:p>
        </p:txBody>
      </p:sp>
    </p:spTree>
    <p:extLst>
      <p:ext uri="{BB962C8B-B14F-4D97-AF65-F5344CB8AC3E}">
        <p14:creationId xmlns:p14="http://schemas.microsoft.com/office/powerpoint/2010/main" val="120440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9D915-83CA-4DB9-8096-1DBF39431930}" type="datetimeFigureOut">
              <a:rPr lang="en-US" smtClean="0"/>
              <a:t>9/6/2020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8664C-A0F2-4830-A711-BA3A3B507D12}" type="slidenum">
              <a:rPr lang="en-US" smtClean="0"/>
              <a:t>‹#›</a:t>
            </a:fld>
            <a:endParaRPr lang="en-US"/>
          </a:p>
        </p:txBody>
      </p:sp>
    </p:spTree>
    <p:extLst>
      <p:ext uri="{BB962C8B-B14F-4D97-AF65-F5344CB8AC3E}">
        <p14:creationId xmlns:p14="http://schemas.microsoft.com/office/powerpoint/2010/main" val="83219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Solution to manufacturing production optimization</a:t>
            </a:r>
            <a:endParaRPr lang="en-US" dirty="0"/>
          </a:p>
        </p:txBody>
      </p:sp>
      <p:sp>
        <p:nvSpPr>
          <p:cNvPr id="3" name="Subtitle 2"/>
          <p:cNvSpPr>
            <a:spLocks noGrp="1"/>
          </p:cNvSpPr>
          <p:nvPr>
            <p:ph type="subTitle" idx="1"/>
          </p:nvPr>
        </p:nvSpPr>
        <p:spPr/>
        <p:txBody>
          <a:bodyPr/>
          <a:lstStyle/>
          <a:p>
            <a:r>
              <a:rPr lang="en-US" dirty="0" smtClean="0"/>
              <a:t>A deep learning approach</a:t>
            </a:r>
            <a:endParaRPr lang="en-US" dirty="0"/>
          </a:p>
        </p:txBody>
      </p:sp>
    </p:spTree>
    <p:extLst>
      <p:ext uri="{BB962C8B-B14F-4D97-AF65-F5344CB8AC3E}">
        <p14:creationId xmlns:p14="http://schemas.microsoft.com/office/powerpoint/2010/main" val="3636583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Q-learning</a:t>
            </a:r>
            <a:endParaRPr lang="en-US" dirty="0"/>
          </a:p>
        </p:txBody>
      </p:sp>
      <p:sp>
        <p:nvSpPr>
          <p:cNvPr id="3" name="Content Placeholder 2"/>
          <p:cNvSpPr>
            <a:spLocks noGrp="1"/>
          </p:cNvSpPr>
          <p:nvPr>
            <p:ph idx="1"/>
          </p:nvPr>
        </p:nvSpPr>
        <p:spPr/>
        <p:txBody>
          <a:bodyPr/>
          <a:lstStyle/>
          <a:p>
            <a:r>
              <a:rPr lang="en-US" dirty="0"/>
              <a:t>V</a:t>
            </a:r>
            <a:r>
              <a:rPr lang="en-US" dirty="0" smtClean="0"/>
              <a:t>alue-based method as a way to quantify goodness of action-state pairs</a:t>
            </a:r>
          </a:p>
          <a:p>
            <a:endParaRPr lang="en-US" dirty="0" smtClean="0"/>
          </a:p>
          <a:p>
            <a:r>
              <a:rPr lang="en-US" dirty="0" smtClean="0"/>
              <a:t>The state-action value of </a:t>
            </a:r>
            <a:r>
              <a:rPr lang="en-US" dirty="0" err="1" smtClean="0"/>
              <a:t>s,a</a:t>
            </a:r>
            <a:r>
              <a:rPr lang="en-US" dirty="0" smtClean="0"/>
              <a:t> under policy </a:t>
            </a:r>
            <a:r>
              <a:rPr lang="en-US" dirty="0"/>
              <a:t>π</a:t>
            </a:r>
            <a:r>
              <a:rPr lang="en-US" dirty="0" smtClean="0"/>
              <a:t> is the expected return when starting in state s, taking action a and thereafter  following </a:t>
            </a:r>
            <a:r>
              <a:rPr lang="en-US" dirty="0"/>
              <a:t>π</a:t>
            </a:r>
            <a:r>
              <a:rPr lang="en-US" dirty="0" smtClean="0"/>
              <a:t>:</a:t>
            </a:r>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005" y="4291160"/>
            <a:ext cx="6233700" cy="1249788"/>
          </a:xfrm>
          <a:prstGeom prst="rect">
            <a:avLst/>
          </a:prstGeom>
        </p:spPr>
      </p:pic>
    </p:spTree>
    <p:extLst>
      <p:ext uri="{BB962C8B-B14F-4D97-AF65-F5344CB8AC3E}">
        <p14:creationId xmlns:p14="http://schemas.microsoft.com/office/powerpoint/2010/main" val="133779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Q-values and policy</a:t>
            </a:r>
            <a:endParaRPr lang="en-US" dirty="0"/>
          </a:p>
        </p:txBody>
      </p:sp>
      <p:sp>
        <p:nvSpPr>
          <p:cNvPr id="3" name="Content Placeholder 2"/>
          <p:cNvSpPr>
            <a:spLocks noGrp="1"/>
          </p:cNvSpPr>
          <p:nvPr>
            <p:ph idx="1"/>
          </p:nvPr>
        </p:nvSpPr>
        <p:spPr/>
        <p:txBody>
          <a:bodyPr/>
          <a:lstStyle/>
          <a:p>
            <a:endParaRPr lang="en-US" dirty="0" smtClean="0"/>
          </a:p>
          <a:p>
            <a:r>
              <a:rPr lang="en-US" dirty="0"/>
              <a:t>A policy π* is said to be optimal if it such </a:t>
            </a:r>
            <a:r>
              <a:rPr lang="en-US" dirty="0" smtClean="0"/>
              <a:t>that </a:t>
            </a:r>
            <a:endParaRPr lang="en-US" dirty="0"/>
          </a:p>
          <a:p>
            <a:endParaRPr lang="en-US" dirty="0"/>
          </a:p>
          <a:p>
            <a:r>
              <a:rPr lang="en-US" dirty="0" smtClean="0"/>
              <a:t>Greedily </a:t>
            </a:r>
            <a:r>
              <a:rPr lang="en-US" dirty="0"/>
              <a:t>select an optimal action using the greedy Q-policy πQ defined as </a:t>
            </a:r>
            <a:r>
              <a:rPr lang="en-US" dirty="0" smtClean="0"/>
              <a:t>    </a:t>
            </a:r>
            <a:r>
              <a:rPr lang="en-US" b="1" dirty="0" smtClean="0"/>
              <a:t>πQ(s</a:t>
            </a:r>
            <a:r>
              <a:rPr lang="en-US" b="1" dirty="0"/>
              <a:t>) = </a:t>
            </a:r>
            <a:r>
              <a:rPr lang="en-US" b="1" dirty="0" err="1"/>
              <a:t>arg</a:t>
            </a:r>
            <a:r>
              <a:rPr lang="en-US" b="1" dirty="0"/>
              <a:t> max </a:t>
            </a:r>
            <a:r>
              <a:rPr lang="en-US" b="1" dirty="0" err="1"/>
              <a:t>a∈A</a:t>
            </a:r>
            <a:r>
              <a:rPr lang="en-US" b="1" dirty="0"/>
              <a:t>(s) Q ∗ (s, a), ∀s ∈ S, </a:t>
            </a:r>
            <a:r>
              <a:rPr lang="en-US" dirty="0"/>
              <a:t> </a:t>
            </a:r>
            <a:r>
              <a:rPr lang="en-US" dirty="0" smtClean="0"/>
              <a:t>                          and </a:t>
            </a:r>
            <a:r>
              <a:rPr lang="en-US" dirty="0"/>
              <a:t>πQ is an optimal policy according to the definition above</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3840" y="2368953"/>
            <a:ext cx="2880610" cy="441998"/>
          </a:xfrm>
          <a:prstGeom prst="rect">
            <a:avLst/>
          </a:prstGeom>
        </p:spPr>
      </p:pic>
    </p:spTree>
    <p:extLst>
      <p:ext uri="{BB962C8B-B14F-4D97-AF65-F5344CB8AC3E}">
        <p14:creationId xmlns:p14="http://schemas.microsoft.com/office/powerpoint/2010/main" val="3253271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Q Policy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912587" cy="4920543"/>
          </a:xfrm>
        </p:spPr>
      </p:pic>
    </p:spTree>
    <p:extLst>
      <p:ext uri="{BB962C8B-B14F-4D97-AF65-F5344CB8AC3E}">
        <p14:creationId xmlns:p14="http://schemas.microsoft.com/office/powerpoint/2010/main" val="407121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98018" cy="1325563"/>
          </a:xfrm>
        </p:spPr>
        <p:txBody>
          <a:bodyPr/>
          <a:lstStyle/>
          <a:p>
            <a:r>
              <a:rPr lang="en-US" dirty="0" smtClean="0"/>
              <a:t>Q-learning environment for Production line</a:t>
            </a:r>
            <a:endParaRPr lang="en-US" dirty="0"/>
          </a:p>
        </p:txBody>
      </p:sp>
      <p:sp>
        <p:nvSpPr>
          <p:cNvPr id="3" name="Content Placeholder 2"/>
          <p:cNvSpPr>
            <a:spLocks noGrp="1"/>
          </p:cNvSpPr>
          <p:nvPr>
            <p:ph idx="1"/>
          </p:nvPr>
        </p:nvSpPr>
        <p:spPr>
          <a:xfrm>
            <a:off x="838199" y="1825624"/>
            <a:ext cx="6504709" cy="4824557"/>
          </a:xfrm>
        </p:spPr>
        <p:txBody>
          <a:bodyPr>
            <a:normAutofit fontScale="85000" lnSpcReduction="20000"/>
          </a:bodyPr>
          <a:lstStyle/>
          <a:p>
            <a:r>
              <a:rPr lang="en-US" dirty="0"/>
              <a:t>States: Current inventory, Total </a:t>
            </a:r>
            <a:r>
              <a:rPr lang="en-US" dirty="0" smtClean="0"/>
              <a:t>orders</a:t>
            </a:r>
          </a:p>
          <a:p>
            <a:endParaRPr lang="en-US" dirty="0"/>
          </a:p>
          <a:p>
            <a:r>
              <a:rPr lang="en-US" dirty="0"/>
              <a:t>Agent: </a:t>
            </a:r>
            <a:r>
              <a:rPr lang="en-US" dirty="0" smtClean="0"/>
              <a:t>Warehouse</a:t>
            </a:r>
          </a:p>
          <a:p>
            <a:endParaRPr lang="en-US" dirty="0"/>
          </a:p>
          <a:p>
            <a:r>
              <a:rPr lang="en-US" dirty="0"/>
              <a:t>Action: Current </a:t>
            </a:r>
            <a:r>
              <a:rPr lang="en-US" dirty="0" smtClean="0"/>
              <a:t>order</a:t>
            </a:r>
          </a:p>
          <a:p>
            <a:endParaRPr lang="en-US" dirty="0"/>
          </a:p>
          <a:p>
            <a:r>
              <a:rPr lang="en-US" dirty="0"/>
              <a:t>Reward: Total </a:t>
            </a:r>
            <a:r>
              <a:rPr lang="en-US" dirty="0" smtClean="0"/>
              <a:t>Supply Cost</a:t>
            </a:r>
          </a:p>
          <a:p>
            <a:endParaRPr lang="en-US" dirty="0"/>
          </a:p>
          <a:p>
            <a:r>
              <a:rPr lang="en-US" dirty="0"/>
              <a:t>Total Cost: </a:t>
            </a:r>
            <a:r>
              <a:rPr lang="en-US" dirty="0" smtClean="0"/>
              <a:t>max(capacity</a:t>
            </a:r>
            <a:r>
              <a:rPr lang="en-US" dirty="0"/>
              <a:t>, </a:t>
            </a:r>
            <a:r>
              <a:rPr lang="en-US" dirty="0" err="1" smtClean="0"/>
              <a:t>holding_cost</a:t>
            </a:r>
            <a:r>
              <a:rPr lang="en-US" dirty="0" smtClean="0"/>
              <a:t>*</a:t>
            </a:r>
            <a:r>
              <a:rPr lang="en-US" dirty="0" err="1" smtClean="0"/>
              <a:t>current_inventory</a:t>
            </a:r>
            <a:r>
              <a:rPr lang="en-US" dirty="0" smtClean="0"/>
              <a:t>)</a:t>
            </a:r>
          </a:p>
          <a:p>
            <a:pPr marL="0" indent="0">
              <a:buNone/>
            </a:pPr>
            <a:r>
              <a:rPr lang="en-US" dirty="0" smtClean="0"/>
              <a:t> + </a:t>
            </a:r>
            <a:r>
              <a:rPr lang="en-US" dirty="0" err="1" smtClean="0"/>
              <a:t>totalOrders_cost</a:t>
            </a:r>
            <a:r>
              <a:rPr lang="en-US" dirty="0" smtClean="0"/>
              <a:t>*</a:t>
            </a:r>
            <a:r>
              <a:rPr lang="en-US" dirty="0" err="1" smtClean="0"/>
              <a:t>totalOrders</a:t>
            </a:r>
            <a:endParaRPr lang="en-US" dirty="0" smtClean="0"/>
          </a:p>
          <a:p>
            <a:pPr marL="0" indent="0">
              <a:buNone/>
            </a:pPr>
            <a:endParaRPr lang="en-US" dirty="0" smtClean="0"/>
          </a:p>
          <a:p>
            <a:r>
              <a:rPr lang="en-US" dirty="0" smtClean="0"/>
              <a:t>Algorithm</a:t>
            </a:r>
            <a:r>
              <a:rPr lang="en-US" dirty="0"/>
              <a:t>: n step Q-Learning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752" y="2270667"/>
            <a:ext cx="4989466" cy="3021769"/>
          </a:xfrm>
          <a:prstGeom prst="rect">
            <a:avLst/>
          </a:prstGeom>
        </p:spPr>
      </p:pic>
    </p:spTree>
    <p:extLst>
      <p:ext uri="{BB962C8B-B14F-4D97-AF65-F5344CB8AC3E}">
        <p14:creationId xmlns:p14="http://schemas.microsoft.com/office/powerpoint/2010/main" val="575734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98018" cy="1325563"/>
          </a:xfrm>
        </p:spPr>
        <p:txBody>
          <a:bodyPr/>
          <a:lstStyle/>
          <a:p>
            <a:r>
              <a:rPr lang="en-US" dirty="0" smtClean="0"/>
              <a:t>Q-learning environment for Production line</a:t>
            </a:r>
            <a:endParaRPr lang="en-US" dirty="0"/>
          </a:p>
        </p:txBody>
      </p:sp>
      <p:sp>
        <p:nvSpPr>
          <p:cNvPr id="3" name="Content Placeholder 2"/>
          <p:cNvSpPr>
            <a:spLocks noGrp="1"/>
          </p:cNvSpPr>
          <p:nvPr>
            <p:ph idx="1"/>
          </p:nvPr>
        </p:nvSpPr>
        <p:spPr>
          <a:xfrm>
            <a:off x="838199" y="1825624"/>
            <a:ext cx="6504709" cy="4824557"/>
          </a:xfrm>
        </p:spPr>
        <p:txBody>
          <a:bodyPr>
            <a:normAutofit/>
          </a:bodyPr>
          <a:lstStyle/>
          <a:p>
            <a:r>
              <a:rPr lang="en-US" dirty="0" smtClean="0"/>
              <a:t>In this section I would design a Q-learning environment for production line problem</a:t>
            </a:r>
          </a:p>
          <a:p>
            <a:r>
              <a:rPr lang="en-US" dirty="0" smtClean="0"/>
              <a:t>I will investigate the </a:t>
            </a:r>
            <a:r>
              <a:rPr lang="en-US" dirty="0"/>
              <a:t>performance of </a:t>
            </a:r>
            <a:r>
              <a:rPr lang="en-US" dirty="0" smtClean="0"/>
              <a:t>reinforcement </a:t>
            </a:r>
            <a:r>
              <a:rPr lang="en-US" dirty="0"/>
              <a:t>learning (RL) agents within </a:t>
            </a:r>
            <a:r>
              <a:rPr lang="en-US" dirty="0" smtClean="0"/>
              <a:t>it</a:t>
            </a:r>
          </a:p>
          <a:p>
            <a:r>
              <a:rPr lang="en-US" dirty="0" smtClean="0"/>
              <a:t>Model </a:t>
            </a:r>
            <a:r>
              <a:rPr lang="en-US" dirty="0"/>
              <a:t>the environment as a Markov decision process (MDP) where during each step it needs to be decided how </a:t>
            </a:r>
            <a:r>
              <a:rPr lang="en-US" dirty="0" smtClean="0"/>
              <a:t>many orders should be taken to minimize the cost</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908" y="2446157"/>
            <a:ext cx="4378037" cy="3021769"/>
          </a:xfrm>
          <a:prstGeom prst="rect">
            <a:avLst/>
          </a:prstGeom>
        </p:spPr>
      </p:pic>
    </p:spTree>
    <p:extLst>
      <p:ext uri="{BB962C8B-B14F-4D97-AF65-F5344CB8AC3E}">
        <p14:creationId xmlns:p14="http://schemas.microsoft.com/office/powerpoint/2010/main" val="361159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Q-learning environment for Production line</a:t>
            </a:r>
          </a:p>
        </p:txBody>
      </p:sp>
      <p:sp>
        <p:nvSpPr>
          <p:cNvPr id="3" name="Content Placeholder 2"/>
          <p:cNvSpPr>
            <a:spLocks noGrp="1"/>
          </p:cNvSpPr>
          <p:nvPr>
            <p:ph idx="1"/>
          </p:nvPr>
        </p:nvSpPr>
        <p:spPr>
          <a:xfrm>
            <a:off x="838200" y="1825625"/>
            <a:ext cx="4971473" cy="4351338"/>
          </a:xfrm>
        </p:spPr>
        <p:txBody>
          <a:bodyPr>
            <a:normAutofit lnSpcReduction="10000"/>
          </a:bodyPr>
          <a:lstStyle/>
          <a:p>
            <a:r>
              <a:rPr lang="en-US" dirty="0"/>
              <a:t>State: inventory level - Total orders </a:t>
            </a:r>
            <a:r>
              <a:rPr lang="en-US" dirty="0" smtClean="0"/>
              <a:t>level</a:t>
            </a:r>
          </a:p>
          <a:p>
            <a:r>
              <a:rPr lang="en-US" dirty="0"/>
              <a:t>Incoming orders </a:t>
            </a:r>
            <a:r>
              <a:rPr lang="en-US" dirty="0" smtClean="0"/>
              <a:t>can follow </a:t>
            </a:r>
            <a:r>
              <a:rPr lang="en-US" dirty="0"/>
              <a:t>a normal (</a:t>
            </a:r>
            <a:r>
              <a:rPr lang="en-US" dirty="0" err="1"/>
              <a:t>gaussian</a:t>
            </a:r>
            <a:r>
              <a:rPr lang="en-US" dirty="0"/>
              <a:t>) distribution </a:t>
            </a:r>
            <a:r>
              <a:rPr lang="en-US" dirty="0" smtClean="0"/>
              <a:t>for test</a:t>
            </a:r>
          </a:p>
          <a:p>
            <a:r>
              <a:rPr lang="en-US" dirty="0" smtClean="0"/>
              <a:t>I will set the work with a sample dataset and test the performance along the way</a:t>
            </a:r>
          </a:p>
          <a:p>
            <a:r>
              <a:rPr lang="en-US" dirty="0" smtClean="0"/>
              <a:t>This sets the coding background and will be tested on RL library</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334" y="2104412"/>
            <a:ext cx="4989466" cy="3021769"/>
          </a:xfrm>
          <a:prstGeom prst="rect">
            <a:avLst/>
          </a:prstGeom>
        </p:spPr>
      </p:pic>
    </p:spTree>
    <p:extLst>
      <p:ext uri="{BB962C8B-B14F-4D97-AF65-F5344CB8AC3E}">
        <p14:creationId xmlns:p14="http://schemas.microsoft.com/office/powerpoint/2010/main" val="1456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[Theory]Production Optimization Problem</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Inspiration to this idea comes from the beer game where you need to manage orders from </a:t>
            </a:r>
            <a:endParaRPr lang="en-US" dirty="0" smtClean="0"/>
          </a:p>
          <a:p>
            <a:endParaRPr lang="en-US" dirty="0" smtClean="0"/>
          </a:p>
          <a:p>
            <a:r>
              <a:rPr lang="en-US" dirty="0" smtClean="0"/>
              <a:t>The challenge is to ensure an optimistic delivery system where we try to have the lowest total cost in the end </a:t>
            </a:r>
          </a:p>
          <a:p>
            <a:endParaRPr lang="en-US" dirty="0" smtClean="0"/>
          </a:p>
          <a:p>
            <a:r>
              <a:rPr lang="en-US" dirty="0" smtClean="0"/>
              <a:t>The Q learning algorithm is used to make the agent which is a warehouse responsible for the production to follow the policy that optimizes through minimizing the cost as a reward system</a:t>
            </a:r>
          </a:p>
          <a:p>
            <a:endParaRPr lang="en-US" dirty="0" smtClean="0"/>
          </a:p>
          <a:p>
            <a:r>
              <a:rPr lang="en-US" dirty="0" smtClean="0"/>
              <a:t>The idea is to create an automatic simulation of the process where we have an initial inventory, client orders, a backlog to follow, outgoing orders , the upstream of deliveries the minimum cost to respect</a:t>
            </a:r>
          </a:p>
        </p:txBody>
      </p:sp>
    </p:spTree>
    <p:extLst>
      <p:ext uri="{BB962C8B-B14F-4D97-AF65-F5344CB8AC3E}">
        <p14:creationId xmlns:p14="http://schemas.microsoft.com/office/powerpoint/2010/main" val="355132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[Code]Production </a:t>
            </a:r>
            <a:r>
              <a:rPr lang="en-US" dirty="0"/>
              <a:t>Optimization Problem</a:t>
            </a:r>
          </a:p>
        </p:txBody>
      </p:sp>
      <p:sp>
        <p:nvSpPr>
          <p:cNvPr id="3" name="Content Placeholder 2"/>
          <p:cNvSpPr>
            <a:spLocks noGrp="1"/>
          </p:cNvSpPr>
          <p:nvPr>
            <p:ph idx="1"/>
          </p:nvPr>
        </p:nvSpPr>
        <p:spPr/>
        <p:txBody>
          <a:bodyPr>
            <a:normAutofit lnSpcReduction="10000"/>
          </a:bodyPr>
          <a:lstStyle/>
          <a:p>
            <a:r>
              <a:rPr lang="en-US" dirty="0"/>
              <a:t>Some constraints must be considered in this equation :</a:t>
            </a:r>
          </a:p>
          <a:p>
            <a:pPr>
              <a:buFont typeface="Wingdings" panose="05000000000000000000" pitchFamily="2" charset="2"/>
              <a:buChar char="§"/>
            </a:pPr>
            <a:r>
              <a:rPr lang="en-US" sz="2200" dirty="0"/>
              <a:t>Delays: demands may not be fulfilled immediately and supplier may also be out of stock and will then have to pass is own order.</a:t>
            </a:r>
          </a:p>
          <a:p>
            <a:pPr>
              <a:buFont typeface="Wingdings" panose="05000000000000000000" pitchFamily="2" charset="2"/>
              <a:buChar char="§"/>
            </a:pPr>
            <a:r>
              <a:rPr lang="en-US" sz="2200" dirty="0"/>
              <a:t>Inventory Costs: If too many orders, inventory costs will rise, because more resources will be needed to handle the inventory and more storage space. </a:t>
            </a:r>
          </a:p>
          <a:p>
            <a:pPr>
              <a:buFont typeface="Wingdings" panose="05000000000000000000" pitchFamily="2" charset="2"/>
              <a:buChar char="§"/>
            </a:pPr>
            <a:r>
              <a:rPr lang="en-US" sz="2200" dirty="0"/>
              <a:t>Backorder Costs: If order it too low, inventory will bot be sufficient to supply client. </a:t>
            </a:r>
            <a:endParaRPr lang="en-US" sz="2200" dirty="0" smtClean="0"/>
          </a:p>
          <a:p>
            <a:pPr>
              <a:buFont typeface="Wingdings" panose="05000000000000000000" pitchFamily="2" charset="2"/>
              <a:buChar char="§"/>
            </a:pPr>
            <a:endParaRPr lang="en-US" sz="2200" dirty="0" smtClean="0"/>
          </a:p>
          <a:p>
            <a:r>
              <a:rPr lang="en-US" dirty="0" smtClean="0"/>
              <a:t>The code is divided into two scripts , main.py is where a class is defined  to objectify our system which makes it easy to hold all the components (variables and functions) and the can be called in the notebook where the training of the q learning algorithm will happen</a:t>
            </a:r>
          </a:p>
        </p:txBody>
      </p:sp>
    </p:spTree>
    <p:extLst>
      <p:ext uri="{BB962C8B-B14F-4D97-AF65-F5344CB8AC3E}">
        <p14:creationId xmlns:p14="http://schemas.microsoft.com/office/powerpoint/2010/main" val="373202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[Code]Production Optimization Problem</a:t>
            </a:r>
          </a:p>
        </p:txBody>
      </p:sp>
      <p:sp>
        <p:nvSpPr>
          <p:cNvPr id="3" name="Content Placeholder 2"/>
          <p:cNvSpPr>
            <a:spLocks noGrp="1"/>
          </p:cNvSpPr>
          <p:nvPr>
            <p:ph idx="1"/>
          </p:nvPr>
        </p:nvSpPr>
        <p:spPr/>
        <p:txBody>
          <a:bodyPr>
            <a:normAutofit/>
          </a:bodyPr>
          <a:lstStyle/>
          <a:p>
            <a:r>
              <a:rPr lang="en-US" dirty="0"/>
              <a:t>The algorithm will be trained over episodes of weeks for a simulation over one year and will be minimizing the total cost all along the </a:t>
            </a:r>
            <a:r>
              <a:rPr lang="en-US" dirty="0" smtClean="0"/>
              <a:t>time</a:t>
            </a:r>
          </a:p>
          <a:p>
            <a:endParaRPr lang="en-US" dirty="0"/>
          </a:p>
          <a:p>
            <a:r>
              <a:rPr lang="en-US" dirty="0"/>
              <a:t>The reward system will be updated through the random deliveries form the pending upstream optimizing the </a:t>
            </a:r>
            <a:r>
              <a:rPr lang="en-US" dirty="0" smtClean="0"/>
              <a:t>cost</a:t>
            </a:r>
          </a:p>
          <a:p>
            <a:endParaRPr lang="en-US" dirty="0" smtClean="0"/>
          </a:p>
          <a:p>
            <a:r>
              <a:rPr lang="en-US" dirty="0" smtClean="0"/>
              <a:t>A </a:t>
            </a:r>
            <a:r>
              <a:rPr lang="en-US" dirty="0"/>
              <a:t>training dataset is generated with the mentioned variables of the system created into </a:t>
            </a:r>
            <a:r>
              <a:rPr lang="en-US" dirty="0" smtClean="0"/>
              <a:t>features</a:t>
            </a:r>
            <a:endParaRPr lang="en-US" dirty="0"/>
          </a:p>
        </p:txBody>
      </p:sp>
    </p:spTree>
    <p:extLst>
      <p:ext uri="{BB962C8B-B14F-4D97-AF65-F5344CB8AC3E}">
        <p14:creationId xmlns:p14="http://schemas.microsoft.com/office/powerpoint/2010/main" val="239064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[Code]Production Optimization Problem</a:t>
            </a:r>
          </a:p>
        </p:txBody>
      </p:sp>
      <p:sp>
        <p:nvSpPr>
          <p:cNvPr id="3" name="Content Placeholder 2"/>
          <p:cNvSpPr>
            <a:spLocks noGrp="1"/>
          </p:cNvSpPr>
          <p:nvPr>
            <p:ph idx="1"/>
          </p:nvPr>
        </p:nvSpPr>
        <p:spPr/>
        <p:txBody>
          <a:bodyPr/>
          <a:lstStyle/>
          <a:p>
            <a:r>
              <a:rPr lang="en-US" dirty="0"/>
              <a:t>The greedy Q policy was used to generate the optimistic action values which are the number outgoing orders </a:t>
            </a:r>
            <a:r>
              <a:rPr lang="en-US" dirty="0" smtClean="0"/>
              <a:t>and</a:t>
            </a:r>
          </a:p>
          <a:p>
            <a:endParaRPr lang="en-US" dirty="0" smtClean="0"/>
          </a:p>
          <a:p>
            <a:r>
              <a:rPr lang="en-US" dirty="0"/>
              <a:t>R</a:t>
            </a:r>
            <a:r>
              <a:rPr lang="en-US" dirty="0" smtClean="0"/>
              <a:t>ewards </a:t>
            </a:r>
            <a:r>
              <a:rPr lang="en-US" dirty="0"/>
              <a:t>try to keep the most minimum cost throughout the exploration exploit concept of  greedy system all along the number of episodes </a:t>
            </a:r>
          </a:p>
          <a:p>
            <a:endParaRPr lang="en-US" dirty="0" smtClean="0"/>
          </a:p>
          <a:p>
            <a:r>
              <a:rPr lang="en-US" dirty="0" smtClean="0"/>
              <a:t>After </a:t>
            </a:r>
            <a:r>
              <a:rPr lang="en-US" dirty="0"/>
              <a:t>the training historical data is generated we can visualize the optimization of total cost by rolling over several weeks  </a:t>
            </a:r>
          </a:p>
        </p:txBody>
      </p:sp>
    </p:spTree>
    <p:extLst>
      <p:ext uri="{BB962C8B-B14F-4D97-AF65-F5344CB8AC3E}">
        <p14:creationId xmlns:p14="http://schemas.microsoft.com/office/powerpoint/2010/main" val="65690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this project I am considering the use of Deep Learning to solve optimization problem specifically Reinforcement Learning which I will present the strategy to use it in this kind of case</a:t>
            </a:r>
          </a:p>
          <a:p>
            <a:endParaRPr lang="en-US" dirty="0" smtClean="0"/>
          </a:p>
          <a:p>
            <a:r>
              <a:rPr lang="en-US" dirty="0" smtClean="0"/>
              <a:t>As a fundamental part of analyzing the historical data I can work on the use of Recurrent Neural Networks  explaining how they can be implemented and efficiently used in this problem</a:t>
            </a:r>
          </a:p>
          <a:p>
            <a:endParaRPr lang="en-US" dirty="0" smtClean="0"/>
          </a:p>
          <a:p>
            <a:r>
              <a:rPr lang="en-US" dirty="0" smtClean="0"/>
              <a:t>This is a work justifying the use of RL and RNN in solving Optimization for Manufacturing suggesting a model that can tackle this problem and that can show the importance of AI in Industries right now</a:t>
            </a:r>
            <a:endParaRPr lang="en-US" dirty="0"/>
          </a:p>
        </p:txBody>
      </p:sp>
    </p:spTree>
    <p:extLst>
      <p:ext uri="{BB962C8B-B14F-4D97-AF65-F5344CB8AC3E}">
        <p14:creationId xmlns:p14="http://schemas.microsoft.com/office/powerpoint/2010/main" val="4081170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377" y="2733565"/>
            <a:ext cx="9491836" cy="3050689"/>
          </a:xfrm>
        </p:spPr>
      </p:pic>
      <p:sp>
        <p:nvSpPr>
          <p:cNvPr id="5" name="TextBox 4"/>
          <p:cNvSpPr txBox="1"/>
          <p:nvPr/>
        </p:nvSpPr>
        <p:spPr>
          <a:xfrm>
            <a:off x="1117600" y="1533236"/>
            <a:ext cx="9898236" cy="1200329"/>
          </a:xfrm>
          <a:prstGeom prst="rect">
            <a:avLst/>
          </a:prstGeom>
          <a:noFill/>
        </p:spPr>
        <p:txBody>
          <a:bodyPr wrap="square" rtlCol="0">
            <a:spAutoFit/>
          </a:bodyPr>
          <a:lstStyle/>
          <a:p>
            <a:r>
              <a:rPr lang="en-US" dirty="0"/>
              <a:t>The x-axis indicates the number of episodes on which the </a:t>
            </a:r>
            <a:r>
              <a:rPr lang="en-US" dirty="0" smtClean="0"/>
              <a:t>Q learning model </a:t>
            </a:r>
            <a:r>
              <a:rPr lang="en-US" dirty="0"/>
              <a:t>is trained. The upper subfigure indicates the total </a:t>
            </a:r>
            <a:r>
              <a:rPr lang="en-US" dirty="0" smtClean="0"/>
              <a:t>cost</a:t>
            </a:r>
          </a:p>
          <a:p>
            <a:r>
              <a:rPr lang="en-US" dirty="0" smtClean="0"/>
              <a:t>The figure </a:t>
            </a:r>
            <a:r>
              <a:rPr lang="en-US" dirty="0"/>
              <a:t>show that after a </a:t>
            </a:r>
            <a:r>
              <a:rPr lang="en-US" dirty="0" smtClean="0"/>
              <a:t>number </a:t>
            </a:r>
            <a:r>
              <a:rPr lang="en-US" dirty="0"/>
              <a:t>of training episodes, the AI has learned to </a:t>
            </a:r>
            <a:r>
              <a:rPr lang="en-US" dirty="0" smtClean="0"/>
              <a:t>play the simulation </a:t>
            </a:r>
            <a:r>
              <a:rPr lang="en-US" dirty="0"/>
              <a:t>nearly optimally.</a:t>
            </a:r>
            <a:endParaRPr lang="en-US" dirty="0"/>
          </a:p>
        </p:txBody>
      </p:sp>
      <p:sp>
        <p:nvSpPr>
          <p:cNvPr id="6" name="TextBox 5"/>
          <p:cNvSpPr txBox="1"/>
          <p:nvPr/>
        </p:nvSpPr>
        <p:spPr>
          <a:xfrm>
            <a:off x="1117600" y="5994400"/>
            <a:ext cx="10058400" cy="646331"/>
          </a:xfrm>
          <a:prstGeom prst="rect">
            <a:avLst/>
          </a:prstGeom>
          <a:noFill/>
        </p:spPr>
        <p:txBody>
          <a:bodyPr wrap="square" rtlCol="0">
            <a:spAutoFit/>
          </a:bodyPr>
          <a:lstStyle/>
          <a:p>
            <a:r>
              <a:rPr lang="en-US" b="1" dirty="0" smtClean="0"/>
              <a:t>Conclusion</a:t>
            </a:r>
            <a:r>
              <a:rPr lang="en-US" dirty="0" smtClean="0"/>
              <a:t>: This report explained how I used a RL environment to optimize the problem </a:t>
            </a:r>
          </a:p>
          <a:p>
            <a:r>
              <a:rPr lang="en-US" dirty="0" smtClean="0"/>
              <a:t>                      of manufacturing cost and can be seen as a good experiment to learn from.</a:t>
            </a:r>
            <a:endParaRPr lang="en-US" dirty="0"/>
          </a:p>
        </p:txBody>
      </p:sp>
    </p:spTree>
    <p:extLst>
      <p:ext uri="{BB962C8B-B14F-4D97-AF65-F5344CB8AC3E}">
        <p14:creationId xmlns:p14="http://schemas.microsoft.com/office/powerpoint/2010/main" val="306317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US" dirty="0"/>
          </a:p>
        </p:txBody>
      </p:sp>
      <p:sp>
        <p:nvSpPr>
          <p:cNvPr id="3" name="Content Placeholder 2"/>
          <p:cNvSpPr>
            <a:spLocks noGrp="1"/>
          </p:cNvSpPr>
          <p:nvPr>
            <p:ph idx="1"/>
          </p:nvPr>
        </p:nvSpPr>
        <p:spPr>
          <a:xfrm>
            <a:off x="838200" y="1690688"/>
            <a:ext cx="10515600" cy="4486275"/>
          </a:xfrm>
        </p:spPr>
        <p:txBody>
          <a:bodyPr/>
          <a:lstStyle/>
          <a:p>
            <a:r>
              <a:rPr lang="en-US" dirty="0" smtClean="0"/>
              <a:t>Classical optimization methods, such as dynamic programming cannot, be applied here because they require transition model to predict the next state distribution, given the current state and action.</a:t>
            </a:r>
          </a:p>
          <a:p>
            <a:endParaRPr lang="en-US" dirty="0" smtClean="0"/>
          </a:p>
          <a:p>
            <a:r>
              <a:rPr lang="en-US" dirty="0" smtClean="0"/>
              <a:t>Reinforcement learning is an ideal approach for optimization models, since these generate sample trajectories through the state space as the agent experiments with its current policy. </a:t>
            </a:r>
          </a:p>
        </p:txBody>
      </p:sp>
    </p:spTree>
    <p:extLst>
      <p:ext uri="{BB962C8B-B14F-4D97-AF65-F5344CB8AC3E}">
        <p14:creationId xmlns:p14="http://schemas.microsoft.com/office/powerpoint/2010/main" val="401844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57559"/>
            <a:ext cx="10515600" cy="3687469"/>
          </a:xfrm>
        </p:spPr>
      </p:pic>
    </p:spTree>
    <p:extLst>
      <p:ext uri="{BB962C8B-B14F-4D97-AF65-F5344CB8AC3E}">
        <p14:creationId xmlns:p14="http://schemas.microsoft.com/office/powerpoint/2010/main" val="107565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MDP</a:t>
            </a:r>
            <a:endParaRPr lang="en-US" dirty="0"/>
          </a:p>
        </p:txBody>
      </p:sp>
      <p:sp>
        <p:nvSpPr>
          <p:cNvPr id="3" name="Content Placeholder 2"/>
          <p:cNvSpPr>
            <a:spLocks noGrp="1"/>
          </p:cNvSpPr>
          <p:nvPr>
            <p:ph idx="1"/>
          </p:nvPr>
        </p:nvSpPr>
        <p:spPr/>
        <p:txBody>
          <a:bodyPr/>
          <a:lstStyle/>
          <a:p>
            <a:r>
              <a:rPr lang="en-US" dirty="0" smtClean="0"/>
              <a:t>RL models the sequential decision making problem faced by an agent as a Markov Decision Process (MDP) . </a:t>
            </a:r>
          </a:p>
          <a:p>
            <a:r>
              <a:rPr lang="en-US" dirty="0" smtClean="0"/>
              <a:t>The aim of the agent is to learn a policy of mapping states to actions that maximizes its performance on the task.</a:t>
            </a:r>
          </a:p>
          <a:p>
            <a:r>
              <a:rPr lang="en-US" dirty="0" smtClean="0"/>
              <a:t>A MDP is a tuple (S, A, T, R) in which S is a finite set of states, A </a:t>
            </a:r>
            <a:r>
              <a:rPr lang="en-US" dirty="0" err="1" smtClean="0"/>
              <a:t>a</a:t>
            </a:r>
            <a:r>
              <a:rPr lang="en-US" dirty="0" smtClean="0"/>
              <a:t> finite set of actions, T a transaction probability function T: S x A x S -&gt; [0,1] and R a reward function, R : S x A x S -&gt; |R </a:t>
            </a:r>
          </a:p>
          <a:p>
            <a:r>
              <a:rPr lang="en-US" dirty="0" smtClean="0"/>
              <a:t>T and R define the model of the MDP</a:t>
            </a:r>
            <a:endParaRPr lang="en-US" dirty="0"/>
          </a:p>
        </p:txBody>
      </p:sp>
    </p:spTree>
    <p:extLst>
      <p:ext uri="{BB962C8B-B14F-4D97-AF65-F5344CB8AC3E}">
        <p14:creationId xmlns:p14="http://schemas.microsoft.com/office/powerpoint/2010/main" val="3216861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017" y="1690688"/>
            <a:ext cx="4922947" cy="3650296"/>
          </a:xfrm>
        </p:spPr>
      </p:pic>
    </p:spTree>
    <p:extLst>
      <p:ext uri="{BB962C8B-B14F-4D97-AF65-F5344CB8AC3E}">
        <p14:creationId xmlns:p14="http://schemas.microsoft.com/office/powerpoint/2010/main" val="229107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policy to control MDP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255" y="1593401"/>
            <a:ext cx="9826173" cy="5072448"/>
          </a:xfrm>
        </p:spPr>
      </p:pic>
    </p:spTree>
    <p:extLst>
      <p:ext uri="{BB962C8B-B14F-4D97-AF65-F5344CB8AC3E}">
        <p14:creationId xmlns:p14="http://schemas.microsoft.com/office/powerpoint/2010/main" val="166177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Agent’s policy to control MDP</a:t>
            </a:r>
          </a:p>
        </p:txBody>
      </p:sp>
      <p:sp>
        <p:nvSpPr>
          <p:cNvPr id="3" name="Content Placeholder 2"/>
          <p:cNvSpPr>
            <a:spLocks noGrp="1"/>
          </p:cNvSpPr>
          <p:nvPr>
            <p:ph idx="1"/>
          </p:nvPr>
        </p:nvSpPr>
        <p:spPr>
          <a:xfrm>
            <a:off x="838200" y="2173968"/>
            <a:ext cx="10515600" cy="4351338"/>
          </a:xfrm>
        </p:spPr>
        <p:txBody>
          <a:bodyPr/>
          <a:lstStyle/>
          <a:p>
            <a:r>
              <a:rPr lang="en-US" dirty="0"/>
              <a:t>T</a:t>
            </a:r>
            <a:r>
              <a:rPr lang="en-US" dirty="0" smtClean="0"/>
              <a:t>o </a:t>
            </a:r>
            <a:r>
              <a:rPr lang="en-US" dirty="0"/>
              <a:t>find a good policy we could use valued-based methods </a:t>
            </a:r>
            <a:r>
              <a:rPr lang="en-US" dirty="0" smtClean="0"/>
              <a:t>to measure </a:t>
            </a:r>
            <a:r>
              <a:rPr lang="en-US" dirty="0"/>
              <a:t>how good an action is in a particular state or policy-based methods to directly find out what actions to take under different states without knowing how good the actions </a:t>
            </a:r>
            <a:r>
              <a:rPr lang="en-US" dirty="0" smtClean="0"/>
              <a:t>are.</a:t>
            </a:r>
          </a:p>
          <a:p>
            <a:endParaRPr lang="en-US" dirty="0" smtClean="0"/>
          </a:p>
          <a:p>
            <a:r>
              <a:rPr lang="en-US" dirty="0"/>
              <a:t>In order to be used in </a:t>
            </a:r>
            <a:r>
              <a:rPr lang="en-US" dirty="0" smtClean="0"/>
              <a:t>Reinforcement Learning , states </a:t>
            </a:r>
            <a:r>
              <a:rPr lang="en-US" dirty="0"/>
              <a:t>and actions need to fulfill the criteria of a Markov Decision Process (MDP)</a:t>
            </a:r>
          </a:p>
        </p:txBody>
      </p:sp>
    </p:spTree>
    <p:extLst>
      <p:ext uri="{BB962C8B-B14F-4D97-AF65-F5344CB8AC3E}">
        <p14:creationId xmlns:p14="http://schemas.microsoft.com/office/powerpoint/2010/main" val="2275229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policy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459" y="2151743"/>
            <a:ext cx="9076588" cy="2884714"/>
          </a:xfrm>
          <a:prstGeom prst="rect">
            <a:avLst/>
          </a:prstGeom>
        </p:spPr>
      </p:pic>
      <p:sp>
        <p:nvSpPr>
          <p:cNvPr id="5" name="Rectangle 4"/>
          <p:cNvSpPr/>
          <p:nvPr/>
        </p:nvSpPr>
        <p:spPr>
          <a:xfrm>
            <a:off x="1886857" y="5331731"/>
            <a:ext cx="8670190" cy="477054"/>
          </a:xfrm>
          <a:prstGeom prst="rect">
            <a:avLst/>
          </a:prstGeom>
        </p:spPr>
        <p:txBody>
          <a:bodyPr wrap="square">
            <a:spAutoFit/>
          </a:bodyPr>
          <a:lstStyle/>
          <a:p>
            <a:r>
              <a:rPr lang="en-US" sz="2500" dirty="0"/>
              <a:t>The agent-environment interaction in a Markov decision process</a:t>
            </a:r>
          </a:p>
        </p:txBody>
      </p:sp>
    </p:spTree>
    <p:extLst>
      <p:ext uri="{BB962C8B-B14F-4D97-AF65-F5344CB8AC3E}">
        <p14:creationId xmlns:p14="http://schemas.microsoft.com/office/powerpoint/2010/main" val="132873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Solution to manufacturing production optimization</vt:lpstr>
      <vt:lpstr>IDEA</vt:lpstr>
      <vt:lpstr>Reinforcement Learning</vt:lpstr>
      <vt:lpstr>Mechanism</vt:lpstr>
      <vt:lpstr>MDP</vt:lpstr>
      <vt:lpstr>MDP</vt:lpstr>
      <vt:lpstr>Agent’s policy to control MDP</vt:lpstr>
      <vt:lpstr>Agent’s policy to control MDP</vt:lpstr>
      <vt:lpstr>Agent’s policy</vt:lpstr>
      <vt:lpstr>Q-learning</vt:lpstr>
      <vt:lpstr>Optimal Q-values and policy</vt:lpstr>
      <vt:lpstr>Greedy Q Policy</vt:lpstr>
      <vt:lpstr>Q-learning environment for Production line</vt:lpstr>
      <vt:lpstr>Q-learning environment for Production line</vt:lpstr>
      <vt:lpstr>Q-learning environment for Production line</vt:lpstr>
      <vt:lpstr>[Theory]Production Optimization Problem</vt:lpstr>
      <vt:lpstr>[Code]Production Optimization Problem</vt:lpstr>
      <vt:lpstr>[Code]Production Optimization Problem</vt:lpstr>
      <vt:lpstr>[Code]Production Optimization Problem</vt:lpstr>
      <vt:lpstr>Results</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to manufacturing production optimization</dc:title>
  <dc:creator>FIXED-TERM Zehani Mohamed Jileni (CR/RTC3-AP)</dc:creator>
  <cp:lastModifiedBy>FIXED-TERM Zehani Mohamed Jileni (CR/PJ-AI-R34)</cp:lastModifiedBy>
  <cp:revision>38</cp:revision>
  <dcterms:created xsi:type="dcterms:W3CDTF">2020-08-24T09:46:05Z</dcterms:created>
  <dcterms:modified xsi:type="dcterms:W3CDTF">2020-09-06T06:16:13Z</dcterms:modified>
</cp:coreProperties>
</file>