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2D2812-B4CF-460A-9F69-FCE74D98F5F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139731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D2812-B4CF-460A-9F69-FCE74D98F5F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425626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D2812-B4CF-460A-9F69-FCE74D98F5F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173282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D2812-B4CF-460A-9F69-FCE74D98F5F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39742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2D2812-B4CF-460A-9F69-FCE74D98F5F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359328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D2812-B4CF-460A-9F69-FCE74D98F5F9}"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287181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2D2812-B4CF-460A-9F69-FCE74D98F5F9}"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166388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2D2812-B4CF-460A-9F69-FCE74D98F5F9}"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300349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D2812-B4CF-460A-9F69-FCE74D98F5F9}"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164986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2D2812-B4CF-460A-9F69-FCE74D98F5F9}"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334399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2D2812-B4CF-460A-9F69-FCE74D98F5F9}"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A645E-2731-4C06-89E4-195DC08AE20A}" type="slidenum">
              <a:rPr lang="en-US" smtClean="0"/>
              <a:t>‹#›</a:t>
            </a:fld>
            <a:endParaRPr lang="en-US"/>
          </a:p>
        </p:txBody>
      </p:sp>
    </p:spTree>
    <p:extLst>
      <p:ext uri="{BB962C8B-B14F-4D97-AF65-F5344CB8AC3E}">
        <p14:creationId xmlns:p14="http://schemas.microsoft.com/office/powerpoint/2010/main" val="69892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D2812-B4CF-460A-9F69-FCE74D98F5F9}" type="datetimeFigureOut">
              <a:rPr lang="en-US" smtClean="0"/>
              <a:t>8/5/2020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A645E-2731-4C06-89E4-195DC08AE20A}" type="slidenum">
              <a:rPr lang="en-US" smtClean="0"/>
              <a:t>‹#›</a:t>
            </a:fld>
            <a:endParaRPr lang="en-US"/>
          </a:p>
        </p:txBody>
      </p:sp>
    </p:spTree>
    <p:extLst>
      <p:ext uri="{BB962C8B-B14F-4D97-AF65-F5344CB8AC3E}">
        <p14:creationId xmlns:p14="http://schemas.microsoft.com/office/powerpoint/2010/main" val="3316526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FF0000"/>
                </a:solidFill>
              </a:rPr>
              <a:t>Planning methods of detecting anomaly from sensors</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t>Using </a:t>
            </a:r>
            <a:r>
              <a:rPr lang="en-US" dirty="0" err="1" smtClean="0"/>
              <a:t>Variational</a:t>
            </a:r>
            <a:r>
              <a:rPr lang="en-US" dirty="0" smtClean="0"/>
              <a:t> </a:t>
            </a:r>
            <a:r>
              <a:rPr lang="en-US" dirty="0" err="1" smtClean="0"/>
              <a:t>AutoEncoders</a:t>
            </a:r>
            <a:r>
              <a:rPr lang="en-US" dirty="0" smtClean="0"/>
              <a:t> for predictive maintenance</a:t>
            </a:r>
            <a:endParaRPr lang="en-US" dirty="0"/>
          </a:p>
        </p:txBody>
      </p:sp>
    </p:spTree>
    <p:extLst>
      <p:ext uri="{BB962C8B-B14F-4D97-AF65-F5344CB8AC3E}">
        <p14:creationId xmlns:p14="http://schemas.microsoft.com/office/powerpoint/2010/main" val="250778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a:t>| </a:t>
            </a:r>
            <a:r>
              <a:rPr lang="en-US" b="1" i="1" dirty="0" smtClean="0"/>
              <a:t>Intuitive points</a:t>
            </a:r>
            <a:endParaRPr lang="en-US"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4641" y="2139734"/>
            <a:ext cx="4965203" cy="3573089"/>
          </a:xfrm>
        </p:spPr>
      </p:pic>
      <p:sp>
        <p:nvSpPr>
          <p:cNvPr id="5" name="Content Placeholder 2"/>
          <p:cNvSpPr txBox="1">
            <a:spLocks/>
          </p:cNvSpPr>
          <p:nvPr/>
        </p:nvSpPr>
        <p:spPr>
          <a:xfrm>
            <a:off x="838201" y="1619794"/>
            <a:ext cx="5806440" cy="3979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200" dirty="0" smtClean="0"/>
              <a:t>Understanding data structure and cleaning data</a:t>
            </a:r>
          </a:p>
          <a:p>
            <a:pPr>
              <a:buFont typeface="Wingdings" panose="05000000000000000000" pitchFamily="2" charset="2"/>
              <a:buChar char="§"/>
            </a:pPr>
            <a:r>
              <a:rPr lang="en-US" sz="2200" dirty="0" smtClean="0"/>
              <a:t>Finding interesting points in the waves injected to the input</a:t>
            </a:r>
          </a:p>
          <a:p>
            <a:pPr>
              <a:buFont typeface="Wingdings" panose="05000000000000000000" pitchFamily="2" charset="2"/>
              <a:buChar char="§"/>
            </a:pPr>
            <a:r>
              <a:rPr lang="en-US" sz="2200" dirty="0" smtClean="0"/>
              <a:t>Benchmarking anomaly on data sets to help have a correct detection</a:t>
            </a:r>
          </a:p>
          <a:p>
            <a:pPr>
              <a:buFont typeface="Wingdings" panose="05000000000000000000" pitchFamily="2" charset="2"/>
              <a:buChar char="§"/>
            </a:pPr>
            <a:r>
              <a:rPr lang="en-US" sz="2200" dirty="0" smtClean="0"/>
              <a:t>Point </a:t>
            </a:r>
            <a:r>
              <a:rPr lang="en-US" sz="2200" dirty="0"/>
              <a:t>difficulty: How difficult is it to separate each individual anomaly point from the normal points? </a:t>
            </a:r>
            <a:endParaRPr lang="en-US" sz="2200" dirty="0" smtClean="0"/>
          </a:p>
          <a:p>
            <a:pPr>
              <a:buFont typeface="Wingdings" panose="05000000000000000000" pitchFamily="2" charset="2"/>
              <a:buChar char="§"/>
            </a:pPr>
            <a:r>
              <a:rPr lang="en-US" sz="2200" dirty="0" smtClean="0"/>
              <a:t>Relative </a:t>
            </a:r>
            <a:r>
              <a:rPr lang="en-US" sz="2200" dirty="0"/>
              <a:t>frequency: How rare are the anomalies? </a:t>
            </a:r>
            <a:endParaRPr lang="en-US" sz="2200" dirty="0" smtClean="0"/>
          </a:p>
          <a:p>
            <a:pPr>
              <a:buFont typeface="Wingdings" panose="05000000000000000000" pitchFamily="2" charset="2"/>
              <a:buChar char="§"/>
            </a:pPr>
            <a:r>
              <a:rPr lang="en-US" sz="2200" dirty="0" err="1" smtClean="0"/>
              <a:t>Clusteredness</a:t>
            </a:r>
            <a:r>
              <a:rPr lang="en-US" sz="2200" dirty="0"/>
              <a:t>: Are the anomalous points tightly clustered or widely scattered? </a:t>
            </a:r>
            <a:endParaRPr lang="en-US" sz="2200" dirty="0" smtClean="0"/>
          </a:p>
          <a:p>
            <a:pPr>
              <a:buFont typeface="Wingdings" panose="05000000000000000000" pitchFamily="2" charset="2"/>
              <a:buChar char="§"/>
            </a:pPr>
            <a:r>
              <a:rPr lang="en-US" sz="2200" dirty="0" smtClean="0"/>
              <a:t></a:t>
            </a:r>
            <a:r>
              <a:rPr lang="en-US" sz="2200" dirty="0"/>
              <a:t>Irrelevant features: How many features are irrelevant?</a:t>
            </a:r>
            <a:endParaRPr lang="en-US" sz="2200" dirty="0" smtClean="0"/>
          </a:p>
        </p:txBody>
      </p:sp>
    </p:spTree>
    <p:extLst>
      <p:ext uri="{BB962C8B-B14F-4D97-AF65-F5344CB8AC3E}">
        <p14:creationId xmlns:p14="http://schemas.microsoft.com/office/powerpoint/2010/main" val="256650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smtClean="0"/>
              <a:t>Anomaly and PCA</a:t>
            </a:r>
            <a:endParaRPr lang="en-US" b="1" dirty="0"/>
          </a:p>
        </p:txBody>
      </p:sp>
      <p:sp>
        <p:nvSpPr>
          <p:cNvPr id="3" name="Content Placeholder 2"/>
          <p:cNvSpPr>
            <a:spLocks noGrp="1"/>
          </p:cNvSpPr>
          <p:nvPr>
            <p:ph idx="1"/>
          </p:nvPr>
        </p:nvSpPr>
        <p:spPr/>
        <p:txBody>
          <a:bodyPr>
            <a:normAutofit/>
          </a:bodyPr>
          <a:lstStyle/>
          <a:p>
            <a:r>
              <a:rPr lang="en-US" dirty="0" smtClean="0"/>
              <a:t>PCA</a:t>
            </a:r>
            <a:r>
              <a:rPr lang="en-US" dirty="0"/>
              <a:t>: finds linear boundaries, </a:t>
            </a:r>
            <a:r>
              <a:rPr lang="en-US" dirty="0" smtClean="0"/>
              <a:t>effective if </a:t>
            </a:r>
            <a:r>
              <a:rPr lang="en-US" dirty="0"/>
              <a:t>the data are linearly separable in the feature </a:t>
            </a:r>
            <a:r>
              <a:rPr lang="en-US" dirty="0" smtClean="0"/>
              <a:t>space</a:t>
            </a:r>
            <a:endParaRPr lang="en-US" dirty="0"/>
          </a:p>
          <a:p>
            <a:r>
              <a:rPr lang="en-US" dirty="0" smtClean="0"/>
              <a:t>PCA finds projection that minimizes reconstruction error</a:t>
            </a:r>
          </a:p>
          <a:p>
            <a:endParaRPr lang="en-US" dirty="0"/>
          </a:p>
          <a:p>
            <a:r>
              <a:rPr lang="en-US" dirty="0" smtClean="0"/>
              <a:t>Given k&lt;n,  find (u1</a:t>
            </a:r>
            <a:r>
              <a:rPr lang="en-US" dirty="0"/>
              <a:t>,…,</a:t>
            </a:r>
            <a:r>
              <a:rPr lang="en-US" dirty="0" err="1"/>
              <a:t>uk</a:t>
            </a:r>
            <a:r>
              <a:rPr lang="en-US" dirty="0" smtClean="0"/>
              <a:t>) </a:t>
            </a:r>
          </a:p>
          <a:p>
            <a:pPr marL="0" indent="0">
              <a:buNone/>
            </a:pPr>
            <a:r>
              <a:rPr lang="en-US" dirty="0"/>
              <a:t> </a:t>
            </a:r>
            <a:r>
              <a:rPr lang="en-US" dirty="0" smtClean="0"/>
              <a:t>minimizing reconstruction error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519" y="3362993"/>
            <a:ext cx="3322608" cy="34064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349" y="5132933"/>
            <a:ext cx="4320914" cy="1044030"/>
          </a:xfrm>
          <a:prstGeom prst="rect">
            <a:avLst/>
          </a:prstGeom>
        </p:spPr>
      </p:pic>
    </p:spTree>
    <p:extLst>
      <p:ext uri="{BB962C8B-B14F-4D97-AF65-F5344CB8AC3E}">
        <p14:creationId xmlns:p14="http://schemas.microsoft.com/office/powerpoint/2010/main" val="123475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7903"/>
            <a:ext cx="12120154" cy="2883171"/>
          </a:xfrm>
        </p:spPr>
        <p:txBody>
          <a:bodyPr>
            <a:noAutofit/>
          </a:bodyPr>
          <a:lstStyle/>
          <a:p>
            <a:pPr marL="228600" indent="-228600">
              <a:spcBef>
                <a:spcPts val="1000"/>
              </a:spcBef>
              <a:buFont typeface="Wingdings" panose="05000000000000000000" pitchFamily="2" charset="2"/>
              <a:buChar char="§"/>
            </a:pPr>
            <a:r>
              <a:rPr lang="en-US" sz="2200" dirty="0">
                <a:latin typeface="+mn-lt"/>
                <a:ea typeface="+mn-ea"/>
                <a:cs typeface="+mn-cs"/>
              </a:rPr>
              <a:t>In high-dimensional problem, data usually lies near a linear subspace, as noise introduces small variability </a:t>
            </a:r>
            <a:r>
              <a:rPr lang="en-US" sz="2200" dirty="0" smtClean="0">
                <a:latin typeface="+mn-lt"/>
                <a:ea typeface="+mn-ea"/>
                <a:cs typeface="+mn-cs"/>
              </a:rPr>
              <a:t>data projections must be kept only </a:t>
            </a:r>
            <a:r>
              <a:rPr lang="en-US" sz="2200" dirty="0">
                <a:latin typeface="+mn-lt"/>
                <a:ea typeface="+mn-ea"/>
                <a:cs typeface="+mn-cs"/>
              </a:rPr>
              <a:t>onto principal components with large </a:t>
            </a:r>
            <a:r>
              <a:rPr lang="en-US" sz="2200" dirty="0" smtClean="0">
                <a:latin typeface="+mn-lt"/>
                <a:ea typeface="+mn-ea"/>
                <a:cs typeface="+mn-cs"/>
              </a:rPr>
              <a:t>eigenvalues. </a:t>
            </a:r>
            <a:br>
              <a:rPr lang="en-US" sz="2200" dirty="0" smtClean="0">
                <a:latin typeface="+mn-lt"/>
                <a:ea typeface="+mn-ea"/>
                <a:cs typeface="+mn-cs"/>
              </a:rPr>
            </a:br>
            <a:r>
              <a:rPr lang="en-US" sz="2200" dirty="0" smtClean="0">
                <a:latin typeface="+mn-lt"/>
                <a:ea typeface="+mn-ea"/>
                <a:cs typeface="+mn-cs"/>
              </a:rPr>
              <a:t>Some </a:t>
            </a:r>
            <a:r>
              <a:rPr lang="en-US" sz="2200" dirty="0">
                <a:latin typeface="+mn-lt"/>
                <a:ea typeface="+mn-ea"/>
                <a:cs typeface="+mn-cs"/>
              </a:rPr>
              <a:t>information can be lost, but if the eigenvalues are small </a:t>
            </a:r>
            <a:r>
              <a:rPr lang="en-US" sz="2200" dirty="0" smtClean="0">
                <a:latin typeface="+mn-lt"/>
                <a:ea typeface="+mn-ea"/>
                <a:cs typeface="+mn-cs"/>
              </a:rPr>
              <a:t>there’s no much to lose</a:t>
            </a:r>
            <a:endParaRPr lang="en-US" sz="2200" dirty="0">
              <a:latin typeface="+mn-lt"/>
              <a:ea typeface="+mn-ea"/>
              <a:cs typeface="+mn-cs"/>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943" y="3323086"/>
            <a:ext cx="6888480" cy="3385100"/>
          </a:xfrm>
        </p:spPr>
      </p:pic>
      <p:sp>
        <p:nvSpPr>
          <p:cNvPr id="7"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t>
            </a:r>
            <a:r>
              <a:rPr lang="en-US" b="1" dirty="0" smtClean="0"/>
              <a:t>Anomaly and PCA</a:t>
            </a:r>
            <a:endParaRPr lang="en-US" b="1" dirty="0"/>
          </a:p>
        </p:txBody>
      </p:sp>
    </p:spTree>
    <p:extLst>
      <p:ext uri="{BB962C8B-B14F-4D97-AF65-F5344CB8AC3E}">
        <p14:creationId xmlns:p14="http://schemas.microsoft.com/office/powerpoint/2010/main" val="413564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smtClean="0"/>
              <a:t>PCA with SVD</a:t>
            </a:r>
            <a:endParaRPr lang="en-US" dirty="0"/>
          </a:p>
        </p:txBody>
      </p:sp>
      <p:sp>
        <p:nvSpPr>
          <p:cNvPr id="3" name="Content Placeholder 2"/>
          <p:cNvSpPr>
            <a:spLocks noGrp="1"/>
          </p:cNvSpPr>
          <p:nvPr>
            <p:ph idx="1"/>
          </p:nvPr>
        </p:nvSpPr>
        <p:spPr/>
        <p:txBody>
          <a:bodyPr/>
          <a:lstStyle/>
          <a:p>
            <a:r>
              <a:rPr lang="en-US" dirty="0" smtClean="0"/>
              <a:t>Write X</a:t>
            </a:r>
            <a:r>
              <a:rPr lang="en-US" dirty="0"/>
              <a:t>,=,W,S,VT </a:t>
            </a:r>
          </a:p>
          <a:p>
            <a:r>
              <a:rPr lang="en-US" dirty="0" smtClean="0"/>
              <a:t>X ←data matrix, one row per </a:t>
            </a:r>
            <a:r>
              <a:rPr lang="en-US" dirty="0" err="1" smtClean="0"/>
              <a:t>datapoint</a:t>
            </a:r>
            <a:r>
              <a:rPr lang="en-US" dirty="0" smtClean="0"/>
              <a:t> </a:t>
            </a:r>
          </a:p>
          <a:p>
            <a:r>
              <a:rPr lang="en-US" dirty="0" smtClean="0"/>
              <a:t>W ← weight matrix, one row per </a:t>
            </a:r>
            <a:r>
              <a:rPr lang="en-US" dirty="0" err="1" smtClean="0"/>
              <a:t>datapoint</a:t>
            </a:r>
            <a:r>
              <a:rPr lang="en-US" dirty="0" smtClean="0"/>
              <a:t> </a:t>
            </a:r>
            <a:endParaRPr lang="en-US" dirty="0"/>
          </a:p>
          <a:p>
            <a:r>
              <a:rPr lang="en-US" dirty="0" smtClean="0"/>
              <a:t>coordinate&amp; of xi in </a:t>
            </a:r>
            <a:r>
              <a:rPr lang="en-US" dirty="0" err="1" smtClean="0"/>
              <a:t>eigenspace</a:t>
            </a:r>
            <a:r>
              <a:rPr lang="en-US" dirty="0" smtClean="0"/>
              <a:t> </a:t>
            </a:r>
          </a:p>
          <a:p>
            <a:r>
              <a:rPr lang="en-US" dirty="0" smtClean="0"/>
              <a:t>S ←singular value matrix, diagonal matrix</a:t>
            </a:r>
          </a:p>
          <a:p>
            <a:pPr marL="0" indent="0">
              <a:buNone/>
            </a:pPr>
            <a:r>
              <a:rPr lang="en-US" dirty="0" smtClean="0"/>
              <a:t> </a:t>
            </a:r>
            <a:r>
              <a:rPr lang="en-US" dirty="0"/>
              <a:t>• </a:t>
            </a:r>
            <a:r>
              <a:rPr lang="en-US" dirty="0" smtClean="0"/>
              <a:t>in our setting each entry is eigenvalue </a:t>
            </a:r>
            <a:r>
              <a:rPr lang="el-GR" dirty="0" smtClean="0"/>
              <a:t>λ</a:t>
            </a:r>
            <a:r>
              <a:rPr lang="en-US" dirty="0"/>
              <a:t>j </a:t>
            </a:r>
            <a:endParaRPr lang="en-US" dirty="0" smtClean="0"/>
          </a:p>
          <a:p>
            <a:pPr marL="0" indent="0">
              <a:buNone/>
            </a:pPr>
            <a:r>
              <a:rPr lang="en-US" dirty="0" smtClean="0"/>
              <a:t>VT ← singular vector matrix </a:t>
            </a:r>
          </a:p>
          <a:p>
            <a:pPr marL="0" indent="0">
              <a:buNone/>
            </a:pPr>
            <a:r>
              <a:rPr lang="en-US" dirty="0" smtClean="0"/>
              <a:t> </a:t>
            </a:r>
            <a:r>
              <a:rPr lang="en-US" dirty="0"/>
              <a:t>• </a:t>
            </a:r>
            <a:r>
              <a:rPr lang="en-US" dirty="0" smtClean="0"/>
              <a:t>in our setting each row is eigenvector </a:t>
            </a:r>
            <a:r>
              <a:rPr lang="en-US" dirty="0" err="1" smtClean="0"/>
              <a:t>vj</a:t>
            </a:r>
            <a:endParaRPr lang="en-US" dirty="0"/>
          </a:p>
        </p:txBody>
      </p:sp>
    </p:spTree>
    <p:extLst>
      <p:ext uri="{BB962C8B-B14F-4D97-AF65-F5344CB8AC3E}">
        <p14:creationId xmlns:p14="http://schemas.microsoft.com/office/powerpoint/2010/main" val="400675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t>Reconstruction from compressed representation</a:t>
            </a:r>
            <a:endParaRPr lang="en-US"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429" y="3619862"/>
            <a:ext cx="9723141" cy="3238138"/>
          </a:xfrm>
        </p:spPr>
      </p:pic>
      <p:sp>
        <p:nvSpPr>
          <p:cNvPr id="5" name="Rectangle 4"/>
          <p:cNvSpPr/>
          <p:nvPr/>
        </p:nvSpPr>
        <p:spPr>
          <a:xfrm>
            <a:off x="1158241" y="2072865"/>
            <a:ext cx="7289074" cy="1785104"/>
          </a:xfrm>
          <a:prstGeom prst="rect">
            <a:avLst/>
          </a:prstGeom>
        </p:spPr>
        <p:txBody>
          <a:bodyPr wrap="square">
            <a:spAutoFit/>
          </a:bodyPr>
          <a:lstStyle/>
          <a:p>
            <a:pPr marL="342900" indent="-342900">
              <a:buFont typeface="Wingdings" panose="05000000000000000000" pitchFamily="2" charset="2"/>
              <a:buChar char="q"/>
            </a:pPr>
            <a:r>
              <a:rPr lang="en-US" sz="2000" dirty="0"/>
              <a:t>A</a:t>
            </a:r>
            <a:r>
              <a:rPr lang="en-US" sz="2000" dirty="0" smtClean="0"/>
              <a:t>lgorithm :</a:t>
            </a:r>
          </a:p>
          <a:p>
            <a:r>
              <a:rPr lang="en-US" dirty="0" smtClean="0"/>
              <a:t>○ Preprocess </a:t>
            </a:r>
            <a:r>
              <a:rPr lang="en-US" dirty="0"/>
              <a:t>data, i.e., zero mean and scale variance if need </a:t>
            </a:r>
            <a:endParaRPr lang="en-US" dirty="0" smtClean="0"/>
          </a:p>
          <a:p>
            <a:r>
              <a:rPr lang="en-US" dirty="0" smtClean="0"/>
              <a:t>○ </a:t>
            </a:r>
            <a:r>
              <a:rPr lang="en-US" dirty="0"/>
              <a:t>Compute the covariance matrix of normalized </a:t>
            </a:r>
            <a:r>
              <a:rPr lang="en-US" dirty="0" smtClean="0"/>
              <a:t>data</a:t>
            </a:r>
          </a:p>
          <a:p>
            <a:r>
              <a:rPr lang="en-US" dirty="0" smtClean="0"/>
              <a:t>○ Compute </a:t>
            </a:r>
            <a:r>
              <a:rPr lang="en-US" dirty="0"/>
              <a:t>the eigenvectors and eigenvalues of the covariance matrix </a:t>
            </a:r>
            <a:endParaRPr lang="en-US" dirty="0" smtClean="0"/>
          </a:p>
          <a:p>
            <a:r>
              <a:rPr lang="en-US" dirty="0" smtClean="0"/>
              <a:t>○ The </a:t>
            </a:r>
            <a:r>
              <a:rPr lang="en-US" dirty="0"/>
              <a:t>first top k eigenvectors correspond to the first k principal components </a:t>
            </a:r>
            <a:endParaRPr lang="en-US" dirty="0" smtClean="0"/>
          </a:p>
          <a:p>
            <a:r>
              <a:rPr lang="en-US" dirty="0" smtClean="0"/>
              <a:t>○ Project </a:t>
            </a:r>
            <a:r>
              <a:rPr lang="en-US" dirty="0"/>
              <a:t>the data into the k-dimensional subspace </a:t>
            </a:r>
          </a:p>
        </p:txBody>
      </p:sp>
    </p:spTree>
    <p:extLst>
      <p:ext uri="{BB962C8B-B14F-4D97-AF65-F5344CB8AC3E}">
        <p14:creationId xmlns:p14="http://schemas.microsoft.com/office/powerpoint/2010/main" val="121671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vs Neural Networks</a:t>
            </a:r>
            <a:endParaRPr lang="en-US" dirty="0"/>
          </a:p>
        </p:txBody>
      </p:sp>
      <p:sp>
        <p:nvSpPr>
          <p:cNvPr id="3" name="Content Placeholder 2"/>
          <p:cNvSpPr>
            <a:spLocks noGrp="1"/>
          </p:cNvSpPr>
          <p:nvPr>
            <p:ph idx="1"/>
          </p:nvPr>
        </p:nvSpPr>
        <p:spPr>
          <a:xfrm>
            <a:off x="724988" y="1831159"/>
            <a:ext cx="5928360" cy="4351338"/>
          </a:xfrm>
        </p:spPr>
        <p:txBody>
          <a:bodyPr/>
          <a:lstStyle/>
          <a:p>
            <a:r>
              <a:rPr lang="en-US" dirty="0" smtClean="0"/>
              <a:t>PCA</a:t>
            </a:r>
          </a:p>
          <a:p>
            <a:pPr>
              <a:buFont typeface="Courier New" panose="02070309020205020404" pitchFamily="49" charset="0"/>
              <a:buChar char="o"/>
            </a:pPr>
            <a:r>
              <a:rPr lang="en-US" dirty="0"/>
              <a:t>Unsupervised dimensionality </a:t>
            </a:r>
            <a:r>
              <a:rPr lang="en-US" dirty="0" smtClean="0"/>
              <a:t>reduction</a:t>
            </a:r>
          </a:p>
          <a:p>
            <a:pPr>
              <a:buFont typeface="Courier New" panose="02070309020205020404" pitchFamily="49" charset="0"/>
              <a:buChar char="o"/>
            </a:pPr>
            <a:r>
              <a:rPr lang="en-US" dirty="0"/>
              <a:t>Linear representation that gives best squared error </a:t>
            </a:r>
            <a:r>
              <a:rPr lang="en-US" dirty="0" smtClean="0"/>
              <a:t>fit</a:t>
            </a:r>
          </a:p>
          <a:p>
            <a:pPr>
              <a:buFont typeface="Courier New" panose="02070309020205020404" pitchFamily="49" charset="0"/>
              <a:buChar char="o"/>
            </a:pPr>
            <a:r>
              <a:rPr lang="en-US" dirty="0"/>
              <a:t>No local minima (exact</a:t>
            </a:r>
            <a:r>
              <a:rPr lang="en-US" dirty="0" smtClean="0"/>
              <a:t>)</a:t>
            </a:r>
          </a:p>
          <a:p>
            <a:pPr>
              <a:buFont typeface="Courier New" panose="02070309020205020404" pitchFamily="49" charset="0"/>
              <a:buChar char="o"/>
            </a:pPr>
            <a:r>
              <a:rPr lang="en-US" dirty="0" smtClean="0"/>
              <a:t>Non-iterative</a:t>
            </a:r>
          </a:p>
          <a:p>
            <a:pPr>
              <a:buFont typeface="Courier New" panose="02070309020205020404" pitchFamily="49" charset="0"/>
              <a:buChar char="o"/>
            </a:pPr>
            <a:r>
              <a:rPr lang="en-US" dirty="0"/>
              <a:t>Orthogonal vectors (“</a:t>
            </a:r>
            <a:r>
              <a:rPr lang="en-US" dirty="0" err="1"/>
              <a:t>eigenfaces</a:t>
            </a:r>
            <a:r>
              <a:rPr lang="en-US" dirty="0" smtClean="0"/>
              <a:t>”)</a:t>
            </a:r>
            <a:endParaRPr lang="en-US" dirty="0"/>
          </a:p>
        </p:txBody>
      </p:sp>
      <p:sp>
        <p:nvSpPr>
          <p:cNvPr id="4" name="Content Placeholder 2"/>
          <p:cNvSpPr txBox="1">
            <a:spLocks/>
          </p:cNvSpPr>
          <p:nvPr/>
        </p:nvSpPr>
        <p:spPr>
          <a:xfrm>
            <a:off x="6355080" y="1831159"/>
            <a:ext cx="57411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Neural networks</a:t>
            </a:r>
          </a:p>
          <a:p>
            <a:pPr>
              <a:buFont typeface="Courier New" panose="02070309020205020404" pitchFamily="49" charset="0"/>
              <a:buChar char="o"/>
            </a:pPr>
            <a:r>
              <a:rPr lang="en-US" dirty="0"/>
              <a:t>Supervised dimensionality </a:t>
            </a:r>
            <a:r>
              <a:rPr lang="en-US" dirty="0" smtClean="0"/>
              <a:t>reduction</a:t>
            </a:r>
          </a:p>
          <a:p>
            <a:pPr>
              <a:buFont typeface="Courier New" panose="02070309020205020404" pitchFamily="49" charset="0"/>
              <a:buChar char="o"/>
            </a:pPr>
            <a:r>
              <a:rPr lang="en-US" dirty="0"/>
              <a:t>Non-linear representation that gives best squared error </a:t>
            </a:r>
            <a:r>
              <a:rPr lang="en-US" dirty="0" smtClean="0"/>
              <a:t>fit</a:t>
            </a:r>
          </a:p>
          <a:p>
            <a:pPr>
              <a:buFont typeface="Courier New" panose="02070309020205020404" pitchFamily="49" charset="0"/>
              <a:buChar char="o"/>
            </a:pPr>
            <a:r>
              <a:rPr lang="fr-FR" dirty="0"/>
              <a:t>Possible local minima (gradient </a:t>
            </a:r>
            <a:r>
              <a:rPr lang="fr-FR" dirty="0" err="1"/>
              <a:t>descent</a:t>
            </a:r>
            <a:r>
              <a:rPr lang="fr-FR" dirty="0" smtClean="0"/>
              <a:t>)</a:t>
            </a:r>
          </a:p>
          <a:p>
            <a:pPr>
              <a:buFont typeface="Courier New" panose="02070309020205020404" pitchFamily="49" charset="0"/>
              <a:buChar char="o"/>
            </a:pPr>
            <a:r>
              <a:rPr lang="en-US" dirty="0"/>
              <a:t>Iterative</a:t>
            </a:r>
            <a:endParaRPr lang="en-US" dirty="0" smtClean="0"/>
          </a:p>
          <a:p>
            <a:pPr>
              <a:buFont typeface="Courier New" panose="02070309020205020404" pitchFamily="49" charset="0"/>
              <a:buChar char="o"/>
            </a:pPr>
            <a:r>
              <a:rPr lang="en-US" dirty="0"/>
              <a:t>Auto-encoding NN with linear units may not yield orthogonal vectors</a:t>
            </a:r>
          </a:p>
        </p:txBody>
      </p:sp>
    </p:spTree>
    <p:extLst>
      <p:ext uri="{BB962C8B-B14F-4D97-AF65-F5344CB8AC3E}">
        <p14:creationId xmlns:p14="http://schemas.microsoft.com/office/powerpoint/2010/main" val="42147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In this report I am regrouping ideas capable of tackling the problem of anomaly in predictive maintenance </a:t>
            </a:r>
          </a:p>
          <a:p>
            <a:endParaRPr lang="en-US" dirty="0" smtClean="0"/>
          </a:p>
          <a:p>
            <a:r>
              <a:rPr lang="en-US" dirty="0" smtClean="0"/>
              <a:t>This is based on the research I will be conducting as well as focusing on the aspects of VAE model which I will be using to perform the work</a:t>
            </a:r>
          </a:p>
          <a:p>
            <a:endParaRPr lang="en-US" dirty="0"/>
          </a:p>
          <a:p>
            <a:r>
              <a:rPr lang="en-US" dirty="0" smtClean="0"/>
              <a:t>The aim is to set up a way to help detect the anomalies in a predictive maintenance background</a:t>
            </a:r>
            <a:endParaRPr lang="en-US" dirty="0"/>
          </a:p>
        </p:txBody>
      </p:sp>
    </p:spTree>
    <p:extLst>
      <p:ext uri="{BB962C8B-B14F-4D97-AF65-F5344CB8AC3E}">
        <p14:creationId xmlns:p14="http://schemas.microsoft.com/office/powerpoint/2010/main" val="428189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b="1" i="1" dirty="0" smtClean="0"/>
              <a:t>clustering using Gaussian Mixture of latent space</a:t>
            </a:r>
            <a:br>
              <a:rPr lang="en-US" b="1" i="1" dirty="0" smtClean="0"/>
            </a:br>
            <a:endParaRPr lang="en-US" b="1" i="1" dirty="0"/>
          </a:p>
        </p:txBody>
      </p:sp>
      <p:sp>
        <p:nvSpPr>
          <p:cNvPr id="3" name="Content Placeholder 2"/>
          <p:cNvSpPr>
            <a:spLocks noGrp="1"/>
          </p:cNvSpPr>
          <p:nvPr>
            <p:ph idx="1"/>
          </p:nvPr>
        </p:nvSpPr>
        <p:spPr>
          <a:xfrm>
            <a:off x="838200" y="1419497"/>
            <a:ext cx="4909457" cy="5155474"/>
          </a:xfrm>
        </p:spPr>
        <p:txBody>
          <a:bodyPr>
            <a:normAutofit fontScale="85000" lnSpcReduction="20000"/>
          </a:bodyPr>
          <a:lstStyle/>
          <a:p>
            <a:r>
              <a:rPr lang="en-US" dirty="0" smtClean="0"/>
              <a:t>Train the model to learn a </a:t>
            </a:r>
            <a:r>
              <a:rPr lang="en-US" dirty="0"/>
              <a:t>lower dimensional probabilistic representation for </a:t>
            </a:r>
            <a:r>
              <a:rPr lang="en-US" dirty="0" smtClean="0"/>
              <a:t>regular functioning using VAE  then the </a:t>
            </a:r>
            <a:r>
              <a:rPr lang="en-US" dirty="0"/>
              <a:t>output error </a:t>
            </a:r>
            <a:r>
              <a:rPr lang="en-US" dirty="0" smtClean="0"/>
              <a:t>can help detect anomalies</a:t>
            </a:r>
          </a:p>
          <a:p>
            <a:r>
              <a:rPr lang="en-US" dirty="0" smtClean="0"/>
              <a:t>In the outcome, the latent </a:t>
            </a:r>
            <a:r>
              <a:rPr lang="en-US" dirty="0"/>
              <a:t>space is clustered and a likelihood is calculated for each new sample </a:t>
            </a:r>
            <a:r>
              <a:rPr lang="en-US" dirty="0" smtClean="0"/>
              <a:t>with the use of Gaussian mixture model</a:t>
            </a:r>
          </a:p>
          <a:p>
            <a:r>
              <a:rPr lang="en-US" dirty="0"/>
              <a:t>New </a:t>
            </a:r>
            <a:r>
              <a:rPr lang="en-US" dirty="0" smtClean="0"/>
              <a:t>time windows </a:t>
            </a:r>
            <a:r>
              <a:rPr lang="en-US" dirty="0"/>
              <a:t>are streamed to the detector and anomalies are flagged below a threshold. If the anomaly rate grows too high it is then relatively straightforward to flag the equipment for maintenance.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760" y="1828798"/>
            <a:ext cx="6453240" cy="3625352"/>
          </a:xfrm>
          <a:prstGeom prst="rect">
            <a:avLst/>
          </a:prstGeom>
        </p:spPr>
      </p:pic>
    </p:spTree>
    <p:extLst>
      <p:ext uri="{BB962C8B-B14F-4D97-AF65-F5344CB8AC3E}">
        <p14:creationId xmlns:p14="http://schemas.microsoft.com/office/powerpoint/2010/main" val="13442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b="1" dirty="0" smtClean="0"/>
              <a:t>classification using reconstruction error</a:t>
            </a:r>
            <a:endParaRPr lang="en-US" b="1" dirty="0"/>
          </a:p>
        </p:txBody>
      </p:sp>
      <p:sp>
        <p:nvSpPr>
          <p:cNvPr id="3" name="Content Placeholder 2"/>
          <p:cNvSpPr>
            <a:spLocks noGrp="1"/>
          </p:cNvSpPr>
          <p:nvPr>
            <p:ph idx="1"/>
          </p:nvPr>
        </p:nvSpPr>
        <p:spPr/>
        <p:txBody>
          <a:bodyPr/>
          <a:lstStyle/>
          <a:p>
            <a:r>
              <a:rPr lang="en-US" dirty="0" smtClean="0"/>
              <a:t>The reconstruction </a:t>
            </a:r>
            <a:r>
              <a:rPr lang="en-US" dirty="0"/>
              <a:t>error </a:t>
            </a:r>
            <a:r>
              <a:rPr lang="en-US" dirty="0" smtClean="0"/>
              <a:t>is </a:t>
            </a:r>
            <a:r>
              <a:rPr lang="en-US" dirty="0"/>
              <a:t>defined based on the evidence lower bound (ELBO). The reconstruction error </a:t>
            </a:r>
            <a:r>
              <a:rPr lang="en-US" dirty="0" smtClean="0"/>
              <a:t>(in 1D_VAE script) </a:t>
            </a:r>
            <a:r>
              <a:rPr lang="en-US" dirty="0"/>
              <a:t>is the negative log probability of x (input) given z (latent </a:t>
            </a:r>
            <a:r>
              <a:rPr lang="en-US" dirty="0" smtClean="0"/>
              <a:t>space). </a:t>
            </a:r>
          </a:p>
          <a:p>
            <a:endParaRPr lang="en-US" dirty="0" smtClean="0"/>
          </a:p>
          <a:p>
            <a:r>
              <a:rPr lang="en-US" dirty="0" smtClean="0"/>
              <a:t>The </a:t>
            </a:r>
            <a:r>
              <a:rPr lang="en-US" dirty="0"/>
              <a:t>sum of this error and the KL divergence is what is minimized in training of the </a:t>
            </a:r>
            <a:r>
              <a:rPr lang="en-US" dirty="0" err="1"/>
              <a:t>variational</a:t>
            </a:r>
            <a:r>
              <a:rPr lang="en-US" dirty="0"/>
              <a:t> </a:t>
            </a:r>
            <a:r>
              <a:rPr lang="en-US" dirty="0" err="1"/>
              <a:t>autoencoder</a:t>
            </a:r>
            <a:r>
              <a:rPr lang="en-US" dirty="0"/>
              <a:t>.</a:t>
            </a:r>
          </a:p>
        </p:txBody>
      </p:sp>
    </p:spTree>
    <p:extLst>
      <p:ext uri="{BB962C8B-B14F-4D97-AF65-F5344CB8AC3E}">
        <p14:creationId xmlns:p14="http://schemas.microsoft.com/office/powerpoint/2010/main" val="101176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b="1" dirty="0" smtClean="0"/>
              <a:t>essential </a:t>
            </a:r>
            <a:r>
              <a:rPr lang="en-US" b="1" dirty="0"/>
              <a:t>s</a:t>
            </a:r>
            <a:r>
              <a:rPr lang="en-US" b="1" dirty="0" smtClean="0"/>
              <a:t>teps in project</a:t>
            </a:r>
            <a:endParaRPr lang="en-US" b="1" dirty="0"/>
          </a:p>
        </p:txBody>
      </p:sp>
      <p:sp>
        <p:nvSpPr>
          <p:cNvPr id="3" name="Content Placeholder 2"/>
          <p:cNvSpPr>
            <a:spLocks noGrp="1"/>
          </p:cNvSpPr>
          <p:nvPr>
            <p:ph idx="1"/>
          </p:nvPr>
        </p:nvSpPr>
        <p:spPr>
          <a:xfrm>
            <a:off x="838199" y="1690689"/>
            <a:ext cx="10082350" cy="3473494"/>
          </a:xfrm>
        </p:spPr>
        <p:txBody>
          <a:bodyPr>
            <a:normAutofit fontScale="70000" lnSpcReduction="20000"/>
          </a:bodyPr>
          <a:lstStyle/>
          <a:p>
            <a:r>
              <a:rPr lang="en-US" dirty="0" smtClean="0"/>
              <a:t>Test the model created on potential data and tuning it along the way so it can be fit to our case</a:t>
            </a:r>
          </a:p>
          <a:p>
            <a:r>
              <a:rPr lang="en-US" dirty="0" smtClean="0"/>
              <a:t>Getting random samples from data to perform the training can be beneficial in understanding the usual behavior</a:t>
            </a:r>
          </a:p>
          <a:p>
            <a:r>
              <a:rPr lang="en-US" dirty="0" smtClean="0"/>
              <a:t>Using the generating part of </a:t>
            </a:r>
            <a:r>
              <a:rPr lang="en-US" dirty="0" err="1" smtClean="0"/>
              <a:t>vae</a:t>
            </a:r>
            <a:r>
              <a:rPr lang="en-US" dirty="0" smtClean="0"/>
              <a:t> is also useful so we can learn to recreate the data and then look for the outliers in recreation</a:t>
            </a:r>
          </a:p>
          <a:p>
            <a:r>
              <a:rPr lang="en-US" dirty="0" smtClean="0"/>
              <a:t>As an important metric, F1 can be useful to use for measuring the performance of our model</a:t>
            </a:r>
          </a:p>
          <a:p>
            <a:r>
              <a:rPr lang="en-US" dirty="0" smtClean="0"/>
              <a:t>Defining thresholds an analyzing can give us also a good insight of the limits that can be called outliers</a:t>
            </a:r>
          </a:p>
          <a:p>
            <a:r>
              <a:rPr lang="en-US" dirty="0" smtClean="0"/>
              <a:t>Implement PCA for a good visualization of the latent space and then compare between train and validation sets then we can learn the structure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300" y="4676503"/>
            <a:ext cx="5560148" cy="2111829"/>
          </a:xfrm>
          <a:prstGeom prst="rect">
            <a:avLst/>
          </a:prstGeom>
        </p:spPr>
      </p:pic>
    </p:spTree>
    <p:extLst>
      <p:ext uri="{BB962C8B-B14F-4D97-AF65-F5344CB8AC3E}">
        <p14:creationId xmlns:p14="http://schemas.microsoft.com/office/powerpoint/2010/main" val="86878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b="1" dirty="0" smtClean="0"/>
              <a:t>concept</a:t>
            </a:r>
            <a:endParaRPr lang="en-US" b="1" dirty="0"/>
          </a:p>
        </p:txBody>
      </p:sp>
      <p:sp>
        <p:nvSpPr>
          <p:cNvPr id="3" name="Content Placeholder 2"/>
          <p:cNvSpPr>
            <a:spLocks noGrp="1"/>
          </p:cNvSpPr>
          <p:nvPr>
            <p:ph idx="1"/>
          </p:nvPr>
        </p:nvSpPr>
        <p:spPr>
          <a:xfrm>
            <a:off x="838199" y="1776549"/>
            <a:ext cx="5945778" cy="4746172"/>
          </a:xfrm>
        </p:spPr>
        <p:txBody>
          <a:bodyPr>
            <a:normAutofit fontScale="92500" lnSpcReduction="20000"/>
          </a:bodyPr>
          <a:lstStyle/>
          <a:p>
            <a:r>
              <a:rPr lang="en-US" dirty="0" smtClean="0"/>
              <a:t>In manufacturing, specially looping and automatic systems that requires consistent supervision and most cases use sensors for that aim but most of the time.</a:t>
            </a:r>
          </a:p>
          <a:p>
            <a:r>
              <a:rPr lang="en-US" dirty="0"/>
              <a:t>U</a:t>
            </a:r>
            <a:r>
              <a:rPr lang="en-US" dirty="0" smtClean="0"/>
              <a:t>nderstanding equipment failure in that sector we have to comprehend anomaly data requires a lot of money and time since it is usually rare and hard to detect </a:t>
            </a:r>
            <a:endParaRPr lang="en-US" dirty="0"/>
          </a:p>
          <a:p>
            <a:r>
              <a:rPr lang="en-US" dirty="0" smtClean="0"/>
              <a:t>A consistent approach is then needed to have a systematic tracking of these unusual behavior and can save a lot of resources. That gets us to understand the following concept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206" y="1978072"/>
            <a:ext cx="4705594" cy="3489399"/>
          </a:xfrm>
          <a:prstGeom prst="rect">
            <a:avLst/>
          </a:prstGeom>
        </p:spPr>
      </p:pic>
    </p:spTree>
    <p:extLst>
      <p:ext uri="{BB962C8B-B14F-4D97-AF65-F5344CB8AC3E}">
        <p14:creationId xmlns:p14="http://schemas.microsoft.com/office/powerpoint/2010/main" val="252898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b="1" dirty="0"/>
              <a:t>c</a:t>
            </a:r>
            <a:r>
              <a:rPr lang="en-US" b="1" dirty="0" smtClean="0"/>
              <a:t>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Detection of outlier events or observations: Detecting deviations from the expected pattern of a data set. </a:t>
            </a:r>
          </a:p>
          <a:p>
            <a:r>
              <a:rPr lang="en-US" dirty="0"/>
              <a:t>The real challenge in anomaly detection is to construct the right data model to separate outliers from noise and normal data.</a:t>
            </a:r>
          </a:p>
          <a:p>
            <a:r>
              <a:rPr lang="en-US" dirty="0" smtClean="0"/>
              <a:t>In our case we are going to focus on the unsupervised learning approach where we will tend to find structure in data</a:t>
            </a:r>
          </a:p>
          <a:p>
            <a:r>
              <a:rPr lang="en-US" dirty="0" smtClean="0"/>
              <a:t>Important techniques consist of the use of PCA, Gaussian mixed models and </a:t>
            </a:r>
            <a:r>
              <a:rPr lang="en-US" dirty="0" err="1" smtClean="0"/>
              <a:t>Autoencoders</a:t>
            </a:r>
            <a:endParaRPr lang="en-US" dirty="0" smtClean="0"/>
          </a:p>
          <a:p>
            <a:r>
              <a:rPr lang="en-US" dirty="0" smtClean="0"/>
              <a:t>Research </a:t>
            </a:r>
            <a:r>
              <a:rPr lang="en-US" dirty="0"/>
              <a:t>has shown that </a:t>
            </a:r>
            <a:r>
              <a:rPr lang="en-US" dirty="0" err="1"/>
              <a:t>variational</a:t>
            </a:r>
            <a:r>
              <a:rPr lang="en-US" dirty="0"/>
              <a:t> </a:t>
            </a:r>
            <a:r>
              <a:rPr lang="en-US" dirty="0" err="1"/>
              <a:t>autoencoders</a:t>
            </a:r>
            <a:r>
              <a:rPr lang="en-US" dirty="0"/>
              <a:t> (VAE), a type of neural network, can work for detecting anomalies from images. We can adapt this idea to work on 1D time-series sensor data. </a:t>
            </a:r>
          </a:p>
          <a:p>
            <a:endParaRPr lang="en-US" dirty="0"/>
          </a:p>
        </p:txBody>
      </p:sp>
    </p:spTree>
    <p:extLst>
      <p:ext uri="{BB962C8B-B14F-4D97-AF65-F5344CB8AC3E}">
        <p14:creationId xmlns:p14="http://schemas.microsoft.com/office/powerpoint/2010/main" val="358497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err="1" smtClean="0"/>
              <a:t>Variational</a:t>
            </a:r>
            <a:r>
              <a:rPr lang="en-US" b="1" dirty="0" smtClean="0"/>
              <a:t> </a:t>
            </a:r>
            <a:r>
              <a:rPr lang="en-US" b="1" dirty="0" err="1" smtClean="0"/>
              <a:t>AutoEncoders</a:t>
            </a:r>
            <a:endParaRPr lang="en-US" b="1" u="sng" dirty="0"/>
          </a:p>
        </p:txBody>
      </p:sp>
      <p:sp>
        <p:nvSpPr>
          <p:cNvPr id="8" name="TextBox 7"/>
          <p:cNvSpPr txBox="1"/>
          <p:nvPr/>
        </p:nvSpPr>
        <p:spPr>
          <a:xfrm>
            <a:off x="664029" y="1451392"/>
            <a:ext cx="7757160" cy="5406608"/>
          </a:xfrm>
          <a:prstGeom prst="rect">
            <a:avLst/>
          </a:prstGeom>
          <a:noFill/>
        </p:spPr>
        <p:txBody>
          <a:bodyPr wrap="square" rtlCol="0">
            <a:spAutoFit/>
          </a:bodyPr>
          <a:lstStyle/>
          <a:p>
            <a:pPr marL="228600" indent="-228600">
              <a:lnSpc>
                <a:spcPct val="80000"/>
              </a:lnSpc>
              <a:spcBef>
                <a:spcPts val="1000"/>
              </a:spcBef>
              <a:buFont typeface="Arial" panose="020B0604020202020204" pitchFamily="34" charset="0"/>
              <a:buChar char="•"/>
            </a:pPr>
            <a:r>
              <a:rPr lang="en-US" sz="2600" dirty="0"/>
              <a:t>VAEs generalize more easily than normal </a:t>
            </a:r>
            <a:r>
              <a:rPr lang="en-US" sz="2600" dirty="0" err="1"/>
              <a:t>autoencoders</a:t>
            </a:r>
            <a:r>
              <a:rPr lang="en-US" sz="2600" dirty="0"/>
              <a:t> </a:t>
            </a:r>
            <a:r>
              <a:rPr lang="en-US" sz="2600" dirty="0" smtClean="0"/>
              <a:t>because it works </a:t>
            </a:r>
            <a:r>
              <a:rPr lang="en-US" sz="2600" dirty="0"/>
              <a:t>on probabilities. We can use different types of RNN-VAE architectures to recognize the outliers of time series data</a:t>
            </a:r>
          </a:p>
          <a:p>
            <a:pPr marL="228600" indent="-228600">
              <a:lnSpc>
                <a:spcPct val="80000"/>
              </a:lnSpc>
              <a:spcBef>
                <a:spcPts val="1000"/>
              </a:spcBef>
              <a:buFont typeface="Arial" panose="020B0604020202020204" pitchFamily="34" charset="0"/>
              <a:buChar char="•"/>
            </a:pPr>
            <a:endParaRPr lang="en-US" sz="2600" dirty="0"/>
          </a:p>
          <a:p>
            <a:pPr marL="228600" indent="-228600">
              <a:lnSpc>
                <a:spcPct val="80000"/>
              </a:lnSpc>
              <a:spcBef>
                <a:spcPts val="1000"/>
              </a:spcBef>
              <a:buFont typeface="Arial" panose="020B0604020202020204" pitchFamily="34" charset="0"/>
              <a:buChar char="•"/>
            </a:pPr>
            <a:r>
              <a:rPr lang="en-US" sz="2600" dirty="0"/>
              <a:t>A generative model can learn a probability distribution model by being trained on an anomaly-free dataset. Afterwards, outliers can be detected by their deviation from the probability mode</a:t>
            </a:r>
          </a:p>
          <a:p>
            <a:pPr marL="228600" indent="-228600">
              <a:lnSpc>
                <a:spcPct val="80000"/>
              </a:lnSpc>
              <a:spcBef>
                <a:spcPts val="1000"/>
              </a:spcBef>
              <a:buFont typeface="Arial" panose="020B0604020202020204" pitchFamily="34" charset="0"/>
              <a:buChar char="•"/>
            </a:pPr>
            <a:endParaRPr lang="en-US" sz="2600" dirty="0"/>
          </a:p>
          <a:p>
            <a:pPr marL="228600" indent="-228600">
              <a:lnSpc>
                <a:spcPct val="80000"/>
              </a:lnSpc>
              <a:spcBef>
                <a:spcPts val="1000"/>
              </a:spcBef>
              <a:buFont typeface="Arial" panose="020B0604020202020204" pitchFamily="34" charset="0"/>
              <a:buChar char="•"/>
            </a:pPr>
            <a:r>
              <a:rPr lang="en-US" sz="2600" dirty="0"/>
              <a:t> normal data prior distribution is a Gaussian distribution close to N(0,I), and the anomalous prior is another Gaussian distribution, whose mean and variance are unknown and different from the normal prior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189" y="2481943"/>
            <a:ext cx="3422666" cy="3182983"/>
          </a:xfrm>
          <a:prstGeom prst="rect">
            <a:avLst/>
          </a:prstGeom>
        </p:spPr>
      </p:pic>
    </p:spTree>
    <p:extLst>
      <p:ext uri="{BB962C8B-B14F-4D97-AF65-F5344CB8AC3E}">
        <p14:creationId xmlns:p14="http://schemas.microsoft.com/office/powerpoint/2010/main" val="217390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smtClean="0"/>
              <a:t>Anomaly Detection ? </a:t>
            </a:r>
            <a:endParaRPr lang="en-US" b="1" dirty="0"/>
          </a:p>
        </p:txBody>
      </p:sp>
      <p:sp>
        <p:nvSpPr>
          <p:cNvPr id="3" name="Content Placeholder 2"/>
          <p:cNvSpPr>
            <a:spLocks noGrp="1"/>
          </p:cNvSpPr>
          <p:nvPr>
            <p:ph idx="1"/>
          </p:nvPr>
        </p:nvSpPr>
        <p:spPr>
          <a:xfrm>
            <a:off x="838200" y="1619794"/>
            <a:ext cx="5623560" cy="4641669"/>
          </a:xfrm>
        </p:spPr>
        <p:txBody>
          <a:bodyPr>
            <a:normAutofit fontScale="85000" lnSpcReduction="20000"/>
          </a:bodyPr>
          <a:lstStyle/>
          <a:p>
            <a:r>
              <a:rPr lang="en-US" dirty="0" smtClean="0"/>
              <a:t>Input</a:t>
            </a:r>
            <a:r>
              <a:rPr lang="en-US" dirty="0"/>
              <a:t>: </a:t>
            </a:r>
            <a:r>
              <a:rPr lang="en-US" dirty="0" smtClean="0"/>
              <a:t> </a:t>
            </a:r>
          </a:p>
          <a:p>
            <a:pPr>
              <a:buFont typeface="Wingdings" panose="05000000000000000000" pitchFamily="2" charset="2"/>
              <a:buChar char="§"/>
            </a:pPr>
            <a:r>
              <a:rPr lang="en-US" sz="2300" dirty="0" smtClean="0"/>
              <a:t>vectors 𝒙 </a:t>
            </a:r>
            <a:r>
              <a:rPr lang="en-US" sz="2300" dirty="0"/>
              <a:t>∈ </a:t>
            </a:r>
            <a:r>
              <a:rPr lang="en-US" sz="2300" dirty="0" smtClean="0"/>
              <a:t>R for </a:t>
            </a:r>
            <a:r>
              <a:rPr lang="en-US" sz="2300" dirty="0" err="1" smtClean="0"/>
              <a:t>i</a:t>
            </a:r>
            <a:r>
              <a:rPr lang="en-US" sz="2300" dirty="0" smtClean="0"/>
              <a:t>=1,…,N </a:t>
            </a:r>
          </a:p>
          <a:p>
            <a:pPr>
              <a:buFont typeface="Wingdings" panose="05000000000000000000" pitchFamily="2" charset="2"/>
              <a:buChar char="§"/>
            </a:pPr>
            <a:r>
              <a:rPr lang="en-US" sz="2300" dirty="0" smtClean="0"/>
              <a:t>Assumed </a:t>
            </a:r>
            <a:r>
              <a:rPr lang="en-US" sz="2300" dirty="0"/>
              <a:t>to be a mix of “normal” and “anomalous” data points </a:t>
            </a:r>
            <a:r>
              <a:rPr lang="en-US" sz="2300" dirty="0" smtClean="0"/>
              <a:t></a:t>
            </a:r>
          </a:p>
          <a:p>
            <a:pPr>
              <a:buFont typeface="Wingdings" panose="05000000000000000000" pitchFamily="2" charset="2"/>
              <a:buChar char="§"/>
            </a:pPr>
            <a:r>
              <a:rPr lang="en-US" sz="2300" dirty="0" smtClean="0"/>
              <a:t>Anomalies </a:t>
            </a:r>
            <a:r>
              <a:rPr lang="en-US" sz="2300" dirty="0"/>
              <a:t>are generated by some distinct process (e.g., instrument failures, fraud, intruders, etc.) </a:t>
            </a:r>
            <a:endParaRPr lang="en-US" sz="2300" dirty="0" smtClean="0"/>
          </a:p>
          <a:p>
            <a:r>
              <a:rPr lang="en-US" dirty="0" smtClean="0"/>
              <a:t>Output :</a:t>
            </a:r>
          </a:p>
          <a:p>
            <a:pPr>
              <a:buFont typeface="Wingdings" panose="05000000000000000000" pitchFamily="2" charset="2"/>
              <a:buChar char="§"/>
            </a:pPr>
            <a:r>
              <a:rPr lang="en-US" dirty="0" smtClean="0"/>
              <a:t> </a:t>
            </a:r>
            <a:r>
              <a:rPr lang="en-US" sz="2300" dirty="0"/>
              <a:t>Anomaly score </a:t>
            </a:r>
            <a:r>
              <a:rPr lang="en-US" sz="2300" dirty="0" smtClean="0"/>
              <a:t>Si </a:t>
            </a:r>
            <a:r>
              <a:rPr lang="en-US" sz="2300" dirty="0"/>
              <a:t>for each input </a:t>
            </a:r>
            <a:r>
              <a:rPr lang="en-US" sz="2300" dirty="0" smtClean="0"/>
              <a:t>Xi that </a:t>
            </a:r>
            <a:r>
              <a:rPr lang="en-US" sz="2300" dirty="0"/>
              <a:t>higher scores are more anomalous and similar scores imply similar levels of </a:t>
            </a:r>
            <a:r>
              <a:rPr lang="en-US" sz="2300" dirty="0" smtClean="0"/>
              <a:t>anomalousness</a:t>
            </a:r>
          </a:p>
          <a:p>
            <a:r>
              <a:rPr lang="en-US" dirty="0" smtClean="0"/>
              <a:t> Metrics </a:t>
            </a:r>
          </a:p>
          <a:p>
            <a:pPr>
              <a:buFont typeface="Wingdings" panose="05000000000000000000" pitchFamily="2" charset="2"/>
              <a:buChar char="§"/>
            </a:pPr>
            <a:r>
              <a:rPr lang="en-US" dirty="0" smtClean="0"/>
              <a:t> </a:t>
            </a:r>
            <a:r>
              <a:rPr lang="en-US" sz="2500" dirty="0"/>
              <a:t>AUC: Probability that a randomly-chosen anomaly is ranked above a randomly-chosen normal point </a:t>
            </a:r>
            <a:endParaRPr lang="en-US" sz="2500" dirty="0" smtClean="0"/>
          </a:p>
          <a:p>
            <a:pPr>
              <a:buFont typeface="Wingdings" panose="05000000000000000000" pitchFamily="2" charset="2"/>
              <a:buChar char="§"/>
            </a:pPr>
            <a:r>
              <a:rPr lang="en-US" sz="2500" dirty="0" smtClean="0"/>
              <a:t> </a:t>
            </a:r>
            <a:r>
              <a:rPr lang="en-US" sz="2500" dirty="0"/>
              <a:t>Precision in top 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2388" y="2262051"/>
            <a:ext cx="5538651" cy="3555275"/>
          </a:xfrm>
          <a:prstGeom prst="rect">
            <a:avLst/>
          </a:prstGeom>
        </p:spPr>
      </p:pic>
    </p:spTree>
    <p:extLst>
      <p:ext uri="{BB962C8B-B14F-4D97-AF65-F5344CB8AC3E}">
        <p14:creationId xmlns:p14="http://schemas.microsoft.com/office/powerpoint/2010/main" val="703061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Office Theme</vt:lpstr>
      <vt:lpstr>Planning methods of detecting anomaly from sensors</vt:lpstr>
      <vt:lpstr>|introduction</vt:lpstr>
      <vt:lpstr>|clustering using Gaussian Mixture of latent space </vt:lpstr>
      <vt:lpstr>|classification using reconstruction error</vt:lpstr>
      <vt:lpstr>|essential steps in project</vt:lpstr>
      <vt:lpstr>|concept</vt:lpstr>
      <vt:lpstr>|concept</vt:lpstr>
      <vt:lpstr>| Variational AutoEncoders</vt:lpstr>
      <vt:lpstr>| Anomaly Detection ? </vt:lpstr>
      <vt:lpstr>| Intuitive points</vt:lpstr>
      <vt:lpstr>| Anomaly and PCA</vt:lpstr>
      <vt:lpstr>In high-dimensional problem, data usually lies near a linear subspace, as noise introduces small variability data projections must be kept only onto principal components with large eigenvalues.  Some information can be lost, but if the eigenvalues are small there’s no much to lose</vt:lpstr>
      <vt:lpstr>| PCA with SVD</vt:lpstr>
      <vt:lpstr>| Reconstruction from compressed representation</vt:lpstr>
      <vt:lpstr>PCA vs Neural Networks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classifying anomaly from sensors</dc:title>
  <dc:creator>FIXED-TERM Zehani Mohamed Jileni (CR/RTC3-AP)</dc:creator>
  <cp:lastModifiedBy>FIXED-TERM Zehani Mohamed Jileni (CR/RTC3-AP)</cp:lastModifiedBy>
  <cp:revision>40</cp:revision>
  <dcterms:created xsi:type="dcterms:W3CDTF">2020-07-28T05:25:19Z</dcterms:created>
  <dcterms:modified xsi:type="dcterms:W3CDTF">2020-08-05T10:59:43Z</dcterms:modified>
</cp:coreProperties>
</file>