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76" r:id="rId2"/>
    <p:sldId id="403" r:id="rId3"/>
    <p:sldId id="404" r:id="rId4"/>
    <p:sldId id="414" r:id="rId5"/>
    <p:sldId id="415" r:id="rId6"/>
    <p:sldId id="388" r:id="rId7"/>
    <p:sldId id="405" r:id="rId8"/>
    <p:sldId id="406" r:id="rId9"/>
    <p:sldId id="409" r:id="rId10"/>
    <p:sldId id="407" r:id="rId11"/>
    <p:sldId id="408" r:id="rId12"/>
    <p:sldId id="410" r:id="rId13"/>
    <p:sldId id="411" r:id="rId14"/>
    <p:sldId id="416" r:id="rId15"/>
    <p:sldId id="412" r:id="rId16"/>
    <p:sldId id="413" r:id="rId17"/>
    <p:sldId id="400" r:id="rId18"/>
    <p:sldId id="417" r:id="rId19"/>
    <p:sldId id="397" r:id="rId20"/>
    <p:sldId id="419" r:id="rId21"/>
    <p:sldId id="398" r:id="rId22"/>
    <p:sldId id="399" r:id="rId23"/>
    <p:sldId id="402" r:id="rId24"/>
    <p:sldId id="375" r:id="rId25"/>
    <p:sldId id="423" r:id="rId26"/>
    <p:sldId id="420" r:id="rId27"/>
    <p:sldId id="421" r:id="rId28"/>
    <p:sldId id="42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DF7465-0076-F94A-B23B-18962AC1DE1F}">
          <p14:sldIdLst>
            <p14:sldId id="376"/>
          </p14:sldIdLst>
        </p14:section>
        <p14:section name="Motivation" id="{210E48E4-C4D9-F94C-9053-793C6D9667F2}">
          <p14:sldIdLst>
            <p14:sldId id="403"/>
            <p14:sldId id="404"/>
            <p14:sldId id="414"/>
            <p14:sldId id="415"/>
            <p14:sldId id="388"/>
          </p14:sldIdLst>
        </p14:section>
        <p14:section name="Distance" id="{B86FDCB3-2A63-5C4E-9710-D1F2C32C9D66}">
          <p14:sldIdLst>
            <p14:sldId id="405"/>
            <p14:sldId id="406"/>
            <p14:sldId id="409"/>
            <p14:sldId id="407"/>
            <p14:sldId id="408"/>
          </p14:sldIdLst>
        </p14:section>
        <p14:section name="Make it fast" id="{AF30D5F9-215D-E840-9BFB-D3C562374EF9}">
          <p14:sldIdLst>
            <p14:sldId id="410"/>
            <p14:sldId id="411"/>
            <p14:sldId id="416"/>
          </p14:sldIdLst>
        </p14:section>
        <p14:section name="Adaptive" id="{AEFBE810-5140-2744-B25F-F9738153A377}">
          <p14:sldIdLst>
            <p14:sldId id="412"/>
            <p14:sldId id="413"/>
          </p14:sldIdLst>
        </p14:section>
        <p14:section name="Benchmark" id="{4422069D-085B-174B-B374-D80C057DB632}">
          <p14:sldIdLst>
            <p14:sldId id="400"/>
            <p14:sldId id="417"/>
            <p14:sldId id="397"/>
            <p14:sldId id="419"/>
            <p14:sldId id="398"/>
            <p14:sldId id="399"/>
          </p14:sldIdLst>
        </p14:section>
        <p14:section name="End" id="{5C012252-812B-1144-9A91-D355D330D8A7}">
          <p14:sldIdLst>
            <p14:sldId id="402"/>
            <p14:sldId id="375"/>
          </p14:sldIdLst>
        </p14:section>
        <p14:section name="Backup" id="{F2869ABB-64AF-A449-8E3E-1F556882317F}">
          <p14:sldIdLst>
            <p14:sldId id="423"/>
            <p14:sldId id="420"/>
            <p14:sldId id="421"/>
            <p14:sldId id="42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85510"/>
  </p:normalViewPr>
  <p:slideViewPr>
    <p:cSldViewPr snapToGrid="0">
      <p:cViewPr varScale="1">
        <p:scale>
          <a:sx n="108" d="100"/>
          <a:sy n="108" d="100"/>
        </p:scale>
        <p:origin x="1712" y="200"/>
      </p:cViewPr>
      <p:guideLst/>
    </p:cSldViewPr>
  </p:slideViewPr>
  <p:outlineViewPr>
    <p:cViewPr>
      <p:scale>
        <a:sx n="33" d="100"/>
        <a:sy n="33" d="100"/>
      </p:scale>
      <p:origin x="0" y="-2388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7" d="100"/>
          <a:sy n="117" d="100"/>
        </p:scale>
        <p:origin x="299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6451437416974"/>
          <c:y val="3.2622418152133459E-2"/>
          <c:w val="0.85518009215126478"/>
          <c:h val="0.754380889593998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88900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AE-B444-839A-43E0458F3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171040"/>
        <c:axId val="723172672"/>
      </c:scatterChart>
      <c:valAx>
        <c:axId val="72317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/>
                  <a:t>Branch 1</a:t>
                </a:r>
              </a:p>
            </c:rich>
          </c:tx>
          <c:layout>
            <c:manualLayout>
              <c:xMode val="edge"/>
              <c:yMode val="edge"/>
              <c:x val="0.45513331947210478"/>
              <c:y val="0.87939377698796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2672"/>
        <c:crosses val="autoZero"/>
        <c:crossBetween val="midCat"/>
        <c:majorUnit val="1"/>
      </c:valAx>
      <c:valAx>
        <c:axId val="72317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/>
                  <a:t>Branch 2</a:t>
                </a:r>
              </a:p>
            </c:rich>
          </c:tx>
          <c:layout>
            <c:manualLayout>
              <c:xMode val="edge"/>
              <c:yMode val="edge"/>
              <c:x val="0"/>
              <c:y val="0.27202304496859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104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6451437416974"/>
          <c:y val="3.2622418152133459E-2"/>
          <c:w val="0.85518009215126478"/>
          <c:h val="0.754380889593998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88900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AE-B444-839A-43E0458F3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171040"/>
        <c:axId val="723172672"/>
      </c:scatterChart>
      <c:valAx>
        <c:axId val="72317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/>
                  <a:t>Branch 1</a:t>
                </a:r>
              </a:p>
            </c:rich>
          </c:tx>
          <c:layout>
            <c:manualLayout>
              <c:xMode val="edge"/>
              <c:yMode val="edge"/>
              <c:x val="0.45513331947210478"/>
              <c:y val="0.87939377698796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2672"/>
        <c:crosses val="autoZero"/>
        <c:crossBetween val="midCat"/>
        <c:majorUnit val="1"/>
      </c:valAx>
      <c:valAx>
        <c:axId val="72317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/>
                  <a:t>Branch 2</a:t>
                </a:r>
              </a:p>
            </c:rich>
          </c:tx>
          <c:layout>
            <c:manualLayout>
              <c:xMode val="edge"/>
              <c:yMode val="edge"/>
              <c:x val="0"/>
              <c:y val="0.27202304496859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104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6451437416974"/>
          <c:y val="3.2622418152133459E-2"/>
          <c:w val="0.85518009215126478"/>
          <c:h val="0.754380889593998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88900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AE-B444-839A-43E0458F3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171040"/>
        <c:axId val="723172672"/>
      </c:scatterChart>
      <c:valAx>
        <c:axId val="72317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/>
                  <a:t>Branch 1</a:t>
                </a:r>
              </a:p>
            </c:rich>
          </c:tx>
          <c:layout>
            <c:manualLayout>
              <c:xMode val="edge"/>
              <c:yMode val="edge"/>
              <c:x val="0.45513331947210478"/>
              <c:y val="0.87939377698796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2672"/>
        <c:crosses val="autoZero"/>
        <c:crossBetween val="midCat"/>
        <c:majorUnit val="1"/>
      </c:valAx>
      <c:valAx>
        <c:axId val="72317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/>
                  <a:t>Branch 2</a:t>
                </a:r>
              </a:p>
            </c:rich>
          </c:tx>
          <c:layout>
            <c:manualLayout>
              <c:xMode val="edge"/>
              <c:yMode val="edge"/>
              <c:x val="0"/>
              <c:y val="0.27202304496859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104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6451437416974"/>
          <c:y val="3.2622418152133459E-2"/>
          <c:w val="0.85518009215126478"/>
          <c:h val="0.754380889593998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88900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7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9C8-A34B-8669-6D531A886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171040"/>
        <c:axId val="723172672"/>
      </c:scatterChart>
      <c:valAx>
        <c:axId val="72317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/>
                  <a:t>Branch 1</a:t>
                </a:r>
              </a:p>
            </c:rich>
          </c:tx>
          <c:layout>
            <c:manualLayout>
              <c:xMode val="edge"/>
              <c:yMode val="edge"/>
              <c:x val="0.45513331947210478"/>
              <c:y val="0.87939377698796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2672"/>
        <c:crosses val="autoZero"/>
        <c:crossBetween val="midCat"/>
        <c:majorUnit val="1"/>
      </c:valAx>
      <c:valAx>
        <c:axId val="72317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/>
                  <a:t>Branch 2</a:t>
                </a:r>
              </a:p>
            </c:rich>
          </c:tx>
          <c:layout>
            <c:manualLayout>
              <c:xMode val="edge"/>
              <c:yMode val="edge"/>
              <c:x val="0"/>
              <c:y val="0.27202304496859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104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6451437416974"/>
          <c:y val="3.2622418152133459E-2"/>
          <c:w val="0.85518009215126478"/>
          <c:h val="0.754380889593998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88900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7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6</c:v>
                </c:pt>
                <c:pt idx="3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AE-B444-839A-43E0458F3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171040"/>
        <c:axId val="723172672"/>
      </c:scatterChart>
      <c:valAx>
        <c:axId val="72317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/>
                  <a:t>Branch 1</a:t>
                </a:r>
              </a:p>
            </c:rich>
          </c:tx>
          <c:layout>
            <c:manualLayout>
              <c:xMode val="edge"/>
              <c:yMode val="edge"/>
              <c:x val="0.45513331947210478"/>
              <c:y val="0.87939377698796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2672"/>
        <c:crosses val="autoZero"/>
        <c:crossBetween val="midCat"/>
        <c:majorUnit val="1"/>
      </c:valAx>
      <c:valAx>
        <c:axId val="72317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/>
                  <a:t>Branch 2</a:t>
                </a:r>
              </a:p>
            </c:rich>
          </c:tx>
          <c:layout>
            <c:manualLayout>
              <c:xMode val="edge"/>
              <c:yMode val="edge"/>
              <c:x val="0"/>
              <c:y val="0.27202304496859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104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6451437416974"/>
          <c:y val="3.2622418152133459E-2"/>
          <c:w val="0.85518009215126478"/>
          <c:h val="0.7543808895939981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88900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16</c:v>
                </c:pt>
                <c:pt idx="5">
                  <c:v>15</c:v>
                </c:pt>
                <c:pt idx="6">
                  <c:v>28</c:v>
                </c:pt>
                <c:pt idx="7">
                  <c:v>4</c:v>
                </c:pt>
                <c:pt idx="8">
                  <c:v>27</c:v>
                </c:pt>
                <c:pt idx="9">
                  <c:v>22</c:v>
                </c:pt>
                <c:pt idx="10">
                  <c:v>3</c:v>
                </c:pt>
                <c:pt idx="11">
                  <c:v>12</c:v>
                </c:pt>
                <c:pt idx="12">
                  <c:v>24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15</c:v>
                </c:pt>
                <c:pt idx="1">
                  <c:v>21</c:v>
                </c:pt>
                <c:pt idx="2">
                  <c:v>19</c:v>
                </c:pt>
                <c:pt idx="3">
                  <c:v>15</c:v>
                </c:pt>
                <c:pt idx="5">
                  <c:v>33</c:v>
                </c:pt>
                <c:pt idx="6">
                  <c:v>20</c:v>
                </c:pt>
                <c:pt idx="7">
                  <c:v>26</c:v>
                </c:pt>
                <c:pt idx="8">
                  <c:v>14</c:v>
                </c:pt>
                <c:pt idx="9">
                  <c:v>32</c:v>
                </c:pt>
                <c:pt idx="10">
                  <c:v>10</c:v>
                </c:pt>
                <c:pt idx="11">
                  <c:v>4</c:v>
                </c:pt>
                <c:pt idx="12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7E-C145-9F21-F839A1723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171040"/>
        <c:axId val="723172672"/>
      </c:scatterChart>
      <c:valAx>
        <c:axId val="72317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800"/>
                  <a:t>Branch 1</a:t>
                </a:r>
              </a:p>
            </c:rich>
          </c:tx>
          <c:layout>
            <c:manualLayout>
              <c:xMode val="edge"/>
              <c:yMode val="edge"/>
              <c:x val="0.45513331947210478"/>
              <c:y val="0.87939377698796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2672"/>
        <c:crosses val="autoZero"/>
        <c:crossBetween val="midCat"/>
        <c:majorUnit val="5"/>
      </c:valAx>
      <c:valAx>
        <c:axId val="72317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400"/>
                  <a:t>Branch 2</a:t>
                </a:r>
              </a:p>
            </c:rich>
          </c:tx>
          <c:layout>
            <c:manualLayout>
              <c:xMode val="edge"/>
              <c:yMode val="edge"/>
              <c:x val="0"/>
              <c:y val="0.27202304496859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1040"/>
        <c:crosses val="autoZero"/>
        <c:crossBetween val="midCat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06451437416974"/>
          <c:y val="3.2622418152133459E-2"/>
          <c:w val="0.85518009215126478"/>
          <c:h val="0.648973462146111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63500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>
                  <c:v>4</c:v>
                </c:pt>
                <c:pt idx="3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AAB-F04A-A71C-F98BE59D7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3171040"/>
        <c:axId val="723172672"/>
      </c:scatterChart>
      <c:valAx>
        <c:axId val="72317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Branch 1</a:t>
                </a:r>
              </a:p>
            </c:rich>
          </c:tx>
          <c:layout>
            <c:manualLayout>
              <c:xMode val="edge"/>
              <c:yMode val="edge"/>
              <c:x val="0.42931987000734229"/>
              <c:y val="0.818131042981207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2672"/>
        <c:crosses val="autoZero"/>
        <c:crossBetween val="midCat"/>
        <c:majorUnit val="1"/>
      </c:valAx>
      <c:valAx>
        <c:axId val="723172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2000"/>
                  <a:t>Branch 2</a:t>
                </a:r>
              </a:p>
            </c:rich>
          </c:tx>
          <c:layout>
            <c:manualLayout>
              <c:xMode val="edge"/>
              <c:yMode val="edge"/>
              <c:x val="3.3405640483810277E-2"/>
              <c:y val="0.145276002080061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72317104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FD072-931F-46CE-944B-5CA99942F2AA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4A5A0-7684-4AB7-B49C-3E05E72C6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50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DAB1D-2E4E-429A-8ACF-9AC6BAA9455A}" type="datetimeFigureOut">
              <a:rPr lang="en-US" smtClean="0"/>
              <a:t>7/7/20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036E5-ACEE-410F-9691-96B05A8F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1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3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3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09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2682/7=7.35 years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38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Overall, distance-based fitness function found 44% more unique crashes, and produced more crashes in 60% of the subjects, excluding the 5 subjects where no crashes were found. </a:t>
            </a:r>
          </a:p>
          <a:p>
            <a:pPr marL="171450" indent="-171450">
              <a:buFontTx/>
              <a:buChar char="-"/>
            </a:pPr>
            <a:r>
              <a:rPr lang="en-GB" dirty="0"/>
              <a:t>Ankou using distance-based fitness function had a test case generation throughput 51% lower because of the time spent on computing its fitness function.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51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FR" dirty="0"/>
              <a:t>Coverage: negligeable: 1.27% more for Ankou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dirty="0"/>
              <a:t>So all our experimental results confirm our intuition: "There are important test</a:t>
            </a:r>
            <a:br>
              <a:rPr lang="en-GB" dirty="0"/>
            </a:br>
            <a:r>
              <a:rPr lang="en-GB" dirty="0"/>
              <a:t>cases that do not necessarily increase coverage while can detect bugs in</a:t>
            </a:r>
            <a:br>
              <a:rPr lang="en-GB" dirty="0"/>
            </a:br>
            <a:r>
              <a:rPr lang="en-GB" dirty="0"/>
              <a:t>software!" &lt;--- This is the main intuition of the entire talk.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8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9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 latinLnBrk="0">
              <a:defRPr sz="6000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latinLnBrk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ko-KR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0FBADDF-983D-47BB-AF49-5E853DB5D4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8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4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atinLnBrk="0">
              <a:defRPr sz="6000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latinLnBrk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6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0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latinLnBrk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85018"/>
            <a:ext cx="12192000" cy="5424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475" y="6492696"/>
            <a:ext cx="7264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736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0FBADDF-983D-47BB-AF49-5E853DB5D4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49" y="6385018"/>
            <a:ext cx="1248894" cy="5026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484236"/>
            <a:ext cx="742916" cy="3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2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FR" sz="4000" dirty="0"/>
              <a:t>Ankou: Guiding Grey-box Fuzzing</a:t>
            </a:r>
            <a:br>
              <a:rPr lang="en-FR" sz="4000" dirty="0"/>
            </a:br>
            <a:r>
              <a:rPr lang="en-FR" sz="4000" dirty="0"/>
              <a:t>towards Combinatorial Difference</a:t>
            </a:r>
            <a:endParaRPr lang="en-US" sz="40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FR" dirty="0"/>
            </a:br>
            <a:r>
              <a:rPr lang="en-FR" dirty="0"/>
              <a:t>Valentin Manès</a:t>
            </a:r>
            <a:r>
              <a:rPr lang="en-FR" baseline="30000" dirty="0"/>
              <a:t>1</a:t>
            </a:r>
            <a:r>
              <a:rPr lang="en-FR" dirty="0"/>
              <a:t>, Soomin Kim</a:t>
            </a:r>
            <a:r>
              <a:rPr lang="en-FR" baseline="30000" dirty="0"/>
              <a:t>2</a:t>
            </a:r>
            <a:r>
              <a:rPr lang="en-FR" dirty="0"/>
              <a:t>, Sang Kil Cha</a:t>
            </a:r>
            <a:r>
              <a:rPr lang="en-FR" baseline="30000" dirty="0"/>
              <a:t>2</a:t>
            </a:r>
          </a:p>
          <a:p>
            <a:r>
              <a:rPr lang="en-FR" baseline="30000" dirty="0"/>
              <a:t>1</a:t>
            </a:r>
            <a:r>
              <a:rPr lang="en-FR" dirty="0"/>
              <a:t>CSRC, KAIST  </a:t>
            </a:r>
            <a:r>
              <a:rPr lang="en-FR" baseline="30000" dirty="0"/>
              <a:t>2</a:t>
            </a:r>
            <a:r>
              <a:rPr lang="en-FR" dirty="0"/>
              <a:t>KAIST</a:t>
            </a:r>
          </a:p>
        </p:txBody>
      </p:sp>
    </p:spTree>
    <p:extLst>
      <p:ext uri="{BB962C8B-B14F-4D97-AF65-F5344CB8AC3E}">
        <p14:creationId xmlns:p14="http://schemas.microsoft.com/office/powerpoint/2010/main" val="95357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63AB-2C1F-264B-8141-5708F7B4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Distance-based Fitness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0731A-0860-034F-B513-97FEDAB5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3E79B-E116-324A-85B3-FEA61A3F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ED4ADDE7-CC8A-9940-AC9F-840FB7593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892212"/>
              </p:ext>
            </p:extLst>
          </p:nvPr>
        </p:nvGraphicFramePr>
        <p:xfrm>
          <a:off x="1251854" y="1589314"/>
          <a:ext cx="8363857" cy="4549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D61193-5670-5B45-9828-05DACFEDBB96}"/>
              </a:ext>
            </a:extLst>
          </p:cNvPr>
          <p:cNvSpPr/>
          <p:nvPr/>
        </p:nvSpPr>
        <p:spPr>
          <a:xfrm>
            <a:off x="5366655" y="1817914"/>
            <a:ext cx="3733800" cy="171994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2800" dirty="0">
                <a:solidFill>
                  <a:schemeClr val="tx1"/>
                </a:solidFill>
              </a:rPr>
              <a:t>Seed Pool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EE01FC-0D34-3F42-8D5C-1DC6D3E50250}"/>
              </a:ext>
            </a:extLst>
          </p:cNvPr>
          <p:cNvCxnSpPr>
            <a:cxnSpLocks/>
          </p:cNvCxnSpPr>
          <p:nvPr/>
        </p:nvCxnSpPr>
        <p:spPr>
          <a:xfrm flipV="1">
            <a:off x="3320140" y="3537857"/>
            <a:ext cx="2046515" cy="1066802"/>
          </a:xfrm>
          <a:prstGeom prst="straightConnector1">
            <a:avLst/>
          </a:prstGeom>
          <a:ln w="76200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2C48F3-D3C2-4143-A8A1-09CA5B9A9DAD}"/>
              </a:ext>
            </a:extLst>
          </p:cNvPr>
          <p:cNvSpPr/>
          <p:nvPr/>
        </p:nvSpPr>
        <p:spPr>
          <a:xfrm>
            <a:off x="5292268" y="3968420"/>
            <a:ext cx="4397831" cy="106680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dirty="0"/>
              <a:t>? Point-to-Pool ?</a:t>
            </a:r>
          </a:p>
        </p:txBody>
      </p:sp>
    </p:spTree>
    <p:extLst>
      <p:ext uri="{BB962C8B-B14F-4D97-AF65-F5344CB8AC3E}">
        <p14:creationId xmlns:p14="http://schemas.microsoft.com/office/powerpoint/2010/main" val="2748429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63AB-2C1F-264B-8141-5708F7B4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Distance-based Fitness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0731A-0860-034F-B513-97FEDAB5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3E79B-E116-324A-85B3-FEA61A3F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8A573D-9D1D-6F40-8C63-1F9272299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0792644"/>
              </p:ext>
            </p:extLst>
          </p:nvPr>
        </p:nvGraphicFramePr>
        <p:xfrm>
          <a:off x="1251854" y="1589314"/>
          <a:ext cx="8363857" cy="4549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A325588-45C6-F94A-8869-4803DCFADDE8}"/>
              </a:ext>
            </a:extLst>
          </p:cNvPr>
          <p:cNvSpPr/>
          <p:nvPr/>
        </p:nvSpPr>
        <p:spPr>
          <a:xfrm>
            <a:off x="5366655" y="1817914"/>
            <a:ext cx="3733800" cy="171994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2800" dirty="0">
                <a:solidFill>
                  <a:schemeClr val="tx1"/>
                </a:solidFill>
              </a:rPr>
              <a:t>Seed Pool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32C48F3-D3C2-4143-A8A1-09CA5B9A9DAD}"/>
              </a:ext>
            </a:extLst>
          </p:cNvPr>
          <p:cNvSpPr/>
          <p:nvPr/>
        </p:nvSpPr>
        <p:spPr>
          <a:xfrm>
            <a:off x="5040087" y="4005943"/>
            <a:ext cx="7010400" cy="106680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dirty="0"/>
              <a:t>Point-to-Pool = Minimum Point-to-Point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A6B154-FF29-2A4D-A35A-90F76F4C2590}"/>
              </a:ext>
            </a:extLst>
          </p:cNvPr>
          <p:cNvCxnSpPr>
            <a:cxnSpLocks/>
          </p:cNvCxnSpPr>
          <p:nvPr/>
        </p:nvCxnSpPr>
        <p:spPr>
          <a:xfrm flipV="1">
            <a:off x="3320140" y="2286000"/>
            <a:ext cx="2405742" cy="2318658"/>
          </a:xfrm>
          <a:prstGeom prst="straightConnector1">
            <a:avLst/>
          </a:prstGeom>
          <a:ln w="76200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3D2CDF-C05F-FF40-9066-C2D2983A1178}"/>
              </a:ext>
            </a:extLst>
          </p:cNvPr>
          <p:cNvCxnSpPr>
            <a:cxnSpLocks/>
          </p:cNvCxnSpPr>
          <p:nvPr/>
        </p:nvCxnSpPr>
        <p:spPr>
          <a:xfrm flipV="1">
            <a:off x="3320140" y="3243943"/>
            <a:ext cx="2405742" cy="1360715"/>
          </a:xfrm>
          <a:prstGeom prst="straightConnector1">
            <a:avLst/>
          </a:prstGeom>
          <a:ln w="76200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31AE85-27B2-D54A-B131-44E92471D43A}"/>
              </a:ext>
            </a:extLst>
          </p:cNvPr>
          <p:cNvCxnSpPr>
            <a:cxnSpLocks/>
          </p:cNvCxnSpPr>
          <p:nvPr/>
        </p:nvCxnSpPr>
        <p:spPr>
          <a:xfrm flipV="1">
            <a:off x="3320140" y="3243943"/>
            <a:ext cx="5083628" cy="1360715"/>
          </a:xfrm>
          <a:prstGeom prst="straightConnector1">
            <a:avLst/>
          </a:prstGeom>
          <a:ln w="76200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6388-1119-6B4B-B903-8397DCFD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Cost Sensitivity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F404-6303-DC4B-8D21-387120CA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4B10B-D2BA-C349-8B5A-AB89A2F69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2AD4792-EC60-E04A-8CED-AACF2213F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502288"/>
              </p:ext>
            </p:extLst>
          </p:nvPr>
        </p:nvGraphicFramePr>
        <p:xfrm>
          <a:off x="1914071" y="1578428"/>
          <a:ext cx="8363857" cy="4549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590E3A-F70D-974C-87D9-B8C2A6C0D920}"/>
              </a:ext>
            </a:extLst>
          </p:cNvPr>
          <p:cNvSpPr/>
          <p:nvPr/>
        </p:nvSpPr>
        <p:spPr>
          <a:xfrm>
            <a:off x="4833257" y="2492830"/>
            <a:ext cx="3428998" cy="155665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sz="2800" dirty="0">
                <a:solidFill>
                  <a:schemeClr val="tx1"/>
                </a:solidFill>
              </a:rPr>
              <a:t>    Seed Pool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78BBE8-9500-9B4F-B540-4902950C8143}"/>
              </a:ext>
            </a:extLst>
          </p:cNvPr>
          <p:cNvCxnSpPr>
            <a:cxnSpLocks/>
          </p:cNvCxnSpPr>
          <p:nvPr/>
        </p:nvCxnSpPr>
        <p:spPr>
          <a:xfrm flipV="1">
            <a:off x="3766457" y="3842657"/>
            <a:ext cx="990600" cy="283029"/>
          </a:xfrm>
          <a:prstGeom prst="straightConnector1">
            <a:avLst/>
          </a:prstGeom>
          <a:ln w="53975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A759DE-47B6-9A42-80FD-33C439CBC358}"/>
              </a:ext>
            </a:extLst>
          </p:cNvPr>
          <p:cNvCxnSpPr>
            <a:cxnSpLocks/>
          </p:cNvCxnSpPr>
          <p:nvPr/>
        </p:nvCxnSpPr>
        <p:spPr>
          <a:xfrm>
            <a:off x="4005943" y="2624833"/>
            <a:ext cx="751114" cy="161910"/>
          </a:xfrm>
          <a:prstGeom prst="straightConnector1">
            <a:avLst/>
          </a:prstGeom>
          <a:ln w="53975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D5F429-8468-3843-901E-7A1872056BFD}"/>
              </a:ext>
            </a:extLst>
          </p:cNvPr>
          <p:cNvCxnSpPr>
            <a:cxnSpLocks/>
          </p:cNvCxnSpPr>
          <p:nvPr/>
        </p:nvCxnSpPr>
        <p:spPr>
          <a:xfrm>
            <a:off x="6515098" y="2068286"/>
            <a:ext cx="0" cy="424544"/>
          </a:xfrm>
          <a:prstGeom prst="straightConnector1">
            <a:avLst/>
          </a:prstGeom>
          <a:ln w="53975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9D5C11-5E11-4943-933D-33E4CB427E2D}"/>
              </a:ext>
            </a:extLst>
          </p:cNvPr>
          <p:cNvCxnSpPr>
            <a:cxnSpLocks/>
          </p:cNvCxnSpPr>
          <p:nvPr/>
        </p:nvCxnSpPr>
        <p:spPr>
          <a:xfrm flipH="1">
            <a:off x="8044543" y="2095502"/>
            <a:ext cx="125184" cy="375556"/>
          </a:xfrm>
          <a:prstGeom prst="straightConnector1">
            <a:avLst/>
          </a:prstGeom>
          <a:ln w="53975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F0092D-50C5-B74F-9CF7-F7C62CA01C9E}"/>
              </a:ext>
            </a:extLst>
          </p:cNvPr>
          <p:cNvCxnSpPr>
            <a:cxnSpLocks/>
          </p:cNvCxnSpPr>
          <p:nvPr/>
        </p:nvCxnSpPr>
        <p:spPr>
          <a:xfrm flipH="1">
            <a:off x="8262255" y="3167743"/>
            <a:ext cx="1240974" cy="0"/>
          </a:xfrm>
          <a:prstGeom prst="straightConnector1">
            <a:avLst/>
          </a:prstGeom>
          <a:ln w="53975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EAA98B-B2E7-1C45-80F2-F4C209DD2FC2}"/>
              </a:ext>
            </a:extLst>
          </p:cNvPr>
          <p:cNvCxnSpPr>
            <a:cxnSpLocks/>
          </p:cNvCxnSpPr>
          <p:nvPr/>
        </p:nvCxnSpPr>
        <p:spPr>
          <a:xfrm flipH="1" flipV="1">
            <a:off x="8262255" y="3614057"/>
            <a:ext cx="979716" cy="174174"/>
          </a:xfrm>
          <a:prstGeom prst="straightConnector1">
            <a:avLst/>
          </a:prstGeom>
          <a:ln w="53975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559820-1DDB-564C-9CA8-E012CFDA6862}"/>
              </a:ext>
            </a:extLst>
          </p:cNvPr>
          <p:cNvCxnSpPr>
            <a:cxnSpLocks/>
          </p:cNvCxnSpPr>
          <p:nvPr/>
        </p:nvCxnSpPr>
        <p:spPr>
          <a:xfrm>
            <a:off x="5791200" y="4068512"/>
            <a:ext cx="0" cy="579688"/>
          </a:xfrm>
          <a:prstGeom prst="straightConnector1">
            <a:avLst/>
          </a:prstGeom>
          <a:ln w="53975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845E2C-A8BD-9C44-9A80-6ECBB46C10AA}"/>
              </a:ext>
            </a:extLst>
          </p:cNvPr>
          <p:cNvCxnSpPr>
            <a:cxnSpLocks/>
          </p:cNvCxnSpPr>
          <p:nvPr/>
        </p:nvCxnSpPr>
        <p:spPr>
          <a:xfrm>
            <a:off x="8169727" y="4100507"/>
            <a:ext cx="440873" cy="776293"/>
          </a:xfrm>
          <a:prstGeom prst="straightConnector1">
            <a:avLst/>
          </a:prstGeom>
          <a:ln w="53975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EB518FB-C64C-4740-958B-9782C82C1AEA}"/>
              </a:ext>
            </a:extLst>
          </p:cNvPr>
          <p:cNvSpPr/>
          <p:nvPr/>
        </p:nvSpPr>
        <p:spPr>
          <a:xfrm>
            <a:off x="1181098" y="4468703"/>
            <a:ext cx="10667999" cy="132556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200" dirty="0"/>
              <a:t>The fitness function is computed for </a:t>
            </a:r>
            <a:r>
              <a:rPr lang="en-FR" sz="3200" b="1" dirty="0"/>
              <a:t>every test case.</a:t>
            </a:r>
            <a:endParaRPr lang="en-FR" sz="3200" dirty="0"/>
          </a:p>
        </p:txBody>
      </p:sp>
    </p:spTree>
    <p:extLst>
      <p:ext uri="{BB962C8B-B14F-4D97-AF65-F5344CB8AC3E}">
        <p14:creationId xmlns:p14="http://schemas.microsoft.com/office/powerpoint/2010/main" val="10865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D9AE-5E7A-4444-A1A5-95796502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Problem: Slow Computation</a:t>
            </a:r>
            <a:endParaRPr lang="en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239C3-697C-544F-B160-CF28CD72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DAFEA-F32A-E444-A5C0-C48E1BD8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E8B1225-4DAF-CB4C-A3BB-FDC1DAAC7316}"/>
                  </a:ext>
                </a:extLst>
              </p:cNvPr>
              <p:cNvSpPr/>
              <p:nvPr/>
            </p:nvSpPr>
            <p:spPr>
              <a:xfrm>
                <a:off x="838200" y="1709714"/>
                <a:ext cx="9448801" cy="1147081"/>
              </a:xfrm>
              <a:prstGeom prst="roundRect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3200" dirty="0"/>
                  <a:t>Euclidean Distance = </a:t>
                </a:r>
                <a14:m>
                  <m:oMath xmlns:m="http://schemas.openxmlformats.org/officeDocument/2006/math">
                    <m:r>
                      <a:rPr lang="en-FR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m:rPr>
                        <m:nor/>
                      </m:rPr>
                      <a:rPr lang="en-FR" sz="3200" dirty="0"/>
                      <m:t>(#</m:t>
                    </m:r>
                    <m:r>
                      <m:rPr>
                        <m:nor/>
                      </m:rPr>
                      <a:rPr lang="en-GB" sz="3200" b="0" i="0" dirty="0" smtClean="0"/>
                      <m:t>b</m:t>
                    </m:r>
                    <m:r>
                      <m:rPr>
                        <m:nor/>
                      </m:rPr>
                      <a:rPr lang="en-FR" sz="3200" dirty="0"/>
                      <m:t>ranch</m:t>
                    </m:r>
                    <m:r>
                      <m:rPr>
                        <m:nor/>
                      </m:rPr>
                      <a:rPr lang="en-FR" sz="3200" dirty="0"/>
                      <m:t>)</m:t>
                    </m:r>
                  </m:oMath>
                </a14:m>
                <a:endParaRPr lang="en-FR" sz="32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E8B1225-4DAF-CB4C-A3BB-FDC1DAAC7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9714"/>
                <a:ext cx="9448801" cy="114708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00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D9AE-5E7A-4444-A1A5-95796502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Cost Reduction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239C3-697C-544F-B160-CF28CD72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DAFEA-F32A-E444-A5C0-C48E1BD89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E8B1225-4DAF-CB4C-A3BB-FDC1DAAC7316}"/>
                  </a:ext>
                </a:extLst>
              </p:cNvPr>
              <p:cNvSpPr/>
              <p:nvPr/>
            </p:nvSpPr>
            <p:spPr>
              <a:xfrm>
                <a:off x="838200" y="1709714"/>
                <a:ext cx="9448801" cy="1147081"/>
              </a:xfrm>
              <a:prstGeom prst="roundRect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3200" dirty="0"/>
                  <a:t>Euclidean Distance = </a:t>
                </a:r>
                <a14:m>
                  <m:oMath xmlns:m="http://schemas.openxmlformats.org/officeDocument/2006/math">
                    <m:r>
                      <a:rPr lang="en-FR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m:rPr>
                        <m:nor/>
                      </m:rPr>
                      <a:rPr lang="en-FR" sz="3200" dirty="0"/>
                      <m:t>(#</m:t>
                    </m:r>
                    <m:r>
                      <m:rPr>
                        <m:nor/>
                      </m:rPr>
                      <a:rPr lang="en-GB" sz="3200" b="0" i="0" dirty="0" smtClean="0"/>
                      <m:t>b</m:t>
                    </m:r>
                    <m:r>
                      <m:rPr>
                        <m:nor/>
                      </m:rPr>
                      <a:rPr lang="en-FR" sz="3200" dirty="0"/>
                      <m:t>ranch</m:t>
                    </m:r>
                    <m:r>
                      <m:rPr>
                        <m:nor/>
                      </m:rPr>
                      <a:rPr lang="en-FR" sz="3200" dirty="0"/>
                      <m:t>)</m:t>
                    </m:r>
                  </m:oMath>
                </a14:m>
                <a:endParaRPr lang="en-FR" sz="32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E8B1225-4DAF-CB4C-A3BB-FDC1DAAC73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9714"/>
                <a:ext cx="9448801" cy="114708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C055A7A4-E928-6942-8154-84B26203183A}"/>
                  </a:ext>
                </a:extLst>
              </p:cNvPr>
              <p:cNvSpPr/>
              <p:nvPr/>
            </p:nvSpPr>
            <p:spPr>
              <a:xfrm>
                <a:off x="838199" y="4612492"/>
                <a:ext cx="9448801" cy="1147081"/>
              </a:xfrm>
              <a:prstGeom prst="roundRect">
                <a:avLst/>
              </a:prstGeom>
              <a:ln w="50800">
                <a:solidFill>
                  <a:schemeClr val="accent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FR" sz="3200" dirty="0"/>
                  <a:t>Euclidean Distance = </a:t>
                </a:r>
                <a14:m>
                  <m:oMath xmlns:m="http://schemas.openxmlformats.org/officeDocument/2006/math">
                    <m:r>
                      <a:rPr lang="en-FR" sz="3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m:rPr>
                        <m:nor/>
                      </m:rPr>
                      <a:rPr lang="en-FR" sz="3200" dirty="0"/>
                      <m:t>(#“</m:t>
                    </m:r>
                    <m:r>
                      <m:rPr>
                        <m:nor/>
                      </m:rPr>
                      <a:rPr lang="en-FR" sz="3200" b="1" dirty="0"/>
                      <m:t>reprentative</m:t>
                    </m:r>
                    <m:r>
                      <m:rPr>
                        <m:nor/>
                      </m:rPr>
                      <a:rPr lang="en-FR" sz="3200" b="1" dirty="0"/>
                      <m:t> </m:t>
                    </m:r>
                    <m:r>
                      <m:rPr>
                        <m:nor/>
                      </m:rPr>
                      <a:rPr lang="en-FR" sz="3200" b="1" dirty="0"/>
                      <m:t>branch</m:t>
                    </m:r>
                    <m:r>
                      <m:rPr>
                        <m:nor/>
                      </m:rPr>
                      <a:rPr lang="en-FR" sz="3200" dirty="0"/>
                      <m:t>”)</m:t>
                    </m:r>
                  </m:oMath>
                </a14:m>
                <a:endParaRPr lang="en-FR" sz="32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C055A7A4-E928-6942-8154-84B262031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612492"/>
                <a:ext cx="9448801" cy="114708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0800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ED01E3-1EB2-A845-B977-20473C04ACFB}"/>
              </a:ext>
            </a:extLst>
          </p:cNvPr>
          <p:cNvCxnSpPr>
            <a:cxnSpLocks/>
          </p:cNvCxnSpPr>
          <p:nvPr/>
        </p:nvCxnSpPr>
        <p:spPr>
          <a:xfrm>
            <a:off x="2867248" y="2856795"/>
            <a:ext cx="0" cy="1755697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28B81A-678E-3B48-8392-79BF86B3430B}"/>
              </a:ext>
            </a:extLst>
          </p:cNvPr>
          <p:cNvSpPr txBox="1"/>
          <p:nvPr/>
        </p:nvSpPr>
        <p:spPr>
          <a:xfrm>
            <a:off x="3297455" y="3617052"/>
            <a:ext cx="3766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400" dirty="0"/>
              <a:t>Dimensionality Reduction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191A55-6134-014A-A3A3-D0C81452DA96}"/>
              </a:ext>
            </a:extLst>
          </p:cNvPr>
          <p:cNvSpPr/>
          <p:nvPr/>
        </p:nvSpPr>
        <p:spPr>
          <a:xfrm>
            <a:off x="7822523" y="3587390"/>
            <a:ext cx="2743199" cy="864707"/>
          </a:xfrm>
          <a:prstGeom prst="wedgeRoundRectCallout">
            <a:avLst>
              <a:gd name="adj1" fmla="val -74663"/>
              <a:gd name="adj2" fmla="val -18840"/>
              <a:gd name="adj3" fmla="val 16667"/>
            </a:avLst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See paper for details on the Dynamic PCA.</a:t>
            </a:r>
          </a:p>
        </p:txBody>
      </p:sp>
    </p:spTree>
    <p:extLst>
      <p:ext uri="{BB962C8B-B14F-4D97-AF65-F5344CB8AC3E}">
        <p14:creationId xmlns:p14="http://schemas.microsoft.com/office/powerpoint/2010/main" val="56329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CE9436-C661-C846-9871-3D3D7A6B283E}"/>
              </a:ext>
            </a:extLst>
          </p:cNvPr>
          <p:cNvSpPr/>
          <p:nvPr/>
        </p:nvSpPr>
        <p:spPr>
          <a:xfrm>
            <a:off x="2463562" y="1639662"/>
            <a:ext cx="7264877" cy="238489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2400" dirty="0">
                <a:solidFill>
                  <a:schemeClr val="tx1"/>
                </a:solidFill>
              </a:rPr>
              <a:t>Coverage-based fitness function:</a:t>
            </a:r>
          </a:p>
          <a:p>
            <a:endParaRPr lang="en-FR" sz="2400" dirty="0">
              <a:solidFill>
                <a:schemeClr val="tx1"/>
              </a:solidFill>
            </a:endParaRPr>
          </a:p>
          <a:p>
            <a: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if(new branch):</a:t>
            </a:r>
            <a:b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test to seed pool</a:t>
            </a:r>
            <a:endParaRPr lang="en-FR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28EE5C-F6C0-3D45-9574-6EE859508F0E}"/>
              </a:ext>
            </a:extLst>
          </p:cNvPr>
          <p:cNvSpPr/>
          <p:nvPr/>
        </p:nvSpPr>
        <p:spPr>
          <a:xfrm>
            <a:off x="2463561" y="1639662"/>
            <a:ext cx="7264877" cy="238489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sz="2400" dirty="0">
                <a:solidFill>
                  <a:schemeClr val="tx1"/>
                </a:solidFill>
              </a:rPr>
              <a:t>Ankou fitness function:</a:t>
            </a:r>
          </a:p>
          <a:p>
            <a:endParaRPr lang="en-FR" sz="2400" dirty="0">
              <a:solidFill>
                <a:schemeClr val="tx1"/>
              </a:solidFill>
            </a:endParaRPr>
          </a:p>
          <a:p>
            <a:r>
              <a:rPr lang="en-FR" sz="2400" strike="sngStrike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if(new branch):</a:t>
            </a:r>
            <a:b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if(Point-to-Pool distance </a:t>
            </a:r>
            <a:r>
              <a:rPr lang="en-FR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??</a:t>
            </a:r>
            <a: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test to seed pool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E3B5-ED49-F349-BDE0-D274BEE4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Ankou Adaptive Fitness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06641-0418-254D-B657-4F55FC84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079FA-C9EB-FE40-BEE9-1A92524A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E3B5-ED49-F349-BDE0-D274BEE4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Ankou Adaptive Fitness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006641-0418-254D-B657-4F55FC84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079FA-C9EB-FE40-BEE9-1A92524A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1D5FEDF-5F48-4B4C-95B9-171F6CEAB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5572855"/>
              </p:ext>
            </p:extLst>
          </p:nvPr>
        </p:nvGraphicFramePr>
        <p:xfrm>
          <a:off x="1718128" y="4219546"/>
          <a:ext cx="8363857" cy="2048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F0221-E953-4C40-95B7-27951BD59762}"/>
              </a:ext>
            </a:extLst>
          </p:cNvPr>
          <p:cNvCxnSpPr>
            <a:cxnSpLocks/>
          </p:cNvCxnSpPr>
          <p:nvPr/>
        </p:nvCxnSpPr>
        <p:spPr>
          <a:xfrm>
            <a:off x="6926094" y="4572000"/>
            <a:ext cx="1857983" cy="778213"/>
          </a:xfrm>
          <a:prstGeom prst="straightConnector1">
            <a:avLst/>
          </a:prstGeom>
          <a:ln w="50800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72F168-9C40-8C4A-B485-EA8E6F18C571}"/>
                  </a:ext>
                </a:extLst>
              </p:cNvPr>
              <p:cNvSpPr txBox="1"/>
              <p:nvPr/>
            </p:nvSpPr>
            <p:spPr>
              <a:xfrm>
                <a:off x="3929085" y="4504938"/>
                <a:ext cx="837472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𝑓𝑖𝑡</m:t>
                          </m:r>
                        </m:sub>
                      </m:sSub>
                    </m:oMath>
                  </m:oMathPara>
                </a14:m>
                <a:endParaRPr lang="en-FR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72F168-9C40-8C4A-B485-EA8E6F18C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85" y="4504938"/>
                <a:ext cx="837472" cy="557717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70E97D-8A28-BC49-B2EA-156D598719DA}"/>
                  </a:ext>
                </a:extLst>
              </p:cNvPr>
              <p:cNvSpPr/>
              <p:nvPr/>
            </p:nvSpPr>
            <p:spPr>
              <a:xfrm>
                <a:off x="2465614" y="1646119"/>
                <a:ext cx="7260772" cy="24068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FR" sz="2400" dirty="0">
                    <a:solidFill>
                      <a:schemeClr val="tx1"/>
                    </a:solidFill>
                  </a:rPr>
                  <a:t>Ankou fitness function:</a:t>
                </a:r>
              </a:p>
              <a:p>
                <a:endParaRPr lang="en-FR" sz="2400" dirty="0">
                  <a:solidFill>
                    <a:schemeClr val="tx1"/>
                  </a:solidFill>
                </a:endParaRPr>
              </a:p>
              <a:p>
                <a:r>
                  <a:rPr lang="en-FR" sz="2400" strike="sngStrike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if(new branch):</a:t>
                </a:r>
                <a:br>
                  <a:rPr lang="en-FR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FR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if(Point-to-Pool distance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𝑓𝑖𝑡</m:t>
                        </m:r>
                      </m:sub>
                    </m:sSub>
                  </m:oMath>
                </a14:m>
                <a:r>
                  <a:rPr lang="en-FR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):</a:t>
                </a:r>
              </a:p>
              <a:p>
                <a:r>
                  <a:rPr lang="en-FR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Add test to seed pool</a:t>
                </a:r>
              </a:p>
              <a:p>
                <a:r>
                  <a:rPr lang="en-FR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𝑓𝑖𝑡</m:t>
                        </m:r>
                      </m:sub>
                    </m:sSub>
                    <m:r>
                      <a:rPr lang="en-GB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FR" sz="2400" dirty="0">
                    <a:solidFill>
                      <a:schemeClr val="tx1"/>
                    </a:solidFill>
                  </a:rPr>
                  <a:t>Minimum inter-seed distance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870E97D-8A28-BC49-B2EA-156D59871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614" y="1646119"/>
                <a:ext cx="7260772" cy="2406872"/>
              </a:xfrm>
              <a:prstGeom prst="rect">
                <a:avLst/>
              </a:prstGeom>
              <a:blipFill>
                <a:blip r:embed="rId5"/>
                <a:stretch>
                  <a:fillRect l="-1043" t="-1563" b="-1042"/>
                </a:stretch>
              </a:blipFill>
              <a:ln w="254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D94042-3106-5949-9D3B-FD8137EF0715}"/>
              </a:ext>
            </a:extLst>
          </p:cNvPr>
          <p:cNvCxnSpPr>
            <a:cxnSpLocks/>
          </p:cNvCxnSpPr>
          <p:nvPr/>
        </p:nvCxnSpPr>
        <p:spPr>
          <a:xfrm flipV="1">
            <a:off x="4863830" y="4572000"/>
            <a:ext cx="1838527" cy="778214"/>
          </a:xfrm>
          <a:prstGeom prst="straightConnector1">
            <a:avLst/>
          </a:prstGeom>
          <a:ln w="50800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3A3E36-B957-414D-820A-E36EE5D565B4}"/>
              </a:ext>
            </a:extLst>
          </p:cNvPr>
          <p:cNvCxnSpPr>
            <a:cxnSpLocks/>
          </p:cNvCxnSpPr>
          <p:nvPr/>
        </p:nvCxnSpPr>
        <p:spPr>
          <a:xfrm>
            <a:off x="3852153" y="5107021"/>
            <a:ext cx="826851" cy="243192"/>
          </a:xfrm>
          <a:prstGeom prst="straightConnector1">
            <a:avLst/>
          </a:prstGeom>
          <a:ln w="50800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36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797D-29B4-6A49-B39B-B3D78D84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A830-F3A9-C846-8581-6A388CD6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811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FR" dirty="0"/>
              <a:t>Use 24 packages used by CollAFL</a:t>
            </a:r>
            <a:r>
              <a:rPr lang="en-FR" baseline="30000" dirty="0"/>
              <a:t>1</a:t>
            </a:r>
            <a:r>
              <a:rPr lang="en-FR" dirty="0"/>
              <a:t>.</a:t>
            </a:r>
          </a:p>
          <a:p>
            <a:pPr>
              <a:lnSpc>
                <a:spcPct val="150000"/>
              </a:lnSpc>
            </a:pPr>
            <a:r>
              <a:rPr lang="en-FR" dirty="0"/>
              <a:t>All experiments are 6x24 hours runs.</a:t>
            </a:r>
          </a:p>
          <a:p>
            <a:pPr>
              <a:lnSpc>
                <a:spcPct val="150000"/>
              </a:lnSpc>
            </a:pPr>
            <a:r>
              <a:rPr lang="en-FR" dirty="0"/>
              <a:t>In total: </a:t>
            </a:r>
            <a:r>
              <a:rPr lang="en-GB" dirty="0"/>
              <a:t>our experiments constitute 2,682 CPU days.</a:t>
            </a:r>
            <a:endParaRPr lang="en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46182-0318-7A4A-8B28-89D6A5D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6471BCE-EBCA-A442-9AFD-781BA9B2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31475" y="6492696"/>
            <a:ext cx="5580323" cy="365125"/>
          </a:xfrm>
        </p:spPr>
        <p:txBody>
          <a:bodyPr/>
          <a:lstStyle/>
          <a:p>
            <a:r>
              <a:rPr lang="en-US" baseline="30000" dirty="0"/>
              <a:t>1</a:t>
            </a:r>
            <a:r>
              <a:rPr lang="en-US" dirty="0"/>
              <a:t> S. Gan, C. Zhang, X. Qin, X. Tu, K. Li, Z. Pei, and Z. Chen, “</a:t>
            </a:r>
            <a:r>
              <a:rPr lang="en-US" dirty="0" err="1"/>
              <a:t>CollAFL</a:t>
            </a:r>
            <a:r>
              <a:rPr lang="en-US" dirty="0"/>
              <a:t>: Path sensitive fuzzing,” in </a:t>
            </a:r>
            <a:r>
              <a:rPr lang="en-US" i="1" dirty="0"/>
              <a:t>Proceedings of the IEEE Symposium on Security and Privacy</a:t>
            </a:r>
            <a:r>
              <a:rPr lang="en-US" dirty="0"/>
              <a:t>, 2018, pp. 660–677.</a:t>
            </a:r>
          </a:p>
        </p:txBody>
      </p:sp>
    </p:spTree>
    <p:extLst>
      <p:ext uri="{BB962C8B-B14F-4D97-AF65-F5344CB8AC3E}">
        <p14:creationId xmlns:p14="http://schemas.microsoft.com/office/powerpoint/2010/main" val="140359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9BBC1-3105-5447-84BC-50572C13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22" y="365125"/>
            <a:ext cx="11243553" cy="1325563"/>
          </a:xfrm>
        </p:spPr>
        <p:txBody>
          <a:bodyPr>
            <a:normAutofit/>
          </a:bodyPr>
          <a:lstStyle/>
          <a:p>
            <a:r>
              <a:rPr lang="en-GB" dirty="0"/>
              <a:t>Q: Is the New Fitness Function Effective?</a:t>
            </a:r>
            <a:endParaRPr lang="en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A5BBE-7C79-0B4E-8701-54206EEE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B2B05-8A32-264F-8617-F4C5E146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3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A3-86E9-E443-B094-813FA90E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200" cy="1325563"/>
          </a:xfrm>
        </p:spPr>
        <p:txBody>
          <a:bodyPr/>
          <a:lstStyle/>
          <a:p>
            <a:r>
              <a:rPr lang="en-FR" dirty="0"/>
              <a:t>Ankou with and without Distance-based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D496B-120A-1B43-98CB-C5D81DDAE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A8F1E-CB0C-7548-AE9E-4E215A30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5CE9B-6F8A-6C4C-80E5-AB09455F4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13" y="3328516"/>
            <a:ext cx="8745972" cy="282422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9A8EE2-5B1D-DD47-8047-B16C2DDB44B6}"/>
              </a:ext>
            </a:extLst>
          </p:cNvPr>
          <p:cNvSpPr/>
          <p:nvPr/>
        </p:nvSpPr>
        <p:spPr>
          <a:xfrm>
            <a:off x="1646464" y="1650547"/>
            <a:ext cx="9508671" cy="123260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FR" sz="3600" dirty="0"/>
              <a:t>Distance-based finds 44% more crashes.</a:t>
            </a:r>
          </a:p>
        </p:txBody>
      </p:sp>
    </p:spTree>
    <p:extLst>
      <p:ext uri="{BB962C8B-B14F-4D97-AF65-F5344CB8AC3E}">
        <p14:creationId xmlns:p14="http://schemas.microsoft.com/office/powerpoint/2010/main" val="246693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88EA-531F-8F49-86F8-ED6D4FB4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39"/>
            <a:ext cx="10515600" cy="1325563"/>
          </a:xfrm>
        </p:spPr>
        <p:txBody>
          <a:bodyPr/>
          <a:lstStyle/>
          <a:p>
            <a:r>
              <a:rPr lang="en-FR" dirty="0"/>
              <a:t>The Suc</a:t>
            </a:r>
            <a:r>
              <a:rPr lang="en-GB" dirty="0"/>
              <a:t>c</a:t>
            </a:r>
            <a:r>
              <a:rPr lang="en-FR" dirty="0"/>
              <a:t>ess of Grey-box Fuzzing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700DA-17A9-814F-8763-DDAA58A1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8F7EF-96E3-B548-B805-659209FF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2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4DD5D92-54F6-7D4C-A471-560E1DE03B50}"/>
              </a:ext>
            </a:extLst>
          </p:cNvPr>
          <p:cNvSpPr/>
          <p:nvPr/>
        </p:nvSpPr>
        <p:spPr>
          <a:xfrm>
            <a:off x="2215342" y="1291143"/>
            <a:ext cx="7761315" cy="14731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“OSS-Fuzz</a:t>
            </a:r>
            <a:r>
              <a:rPr lang="en-GB" sz="3200" dirty="0"/>
              <a:t> has found over 20,000 bugs in 300 open source projects.”</a:t>
            </a:r>
            <a:endParaRPr lang="en-FR" sz="3200" dirty="0"/>
          </a:p>
        </p:txBody>
      </p: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E00BD7D8-458A-674A-8250-480DFADE51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20" t="7584" r="24136"/>
          <a:stretch/>
        </p:blipFill>
        <p:spPr>
          <a:xfrm>
            <a:off x="7977722" y="3139804"/>
            <a:ext cx="3138641" cy="3064053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54E152-9FC6-9049-961A-51E299B8CD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8"/>
          <a:stretch/>
        </p:blipFill>
        <p:spPr>
          <a:xfrm>
            <a:off x="332511" y="3139804"/>
            <a:ext cx="2480509" cy="304944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2F3780B-F373-BE42-A2E1-6D3F6C22B054}"/>
              </a:ext>
            </a:extLst>
          </p:cNvPr>
          <p:cNvSpPr/>
          <p:nvPr/>
        </p:nvSpPr>
        <p:spPr>
          <a:xfrm>
            <a:off x="3343340" y="3681982"/>
            <a:ext cx="3927792" cy="19796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880"/>
              </a:lnSpc>
            </a:pPr>
            <a:r>
              <a:rPr lang="en-GB" sz="2400" dirty="0" err="1"/>
              <a:t>github.com</a:t>
            </a:r>
            <a:r>
              <a:rPr lang="en-GB" sz="2400" dirty="0"/>
              <a:t>/</a:t>
            </a:r>
            <a:r>
              <a:rPr lang="en-GB" sz="2400" dirty="0" err="1"/>
              <a:t>mrash</a:t>
            </a:r>
            <a:r>
              <a:rPr lang="en-GB" sz="2400" dirty="0"/>
              <a:t>/</a:t>
            </a:r>
            <a:r>
              <a:rPr lang="en-GB" sz="2400" dirty="0" err="1"/>
              <a:t>afl-cve</a:t>
            </a:r>
            <a:r>
              <a:rPr lang="en-GB" sz="2400" dirty="0"/>
              <a:t> </a:t>
            </a:r>
          </a:p>
          <a:p>
            <a:pPr algn="ctr">
              <a:lnSpc>
                <a:spcPts val="2880"/>
              </a:lnSpc>
            </a:pPr>
            <a:r>
              <a:rPr lang="en-GB" sz="2400" dirty="0">
                <a:sym typeface="Wingdings" pitchFamily="2" charset="2"/>
              </a:rPr>
              <a:t> Many CVEs</a:t>
            </a:r>
            <a:br>
              <a:rPr lang="en-GB" sz="2400" dirty="0">
                <a:sym typeface="Wingdings" pitchFamily="2" charset="2"/>
              </a:rPr>
            </a:br>
            <a:endParaRPr lang="en-GB" sz="2400" dirty="0">
              <a:sym typeface="Wingdings" pitchFamily="2" charset="2"/>
            </a:endParaRPr>
          </a:p>
          <a:p>
            <a:pPr algn="ctr">
              <a:lnSpc>
                <a:spcPts val="2880"/>
              </a:lnSpc>
            </a:pPr>
            <a:r>
              <a:rPr lang="en-GB" sz="4000" b="1" dirty="0">
                <a:sym typeface="Wingdings" pitchFamily="2" charset="2"/>
              </a:rPr>
              <a:t>$$$$</a:t>
            </a:r>
            <a:endParaRPr lang="en-FR" sz="4000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1DF7784-8B4E-6E4D-9B3C-9367A333D56D}"/>
              </a:ext>
            </a:extLst>
          </p:cNvPr>
          <p:cNvSpPr/>
          <p:nvPr/>
        </p:nvSpPr>
        <p:spPr>
          <a:xfrm>
            <a:off x="1306319" y="3854507"/>
            <a:ext cx="9579359" cy="163464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7200" b="1" dirty="0"/>
              <a:t>Why one more ?</a:t>
            </a:r>
          </a:p>
        </p:txBody>
      </p:sp>
    </p:spTree>
    <p:extLst>
      <p:ext uri="{BB962C8B-B14F-4D97-AF65-F5344CB8AC3E}">
        <p14:creationId xmlns:p14="http://schemas.microsoft.com/office/powerpoint/2010/main" val="41928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F7BF-E90B-414B-9122-8F04CF41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99088"/>
          </a:xfrm>
        </p:spPr>
        <p:txBody>
          <a:bodyPr anchor="t"/>
          <a:lstStyle/>
          <a:p>
            <a:r>
              <a:rPr lang="en-GB" dirty="0"/>
              <a:t>Q: How does Ankou compare to other grey-box fuzzers?</a:t>
            </a:r>
            <a:endParaRPr lang="en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E7C8-BE9F-594F-9047-6AFEAD210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9A15B-5240-BE46-84A3-1572C150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45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068E-A3B9-B24F-AD96-1A740EE1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Ankou vs. AFL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23614F-DF3F-5844-B0C6-042BF11DB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77" y="3691782"/>
            <a:ext cx="6496069" cy="20976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82384-4E8D-F149-B12B-416F067A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38AC3-2262-0C45-ADAC-317C42CC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E0340F-E60D-664E-B980-DA8FD2D8A2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049" y="3691782"/>
            <a:ext cx="4424986" cy="2509245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079D989-2548-3341-8579-368237D1358F}"/>
              </a:ext>
            </a:extLst>
          </p:cNvPr>
          <p:cNvSpPr/>
          <p:nvPr/>
        </p:nvSpPr>
        <p:spPr>
          <a:xfrm>
            <a:off x="1572985" y="1680710"/>
            <a:ext cx="9046029" cy="1243492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FR" sz="3600" dirty="0"/>
              <a:t>Ankou finds 41% more unique crashes.</a:t>
            </a:r>
          </a:p>
        </p:txBody>
      </p:sp>
    </p:spTree>
    <p:extLst>
      <p:ext uri="{BB962C8B-B14F-4D97-AF65-F5344CB8AC3E}">
        <p14:creationId xmlns:p14="http://schemas.microsoft.com/office/powerpoint/2010/main" val="26962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C169-92A4-7C4E-9681-DB3D10B8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Ankou vs. AFL: Speed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1F9EB-5B95-0C4C-AB8F-E389B711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A05ED-D089-C742-8105-C176905B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B788A-DB5B-5A44-B948-874749D5A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839" y="3003589"/>
            <a:ext cx="9704322" cy="3133687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42D9849-B2D7-6942-856C-0C0B96E703F7}"/>
              </a:ext>
            </a:extLst>
          </p:cNvPr>
          <p:cNvSpPr/>
          <p:nvPr/>
        </p:nvSpPr>
        <p:spPr>
          <a:xfrm>
            <a:off x="2051957" y="1646684"/>
            <a:ext cx="8088086" cy="12380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Ankou is 35% slower than AFL.</a:t>
            </a:r>
            <a:endParaRPr lang="en-FR" sz="3600" dirty="0"/>
          </a:p>
        </p:txBody>
      </p:sp>
    </p:spTree>
    <p:extLst>
      <p:ext uri="{BB962C8B-B14F-4D97-AF65-F5344CB8AC3E}">
        <p14:creationId xmlns:p14="http://schemas.microsoft.com/office/powerpoint/2010/main" val="480847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79D2-C7B4-F545-8C83-7E73E71A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47E5-BA48-124B-83C8-71750ED00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22" y="1825625"/>
            <a:ext cx="11418849" cy="4117975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FR" dirty="0"/>
              <a:t>Coverage-based fuzzers ignore </a:t>
            </a:r>
            <a:r>
              <a:rPr lang="en-FR" b="1" dirty="0"/>
              <a:t>combinations</a:t>
            </a:r>
            <a:r>
              <a:rPr lang="en-FR" dirty="0"/>
              <a:t> of branches.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FR" dirty="0"/>
              <a:t>Ankou </a:t>
            </a:r>
            <a:r>
              <a:rPr lang="en-FR" b="1" dirty="0"/>
              <a:t>distance-based</a:t>
            </a:r>
            <a:r>
              <a:rPr lang="en-FR" dirty="0"/>
              <a:t> fitness function </a:t>
            </a:r>
            <a:r>
              <a:rPr lang="en-FR" b="1" dirty="0"/>
              <a:t>quantify </a:t>
            </a:r>
            <a:r>
              <a:rPr lang="en-FR" dirty="0"/>
              <a:t>combinatorial difference while being </a:t>
            </a:r>
            <a:r>
              <a:rPr lang="en-FR" b="1" dirty="0"/>
              <a:t>fast</a:t>
            </a:r>
            <a:r>
              <a:rPr lang="en-FR" dirty="0"/>
              <a:t> and </a:t>
            </a:r>
            <a:r>
              <a:rPr lang="en-FR" b="1" dirty="0"/>
              <a:t>adaptive</a:t>
            </a:r>
            <a:r>
              <a:rPr lang="en-FR" dirty="0"/>
              <a:t> to programs.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FR" dirty="0"/>
              <a:t>While being 35% slower than AFL, Ankou finds 41% more crashes.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5786C-6294-544F-A5AE-58F4D49B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7208C-1831-FC47-BBE2-2A11A74C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56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05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8800" b="1" dirty="0">
                <a:latin typeface="+mj-ea"/>
              </a:rPr>
              <a:t>Question?</a:t>
            </a:r>
            <a:endParaRPr lang="en-US" sz="8800" b="1" dirty="0">
              <a:latin typeface="+mj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1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1522C-4F33-634A-B555-5EB99E1A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Why develop the Dynamic PCA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55F5A-4C58-C940-A92B-E8EB84FF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3424D-0D25-DD47-BEC6-CF78D9B2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9A1538F-BC7B-9247-98CF-79736A051158}"/>
                  </a:ext>
                </a:extLst>
              </p:cNvPr>
              <p:cNvSpPr/>
              <p:nvPr/>
            </p:nvSpPr>
            <p:spPr>
              <a:xfrm>
                <a:off x="657922" y="1908775"/>
                <a:ext cx="3811789" cy="178035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FR" sz="2800" dirty="0"/>
                  <a:t>PCA Complexity:</a:t>
                </a:r>
                <a:br>
                  <a:rPr lang="en-FR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F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FR" sz="28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9A1538F-BC7B-9247-98CF-79736A051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2" y="1908775"/>
                <a:ext cx="3811789" cy="178035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F85CE2-5DDB-F945-8454-28C37937B98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469711" y="2798953"/>
            <a:ext cx="3606594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4E663CF-D609-FD4A-9578-B75FB0BAE129}"/>
                  </a:ext>
                </a:extLst>
              </p:cNvPr>
              <p:cNvSpPr/>
              <p:nvPr/>
            </p:nvSpPr>
            <p:spPr>
              <a:xfrm>
                <a:off x="8076305" y="1908775"/>
                <a:ext cx="3811789" cy="1780356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FR" sz="2800" dirty="0"/>
                  <a:t>Dynamic PCA</a:t>
                </a:r>
                <a:br>
                  <a:rPr lang="en-FR" sz="2800" dirty="0"/>
                </a:br>
                <a:r>
                  <a:rPr lang="en-FR" sz="2800" dirty="0"/>
                  <a:t>Complexity: </a:t>
                </a:r>
                <a14:m>
                  <m:oMath xmlns:m="http://schemas.openxmlformats.org/officeDocument/2006/math">
                    <m:r>
                      <a:rPr lang="en-F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FR" sz="28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4E663CF-D609-FD4A-9578-B75FB0BAE1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305" y="1908775"/>
                <a:ext cx="3811789" cy="17803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77CB3AC-EB2B-A447-842C-25EBC66A3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922" y="3907218"/>
                <a:ext cx="11418849" cy="2036382"/>
              </a:xfrm>
            </p:spPr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FR" dirty="0"/>
                  <a:t>: Original #branch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FR" dirty="0"/>
                  <a:t>: #representative branch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77CB3AC-EB2B-A447-842C-25EBC66A39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922" y="3907218"/>
                <a:ext cx="11418849" cy="2036382"/>
              </a:xfrm>
              <a:blipFill>
                <a:blip r:embed="rId4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F63D251-5E1D-FA4A-A113-3A35EF13F069}"/>
              </a:ext>
            </a:extLst>
          </p:cNvPr>
          <p:cNvSpPr txBox="1"/>
          <p:nvPr/>
        </p:nvSpPr>
        <p:spPr>
          <a:xfrm>
            <a:off x="4663969" y="3023205"/>
            <a:ext cx="3058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000" b="1" dirty="0"/>
              <a:t>Con</a:t>
            </a:r>
            <a:r>
              <a:rPr lang="en-FR" sz="2000" dirty="0"/>
              <a:t>: loss of guaranteed effectiveness</a:t>
            </a:r>
          </a:p>
        </p:txBody>
      </p:sp>
    </p:spTree>
    <p:extLst>
      <p:ext uri="{BB962C8B-B14F-4D97-AF65-F5344CB8AC3E}">
        <p14:creationId xmlns:p14="http://schemas.microsoft.com/office/powerpoint/2010/main" val="612307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13CC-1C3C-5E41-9C39-A9BEE860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DCAED-E02A-FC47-A117-348C7C5A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431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FR" dirty="0"/>
              <a:t>Why the </a:t>
            </a:r>
            <a:r>
              <a:rPr lang="en-FR" b="1" dirty="0"/>
              <a:t>Euclidean Distance</a:t>
            </a:r>
            <a:r>
              <a:rPr lang="en-FR" dirty="0"/>
              <a:t>? Why not another one?</a:t>
            </a:r>
          </a:p>
          <a:p>
            <a:pPr>
              <a:lnSpc>
                <a:spcPct val="150000"/>
              </a:lnSpc>
            </a:pPr>
            <a:r>
              <a:rPr lang="en-FR" dirty="0"/>
              <a:t>Why using the </a:t>
            </a:r>
            <a:r>
              <a:rPr lang="en-FR" b="1" dirty="0"/>
              <a:t>minimum</a:t>
            </a:r>
            <a:r>
              <a:rPr lang="en-FR" dirty="0"/>
              <a:t> for the </a:t>
            </a:r>
            <a:r>
              <a:rPr lang="en-FR" b="1" dirty="0"/>
              <a:t>Point-to-Pool</a:t>
            </a:r>
            <a:r>
              <a:rPr lang="en-FR" dirty="0"/>
              <a:t> distance?</a:t>
            </a:r>
          </a:p>
          <a:p>
            <a:pPr>
              <a:lnSpc>
                <a:spcPct val="150000"/>
              </a:lnSpc>
            </a:pPr>
            <a:r>
              <a:rPr lang="en-FR" dirty="0"/>
              <a:t>Better </a:t>
            </a:r>
            <a:r>
              <a:rPr lang="en-FR" b="1" dirty="0"/>
              <a:t>threshold</a:t>
            </a:r>
            <a:r>
              <a:rPr lang="en-FR" dirty="0"/>
              <a:t> setting policy?</a:t>
            </a:r>
          </a:p>
          <a:p>
            <a:pPr>
              <a:lnSpc>
                <a:spcPct val="150000"/>
              </a:lnSpc>
            </a:pPr>
            <a:r>
              <a:rPr lang="en-FR" dirty="0"/>
              <a:t>Dynamic PCA </a:t>
            </a:r>
            <a:r>
              <a:rPr lang="en-FR" dirty="0">
                <a:sym typeface="Wingdings" pitchFamily="2" charset="2"/>
              </a:rPr>
              <a:t> Better </a:t>
            </a:r>
            <a:r>
              <a:rPr lang="en-FR" b="1" dirty="0">
                <a:sym typeface="Wingdings" pitchFamily="2" charset="2"/>
              </a:rPr>
              <a:t>dimensionality reduction </a:t>
            </a:r>
            <a:r>
              <a:rPr lang="en-FR" dirty="0">
                <a:sym typeface="Wingdings" pitchFamily="2" charset="2"/>
              </a:rPr>
              <a:t>technique?</a:t>
            </a:r>
            <a:endParaRPr lang="en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5D655-2285-724F-88B3-DA856872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24ED1-0345-D043-B695-BD0515E9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20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3212-EBCA-B242-8F51-14BDD901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Q: Is the Dynamic PCA necessary?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59A9B-366D-D046-ABF2-AD9D4B71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D95D7-5E55-B648-AEAA-8F3CA242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D573FE-B2F2-D647-8B0C-D6FC927BB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6670"/>
            <a:ext cx="10515600" cy="329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68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96B2-4BF2-6440-A80C-EB1711F8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FR" sz="4000" dirty="0"/>
              <a:t>Q: Dimensionality Reduction Effectiveness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5D097-C0CE-3C45-84D7-FD1A4F636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165AE-8E9D-CF4C-A46F-1B2904FC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49DFA450-6B82-F644-810A-5567DAF81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12" y="1783465"/>
            <a:ext cx="10517088" cy="36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05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1000-65E0-234F-A4A6-7ECAB14F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Grey-box, How?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A2EAF-5A83-E446-980C-5ADC479B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23245-065F-0348-9C40-F57E59A43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3</a:t>
            </a:fld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326920D-13F1-CC41-A20C-102458410630}"/>
              </a:ext>
            </a:extLst>
          </p:cNvPr>
          <p:cNvSpPr/>
          <p:nvPr/>
        </p:nvSpPr>
        <p:spPr>
          <a:xfrm>
            <a:off x="6453791" y="4319672"/>
            <a:ext cx="2029952" cy="11802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3972D9-29D8-2245-9147-CD7D08BA2C0D}"/>
              </a:ext>
            </a:extLst>
          </p:cNvPr>
          <p:cNvCxnSpPr>
            <a:cxnSpLocks/>
          </p:cNvCxnSpPr>
          <p:nvPr/>
        </p:nvCxnSpPr>
        <p:spPr>
          <a:xfrm>
            <a:off x="8483743" y="4948729"/>
            <a:ext cx="755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E04F00A-42F0-8842-A431-73537CF72457}"/>
              </a:ext>
            </a:extLst>
          </p:cNvPr>
          <p:cNvSpPr txBox="1"/>
          <p:nvPr/>
        </p:nvSpPr>
        <p:spPr>
          <a:xfrm>
            <a:off x="4541912" y="4723761"/>
            <a:ext cx="122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Test Case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704E6C-BC48-EC43-8677-A5EE0A6CD5CB}"/>
              </a:ext>
            </a:extLst>
          </p:cNvPr>
          <p:cNvSpPr txBox="1"/>
          <p:nvPr/>
        </p:nvSpPr>
        <p:spPr>
          <a:xfrm>
            <a:off x="9277692" y="4725116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A3C3BA-0902-E446-8892-CACC502AEEEA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5771129" y="4908427"/>
            <a:ext cx="682662" cy="13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849A64-A14D-394D-89A1-8E11951D5CF3}"/>
              </a:ext>
            </a:extLst>
          </p:cNvPr>
          <p:cNvCxnSpPr>
            <a:cxnSpLocks/>
            <a:stCxn id="24" idx="3"/>
            <a:endCxn id="19" idx="1"/>
          </p:cNvCxnSpPr>
          <p:nvPr/>
        </p:nvCxnSpPr>
        <p:spPr>
          <a:xfrm flipV="1">
            <a:off x="3859251" y="4908427"/>
            <a:ext cx="68266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FC263DB-5B1D-0047-858C-9D13DEC4129D}"/>
              </a:ext>
            </a:extLst>
          </p:cNvPr>
          <p:cNvSpPr/>
          <p:nvPr/>
        </p:nvSpPr>
        <p:spPr>
          <a:xfrm>
            <a:off x="1829299" y="3878928"/>
            <a:ext cx="2029952" cy="2058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Fuzzer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DF4ED0-4509-A749-8BED-93E6131232B4}"/>
              </a:ext>
            </a:extLst>
          </p:cNvPr>
          <p:cNvSpPr/>
          <p:nvPr/>
        </p:nvSpPr>
        <p:spPr>
          <a:xfrm>
            <a:off x="1921729" y="4447865"/>
            <a:ext cx="1861073" cy="1265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Seed Pool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0322E1D-E25F-0C49-842C-BB9880EB3D9E}"/>
              </a:ext>
            </a:extLst>
          </p:cNvPr>
          <p:cNvSpPr/>
          <p:nvPr/>
        </p:nvSpPr>
        <p:spPr>
          <a:xfrm>
            <a:off x="2029305" y="4836915"/>
            <a:ext cx="1645920" cy="2344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Test Case 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0855948-7265-C44C-B3BC-A78E3A3D270B}"/>
              </a:ext>
            </a:extLst>
          </p:cNvPr>
          <p:cNvSpPr/>
          <p:nvPr/>
        </p:nvSpPr>
        <p:spPr>
          <a:xfrm>
            <a:off x="2029305" y="5107202"/>
            <a:ext cx="1645920" cy="2344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Test Case B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22E09AF-8DB6-0541-9F49-F26886FC32A6}"/>
              </a:ext>
            </a:extLst>
          </p:cNvPr>
          <p:cNvSpPr/>
          <p:nvPr/>
        </p:nvSpPr>
        <p:spPr>
          <a:xfrm>
            <a:off x="2029305" y="5377287"/>
            <a:ext cx="1645920" cy="2344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Test Case C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B0F2858-0D6E-2C45-85DC-8781C752668F}"/>
              </a:ext>
            </a:extLst>
          </p:cNvPr>
          <p:cNvSpPr/>
          <p:nvPr/>
        </p:nvSpPr>
        <p:spPr>
          <a:xfrm>
            <a:off x="4188286" y="1709714"/>
            <a:ext cx="3815427" cy="1725131"/>
          </a:xfrm>
          <a:prstGeom prst="round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500"/>
              </a:lnSpc>
            </a:pPr>
            <a:r>
              <a:rPr lang="en-FR" sz="2400" u="sng" dirty="0">
                <a:solidFill>
                  <a:schemeClr val="tx1"/>
                </a:solidFill>
              </a:rPr>
              <a:t>Fitness Function</a:t>
            </a:r>
            <a:r>
              <a:rPr lang="en-FR" sz="2400" dirty="0">
                <a:solidFill>
                  <a:schemeClr val="tx1"/>
                </a:solidFill>
              </a:rPr>
              <a:t>:</a:t>
            </a:r>
            <a:br>
              <a:rPr lang="en-FR" sz="2400" dirty="0">
                <a:solidFill>
                  <a:schemeClr val="tx1"/>
                </a:solidFill>
              </a:rPr>
            </a:br>
            <a: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if(“interesting”):</a:t>
            </a:r>
            <a:b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to seed pool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8E11125F-C093-6A45-A2B6-97804415E677}"/>
              </a:ext>
            </a:extLst>
          </p:cNvPr>
          <p:cNvCxnSpPr>
            <a:cxnSpLocks/>
            <a:stCxn id="20" idx="0"/>
            <a:endCxn id="45" idx="3"/>
          </p:cNvCxnSpPr>
          <p:nvPr/>
        </p:nvCxnSpPr>
        <p:spPr>
          <a:xfrm rot="16200000" flipV="1">
            <a:off x="7812430" y="2763563"/>
            <a:ext cx="2152836" cy="1770269"/>
          </a:xfrm>
          <a:prstGeom prst="curvedConnector2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CBFBD120-37DC-7C4C-8894-6FB79A65375D}"/>
              </a:ext>
            </a:extLst>
          </p:cNvPr>
          <p:cNvCxnSpPr>
            <a:cxnSpLocks/>
            <a:stCxn id="45" idx="1"/>
            <a:endCxn id="24" idx="0"/>
          </p:cNvCxnSpPr>
          <p:nvPr/>
        </p:nvCxnSpPr>
        <p:spPr>
          <a:xfrm rot="10800000" flipV="1">
            <a:off x="2844276" y="2572280"/>
            <a:ext cx="1344011" cy="1306648"/>
          </a:xfrm>
          <a:prstGeom prst="curvedConnector2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244202-BA04-E145-9855-8DC4CCF93633}"/>
              </a:ext>
            </a:extLst>
          </p:cNvPr>
          <p:cNvSpPr txBox="1"/>
          <p:nvPr/>
        </p:nvSpPr>
        <p:spPr>
          <a:xfrm>
            <a:off x="1842003" y="2607492"/>
            <a:ext cx="122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332962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5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1D3F-D8B3-5645-823E-F0D68D97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Which Feedback?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AB207-32C5-274F-B2E6-1AFF779D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C98F5-8EF9-3045-BBB0-5DA59326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4</a:t>
            </a:fld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C097565-D5B3-5040-A011-19DFEAEC4924}"/>
              </a:ext>
            </a:extLst>
          </p:cNvPr>
          <p:cNvSpPr/>
          <p:nvPr/>
        </p:nvSpPr>
        <p:spPr>
          <a:xfrm>
            <a:off x="1247533" y="4465599"/>
            <a:ext cx="8300348" cy="72883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2AB59-4DED-BC47-AE53-0F7AB3FA6674}"/>
              </a:ext>
            </a:extLst>
          </p:cNvPr>
          <p:cNvSpPr txBox="1"/>
          <p:nvPr/>
        </p:nvSpPr>
        <p:spPr>
          <a:xfrm>
            <a:off x="9680365" y="462115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400" dirty="0"/>
              <a:t>Cost</a:t>
            </a:r>
            <a:endParaRPr lang="en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A3B0E-7F23-CF42-B55A-42A9D8789018}"/>
              </a:ext>
            </a:extLst>
          </p:cNvPr>
          <p:cNvSpPr txBox="1"/>
          <p:nvPr/>
        </p:nvSpPr>
        <p:spPr>
          <a:xfrm rot="19565456">
            <a:off x="1724015" y="3758538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000" dirty="0"/>
              <a:t>No feedback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A7C19A-91A9-5F49-A5A2-6BD7D9AB4DF4}"/>
              </a:ext>
            </a:extLst>
          </p:cNvPr>
          <p:cNvCxnSpPr>
            <a:cxnSpLocks/>
          </p:cNvCxnSpPr>
          <p:nvPr/>
        </p:nvCxnSpPr>
        <p:spPr>
          <a:xfrm>
            <a:off x="1976437" y="4520071"/>
            <a:ext cx="0" cy="230832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18A2C0-9287-264B-BAB2-ED756FE95EA2}"/>
              </a:ext>
            </a:extLst>
          </p:cNvPr>
          <p:cNvSpPr txBox="1"/>
          <p:nvPr/>
        </p:nvSpPr>
        <p:spPr>
          <a:xfrm rot="19565456">
            <a:off x="2821064" y="3670896"/>
            <a:ext cx="1951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FR" sz="2000" dirty="0">
                <a:latin typeface="Consolas" panose="020B0609020204030204" pitchFamily="49" charset="0"/>
                <a:cs typeface="Consolas" panose="020B0609020204030204" pitchFamily="49" charset="0"/>
              </a:rPr>
              <a:t>tdout</a:t>
            </a:r>
            <a:r>
              <a:rPr lang="en-FR" sz="2000" dirty="0"/>
              <a:t>/</a:t>
            </a:r>
            <a:r>
              <a:rPr lang="en-FR" sz="2000" dirty="0"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3000A1-E2AB-1948-B02A-22393E376AD3}"/>
              </a:ext>
            </a:extLst>
          </p:cNvPr>
          <p:cNvCxnSpPr>
            <a:cxnSpLocks/>
          </p:cNvCxnSpPr>
          <p:nvPr/>
        </p:nvCxnSpPr>
        <p:spPr>
          <a:xfrm>
            <a:off x="3137812" y="4523717"/>
            <a:ext cx="0" cy="230832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8FAD39-9229-EE4A-829E-240E657B55DC}"/>
              </a:ext>
            </a:extLst>
          </p:cNvPr>
          <p:cNvSpPr txBox="1"/>
          <p:nvPr/>
        </p:nvSpPr>
        <p:spPr>
          <a:xfrm rot="19565456">
            <a:off x="3917269" y="3567508"/>
            <a:ext cx="238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Branch Coverage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6F9901-03B4-A443-92E5-5047E06D311F}"/>
              </a:ext>
            </a:extLst>
          </p:cNvPr>
          <p:cNvCxnSpPr>
            <a:cxnSpLocks/>
          </p:cNvCxnSpPr>
          <p:nvPr/>
        </p:nvCxnSpPr>
        <p:spPr>
          <a:xfrm>
            <a:off x="4258124" y="4531801"/>
            <a:ext cx="0" cy="230832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1DCF25-F2FF-DC43-B968-3241D3BCA5C0}"/>
              </a:ext>
            </a:extLst>
          </p:cNvPr>
          <p:cNvSpPr txBox="1"/>
          <p:nvPr/>
        </p:nvSpPr>
        <p:spPr>
          <a:xfrm rot="19565456">
            <a:off x="4980183" y="3571008"/>
            <a:ext cx="236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2000" dirty="0"/>
              <a:t>Branch Hit Count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CD8255-8A6C-974E-9AFD-F408AFD2CFB6}"/>
              </a:ext>
            </a:extLst>
          </p:cNvPr>
          <p:cNvCxnSpPr>
            <a:cxnSpLocks/>
          </p:cNvCxnSpPr>
          <p:nvPr/>
        </p:nvCxnSpPr>
        <p:spPr>
          <a:xfrm>
            <a:off x="5290594" y="4526233"/>
            <a:ext cx="0" cy="230832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E4AB52-4BD0-554D-8B5F-67E499DE90B7}"/>
              </a:ext>
            </a:extLst>
          </p:cNvPr>
          <p:cNvSpPr txBox="1"/>
          <p:nvPr/>
        </p:nvSpPr>
        <p:spPr>
          <a:xfrm rot="19565456">
            <a:off x="7724823" y="3670289"/>
            <a:ext cx="1740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000" dirty="0"/>
              <a:t>Taint Analysis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928FDB-0A76-914A-8B6E-80A0B501FED4}"/>
              </a:ext>
            </a:extLst>
          </p:cNvPr>
          <p:cNvCxnSpPr>
            <a:cxnSpLocks/>
          </p:cNvCxnSpPr>
          <p:nvPr/>
        </p:nvCxnSpPr>
        <p:spPr>
          <a:xfrm>
            <a:off x="8024681" y="4505740"/>
            <a:ext cx="0" cy="230832"/>
          </a:xfrm>
          <a:prstGeom prst="line">
            <a:avLst/>
          </a:prstGeom>
          <a:ln w="317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A27772-E67F-4748-9A57-6620F4A800DA}"/>
              </a:ext>
            </a:extLst>
          </p:cNvPr>
          <p:cNvSpPr txBox="1"/>
          <p:nvPr/>
        </p:nvSpPr>
        <p:spPr>
          <a:xfrm>
            <a:off x="7531853" y="5157018"/>
            <a:ext cx="1056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- Vuzzer</a:t>
            </a:r>
          </a:p>
          <a:p>
            <a:r>
              <a:rPr lang="en-FR" dirty="0"/>
              <a:t>- Angora</a:t>
            </a:r>
            <a:br>
              <a:rPr lang="en-FR" dirty="0"/>
            </a:br>
            <a:r>
              <a:rPr lang="en-FR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C5BA75-3A13-7A44-8211-1FC551E53124}"/>
              </a:ext>
            </a:extLst>
          </p:cNvPr>
          <p:cNvSpPr txBox="1"/>
          <p:nvPr/>
        </p:nvSpPr>
        <p:spPr>
          <a:xfrm>
            <a:off x="4709349" y="5157017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- AFL</a:t>
            </a:r>
          </a:p>
          <a:p>
            <a:r>
              <a:rPr lang="en-FR" dirty="0"/>
              <a:t>- LibFuzzer</a:t>
            </a:r>
            <a:br>
              <a:rPr lang="en-FR" dirty="0"/>
            </a:br>
            <a:r>
              <a:rPr lang="en-FR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A0BCD1-FD19-814A-AC0C-5CD743A7C610}"/>
              </a:ext>
            </a:extLst>
          </p:cNvPr>
          <p:cNvSpPr txBox="1"/>
          <p:nvPr/>
        </p:nvSpPr>
        <p:spPr>
          <a:xfrm>
            <a:off x="1592804" y="5151086"/>
            <a:ext cx="76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- zzuf</a:t>
            </a:r>
          </a:p>
          <a:p>
            <a:r>
              <a:rPr lang="en-FR" dirty="0"/>
              <a:t>- BFF</a:t>
            </a:r>
            <a:br>
              <a:rPr lang="en-FR" dirty="0"/>
            </a:br>
            <a:r>
              <a:rPr lang="en-FR" dirty="0"/>
              <a:t>…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AFE38BEE-5483-424D-9A4B-060396194130}"/>
              </a:ext>
            </a:extLst>
          </p:cNvPr>
          <p:cNvSpPr/>
          <p:nvPr/>
        </p:nvSpPr>
        <p:spPr>
          <a:xfrm>
            <a:off x="2846456" y="1689667"/>
            <a:ext cx="3443328" cy="1325563"/>
          </a:xfrm>
          <a:prstGeom prst="wedgeRoundRectCallout">
            <a:avLst>
              <a:gd name="adj1" fmla="val 31980"/>
              <a:gd name="adj2" fmla="val 64202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000" dirty="0"/>
              <a:t>Coverage has proved a good tradeoff between cost and benefits.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B0290A05-AA4B-FB43-BF6D-B66B8B273563}"/>
              </a:ext>
            </a:extLst>
          </p:cNvPr>
          <p:cNvSpPr/>
          <p:nvPr/>
        </p:nvSpPr>
        <p:spPr>
          <a:xfrm>
            <a:off x="6766560" y="1690514"/>
            <a:ext cx="4120179" cy="1302926"/>
          </a:xfrm>
          <a:prstGeom prst="wedgeRoundRectCallout">
            <a:avLst>
              <a:gd name="adj1" fmla="val -39692"/>
              <a:gd name="adj2" fmla="val 124078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dirty="0"/>
              <a:t>Ankou: Opportunity to improve?</a:t>
            </a:r>
          </a:p>
        </p:txBody>
      </p:sp>
    </p:spTree>
    <p:extLst>
      <p:ext uri="{BB962C8B-B14F-4D97-AF65-F5344CB8AC3E}">
        <p14:creationId xmlns:p14="http://schemas.microsoft.com/office/powerpoint/2010/main" val="70232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A24A25A-74E9-204A-8BDC-0E2383A12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06150"/>
              </p:ext>
            </p:extLst>
          </p:nvPr>
        </p:nvGraphicFramePr>
        <p:xfrm>
          <a:off x="5264251" y="1091698"/>
          <a:ext cx="6618515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3703">
                  <a:extLst>
                    <a:ext uri="{9D8B030D-6E8A-4147-A177-3AD203B41FA5}">
                      <a16:colId xmlns:a16="http://schemas.microsoft.com/office/drawing/2014/main" val="250766703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1674350365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2207676116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455964609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3268226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sz="1800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3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sz="1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“BB”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“AB”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“ABC”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59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sz="1800" dirty="0"/>
                        <a:t>Branch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6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sz="1800" dirty="0"/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4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sz="1800" dirty="0"/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15235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846D687-884F-E440-99A5-FB252FA2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28" y="-15461"/>
            <a:ext cx="10515600" cy="1108242"/>
          </a:xfrm>
        </p:spPr>
        <p:txBody>
          <a:bodyPr/>
          <a:lstStyle/>
          <a:p>
            <a:r>
              <a:rPr lang="en-FR" dirty="0"/>
              <a:t>Coverage-Based Fuzzing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E33C0-EFA5-1B4B-8226-CD09E5BC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E2488-05A2-3842-81C0-B452FD5CA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5</a:t>
            </a:fld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E02ECA6-C154-8B48-AFB8-D7AEE7E97B72}"/>
              </a:ext>
            </a:extLst>
          </p:cNvPr>
          <p:cNvSpPr/>
          <p:nvPr/>
        </p:nvSpPr>
        <p:spPr>
          <a:xfrm>
            <a:off x="411728" y="4056272"/>
            <a:ext cx="2029952" cy="205899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Fuzzer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EC5DFD-E36E-884F-B562-932DF921F77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441680" y="4665820"/>
            <a:ext cx="2314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1FF5F-D073-984C-811D-376FF0B01454}"/>
              </a:ext>
            </a:extLst>
          </p:cNvPr>
          <p:cNvSpPr/>
          <p:nvPr/>
        </p:nvSpPr>
        <p:spPr>
          <a:xfrm>
            <a:off x="504158" y="4625209"/>
            <a:ext cx="1861073" cy="12655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Seed Pool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A030024-35AE-3042-92B7-219BA34360EB}"/>
              </a:ext>
            </a:extLst>
          </p:cNvPr>
          <p:cNvSpPr/>
          <p:nvPr/>
        </p:nvSpPr>
        <p:spPr>
          <a:xfrm>
            <a:off x="611734" y="5014259"/>
            <a:ext cx="1645920" cy="2344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Test Case A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3302382-5EB2-7045-82DC-99AA7C074992}"/>
              </a:ext>
            </a:extLst>
          </p:cNvPr>
          <p:cNvSpPr/>
          <p:nvPr/>
        </p:nvSpPr>
        <p:spPr>
          <a:xfrm>
            <a:off x="611734" y="5284546"/>
            <a:ext cx="1645920" cy="2344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Test Case B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CE7C6A0-81DB-2D46-B85F-E6B8DB7F970E}"/>
              </a:ext>
            </a:extLst>
          </p:cNvPr>
          <p:cNvSpPr/>
          <p:nvPr/>
        </p:nvSpPr>
        <p:spPr>
          <a:xfrm>
            <a:off x="611734" y="5554631"/>
            <a:ext cx="1645920" cy="23440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chemeClr val="tx1"/>
                </a:solidFill>
              </a:rPr>
              <a:t>Test Case 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D309022-7CDE-4A42-908B-28F3F1F2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673978"/>
              </p:ext>
            </p:extLst>
          </p:nvPr>
        </p:nvGraphicFramePr>
        <p:xfrm>
          <a:off x="5264250" y="1093865"/>
          <a:ext cx="529481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3704">
                  <a:extLst>
                    <a:ext uri="{9D8B030D-6E8A-4147-A177-3AD203B41FA5}">
                      <a16:colId xmlns:a16="http://schemas.microsoft.com/office/drawing/2014/main" val="250766703"/>
                    </a:ext>
                  </a:extLst>
                </a:gridCol>
                <a:gridCol w="1323704">
                  <a:extLst>
                    <a:ext uri="{9D8B030D-6E8A-4147-A177-3AD203B41FA5}">
                      <a16:colId xmlns:a16="http://schemas.microsoft.com/office/drawing/2014/main" val="1674350365"/>
                    </a:ext>
                  </a:extLst>
                </a:gridCol>
                <a:gridCol w="1323704">
                  <a:extLst>
                    <a:ext uri="{9D8B030D-6E8A-4147-A177-3AD203B41FA5}">
                      <a16:colId xmlns:a16="http://schemas.microsoft.com/office/drawing/2014/main" val="2207676116"/>
                    </a:ext>
                  </a:extLst>
                </a:gridCol>
                <a:gridCol w="1323704">
                  <a:extLst>
                    <a:ext uri="{9D8B030D-6E8A-4147-A177-3AD203B41FA5}">
                      <a16:colId xmlns:a16="http://schemas.microsoft.com/office/drawing/2014/main" val="455964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sz="1800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3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“BB”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“AB”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87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Branch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6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4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15235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304BB3A-CB84-CE4F-B6D4-6149358B1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43930"/>
              </p:ext>
            </p:extLst>
          </p:nvPr>
        </p:nvGraphicFramePr>
        <p:xfrm>
          <a:off x="5264253" y="1096506"/>
          <a:ext cx="3971109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3703">
                  <a:extLst>
                    <a:ext uri="{9D8B030D-6E8A-4147-A177-3AD203B41FA5}">
                      <a16:colId xmlns:a16="http://schemas.microsoft.com/office/drawing/2014/main" val="250766703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1674350365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220767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FR" sz="1800" dirty="0"/>
                        <a:t>Test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23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“A”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“BB”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68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Branch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6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Branch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FR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4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FR" dirty="0"/>
                        <a:t>Branch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152354"/>
                  </a:ext>
                </a:extLst>
              </a:tr>
            </a:tbl>
          </a:graphicData>
        </a:graphic>
      </p:graphicFrame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F936FF5-208E-5B4B-AC5E-E22AC4DDD7B0}"/>
              </a:ext>
            </a:extLst>
          </p:cNvPr>
          <p:cNvSpPr/>
          <p:nvPr/>
        </p:nvSpPr>
        <p:spPr>
          <a:xfrm>
            <a:off x="4098405" y="4075709"/>
            <a:ext cx="2029952" cy="118022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ACE1C2-40FA-984B-9644-D1E30E4830E6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6128357" y="4665819"/>
            <a:ext cx="19793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F67740-6783-3A42-943B-2578A91373AC}"/>
              </a:ext>
            </a:extLst>
          </p:cNvPr>
          <p:cNvSpPr txBox="1"/>
          <p:nvPr/>
        </p:nvSpPr>
        <p:spPr>
          <a:xfrm>
            <a:off x="2673178" y="4481154"/>
            <a:ext cx="1210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Test Case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4C7DF4-DE0D-E24A-9C6A-C79CA908FCE3}"/>
              </a:ext>
            </a:extLst>
          </p:cNvPr>
          <p:cNvSpPr txBox="1"/>
          <p:nvPr/>
        </p:nvSpPr>
        <p:spPr>
          <a:xfrm>
            <a:off x="6326296" y="44811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Outputs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ACC1A9-0353-0140-9C3D-624649D23161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3883830" y="4665820"/>
            <a:ext cx="2145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092A322-90B3-5A49-8A12-87DBB297E879}"/>
              </a:ext>
            </a:extLst>
          </p:cNvPr>
          <p:cNvSpPr txBox="1"/>
          <p:nvPr/>
        </p:nvSpPr>
        <p:spPr>
          <a:xfrm>
            <a:off x="411728" y="1122459"/>
            <a:ext cx="4484261" cy="258532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combinedBranches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(char *data) {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    int bits = 0;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    if (data[0] == 'A') bits |= 1;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    if (data[1] == 'B') bits |= 2;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    if (data[2] == 'C') bits |= 4;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    if (bits == 7)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("BINGO\n");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8745333-5A77-634F-A67A-AED3D50ACC2E}"/>
              </a:ext>
            </a:extLst>
          </p:cNvPr>
          <p:cNvSpPr/>
          <p:nvPr/>
        </p:nvSpPr>
        <p:spPr>
          <a:xfrm>
            <a:off x="7516814" y="4059571"/>
            <a:ext cx="4482048" cy="150066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FR" sz="2400" dirty="0">
                <a:solidFill>
                  <a:schemeClr val="tx1"/>
                </a:solidFill>
              </a:rPr>
              <a:t>Fitness Function:</a:t>
            </a:r>
            <a:br>
              <a:rPr lang="en-FR" sz="2400" dirty="0">
                <a:solidFill>
                  <a:schemeClr val="tx1"/>
                </a:solidFill>
              </a:rPr>
            </a:br>
            <a: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if(</a:t>
            </a:r>
            <a:r>
              <a:rPr lang="en-FR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branch</a:t>
            </a:r>
            <a: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FR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Add to seed pool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67F3049-7C50-A34B-BDC5-01BECE445B7B}"/>
              </a:ext>
            </a:extLst>
          </p:cNvPr>
          <p:cNvSpPr/>
          <p:nvPr/>
        </p:nvSpPr>
        <p:spPr>
          <a:xfrm>
            <a:off x="1684249" y="4658707"/>
            <a:ext cx="9086153" cy="128713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dirty="0"/>
              <a:t>A more </a:t>
            </a:r>
            <a:r>
              <a:rPr lang="en-FR" sz="2800" b="1" dirty="0"/>
              <a:t>informative</a:t>
            </a:r>
            <a:r>
              <a:rPr lang="en-FR" sz="2800" dirty="0"/>
              <a:t> Fitness Function is needed! </a:t>
            </a:r>
          </a:p>
        </p:txBody>
      </p:sp>
    </p:spTree>
    <p:extLst>
      <p:ext uri="{BB962C8B-B14F-4D97-AF65-F5344CB8AC3E}">
        <p14:creationId xmlns:p14="http://schemas.microsoft.com/office/powerpoint/2010/main" val="379901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84A8-FED6-6B48-83CA-827C32D2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1723" cy="1325563"/>
          </a:xfrm>
        </p:spPr>
        <p:txBody>
          <a:bodyPr/>
          <a:lstStyle/>
          <a:p>
            <a:r>
              <a:rPr lang="en-GB" dirty="0"/>
              <a:t>Informative Fitness with Combination</a:t>
            </a:r>
            <a:endParaRPr lang="en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8FE15-A383-DA45-9EA2-E0A63736E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6878" cy="435133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FR" sz="2400" dirty="0"/>
              <a:t>Ankou goal: developing a fitness function taking into account </a:t>
            </a:r>
            <a:r>
              <a:rPr lang="en-FR" sz="2400" b="1" dirty="0"/>
              <a:t>combinations</a:t>
            </a:r>
            <a:r>
              <a:rPr lang="en-FR" sz="2400" dirty="0"/>
              <a:t>.</a:t>
            </a:r>
            <a:endParaRPr lang="en-FR" sz="24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FR" sz="2400" dirty="0"/>
              <a:t>͏</a:t>
            </a:r>
            <a:r>
              <a:rPr lang="en-FR" sz="800" dirty="0"/>
              <a:t> </a:t>
            </a:r>
            <a:r>
              <a:rPr lang="en-FR" sz="2400" b="1" dirty="0"/>
              <a:t>Quantify</a:t>
            </a:r>
            <a:r>
              <a:rPr lang="en-FR" sz="2400" dirty="0"/>
              <a:t> the difference between program executions.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FR" sz="2400" dirty="0"/>
              <a:t>Make fitness computation </a:t>
            </a:r>
            <a:r>
              <a:rPr lang="en-FR" sz="2400" b="1" dirty="0"/>
              <a:t>fast</a:t>
            </a:r>
            <a:r>
              <a:rPr lang="en-FR" sz="2400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FR" sz="2400" dirty="0"/>
              <a:t>Make the fitness </a:t>
            </a:r>
            <a:r>
              <a:rPr lang="en-FR" sz="2400" b="1" dirty="0"/>
              <a:t>adaptive</a:t>
            </a:r>
            <a:r>
              <a:rPr lang="en-FR" sz="2400" dirty="0"/>
              <a:t> to the program.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F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29912B-F825-6744-908A-F4E3D57F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58171-B5BB-A645-B8B7-E8F0779F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63AB-2C1F-264B-8141-5708F7B4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Point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0731A-0860-034F-B513-97FEDAB5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3E79B-E116-324A-85B3-FEA61A3F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8A573D-9D1D-6F40-8C63-1F9272299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739146"/>
              </p:ext>
            </p:extLst>
          </p:nvPr>
        </p:nvGraphicFramePr>
        <p:xfrm>
          <a:off x="1796143" y="1589314"/>
          <a:ext cx="8363857" cy="4549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237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0731A-0860-034F-B513-97FEDAB5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3E79B-E116-324A-85B3-FEA61A3F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8A573D-9D1D-6F40-8C63-1F92722996F9}"/>
              </a:ext>
            </a:extLst>
          </p:cNvPr>
          <p:cNvGraphicFramePr/>
          <p:nvPr/>
        </p:nvGraphicFramePr>
        <p:xfrm>
          <a:off x="1796143" y="1589314"/>
          <a:ext cx="8363857" cy="4549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A8F524-0042-C14A-8605-854461B48741}"/>
              </a:ext>
            </a:extLst>
          </p:cNvPr>
          <p:cNvCxnSpPr>
            <a:cxnSpLocks/>
          </p:cNvCxnSpPr>
          <p:nvPr/>
        </p:nvCxnSpPr>
        <p:spPr>
          <a:xfrm>
            <a:off x="5290457" y="2906486"/>
            <a:ext cx="3418114" cy="1066800"/>
          </a:xfrm>
          <a:prstGeom prst="straightConnector1">
            <a:avLst/>
          </a:prstGeom>
          <a:ln w="76200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A6BBD7F-CC1D-104A-9B99-D2BF100D5352}"/>
              </a:ext>
            </a:extLst>
          </p:cNvPr>
          <p:cNvSpPr/>
          <p:nvPr/>
        </p:nvSpPr>
        <p:spPr>
          <a:xfrm>
            <a:off x="7063913" y="1570288"/>
            <a:ext cx="4354286" cy="105463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200" dirty="0"/>
              <a:t>Euclidean Distance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2EBFC4-9AB3-894B-9D8E-0F865B638D43}"/>
              </a:ext>
            </a:extLst>
          </p:cNvPr>
          <p:cNvSpPr txBox="1">
            <a:spLocks/>
          </p:cNvSpPr>
          <p:nvPr/>
        </p:nvSpPr>
        <p:spPr>
          <a:xfrm>
            <a:off x="838200" y="820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3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FR" dirty="0"/>
              <a:t>Distance between Executions</a:t>
            </a:r>
          </a:p>
        </p:txBody>
      </p:sp>
    </p:spTree>
    <p:extLst>
      <p:ext uri="{BB962C8B-B14F-4D97-AF65-F5344CB8AC3E}">
        <p14:creationId xmlns:p14="http://schemas.microsoft.com/office/powerpoint/2010/main" val="103918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463AB-2C1F-264B-8141-5708F7B4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90"/>
            <a:ext cx="10515600" cy="1325563"/>
          </a:xfrm>
        </p:spPr>
        <p:txBody>
          <a:bodyPr/>
          <a:lstStyle/>
          <a:p>
            <a:r>
              <a:rPr lang="en-FR" dirty="0"/>
              <a:t>Distance between Executions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0731A-0860-034F-B513-97FEDAB5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3E79B-E116-324A-85B3-FEA61A3F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8A573D-9D1D-6F40-8C63-1F92722996F9}"/>
              </a:ext>
            </a:extLst>
          </p:cNvPr>
          <p:cNvGraphicFramePr/>
          <p:nvPr/>
        </p:nvGraphicFramePr>
        <p:xfrm>
          <a:off x="1796143" y="1589314"/>
          <a:ext cx="8363857" cy="4549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A8F524-0042-C14A-8605-854461B48741}"/>
              </a:ext>
            </a:extLst>
          </p:cNvPr>
          <p:cNvCxnSpPr>
            <a:cxnSpLocks/>
          </p:cNvCxnSpPr>
          <p:nvPr/>
        </p:nvCxnSpPr>
        <p:spPr>
          <a:xfrm flipH="1">
            <a:off x="2950029" y="2917371"/>
            <a:ext cx="2144485" cy="1055915"/>
          </a:xfrm>
          <a:prstGeom prst="straightConnector1">
            <a:avLst/>
          </a:prstGeom>
          <a:ln w="76200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1E29A7-FA5E-1943-8A0D-0A9084866D7E}"/>
              </a:ext>
            </a:extLst>
          </p:cNvPr>
          <p:cNvCxnSpPr>
            <a:cxnSpLocks/>
          </p:cNvCxnSpPr>
          <p:nvPr/>
        </p:nvCxnSpPr>
        <p:spPr>
          <a:xfrm flipH="1">
            <a:off x="4071257" y="3037114"/>
            <a:ext cx="1099457" cy="1981200"/>
          </a:xfrm>
          <a:prstGeom prst="straightConnector1">
            <a:avLst/>
          </a:prstGeom>
          <a:ln w="76200">
            <a:solidFill>
              <a:schemeClr val="accent3">
                <a:alpha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1C8C6E-8A7A-0945-A26E-3DF06601B0BB}"/>
              </a:ext>
            </a:extLst>
          </p:cNvPr>
          <p:cNvSpPr/>
          <p:nvPr/>
        </p:nvSpPr>
        <p:spPr>
          <a:xfrm>
            <a:off x="2656115" y="1318380"/>
            <a:ext cx="6879770" cy="119742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3200" dirty="0"/>
              <a:t>Detects Combinatorial Difference!</a:t>
            </a:r>
          </a:p>
        </p:txBody>
      </p:sp>
    </p:spTree>
    <p:extLst>
      <p:ext uri="{BB962C8B-B14F-4D97-AF65-F5344CB8AC3E}">
        <p14:creationId xmlns:p14="http://schemas.microsoft.com/office/powerpoint/2010/main" val="206245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프레젠테이션1" id="{07F68BD5-5998-4973-BB08-A443C4580B81}" vid="{F15197CD-9BC5-4488-9A1B-45EC09ADE6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4657</TotalTime>
  <Words>996</Words>
  <Application>Microsoft Macintosh PowerPoint</Application>
  <PresentationFormat>Widescreen</PresentationFormat>
  <Paragraphs>229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Cambria Math</vt:lpstr>
      <vt:lpstr>Consolas</vt:lpstr>
      <vt:lpstr>Wingdings</vt:lpstr>
      <vt:lpstr>Office 테마</vt:lpstr>
      <vt:lpstr>Ankou: Guiding Grey-box Fuzzing towards Combinatorial Difference</vt:lpstr>
      <vt:lpstr>The Success of Grey-box Fuzzing</vt:lpstr>
      <vt:lpstr>Grey-box, How?</vt:lpstr>
      <vt:lpstr>Which Feedback?</vt:lpstr>
      <vt:lpstr>Coverage-Based Fuzzing</vt:lpstr>
      <vt:lpstr>Informative Fitness with Combination</vt:lpstr>
      <vt:lpstr>Point Representation</vt:lpstr>
      <vt:lpstr>PowerPoint Presentation</vt:lpstr>
      <vt:lpstr>Distance between Executions</vt:lpstr>
      <vt:lpstr>Distance-based Fitness Function</vt:lpstr>
      <vt:lpstr>Distance-based Fitness Function</vt:lpstr>
      <vt:lpstr>Cost Sensitivity</vt:lpstr>
      <vt:lpstr>Problem: Slow Computation</vt:lpstr>
      <vt:lpstr>Cost Reduction</vt:lpstr>
      <vt:lpstr>Ankou Adaptive Fitness Function</vt:lpstr>
      <vt:lpstr>Ankou Adaptive Fitness Function</vt:lpstr>
      <vt:lpstr>Benchmark</vt:lpstr>
      <vt:lpstr>Q: Is the New Fitness Function Effective?</vt:lpstr>
      <vt:lpstr>Ankou with and without Distance-based</vt:lpstr>
      <vt:lpstr>Q: How does Ankou compare to other grey-box fuzzers?</vt:lpstr>
      <vt:lpstr>Ankou vs. AFL</vt:lpstr>
      <vt:lpstr>Ankou vs. AFL: Speed</vt:lpstr>
      <vt:lpstr>Conclusion</vt:lpstr>
      <vt:lpstr>Question?</vt:lpstr>
      <vt:lpstr>Why develop the Dynamic PCA</vt:lpstr>
      <vt:lpstr>Limitations</vt:lpstr>
      <vt:lpstr>Q: Is the Dynamic PCA necessary?</vt:lpstr>
      <vt:lpstr>Q: Dimensionality Reduction Effectiveness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Ankou: Guiding Grey-box Fuzzing towards Combinatorial Difference</dc:title>
  <dc:creator>Valentin Manès</dc:creator>
  <cp:lastModifiedBy>Valentin Manès</cp:lastModifiedBy>
  <cp:revision>105</cp:revision>
  <dcterms:created xsi:type="dcterms:W3CDTF">2020-05-16T07:14:35Z</dcterms:created>
  <dcterms:modified xsi:type="dcterms:W3CDTF">2020-07-07T05:57:51Z</dcterms:modified>
</cp:coreProperties>
</file>