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376" r:id="rId2"/>
    <p:sldId id="405" r:id="rId3"/>
    <p:sldId id="399" r:id="rId4"/>
    <p:sldId id="400" r:id="rId5"/>
    <p:sldId id="382" r:id="rId6"/>
    <p:sldId id="406" r:id="rId7"/>
    <p:sldId id="409" r:id="rId8"/>
    <p:sldId id="408" r:id="rId9"/>
    <p:sldId id="411" r:id="rId10"/>
    <p:sldId id="410" r:id="rId11"/>
    <p:sldId id="396" r:id="rId12"/>
    <p:sldId id="412" r:id="rId13"/>
    <p:sldId id="403" r:id="rId14"/>
    <p:sldId id="404" r:id="rId15"/>
    <p:sldId id="401" r:id="rId16"/>
    <p:sldId id="407" r:id="rId17"/>
    <p:sldId id="37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86" autoAdjust="0"/>
    <p:restoredTop sz="85510"/>
  </p:normalViewPr>
  <p:slideViewPr>
    <p:cSldViewPr snapToGrid="0">
      <p:cViewPr varScale="1">
        <p:scale>
          <a:sx n="108" d="100"/>
          <a:sy n="108" d="100"/>
        </p:scale>
        <p:origin x="1792" y="200"/>
      </p:cViewPr>
      <p:guideLst/>
    </p:cSldViewPr>
  </p:slideViewPr>
  <p:outlineViewPr>
    <p:cViewPr>
      <p:scale>
        <a:sx n="33" d="100"/>
        <a:sy n="33" d="100"/>
      </p:scale>
      <p:origin x="0" y="-2388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58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DFD072-931F-46CE-944B-5CA99942F2AA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4A5A0-7684-4AB7-B49C-3E05E72C6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6505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7DAB1D-2E4E-429A-8ACF-9AC6BAA9455A}" type="datetimeFigureOut">
              <a:rPr lang="en-US" smtClean="0"/>
              <a:t>7/9/20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7036E5-ACEE-410F-9691-96B05A8FD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7229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7036E5-ACEE-410F-9691-96B05A8FDF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6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036E5-ACEE-410F-9691-96B05A8FDF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5017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036E5-ACEE-410F-9691-96B05A8FDF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483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036E5-ACEE-410F-9691-96B05A8FDF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18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036E5-ACEE-410F-9691-96B05A8FDF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063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036E5-ACEE-410F-9691-96B05A8FDF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550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036E5-ACEE-410F-9691-96B05A8FDF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53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036E5-ACEE-410F-9691-96B05A8FDF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696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036E5-ACEE-410F-9691-96B05A8FDF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877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036E5-ACEE-410F-9691-96B05A8FDF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67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036E5-ACEE-410F-9691-96B05A8FDF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419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7036E5-ACEE-410F-9691-96B05A8FDF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462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 latinLnBrk="0">
              <a:defRPr sz="6000"/>
            </a:lvl1pPr>
          </a:lstStyle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 latinLnBrk="0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altLang="ko-KR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0FBADDF-983D-47BB-AF49-5E853DB5D42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685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ADDF-983D-47BB-AF49-5E853DB5D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940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ADDF-983D-47BB-AF49-5E853DB5D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47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>
                <a:solidFill>
                  <a:schemeClr val="accent3"/>
                </a:solidFill>
                <a:latin typeface="+mj-ea"/>
                <a:ea typeface="+mj-ea"/>
              </a:defRPr>
            </a:lvl1pPr>
          </a:lstStyle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ADDF-983D-47BB-AF49-5E853DB5D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0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latinLnBrk="0">
              <a:defRPr sz="6000"/>
            </a:lvl1pPr>
          </a:lstStyle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latinLnBrk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ADDF-983D-47BB-AF49-5E853DB5D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369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latinLnBrk="0">
              <a:defRPr/>
            </a:lvl1pPr>
          </a:lstStyle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ADDF-983D-47BB-AF49-5E853DB5D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202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 latinLnBrk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ADDF-983D-47BB-AF49-5E853DB5D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372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ADDF-983D-47BB-AF49-5E853DB5D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80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ADDF-983D-47BB-AF49-5E853DB5D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78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altLang="ko-KR"/>
              <a:t>Click to edit Master text styles</a:t>
            </a:r>
          </a:p>
          <a:p>
            <a:pPr lvl="1"/>
            <a:r>
              <a:rPr lang="en-GB" altLang="ko-KR"/>
              <a:t>Second level</a:t>
            </a:r>
          </a:p>
          <a:p>
            <a:pPr lvl="2"/>
            <a:r>
              <a:rPr lang="en-GB" altLang="ko-KR"/>
              <a:t>Third level</a:t>
            </a:r>
          </a:p>
          <a:p>
            <a:pPr lvl="3"/>
            <a:r>
              <a:rPr lang="en-GB" altLang="ko-KR"/>
              <a:t>Fourth level</a:t>
            </a:r>
          </a:p>
          <a:p>
            <a:pPr lvl="4"/>
            <a:r>
              <a:rPr lang="en-GB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ADDF-983D-47BB-AF49-5E853DB5D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3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ko-KR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ADDF-983D-47BB-AF49-5E853DB5D4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6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85018"/>
            <a:ext cx="12192000" cy="5424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1475" y="6492696"/>
            <a:ext cx="72648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7367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60FBADDF-983D-47BB-AF49-5E853DB5D42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849" y="6385018"/>
            <a:ext cx="1248894" cy="50268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 userDrawn="1"/>
        </p:nvPicPr>
        <p:blipFill>
          <a:blip r:embed="rId1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6484236"/>
            <a:ext cx="742916" cy="343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42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3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−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ü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uzzing-survey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uzzing-survey.or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fuzzing-survey.org/?k=Ankou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54935" y="1142241"/>
            <a:ext cx="11082130" cy="2387600"/>
          </a:xfrm>
        </p:spPr>
        <p:txBody>
          <a:bodyPr>
            <a:normAutofit/>
          </a:bodyPr>
          <a:lstStyle/>
          <a:p>
            <a:r>
              <a:rPr lang="en-GB" sz="5400" dirty="0"/>
              <a:t>The Art, Science, and Engineering of Fuzzing: A Survey</a:t>
            </a:r>
            <a:endParaRPr lang="en-US" sz="5400" b="1" dirty="0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1220821" y="3611766"/>
            <a:ext cx="9750357" cy="1655762"/>
          </a:xfrm>
        </p:spPr>
        <p:txBody>
          <a:bodyPr/>
          <a:lstStyle/>
          <a:p>
            <a:endParaRPr lang="en-US" altLang="ko-KR" dirty="0"/>
          </a:p>
          <a:p>
            <a:r>
              <a:rPr lang="en-GB" dirty="0"/>
              <a:t>Valentin J.M. </a:t>
            </a:r>
            <a:r>
              <a:rPr lang="en-GB" dirty="0" err="1"/>
              <a:t>Manès</a:t>
            </a:r>
            <a:r>
              <a:rPr lang="en-GB" dirty="0"/>
              <a:t>, </a:t>
            </a:r>
            <a:r>
              <a:rPr lang="en-GB" dirty="0" err="1"/>
              <a:t>HyungSeok</a:t>
            </a:r>
            <a:r>
              <a:rPr lang="en-GB" dirty="0"/>
              <a:t> Han, </a:t>
            </a:r>
            <a:r>
              <a:rPr lang="en-GB" dirty="0" err="1"/>
              <a:t>Choongwoo</a:t>
            </a:r>
            <a:r>
              <a:rPr lang="en-GB" dirty="0"/>
              <a:t> Han,</a:t>
            </a:r>
            <a:br>
              <a:rPr lang="en-GB" dirty="0"/>
            </a:br>
            <a:r>
              <a:rPr lang="en-GB" dirty="0"/>
              <a:t>Sang </a:t>
            </a:r>
            <a:r>
              <a:rPr lang="en-GB" dirty="0" err="1"/>
              <a:t>Kil</a:t>
            </a:r>
            <a:r>
              <a:rPr lang="en-GB" dirty="0"/>
              <a:t> Cha, Manuel </a:t>
            </a:r>
            <a:r>
              <a:rPr lang="en-GB" dirty="0" err="1"/>
              <a:t>Egele</a:t>
            </a:r>
            <a:r>
              <a:rPr lang="en-GB" dirty="0"/>
              <a:t>, Edward J. Schwartz, and Maverick Woo</a:t>
            </a: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953572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6893-6E04-B044-8C98-6E124B5C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Genealogy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F22F95-F2BA-7747-A9F0-7E12A97E8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D2C99-2F7A-4145-B9CA-D699AD06C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ADDF-983D-47BB-AF49-5E853DB5D42D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7F1409-3C64-F741-8F92-A14741A35C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456" y="1533867"/>
            <a:ext cx="8563088" cy="4706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40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407A-D592-FF40-99B0-CEFAD0C86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9107"/>
            <a:ext cx="11227420" cy="1544773"/>
          </a:xfrm>
        </p:spPr>
        <p:txBody>
          <a:bodyPr/>
          <a:lstStyle/>
          <a:p>
            <a:r>
              <a:rPr lang="en-FR" dirty="0"/>
              <a:t>Companion Website:</a:t>
            </a:r>
            <a:br>
              <a:rPr lang="en-FR" dirty="0"/>
            </a:br>
            <a:r>
              <a:rPr lang="en-GB" dirty="0">
                <a:hlinkClick r:id="rId3"/>
              </a:rPr>
              <a:t>fuzzing-survey.org</a:t>
            </a:r>
            <a:r>
              <a:rPr lang="en-GB" dirty="0"/>
              <a:t> </a:t>
            </a:r>
            <a:endParaRPr lang="en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64A02-8E9B-AC42-A729-36F509EAF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56BE9-3853-414A-9F37-55CA62E85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ADDF-983D-47BB-AF49-5E853DB5D42D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 descr="A picture containing clock&#10;&#10;Description automatically generated">
            <a:extLst>
              <a:ext uri="{FF2B5EF4-FFF2-40B4-BE49-F238E27FC236}">
                <a16:creationId xmlns:a16="http://schemas.microsoft.com/office/drawing/2014/main" id="{F79E0E46-884B-2940-A27A-6FBADE7508D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08"/>
          <a:stretch/>
        </p:blipFill>
        <p:spPr>
          <a:xfrm>
            <a:off x="672690" y="2179509"/>
            <a:ext cx="11171181" cy="337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910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407A-D592-FF40-99B0-CEFAD0C86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27420" cy="1325563"/>
          </a:xfrm>
        </p:spPr>
        <p:txBody>
          <a:bodyPr/>
          <a:lstStyle/>
          <a:p>
            <a:r>
              <a:rPr lang="en-GB" dirty="0"/>
              <a:t>AFL: A Grey-box Hub</a:t>
            </a:r>
            <a:endParaRPr lang="en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64A02-8E9B-AC42-A729-36F509EAF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56BE9-3853-414A-9F37-55CA62E85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ADDF-983D-47BB-AF49-5E853DB5D42D}" type="slidenum">
              <a:rPr lang="en-US" smtClean="0"/>
              <a:t>12</a:t>
            </a:fld>
            <a:endParaRPr lang="en-US"/>
          </a:p>
        </p:txBody>
      </p:sp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4BEEDC76-866E-4548-8A05-147C4CC9F2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" r="8270"/>
          <a:stretch/>
        </p:blipFill>
        <p:spPr>
          <a:xfrm>
            <a:off x="2373061" y="1690688"/>
            <a:ext cx="8157697" cy="469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696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9D3F9-C27D-ED4A-B136-28570B919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115" y="12376"/>
            <a:ext cx="10515600" cy="1325563"/>
          </a:xfrm>
        </p:spPr>
        <p:txBody>
          <a:bodyPr/>
          <a:lstStyle/>
          <a:p>
            <a:r>
              <a:rPr lang="en-FR" dirty="0"/>
              <a:t>Black-box Hubs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D49FEE-D583-7B4B-968B-B1AF0914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499E3D-5BDE-E144-9916-F5DA5EFB2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ADDF-983D-47BB-AF49-5E853DB5D42D}" type="slidenum">
              <a:rPr lang="en-US" smtClean="0"/>
              <a:t>13</a:t>
            </a:fld>
            <a:endParaRPr lang="en-US"/>
          </a:p>
        </p:txBody>
      </p:sp>
      <p:pic>
        <p:nvPicPr>
          <p:cNvPr id="7" name="Picture 6" descr="A picture containing table, sitting, wine, room&#10;&#10;Description automatically generated">
            <a:extLst>
              <a:ext uri="{FF2B5EF4-FFF2-40B4-BE49-F238E27FC236}">
                <a16:creationId xmlns:a16="http://schemas.microsoft.com/office/drawing/2014/main" id="{4258940D-0874-0E4F-8AAE-EA97CED87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464" y="1090617"/>
            <a:ext cx="4602895" cy="5212917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9" name="Picture 8" descr="A picture containing clock&#10;&#10;Description automatically generated">
            <a:extLst>
              <a:ext uri="{FF2B5EF4-FFF2-40B4-BE49-F238E27FC236}">
                <a16:creationId xmlns:a16="http://schemas.microsoft.com/office/drawing/2014/main" id="{7C722FBF-BCB7-7544-ABBE-4C9AF1F96F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530" y="116249"/>
            <a:ext cx="4068140" cy="6187285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3EEA9C6A-A615-5C41-8D4A-28F1739C8C27}"/>
              </a:ext>
            </a:extLst>
          </p:cNvPr>
          <p:cNvSpPr/>
          <p:nvPr/>
        </p:nvSpPr>
        <p:spPr>
          <a:xfrm>
            <a:off x="126125" y="3538415"/>
            <a:ext cx="2469931" cy="753805"/>
          </a:xfrm>
          <a:prstGeom prst="wedgeRoundRectCallout">
            <a:avLst>
              <a:gd name="adj1" fmla="val 68103"/>
              <a:gd name="adj2" fmla="val -92877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2800" b="1" dirty="0"/>
              <a:t>LangFuzz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C24282EE-0E90-594D-8247-C64CA1CE5B78}"/>
              </a:ext>
            </a:extLst>
          </p:cNvPr>
          <p:cNvSpPr/>
          <p:nvPr/>
        </p:nvSpPr>
        <p:spPr>
          <a:xfrm>
            <a:off x="5626920" y="174594"/>
            <a:ext cx="1899220" cy="753805"/>
          </a:xfrm>
          <a:prstGeom prst="wedgeRoundRectCallout">
            <a:avLst>
              <a:gd name="adj1" fmla="val 76344"/>
              <a:gd name="adj2" fmla="val -12527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2800" b="1" dirty="0"/>
              <a:t>BFF</a:t>
            </a:r>
          </a:p>
        </p:txBody>
      </p:sp>
    </p:spTree>
    <p:extLst>
      <p:ext uri="{BB962C8B-B14F-4D97-AF65-F5344CB8AC3E}">
        <p14:creationId xmlns:p14="http://schemas.microsoft.com/office/powerpoint/2010/main" val="1367994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A2B9E-9E4A-7D48-9B7A-4A1232E5A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" y="133505"/>
            <a:ext cx="10515600" cy="1325563"/>
          </a:xfrm>
        </p:spPr>
        <p:txBody>
          <a:bodyPr/>
          <a:lstStyle/>
          <a:p>
            <a:r>
              <a:rPr lang="en-FR" dirty="0"/>
              <a:t>Grey-box Outliers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EB62FF-7B07-AC4B-AAFF-A7C259E6F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482DA5-B311-8848-903A-4C737F28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ADDF-983D-47BB-AF49-5E853DB5D42D}" type="slidenum">
              <a:rPr lang="en-US" smtClean="0"/>
              <a:t>14</a:t>
            </a:fld>
            <a:endParaRPr lang="en-US"/>
          </a:p>
        </p:txBody>
      </p:sp>
      <p:pic>
        <p:nvPicPr>
          <p:cNvPr id="10" name="Picture 9" descr="A picture containing sitting, table, display, room&#10;&#10;Description automatically generated">
            <a:extLst>
              <a:ext uri="{FF2B5EF4-FFF2-40B4-BE49-F238E27FC236}">
                <a16:creationId xmlns:a16="http://schemas.microsoft.com/office/drawing/2014/main" id="{63CBB22C-284E-0344-8772-A6181BC90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547" y="1187669"/>
            <a:ext cx="3357855" cy="5148286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E371ED93-1040-F14E-8031-8A44F3E0D08D}"/>
              </a:ext>
            </a:extLst>
          </p:cNvPr>
          <p:cNvSpPr/>
          <p:nvPr/>
        </p:nvSpPr>
        <p:spPr>
          <a:xfrm>
            <a:off x="157656" y="1759427"/>
            <a:ext cx="2469931" cy="753805"/>
          </a:xfrm>
          <a:prstGeom prst="wedgeRoundRectCallout">
            <a:avLst>
              <a:gd name="adj1" fmla="val 75337"/>
              <a:gd name="adj2" fmla="val -70568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2800" b="1" dirty="0"/>
              <a:t>CalFuzzer</a:t>
            </a:r>
          </a:p>
        </p:txBody>
      </p:sp>
      <p:pic>
        <p:nvPicPr>
          <p:cNvPr id="13" name="Picture 12" descr="A picture containing table, room, wine, sitting&#10;&#10;Description automatically generated">
            <a:extLst>
              <a:ext uri="{FF2B5EF4-FFF2-40B4-BE49-F238E27FC236}">
                <a16:creationId xmlns:a16="http://schemas.microsoft.com/office/drawing/2014/main" id="{DAF76D93-69B0-2849-A252-418EE3A20D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2864" y="120869"/>
            <a:ext cx="3934644" cy="6159547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BB17D936-56B1-124E-AD73-BB39CF826467}"/>
              </a:ext>
            </a:extLst>
          </p:cNvPr>
          <p:cNvSpPr/>
          <p:nvPr/>
        </p:nvSpPr>
        <p:spPr>
          <a:xfrm>
            <a:off x="8856472" y="1689524"/>
            <a:ext cx="2737944" cy="753805"/>
          </a:xfrm>
          <a:prstGeom prst="wedgeRoundRectCallout">
            <a:avLst>
              <a:gd name="adj1" fmla="val -37498"/>
              <a:gd name="adj2" fmla="val -107902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2800" b="1" dirty="0"/>
              <a:t>Sidewinder</a:t>
            </a:r>
          </a:p>
        </p:txBody>
      </p:sp>
    </p:spTree>
    <p:extLst>
      <p:ext uri="{BB962C8B-B14F-4D97-AF65-F5344CB8AC3E}">
        <p14:creationId xmlns:p14="http://schemas.microsoft.com/office/powerpoint/2010/main" val="3962874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7407A-D592-FF40-99B0-CEFAD0C86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27420" cy="1325563"/>
          </a:xfrm>
        </p:spPr>
        <p:txBody>
          <a:bodyPr/>
          <a:lstStyle/>
          <a:p>
            <a:r>
              <a:rPr lang="en-FR" dirty="0"/>
              <a:t>Companion Website: </a:t>
            </a:r>
            <a:r>
              <a:rPr lang="en-GB" dirty="0">
                <a:hlinkClick r:id="rId3"/>
              </a:rPr>
              <a:t>fuzzing-survey.org</a:t>
            </a:r>
            <a:r>
              <a:rPr lang="en-GB" dirty="0"/>
              <a:t> </a:t>
            </a:r>
            <a:endParaRPr lang="en-F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64A02-8E9B-AC42-A729-36F509EAF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D56BE9-3853-414A-9F37-55CA62E85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ADDF-983D-47BB-AF49-5E853DB5D42D}" type="slidenum">
              <a:rPr lang="en-US" smtClean="0"/>
              <a:t>15</a:t>
            </a:fld>
            <a:endParaRPr lang="en-US"/>
          </a:p>
        </p:txBody>
      </p:sp>
      <p:pic>
        <p:nvPicPr>
          <p:cNvPr id="9" name="Picture 8" descr="A picture containing table&#10;&#10;Description automatically generated">
            <a:extLst>
              <a:ext uri="{FF2B5EF4-FFF2-40B4-BE49-F238E27FC236}">
                <a16:creationId xmlns:a16="http://schemas.microsoft.com/office/drawing/2014/main" id="{4BEEDC76-866E-4548-8A05-147C4CC9F26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" r="8270"/>
          <a:stretch/>
        </p:blipFill>
        <p:spPr>
          <a:xfrm>
            <a:off x="2373061" y="1690688"/>
            <a:ext cx="8157697" cy="4691653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6FD5AD3-0181-5646-B4F4-0EDB41C813AA}"/>
              </a:ext>
            </a:extLst>
          </p:cNvPr>
          <p:cNvSpPr/>
          <p:nvPr/>
        </p:nvSpPr>
        <p:spPr>
          <a:xfrm>
            <a:off x="1176759" y="2591453"/>
            <a:ext cx="9838481" cy="244023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4400" dirty="0"/>
              <a:t>Make a PR to add fuzzers </a:t>
            </a:r>
            <a:r>
              <a:rPr lang="en-FR" sz="4400" dirty="0">
                <a:sym typeface="Wingdings" pitchFamily="2" charset="2"/>
              </a:rPr>
              <a:t></a:t>
            </a:r>
          </a:p>
          <a:p>
            <a:pPr algn="ctr"/>
            <a:r>
              <a:rPr lang="en-GB" sz="3600" dirty="0" err="1"/>
              <a:t>github.com</a:t>
            </a:r>
            <a:r>
              <a:rPr lang="en-GB" sz="3600" dirty="0"/>
              <a:t>/</a:t>
            </a:r>
            <a:r>
              <a:rPr lang="en-GB" sz="3600" dirty="0" err="1"/>
              <a:t>SoftSec</a:t>
            </a:r>
            <a:r>
              <a:rPr lang="en-GB" sz="3600" dirty="0"/>
              <a:t>-KAIST/Fuzzing-Survey</a:t>
            </a:r>
            <a:endParaRPr lang="en-FR" sz="3600" dirty="0"/>
          </a:p>
        </p:txBody>
      </p:sp>
    </p:spTree>
    <p:extLst>
      <p:ext uri="{BB962C8B-B14F-4D97-AF65-F5344CB8AC3E}">
        <p14:creationId xmlns:p14="http://schemas.microsoft.com/office/powerpoint/2010/main" val="26476467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AE9DA-A25C-EE45-95EB-3E7E1CFC3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Share your fuzzer!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CD0A69-C54D-F040-830C-0CFED8DCE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146D3-6A76-C447-99F7-90568F43F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ADDF-983D-47BB-AF49-5E853DB5D42D}" type="slidenum">
              <a:rPr lang="en-US" smtClean="0"/>
              <a:t>16</a:t>
            </a:fld>
            <a:endParaRPr lang="en-US"/>
          </a:p>
        </p:txBody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69F813A4-6633-4946-8C44-AEBF952984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7" t="498" b="1"/>
          <a:stretch/>
        </p:blipFill>
        <p:spPr>
          <a:xfrm>
            <a:off x="1136031" y="2434782"/>
            <a:ext cx="9919938" cy="397078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A832107-6DE5-EC43-8620-C22251497C30}"/>
              </a:ext>
            </a:extLst>
          </p:cNvPr>
          <p:cNvCxnSpPr>
            <a:cxnSpLocks/>
          </p:cNvCxnSpPr>
          <p:nvPr/>
        </p:nvCxnSpPr>
        <p:spPr>
          <a:xfrm flipH="1" flipV="1">
            <a:off x="6477000" y="2205318"/>
            <a:ext cx="804746" cy="3660223"/>
          </a:xfrm>
          <a:prstGeom prst="straightConnector1">
            <a:avLst/>
          </a:prstGeom>
          <a:ln w="889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DD7F059-AD0D-5F47-B59B-0B5017B8766D}"/>
              </a:ext>
            </a:extLst>
          </p:cNvPr>
          <p:cNvSpPr/>
          <p:nvPr/>
        </p:nvSpPr>
        <p:spPr>
          <a:xfrm>
            <a:off x="2533185" y="1482158"/>
            <a:ext cx="7887629" cy="655052"/>
          </a:xfrm>
          <a:prstGeom prst="roundRect">
            <a:avLst/>
          </a:prstGeom>
          <a:noFill/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2800" dirty="0">
                <a:solidFill>
                  <a:schemeClr val="tx1"/>
                </a:solidFill>
              </a:rPr>
              <a:t>Sharable links: </a:t>
            </a:r>
            <a:r>
              <a:rPr lang="en-GB" sz="2800" dirty="0">
                <a:hlinkClick r:id="rId3"/>
              </a:rPr>
              <a:t>fuzzing-survey.org/?k=Ankou  </a:t>
            </a:r>
            <a:endParaRPr lang="en-FR" sz="2800" dirty="0"/>
          </a:p>
        </p:txBody>
      </p:sp>
    </p:spTree>
    <p:extLst>
      <p:ext uri="{BB962C8B-B14F-4D97-AF65-F5344CB8AC3E}">
        <p14:creationId xmlns:p14="http://schemas.microsoft.com/office/powerpoint/2010/main" val="1842567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8052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8800" b="1" dirty="0">
                <a:latin typeface="+mj-ea"/>
              </a:rPr>
              <a:t>Question?</a:t>
            </a:r>
            <a:endParaRPr lang="en-US" sz="8800" b="1" dirty="0">
              <a:latin typeface="+mj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ADDF-983D-47BB-AF49-5E853DB5D42D}" type="slidenum">
              <a:rPr lang="en-US" smtClean="0"/>
              <a:t>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41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 hidden="1">
            <a:extLst>
              <a:ext uri="{FF2B5EF4-FFF2-40B4-BE49-F238E27FC236}">
                <a16:creationId xmlns:a16="http://schemas.microsoft.com/office/drawing/2014/main" id="{2611692F-31AD-1D4C-81F2-B9E548BC4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60FBADDF-983D-47BB-AF49-5E853DB5D42D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AA540F2-ED87-234D-9581-3CACB84CE6D5}"/>
              </a:ext>
            </a:extLst>
          </p:cNvPr>
          <p:cNvSpPr/>
          <p:nvPr/>
        </p:nvSpPr>
        <p:spPr>
          <a:xfrm>
            <a:off x="2968024" y="348769"/>
            <a:ext cx="6255952" cy="138374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sz="4000" dirty="0"/>
              <a:t>A Complex Field</a:t>
            </a:r>
          </a:p>
        </p:txBody>
      </p:sp>
      <p:pic>
        <p:nvPicPr>
          <p:cNvPr id="4" name="Picture 3" descr="A picture containing boat, water, filled, group&#10;&#10;Description automatically generated">
            <a:extLst>
              <a:ext uri="{FF2B5EF4-FFF2-40B4-BE49-F238E27FC236}">
                <a16:creationId xmlns:a16="http://schemas.microsoft.com/office/drawing/2014/main" id="{06079FBC-9B65-2448-81F4-38394D0CF06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961"/>
          <a:stretch/>
        </p:blipFill>
        <p:spPr>
          <a:xfrm>
            <a:off x="544285" y="1815634"/>
            <a:ext cx="11103429" cy="4514053"/>
          </a:xfrm>
          <a:prstGeom prst="rect">
            <a:avLst/>
          </a:prstGeom>
        </p:spPr>
      </p:pic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8DD96DD6-AA0B-5E4F-A2D0-3575E7B4C68F}"/>
              </a:ext>
            </a:extLst>
          </p:cNvPr>
          <p:cNvSpPr txBox="1">
            <a:spLocks/>
          </p:cNvSpPr>
          <p:nvPr/>
        </p:nvSpPr>
        <p:spPr>
          <a:xfrm>
            <a:off x="8602959" y="647117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0FBADDF-983D-47BB-AF49-5E853DB5D42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83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9C9FB-1781-8248-92B0-9F7133229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Fuzzing: Potential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164FB-DAB8-554E-9C5A-5D5C253F5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09714"/>
            <a:ext cx="11563350" cy="4351338"/>
          </a:xfrm>
        </p:spPr>
        <p:txBody>
          <a:bodyPr anchor="t">
            <a:noAutofit/>
          </a:bodyPr>
          <a:lstStyle/>
          <a:p>
            <a:pPr>
              <a:lnSpc>
                <a:spcPct val="120000"/>
              </a:lnSpc>
            </a:pPr>
            <a:r>
              <a:rPr lang="en-FR" sz="2700" dirty="0"/>
              <a:t>Some say: “</a:t>
            </a:r>
            <a:r>
              <a:rPr lang="en-GB" sz="2700" dirty="0" err="1"/>
              <a:t>Fuzzers</a:t>
            </a:r>
            <a:r>
              <a:rPr lang="en-GB" sz="2700" dirty="0"/>
              <a:t> are tools to make crashes.”</a:t>
            </a:r>
            <a:br>
              <a:rPr lang="en-GB" sz="2700" dirty="0"/>
            </a:br>
            <a:r>
              <a:rPr lang="en-GB" sz="2700" dirty="0">
                <a:sym typeface="Wingdings" pitchFamily="2" charset="2"/>
              </a:rPr>
              <a:t> What kind of crash?</a:t>
            </a:r>
            <a:br>
              <a:rPr lang="en-GB" sz="2700" dirty="0">
                <a:sym typeface="Wingdings" pitchFamily="2" charset="2"/>
              </a:rPr>
            </a:br>
            <a:r>
              <a:rPr lang="en-GB" sz="2700" dirty="0">
                <a:sym typeface="Wingdings" pitchFamily="2" charset="2"/>
              </a:rPr>
              <a:t> </a:t>
            </a:r>
            <a:r>
              <a:rPr lang="en-GB" sz="27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PerfFuzz</a:t>
            </a:r>
            <a:r>
              <a:rPr lang="en-GB" sz="2700" baseline="300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1</a:t>
            </a:r>
            <a:r>
              <a:rPr lang="en-GB" sz="2700" dirty="0">
                <a:sym typeface="Wingdings" pitchFamily="2" charset="2"/>
              </a:rPr>
              <a:t> just looks for “algorithmic complexity vulnerabilities”.</a:t>
            </a:r>
          </a:p>
          <a:p>
            <a:pPr>
              <a:lnSpc>
                <a:spcPct val="120000"/>
              </a:lnSpc>
            </a:pPr>
            <a:endParaRPr lang="en-GB" sz="2700" dirty="0">
              <a:sym typeface="Wingdings" pitchFamily="2" charset="2"/>
            </a:endParaRPr>
          </a:p>
          <a:p>
            <a:pPr>
              <a:lnSpc>
                <a:spcPct val="120000"/>
              </a:lnSpc>
            </a:pPr>
            <a:r>
              <a:rPr lang="en-GB" sz="2700" dirty="0">
                <a:sym typeface="Wingdings" pitchFamily="2" charset="2"/>
              </a:rPr>
              <a:t>Some say: “</a:t>
            </a:r>
            <a:r>
              <a:rPr lang="en-GB" sz="2700" dirty="0" err="1">
                <a:sym typeface="Wingdings" pitchFamily="2" charset="2"/>
              </a:rPr>
              <a:t>Fuzzers</a:t>
            </a:r>
            <a:r>
              <a:rPr lang="en-GB" sz="2700" dirty="0">
                <a:sym typeface="Wingdings" pitchFamily="2" charset="2"/>
              </a:rPr>
              <a:t> </a:t>
            </a:r>
            <a:r>
              <a:rPr lang="en-GB" sz="2700" dirty="0"/>
              <a:t>create inputs, either by </a:t>
            </a:r>
            <a:r>
              <a:rPr lang="en-GB" sz="2700" b="1" dirty="0"/>
              <a:t>mutating seeds </a:t>
            </a:r>
            <a:r>
              <a:rPr lang="en-GB" sz="2700" dirty="0"/>
              <a:t>(e.g. </a:t>
            </a:r>
            <a:r>
              <a:rPr lang="en-GB" sz="2700" dirty="0" err="1">
                <a:latin typeface="Consolas" panose="020B0609020204030204" pitchFamily="49" charset="0"/>
                <a:cs typeface="Consolas" panose="020B0609020204030204" pitchFamily="49" charset="0"/>
              </a:rPr>
              <a:t>zzuf</a:t>
            </a:r>
            <a:r>
              <a:rPr lang="en-GB" sz="2700" dirty="0"/>
              <a:t>), or based on </a:t>
            </a:r>
            <a:r>
              <a:rPr lang="en-GB" sz="2700" b="1" dirty="0"/>
              <a:t>models</a:t>
            </a:r>
            <a:r>
              <a:rPr lang="en-GB" sz="2700" dirty="0"/>
              <a:t>, like grammars (e.g. </a:t>
            </a:r>
            <a:r>
              <a:rPr lang="en-GB" sz="2700" dirty="0">
                <a:latin typeface="Consolas" panose="020B0609020204030204" pitchFamily="49" charset="0"/>
                <a:cs typeface="Consolas" panose="020B0609020204030204" pitchFamily="49" charset="0"/>
              </a:rPr>
              <a:t>Peach</a:t>
            </a:r>
            <a:r>
              <a:rPr lang="en-GB" sz="2700" dirty="0"/>
              <a:t>).”</a:t>
            </a:r>
            <a:br>
              <a:rPr lang="en-GB" sz="2700" dirty="0"/>
            </a:br>
            <a:r>
              <a:rPr lang="en-FR" sz="2700" dirty="0">
                <a:sym typeface="Wingdings" pitchFamily="2" charset="2"/>
              </a:rPr>
              <a:t> Random Testing may not use any seed.</a:t>
            </a:r>
            <a:br>
              <a:rPr lang="en-FR" sz="2700" dirty="0">
                <a:sym typeface="Wingdings" pitchFamily="2" charset="2"/>
              </a:rPr>
            </a:br>
            <a:r>
              <a:rPr lang="en-GB" sz="2700" dirty="0">
                <a:sym typeface="Wingdings" pitchFamily="2" charset="2"/>
              </a:rPr>
              <a:t> Concolic execution use neither.</a:t>
            </a:r>
            <a:endParaRPr lang="en-GB" sz="27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E92E5-58EC-4146-B87A-EA43D20BB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aseline="30000" dirty="0"/>
              <a:t>1 </a:t>
            </a:r>
            <a:r>
              <a:rPr lang="en-GB" dirty="0"/>
              <a:t>C. Lemieux, R. </a:t>
            </a:r>
            <a:r>
              <a:rPr lang="en-GB" dirty="0" err="1"/>
              <a:t>Padhye</a:t>
            </a:r>
            <a:r>
              <a:rPr lang="en-GB" dirty="0"/>
              <a:t>, K. Sen, and D. Song, “</a:t>
            </a:r>
            <a:r>
              <a:rPr lang="en-GB" dirty="0" err="1"/>
              <a:t>PerfFuzz</a:t>
            </a:r>
            <a:r>
              <a:rPr lang="en-GB" dirty="0"/>
              <a:t>: Automatically generating pathological inputs,” in </a:t>
            </a:r>
            <a:r>
              <a:rPr lang="en-GB" i="1" dirty="0"/>
              <a:t>Proceedings of the International Symposium on Software Testing and Analysis</a:t>
            </a:r>
            <a:r>
              <a:rPr lang="en-GB" dirty="0"/>
              <a:t>, 2018, pp. 254–265.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8324EE-0BA0-0B45-B1EE-DBAD63D56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ADDF-983D-47BB-AF49-5E853DB5D42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8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3CD3F-5694-944F-BC60-D97CE0A4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Common Pitfalls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1398B-24BB-F749-9B31-FFD2CD4CA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910" y="1428750"/>
            <a:ext cx="11584021" cy="4748213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FR" sz="2600" dirty="0"/>
              <a:t>A definition should:</a:t>
            </a:r>
          </a:p>
          <a:p>
            <a:pPr>
              <a:lnSpc>
                <a:spcPct val="150000"/>
              </a:lnSpc>
            </a:pPr>
            <a:r>
              <a:rPr lang="en-FR" sz="2600" b="1" dirty="0"/>
              <a:t>Not be goal oriented</a:t>
            </a:r>
            <a:r>
              <a:rPr lang="en-FR" sz="2600" dirty="0"/>
              <a:t>.</a:t>
            </a:r>
            <a:br>
              <a:rPr lang="en-FR" sz="2600" dirty="0"/>
            </a:br>
            <a:r>
              <a:rPr lang="en-FR" sz="2600" dirty="0">
                <a:sym typeface="Wingdings" pitchFamily="2" charset="2"/>
              </a:rPr>
              <a:t> </a:t>
            </a:r>
            <a:r>
              <a:rPr lang="en-FR" sz="2600" dirty="0"/>
              <a:t>Fuzzers are tools: there goal is defined by the user.</a:t>
            </a:r>
          </a:p>
          <a:p>
            <a:pPr>
              <a:lnSpc>
                <a:spcPct val="150000"/>
              </a:lnSpc>
            </a:pPr>
            <a:r>
              <a:rPr lang="en-FR" sz="2600" b="1" dirty="0"/>
              <a:t>Not be method oriented</a:t>
            </a:r>
            <a:r>
              <a:rPr lang="en-FR" sz="2600" dirty="0"/>
              <a:t>.</a:t>
            </a:r>
            <a:br>
              <a:rPr lang="en-FR" sz="2600" dirty="0"/>
            </a:br>
            <a:r>
              <a:rPr lang="en-FR" sz="2600" dirty="0">
                <a:sym typeface="Wingdings" pitchFamily="2" charset="2"/>
              </a:rPr>
              <a:t> </a:t>
            </a:r>
            <a:r>
              <a:rPr lang="en-FR" sz="2600" dirty="0"/>
              <a:t>The field has shown too much diversity.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99223E-79AE-6D46-B964-2522FB6E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806D2-F494-974D-A7DD-B515EDAF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ADDF-983D-47BB-AF49-5E853DB5D4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17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F04CF-28E3-E94A-BD39-1B9C9FCCE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759102" cy="1325563"/>
          </a:xfrm>
        </p:spPr>
        <p:txBody>
          <a:bodyPr/>
          <a:lstStyle/>
          <a:p>
            <a:r>
              <a:rPr lang="en-FR" dirty="0"/>
              <a:t>Fuzzing: What it is?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8F0048-6B2C-3347-A9AF-A72E95838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* </a:t>
            </a:r>
            <a:r>
              <a:rPr lang="en-GB" dirty="0"/>
              <a:t>This is a simplified version of the definition in the paper.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E1577-D60A-EB4E-9F5E-999063B7D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ADDF-983D-47BB-AF49-5E853DB5D42D}" type="slidenum">
              <a:rPr lang="en-US" smtClean="0"/>
              <a:t>5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0C3CB99-DA2C-284E-94CB-41E48EE2198C}"/>
              </a:ext>
            </a:extLst>
          </p:cNvPr>
          <p:cNvSpPr/>
          <p:nvPr/>
        </p:nvSpPr>
        <p:spPr>
          <a:xfrm>
            <a:off x="354373" y="2024504"/>
            <a:ext cx="11483254" cy="3035583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0000" rIns="270000" rtlCol="0" anchor="ctr"/>
          <a:lstStyle/>
          <a:p>
            <a:pPr algn="ctr"/>
            <a:r>
              <a:rPr lang="en-GB" sz="3600" dirty="0"/>
              <a:t>Fuzzing refers to a process of </a:t>
            </a:r>
            <a:r>
              <a:rPr lang="en-GB" sz="3600" b="1" u="sng" dirty="0"/>
              <a:t>repeatedly running</a:t>
            </a:r>
            <a:br>
              <a:rPr lang="en-GB" sz="3600" b="1" u="sng" dirty="0"/>
            </a:br>
            <a:r>
              <a:rPr lang="en-GB" sz="3600" b="1" u="sng" dirty="0"/>
              <a:t>a program</a:t>
            </a:r>
            <a:r>
              <a:rPr lang="en-GB" sz="3600" dirty="0"/>
              <a:t> with </a:t>
            </a:r>
            <a:r>
              <a:rPr lang="en-GB" sz="3600" b="1" u="sng" dirty="0"/>
              <a:t>generated inputs</a:t>
            </a:r>
            <a:r>
              <a:rPr lang="en-GB" sz="3600" b="1" dirty="0"/>
              <a:t> </a:t>
            </a:r>
            <a:r>
              <a:rPr lang="en-GB" sz="3600" dirty="0"/>
              <a:t>to test if a program violates a correctness policy.*</a:t>
            </a:r>
          </a:p>
        </p:txBody>
      </p:sp>
    </p:spTree>
    <p:extLst>
      <p:ext uri="{BB962C8B-B14F-4D97-AF65-F5344CB8AC3E}">
        <p14:creationId xmlns:p14="http://schemas.microsoft.com/office/powerpoint/2010/main" val="1745672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02BC1-9F1A-5149-83BB-9A7DBE63E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250"/>
            <a:ext cx="10515600" cy="1325563"/>
          </a:xfrm>
        </p:spPr>
        <p:txBody>
          <a:bodyPr/>
          <a:lstStyle/>
          <a:p>
            <a:r>
              <a:rPr lang="en-FR" dirty="0"/>
              <a:t>Fuzzers: How to Model Them?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7B6029-593F-DA4F-B3AB-B8DD70EA4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CD6D7-F7F2-1F4E-A0A9-36834880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ADDF-983D-47BB-AF49-5E853DB5D42D}" type="slidenum">
              <a:rPr lang="en-US" smtClean="0"/>
              <a:t>6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7B71602-0A01-624C-ACB1-5B8B9605CBA4}"/>
              </a:ext>
            </a:extLst>
          </p:cNvPr>
          <p:cNvSpPr/>
          <p:nvPr/>
        </p:nvSpPr>
        <p:spPr>
          <a:xfrm>
            <a:off x="1431872" y="1542208"/>
            <a:ext cx="9264480" cy="4622798"/>
          </a:xfrm>
          <a:prstGeom prst="roundRect">
            <a:avLst/>
          </a:prstGeom>
          <a:noFill/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0B7E57-A790-214D-9BEA-A21458CE2454}"/>
              </a:ext>
            </a:extLst>
          </p:cNvPr>
          <p:cNvSpPr txBox="1"/>
          <p:nvPr/>
        </p:nvSpPr>
        <p:spPr>
          <a:xfrm>
            <a:off x="1431871" y="1561525"/>
            <a:ext cx="9264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800" dirty="0"/>
              <a:t>Fuzzer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AFB654-0E58-894A-8446-AD5C316ADED1}"/>
              </a:ext>
            </a:extLst>
          </p:cNvPr>
          <p:cNvSpPr txBox="1"/>
          <p:nvPr/>
        </p:nvSpPr>
        <p:spPr>
          <a:xfrm>
            <a:off x="4146160" y="2430528"/>
            <a:ext cx="1766711" cy="52322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FR" sz="2800" dirty="0">
                <a:latin typeface="Consolas" panose="020B0609020204030204" pitchFamily="49" charset="0"/>
                <a:cs typeface="Consolas" panose="020B0609020204030204" pitchFamily="49" charset="0"/>
              </a:rPr>
              <a:t>InputGen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1B9C0-CDEC-9540-B8C2-ECD18ACDD05E}"/>
              </a:ext>
            </a:extLst>
          </p:cNvPr>
          <p:cNvSpPr txBox="1"/>
          <p:nvPr/>
        </p:nvSpPr>
        <p:spPr>
          <a:xfrm>
            <a:off x="7685642" y="2435535"/>
            <a:ext cx="1956238" cy="52322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FR" sz="2800" dirty="0">
                <a:latin typeface="Consolas" panose="020B0609020204030204" pitchFamily="49" charset="0"/>
                <a:cs typeface="Consolas" panose="020B0609020204030204" pitchFamily="49" charset="0"/>
              </a:rPr>
              <a:t>InputEval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B02E82-98A7-844F-8DC1-75468D4E27DA}"/>
              </a:ext>
            </a:extLst>
          </p:cNvPr>
          <p:cNvSpPr txBox="1"/>
          <p:nvPr/>
        </p:nvSpPr>
        <p:spPr>
          <a:xfrm>
            <a:off x="6178367" y="2301587"/>
            <a:ext cx="124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</a:t>
            </a:r>
            <a:r>
              <a:rPr lang="en-FR" dirty="0"/>
              <a:t>est cases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3892B6-FA99-4F4F-BDA4-12CF5E8A5BE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912871" y="2692138"/>
            <a:ext cx="1772771" cy="5007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383EE11-BBD1-8A4A-9FCD-4C2893758E40}"/>
              </a:ext>
            </a:extLst>
          </p:cNvPr>
          <p:cNvSpPr txBox="1"/>
          <p:nvPr/>
        </p:nvSpPr>
        <p:spPr>
          <a:xfrm>
            <a:off x="1996457" y="3879281"/>
            <a:ext cx="2080317" cy="461665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FR" sz="2400" dirty="0">
                <a:latin typeface="Consolas" panose="020B0609020204030204" pitchFamily="49" charset="0"/>
                <a:cs typeface="Consolas" panose="020B0609020204030204" pitchFamily="49" charset="0"/>
              </a:rPr>
              <a:t>PreProcess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B69613B-2C75-C04E-AD42-430D1FFC2EE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76774" y="4110114"/>
            <a:ext cx="727784" cy="0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0584FE-4D0C-EE41-BD86-0B466FF37F17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8663761" y="2958755"/>
            <a:ext cx="0" cy="2357038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12B295B-3F56-9D44-935E-3C5EEA188276}"/>
              </a:ext>
            </a:extLst>
          </p:cNvPr>
          <p:cNvSpPr txBox="1"/>
          <p:nvPr/>
        </p:nvSpPr>
        <p:spPr>
          <a:xfrm>
            <a:off x="7184300" y="5327903"/>
            <a:ext cx="2217383" cy="52322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FR" sz="2800" dirty="0">
                <a:latin typeface="Consolas" panose="020B0609020204030204" pitchFamily="49" charset="0"/>
                <a:cs typeface="Consolas" panose="020B0609020204030204" pitchFamily="49" charset="0"/>
              </a:rPr>
              <a:t>ConfUpdate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0097CC-D90A-664A-8124-49E79630500F}"/>
              </a:ext>
            </a:extLst>
          </p:cNvPr>
          <p:cNvSpPr txBox="1"/>
          <p:nvPr/>
        </p:nvSpPr>
        <p:spPr>
          <a:xfrm>
            <a:off x="8668478" y="3865249"/>
            <a:ext cx="138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execinfos</a:t>
            </a:r>
            <a:endParaRPr lang="en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BDB17E-BE2E-1945-BA16-AC42BBAC9710}"/>
              </a:ext>
            </a:extLst>
          </p:cNvPr>
          <p:cNvCxnSpPr>
            <a:cxnSpLocks/>
            <a:stCxn id="22" idx="1"/>
            <a:endCxn id="28" idx="3"/>
          </p:cNvCxnSpPr>
          <p:nvPr/>
        </p:nvCxnSpPr>
        <p:spPr>
          <a:xfrm flipH="1" flipV="1">
            <a:off x="5969771" y="5577403"/>
            <a:ext cx="1214529" cy="12110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6EF618E-4D51-1745-AA34-F39A5833B28C}"/>
              </a:ext>
            </a:extLst>
          </p:cNvPr>
          <p:cNvSpPr txBox="1"/>
          <p:nvPr/>
        </p:nvSpPr>
        <p:spPr>
          <a:xfrm>
            <a:off x="4203059" y="5315793"/>
            <a:ext cx="1766712" cy="52322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FR" sz="2800" dirty="0">
                <a:latin typeface="Consolas" panose="020B0609020204030204" pitchFamily="49" charset="0"/>
                <a:cs typeface="Consolas" panose="020B0609020204030204" pitchFamily="49" charset="0"/>
              </a:rPr>
              <a:t>Schedule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331256-D51D-4049-AE26-3F75A1F7C29E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5017029" y="2953748"/>
            <a:ext cx="12487" cy="2374155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4215521-08DB-0A4C-94D8-B00B9D95B5CA}"/>
              </a:ext>
            </a:extLst>
          </p:cNvPr>
          <p:cNvSpPr txBox="1"/>
          <p:nvPr/>
        </p:nvSpPr>
        <p:spPr>
          <a:xfrm>
            <a:off x="3592799" y="241212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800" b="1" dirty="0"/>
              <a:t>①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1C92164-6BC4-D241-A269-9EFBAA7A00CD}"/>
              </a:ext>
            </a:extLst>
          </p:cNvPr>
          <p:cNvSpPr txBox="1"/>
          <p:nvPr/>
        </p:nvSpPr>
        <p:spPr>
          <a:xfrm>
            <a:off x="9687770" y="240891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800" b="1" dirty="0"/>
              <a:t>②</a:t>
            </a:r>
          </a:p>
        </p:txBody>
      </p:sp>
      <p:sp>
        <p:nvSpPr>
          <p:cNvPr id="21" name="Circular Arrow 20">
            <a:extLst>
              <a:ext uri="{FF2B5EF4-FFF2-40B4-BE49-F238E27FC236}">
                <a16:creationId xmlns:a16="http://schemas.microsoft.com/office/drawing/2014/main" id="{350FD4C4-44B2-4F49-B6CE-B8DFD065E27E}"/>
              </a:ext>
            </a:extLst>
          </p:cNvPr>
          <p:cNvSpPr/>
          <p:nvPr/>
        </p:nvSpPr>
        <p:spPr>
          <a:xfrm>
            <a:off x="6235224" y="3392602"/>
            <a:ext cx="1307737" cy="1310713"/>
          </a:xfrm>
          <a:prstGeom prst="circular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>
              <a:solidFill>
                <a:schemeClr val="tx1"/>
              </a:solidFill>
            </a:endParaRPr>
          </a:p>
        </p:txBody>
      </p:sp>
      <p:sp>
        <p:nvSpPr>
          <p:cNvPr id="31" name="Circular Arrow 30">
            <a:extLst>
              <a:ext uri="{FF2B5EF4-FFF2-40B4-BE49-F238E27FC236}">
                <a16:creationId xmlns:a16="http://schemas.microsoft.com/office/drawing/2014/main" id="{6785C1C3-905E-9147-8116-55BF0C10939F}"/>
              </a:ext>
            </a:extLst>
          </p:cNvPr>
          <p:cNvSpPr/>
          <p:nvPr/>
        </p:nvSpPr>
        <p:spPr>
          <a:xfrm rot="10800000">
            <a:off x="6230507" y="3426071"/>
            <a:ext cx="1307737" cy="1310713"/>
          </a:xfrm>
          <a:prstGeom prst="circular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A397B22-FE28-C349-BEAE-56781FDD3F59}"/>
              </a:ext>
            </a:extLst>
          </p:cNvPr>
          <p:cNvSpPr txBox="1"/>
          <p:nvPr/>
        </p:nvSpPr>
        <p:spPr>
          <a:xfrm>
            <a:off x="6612505" y="3786348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FR" sz="2800" b="1" dirty="0"/>
              <a:t>③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E3000A5-785F-EB45-BC9F-728A1FCB55E5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912871" y="2692138"/>
            <a:ext cx="1772771" cy="5007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01CF3D29-CE2C-114A-9474-668DA9D00F8A}"/>
              </a:ext>
            </a:extLst>
          </p:cNvPr>
          <p:cNvSpPr/>
          <p:nvPr/>
        </p:nvSpPr>
        <p:spPr>
          <a:xfrm>
            <a:off x="4076774" y="2378255"/>
            <a:ext cx="1892995" cy="638300"/>
          </a:xfrm>
          <a:prstGeom prst="roundRect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363CDBC-BFC2-2943-9039-20CBCF2BC03D}"/>
              </a:ext>
            </a:extLst>
          </p:cNvPr>
          <p:cNvSpPr/>
          <p:nvPr/>
        </p:nvSpPr>
        <p:spPr>
          <a:xfrm>
            <a:off x="4135187" y="5236929"/>
            <a:ext cx="1892996" cy="658570"/>
          </a:xfrm>
          <a:prstGeom prst="roundRect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FF90776-8167-3745-8FA3-476E4C1702C3}"/>
              </a:ext>
            </a:extLst>
          </p:cNvPr>
          <p:cNvSpPr/>
          <p:nvPr/>
        </p:nvSpPr>
        <p:spPr>
          <a:xfrm>
            <a:off x="1924568" y="3820898"/>
            <a:ext cx="2221592" cy="574020"/>
          </a:xfrm>
          <a:prstGeom prst="roundRect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E97BE2B-E6CD-9D43-B505-92117DFC3A63}"/>
              </a:ext>
            </a:extLst>
          </p:cNvPr>
          <p:cNvCxnSpPr>
            <a:cxnSpLocks/>
          </p:cNvCxnSpPr>
          <p:nvPr/>
        </p:nvCxnSpPr>
        <p:spPr>
          <a:xfrm>
            <a:off x="8663761" y="2948481"/>
            <a:ext cx="0" cy="2369148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3ACF604-2A4D-3E40-9CE0-1B60A6ADAB06}"/>
              </a:ext>
            </a:extLst>
          </p:cNvPr>
          <p:cNvSpPr/>
          <p:nvPr/>
        </p:nvSpPr>
        <p:spPr>
          <a:xfrm>
            <a:off x="7645177" y="2357985"/>
            <a:ext cx="2042588" cy="658570"/>
          </a:xfrm>
          <a:prstGeom prst="roundRect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99FEC8A9-0149-CB43-8C52-AAAAB3ABAC3A}"/>
              </a:ext>
            </a:extLst>
          </p:cNvPr>
          <p:cNvSpPr/>
          <p:nvPr/>
        </p:nvSpPr>
        <p:spPr>
          <a:xfrm>
            <a:off x="7093435" y="5277654"/>
            <a:ext cx="2374077" cy="658570"/>
          </a:xfrm>
          <a:prstGeom prst="roundRect">
            <a:avLst/>
          </a:prstGeom>
          <a:solidFill>
            <a:schemeClr val="accent1">
              <a:alpha val="4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6734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6" grpId="0" animBg="1"/>
      <p:bldP spid="37" grpId="0" animBg="1"/>
      <p:bldP spid="39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6D39-8876-DE43-AC7D-F989D4B66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Survey Methodology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7297EE-26C9-F14F-8A0F-11F49C7BE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840588-0240-D743-A7B2-4CF2C1EDA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ADDF-983D-47BB-AF49-5E853DB5D42D}" type="slidenum">
              <a:rPr lang="en-US" smtClean="0"/>
              <a:t>7</a:t>
            </a:fld>
            <a:endParaRPr lang="en-US"/>
          </a:p>
        </p:txBody>
      </p:sp>
      <p:pic>
        <p:nvPicPr>
          <p:cNvPr id="9" name="Picture 8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E7FCB7D2-CA6B-4B48-9EB7-063C29D7E0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04"/>
          <a:stretch/>
        </p:blipFill>
        <p:spPr>
          <a:xfrm>
            <a:off x="9017538" y="3242963"/>
            <a:ext cx="2850205" cy="293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9D932-C52F-D442-9D55-462C50C5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966"/>
            <a:ext cx="10515600" cy="4746997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FR" dirty="0"/>
              <a:t>We surveyed the field for 10+ years: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FR" dirty="0"/>
              <a:t>Major Github repositories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v"/>
            </a:pPr>
            <a:r>
              <a:rPr lang="en-FR" dirty="0"/>
              <a:t>Major conferences (Security &amp; Software Engineering)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FR" dirty="0"/>
          </a:p>
          <a:p>
            <a:pPr>
              <a:lnSpc>
                <a:spcPct val="150000"/>
              </a:lnSpc>
            </a:pPr>
            <a:r>
              <a:rPr lang="en-FR" dirty="0"/>
              <a:t>Let’s look at two examples: zzuf , AFL</a:t>
            </a:r>
          </a:p>
          <a:p>
            <a:pPr>
              <a:lnSpc>
                <a:spcPct val="150000"/>
              </a:lnSpc>
            </a:pPr>
            <a:endParaRPr lang="en-FR" dirty="0"/>
          </a:p>
        </p:txBody>
      </p:sp>
    </p:spTree>
    <p:extLst>
      <p:ext uri="{BB962C8B-B14F-4D97-AF65-F5344CB8AC3E}">
        <p14:creationId xmlns:p14="http://schemas.microsoft.com/office/powerpoint/2010/main" val="272050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02BC1-9F1A-5149-83BB-9A7DBE63E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250"/>
            <a:ext cx="10515600" cy="1325563"/>
          </a:xfrm>
        </p:spPr>
        <p:txBody>
          <a:bodyPr/>
          <a:lstStyle/>
          <a:p>
            <a:r>
              <a:rPr lang="en-FR" dirty="0"/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7B6029-593F-DA4F-B3AB-B8DD70EA4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CD6D7-F7F2-1F4E-A0A9-36834880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ADDF-983D-47BB-AF49-5E853DB5D42D}" type="slidenum">
              <a:rPr lang="en-US" smtClean="0"/>
              <a:t>8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7B71602-0A01-624C-ACB1-5B8B9605CBA4}"/>
              </a:ext>
            </a:extLst>
          </p:cNvPr>
          <p:cNvSpPr/>
          <p:nvPr/>
        </p:nvSpPr>
        <p:spPr>
          <a:xfrm>
            <a:off x="1431872" y="1542208"/>
            <a:ext cx="9264480" cy="4622798"/>
          </a:xfrm>
          <a:prstGeom prst="roundRect">
            <a:avLst/>
          </a:prstGeom>
          <a:noFill/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0B7E57-A790-214D-9BEA-A21458CE2454}"/>
              </a:ext>
            </a:extLst>
          </p:cNvPr>
          <p:cNvSpPr txBox="1"/>
          <p:nvPr/>
        </p:nvSpPr>
        <p:spPr>
          <a:xfrm>
            <a:off x="1431871" y="1561525"/>
            <a:ext cx="9264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800" strike="sngStrike" dirty="0"/>
              <a:t>Fuzzer</a:t>
            </a:r>
            <a:r>
              <a:rPr lang="en-FR" sz="2800" dirty="0"/>
              <a:t> zzuf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AFB654-0E58-894A-8446-AD5C316ADED1}"/>
              </a:ext>
            </a:extLst>
          </p:cNvPr>
          <p:cNvSpPr txBox="1"/>
          <p:nvPr/>
        </p:nvSpPr>
        <p:spPr>
          <a:xfrm>
            <a:off x="4146160" y="2430528"/>
            <a:ext cx="1766711" cy="52322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FR" sz="2800" dirty="0">
                <a:latin typeface="Consolas" panose="020B0609020204030204" pitchFamily="49" charset="0"/>
                <a:cs typeface="Consolas" panose="020B0609020204030204" pitchFamily="49" charset="0"/>
              </a:rPr>
              <a:t>InputGen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1B9C0-CDEC-9540-B8C2-ECD18ACDD05E}"/>
              </a:ext>
            </a:extLst>
          </p:cNvPr>
          <p:cNvSpPr txBox="1"/>
          <p:nvPr/>
        </p:nvSpPr>
        <p:spPr>
          <a:xfrm>
            <a:off x="7685642" y="2435535"/>
            <a:ext cx="1956238" cy="52322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FR" sz="2800" dirty="0">
                <a:latin typeface="Consolas" panose="020B0609020204030204" pitchFamily="49" charset="0"/>
                <a:cs typeface="Consolas" panose="020B0609020204030204" pitchFamily="49" charset="0"/>
              </a:rPr>
              <a:t>InputEval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B02E82-98A7-844F-8DC1-75468D4E27DA}"/>
              </a:ext>
            </a:extLst>
          </p:cNvPr>
          <p:cNvSpPr txBox="1"/>
          <p:nvPr/>
        </p:nvSpPr>
        <p:spPr>
          <a:xfrm>
            <a:off x="6178367" y="2301587"/>
            <a:ext cx="124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</a:t>
            </a:r>
            <a:r>
              <a:rPr lang="en-FR" dirty="0"/>
              <a:t>est cases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3892B6-FA99-4F4F-BDA4-12CF5E8A5BE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912871" y="2692138"/>
            <a:ext cx="1772771" cy="5007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383EE11-BBD1-8A4A-9FCD-4C2893758E40}"/>
              </a:ext>
            </a:extLst>
          </p:cNvPr>
          <p:cNvSpPr txBox="1"/>
          <p:nvPr/>
        </p:nvSpPr>
        <p:spPr>
          <a:xfrm>
            <a:off x="1996457" y="3879281"/>
            <a:ext cx="2080317" cy="461665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FR" sz="2400" strike="sngStrike" dirty="0">
                <a:latin typeface="Consolas" panose="020B0609020204030204" pitchFamily="49" charset="0"/>
                <a:cs typeface="Consolas" panose="020B0609020204030204" pitchFamily="49" charset="0"/>
              </a:rPr>
              <a:t>PreProcess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B69613B-2C75-C04E-AD42-430D1FFC2EE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76774" y="4110114"/>
            <a:ext cx="727784" cy="0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0584FE-4D0C-EE41-BD86-0B466FF37F17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8663761" y="2958755"/>
            <a:ext cx="0" cy="2357038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12B295B-3F56-9D44-935E-3C5EEA188276}"/>
              </a:ext>
            </a:extLst>
          </p:cNvPr>
          <p:cNvSpPr txBox="1"/>
          <p:nvPr/>
        </p:nvSpPr>
        <p:spPr>
          <a:xfrm>
            <a:off x="7184300" y="5327903"/>
            <a:ext cx="2217383" cy="52322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FR" sz="2800" strike="sngStrike" dirty="0">
                <a:latin typeface="Consolas" panose="020B0609020204030204" pitchFamily="49" charset="0"/>
                <a:cs typeface="Consolas" panose="020B0609020204030204" pitchFamily="49" charset="0"/>
              </a:rPr>
              <a:t>ConfUpdate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0097CC-D90A-664A-8124-49E79630500F}"/>
              </a:ext>
            </a:extLst>
          </p:cNvPr>
          <p:cNvSpPr txBox="1"/>
          <p:nvPr/>
        </p:nvSpPr>
        <p:spPr>
          <a:xfrm>
            <a:off x="8668478" y="3865249"/>
            <a:ext cx="138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trike="sngStrike" dirty="0">
                <a:latin typeface="Consolas" panose="020B0609020204030204" pitchFamily="49" charset="0"/>
                <a:cs typeface="Consolas" panose="020B0609020204030204" pitchFamily="49" charset="0"/>
              </a:rPr>
              <a:t>execinfos</a:t>
            </a:r>
            <a:endParaRPr lang="en-FR" strike="sngStrike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BDB17E-BE2E-1945-BA16-AC42BBAC9710}"/>
              </a:ext>
            </a:extLst>
          </p:cNvPr>
          <p:cNvCxnSpPr>
            <a:cxnSpLocks/>
            <a:stCxn id="22" idx="1"/>
            <a:endCxn id="28" idx="3"/>
          </p:cNvCxnSpPr>
          <p:nvPr/>
        </p:nvCxnSpPr>
        <p:spPr>
          <a:xfrm flipH="1" flipV="1">
            <a:off x="5969771" y="5577403"/>
            <a:ext cx="1214529" cy="12110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6EF618E-4D51-1745-AA34-F39A5833B28C}"/>
              </a:ext>
            </a:extLst>
          </p:cNvPr>
          <p:cNvSpPr txBox="1"/>
          <p:nvPr/>
        </p:nvSpPr>
        <p:spPr>
          <a:xfrm>
            <a:off x="4203059" y="5315793"/>
            <a:ext cx="1766712" cy="52322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FR" sz="2800" strike="sngStrike" dirty="0">
                <a:latin typeface="Consolas" panose="020B0609020204030204" pitchFamily="49" charset="0"/>
                <a:cs typeface="Consolas" panose="020B0609020204030204" pitchFamily="49" charset="0"/>
              </a:rPr>
              <a:t>Schedule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331256-D51D-4049-AE26-3F75A1F7C29E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5017029" y="2953748"/>
            <a:ext cx="12487" cy="2374155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ircular Arrow 20">
            <a:extLst>
              <a:ext uri="{FF2B5EF4-FFF2-40B4-BE49-F238E27FC236}">
                <a16:creationId xmlns:a16="http://schemas.microsoft.com/office/drawing/2014/main" id="{350FD4C4-44B2-4F49-B6CE-B8DFD065E27E}"/>
              </a:ext>
            </a:extLst>
          </p:cNvPr>
          <p:cNvSpPr/>
          <p:nvPr/>
        </p:nvSpPr>
        <p:spPr>
          <a:xfrm>
            <a:off x="6235224" y="3392602"/>
            <a:ext cx="1307737" cy="1310713"/>
          </a:xfrm>
          <a:prstGeom prst="circular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>
              <a:solidFill>
                <a:schemeClr val="tx1"/>
              </a:solidFill>
            </a:endParaRPr>
          </a:p>
        </p:txBody>
      </p:sp>
      <p:sp>
        <p:nvSpPr>
          <p:cNvPr id="31" name="Circular Arrow 30">
            <a:extLst>
              <a:ext uri="{FF2B5EF4-FFF2-40B4-BE49-F238E27FC236}">
                <a16:creationId xmlns:a16="http://schemas.microsoft.com/office/drawing/2014/main" id="{6785C1C3-905E-9147-8116-55BF0C10939F}"/>
              </a:ext>
            </a:extLst>
          </p:cNvPr>
          <p:cNvSpPr/>
          <p:nvPr/>
        </p:nvSpPr>
        <p:spPr>
          <a:xfrm rot="10800000">
            <a:off x="6230507" y="3426071"/>
            <a:ext cx="1307737" cy="1310713"/>
          </a:xfrm>
          <a:prstGeom prst="circular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>
              <a:solidFill>
                <a:schemeClr val="tx1"/>
              </a:solidFill>
            </a:endParaRPr>
          </a:p>
        </p:txBody>
      </p:sp>
      <p:sp>
        <p:nvSpPr>
          <p:cNvPr id="23" name="Rounded Rectangular Callout 22">
            <a:extLst>
              <a:ext uri="{FF2B5EF4-FFF2-40B4-BE49-F238E27FC236}">
                <a16:creationId xmlns:a16="http://schemas.microsoft.com/office/drawing/2014/main" id="{6DDE728C-A424-CC4C-BD28-D2BE66757704}"/>
              </a:ext>
            </a:extLst>
          </p:cNvPr>
          <p:cNvSpPr/>
          <p:nvPr/>
        </p:nvSpPr>
        <p:spPr>
          <a:xfrm>
            <a:off x="1771625" y="1795451"/>
            <a:ext cx="1982821" cy="700391"/>
          </a:xfrm>
          <a:prstGeom prst="wedgeRoundRectCallout">
            <a:avLst>
              <a:gd name="adj1" fmla="val 64889"/>
              <a:gd name="adj2" fmla="val 40997"/>
              <a:gd name="adj3" fmla="val 16667"/>
            </a:avLst>
          </a:prstGeom>
          <a:solidFill>
            <a:schemeClr val="accent3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b="1" dirty="0">
                <a:solidFill>
                  <a:schemeClr val="bg1"/>
                </a:solidFill>
              </a:rPr>
              <a:t>Seed bit flip</a:t>
            </a:r>
          </a:p>
        </p:txBody>
      </p:sp>
      <p:sp>
        <p:nvSpPr>
          <p:cNvPr id="30" name="Rounded Rectangular Callout 29">
            <a:extLst>
              <a:ext uri="{FF2B5EF4-FFF2-40B4-BE49-F238E27FC236}">
                <a16:creationId xmlns:a16="http://schemas.microsoft.com/office/drawing/2014/main" id="{B0C84DB3-1BDF-0244-BB67-A4912EA83D4E}"/>
              </a:ext>
            </a:extLst>
          </p:cNvPr>
          <p:cNvSpPr/>
          <p:nvPr/>
        </p:nvSpPr>
        <p:spPr>
          <a:xfrm>
            <a:off x="9203534" y="1514364"/>
            <a:ext cx="2433682" cy="700391"/>
          </a:xfrm>
          <a:prstGeom prst="wedgeRoundRectCallout">
            <a:avLst>
              <a:gd name="adj1" fmla="val -29356"/>
              <a:gd name="adj2" fmla="val 76324"/>
              <a:gd name="adj3" fmla="val 16667"/>
            </a:avLst>
          </a:prstGeom>
          <a:solidFill>
            <a:schemeClr val="accent3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b="1" dirty="0">
                <a:solidFill>
                  <a:schemeClr val="bg1"/>
                </a:solidFill>
              </a:rPr>
              <a:t>Simple Execution</a:t>
            </a:r>
          </a:p>
        </p:txBody>
      </p:sp>
    </p:spTree>
    <p:extLst>
      <p:ext uri="{BB962C8B-B14F-4D97-AF65-F5344CB8AC3E}">
        <p14:creationId xmlns:p14="http://schemas.microsoft.com/office/powerpoint/2010/main" val="4029006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02BC1-9F1A-5149-83BB-9A7DBE63E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250"/>
            <a:ext cx="10515600" cy="1325563"/>
          </a:xfrm>
        </p:spPr>
        <p:txBody>
          <a:bodyPr/>
          <a:lstStyle/>
          <a:p>
            <a:r>
              <a:rPr lang="en-FR" dirty="0"/>
              <a:t>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7B6029-593F-DA4F-B3AB-B8DD70EA4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CCD6D7-F7F2-1F4E-A0A9-36834880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BADDF-983D-47BB-AF49-5E853DB5D42D}" type="slidenum">
              <a:rPr lang="en-US" smtClean="0"/>
              <a:t>9</a:t>
            </a:fld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7B71602-0A01-624C-ACB1-5B8B9605CBA4}"/>
              </a:ext>
            </a:extLst>
          </p:cNvPr>
          <p:cNvSpPr/>
          <p:nvPr/>
        </p:nvSpPr>
        <p:spPr>
          <a:xfrm>
            <a:off x="1431872" y="1542208"/>
            <a:ext cx="9264480" cy="4622798"/>
          </a:xfrm>
          <a:prstGeom prst="roundRect">
            <a:avLst/>
          </a:prstGeom>
          <a:noFill/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0B7E57-A790-214D-9BEA-A21458CE2454}"/>
              </a:ext>
            </a:extLst>
          </p:cNvPr>
          <p:cNvSpPr txBox="1"/>
          <p:nvPr/>
        </p:nvSpPr>
        <p:spPr>
          <a:xfrm>
            <a:off x="1431871" y="1561525"/>
            <a:ext cx="9264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FR" sz="2800" strike="sngStrike" dirty="0"/>
              <a:t>Fuzzer</a:t>
            </a:r>
            <a:r>
              <a:rPr lang="en-FR" sz="2800" dirty="0"/>
              <a:t> AFL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AFB654-0E58-894A-8446-AD5C316ADED1}"/>
              </a:ext>
            </a:extLst>
          </p:cNvPr>
          <p:cNvSpPr txBox="1"/>
          <p:nvPr/>
        </p:nvSpPr>
        <p:spPr>
          <a:xfrm>
            <a:off x="4146160" y="2430528"/>
            <a:ext cx="1766711" cy="52322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FR" sz="2800" dirty="0">
                <a:latin typeface="Consolas" panose="020B0609020204030204" pitchFamily="49" charset="0"/>
                <a:cs typeface="Consolas" panose="020B0609020204030204" pitchFamily="49" charset="0"/>
              </a:rPr>
              <a:t>InputGen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91B9C0-CDEC-9540-B8C2-ECD18ACDD05E}"/>
              </a:ext>
            </a:extLst>
          </p:cNvPr>
          <p:cNvSpPr txBox="1"/>
          <p:nvPr/>
        </p:nvSpPr>
        <p:spPr>
          <a:xfrm>
            <a:off x="7685642" y="2435535"/>
            <a:ext cx="1956238" cy="52322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FR" sz="2800" dirty="0">
                <a:latin typeface="Consolas" panose="020B0609020204030204" pitchFamily="49" charset="0"/>
                <a:cs typeface="Consolas" panose="020B0609020204030204" pitchFamily="49" charset="0"/>
              </a:rPr>
              <a:t>InputEval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5B02E82-98A7-844F-8DC1-75468D4E27DA}"/>
              </a:ext>
            </a:extLst>
          </p:cNvPr>
          <p:cNvSpPr txBox="1"/>
          <p:nvPr/>
        </p:nvSpPr>
        <p:spPr>
          <a:xfrm>
            <a:off x="6178367" y="2301587"/>
            <a:ext cx="1241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</a:t>
            </a:r>
            <a:r>
              <a:rPr lang="en-FR" dirty="0"/>
              <a:t>est cases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3892B6-FA99-4F4F-BDA4-12CF5E8A5BE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912871" y="2692138"/>
            <a:ext cx="1772771" cy="5007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383EE11-BBD1-8A4A-9FCD-4C2893758E40}"/>
              </a:ext>
            </a:extLst>
          </p:cNvPr>
          <p:cNvSpPr txBox="1"/>
          <p:nvPr/>
        </p:nvSpPr>
        <p:spPr>
          <a:xfrm>
            <a:off x="1996457" y="3879281"/>
            <a:ext cx="2080317" cy="461665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FR" sz="2400" dirty="0">
                <a:latin typeface="Consolas" panose="020B0609020204030204" pitchFamily="49" charset="0"/>
                <a:cs typeface="Consolas" panose="020B0609020204030204" pitchFamily="49" charset="0"/>
              </a:rPr>
              <a:t>PreProcess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B69613B-2C75-C04E-AD42-430D1FFC2EEC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4076774" y="4110114"/>
            <a:ext cx="727784" cy="0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0584FE-4D0C-EE41-BD86-0B466FF37F17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8663761" y="2958755"/>
            <a:ext cx="0" cy="2357038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12B295B-3F56-9D44-935E-3C5EEA188276}"/>
              </a:ext>
            </a:extLst>
          </p:cNvPr>
          <p:cNvSpPr txBox="1"/>
          <p:nvPr/>
        </p:nvSpPr>
        <p:spPr>
          <a:xfrm>
            <a:off x="7184300" y="5327903"/>
            <a:ext cx="2217383" cy="52322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FR" sz="2800" dirty="0">
                <a:latin typeface="Consolas" panose="020B0609020204030204" pitchFamily="49" charset="0"/>
                <a:cs typeface="Consolas" panose="020B0609020204030204" pitchFamily="49" charset="0"/>
              </a:rPr>
              <a:t>ConfUpdate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0097CC-D90A-664A-8124-49E79630500F}"/>
              </a:ext>
            </a:extLst>
          </p:cNvPr>
          <p:cNvSpPr txBox="1"/>
          <p:nvPr/>
        </p:nvSpPr>
        <p:spPr>
          <a:xfrm>
            <a:off x="8668478" y="3865249"/>
            <a:ext cx="1387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execinfos</a:t>
            </a:r>
            <a:endParaRPr lang="en-F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BDB17E-BE2E-1945-BA16-AC42BBAC9710}"/>
              </a:ext>
            </a:extLst>
          </p:cNvPr>
          <p:cNvCxnSpPr>
            <a:cxnSpLocks/>
            <a:stCxn id="22" idx="1"/>
            <a:endCxn id="28" idx="3"/>
          </p:cNvCxnSpPr>
          <p:nvPr/>
        </p:nvCxnSpPr>
        <p:spPr>
          <a:xfrm flipH="1" flipV="1">
            <a:off x="5969771" y="5577403"/>
            <a:ext cx="1214529" cy="12110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6EF618E-4D51-1745-AA34-F39A5833B28C}"/>
              </a:ext>
            </a:extLst>
          </p:cNvPr>
          <p:cNvSpPr txBox="1"/>
          <p:nvPr/>
        </p:nvSpPr>
        <p:spPr>
          <a:xfrm>
            <a:off x="4203059" y="5315793"/>
            <a:ext cx="1766712" cy="523220"/>
          </a:xfrm>
          <a:prstGeom prst="rect">
            <a:avLst/>
          </a:prstGeom>
          <a:noFill/>
          <a:ln w="254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FR" sz="2800" dirty="0">
                <a:latin typeface="Consolas" panose="020B0609020204030204" pitchFamily="49" charset="0"/>
                <a:cs typeface="Consolas" panose="020B0609020204030204" pitchFamily="49" charset="0"/>
              </a:rPr>
              <a:t>Schedule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331256-D51D-4049-AE26-3F75A1F7C29E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5017029" y="2953748"/>
            <a:ext cx="12487" cy="2374155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ircular Arrow 20">
            <a:extLst>
              <a:ext uri="{FF2B5EF4-FFF2-40B4-BE49-F238E27FC236}">
                <a16:creationId xmlns:a16="http://schemas.microsoft.com/office/drawing/2014/main" id="{350FD4C4-44B2-4F49-B6CE-B8DFD065E27E}"/>
              </a:ext>
            </a:extLst>
          </p:cNvPr>
          <p:cNvSpPr/>
          <p:nvPr/>
        </p:nvSpPr>
        <p:spPr>
          <a:xfrm>
            <a:off x="6235224" y="3392602"/>
            <a:ext cx="1307737" cy="1310713"/>
          </a:xfrm>
          <a:prstGeom prst="circular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>
              <a:solidFill>
                <a:schemeClr val="tx1"/>
              </a:solidFill>
            </a:endParaRPr>
          </a:p>
        </p:txBody>
      </p:sp>
      <p:sp>
        <p:nvSpPr>
          <p:cNvPr id="31" name="Circular Arrow 30">
            <a:extLst>
              <a:ext uri="{FF2B5EF4-FFF2-40B4-BE49-F238E27FC236}">
                <a16:creationId xmlns:a16="http://schemas.microsoft.com/office/drawing/2014/main" id="{6785C1C3-905E-9147-8116-55BF0C10939F}"/>
              </a:ext>
            </a:extLst>
          </p:cNvPr>
          <p:cNvSpPr/>
          <p:nvPr/>
        </p:nvSpPr>
        <p:spPr>
          <a:xfrm rot="10800000">
            <a:off x="6230507" y="3426071"/>
            <a:ext cx="1307737" cy="1310713"/>
          </a:xfrm>
          <a:prstGeom prst="circular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>
              <a:solidFill>
                <a:schemeClr val="tx1"/>
              </a:solidFill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17F2B285-6A3E-DE4E-A744-36FEA0EE0ED2}"/>
              </a:ext>
            </a:extLst>
          </p:cNvPr>
          <p:cNvSpPr/>
          <p:nvPr/>
        </p:nvSpPr>
        <p:spPr>
          <a:xfrm>
            <a:off x="774424" y="2811294"/>
            <a:ext cx="2046597" cy="700391"/>
          </a:xfrm>
          <a:prstGeom prst="wedgeRoundRectCallout">
            <a:avLst>
              <a:gd name="adj1" fmla="val 21486"/>
              <a:gd name="adj2" fmla="val 93219"/>
              <a:gd name="adj3" fmla="val 16667"/>
            </a:avLst>
          </a:prstGeom>
          <a:solidFill>
            <a:schemeClr val="accent3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b="1" dirty="0">
                <a:solidFill>
                  <a:schemeClr val="bg1"/>
                </a:solidFill>
              </a:rPr>
              <a:t>Instrumentation</a:t>
            </a:r>
          </a:p>
        </p:txBody>
      </p:sp>
      <p:sp>
        <p:nvSpPr>
          <p:cNvPr id="23" name="Rounded Rectangular Callout 22">
            <a:extLst>
              <a:ext uri="{FF2B5EF4-FFF2-40B4-BE49-F238E27FC236}">
                <a16:creationId xmlns:a16="http://schemas.microsoft.com/office/drawing/2014/main" id="{07C00C2E-A78A-2042-90C8-6BFC8DFFD1D0}"/>
              </a:ext>
            </a:extLst>
          </p:cNvPr>
          <p:cNvSpPr/>
          <p:nvPr/>
        </p:nvSpPr>
        <p:spPr>
          <a:xfrm>
            <a:off x="1881352" y="1649788"/>
            <a:ext cx="2533751" cy="700391"/>
          </a:xfrm>
          <a:prstGeom prst="wedgeRoundRectCallout">
            <a:avLst>
              <a:gd name="adj1" fmla="val 34077"/>
              <a:gd name="adj2" fmla="val 74788"/>
              <a:gd name="adj3" fmla="val 16667"/>
            </a:avLst>
          </a:prstGeom>
          <a:solidFill>
            <a:schemeClr val="accent3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b="1" dirty="0">
                <a:solidFill>
                  <a:schemeClr val="bg1"/>
                </a:solidFill>
              </a:rPr>
              <a:t>Mutation operations</a:t>
            </a:r>
          </a:p>
        </p:txBody>
      </p:sp>
      <p:sp>
        <p:nvSpPr>
          <p:cNvPr id="30" name="Rounded Rectangular Callout 29">
            <a:extLst>
              <a:ext uri="{FF2B5EF4-FFF2-40B4-BE49-F238E27FC236}">
                <a16:creationId xmlns:a16="http://schemas.microsoft.com/office/drawing/2014/main" id="{7AC0A801-C55B-554E-AB86-0DD75629918A}"/>
              </a:ext>
            </a:extLst>
          </p:cNvPr>
          <p:cNvSpPr/>
          <p:nvPr/>
        </p:nvSpPr>
        <p:spPr>
          <a:xfrm>
            <a:off x="8304238" y="1354323"/>
            <a:ext cx="3049562" cy="700391"/>
          </a:xfrm>
          <a:prstGeom prst="wedgeRoundRectCallout">
            <a:avLst>
              <a:gd name="adj1" fmla="val -38667"/>
              <a:gd name="adj2" fmla="val 93218"/>
              <a:gd name="adj3" fmla="val 16667"/>
            </a:avLst>
          </a:prstGeom>
          <a:solidFill>
            <a:schemeClr val="accent3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b="1" dirty="0">
                <a:solidFill>
                  <a:schemeClr val="bg1"/>
                </a:solidFill>
              </a:rPr>
              <a:t>Instrumented Execution</a:t>
            </a:r>
          </a:p>
        </p:txBody>
      </p:sp>
      <p:sp>
        <p:nvSpPr>
          <p:cNvPr id="32" name="Rounded Rectangular Callout 31">
            <a:extLst>
              <a:ext uri="{FF2B5EF4-FFF2-40B4-BE49-F238E27FC236}">
                <a16:creationId xmlns:a16="http://schemas.microsoft.com/office/drawing/2014/main" id="{F885A6AC-BE9C-434D-A608-655702826C7A}"/>
              </a:ext>
            </a:extLst>
          </p:cNvPr>
          <p:cNvSpPr/>
          <p:nvPr/>
        </p:nvSpPr>
        <p:spPr>
          <a:xfrm>
            <a:off x="9172974" y="4386588"/>
            <a:ext cx="2851441" cy="700391"/>
          </a:xfrm>
          <a:prstGeom prst="wedgeRoundRectCallout">
            <a:avLst>
              <a:gd name="adj1" fmla="val -38667"/>
              <a:gd name="adj2" fmla="val 93218"/>
              <a:gd name="adj3" fmla="val 16667"/>
            </a:avLst>
          </a:prstGeom>
          <a:solidFill>
            <a:schemeClr val="accent3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b="1" dirty="0">
                <a:solidFill>
                  <a:schemeClr val="bg1"/>
                </a:solidFill>
              </a:rPr>
              <a:t>Coverage-based</a:t>
            </a:r>
            <a:br>
              <a:rPr lang="en-FR" b="1" dirty="0">
                <a:solidFill>
                  <a:schemeClr val="bg1"/>
                </a:solidFill>
              </a:rPr>
            </a:br>
            <a:r>
              <a:rPr lang="en-FR" b="1" dirty="0">
                <a:solidFill>
                  <a:schemeClr val="bg1"/>
                </a:solidFill>
              </a:rPr>
              <a:t>Fitness Function</a:t>
            </a:r>
          </a:p>
        </p:txBody>
      </p:sp>
      <p:sp>
        <p:nvSpPr>
          <p:cNvPr id="33" name="Rounded Rectangular Callout 32">
            <a:extLst>
              <a:ext uri="{FF2B5EF4-FFF2-40B4-BE49-F238E27FC236}">
                <a16:creationId xmlns:a16="http://schemas.microsoft.com/office/drawing/2014/main" id="{225EB5DF-4FBE-C647-BD45-6E534A910FBA}"/>
              </a:ext>
            </a:extLst>
          </p:cNvPr>
          <p:cNvSpPr/>
          <p:nvPr/>
        </p:nvSpPr>
        <p:spPr>
          <a:xfrm>
            <a:off x="1553551" y="4946279"/>
            <a:ext cx="2257770" cy="700391"/>
          </a:xfrm>
          <a:prstGeom prst="wedgeRoundRectCallout">
            <a:avLst>
              <a:gd name="adj1" fmla="val 63474"/>
              <a:gd name="adj2" fmla="val 42531"/>
              <a:gd name="adj3" fmla="val 16667"/>
            </a:avLst>
          </a:prstGeom>
          <a:solidFill>
            <a:schemeClr val="accent3"/>
          </a:solidFill>
          <a:ln w="254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FR" b="1" dirty="0">
                <a:solidFill>
                  <a:schemeClr val="bg1"/>
                </a:solidFill>
              </a:rPr>
              <a:t>Round Robin++</a:t>
            </a:r>
          </a:p>
        </p:txBody>
      </p:sp>
    </p:spTree>
    <p:extLst>
      <p:ext uri="{BB962C8B-B14F-4D97-AF65-F5344CB8AC3E}">
        <p14:creationId xmlns:p14="http://schemas.microsoft.com/office/powerpoint/2010/main" val="1564441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chemeClr val="tx1"/>
          </a:solidFill>
          <a:tailEnd type="stealt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프레젠테이션1" id="{07F68BD5-5998-4973-BB08-A443C4580B81}" vid="{F15197CD-9BC5-4488-9A1B-45EC09ADE68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</TotalTime>
  <Words>432</Words>
  <Application>Microsoft Macintosh PowerPoint</Application>
  <PresentationFormat>Widescreen</PresentationFormat>
  <Paragraphs>103</Paragraphs>
  <Slides>17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맑은 고딕</vt:lpstr>
      <vt:lpstr>Arial</vt:lpstr>
      <vt:lpstr>Calibri</vt:lpstr>
      <vt:lpstr>Consolas</vt:lpstr>
      <vt:lpstr>Wingdings</vt:lpstr>
      <vt:lpstr>Office 테마</vt:lpstr>
      <vt:lpstr>The Art, Science, and Engineering of Fuzzing: A Survey</vt:lpstr>
      <vt:lpstr>PowerPoint Presentation</vt:lpstr>
      <vt:lpstr>Fuzzing: Potential Definitions</vt:lpstr>
      <vt:lpstr>Common Pitfalls</vt:lpstr>
      <vt:lpstr>Fuzzing: What it is?</vt:lpstr>
      <vt:lpstr>Fuzzers: How to Model Them?</vt:lpstr>
      <vt:lpstr>Survey Methodology</vt:lpstr>
      <vt:lpstr>Example</vt:lpstr>
      <vt:lpstr>Example</vt:lpstr>
      <vt:lpstr>Genealogy</vt:lpstr>
      <vt:lpstr>Companion Website: fuzzing-survey.org </vt:lpstr>
      <vt:lpstr>AFL: A Grey-box Hub</vt:lpstr>
      <vt:lpstr>Black-box Hubs</vt:lpstr>
      <vt:lpstr>Grey-box Outliers</vt:lpstr>
      <vt:lpstr>Companion Website: fuzzing-survey.org </vt:lpstr>
      <vt:lpstr>Share your fuzzer!</vt:lpstr>
      <vt:lpstr>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Art, Science, and Engineering of Fuzzing: A Survey</dc:title>
  <dc:creator>Valentin Manès</dc:creator>
  <cp:lastModifiedBy>Valentin Manès</cp:lastModifiedBy>
  <cp:revision>60</cp:revision>
  <dcterms:created xsi:type="dcterms:W3CDTF">2020-06-06T05:55:04Z</dcterms:created>
  <dcterms:modified xsi:type="dcterms:W3CDTF">2020-07-09T08:40:17Z</dcterms:modified>
</cp:coreProperties>
</file>