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4610100" cy="3460750"/>
  <p:notesSz cx="4610100" cy="34607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5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0"/>
            <a:ext cx="4608004" cy="28950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-34" y="287901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A497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0649" y="1016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4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397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71056" y="1016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397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221449" y="1016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397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271856" y="101640"/>
            <a:ext cx="36195" cy="36195"/>
          </a:xfrm>
          <a:custGeom>
            <a:avLst/>
            <a:gdLst/>
            <a:ahLst/>
            <a:cxnLst/>
            <a:rect l="l" t="t" r="r" b="b"/>
            <a:pathLst>
              <a:path w="36195" h="36194">
                <a:moveTo>
                  <a:pt x="36002" y="18001"/>
                </a:moveTo>
                <a:lnTo>
                  <a:pt x="34587" y="10994"/>
                </a:lnTo>
                <a:lnTo>
                  <a:pt x="30729" y="5272"/>
                </a:lnTo>
                <a:lnTo>
                  <a:pt x="25007" y="1414"/>
                </a:lnTo>
                <a:lnTo>
                  <a:pt x="18000" y="0"/>
                </a:lnTo>
                <a:lnTo>
                  <a:pt x="10994" y="1414"/>
                </a:lnTo>
                <a:lnTo>
                  <a:pt x="5272" y="5272"/>
                </a:lnTo>
                <a:lnTo>
                  <a:pt x="1414" y="10994"/>
                </a:lnTo>
                <a:lnTo>
                  <a:pt x="0" y="18001"/>
                </a:lnTo>
                <a:lnTo>
                  <a:pt x="1414" y="25008"/>
                </a:lnTo>
                <a:lnTo>
                  <a:pt x="5272" y="30729"/>
                </a:lnTo>
                <a:lnTo>
                  <a:pt x="10994" y="34587"/>
                </a:lnTo>
                <a:lnTo>
                  <a:pt x="18000" y="36002"/>
                </a:lnTo>
                <a:lnTo>
                  <a:pt x="25007" y="34587"/>
                </a:lnTo>
                <a:lnTo>
                  <a:pt x="30729" y="30729"/>
                </a:lnTo>
                <a:lnTo>
                  <a:pt x="34587" y="25008"/>
                </a:lnTo>
                <a:lnTo>
                  <a:pt x="36002" y="18001"/>
                </a:lnTo>
                <a:close/>
              </a:path>
            </a:pathLst>
          </a:custGeom>
          <a:ln w="5060">
            <a:solidFill>
              <a:srgbClr val="8397A8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505" y="138430"/>
            <a:ext cx="4149090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475101" y="3219250"/>
            <a:ext cx="1038225" cy="23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" b="0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#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2.jpg"/><Relationship Id="rId9" Type="http://schemas.openxmlformats.org/officeDocument/2006/relationships/slide" Target="slide38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7.xml"/><Relationship Id="rId10" Type="http://schemas.openxmlformats.org/officeDocument/2006/relationships/slide" Target="slide38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5.png"/><Relationship Id="rId9" Type="http://schemas.openxmlformats.org/officeDocument/2006/relationships/image" Target="../media/image4.png"/><Relationship Id="rId10" Type="http://schemas.openxmlformats.org/officeDocument/2006/relationships/slide" Target="slide38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6.xml"/><Relationship Id="rId10" Type="http://schemas.openxmlformats.org/officeDocument/2006/relationships/image" Target="../media/image7.png"/><Relationship Id="rId11" Type="http://schemas.openxmlformats.org/officeDocument/2006/relationships/slide" Target="slide38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4.png"/><Relationship Id="rId10" Type="http://schemas.openxmlformats.org/officeDocument/2006/relationships/slide" Target="slide38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5.png"/><Relationship Id="rId9" Type="http://schemas.openxmlformats.org/officeDocument/2006/relationships/image" Target="../media/image4.png"/><Relationship Id="rId10" Type="http://schemas.openxmlformats.org/officeDocument/2006/relationships/slide" Target="slide38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9.jpg"/><Relationship Id="rId10" Type="http://schemas.openxmlformats.org/officeDocument/2006/relationships/slide" Target="slide38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10.png"/><Relationship Id="rId10" Type="http://schemas.openxmlformats.org/officeDocument/2006/relationships/slide" Target="slide38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11.png"/><Relationship Id="rId10" Type="http://schemas.openxmlformats.org/officeDocument/2006/relationships/image" Target="../media/image12.png"/><Relationship Id="rId11" Type="http://schemas.openxmlformats.org/officeDocument/2006/relationships/slide" Target="slide38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13.png"/><Relationship Id="rId10" Type="http://schemas.openxmlformats.org/officeDocument/2006/relationships/image" Target="../media/image14.png"/><Relationship Id="rId11" Type="http://schemas.openxmlformats.org/officeDocument/2006/relationships/slide" Target="slide38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15.png"/><Relationship Id="rId10" Type="http://schemas.openxmlformats.org/officeDocument/2006/relationships/image" Target="../media/image16.png"/><Relationship Id="rId11" Type="http://schemas.openxmlformats.org/officeDocument/2006/relationships/slide" Target="slide38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17.png"/><Relationship Id="rId10" Type="http://schemas.openxmlformats.org/officeDocument/2006/relationships/image" Target="../media/image18.png"/><Relationship Id="rId11" Type="http://schemas.openxmlformats.org/officeDocument/2006/relationships/slide" Target="slide38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3.xml"/><Relationship Id="rId6" Type="http://schemas.openxmlformats.org/officeDocument/2006/relationships/slide" Target="slide20.xml"/><Relationship Id="rId7" Type="http://schemas.openxmlformats.org/officeDocument/2006/relationships/slide" Target="slide31.xml"/><Relationship Id="rId8" Type="http://schemas.openxmlformats.org/officeDocument/2006/relationships/slide" Target="slide35.xml"/><Relationship Id="rId9" Type="http://schemas.openxmlformats.org/officeDocument/2006/relationships/image" Target="../media/image4.png"/><Relationship Id="rId10" Type="http://schemas.openxmlformats.org/officeDocument/2006/relationships/image" Target="../media/image5.png"/><Relationship Id="rId11" Type="http://schemas.openxmlformats.org/officeDocument/2006/relationships/slide" Target="slide38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5.png"/><Relationship Id="rId9" Type="http://schemas.openxmlformats.org/officeDocument/2006/relationships/image" Target="../media/image4.png"/><Relationship Id="rId10" Type="http://schemas.openxmlformats.org/officeDocument/2006/relationships/slide" Target="slide38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7.png"/><Relationship Id="rId10" Type="http://schemas.openxmlformats.org/officeDocument/2006/relationships/slide" Target="slide38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slide" Target="slide38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hyperlink" Target="https://www.mem.gov.cn/xw/yjglbgzdt/202401/t20240120_475697.shtml" TargetMode="External"/><Relationship Id="rId10" Type="http://schemas.openxmlformats.org/officeDocument/2006/relationships/hyperlink" Target="https://www.mem.gov.cn/gk/zfxxgkpt/fdzdgknr/202410/t20241023_506225.shtml" TargetMode="External"/><Relationship Id="rId11" Type="http://schemas.openxmlformats.org/officeDocument/2006/relationships/hyperlink" Target="https://ssrn.com/abstract%3D4165443" TargetMode="External"/><Relationship Id="rId12" Type="http://schemas.openxmlformats.org/officeDocument/2006/relationships/hyperlink" Target="https://doi.org/10.2139/ssrn.4165443" TargetMode="External"/><Relationship Id="rId13" Type="http://schemas.openxmlformats.org/officeDocument/2006/relationships/hyperlink" Target="https://doi.org/10.1016/j.cie.2022.108132" TargetMode="External"/><Relationship Id="rId14" Type="http://schemas.openxmlformats.org/officeDocument/2006/relationships/slide" Target="slide38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hyperlink" Target="https://doi.org/10.3969/j.issn.1005-2542.2020.04.012" TargetMode="External"/><Relationship Id="rId10" Type="http://schemas.openxmlformats.org/officeDocument/2006/relationships/slide" Target="slide38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hyperlink" Target="https://doi.org/10.19885/j.cnki.hbqy.2023.12.044" TargetMode="External"/><Relationship Id="rId10" Type="http://schemas.openxmlformats.org/officeDocument/2006/relationships/hyperlink" Target="https://doi.org/10.16381/j.cnki.issn1003-207x.2022.0859" TargetMode="External"/><Relationship Id="rId11" Type="http://schemas.openxmlformats.org/officeDocument/2006/relationships/hyperlink" Target="https://doi.org/10.16265/j.cnki.issn1003-3033.2024.10.0310" TargetMode="External"/><Relationship Id="rId12" Type="http://schemas.openxmlformats.org/officeDocument/2006/relationships/slide" Target="slide38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hyperlink" Target="https://www.mem.gov.cn/kp/shaq/202011/t20201129_372149.shtml" TargetMode="External"/><Relationship Id="rId10" Type="http://schemas.openxmlformats.org/officeDocument/2006/relationships/slide" Target="slide38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3.xml"/><Relationship Id="rId6" Type="http://schemas.openxmlformats.org/officeDocument/2006/relationships/slide" Target="slide20.xml"/><Relationship Id="rId7" Type="http://schemas.openxmlformats.org/officeDocument/2006/relationships/slide" Target="slide31.xml"/><Relationship Id="rId8" Type="http://schemas.openxmlformats.org/officeDocument/2006/relationships/slide" Target="slide35.xml"/><Relationship Id="rId9" Type="http://schemas.openxmlformats.org/officeDocument/2006/relationships/image" Target="../media/image3.png"/><Relationship Id="rId10" Type="http://schemas.openxmlformats.org/officeDocument/2006/relationships/image" Target="../media/image6.jpg"/><Relationship Id="rId11" Type="http://schemas.openxmlformats.org/officeDocument/2006/relationships/slide" Target="slide38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3.xml"/><Relationship Id="rId6" Type="http://schemas.openxmlformats.org/officeDocument/2006/relationships/slide" Target="slide20.xml"/><Relationship Id="rId7" Type="http://schemas.openxmlformats.org/officeDocument/2006/relationships/slide" Target="slide31.xml"/><Relationship Id="rId8" Type="http://schemas.openxmlformats.org/officeDocument/2006/relationships/slide" Target="slide35.xml"/><Relationship Id="rId9" Type="http://schemas.openxmlformats.org/officeDocument/2006/relationships/image" Target="../media/image3.png"/><Relationship Id="rId10" Type="http://schemas.openxmlformats.org/officeDocument/2006/relationships/slide" Target="slide36.xml"/><Relationship Id="rId11" Type="http://schemas.openxmlformats.org/officeDocument/2006/relationships/slide" Target="slide37.xml"/><Relationship Id="rId12" Type="http://schemas.openxmlformats.org/officeDocument/2006/relationships/slide" Target="slide38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slide" Target="slide3.xml"/><Relationship Id="rId4" Type="http://schemas.openxmlformats.org/officeDocument/2006/relationships/slide" Target="slide7.xml"/><Relationship Id="rId5" Type="http://schemas.openxmlformats.org/officeDocument/2006/relationships/slide" Target="slide13.xml"/><Relationship Id="rId6" Type="http://schemas.openxmlformats.org/officeDocument/2006/relationships/slide" Target="slide20.xml"/><Relationship Id="rId7" Type="http://schemas.openxmlformats.org/officeDocument/2006/relationships/slide" Target="slide31.xml"/><Relationship Id="rId8" Type="http://schemas.openxmlformats.org/officeDocument/2006/relationships/slide" Target="slide35.xml"/><Relationship Id="rId9" Type="http://schemas.openxmlformats.org/officeDocument/2006/relationships/image" Target="../media/image3.png"/><Relationship Id="rId10" Type="http://schemas.openxmlformats.org/officeDocument/2006/relationships/slide" Target="slide37.xml"/><Relationship Id="rId11" Type="http://schemas.openxmlformats.org/officeDocument/2006/relationships/slide" Target="slide38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5.png"/><Relationship Id="rId9" Type="http://schemas.openxmlformats.org/officeDocument/2006/relationships/image" Target="../media/image4.png"/><Relationship Id="rId10" Type="http://schemas.openxmlformats.org/officeDocument/2006/relationships/slide" Target="slide38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slide" Target="slide38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7.xml"/><Relationship Id="rId4" Type="http://schemas.openxmlformats.org/officeDocument/2006/relationships/slide" Target="slide13.xml"/><Relationship Id="rId5" Type="http://schemas.openxmlformats.org/officeDocument/2006/relationships/slide" Target="slide20.xml"/><Relationship Id="rId6" Type="http://schemas.openxmlformats.org/officeDocument/2006/relationships/slide" Target="slide31.xml"/><Relationship Id="rId7" Type="http://schemas.openxmlformats.org/officeDocument/2006/relationships/slide" Target="slide35.xml"/><Relationship Id="rId8" Type="http://schemas.openxmlformats.org/officeDocument/2006/relationships/image" Target="../media/image3.png"/><Relationship Id="rId9" Type="http://schemas.openxmlformats.org/officeDocument/2006/relationships/image" Target="../media/image7.png"/><Relationship Id="rId10" Type="http://schemas.openxmlformats.org/officeDocument/2006/relationships/slide" Target="slide38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84" y="99109"/>
            <a:ext cx="192405" cy="41275"/>
            <a:chOff x="3344884" y="99109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4821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359994" y="565124"/>
            <a:ext cx="3888104" cy="672465"/>
          </a:xfrm>
          <a:prstGeom prst="rect">
            <a:avLst/>
          </a:prstGeom>
          <a:solidFill>
            <a:srgbClr val="0E61A5"/>
          </a:solidFill>
        </p:spPr>
        <p:txBody>
          <a:bodyPr wrap="square" lIns="0" tIns="85725" rIns="0" bIns="0" rtlCol="0" vert="horz">
            <a:spAutoFit/>
          </a:bodyPr>
          <a:lstStyle/>
          <a:p>
            <a:pPr algn="ctr" marL="106680" marR="99060">
              <a:lnSpc>
                <a:spcPts val="1300"/>
              </a:lnSpc>
              <a:spcBef>
                <a:spcPts val="675"/>
              </a:spcBef>
            </a:pPr>
            <a:r>
              <a:rPr dirty="0" sz="1100" spc="-20">
                <a:solidFill>
                  <a:srgbClr val="FFFFFF"/>
                </a:solidFill>
                <a:latin typeface="微软雅黑"/>
                <a:cs typeface="微软雅黑"/>
              </a:rPr>
              <a:t>考虑企业社会责任的应急物资协同储备：</a:t>
            </a:r>
            <a:r>
              <a:rPr dirty="0" sz="1100" spc="-10">
                <a:solidFill>
                  <a:srgbClr val="FFFFFF"/>
                </a:solidFill>
                <a:latin typeface="Arial"/>
                <a:cs typeface="Arial"/>
              </a:rPr>
              <a:t>Stackelberg </a:t>
            </a:r>
            <a:r>
              <a:rPr dirty="0" sz="1100" spc="-30">
                <a:solidFill>
                  <a:srgbClr val="FFFFFF"/>
                </a:solidFill>
                <a:latin typeface="微软雅黑"/>
                <a:cs typeface="微软雅黑"/>
              </a:rPr>
              <a:t>博弈模</a:t>
            </a:r>
            <a:r>
              <a:rPr dirty="0" sz="1100" spc="-50">
                <a:solidFill>
                  <a:srgbClr val="FFFFFF"/>
                </a:solidFill>
                <a:latin typeface="微软雅黑"/>
                <a:cs typeface="微软雅黑"/>
              </a:rPr>
              <a:t>型</a:t>
            </a:r>
            <a:endParaRPr sz="1100">
              <a:latin typeface="微软雅黑"/>
              <a:cs typeface="微软雅黑"/>
            </a:endParaRPr>
          </a:p>
          <a:p>
            <a:pPr algn="ctr">
              <a:lnSpc>
                <a:spcPct val="100000"/>
              </a:lnSpc>
              <a:spcBef>
                <a:spcPts val="200"/>
              </a:spcBef>
            </a:pPr>
            <a:r>
              <a:rPr dirty="0" sz="900" spc="-20">
                <a:solidFill>
                  <a:srgbClr val="FFFFFF"/>
                </a:solidFill>
                <a:latin typeface="微软雅黑"/>
                <a:cs typeface="微软雅黑"/>
              </a:rPr>
              <a:t>论文汇报</a:t>
            </a:r>
            <a:endParaRPr sz="900">
              <a:latin typeface="微软雅黑"/>
              <a:cs typeface="微软雅黑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949678" y="1431627"/>
            <a:ext cx="7086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latin typeface="楷体"/>
                <a:cs typeface="楷体"/>
              </a:rPr>
              <a:t>张珂，周吉林</a:t>
            </a:r>
            <a:endParaRPr sz="900">
              <a:latin typeface="楷体"/>
              <a:cs typeface="楷体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1683981" y="1763260"/>
            <a:ext cx="124015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15">
                <a:latin typeface="楷体"/>
                <a:cs typeface="楷体"/>
              </a:rPr>
              <a:t>北京邮电大学智能工程与自动化学院</a:t>
            </a:r>
            <a:endParaRPr sz="600">
              <a:latin typeface="楷体"/>
              <a:cs typeface="楷体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1819757" y="2042701"/>
            <a:ext cx="9690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Arial"/>
                <a:cs typeface="Arial"/>
              </a:rPr>
              <a:t>2025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110">
                <a:latin typeface="楷体"/>
                <a:cs typeface="楷体"/>
              </a:rPr>
              <a:t>年 </a:t>
            </a:r>
            <a:r>
              <a:rPr dirty="0" sz="900">
                <a:latin typeface="Arial"/>
                <a:cs typeface="Arial"/>
              </a:rPr>
              <a:t>5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10">
                <a:latin typeface="楷体"/>
                <a:cs typeface="楷体"/>
              </a:rPr>
              <a:t>月 </a:t>
            </a:r>
            <a:r>
              <a:rPr dirty="0" sz="900">
                <a:latin typeface="Arial"/>
                <a:cs typeface="Arial"/>
              </a:rPr>
              <a:t>25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50">
                <a:latin typeface="楷体"/>
                <a:cs typeface="楷体"/>
              </a:rPr>
              <a:t>日</a:t>
            </a:r>
            <a:endParaRPr sz="900">
              <a:latin typeface="楷体"/>
              <a:cs typeface="楷体"/>
            </a:endParaRPr>
          </a:p>
        </p:txBody>
      </p:sp>
      <p:pic>
        <p:nvPicPr>
          <p:cNvPr id="44" name="object 4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54098" y="2305247"/>
            <a:ext cx="699813" cy="699813"/>
          </a:xfrm>
          <a:prstGeom prst="rect">
            <a:avLst/>
          </a:prstGeom>
        </p:spPr>
      </p:pic>
      <p:grpSp>
        <p:nvGrpSpPr>
          <p:cNvPr id="45" name="object 45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6" name="object 46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9" name="object 4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3" name="object 13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815"/>
            </a:xfrm>
            <a:custGeom>
              <a:avLst/>
              <a:gdLst/>
              <a:ahLst/>
              <a:cxnLst/>
              <a:rect l="l" t="t" r="r" b="b"/>
              <a:pathLst>
                <a:path w="4608195" h="170815">
                  <a:moveTo>
                    <a:pt x="4608004" y="0"/>
                  </a:moveTo>
                  <a:lnTo>
                    <a:pt x="0" y="0"/>
                  </a:lnTo>
                  <a:lnTo>
                    <a:pt x="0" y="170319"/>
                  </a:lnTo>
                  <a:lnTo>
                    <a:pt x="4608004" y="17031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513"/>
            <a:ext cx="187578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应急物资需求概率分布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3285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421487" y="1223741"/>
            <a:ext cx="1885314" cy="29908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5100" indent="-114300">
              <a:lnSpc>
                <a:spcPts val="108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65100" algn="l"/>
              </a:tabLst>
            </a:pPr>
            <a:r>
              <a:rPr dirty="0" sz="900" spc="-10">
                <a:latin typeface="楷体"/>
                <a:cs typeface="楷体"/>
              </a:rPr>
              <a:t>传统模型多采用均匀分布</a:t>
            </a:r>
            <a:r>
              <a:rPr dirty="0" baseline="37037" sz="900" spc="-15">
                <a:latin typeface="Arial"/>
                <a:cs typeface="Arial"/>
              </a:rPr>
              <a:t>[</a:t>
            </a:r>
            <a:r>
              <a:rPr dirty="0" baseline="37037" sz="900" spc="-15">
                <a:latin typeface="Arial"/>
                <a:cs typeface="Arial"/>
                <a:hlinkClick r:id="rId7" action="ppaction://hlinksldjump"/>
              </a:rPr>
              <a:t>3</a:t>
            </a:r>
            <a:r>
              <a:rPr dirty="0" baseline="37037" sz="900" spc="-15">
                <a:latin typeface="Arial"/>
                <a:cs typeface="Arial"/>
              </a:rPr>
              <a:t>,</a:t>
            </a:r>
            <a:r>
              <a:rPr dirty="0" baseline="37037" sz="900" spc="-15">
                <a:latin typeface="Arial"/>
                <a:cs typeface="Arial"/>
                <a:hlinkClick r:id="rId9" action="ppaction://hlinksldjump"/>
              </a:rPr>
              <a:t>19</a:t>
            </a:r>
            <a:r>
              <a:rPr dirty="0" baseline="37037" sz="900" spc="-15">
                <a:latin typeface="Arial"/>
                <a:cs typeface="Arial"/>
              </a:rPr>
              <a:t>,</a:t>
            </a:r>
            <a:r>
              <a:rPr dirty="0" baseline="37037" sz="900" spc="-15">
                <a:latin typeface="Arial"/>
                <a:cs typeface="Arial"/>
                <a:hlinkClick r:id="rId10" action="ppaction://hlinksldjump"/>
              </a:rPr>
              <a:t>29</a:t>
            </a:r>
            <a:r>
              <a:rPr dirty="0" baseline="37037" sz="900" spc="-15">
                <a:latin typeface="Arial"/>
                <a:cs typeface="Arial"/>
              </a:rPr>
              <a:t>]</a:t>
            </a:r>
            <a:r>
              <a:rPr dirty="0" sz="900" spc="-10">
                <a:latin typeface="楷体"/>
                <a:cs typeface="楷体"/>
              </a:rPr>
              <a:t>：</a:t>
            </a:r>
            <a:endParaRPr sz="900">
              <a:latin typeface="楷体"/>
              <a:cs typeface="楷体"/>
            </a:endParaRPr>
          </a:p>
          <a:p>
            <a:pPr algn="r" marR="118745">
              <a:lnSpc>
                <a:spcPts val="1080"/>
              </a:lnSpc>
            </a:pPr>
            <a:r>
              <a:rPr dirty="0" sz="900" spc="-730">
                <a:latin typeface="Times New Roman"/>
                <a:cs typeface="Times New Roman"/>
              </a:rPr>
              <a:t>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1800288" y="1627919"/>
            <a:ext cx="3600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i="1">
                <a:latin typeface="Book Antiqua"/>
                <a:cs typeface="Book Antiqua"/>
              </a:rPr>
              <a:t>F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spc="204">
                <a:latin typeface="Garamond"/>
                <a:cs typeface="Garamond"/>
              </a:rPr>
              <a:t> </a:t>
            </a:r>
            <a:r>
              <a:rPr dirty="0" sz="900" spc="60">
                <a:latin typeface="Garamond"/>
                <a:cs typeface="Garamond"/>
              </a:rPr>
              <a:t>=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167610" y="1496969"/>
            <a:ext cx="1295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Times New Roman"/>
                <a:cs typeface="Times New Roman"/>
              </a:rPr>
              <a:t>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167610" y="1701934"/>
            <a:ext cx="1168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730">
                <a:latin typeface="Times New Roman"/>
                <a:cs typeface="Times New Roman"/>
              </a:rPr>
              <a:t>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167610" y="1736097"/>
            <a:ext cx="1295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Times New Roman"/>
                <a:cs typeface="Times New Roman"/>
              </a:rPr>
              <a:t>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167610" y="1466451"/>
            <a:ext cx="6057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21310">
              <a:lnSpc>
                <a:spcPts val="540"/>
              </a:lnSpc>
              <a:spcBef>
                <a:spcPts val="95"/>
              </a:spcBef>
            </a:pP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25" i="1">
                <a:latin typeface="Book Antiqua"/>
                <a:cs typeface="Book Antiqua"/>
              </a:rPr>
              <a:t> </a:t>
            </a:r>
            <a:r>
              <a:rPr dirty="0" sz="900" spc="95" i="1">
                <a:latin typeface="Times New Roman"/>
                <a:cs typeface="Times New Roman"/>
              </a:rPr>
              <a:t>&lt;</a:t>
            </a:r>
            <a:r>
              <a:rPr dirty="0" sz="900" spc="30" i="1">
                <a:latin typeface="Times New Roman"/>
                <a:cs typeface="Times New Roman"/>
              </a:rPr>
              <a:t> </a:t>
            </a:r>
            <a:r>
              <a:rPr dirty="0" sz="900" spc="-50">
                <a:latin typeface="Garamond"/>
                <a:cs typeface="Garamond"/>
              </a:rPr>
              <a:t>0</a:t>
            </a:r>
            <a:endParaRPr sz="900">
              <a:latin typeface="Garamond"/>
              <a:cs typeface="Garamond"/>
            </a:endParaRPr>
          </a:p>
          <a:p>
            <a:pPr marL="12700">
              <a:lnSpc>
                <a:spcPts val="540"/>
              </a:lnSpc>
            </a:pPr>
            <a:r>
              <a:rPr dirty="0" baseline="3086" sz="1350" spc="89">
                <a:latin typeface="Times New Roman"/>
                <a:cs typeface="Times New Roman"/>
              </a:rPr>
              <a:t></a:t>
            </a:r>
            <a:r>
              <a:rPr dirty="0" sz="900" spc="60">
                <a:latin typeface="Garamond"/>
                <a:cs typeface="Garamond"/>
              </a:rPr>
              <a:t>0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286825" y="1624004"/>
            <a:ext cx="7493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-7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r>
              <a:rPr dirty="0" u="sng" sz="600" spc="-6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x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286825" y="1709298"/>
            <a:ext cx="850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476461" y="1632706"/>
            <a:ext cx="5416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Garamond"/>
                <a:cs typeface="Garamond"/>
              </a:rPr>
              <a:t>0</a:t>
            </a:r>
            <a:r>
              <a:rPr dirty="0" sz="900" spc="30">
                <a:latin typeface="Garamond"/>
                <a:cs typeface="Garamond"/>
              </a:rPr>
              <a:t> </a:t>
            </a:r>
            <a:r>
              <a:rPr dirty="0" sz="900" i="1">
                <a:latin typeface="Meiryo UI"/>
                <a:cs typeface="Meiryo UI"/>
              </a:rPr>
              <a:t>≤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30" i="1">
                <a:latin typeface="Book Antiqua"/>
                <a:cs typeface="Book Antiqua"/>
              </a:rPr>
              <a:t> </a:t>
            </a:r>
            <a:r>
              <a:rPr dirty="0" sz="900" i="1">
                <a:latin typeface="Meiryo UI"/>
                <a:cs typeface="Meiryo UI"/>
              </a:rPr>
              <a:t>≤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-50" i="1">
                <a:latin typeface="Book Antiqua"/>
                <a:cs typeface="Book Antiqua"/>
              </a:rPr>
              <a:t>U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271636" y="1798962"/>
            <a:ext cx="5321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170" algn="l"/>
              </a:tabLst>
            </a:pPr>
            <a:r>
              <a:rPr dirty="0" sz="900" spc="-50">
                <a:latin typeface="Garamond"/>
                <a:cs typeface="Garamond"/>
              </a:rPr>
              <a:t>1</a:t>
            </a:r>
            <a:r>
              <a:rPr dirty="0" sz="900">
                <a:latin typeface="Garamond"/>
                <a:cs typeface="Garamond"/>
              </a:rPr>
              <a:t>	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25" i="1">
                <a:latin typeface="Book Antiqua"/>
                <a:cs typeface="Book Antiqua"/>
              </a:rPr>
              <a:t> </a:t>
            </a:r>
            <a:r>
              <a:rPr dirty="0" sz="900" spc="95" i="1">
                <a:latin typeface="Times New Roman"/>
                <a:cs typeface="Times New Roman"/>
              </a:rPr>
              <a:t>&gt;</a:t>
            </a:r>
            <a:r>
              <a:rPr dirty="0" sz="900" spc="30" i="1">
                <a:latin typeface="Times New Roman"/>
                <a:cs typeface="Times New Roman"/>
              </a:rPr>
              <a:t> </a:t>
            </a:r>
            <a:r>
              <a:rPr dirty="0" sz="900" spc="-50" i="1">
                <a:latin typeface="Book Antiqua"/>
                <a:cs typeface="Book Antiqua"/>
              </a:rPr>
              <a:t>U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096156" y="1627919"/>
            <a:ext cx="165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Arial"/>
                <a:cs typeface="Arial"/>
              </a:rPr>
              <a:t>(1)</a:t>
            </a:r>
            <a:endParaRPr sz="900">
              <a:latin typeface="Arial"/>
              <a:cs typeface="Arial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459587" y="2056569"/>
            <a:ext cx="36709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27000" algn="l"/>
              </a:tabLst>
            </a:pPr>
            <a:r>
              <a:rPr dirty="0" sz="900" spc="-15">
                <a:latin typeface="楷体"/>
                <a:cs typeface="楷体"/>
              </a:rPr>
              <a:t>本文后续算例将采用基于历史数据拟合的反高斯分布，以更贴近现实。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9" name="object 59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62" name="object 6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3" name="object 13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496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政府方期望收益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321894" y="862807"/>
            <a:ext cx="2896870" cy="11588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60">
                <a:latin typeface="楷体"/>
                <a:cs typeface="楷体"/>
              </a:rPr>
              <a:t>灾害未发生时 </a:t>
            </a: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>
                <a:latin typeface="Garamond"/>
                <a:cs typeface="Garamond"/>
              </a:rPr>
              <a:t>1</a:t>
            </a:r>
            <a:r>
              <a:rPr dirty="0" baseline="6172" sz="1350" spc="-22">
                <a:latin typeface="Garamond"/>
                <a:cs typeface="Garamond"/>
              </a:rPr>
              <a:t> </a:t>
            </a:r>
            <a:r>
              <a:rPr dirty="0" baseline="6172" sz="1350" spc="-89" i="1">
                <a:latin typeface="Meiryo UI"/>
                <a:cs typeface="Meiryo UI"/>
              </a:rPr>
              <a:t>− </a:t>
            </a:r>
            <a:r>
              <a:rPr dirty="0" baseline="6172" sz="1350" spc="82" i="1">
                <a:latin typeface="Times New Roman"/>
                <a:cs typeface="Times New Roman"/>
              </a:rPr>
              <a:t>α</a:t>
            </a:r>
            <a:r>
              <a:rPr dirty="0" baseline="6172" sz="1350" spc="44">
                <a:latin typeface="Arial"/>
                <a:cs typeface="Arial"/>
              </a:rPr>
              <a:t>) </a:t>
            </a:r>
            <a:r>
              <a:rPr dirty="0" baseline="6172" sz="1350" spc="-75">
                <a:latin typeface="楷体"/>
                <a:cs typeface="楷体"/>
              </a:rPr>
              <a:t>政府利润 </a:t>
            </a:r>
            <a:r>
              <a:rPr dirty="0" baseline="6172" sz="1350" spc="-15">
                <a:latin typeface="Arial"/>
                <a:cs typeface="Arial"/>
              </a:rPr>
              <a:t>(</a:t>
            </a:r>
            <a:r>
              <a:rPr dirty="0" baseline="6172" sz="1350" spc="-15" i="1">
                <a:latin typeface="Times New Roman"/>
                <a:cs typeface="Times New Roman"/>
              </a:rPr>
              <a:t>π</a:t>
            </a:r>
            <a:r>
              <a:rPr dirty="0" sz="600" spc="-10" i="1">
                <a:latin typeface="Book Antiqua"/>
                <a:cs typeface="Book Antiqua"/>
              </a:rPr>
              <a:t>g</a:t>
            </a:r>
            <a:r>
              <a:rPr dirty="0" sz="600" spc="-10" b="0" i="1">
                <a:latin typeface="Bookman Old Style"/>
                <a:cs typeface="Bookman Old Style"/>
              </a:rPr>
              <a:t>,</a:t>
            </a:r>
            <a:r>
              <a:rPr dirty="0" sz="600" spc="-10" b="0">
                <a:latin typeface="Bookman Old Style"/>
                <a:cs typeface="Bookman Old Style"/>
              </a:rPr>
              <a:t>0</a:t>
            </a:r>
            <a:r>
              <a:rPr dirty="0" baseline="6172" sz="1350" spc="-15">
                <a:latin typeface="Arial"/>
                <a:cs typeface="Arial"/>
              </a:rPr>
              <a:t>):</a:t>
            </a:r>
            <a:endParaRPr baseline="6172" sz="1350">
              <a:latin typeface="Arial"/>
              <a:cs typeface="Arial"/>
            </a:endParaRPr>
          </a:p>
          <a:p>
            <a:pPr marL="1105535">
              <a:lnSpc>
                <a:spcPct val="100000"/>
              </a:lnSpc>
              <a:spcBef>
                <a:spcPts val="810"/>
              </a:spcBef>
            </a:pPr>
            <a:r>
              <a:rPr dirty="0" baseline="6172" sz="1350" i="1">
                <a:latin typeface="Times New Roman"/>
                <a:cs typeface="Times New Roman"/>
              </a:rPr>
              <a:t>π</a:t>
            </a:r>
            <a:r>
              <a:rPr dirty="0" sz="600" i="1">
                <a:latin typeface="Book Antiqua"/>
                <a:cs typeface="Book Antiqua"/>
              </a:rPr>
              <a:t>g</a:t>
            </a:r>
            <a:r>
              <a:rPr dirty="0" sz="600" b="0" i="1">
                <a:latin typeface="Bookman Old Style"/>
                <a:cs typeface="Bookman Old Style"/>
              </a:rPr>
              <a:t>,</a:t>
            </a:r>
            <a:r>
              <a:rPr dirty="0" sz="600" b="0">
                <a:latin typeface="Bookman Old Style"/>
                <a:cs typeface="Bookman Old Style"/>
              </a:rPr>
              <a:t>0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i="1">
                <a:latin typeface="Times New Roman"/>
                <a:cs typeface="Times New Roman"/>
              </a:rPr>
              <a:t>,</a:t>
            </a:r>
            <a:r>
              <a:rPr dirty="0" baseline="6172" sz="1350" spc="-44" i="1">
                <a:latin typeface="Times New Roman"/>
                <a:cs typeface="Times New Roman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>
                <a:latin typeface="Garamond"/>
                <a:cs typeface="Garamond"/>
              </a:rPr>
              <a:t>)</a:t>
            </a:r>
            <a:r>
              <a:rPr dirty="0" baseline="6172" sz="1350" spc="157">
                <a:latin typeface="Garamond"/>
                <a:cs typeface="Garamond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= </a:t>
            </a:r>
            <a:r>
              <a:rPr dirty="0" baseline="6172" sz="1350" i="1">
                <a:latin typeface="Book Antiqua"/>
                <a:cs typeface="Book Antiqua"/>
              </a:rPr>
              <a:t>vQ</a:t>
            </a:r>
            <a:r>
              <a:rPr dirty="0" baseline="6172" sz="1350" spc="52" i="1">
                <a:latin typeface="Book Antiqua"/>
                <a:cs typeface="Book Antiqua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67" i="1">
                <a:latin typeface="Meiryo UI"/>
                <a:cs typeface="Meiryo UI"/>
              </a:rPr>
              <a:t> 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sz="600" spc="135" b="0">
                <a:latin typeface="Bookman Old Style"/>
                <a:cs typeface="Bookman Old Style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 spc="67">
                <a:latin typeface="Garamond"/>
                <a:cs typeface="Garamond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c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baseline="6172" sz="1350">
                <a:latin typeface="Garamond"/>
                <a:cs typeface="Garamond"/>
              </a:rPr>
              <a:t>)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52" i="1">
                <a:latin typeface="Book Antiqua"/>
                <a:cs typeface="Book Antiqua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67" i="1">
                <a:latin typeface="Meiryo UI"/>
                <a:cs typeface="Meiryo UI"/>
              </a:rPr>
              <a:t> </a:t>
            </a:r>
            <a:r>
              <a:rPr dirty="0" baseline="6172" sz="1350" spc="-37" i="1">
                <a:latin typeface="Book Antiqua"/>
                <a:cs typeface="Book Antiqua"/>
              </a:rPr>
              <a:t>p</a:t>
            </a:r>
            <a:r>
              <a:rPr dirty="0" sz="600" spc="-25" b="0">
                <a:latin typeface="Bookman Old Style"/>
                <a:cs typeface="Bookman Old Style"/>
              </a:rPr>
              <a:t>2</a:t>
            </a:r>
            <a:r>
              <a:rPr dirty="0" baseline="6172" sz="1350" spc="-37" i="1">
                <a:latin typeface="Book Antiqua"/>
                <a:cs typeface="Book Antiqua"/>
              </a:rPr>
              <a:t>q</a:t>
            </a:r>
            <a:endParaRPr baseline="6172" sz="135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dirty="0" baseline="6172" sz="1350" spc="-37">
                <a:latin typeface="楷体"/>
                <a:cs typeface="楷体"/>
              </a:rPr>
              <a:t>灾害发生时 </a:t>
            </a: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 i="1">
                <a:latin typeface="Times New Roman"/>
                <a:cs typeface="Times New Roman"/>
              </a:rPr>
              <a:t>α</a:t>
            </a:r>
            <a:r>
              <a:rPr dirty="0" baseline="6172" sz="1350" spc="89">
                <a:latin typeface="Arial"/>
                <a:cs typeface="Arial"/>
              </a:rPr>
              <a:t>) </a:t>
            </a:r>
            <a:r>
              <a:rPr dirty="0" baseline="6172" sz="1350" spc="-37">
                <a:latin typeface="楷体"/>
                <a:cs typeface="楷体"/>
              </a:rPr>
              <a:t>政府利润 </a:t>
            </a: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 i="1">
                <a:latin typeface="Times New Roman"/>
                <a:cs typeface="Times New Roman"/>
              </a:rPr>
              <a:t>π</a:t>
            </a:r>
            <a:r>
              <a:rPr dirty="0" sz="600" i="1">
                <a:latin typeface="Book Antiqua"/>
                <a:cs typeface="Book Antiqua"/>
              </a:rPr>
              <a:t>g</a:t>
            </a:r>
            <a:r>
              <a:rPr dirty="0" sz="600" b="0" i="1">
                <a:latin typeface="Bookman Old Style"/>
                <a:cs typeface="Bookman Old Style"/>
              </a:rPr>
              <a:t>,α</a:t>
            </a:r>
            <a:r>
              <a:rPr dirty="0" baseline="6172" sz="1350">
                <a:latin typeface="Arial"/>
                <a:cs typeface="Arial"/>
              </a:rPr>
              <a:t>)</a:t>
            </a:r>
            <a:r>
              <a:rPr dirty="0" baseline="6172" sz="1350" spc="-22">
                <a:latin typeface="楷体"/>
                <a:cs typeface="楷体"/>
              </a:rPr>
              <a:t>，考虑四种需求情况</a:t>
            </a:r>
            <a:r>
              <a:rPr dirty="0" baseline="6172" sz="1350" spc="-75">
                <a:latin typeface="Arial"/>
                <a:cs typeface="Arial"/>
              </a:rPr>
              <a:t>:</a:t>
            </a:r>
            <a:endParaRPr baseline="6172" sz="1350">
              <a:latin typeface="Arial"/>
              <a:cs typeface="Arial"/>
            </a:endParaRPr>
          </a:p>
          <a:p>
            <a:pPr marL="2641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baseline="6172" sz="1350">
                <a:latin typeface="Garamond"/>
                <a:cs typeface="Garamond"/>
              </a:rPr>
              <a:t>0</a:t>
            </a:r>
            <a:r>
              <a:rPr dirty="0" baseline="6172" sz="1350" spc="89">
                <a:latin typeface="Garamond"/>
                <a:cs typeface="Garamond"/>
              </a:rPr>
              <a:t> </a:t>
            </a:r>
            <a:r>
              <a:rPr dirty="0" baseline="6172" sz="1350" spc="142" i="1">
                <a:latin typeface="Times New Roman"/>
                <a:cs typeface="Times New Roman"/>
              </a:rPr>
              <a:t>&lt;</a:t>
            </a:r>
            <a:r>
              <a:rPr dirty="0" baseline="6172" sz="1350" spc="97" i="1">
                <a:latin typeface="Times New Roman"/>
                <a:cs typeface="Times New Roman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x</a:t>
            </a:r>
            <a:r>
              <a:rPr dirty="0" baseline="6172" sz="1350" spc="97" i="1">
                <a:latin typeface="Book Antiqua"/>
                <a:cs typeface="Book Antiqua"/>
              </a:rPr>
              <a:t> </a:t>
            </a:r>
            <a:r>
              <a:rPr dirty="0" baseline="6172" sz="1350" i="1">
                <a:latin typeface="Meiryo UI"/>
                <a:cs typeface="Meiryo UI"/>
              </a:rPr>
              <a:t>≤</a:t>
            </a:r>
            <a:r>
              <a:rPr dirty="0" baseline="6172" sz="1350" spc="-22" i="1">
                <a:latin typeface="Meiryo UI"/>
                <a:cs typeface="Meiryo UI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>
                <a:latin typeface="Arial"/>
                <a:cs typeface="Arial"/>
              </a:rPr>
              <a:t>:</a:t>
            </a:r>
            <a:r>
              <a:rPr dirty="0" baseline="6172" sz="1350" spc="142">
                <a:latin typeface="Arial"/>
                <a:cs typeface="Arial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v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7" i="1">
                <a:latin typeface="Book Antiqua"/>
                <a:cs typeface="Book Antiqua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20" i="1">
                <a:latin typeface="Meiryo UI"/>
                <a:cs typeface="Meiryo UI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x</a:t>
            </a:r>
            <a:r>
              <a:rPr dirty="0" baseline="6172" sz="1350">
                <a:latin typeface="Garamond"/>
                <a:cs typeface="Garamond"/>
              </a:rPr>
              <a:t>)</a:t>
            </a:r>
            <a:r>
              <a:rPr dirty="0" baseline="6172" sz="1350" spc="15">
                <a:latin typeface="Garamond"/>
                <a:cs typeface="Garamond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20" i="1">
                <a:latin typeface="Meiryo UI"/>
                <a:cs typeface="Meiryo UI"/>
              </a:rPr>
              <a:t> 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sz="600" spc="95" b="0">
                <a:latin typeface="Bookman Old Style"/>
                <a:cs typeface="Bookman Old Style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 spc="7">
                <a:latin typeface="Garamond"/>
                <a:cs typeface="Garamond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c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baseline="6172" sz="1350">
                <a:latin typeface="Garamond"/>
                <a:cs typeface="Garamond"/>
              </a:rPr>
              <a:t>)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7" i="1">
                <a:latin typeface="Book Antiqua"/>
                <a:cs typeface="Book Antiqua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20" i="1">
                <a:latin typeface="Meiryo UI"/>
                <a:cs typeface="Meiryo UI"/>
              </a:rPr>
              <a:t> </a:t>
            </a:r>
            <a:r>
              <a:rPr dirty="0" baseline="6172" sz="1350" spc="-37" i="1">
                <a:latin typeface="Book Antiqua"/>
                <a:cs typeface="Book Antiqua"/>
              </a:rPr>
              <a:t>p</a:t>
            </a:r>
            <a:r>
              <a:rPr dirty="0" sz="600" spc="-25" b="0">
                <a:latin typeface="Bookman Old Style"/>
                <a:cs typeface="Bookman Old Style"/>
              </a:rPr>
              <a:t>2</a:t>
            </a:r>
            <a:r>
              <a:rPr dirty="0" baseline="6172" sz="1350" spc="-37" i="1">
                <a:latin typeface="Book Antiqua"/>
                <a:cs typeface="Book Antiqua"/>
              </a:rPr>
              <a:t>q</a:t>
            </a:r>
            <a:endParaRPr baseline="6172" sz="1350">
              <a:latin typeface="Book Antiqua"/>
              <a:cs typeface="Book Antiqua"/>
            </a:endParaRPr>
          </a:p>
          <a:p>
            <a:pPr marL="2641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75" i="1">
                <a:latin typeface="Book Antiqua"/>
                <a:cs typeface="Book Antiqua"/>
              </a:rPr>
              <a:t> </a:t>
            </a:r>
            <a:r>
              <a:rPr dirty="0" baseline="6172" sz="1350" spc="142" i="1">
                <a:latin typeface="Times New Roman"/>
                <a:cs typeface="Times New Roman"/>
              </a:rPr>
              <a:t>&lt;</a:t>
            </a:r>
            <a:r>
              <a:rPr dirty="0" baseline="6172" sz="1350" spc="75" i="1">
                <a:latin typeface="Times New Roman"/>
                <a:cs typeface="Times New Roman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x</a:t>
            </a:r>
            <a:r>
              <a:rPr dirty="0" baseline="6172" sz="1350" spc="82" i="1">
                <a:latin typeface="Book Antiqua"/>
                <a:cs typeface="Book Antiqua"/>
              </a:rPr>
              <a:t> </a:t>
            </a:r>
            <a:r>
              <a:rPr dirty="0" baseline="6172" sz="1350" i="1">
                <a:latin typeface="Meiryo UI"/>
                <a:cs typeface="Meiryo UI"/>
              </a:rPr>
              <a:t>≤</a:t>
            </a:r>
            <a:r>
              <a:rPr dirty="0" baseline="6172" sz="1350" spc="-44" i="1">
                <a:latin typeface="Meiryo UI"/>
                <a:cs typeface="Meiryo UI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-7" i="1">
                <a:latin typeface="Book Antiqua"/>
                <a:cs typeface="Book Antiqua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 spc="-7">
                <a:latin typeface="Garamond"/>
                <a:cs typeface="Garamond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>
                <a:latin typeface="Arial"/>
                <a:cs typeface="Arial"/>
              </a:rPr>
              <a:t>:</a:t>
            </a:r>
            <a:r>
              <a:rPr dirty="0" baseline="6172" sz="1350" spc="127">
                <a:latin typeface="Arial"/>
                <a:cs typeface="Arial"/>
              </a:rPr>
              <a:t> </a:t>
            </a:r>
            <a:r>
              <a:rPr dirty="0" baseline="6172" sz="1350" i="1">
                <a:latin typeface="Meiryo UI"/>
                <a:cs typeface="Meiryo UI"/>
              </a:rPr>
              <a:t>−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sz="600" spc="80" b="0">
                <a:latin typeface="Bookman Old Style"/>
                <a:cs typeface="Bookman Old Style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 spc="-7">
                <a:latin typeface="Garamond"/>
                <a:cs typeface="Garamond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c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baseline="6172" sz="1350">
                <a:latin typeface="Garamond"/>
                <a:cs typeface="Garamond"/>
              </a:rPr>
              <a:t>)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-7" i="1">
                <a:latin typeface="Book Antiqua"/>
                <a:cs typeface="Book Antiqua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35" i="1">
                <a:latin typeface="Meiryo UI"/>
                <a:cs typeface="Meiryo UI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2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-7" i="1">
                <a:latin typeface="Book Antiqua"/>
                <a:cs typeface="Book Antiqua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35" i="1">
                <a:latin typeface="Meiryo UI"/>
                <a:cs typeface="Meiryo UI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s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x</a:t>
            </a:r>
            <a:r>
              <a:rPr dirty="0" baseline="6172" sz="1350" spc="-7" i="1">
                <a:latin typeface="Book Antiqua"/>
                <a:cs typeface="Book Antiqua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35" i="1">
                <a:latin typeface="Meiryo UI"/>
                <a:cs typeface="Meiryo UI"/>
              </a:rPr>
              <a:t> </a:t>
            </a:r>
            <a:r>
              <a:rPr dirty="0" baseline="6172" sz="1350" spc="-37" i="1">
                <a:latin typeface="Book Antiqua"/>
                <a:cs typeface="Book Antiqua"/>
              </a:rPr>
              <a:t>Q</a:t>
            </a:r>
            <a:r>
              <a:rPr dirty="0" baseline="6172" sz="1350" spc="-37">
                <a:latin typeface="Garamond"/>
                <a:cs typeface="Garamond"/>
              </a:rPr>
              <a:t>)</a:t>
            </a:r>
            <a:endParaRPr baseline="6172" sz="1350">
              <a:latin typeface="Garamond"/>
              <a:cs typeface="Garamond"/>
            </a:endParaRPr>
          </a:p>
          <a:p>
            <a:pPr marL="264160" indent="-114300">
              <a:lnSpc>
                <a:spcPct val="100000"/>
              </a:lnSpc>
              <a:spcBef>
                <a:spcPts val="210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5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45" i="1">
                <a:latin typeface="Book Antiqua"/>
                <a:cs typeface="Book Antiqua"/>
              </a:rPr>
              <a:t> </a:t>
            </a:r>
            <a:r>
              <a:rPr dirty="0" sz="900" spc="95" i="1">
                <a:latin typeface="Times New Roman"/>
                <a:cs typeface="Times New Roman"/>
              </a:rPr>
              <a:t>&lt;</a:t>
            </a:r>
            <a:r>
              <a:rPr dirty="0" sz="900" spc="4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50" i="1">
                <a:latin typeface="Book Antiqua"/>
                <a:cs typeface="Book Antiqua"/>
              </a:rPr>
              <a:t> </a:t>
            </a:r>
            <a:r>
              <a:rPr dirty="0" sz="900" i="1">
                <a:latin typeface="Meiryo UI"/>
                <a:cs typeface="Meiryo UI"/>
              </a:rPr>
              <a:t>≤</a:t>
            </a:r>
            <a:r>
              <a:rPr dirty="0" sz="900" spc="-3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baseline="-9259" sz="900" i="1">
                <a:latin typeface="Book Antiqua"/>
                <a:cs typeface="Book Antiqua"/>
              </a:rPr>
              <a:t>j</a:t>
            </a:r>
            <a:r>
              <a:rPr dirty="0" sz="900">
                <a:latin typeface="Arial"/>
                <a:cs typeface="Arial"/>
              </a:rPr>
              <a:t>:</a:t>
            </a:r>
            <a:r>
              <a:rPr dirty="0" sz="900" spc="75">
                <a:latin typeface="Arial"/>
                <a:cs typeface="Arial"/>
              </a:rPr>
              <a:t> </a:t>
            </a:r>
            <a:r>
              <a:rPr dirty="0" sz="900" i="1">
                <a:latin typeface="Meiryo UI"/>
                <a:cs typeface="Meiryo UI"/>
              </a:rPr>
              <a:t>−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p</a:t>
            </a:r>
            <a:r>
              <a:rPr dirty="0" baseline="-9259" sz="900" b="0">
                <a:latin typeface="Bookman Old Style"/>
                <a:cs typeface="Bookman Old Style"/>
              </a:rPr>
              <a:t>1</a:t>
            </a:r>
            <a:r>
              <a:rPr dirty="0" baseline="-9259" sz="900" spc="120" b="0">
                <a:latin typeface="Bookman Old Style"/>
                <a:cs typeface="Bookman Old Style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baseline="-9259" sz="900" b="0">
                <a:latin typeface="Bookman Old Style"/>
                <a:cs typeface="Bookman Old Style"/>
              </a:rPr>
              <a:t>1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p</a:t>
            </a:r>
            <a:r>
              <a:rPr dirty="0" baseline="-9259" sz="900" b="0">
                <a:latin typeface="Bookman Old Style"/>
                <a:cs typeface="Bookman Old Style"/>
              </a:rPr>
              <a:t>2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0" i="1">
                <a:latin typeface="Meiryo UI"/>
                <a:cs typeface="Meiryo UI"/>
              </a:rPr>
              <a:t> </a:t>
            </a:r>
            <a:r>
              <a:rPr dirty="0" sz="900" spc="-25" i="1">
                <a:latin typeface="Book Antiqua"/>
                <a:cs typeface="Book Antiqua"/>
              </a:rPr>
              <a:t>sq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096143" y="1089921"/>
            <a:ext cx="165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Arial"/>
                <a:cs typeface="Arial"/>
              </a:rPr>
              <a:t>(2)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34187" y="2035703"/>
            <a:ext cx="35001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5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5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baseline="-9259" sz="900" i="1">
                <a:latin typeface="Book Antiqua"/>
                <a:cs typeface="Book Antiqua"/>
              </a:rPr>
              <a:t>j</a:t>
            </a:r>
            <a:r>
              <a:rPr dirty="0" baseline="-9259" sz="900" spc="254" i="1">
                <a:latin typeface="Book Antiqua"/>
                <a:cs typeface="Book Antiqua"/>
              </a:rPr>
              <a:t> </a:t>
            </a:r>
            <a:r>
              <a:rPr dirty="0" sz="900" spc="95" i="1">
                <a:latin typeface="Times New Roman"/>
                <a:cs typeface="Times New Roman"/>
              </a:rPr>
              <a:t>&lt;</a:t>
            </a:r>
            <a:r>
              <a:rPr dirty="0" sz="900" spc="4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50" i="1">
                <a:latin typeface="Book Antiqua"/>
                <a:cs typeface="Book Antiqua"/>
              </a:rPr>
              <a:t> </a:t>
            </a:r>
            <a:r>
              <a:rPr dirty="0" sz="900" i="1">
                <a:latin typeface="Meiryo UI"/>
                <a:cs typeface="Meiryo UI"/>
              </a:rPr>
              <a:t>≤</a:t>
            </a:r>
            <a:r>
              <a:rPr dirty="0" sz="900" spc="-3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U</a:t>
            </a:r>
            <a:r>
              <a:rPr dirty="0" sz="900">
                <a:latin typeface="Arial"/>
                <a:cs typeface="Arial"/>
              </a:rPr>
              <a:t>:</a:t>
            </a:r>
            <a:r>
              <a:rPr dirty="0" sz="900" spc="70">
                <a:latin typeface="Arial"/>
                <a:cs typeface="Arial"/>
              </a:rPr>
              <a:t> </a:t>
            </a:r>
            <a:r>
              <a:rPr dirty="0" sz="900" i="1">
                <a:latin typeface="Meiryo UI"/>
                <a:cs typeface="Meiryo UI"/>
              </a:rPr>
              <a:t>−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p</a:t>
            </a:r>
            <a:r>
              <a:rPr dirty="0" baseline="-9259" sz="900" b="0">
                <a:latin typeface="Bookman Old Style"/>
                <a:cs typeface="Bookman Old Style"/>
              </a:rPr>
              <a:t>1</a:t>
            </a:r>
            <a:r>
              <a:rPr dirty="0" baseline="-9259" sz="900" spc="120" b="0">
                <a:latin typeface="Bookman Old Style"/>
                <a:cs typeface="Bookman Old Style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baseline="-9259" sz="900" b="0">
                <a:latin typeface="Bookman Old Style"/>
                <a:cs typeface="Bookman Old Style"/>
              </a:rPr>
              <a:t>1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p</a:t>
            </a:r>
            <a:r>
              <a:rPr dirty="0" baseline="-9259" sz="900" b="0">
                <a:latin typeface="Bookman Old Style"/>
                <a:cs typeface="Bookman Old Style"/>
              </a:rPr>
              <a:t>2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sq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m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5" i="1">
                <a:latin typeface="Meiryo UI"/>
                <a:cs typeface="Meiryo UI"/>
              </a:rPr>
              <a:t> </a:t>
            </a:r>
            <a:r>
              <a:rPr dirty="0" sz="900" spc="-25" i="1">
                <a:latin typeface="Book Antiqua"/>
                <a:cs typeface="Book Antiqua"/>
              </a:rPr>
              <a:t>Q</a:t>
            </a:r>
            <a:r>
              <a:rPr dirty="0" baseline="-9259" sz="900" spc="-37" i="1">
                <a:latin typeface="Book Antiqua"/>
                <a:cs typeface="Book Antiqua"/>
              </a:rPr>
              <a:t>j</a:t>
            </a:r>
            <a:r>
              <a:rPr dirty="0" sz="900" spc="-25"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651874" y="2144250"/>
            <a:ext cx="806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30">
                <a:latin typeface="Times New Roman"/>
                <a:cs typeface="Times New Roman"/>
              </a:rPr>
              <a:t>∫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729903" y="2213488"/>
            <a:ext cx="850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707144" y="2315062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0">
                <a:latin typeface="Bookman Old Style"/>
                <a:cs typeface="Bookman Old Style"/>
              </a:rPr>
              <a:t>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280972" y="2289573"/>
            <a:ext cx="19177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1050" algn="l"/>
                <a:tab pos="1049655" algn="l"/>
                <a:tab pos="1614805" algn="l"/>
                <a:tab pos="1882775" algn="l"/>
              </a:tabLst>
            </a:pPr>
            <a:r>
              <a:rPr dirty="0" sz="600" spc="-50" i="1">
                <a:latin typeface="Book Antiqua"/>
                <a:cs typeface="Book Antiqua"/>
              </a:rPr>
              <a:t>g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25" i="1">
                <a:latin typeface="Book Antiqua"/>
                <a:cs typeface="Book Antiqua"/>
              </a:rPr>
              <a:t>g</a:t>
            </a:r>
            <a:r>
              <a:rPr dirty="0" sz="600" spc="-25" b="0" i="1">
                <a:latin typeface="Bookman Old Style"/>
                <a:cs typeface="Bookman Old Style"/>
              </a:rPr>
              <a:t>,α</a:t>
            </a:r>
            <a:r>
              <a:rPr dirty="0" sz="600" b="0" i="1">
                <a:latin typeface="Bookman Old Style"/>
                <a:cs typeface="Bookman Old Style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j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25" i="1">
                <a:latin typeface="Book Antiqua"/>
                <a:cs typeface="Book Antiqua"/>
              </a:rPr>
              <a:t>g</a:t>
            </a:r>
            <a:r>
              <a:rPr dirty="0" sz="600" spc="-25" b="0" i="1">
                <a:latin typeface="Bookman Old Style"/>
                <a:cs typeface="Bookman Old Style"/>
              </a:rPr>
              <a:t>,α</a:t>
            </a:r>
            <a:r>
              <a:rPr dirty="0" sz="600" b="0" i="1">
                <a:latin typeface="Bookman Old Style"/>
                <a:cs typeface="Bookman Old Style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47294" y="2235982"/>
            <a:ext cx="29622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49120" algn="l"/>
                <a:tab pos="2481580" algn="l"/>
                <a:tab pos="2682240" algn="l"/>
              </a:tabLst>
            </a:pPr>
            <a:r>
              <a:rPr dirty="0" sz="900" spc="-10">
                <a:latin typeface="楷体"/>
                <a:cs typeface="楷体"/>
              </a:rPr>
              <a:t>政府总期望利润</a:t>
            </a:r>
            <a:r>
              <a:rPr dirty="0" sz="900" spc="-140">
                <a:latin typeface="楷体"/>
                <a:cs typeface="楷体"/>
              </a:rPr>
              <a:t> </a:t>
            </a: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Times New Roman"/>
                <a:cs typeface="Times New Roman"/>
              </a:rPr>
              <a:t>π</a:t>
            </a:r>
            <a:r>
              <a:rPr dirty="0" sz="900" spc="220" i="1">
                <a:latin typeface="Times New Roman"/>
                <a:cs typeface="Times New Roman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30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>
                <a:latin typeface="楷体"/>
                <a:cs typeface="楷体"/>
              </a:rPr>
              <a:t>，</a:t>
            </a:r>
            <a:r>
              <a:rPr dirty="0" sz="900" spc="-10">
                <a:latin typeface="楷体"/>
                <a:cs typeface="楷体"/>
              </a:rPr>
              <a:t>其中</a:t>
            </a:r>
            <a:r>
              <a:rPr dirty="0" sz="900" spc="-140">
                <a:latin typeface="楷体"/>
                <a:cs typeface="楷体"/>
              </a:rPr>
              <a:t> </a:t>
            </a:r>
            <a:r>
              <a:rPr dirty="0" sz="900" spc="25" i="1">
                <a:latin typeface="Times New Roman"/>
                <a:cs typeface="Times New Roman"/>
              </a:rPr>
              <a:t>π</a:t>
            </a:r>
            <a:r>
              <a:rPr dirty="0" sz="900" i="1">
                <a:latin typeface="Times New Roman"/>
                <a:cs typeface="Times New Roman"/>
              </a:rPr>
              <a:t>	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60" i="1">
                <a:latin typeface="Book Antiqua"/>
                <a:cs typeface="Book Antiqu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2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spc="120">
                <a:latin typeface="Garamond"/>
                <a:cs typeface="Garamond"/>
              </a:rPr>
              <a:t> </a:t>
            </a:r>
            <a:r>
              <a:rPr dirty="0" sz="900" spc="60">
                <a:latin typeface="Garamond"/>
                <a:cs typeface="Garamond"/>
              </a:rPr>
              <a:t>=</a:t>
            </a:r>
            <a:r>
              <a:rPr dirty="0" sz="900">
                <a:latin typeface="Garamond"/>
                <a:cs typeface="Garamond"/>
              </a:rPr>
              <a:t>	</a:t>
            </a:r>
            <a:r>
              <a:rPr dirty="0" sz="900" spc="25" i="1">
                <a:latin typeface="Times New Roman"/>
                <a:cs typeface="Times New Roman"/>
              </a:rPr>
              <a:t>π</a:t>
            </a:r>
            <a:r>
              <a:rPr dirty="0" sz="900" i="1">
                <a:latin typeface="Times New Roman"/>
                <a:cs typeface="Times New Roman"/>
              </a:rPr>
              <a:t>	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55" i="1">
                <a:latin typeface="Book Antiqua"/>
                <a:cs typeface="Book Antiqu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25" i="1">
                <a:latin typeface="Times New Roman"/>
                <a:cs typeface="Times New Roman"/>
              </a:rPr>
              <a:t> </a:t>
            </a:r>
            <a:r>
              <a:rPr dirty="0" sz="900" spc="-50" i="1">
                <a:latin typeface="Book Antiqua"/>
                <a:cs typeface="Book Antiqua"/>
              </a:rPr>
              <a:t>q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283749" y="2235982"/>
            <a:ext cx="4495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i="1">
                <a:latin typeface="Book Antiqua"/>
                <a:cs typeface="Book Antiqua"/>
              </a:rPr>
              <a:t>f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-10">
                <a:latin typeface="Garamond"/>
                <a:cs typeface="Garamond"/>
              </a:rPr>
              <a:t>(</a:t>
            </a:r>
            <a:r>
              <a:rPr dirty="0" sz="900" spc="-10" i="1">
                <a:latin typeface="Book Antiqua"/>
                <a:cs typeface="Book Antiqua"/>
              </a:rPr>
              <a:t>x</a:t>
            </a:r>
            <a:r>
              <a:rPr dirty="0" sz="900" spc="-10">
                <a:latin typeface="Garamond"/>
                <a:cs typeface="Garamond"/>
              </a:rPr>
              <a:t>)</a:t>
            </a:r>
            <a:r>
              <a:rPr dirty="0" sz="900" spc="-10" i="1">
                <a:latin typeface="Book Antiqua"/>
                <a:cs typeface="Book Antiqua"/>
              </a:rPr>
              <a:t>dx</a:t>
            </a:r>
            <a:r>
              <a:rPr dirty="0" sz="900" spc="-10">
                <a:latin typeface="Arial"/>
                <a:cs typeface="Arial"/>
              </a:rPr>
              <a:t>):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134960" y="2475745"/>
            <a:ext cx="23380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i="1">
                <a:latin typeface="Times New Roman"/>
                <a:cs typeface="Times New Roman"/>
              </a:rPr>
              <a:t>π</a:t>
            </a:r>
            <a:r>
              <a:rPr dirty="0" baseline="-9259" sz="900" i="1">
                <a:latin typeface="Book Antiqua"/>
                <a:cs typeface="Book Antiqua"/>
              </a:rPr>
              <a:t>g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3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spc="95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=</a:t>
            </a:r>
            <a:r>
              <a:rPr dirty="0" sz="900" spc="100">
                <a:latin typeface="Garamond"/>
                <a:cs typeface="Garamond"/>
              </a:rPr>
              <a:t> </a:t>
            </a:r>
            <a:r>
              <a:rPr dirty="0" sz="900" spc="60">
                <a:latin typeface="Garamond"/>
                <a:cs typeface="Garamond"/>
              </a:rPr>
              <a:t>(1</a:t>
            </a:r>
            <a:r>
              <a:rPr dirty="0" sz="900" spc="35">
                <a:latin typeface="Garamond"/>
                <a:cs typeface="Garamond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55" i="1">
                <a:latin typeface="Meiryo UI"/>
                <a:cs typeface="Meiryo UI"/>
              </a:rPr>
              <a:t> </a:t>
            </a:r>
            <a:r>
              <a:rPr dirty="0" sz="900" spc="50" i="1">
                <a:latin typeface="Times New Roman"/>
                <a:cs typeface="Times New Roman"/>
              </a:rPr>
              <a:t>α</a:t>
            </a:r>
            <a:r>
              <a:rPr dirty="0" sz="900" spc="50">
                <a:latin typeface="Garamond"/>
                <a:cs typeface="Garamond"/>
              </a:rPr>
              <a:t>)</a:t>
            </a:r>
            <a:r>
              <a:rPr dirty="0" sz="900" spc="50" i="1">
                <a:latin typeface="Times New Roman"/>
                <a:cs typeface="Times New Roman"/>
              </a:rPr>
              <a:t>π</a:t>
            </a:r>
            <a:r>
              <a:rPr dirty="0" baseline="-9259" sz="900" spc="75" i="1">
                <a:latin typeface="Book Antiqua"/>
                <a:cs typeface="Book Antiqua"/>
              </a:rPr>
              <a:t>g</a:t>
            </a:r>
            <a:r>
              <a:rPr dirty="0" baseline="-9259" sz="900" spc="75" b="0" i="1">
                <a:latin typeface="Bookman Old Style"/>
                <a:cs typeface="Bookman Old Style"/>
              </a:rPr>
              <a:t>,</a:t>
            </a:r>
            <a:r>
              <a:rPr dirty="0" baseline="-9259" sz="900" spc="75" b="0">
                <a:latin typeface="Bookman Old Style"/>
                <a:cs typeface="Bookman Old Style"/>
              </a:rPr>
              <a:t>0</a:t>
            </a:r>
            <a:r>
              <a:rPr dirty="0" sz="900" spc="50">
                <a:latin typeface="Garamond"/>
                <a:cs typeface="Garamond"/>
              </a:rPr>
              <a:t>(</a:t>
            </a:r>
            <a:r>
              <a:rPr dirty="0" sz="900" spc="50" i="1">
                <a:latin typeface="Book Antiqua"/>
                <a:cs typeface="Book Antiqua"/>
              </a:rPr>
              <a:t>Q</a:t>
            </a:r>
            <a:r>
              <a:rPr dirty="0" sz="900" spc="50" i="1">
                <a:latin typeface="Times New Roman"/>
                <a:cs typeface="Times New Roman"/>
              </a:rPr>
              <a:t>,</a:t>
            </a:r>
            <a:r>
              <a:rPr dirty="0" sz="900" spc="-3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spc="30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35">
                <a:latin typeface="Garamond"/>
                <a:cs typeface="Garamond"/>
              </a:rPr>
              <a:t> </a:t>
            </a:r>
            <a:r>
              <a:rPr dirty="0" sz="900" spc="60" i="1">
                <a:latin typeface="Times New Roman"/>
                <a:cs typeface="Times New Roman"/>
              </a:rPr>
              <a:t>απ</a:t>
            </a:r>
            <a:r>
              <a:rPr dirty="0" baseline="-9259" sz="900" spc="89" i="1">
                <a:latin typeface="Book Antiqua"/>
                <a:cs typeface="Book Antiqua"/>
              </a:rPr>
              <a:t>g</a:t>
            </a:r>
            <a:r>
              <a:rPr dirty="0" baseline="-9259" sz="900" spc="89" b="0" i="1">
                <a:latin typeface="Bookman Old Style"/>
                <a:cs typeface="Bookman Old Style"/>
              </a:rPr>
              <a:t>,α</a:t>
            </a:r>
            <a:r>
              <a:rPr dirty="0" sz="900" spc="60">
                <a:latin typeface="Garamond"/>
                <a:cs typeface="Garamond"/>
              </a:rPr>
              <a:t>(</a:t>
            </a:r>
            <a:r>
              <a:rPr dirty="0" sz="900" spc="60" i="1">
                <a:latin typeface="Book Antiqua"/>
                <a:cs typeface="Book Antiqua"/>
              </a:rPr>
              <a:t>Q</a:t>
            </a:r>
            <a:r>
              <a:rPr dirty="0" sz="900" spc="60" i="1">
                <a:latin typeface="Times New Roman"/>
                <a:cs typeface="Times New Roman"/>
              </a:rPr>
              <a:t>,</a:t>
            </a:r>
            <a:r>
              <a:rPr dirty="0" sz="900" spc="-3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35" i="1">
                <a:latin typeface="Times New Roman"/>
                <a:cs typeface="Times New Roman"/>
              </a:rPr>
              <a:t> </a:t>
            </a:r>
            <a:r>
              <a:rPr dirty="0" sz="900" spc="-25" i="1">
                <a:latin typeface="Book Antiqua"/>
                <a:cs typeface="Book Antiqua"/>
              </a:rPr>
              <a:t>Q</a:t>
            </a:r>
            <a:r>
              <a:rPr dirty="0" baseline="-9259" sz="900" spc="-37" i="1">
                <a:latin typeface="Book Antiqua"/>
                <a:cs typeface="Book Antiqua"/>
              </a:rPr>
              <a:t>j</a:t>
            </a:r>
            <a:r>
              <a:rPr dirty="0" sz="900" spc="-25"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4096143" y="2475745"/>
            <a:ext cx="165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Arial"/>
                <a:cs typeface="Arial"/>
              </a:rPr>
              <a:t>(3)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8" name="object 5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3" name="object 13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369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企业期望收益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321894" y="805327"/>
            <a:ext cx="2982595" cy="8185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60">
                <a:latin typeface="楷体"/>
                <a:cs typeface="楷体"/>
              </a:rPr>
              <a:t>灾害未发生时 </a:t>
            </a: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>
                <a:latin typeface="Garamond"/>
                <a:cs typeface="Garamond"/>
              </a:rPr>
              <a:t>1</a:t>
            </a:r>
            <a:r>
              <a:rPr dirty="0" baseline="6172" sz="1350" spc="-22">
                <a:latin typeface="Garamond"/>
                <a:cs typeface="Garamond"/>
              </a:rPr>
              <a:t> </a:t>
            </a:r>
            <a:r>
              <a:rPr dirty="0" baseline="6172" sz="1350" spc="-89" i="1">
                <a:latin typeface="Meiryo UI"/>
                <a:cs typeface="Meiryo UI"/>
              </a:rPr>
              <a:t>− </a:t>
            </a:r>
            <a:r>
              <a:rPr dirty="0" baseline="6172" sz="1350" spc="82" i="1">
                <a:latin typeface="Times New Roman"/>
                <a:cs typeface="Times New Roman"/>
              </a:rPr>
              <a:t>α</a:t>
            </a:r>
            <a:r>
              <a:rPr dirty="0" baseline="6172" sz="1350" spc="44">
                <a:latin typeface="Arial"/>
                <a:cs typeface="Arial"/>
              </a:rPr>
              <a:t>) </a:t>
            </a:r>
            <a:r>
              <a:rPr dirty="0" baseline="6172" sz="1350" spc="-75">
                <a:latin typeface="楷体"/>
                <a:cs typeface="楷体"/>
              </a:rPr>
              <a:t>企业利润 </a:t>
            </a:r>
            <a:r>
              <a:rPr dirty="0" baseline="6172" sz="1350" spc="-15">
                <a:latin typeface="Arial"/>
                <a:cs typeface="Arial"/>
              </a:rPr>
              <a:t>(</a:t>
            </a:r>
            <a:r>
              <a:rPr dirty="0" baseline="6172" sz="1350" spc="-15" i="1">
                <a:latin typeface="Times New Roman"/>
                <a:cs typeface="Times New Roman"/>
              </a:rPr>
              <a:t>π</a:t>
            </a:r>
            <a:r>
              <a:rPr dirty="0" sz="600" spc="-10" i="1">
                <a:latin typeface="Book Antiqua"/>
                <a:cs typeface="Book Antiqua"/>
              </a:rPr>
              <a:t>r</a:t>
            </a:r>
            <a:r>
              <a:rPr dirty="0" sz="600" spc="-10" b="0" i="1">
                <a:latin typeface="Bookman Old Style"/>
                <a:cs typeface="Bookman Old Style"/>
              </a:rPr>
              <a:t>,</a:t>
            </a:r>
            <a:r>
              <a:rPr dirty="0" sz="600" spc="-10" b="0">
                <a:latin typeface="Bookman Old Style"/>
                <a:cs typeface="Bookman Old Style"/>
              </a:rPr>
              <a:t>0</a:t>
            </a:r>
            <a:r>
              <a:rPr dirty="0" baseline="6172" sz="1350" spc="-15">
                <a:latin typeface="Arial"/>
                <a:cs typeface="Arial"/>
              </a:rPr>
              <a:t>):</a:t>
            </a:r>
            <a:endParaRPr baseline="6172" sz="1350">
              <a:latin typeface="Arial"/>
              <a:cs typeface="Arial"/>
            </a:endParaRPr>
          </a:p>
          <a:p>
            <a:pPr marL="1395095">
              <a:lnSpc>
                <a:spcPct val="100000"/>
              </a:lnSpc>
              <a:spcBef>
                <a:spcPts val="810"/>
              </a:spcBef>
            </a:pPr>
            <a:r>
              <a:rPr dirty="0" baseline="6172" sz="1350" spc="67" i="1">
                <a:latin typeface="Times New Roman"/>
                <a:cs typeface="Times New Roman"/>
              </a:rPr>
              <a:t>π</a:t>
            </a:r>
            <a:r>
              <a:rPr dirty="0" sz="600" spc="45" i="1">
                <a:latin typeface="Book Antiqua"/>
                <a:cs typeface="Book Antiqua"/>
              </a:rPr>
              <a:t>r</a:t>
            </a:r>
            <a:r>
              <a:rPr dirty="0" sz="600" spc="45" b="0" i="1">
                <a:latin typeface="Bookman Old Style"/>
                <a:cs typeface="Bookman Old Style"/>
              </a:rPr>
              <a:t>,</a:t>
            </a:r>
            <a:r>
              <a:rPr dirty="0" sz="600" spc="45" b="0">
                <a:latin typeface="Bookman Old Style"/>
                <a:cs typeface="Bookman Old Style"/>
              </a:rPr>
              <a:t>0</a:t>
            </a:r>
            <a:r>
              <a:rPr dirty="0" baseline="6172" sz="1350" spc="67">
                <a:latin typeface="Garamond"/>
                <a:cs typeface="Garamond"/>
              </a:rPr>
              <a:t>(</a:t>
            </a:r>
            <a:r>
              <a:rPr dirty="0" baseline="6172" sz="1350" spc="67" i="1">
                <a:latin typeface="Book Antiqua"/>
                <a:cs typeface="Book Antiqua"/>
              </a:rPr>
              <a:t>q</a:t>
            </a:r>
            <a:r>
              <a:rPr dirty="0" baseline="6172" sz="1350" spc="67">
                <a:latin typeface="Garamond"/>
                <a:cs typeface="Garamond"/>
              </a:rPr>
              <a:t>)</a:t>
            </a:r>
            <a:r>
              <a:rPr dirty="0" baseline="6172" sz="1350" spc="75">
                <a:latin typeface="Garamond"/>
                <a:cs typeface="Garamond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=</a:t>
            </a:r>
            <a:r>
              <a:rPr dirty="0" baseline="6172" sz="1350" spc="75">
                <a:latin typeface="Garamond"/>
                <a:cs typeface="Garamond"/>
              </a:rPr>
              <a:t> 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v</a:t>
            </a:r>
            <a:r>
              <a:rPr dirty="0" baseline="6172" sz="1350" spc="-7" i="1">
                <a:latin typeface="Book Antiqua"/>
                <a:cs typeface="Book Antiqua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 spc="-7">
                <a:latin typeface="Garamond"/>
                <a:cs typeface="Garamond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2</a:t>
            </a:r>
            <a:r>
              <a:rPr dirty="0" sz="600" spc="80" b="0">
                <a:latin typeface="Bookman Old Style"/>
                <a:cs typeface="Bookman Old Style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27" i="1">
                <a:latin typeface="Meiryo UI"/>
                <a:cs typeface="Meiryo UI"/>
              </a:rPr>
              <a:t> </a:t>
            </a:r>
            <a:r>
              <a:rPr dirty="0" baseline="6172" sz="1350" spc="-30" i="1">
                <a:latin typeface="Book Antiqua"/>
                <a:cs typeface="Book Antiqua"/>
              </a:rPr>
              <a:t>c</a:t>
            </a:r>
            <a:r>
              <a:rPr dirty="0" sz="600" spc="-20" b="0">
                <a:latin typeface="Bookman Old Style"/>
                <a:cs typeface="Bookman Old Style"/>
              </a:rPr>
              <a:t>2</a:t>
            </a:r>
            <a:r>
              <a:rPr dirty="0" baseline="6172" sz="1350" spc="-30">
                <a:latin typeface="Garamond"/>
                <a:cs typeface="Garamond"/>
              </a:rPr>
              <a:t>)</a:t>
            </a:r>
            <a:r>
              <a:rPr dirty="0" baseline="6172" sz="1350" spc="-30" i="1">
                <a:latin typeface="Book Antiqua"/>
                <a:cs typeface="Book Antiqua"/>
              </a:rPr>
              <a:t>q</a:t>
            </a:r>
            <a:endParaRPr baseline="6172" sz="1350">
              <a:latin typeface="Book Antiqua"/>
              <a:cs typeface="Book Antiqua"/>
            </a:endParaRPr>
          </a:p>
          <a:p>
            <a:pPr marL="38100">
              <a:lnSpc>
                <a:spcPct val="100000"/>
              </a:lnSpc>
              <a:spcBef>
                <a:spcPts val="805"/>
              </a:spcBef>
            </a:pPr>
            <a:r>
              <a:rPr dirty="0" baseline="6172" sz="1350" spc="-37">
                <a:latin typeface="楷体"/>
                <a:cs typeface="楷体"/>
              </a:rPr>
              <a:t>灾害发生时 </a:t>
            </a: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 i="1">
                <a:latin typeface="Times New Roman"/>
                <a:cs typeface="Times New Roman"/>
              </a:rPr>
              <a:t>α</a:t>
            </a:r>
            <a:r>
              <a:rPr dirty="0" baseline="6172" sz="1350" spc="82">
                <a:latin typeface="Arial"/>
                <a:cs typeface="Arial"/>
              </a:rPr>
              <a:t>) </a:t>
            </a:r>
            <a:r>
              <a:rPr dirty="0" baseline="6172" sz="1350" spc="-37">
                <a:latin typeface="楷体"/>
                <a:cs typeface="楷体"/>
              </a:rPr>
              <a:t>企业利润 </a:t>
            </a: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 i="1">
                <a:latin typeface="Times New Roman"/>
                <a:cs typeface="Times New Roman"/>
              </a:rPr>
              <a:t>π</a:t>
            </a:r>
            <a:r>
              <a:rPr dirty="0" sz="600" i="1">
                <a:latin typeface="Book Antiqua"/>
                <a:cs typeface="Book Antiqua"/>
              </a:rPr>
              <a:t>r</a:t>
            </a:r>
            <a:r>
              <a:rPr dirty="0" sz="600" b="0" i="1">
                <a:latin typeface="Bookman Old Style"/>
                <a:cs typeface="Bookman Old Style"/>
              </a:rPr>
              <a:t>,α</a:t>
            </a:r>
            <a:r>
              <a:rPr dirty="0" baseline="6172" sz="1350">
                <a:latin typeface="Arial"/>
                <a:cs typeface="Arial"/>
              </a:rPr>
              <a:t>)</a:t>
            </a:r>
            <a:r>
              <a:rPr dirty="0" baseline="6172" sz="1350" spc="-22">
                <a:latin typeface="楷体"/>
                <a:cs typeface="楷体"/>
              </a:rPr>
              <a:t>，考虑四种物资调用阶段。</a:t>
            </a:r>
            <a:endParaRPr baseline="6172" sz="135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baseline="6172" sz="1350">
                <a:latin typeface="Garamond"/>
                <a:cs typeface="Garamond"/>
              </a:rPr>
              <a:t>0</a:t>
            </a:r>
            <a:r>
              <a:rPr dirty="0" baseline="6172" sz="1350" spc="60">
                <a:latin typeface="Garamond"/>
                <a:cs typeface="Garamond"/>
              </a:rPr>
              <a:t> </a:t>
            </a:r>
            <a:r>
              <a:rPr dirty="0" baseline="6172" sz="1350" spc="142" i="1">
                <a:latin typeface="Times New Roman"/>
                <a:cs typeface="Times New Roman"/>
              </a:rPr>
              <a:t>&lt;</a:t>
            </a:r>
            <a:r>
              <a:rPr dirty="0" baseline="6172" sz="1350" spc="60" i="1">
                <a:latin typeface="Times New Roman"/>
                <a:cs typeface="Times New Roman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x</a:t>
            </a:r>
            <a:r>
              <a:rPr dirty="0" baseline="6172" sz="1350" spc="60" i="1">
                <a:latin typeface="Book Antiqua"/>
                <a:cs typeface="Book Antiqua"/>
              </a:rPr>
              <a:t> </a:t>
            </a:r>
            <a:r>
              <a:rPr dirty="0" baseline="6172" sz="1350" i="1">
                <a:latin typeface="Meiryo UI"/>
                <a:cs typeface="Meiryo UI"/>
              </a:rPr>
              <a:t>≤</a:t>
            </a:r>
            <a:r>
              <a:rPr dirty="0" baseline="6172" sz="1350" spc="-60" i="1">
                <a:latin typeface="Meiryo UI"/>
                <a:cs typeface="Meiryo UI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>
                <a:latin typeface="Arial"/>
                <a:cs typeface="Arial"/>
              </a:rPr>
              <a:t>:</a:t>
            </a:r>
            <a:r>
              <a:rPr dirty="0" baseline="6172" sz="1350" spc="104">
                <a:latin typeface="Arial"/>
                <a:cs typeface="Arial"/>
              </a:rPr>
              <a:t> 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v</a:t>
            </a:r>
            <a:r>
              <a:rPr dirty="0" baseline="6172" sz="1350" spc="-30" i="1">
                <a:latin typeface="Book Antiqua"/>
                <a:cs typeface="Book Antiqua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 spc="-15">
                <a:latin typeface="Garamond"/>
                <a:cs typeface="Garamond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2</a:t>
            </a:r>
            <a:r>
              <a:rPr dirty="0" sz="600" spc="70" b="0">
                <a:latin typeface="Bookman Old Style"/>
                <a:cs typeface="Bookman Old Style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42" i="1">
                <a:latin typeface="Meiryo UI"/>
                <a:cs typeface="Meiryo UI"/>
              </a:rPr>
              <a:t> </a:t>
            </a:r>
            <a:r>
              <a:rPr dirty="0" baseline="6172" sz="1350" spc="-30" i="1">
                <a:latin typeface="Book Antiqua"/>
                <a:cs typeface="Book Antiqua"/>
              </a:rPr>
              <a:t>c</a:t>
            </a:r>
            <a:r>
              <a:rPr dirty="0" sz="600" spc="-20" b="0">
                <a:latin typeface="Bookman Old Style"/>
                <a:cs typeface="Bookman Old Style"/>
              </a:rPr>
              <a:t>2</a:t>
            </a:r>
            <a:r>
              <a:rPr dirty="0" baseline="6172" sz="1350" spc="-30">
                <a:latin typeface="Garamond"/>
                <a:cs typeface="Garamond"/>
              </a:rPr>
              <a:t>)</a:t>
            </a:r>
            <a:r>
              <a:rPr dirty="0" baseline="6172" sz="1350" spc="-30" i="1">
                <a:latin typeface="Book Antiqua"/>
                <a:cs typeface="Book Antiqua"/>
              </a:rPr>
              <a:t>q</a:t>
            </a:r>
            <a:endParaRPr baseline="6172" sz="1350">
              <a:latin typeface="Book Antiqua"/>
              <a:cs typeface="Book Antiqu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096156" y="1032441"/>
            <a:ext cx="165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Arial"/>
                <a:cs typeface="Arial"/>
              </a:rPr>
              <a:t>(4)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34187" y="1637875"/>
            <a:ext cx="28422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82" i="1">
                <a:latin typeface="Book Antiqua"/>
                <a:cs typeface="Book Antiqua"/>
              </a:rPr>
              <a:t> </a:t>
            </a:r>
            <a:r>
              <a:rPr dirty="0" baseline="6172" sz="1350" spc="142" i="1">
                <a:latin typeface="Times New Roman"/>
                <a:cs typeface="Times New Roman"/>
              </a:rPr>
              <a:t>&lt;</a:t>
            </a:r>
            <a:r>
              <a:rPr dirty="0" baseline="6172" sz="1350" spc="82" i="1">
                <a:latin typeface="Times New Roman"/>
                <a:cs typeface="Times New Roman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x</a:t>
            </a:r>
            <a:r>
              <a:rPr dirty="0" baseline="6172" sz="1350" spc="82" i="1">
                <a:latin typeface="Book Antiqua"/>
                <a:cs typeface="Book Antiqua"/>
              </a:rPr>
              <a:t> </a:t>
            </a:r>
            <a:r>
              <a:rPr dirty="0" baseline="6172" sz="1350" i="1">
                <a:latin typeface="Meiryo UI"/>
                <a:cs typeface="Meiryo UI"/>
              </a:rPr>
              <a:t>≤</a:t>
            </a:r>
            <a:r>
              <a:rPr dirty="0" baseline="6172" sz="1350" spc="-37" i="1">
                <a:latin typeface="Meiryo UI"/>
                <a:cs typeface="Meiryo UI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-7" i="1">
                <a:latin typeface="Book Antiqua"/>
                <a:cs typeface="Book Antiqua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>
                <a:latin typeface="Garamond"/>
                <a:cs typeface="Garamond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>
                <a:latin typeface="Arial"/>
                <a:cs typeface="Arial"/>
              </a:rPr>
              <a:t>:</a:t>
            </a:r>
            <a:r>
              <a:rPr dirty="0" baseline="6172" sz="1350" spc="127">
                <a:latin typeface="Arial"/>
                <a:cs typeface="Arial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s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x</a:t>
            </a:r>
            <a:r>
              <a:rPr dirty="0" baseline="6172" sz="1350" spc="-7" i="1">
                <a:latin typeface="Book Antiqua"/>
                <a:cs typeface="Book Antiqua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27" i="1">
                <a:latin typeface="Meiryo UI"/>
                <a:cs typeface="Meiryo UI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>
                <a:latin typeface="Garamond"/>
                <a:cs typeface="Garamond"/>
              </a:rPr>
              <a:t>)</a:t>
            </a:r>
            <a:r>
              <a:rPr dirty="0" baseline="6172" sz="1350" spc="-7">
                <a:latin typeface="Garamond"/>
                <a:cs typeface="Garamond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>
                <a:latin typeface="Garamond"/>
                <a:cs typeface="Garamond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v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-7" i="1">
                <a:latin typeface="Book Antiqua"/>
                <a:cs typeface="Book Antiqua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>
                <a:latin typeface="Garamond"/>
                <a:cs typeface="Garamond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q</a:t>
            </a:r>
            <a:r>
              <a:rPr dirty="0" baseline="6172" sz="1350" spc="-7" i="1">
                <a:latin typeface="Book Antiqua"/>
                <a:cs typeface="Book Antiqua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27" i="1">
                <a:latin typeface="Meiryo UI"/>
                <a:cs typeface="Meiryo UI"/>
              </a:rPr>
              <a:t> </a:t>
            </a:r>
            <a:r>
              <a:rPr dirty="0" baseline="6172" sz="1350" i="1">
                <a:latin typeface="Book Antiqua"/>
                <a:cs typeface="Book Antiqua"/>
              </a:rPr>
              <a:t>x</a:t>
            </a:r>
            <a:r>
              <a:rPr dirty="0" baseline="6172" sz="1350">
                <a:latin typeface="Garamond"/>
                <a:cs typeface="Garamond"/>
              </a:rPr>
              <a:t>)</a:t>
            </a:r>
            <a:r>
              <a:rPr dirty="0" baseline="6172" sz="1350" spc="-7">
                <a:latin typeface="Garamond"/>
                <a:cs typeface="Garamond"/>
              </a:rPr>
              <a:t> </a:t>
            </a:r>
            <a:r>
              <a:rPr dirty="0" baseline="6172" sz="1350" spc="165">
                <a:latin typeface="Garamond"/>
                <a:cs typeface="Garamond"/>
              </a:rPr>
              <a:t>+</a:t>
            </a:r>
            <a:r>
              <a:rPr dirty="0" baseline="6172" sz="1350" spc="-7">
                <a:latin typeface="Garamond"/>
                <a:cs typeface="Garamond"/>
              </a:rPr>
              <a:t> </a:t>
            </a:r>
            <a:r>
              <a:rPr dirty="0" baseline="6172" sz="1350">
                <a:latin typeface="Garamond"/>
                <a:cs typeface="Garamond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2</a:t>
            </a:r>
            <a:r>
              <a:rPr dirty="0" sz="600" spc="85" b="0">
                <a:latin typeface="Bookman Old Style"/>
                <a:cs typeface="Bookman Old Style"/>
              </a:rPr>
              <a:t> </a:t>
            </a:r>
            <a:r>
              <a:rPr dirty="0" baseline="6172" sz="1350" spc="-30" i="1">
                <a:latin typeface="Meiryo UI"/>
                <a:cs typeface="Meiryo UI"/>
              </a:rPr>
              <a:t>−</a:t>
            </a:r>
            <a:r>
              <a:rPr dirty="0" baseline="6172" sz="1350" spc="-127" i="1">
                <a:latin typeface="Meiryo UI"/>
                <a:cs typeface="Meiryo UI"/>
              </a:rPr>
              <a:t> </a:t>
            </a:r>
            <a:r>
              <a:rPr dirty="0" baseline="6172" sz="1350" spc="-30" i="1">
                <a:latin typeface="Book Antiqua"/>
                <a:cs typeface="Book Antiqua"/>
              </a:rPr>
              <a:t>c</a:t>
            </a:r>
            <a:r>
              <a:rPr dirty="0" sz="600" spc="-20" b="0">
                <a:latin typeface="Bookman Old Style"/>
                <a:cs typeface="Bookman Old Style"/>
              </a:rPr>
              <a:t>2</a:t>
            </a:r>
            <a:r>
              <a:rPr dirty="0" baseline="6172" sz="1350" spc="-30">
                <a:latin typeface="Garamond"/>
                <a:cs typeface="Garamond"/>
              </a:rPr>
              <a:t>)</a:t>
            </a:r>
            <a:r>
              <a:rPr dirty="0" baseline="6172" sz="1350" spc="-30" i="1">
                <a:latin typeface="Book Antiqua"/>
                <a:cs typeface="Book Antiqua"/>
              </a:rPr>
              <a:t>q</a:t>
            </a:r>
            <a:endParaRPr baseline="6172" sz="1350">
              <a:latin typeface="Book Antiqua"/>
              <a:cs typeface="Book Antiqu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156521" y="1711599"/>
            <a:ext cx="1428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70">
                <a:latin typeface="Times New Roman"/>
                <a:cs typeface="Times New Roman"/>
              </a:rPr>
              <a:t>√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0" name="object 50" descr=""/>
          <p:cNvSpPr/>
          <p:nvPr/>
        </p:nvSpPr>
        <p:spPr>
          <a:xfrm>
            <a:off x="3286264" y="1835772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4" h="0">
                <a:moveTo>
                  <a:pt x="0" y="0"/>
                </a:moveTo>
                <a:lnTo>
                  <a:pt x="204609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1744421" y="1855310"/>
            <a:ext cx="16643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53390" algn="l"/>
                <a:tab pos="695325" algn="l"/>
                <a:tab pos="1630045" algn="l"/>
              </a:tabLst>
            </a:pPr>
            <a:r>
              <a:rPr dirty="0" sz="600" spc="-50" i="1">
                <a:latin typeface="Book Antiqua"/>
                <a:cs typeface="Book Antiqua"/>
              </a:rPr>
              <a:t>j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50" b="0">
                <a:latin typeface="Bookman Old Style"/>
                <a:cs typeface="Bookman Old Style"/>
              </a:rPr>
              <a:t>2</a:t>
            </a:r>
            <a:r>
              <a:rPr dirty="0" sz="600" b="0">
                <a:latin typeface="Bookman Old Style"/>
                <a:cs typeface="Bookman Old Style"/>
              </a:rPr>
              <a:t>	</a:t>
            </a:r>
            <a:r>
              <a:rPr dirty="0" sz="600" spc="-50" b="0">
                <a:latin typeface="Bookman Old Style"/>
                <a:cs typeface="Bookman Old Style"/>
              </a:rPr>
              <a:t>2</a:t>
            </a:r>
            <a:r>
              <a:rPr dirty="0" sz="600" b="0">
                <a:latin typeface="Bookman Old Style"/>
                <a:cs typeface="Bookman Old Style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459587" y="1801718"/>
            <a:ext cx="332041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27000" algn="l"/>
              </a:tabLst>
            </a:pP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40" i="1">
                <a:latin typeface="Book Antiqua"/>
                <a:cs typeface="Book Antiqua"/>
              </a:rPr>
              <a:t> </a:t>
            </a:r>
            <a:r>
              <a:rPr dirty="0" sz="900" spc="95" i="1">
                <a:latin typeface="Times New Roman"/>
                <a:cs typeface="Times New Roman"/>
              </a:rPr>
              <a:t>&lt;</a:t>
            </a:r>
            <a:r>
              <a:rPr dirty="0" sz="900" spc="40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40" i="1">
                <a:latin typeface="Book Antiqua"/>
                <a:cs typeface="Book Antiqua"/>
              </a:rPr>
              <a:t> </a:t>
            </a:r>
            <a:r>
              <a:rPr dirty="0" sz="900" i="1">
                <a:latin typeface="Meiryo UI"/>
                <a:cs typeface="Meiryo UI"/>
              </a:rPr>
              <a:t>≤</a:t>
            </a:r>
            <a:r>
              <a:rPr dirty="0" sz="900" spc="-4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 </a:t>
            </a:r>
            <a:r>
              <a:rPr dirty="0" sz="900">
                <a:latin typeface="Arial"/>
                <a:cs typeface="Arial"/>
              </a:rPr>
              <a:t>:</a:t>
            </a:r>
            <a:r>
              <a:rPr dirty="0" sz="900" spc="65">
                <a:latin typeface="Arial"/>
                <a:cs typeface="Arial"/>
              </a:rPr>
              <a:t> </a:t>
            </a:r>
            <a:r>
              <a:rPr dirty="0" sz="900" i="1">
                <a:latin typeface="Book Antiqua"/>
                <a:cs typeface="Book Antiqua"/>
              </a:rPr>
              <a:t>sq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0">
                <a:latin typeface="Garamond"/>
                <a:cs typeface="Garamond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p</a:t>
            </a:r>
            <a:r>
              <a:rPr dirty="0" sz="900" spc="415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sz="900" spc="204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spc="75" i="1">
                <a:latin typeface="Times New Roman"/>
                <a:cs typeface="Times New Roman"/>
              </a:rPr>
              <a:t>λ</a:t>
            </a:r>
            <a:r>
              <a:rPr dirty="0" sz="900" spc="75">
                <a:latin typeface="Garamond"/>
                <a:cs typeface="Garamond"/>
              </a:rPr>
              <a:t>(</a:t>
            </a:r>
            <a:r>
              <a:rPr dirty="0" sz="900" spc="75" i="1">
                <a:latin typeface="Book Antiqua"/>
                <a:cs typeface="Book Antiqua"/>
              </a:rPr>
              <a:t>m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10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e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spc="250">
                <a:latin typeface="Garamond"/>
                <a:cs typeface="Garamond"/>
              </a:rPr>
              <a:t> 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5" i="1">
                <a:latin typeface="Book Antiqua"/>
                <a:cs typeface="Book Antiqua"/>
              </a:rPr>
              <a:t> </a:t>
            </a:r>
            <a:r>
              <a:rPr dirty="0" sz="900" i="1">
                <a:latin typeface="Book Antiqua"/>
                <a:cs typeface="Book Antiqua"/>
              </a:rPr>
              <a:t>m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100" i="1">
                <a:latin typeface="Meiryo UI"/>
                <a:cs typeface="Meiryo UI"/>
              </a:rPr>
              <a:t> </a:t>
            </a:r>
            <a:r>
              <a:rPr dirty="0" sz="900" spc="-25" i="1">
                <a:latin typeface="Book Antiqua"/>
                <a:cs typeface="Book Antiqua"/>
              </a:rPr>
              <a:t>eQ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754107" y="1855310"/>
            <a:ext cx="469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34187" y="1978223"/>
            <a:ext cx="9798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25" i="1">
                <a:latin typeface="Book Antiqua"/>
                <a:cs typeface="Book Antiqua"/>
              </a:rPr>
              <a:t> </a:t>
            </a:r>
            <a:r>
              <a:rPr dirty="0" sz="900" spc="95" i="1">
                <a:latin typeface="Times New Roman"/>
                <a:cs typeface="Times New Roman"/>
              </a:rPr>
              <a:t>&gt;</a:t>
            </a:r>
            <a:r>
              <a:rPr dirty="0" sz="900" spc="30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0">
                <a:latin typeface="Garamond"/>
                <a:cs typeface="Garamond"/>
              </a:rPr>
              <a:t> </a:t>
            </a:r>
            <a:r>
              <a:rPr dirty="0" sz="900" spc="-25" i="1">
                <a:latin typeface="Book Antiqua"/>
                <a:cs typeface="Book Antiqua"/>
              </a:rPr>
              <a:t>Q</a:t>
            </a:r>
            <a:r>
              <a:rPr dirty="0" baseline="-9259" sz="900" spc="-37" i="1">
                <a:latin typeface="Book Antiqua"/>
                <a:cs typeface="Book Antiqua"/>
              </a:rPr>
              <a:t>j</a:t>
            </a:r>
            <a:r>
              <a:rPr dirty="0" sz="900" spc="-25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888883" y="2026648"/>
            <a:ext cx="1428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70">
                <a:latin typeface="Times New Roman"/>
                <a:cs typeface="Times New Roman"/>
              </a:rPr>
              <a:t>√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6" name="object 56" descr=""/>
          <p:cNvSpPr/>
          <p:nvPr/>
        </p:nvSpPr>
        <p:spPr>
          <a:xfrm>
            <a:off x="2018626" y="2150821"/>
            <a:ext cx="205104" cy="0"/>
          </a:xfrm>
          <a:custGeom>
            <a:avLst/>
            <a:gdLst/>
            <a:ahLst/>
            <a:cxnLst/>
            <a:rect l="l" t="t" r="r" b="b"/>
            <a:pathLst>
              <a:path w="205105" h="0">
                <a:moveTo>
                  <a:pt x="0" y="0"/>
                </a:moveTo>
                <a:lnTo>
                  <a:pt x="204609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 txBox="1"/>
          <p:nvPr/>
        </p:nvSpPr>
        <p:spPr>
          <a:xfrm>
            <a:off x="917562" y="2170358"/>
            <a:ext cx="16154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4635" algn="l"/>
                <a:tab pos="1189355" algn="l"/>
                <a:tab pos="1581150" algn="l"/>
              </a:tabLst>
            </a:pPr>
            <a:r>
              <a:rPr dirty="0" sz="600" spc="-50" b="0">
                <a:latin typeface="Bookman Old Style"/>
                <a:cs typeface="Bookman Old Style"/>
              </a:rPr>
              <a:t>2</a:t>
            </a:r>
            <a:r>
              <a:rPr dirty="0" sz="600" b="0">
                <a:latin typeface="Bookman Old Style"/>
                <a:cs typeface="Bookman Old Style"/>
              </a:rPr>
              <a:t>	</a:t>
            </a:r>
            <a:r>
              <a:rPr dirty="0" sz="600" spc="-50" b="0">
                <a:latin typeface="Bookman Old Style"/>
                <a:cs typeface="Bookman Old Style"/>
              </a:rPr>
              <a:t>2</a:t>
            </a:r>
            <a:r>
              <a:rPr dirty="0" sz="600" b="0">
                <a:latin typeface="Bookman Old Style"/>
                <a:cs typeface="Bookman Old Style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j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785387" y="2170358"/>
            <a:ext cx="469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575043" y="2116767"/>
            <a:ext cx="33089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i="1">
                <a:latin typeface="Book Antiqua"/>
                <a:cs typeface="Book Antiqua"/>
              </a:rPr>
              <a:t>sq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5">
                <a:latin typeface="Garamond"/>
                <a:cs typeface="Garamond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p</a:t>
            </a:r>
            <a:r>
              <a:rPr dirty="0" sz="900" spc="445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9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sz="900" spc="225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>
                <a:latin typeface="Garamond"/>
                <a:cs typeface="Garamond"/>
              </a:rPr>
              <a:t> </a:t>
            </a:r>
            <a:r>
              <a:rPr dirty="0" sz="900" spc="75" i="1">
                <a:latin typeface="Times New Roman"/>
                <a:cs typeface="Times New Roman"/>
              </a:rPr>
              <a:t>λ</a:t>
            </a:r>
            <a:r>
              <a:rPr dirty="0" sz="900" spc="75">
                <a:latin typeface="Garamond"/>
                <a:cs typeface="Garamond"/>
              </a:rPr>
              <a:t>(</a:t>
            </a:r>
            <a:r>
              <a:rPr dirty="0" sz="900" spc="75" i="1">
                <a:latin typeface="Book Antiqua"/>
                <a:cs typeface="Book Antiqua"/>
              </a:rPr>
              <a:t>m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8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e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spc="275">
                <a:latin typeface="Garamond"/>
                <a:cs typeface="Garamond"/>
              </a:rPr>
              <a:t> 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10" i="1">
                <a:latin typeface="Book Antiqua"/>
                <a:cs typeface="Book Antiqua"/>
              </a:rPr>
              <a:t> </a:t>
            </a:r>
            <a:r>
              <a:rPr dirty="0" sz="900" i="1">
                <a:latin typeface="Book Antiqua"/>
                <a:cs typeface="Book Antiqua"/>
              </a:rPr>
              <a:t>m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8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eQ</a:t>
            </a:r>
            <a:r>
              <a:rPr dirty="0" sz="900" spc="229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5">
                <a:latin typeface="Garamond"/>
                <a:cs typeface="Garamond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m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8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e</a:t>
            </a:r>
            <a:r>
              <a:rPr dirty="0" sz="900">
                <a:latin typeface="Garamond"/>
                <a:cs typeface="Garamond"/>
              </a:rPr>
              <a:t>)(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8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8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8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10" i="1">
                <a:latin typeface="Book Antiqua"/>
                <a:cs typeface="Book Antiqua"/>
              </a:rPr>
              <a:t> </a:t>
            </a:r>
            <a:r>
              <a:rPr dirty="0" sz="900" spc="40"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47294" y="2322202"/>
            <a:ext cx="93662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latin typeface="楷体"/>
                <a:cs typeface="楷体"/>
              </a:rPr>
              <a:t>企业总期望利润，</a:t>
            </a:r>
            <a:endParaRPr sz="900">
              <a:latin typeface="楷体"/>
              <a:cs typeface="楷体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363192" y="2375781"/>
            <a:ext cx="10947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2245" algn="l"/>
                <a:tab pos="800100" algn="l"/>
                <a:tab pos="1059815" algn="l"/>
              </a:tabLst>
            </a:pPr>
            <a:r>
              <a:rPr dirty="0" sz="600" spc="-50" i="1">
                <a:latin typeface="Book Antiqua"/>
                <a:cs typeface="Book Antiqua"/>
              </a:rPr>
              <a:t>r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j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25" i="1">
                <a:latin typeface="Book Antiqua"/>
                <a:cs typeface="Book Antiqua"/>
              </a:rPr>
              <a:t>r</a:t>
            </a:r>
            <a:r>
              <a:rPr dirty="0" sz="600" spc="-25" b="0" i="1">
                <a:latin typeface="Bookman Old Style"/>
                <a:cs typeface="Bookman Old Style"/>
              </a:rPr>
              <a:t>,α</a:t>
            </a:r>
            <a:r>
              <a:rPr dirty="0" sz="600" b="0" i="1">
                <a:latin typeface="Bookman Old Style"/>
                <a:cs typeface="Bookman Old Style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2744673" y="2230470"/>
            <a:ext cx="806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130">
                <a:latin typeface="Times New Roman"/>
                <a:cs typeface="Times New Roman"/>
              </a:rPr>
              <a:t>∫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2822701" y="2299708"/>
            <a:ext cx="850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U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2799943" y="2401283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0">
                <a:latin typeface="Bookman Old Style"/>
                <a:cs typeface="Bookman Old Style"/>
              </a:rPr>
              <a:t>0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1258277" y="2322202"/>
            <a:ext cx="17437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663064" algn="l"/>
              </a:tabLst>
            </a:pPr>
            <a:r>
              <a:rPr dirty="0" sz="900">
                <a:latin typeface="Arial"/>
                <a:cs typeface="Arial"/>
              </a:rPr>
              <a:t>(</a:t>
            </a:r>
            <a:r>
              <a:rPr dirty="0" sz="900" i="1">
                <a:latin typeface="Times New Roman"/>
                <a:cs typeface="Times New Roman"/>
              </a:rPr>
              <a:t>π</a:t>
            </a:r>
            <a:r>
              <a:rPr dirty="0" sz="900" spc="105" i="1">
                <a:latin typeface="Times New Roman"/>
                <a:cs typeface="Times New Roman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35" i="1">
                <a:latin typeface="Book Antiqua"/>
                <a:cs typeface="Book Antiqu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4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>
                <a:latin typeface="楷体"/>
                <a:cs typeface="楷体"/>
              </a:rPr>
              <a:t>，</a:t>
            </a:r>
            <a:r>
              <a:rPr dirty="0" sz="900" spc="-10">
                <a:latin typeface="楷体"/>
                <a:cs typeface="楷体"/>
              </a:rPr>
              <a:t>其中</a:t>
            </a:r>
            <a:r>
              <a:rPr dirty="0" sz="900" spc="-160">
                <a:latin typeface="楷体"/>
                <a:cs typeface="楷体"/>
              </a:rPr>
              <a:t> </a:t>
            </a:r>
            <a:r>
              <a:rPr dirty="0" sz="900" spc="75" i="1">
                <a:latin typeface="Times New Roman"/>
                <a:cs typeface="Times New Roman"/>
              </a:rPr>
              <a:t>π</a:t>
            </a:r>
            <a:r>
              <a:rPr dirty="0" sz="900" spc="365" i="1">
                <a:latin typeface="Times New Roman"/>
                <a:cs typeface="Times New Roman"/>
              </a:rPr>
              <a:t> 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40" i="1">
                <a:latin typeface="Book Antiqua"/>
                <a:cs typeface="Book Antiqu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4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spc="80">
                <a:latin typeface="Garamond"/>
                <a:cs typeface="Garamond"/>
              </a:rPr>
              <a:t> </a:t>
            </a:r>
            <a:r>
              <a:rPr dirty="0" sz="900" spc="60">
                <a:latin typeface="Garamond"/>
                <a:cs typeface="Garamond"/>
              </a:rPr>
              <a:t>=</a:t>
            </a:r>
            <a:r>
              <a:rPr dirty="0" sz="900">
                <a:latin typeface="Garamond"/>
                <a:cs typeface="Garamond"/>
              </a:rPr>
              <a:t>	</a:t>
            </a:r>
            <a:r>
              <a:rPr dirty="0" sz="900" spc="25" i="1">
                <a:latin typeface="Times New Roman"/>
                <a:cs typeface="Times New Roman"/>
              </a:rPr>
              <a:t>π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2976092" y="2375781"/>
            <a:ext cx="30670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2415" algn="l"/>
              </a:tabLst>
            </a:pPr>
            <a:r>
              <a:rPr dirty="0" sz="600" spc="-25" i="1">
                <a:latin typeface="Book Antiqua"/>
                <a:cs typeface="Book Antiqua"/>
              </a:rPr>
              <a:t>r</a:t>
            </a:r>
            <a:r>
              <a:rPr dirty="0" sz="600" spc="-25" b="0" i="1">
                <a:latin typeface="Bookman Old Style"/>
                <a:cs typeface="Bookman Old Style"/>
              </a:rPr>
              <a:t>,α</a:t>
            </a:r>
            <a:r>
              <a:rPr dirty="0" sz="600" b="0" i="1">
                <a:latin typeface="Bookman Old Style"/>
                <a:cs typeface="Bookman Old Style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3101835" y="2322202"/>
            <a:ext cx="7156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80" i="1">
                <a:latin typeface="Book Antiqua"/>
                <a:cs typeface="Book Antiqua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10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i="1">
                <a:latin typeface="Book Antiqua"/>
                <a:cs typeface="Book Antiqua"/>
              </a:rPr>
              <a:t>f</a:t>
            </a:r>
            <a:r>
              <a:rPr dirty="0" sz="900" spc="-55" i="1">
                <a:latin typeface="Book Antiqua"/>
                <a:cs typeface="Book Antiqua"/>
              </a:rPr>
              <a:t> </a:t>
            </a:r>
            <a:r>
              <a:rPr dirty="0" sz="900" spc="-10">
                <a:latin typeface="Garamond"/>
                <a:cs typeface="Garamond"/>
              </a:rPr>
              <a:t>(</a:t>
            </a:r>
            <a:r>
              <a:rPr dirty="0" sz="900" spc="-10" i="1">
                <a:latin typeface="Book Antiqua"/>
                <a:cs typeface="Book Antiqua"/>
              </a:rPr>
              <a:t>x</a:t>
            </a:r>
            <a:r>
              <a:rPr dirty="0" sz="900" spc="-10">
                <a:latin typeface="Garamond"/>
                <a:cs typeface="Garamond"/>
              </a:rPr>
              <a:t>)</a:t>
            </a:r>
            <a:r>
              <a:rPr dirty="0" sz="900" spc="-10" i="1">
                <a:latin typeface="Book Antiqua"/>
                <a:cs typeface="Book Antiqua"/>
              </a:rPr>
              <a:t>dx</a:t>
            </a:r>
            <a:r>
              <a:rPr dirty="0" sz="900" spc="-10">
                <a:latin typeface="Arial"/>
                <a:cs typeface="Arial"/>
              </a:rPr>
              <a:t>):</a:t>
            </a:r>
            <a:endParaRPr sz="900">
              <a:latin typeface="Arial"/>
              <a:cs typeface="Arial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1274495" y="2561966"/>
            <a:ext cx="20593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i="1">
                <a:latin typeface="Times New Roman"/>
                <a:cs typeface="Times New Roman"/>
              </a:rPr>
              <a:t>π</a:t>
            </a:r>
            <a:r>
              <a:rPr dirty="0" baseline="-9259" sz="900" i="1">
                <a:latin typeface="Book Antiqua"/>
                <a:cs typeface="Book Antiqua"/>
              </a:rPr>
              <a:t>r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baseline="-9259" sz="900" i="1">
                <a:latin typeface="Book Antiqua"/>
                <a:cs typeface="Book Antiqua"/>
              </a:rPr>
              <a:t>j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3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spc="100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=</a:t>
            </a:r>
            <a:r>
              <a:rPr dirty="0" sz="900" spc="100">
                <a:latin typeface="Garamond"/>
                <a:cs typeface="Garamond"/>
              </a:rPr>
              <a:t> </a:t>
            </a:r>
            <a:r>
              <a:rPr dirty="0" sz="900" spc="60">
                <a:latin typeface="Garamond"/>
                <a:cs typeface="Garamond"/>
              </a:rPr>
              <a:t>(1</a:t>
            </a:r>
            <a:r>
              <a:rPr dirty="0" sz="900" spc="35">
                <a:latin typeface="Garamond"/>
                <a:cs typeface="Garamond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55" i="1">
                <a:latin typeface="Meiryo UI"/>
                <a:cs typeface="Meiryo UI"/>
              </a:rPr>
              <a:t> </a:t>
            </a:r>
            <a:r>
              <a:rPr dirty="0" sz="900" spc="60" i="1">
                <a:latin typeface="Times New Roman"/>
                <a:cs typeface="Times New Roman"/>
              </a:rPr>
              <a:t>α</a:t>
            </a:r>
            <a:r>
              <a:rPr dirty="0" sz="900" spc="60">
                <a:latin typeface="Garamond"/>
                <a:cs typeface="Garamond"/>
              </a:rPr>
              <a:t>)</a:t>
            </a:r>
            <a:r>
              <a:rPr dirty="0" sz="900" spc="60" i="1">
                <a:latin typeface="Times New Roman"/>
                <a:cs typeface="Times New Roman"/>
              </a:rPr>
              <a:t>π</a:t>
            </a:r>
            <a:r>
              <a:rPr dirty="0" baseline="-9259" sz="900" spc="89" i="1">
                <a:latin typeface="Book Antiqua"/>
                <a:cs typeface="Book Antiqua"/>
              </a:rPr>
              <a:t>r</a:t>
            </a:r>
            <a:r>
              <a:rPr dirty="0" baseline="-9259" sz="900" spc="89" b="0" i="1">
                <a:latin typeface="Bookman Old Style"/>
                <a:cs typeface="Bookman Old Style"/>
              </a:rPr>
              <a:t>,</a:t>
            </a:r>
            <a:r>
              <a:rPr dirty="0" baseline="-9259" sz="900" spc="89" b="0">
                <a:latin typeface="Bookman Old Style"/>
                <a:cs typeface="Bookman Old Style"/>
              </a:rPr>
              <a:t>0</a:t>
            </a:r>
            <a:r>
              <a:rPr dirty="0" sz="900" spc="60">
                <a:latin typeface="Garamond"/>
                <a:cs typeface="Garamond"/>
              </a:rPr>
              <a:t>(</a:t>
            </a:r>
            <a:r>
              <a:rPr dirty="0" sz="900" spc="60" i="1">
                <a:latin typeface="Book Antiqua"/>
                <a:cs typeface="Book Antiqua"/>
              </a:rPr>
              <a:t>q</a:t>
            </a:r>
            <a:r>
              <a:rPr dirty="0" sz="900" spc="60">
                <a:latin typeface="Garamond"/>
                <a:cs typeface="Garamond"/>
              </a:rPr>
              <a:t>)</a:t>
            </a:r>
            <a:r>
              <a:rPr dirty="0" sz="900" spc="30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40">
                <a:latin typeface="Garamond"/>
                <a:cs typeface="Garamond"/>
              </a:rPr>
              <a:t> </a:t>
            </a:r>
            <a:r>
              <a:rPr dirty="0" sz="900" spc="55" i="1">
                <a:latin typeface="Times New Roman"/>
                <a:cs typeface="Times New Roman"/>
              </a:rPr>
              <a:t>απ</a:t>
            </a:r>
            <a:r>
              <a:rPr dirty="0" baseline="-9259" sz="900" spc="82" i="1">
                <a:latin typeface="Book Antiqua"/>
                <a:cs typeface="Book Antiqua"/>
              </a:rPr>
              <a:t>r</a:t>
            </a:r>
            <a:r>
              <a:rPr dirty="0" baseline="-9259" sz="900" spc="82" b="0" i="1">
                <a:latin typeface="Bookman Old Style"/>
                <a:cs typeface="Bookman Old Style"/>
              </a:rPr>
              <a:t>,α</a:t>
            </a:r>
            <a:r>
              <a:rPr dirty="0" sz="900" spc="55">
                <a:latin typeface="Garamond"/>
                <a:cs typeface="Garamond"/>
              </a:rPr>
              <a:t>(</a:t>
            </a:r>
            <a:r>
              <a:rPr dirty="0" sz="900" spc="55" i="1">
                <a:latin typeface="Book Antiqua"/>
                <a:cs typeface="Book Antiqua"/>
              </a:rPr>
              <a:t>Q</a:t>
            </a:r>
            <a:r>
              <a:rPr dirty="0" baseline="-9259" sz="900" spc="82" i="1">
                <a:latin typeface="Book Antiqua"/>
                <a:cs typeface="Book Antiqua"/>
              </a:rPr>
              <a:t>j</a:t>
            </a:r>
            <a:r>
              <a:rPr dirty="0" sz="900" spc="55" i="1">
                <a:latin typeface="Times New Roman"/>
                <a:cs typeface="Times New Roman"/>
              </a:rPr>
              <a:t>,</a:t>
            </a:r>
            <a:r>
              <a:rPr dirty="0" sz="900" spc="-35" i="1">
                <a:latin typeface="Times New Roman"/>
                <a:cs typeface="Times New Roman"/>
              </a:rPr>
              <a:t> </a:t>
            </a:r>
            <a:r>
              <a:rPr dirty="0" sz="900" spc="-25" i="1">
                <a:latin typeface="Book Antiqua"/>
                <a:cs typeface="Book Antiqua"/>
              </a:rPr>
              <a:t>q</a:t>
            </a:r>
            <a:r>
              <a:rPr dirty="0" sz="900" spc="-25"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4096143" y="2561966"/>
            <a:ext cx="165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Arial"/>
                <a:cs typeface="Arial"/>
              </a:rPr>
              <a:t>(5)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71" name="object 71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74" name="object 7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84" y="99109"/>
            <a:ext cx="192405" cy="41275"/>
            <a:chOff x="3344884" y="99109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838691"/>
            <a:ext cx="127051" cy="12705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1148050"/>
            <a:ext cx="127051" cy="127052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1457409"/>
            <a:ext cx="127051" cy="127052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1766756"/>
            <a:ext cx="127051" cy="127052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2076115"/>
            <a:ext cx="127051" cy="127052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319150" y="815347"/>
            <a:ext cx="970280" cy="1399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60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8" name="object 4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-34" y="294513"/>
            <a:ext cx="4608195" cy="231775"/>
            <a:chOff x="-34" y="294513"/>
            <a:chExt cx="4608195" cy="231775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-34" y="492993"/>
              <a:ext cx="4608195" cy="33655"/>
            </a:xfrm>
            <a:custGeom>
              <a:avLst/>
              <a:gdLst/>
              <a:ahLst/>
              <a:cxnLst/>
              <a:rect l="l" t="t" r="r" b="b"/>
              <a:pathLst>
                <a:path w="4608195" h="33654">
                  <a:moveTo>
                    <a:pt x="4608060" y="0"/>
                  </a:moveTo>
                  <a:lnTo>
                    <a:pt x="0" y="0"/>
                  </a:lnTo>
                  <a:lnTo>
                    <a:pt x="0" y="33086"/>
                  </a:lnTo>
                  <a:lnTo>
                    <a:pt x="4608060" y="33086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82600" y="308221"/>
            <a:ext cx="2694305" cy="4267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r>
              <a:rPr dirty="0" sz="1000" spc="1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Stackelberg</a:t>
            </a:r>
            <a:r>
              <a:rPr dirty="0" sz="10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博弈与求解思路</a:t>
            </a:r>
            <a:endParaRPr sz="1000">
              <a:latin typeface="微软雅黑"/>
              <a:cs typeface="微软雅黑"/>
            </a:endParaRPr>
          </a:p>
          <a:p>
            <a:pPr marL="503555" indent="-114300">
              <a:lnSpc>
                <a:spcPct val="100000"/>
              </a:lnSpc>
              <a:spcBef>
                <a:spcPts val="885"/>
              </a:spcBef>
              <a:buClr>
                <a:srgbClr val="0E61A5"/>
              </a:buClr>
              <a:buFont typeface="Meiryo UI"/>
              <a:buChar char="•"/>
              <a:tabLst>
                <a:tab pos="503555" algn="l"/>
              </a:tabLst>
            </a:pPr>
            <a:r>
              <a:rPr dirty="0" sz="900" spc="-15">
                <a:latin typeface="楷体"/>
                <a:cs typeface="楷体"/>
              </a:rPr>
              <a:t>博弈框架：政府为领导者，企业为跟随者。</a:t>
            </a:r>
            <a:endParaRPr sz="900">
              <a:latin typeface="楷体"/>
              <a:cs typeface="楷体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434187" y="703981"/>
            <a:ext cx="15773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sz="900" spc="-10">
                <a:latin typeface="楷体"/>
                <a:cs typeface="楷体"/>
              </a:rPr>
              <a:t>求解方法：逆向归纳法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9" action="ppaction://hlinksldjump"/>
              </a:rPr>
              <a:t>12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1213" y="867000"/>
            <a:ext cx="95289" cy="95288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71213" y="1020200"/>
            <a:ext cx="95289" cy="95288"/>
          </a:xfrm>
          <a:prstGeom prst="rect">
            <a:avLst/>
          </a:prstGeom>
        </p:spPr>
      </p:pic>
      <p:sp>
        <p:nvSpPr>
          <p:cNvPr id="49" name="object 49" descr=""/>
          <p:cNvSpPr txBox="1"/>
          <p:nvPr/>
        </p:nvSpPr>
        <p:spPr>
          <a:xfrm>
            <a:off x="659650" y="798766"/>
            <a:ext cx="3302000" cy="332105"/>
          </a:xfrm>
          <a:prstGeom prst="rect">
            <a:avLst/>
          </a:prstGeom>
        </p:spPr>
        <p:txBody>
          <a:bodyPr wrap="square" lIns="0" tIns="4381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34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600" spc="175">
                <a:solidFill>
                  <a:srgbClr val="FFFFFF"/>
                </a:solidFill>
                <a:latin typeface="Arial"/>
                <a:cs typeface="Arial"/>
              </a:rPr>
              <a:t>  </a:t>
            </a:r>
            <a:r>
              <a:rPr dirty="0" sz="800" spc="-25">
                <a:latin typeface="楷体"/>
                <a:cs typeface="楷体"/>
              </a:rPr>
              <a:t>企业在给定政府决策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55" i="1">
                <a:latin typeface="Book Antiqua"/>
                <a:cs typeface="Book Antiqua"/>
              </a:rPr>
              <a:t> </a:t>
            </a:r>
            <a:r>
              <a:rPr dirty="0" sz="800" spc="-20">
                <a:latin typeface="楷体"/>
                <a:cs typeface="楷体"/>
              </a:rPr>
              <a:t>后，最大化自身收益，确定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baseline="27777" sz="900" i="1">
                <a:latin typeface="Meiryo UI"/>
                <a:cs typeface="Meiryo UI"/>
              </a:rPr>
              <a:t>∗</a:t>
            </a:r>
            <a:r>
              <a:rPr dirty="0" sz="800">
                <a:latin typeface="Garamond"/>
                <a:cs typeface="Garamond"/>
              </a:rPr>
              <a:t>(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30">
                <a:latin typeface="Garamond"/>
                <a:cs typeface="Garamond"/>
              </a:rPr>
              <a:t>) </a:t>
            </a:r>
            <a:r>
              <a:rPr dirty="0" sz="800" spc="-75">
                <a:latin typeface="楷体"/>
                <a:cs typeface="楷体"/>
              </a:rPr>
              <a:t>和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baseline="-27777" sz="900" i="1">
                <a:latin typeface="Book Antiqua"/>
                <a:cs typeface="Book Antiqua"/>
              </a:rPr>
              <a:t>j</a:t>
            </a:r>
            <a:r>
              <a:rPr dirty="0" baseline="27777" sz="900" i="1">
                <a:latin typeface="Meiryo UI"/>
                <a:cs typeface="Meiryo UI"/>
              </a:rPr>
              <a:t>∗</a:t>
            </a:r>
            <a:r>
              <a:rPr dirty="0" sz="800">
                <a:latin typeface="Garamond"/>
                <a:cs typeface="Garamond"/>
              </a:rPr>
              <a:t>(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>
                <a:latin typeface="Garamond"/>
                <a:cs typeface="Garamond"/>
              </a:rPr>
              <a:t>)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marL="38100">
              <a:lnSpc>
                <a:spcPct val="100000"/>
              </a:lnSpc>
              <a:spcBef>
                <a:spcPts val="24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600" spc="45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latin typeface="楷体"/>
                <a:cs typeface="楷体"/>
              </a:rPr>
              <a:t>政府预测到企业响应，最大化自身收益，确定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baseline="27777" sz="900" i="1">
                <a:latin typeface="Meiryo UI"/>
                <a:cs typeface="Meiryo UI"/>
              </a:rPr>
              <a:t>∗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</p:txBody>
      </p:sp>
      <p:graphicFrame>
        <p:nvGraphicFramePr>
          <p:cNvPr id="50" name="object 50" descr=""/>
          <p:cNvGraphicFramePr>
            <a:graphicFrameLocks noGrp="1"/>
          </p:cNvGraphicFramePr>
          <p:nvPr/>
        </p:nvGraphicFramePr>
        <p:xfrm>
          <a:off x="1778442" y="1175803"/>
          <a:ext cx="891540" cy="3854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130"/>
                <a:gridCol w="405130"/>
              </a:tblGrid>
              <a:tr h="259079">
                <a:tc gridSpan="2">
                  <a:txBody>
                    <a:bodyPr/>
                    <a:lstStyle/>
                    <a:p>
                      <a:pPr marL="14541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dirty="0" sz="800" spc="-40">
                          <a:latin typeface="楷体"/>
                          <a:cs typeface="楷体"/>
                        </a:rPr>
                        <a:t>政府确定 </a:t>
                      </a:r>
                      <a:r>
                        <a:rPr dirty="0" sz="800" spc="-50" i="1">
                          <a:latin typeface="Book Antiqua"/>
                          <a:cs typeface="Book Antiqua"/>
                        </a:rPr>
                        <a:t>Q</a:t>
                      </a:r>
                      <a:endParaRPr sz="800">
                        <a:latin typeface="Book Antiqua"/>
                        <a:cs typeface="Book Antiqua"/>
                      </a:endParaRPr>
                    </a:p>
                  </a:txBody>
                  <a:tcPr marL="0" marR="0" marB="0" marT="5841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2636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ts val="670"/>
                        </a:lnSpc>
                        <a:spcBef>
                          <a:spcPts val="225"/>
                        </a:spcBef>
                      </a:pPr>
                      <a:r>
                        <a:rPr dirty="0" sz="600" spc="-30">
                          <a:latin typeface="楷体"/>
                          <a:cs typeface="楷体"/>
                        </a:rPr>
                        <a:t>发布 </a:t>
                      </a:r>
                      <a:r>
                        <a:rPr dirty="0" sz="600" spc="-50" i="1">
                          <a:latin typeface="Book Antiqua"/>
                          <a:cs typeface="Book Antiqua"/>
                        </a:rPr>
                        <a:t>Q</a:t>
                      </a:r>
                      <a:endParaRPr sz="600">
                        <a:latin typeface="Book Antiqua"/>
                        <a:cs typeface="Book Antiqua"/>
                      </a:endParaRPr>
                    </a:p>
                  </a:txBody>
                  <a:tcPr marL="0" marR="0" marB="0" marT="28575">
                    <a:lnL w="12700">
                      <a:solidFill>
                        <a:srgbClr val="000000"/>
                      </a:solidFill>
                      <a:prstDash val="solid"/>
                    </a:lnL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51" name="object 51" descr=""/>
          <p:cNvSpPr txBox="1"/>
          <p:nvPr/>
        </p:nvSpPr>
        <p:spPr>
          <a:xfrm>
            <a:off x="1634596" y="1599537"/>
            <a:ext cx="1102995" cy="2597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47625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375"/>
              </a:spcBef>
            </a:pPr>
            <a:r>
              <a:rPr dirty="0" sz="800" spc="-5">
                <a:latin typeface="楷体"/>
                <a:cs typeface="楷体"/>
              </a:rPr>
              <a:t>企业确定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baseline="38888" sz="750" i="1">
                <a:latin typeface="Meiryo UI"/>
                <a:cs typeface="Meiryo UI"/>
              </a:rPr>
              <a:t>∗</a:t>
            </a:r>
            <a:r>
              <a:rPr dirty="0" sz="800">
                <a:latin typeface="Garamond"/>
                <a:cs typeface="Garamond"/>
              </a:rPr>
              <a:t>(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>
                <a:latin typeface="Garamond"/>
                <a:cs typeface="Garamond"/>
              </a:rPr>
              <a:t>)</a:t>
            </a:r>
            <a:r>
              <a:rPr dirty="0" sz="800" spc="15" i="1">
                <a:latin typeface="Times New Roman"/>
                <a:cs typeface="Times New Roman"/>
              </a:rPr>
              <a:t>, </a:t>
            </a:r>
            <a:r>
              <a:rPr dirty="0" sz="800" spc="-10" i="1">
                <a:latin typeface="Book Antiqua"/>
                <a:cs typeface="Book Antiqua"/>
              </a:rPr>
              <a:t>Q</a:t>
            </a:r>
            <a:r>
              <a:rPr dirty="0" baseline="-22222" sz="750" spc="-15" i="1">
                <a:latin typeface="Book Antiqua"/>
                <a:cs typeface="Book Antiqua"/>
              </a:rPr>
              <a:t>j</a:t>
            </a:r>
            <a:r>
              <a:rPr dirty="0" baseline="38888" sz="750" spc="-15" i="1">
                <a:latin typeface="Meiryo UI"/>
                <a:cs typeface="Meiryo UI"/>
              </a:rPr>
              <a:t>∗</a:t>
            </a:r>
            <a:r>
              <a:rPr dirty="0" sz="800" spc="-10">
                <a:latin typeface="Garamond"/>
                <a:cs typeface="Garamond"/>
              </a:rPr>
              <a:t>(</a:t>
            </a:r>
            <a:r>
              <a:rPr dirty="0" sz="800" spc="-10" i="1">
                <a:latin typeface="Book Antiqua"/>
                <a:cs typeface="Book Antiqua"/>
              </a:rPr>
              <a:t>Q</a:t>
            </a:r>
            <a:r>
              <a:rPr dirty="0" sz="800" spc="-10">
                <a:latin typeface="Garamond"/>
                <a:cs typeface="Garamond"/>
              </a:rPr>
              <a:t>)</a:t>
            </a:r>
            <a:endParaRPr sz="800">
              <a:latin typeface="Garamond"/>
              <a:cs typeface="Garamond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1765573" y="2182739"/>
            <a:ext cx="841375" cy="2597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58419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459"/>
              </a:spcBef>
            </a:pPr>
            <a:r>
              <a:rPr dirty="0" sz="800" spc="-30">
                <a:latin typeface="楷体"/>
                <a:cs typeface="楷体"/>
              </a:rPr>
              <a:t>政府求解最优 </a:t>
            </a:r>
            <a:r>
              <a:rPr dirty="0" sz="800" spc="-25" i="1">
                <a:latin typeface="Book Antiqua"/>
                <a:cs typeface="Book Antiqua"/>
              </a:rPr>
              <a:t>Q</a:t>
            </a:r>
            <a:r>
              <a:rPr dirty="0" baseline="38888" sz="750" spc="-37" i="1">
                <a:latin typeface="Meiryo UI"/>
                <a:cs typeface="Meiryo UI"/>
              </a:rPr>
              <a:t>∗</a:t>
            </a:r>
            <a:endParaRPr baseline="38888" sz="750">
              <a:latin typeface="Meiryo UI"/>
              <a:cs typeface="Meiryo UI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1766573" y="2603939"/>
            <a:ext cx="838835" cy="259715"/>
          </a:xfrm>
          <a:prstGeom prst="rect">
            <a:avLst/>
          </a:prstGeom>
          <a:ln w="5060">
            <a:solidFill>
              <a:srgbClr val="000000"/>
            </a:solidFill>
          </a:ln>
        </p:spPr>
        <p:txBody>
          <a:bodyPr wrap="square" lIns="0" tIns="5715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450"/>
              </a:spcBef>
            </a:pPr>
            <a:r>
              <a:rPr dirty="0" sz="800">
                <a:latin typeface="Arial"/>
                <a:cs typeface="Arial"/>
              </a:rPr>
              <a:t>Stackelberg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 spc="-25">
                <a:latin typeface="楷体"/>
                <a:cs typeface="楷体"/>
              </a:rPr>
              <a:t>均衡</a:t>
            </a:r>
            <a:endParaRPr sz="800">
              <a:latin typeface="楷体"/>
              <a:cs typeface="楷体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2159657" y="154462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5">
                <a:moveTo>
                  <a:pt x="52633" y="0"/>
                </a:moveTo>
                <a:lnTo>
                  <a:pt x="26316" y="19737"/>
                </a:lnTo>
                <a:lnTo>
                  <a:pt x="0" y="0"/>
                </a:lnTo>
                <a:lnTo>
                  <a:pt x="26316" y="52634"/>
                </a:lnTo>
                <a:lnTo>
                  <a:pt x="526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5" name="object 55" descr=""/>
          <p:cNvGrpSpPr/>
          <p:nvPr/>
        </p:nvGrpSpPr>
        <p:grpSpPr>
          <a:xfrm>
            <a:off x="2159657" y="1861014"/>
            <a:ext cx="52705" cy="320040"/>
            <a:chOff x="2159657" y="1861014"/>
            <a:chExt cx="52705" cy="320040"/>
          </a:xfrm>
        </p:grpSpPr>
        <p:sp>
          <p:nvSpPr>
            <p:cNvPr id="56" name="object 56" descr=""/>
            <p:cNvSpPr/>
            <p:nvPr/>
          </p:nvSpPr>
          <p:spPr>
            <a:xfrm>
              <a:off x="2185974" y="1861014"/>
              <a:ext cx="0" cy="287020"/>
            </a:xfrm>
            <a:custGeom>
              <a:avLst/>
              <a:gdLst/>
              <a:ahLst/>
              <a:cxnLst/>
              <a:rect l="l" t="t" r="r" b="b"/>
              <a:pathLst>
                <a:path w="0" h="287019">
                  <a:moveTo>
                    <a:pt x="0" y="0"/>
                  </a:moveTo>
                  <a:lnTo>
                    <a:pt x="0" y="286547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2159657" y="2127824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2748281" y="1985927"/>
            <a:ext cx="41275" cy="939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50" spc="-50" i="1">
                <a:latin typeface="Book Antiqua"/>
                <a:cs typeface="Book Antiqua"/>
              </a:rPr>
              <a:t>j</a:t>
            </a:r>
            <a:endParaRPr sz="450">
              <a:latin typeface="Book Antiqua"/>
              <a:cs typeface="Book Antiqu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218989" y="1940373"/>
            <a:ext cx="761365" cy="1212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dirty="0" sz="600" spc="25">
                <a:latin typeface="楷体"/>
                <a:cs typeface="楷体"/>
              </a:rPr>
              <a:t>响应 </a:t>
            </a:r>
            <a:r>
              <a:rPr dirty="0" sz="600" i="1">
                <a:latin typeface="Book Antiqua"/>
                <a:cs typeface="Book Antiqua"/>
              </a:rPr>
              <a:t>q</a:t>
            </a:r>
            <a:r>
              <a:rPr dirty="0" baseline="30864" sz="675" i="1">
                <a:latin typeface="Dutch801 Rm BT"/>
                <a:cs typeface="Dutch801 Rm BT"/>
              </a:rPr>
              <a:t>∗</a:t>
            </a:r>
            <a:r>
              <a:rPr dirty="0" sz="600">
                <a:latin typeface="Cambria"/>
                <a:cs typeface="Cambria"/>
              </a:rPr>
              <a:t>(</a:t>
            </a:r>
            <a:r>
              <a:rPr dirty="0" sz="600" i="1">
                <a:latin typeface="Book Antiqua"/>
                <a:cs typeface="Book Antiqua"/>
              </a:rPr>
              <a:t>Q</a:t>
            </a:r>
            <a:r>
              <a:rPr dirty="0" sz="600">
                <a:latin typeface="Cambria"/>
                <a:cs typeface="Cambria"/>
              </a:rPr>
              <a:t>)</a:t>
            </a:r>
            <a:r>
              <a:rPr dirty="0" sz="600" spc="40" b="0" i="1">
                <a:latin typeface="Bookman Old Style"/>
                <a:cs typeface="Bookman Old Style"/>
              </a:rPr>
              <a:t>, </a:t>
            </a:r>
            <a:r>
              <a:rPr dirty="0" sz="600" spc="-10" i="1">
                <a:latin typeface="Book Antiqua"/>
                <a:cs typeface="Book Antiqua"/>
              </a:rPr>
              <a:t>Q</a:t>
            </a:r>
            <a:r>
              <a:rPr dirty="0" baseline="30864" sz="675" spc="-15" i="1">
                <a:latin typeface="Dutch801 Rm BT"/>
                <a:cs typeface="Dutch801 Rm BT"/>
              </a:rPr>
              <a:t>∗</a:t>
            </a:r>
            <a:r>
              <a:rPr dirty="0" sz="600" spc="-10">
                <a:latin typeface="Cambria"/>
                <a:cs typeface="Cambria"/>
              </a:rPr>
              <a:t>(</a:t>
            </a:r>
            <a:r>
              <a:rPr dirty="0" sz="600" spc="-10" i="1">
                <a:latin typeface="Book Antiqua"/>
                <a:cs typeface="Book Antiqua"/>
              </a:rPr>
              <a:t>Q</a:t>
            </a:r>
            <a:r>
              <a:rPr dirty="0" sz="600" spc="-10">
                <a:latin typeface="Cambria"/>
                <a:cs typeface="Cambria"/>
              </a:rPr>
              <a:t>)</a:t>
            </a:r>
            <a:endParaRPr sz="600">
              <a:latin typeface="Cambria"/>
              <a:cs typeface="Cambria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2159657" y="2444214"/>
            <a:ext cx="52705" cy="157480"/>
            <a:chOff x="2159657" y="2444214"/>
            <a:chExt cx="52705" cy="157480"/>
          </a:xfrm>
        </p:grpSpPr>
        <p:sp>
          <p:nvSpPr>
            <p:cNvPr id="61" name="object 61" descr=""/>
            <p:cNvSpPr/>
            <p:nvPr/>
          </p:nvSpPr>
          <p:spPr>
            <a:xfrm>
              <a:off x="2185974" y="2444214"/>
              <a:ext cx="0" cy="125095"/>
            </a:xfrm>
            <a:custGeom>
              <a:avLst/>
              <a:gdLst/>
              <a:ahLst/>
              <a:cxnLst/>
              <a:rect l="l" t="t" r="r" b="b"/>
              <a:pathLst>
                <a:path w="0" h="125094">
                  <a:moveTo>
                    <a:pt x="0" y="0"/>
                  </a:moveTo>
                  <a:lnTo>
                    <a:pt x="0" y="124545"/>
                  </a:lnTo>
                </a:path>
              </a:pathLst>
            </a:custGeom>
            <a:ln w="1012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2159657" y="2549022"/>
              <a:ext cx="52705" cy="52705"/>
            </a:xfrm>
            <a:custGeom>
              <a:avLst/>
              <a:gdLst/>
              <a:ahLst/>
              <a:cxnLst/>
              <a:rect l="l" t="t" r="r" b="b"/>
              <a:pathLst>
                <a:path w="52705" h="52705">
                  <a:moveTo>
                    <a:pt x="52633" y="0"/>
                  </a:moveTo>
                  <a:lnTo>
                    <a:pt x="26316" y="19737"/>
                  </a:lnTo>
                  <a:lnTo>
                    <a:pt x="0" y="0"/>
                  </a:lnTo>
                  <a:lnTo>
                    <a:pt x="26316" y="52634"/>
                  </a:lnTo>
                  <a:lnTo>
                    <a:pt x="5263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3" name="object 63" descr=""/>
          <p:cNvSpPr txBox="1"/>
          <p:nvPr/>
        </p:nvSpPr>
        <p:spPr>
          <a:xfrm>
            <a:off x="1587423" y="2926053"/>
            <a:ext cx="143319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solidFill>
                  <a:srgbClr val="0E61A5"/>
                </a:solidFill>
                <a:latin typeface="微软雅黑"/>
                <a:cs typeface="微软雅黑"/>
              </a:rPr>
              <a:t>图 </a:t>
            </a:r>
            <a:r>
              <a:rPr dirty="0" sz="800">
                <a:solidFill>
                  <a:srgbClr val="0E61A5"/>
                </a:solidFill>
                <a:latin typeface="Arial"/>
                <a:cs typeface="Arial"/>
              </a:rPr>
              <a:t>3:</a:t>
            </a:r>
            <a:r>
              <a:rPr dirty="0" sz="8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Stackelberg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20">
                <a:latin typeface="微软雅黑"/>
                <a:cs typeface="微软雅黑"/>
              </a:rPr>
              <a:t>博弈求解流程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64" name="object 64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65" name="object 65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7" name="object 67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68" name="object 6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65"/>
                  </a:lnTo>
                  <a:lnTo>
                    <a:pt x="4608004" y="170065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72"/>
            <a:ext cx="1369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企业最优响应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3044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321894" y="630994"/>
            <a:ext cx="11766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b="1">
                <a:latin typeface="Arial"/>
                <a:cs typeface="Arial"/>
              </a:rPr>
              <a:t>1.</a:t>
            </a:r>
            <a:r>
              <a:rPr dirty="0" sz="900" spc="50" b="1">
                <a:latin typeface="Arial"/>
                <a:cs typeface="Arial"/>
              </a:rPr>
              <a:t> </a:t>
            </a:r>
            <a:r>
              <a:rPr dirty="0" sz="900" spc="-35">
                <a:latin typeface="楷体"/>
                <a:cs typeface="楷体"/>
              </a:rPr>
              <a:t>确定最优捐赠量 </a:t>
            </a:r>
            <a:r>
              <a:rPr dirty="0" sz="900" spc="-25" i="1">
                <a:latin typeface="Book Antiqua"/>
                <a:cs typeface="Book Antiqua"/>
              </a:rPr>
              <a:t>Q</a:t>
            </a:r>
            <a:r>
              <a:rPr dirty="0" baseline="-18518" sz="900" spc="-37" i="1">
                <a:latin typeface="Book Antiqua"/>
                <a:cs typeface="Book Antiqua"/>
              </a:rPr>
              <a:t>j</a:t>
            </a:r>
            <a:r>
              <a:rPr dirty="0" baseline="37037" sz="900" spc="-37" i="1">
                <a:latin typeface="Meiryo UI"/>
                <a:cs typeface="Meiryo UI"/>
              </a:rPr>
              <a:t>∗</a:t>
            </a:r>
            <a:endParaRPr baseline="37037" sz="900">
              <a:latin typeface="Meiryo UI"/>
              <a:cs typeface="Meiryo U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34187" y="821227"/>
            <a:ext cx="11684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sz="900" spc="-110">
                <a:latin typeface="楷体"/>
                <a:cs typeface="楷体"/>
              </a:rPr>
              <a:t>对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baseline="-9259" sz="900" i="1">
                <a:latin typeface="Book Antiqua"/>
                <a:cs typeface="Book Antiqua"/>
              </a:rPr>
              <a:t>j</a:t>
            </a:r>
            <a:r>
              <a:rPr dirty="0" baseline="-9259" sz="900" spc="217" i="1">
                <a:latin typeface="Book Antiqua"/>
                <a:cs typeface="Book Antiqua"/>
              </a:rPr>
              <a:t> </a:t>
            </a:r>
            <a:r>
              <a:rPr dirty="0" sz="900" spc="-20">
                <a:latin typeface="楷体"/>
                <a:cs typeface="楷体"/>
              </a:rPr>
              <a:t>求一阶偏导数</a:t>
            </a:r>
            <a:endParaRPr sz="900">
              <a:latin typeface="楷体"/>
              <a:cs typeface="楷体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700328" y="1004070"/>
            <a:ext cx="501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500" spc="-5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566394" y="1066398"/>
            <a:ext cx="20827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spc="-25" b="0" i="1">
                <a:latin typeface="Bookman Old Style"/>
                <a:cs typeface="Bookman Old Style"/>
              </a:rPr>
              <a:t>∂</a:t>
            </a:r>
            <a:r>
              <a:rPr dirty="0" sz="600" spc="-25" i="1">
                <a:latin typeface="Book Antiqua"/>
                <a:cs typeface="Book Antiqua"/>
              </a:rPr>
              <a:t>Q</a:t>
            </a:r>
            <a:r>
              <a:rPr dirty="0" baseline="-16666" sz="750" spc="-37" i="1">
                <a:latin typeface="Book Antiqua"/>
                <a:cs typeface="Book Antiqua"/>
              </a:rPr>
              <a:t>j</a:t>
            </a:r>
            <a:endParaRPr baseline="-16666" sz="750">
              <a:latin typeface="Book Antiqua"/>
              <a:cs typeface="Book Antiqu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315948" y="916259"/>
            <a:ext cx="101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70" i="1">
                <a:latin typeface="Meiryo UI"/>
                <a:cs typeface="Meiryo UI"/>
              </a:rPr>
              <a:t>√</a:t>
            </a:r>
            <a:endParaRPr sz="600">
              <a:latin typeface="Meiryo UI"/>
              <a:cs typeface="Meiryo UI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1404569" y="1002919"/>
            <a:ext cx="59055" cy="0"/>
          </a:xfrm>
          <a:custGeom>
            <a:avLst/>
            <a:gdLst/>
            <a:ahLst/>
            <a:cxnLst/>
            <a:rect l="l" t="t" r="r" b="b"/>
            <a:pathLst>
              <a:path w="59055" h="0">
                <a:moveTo>
                  <a:pt x="0" y="0"/>
                </a:moveTo>
                <a:lnTo>
                  <a:pt x="59054" y="0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 txBox="1"/>
          <p:nvPr/>
        </p:nvSpPr>
        <p:spPr>
          <a:xfrm>
            <a:off x="590232" y="978768"/>
            <a:ext cx="88646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47675" algn="l"/>
              </a:tabLst>
            </a:pPr>
            <a:r>
              <a:rPr dirty="0" u="sng" sz="600" spc="7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∂π</a:t>
            </a:r>
            <a:r>
              <a:rPr dirty="0" u="none" sz="600" b="0" i="1">
                <a:latin typeface="Bookman Old Style"/>
                <a:cs typeface="Bookman Old Style"/>
              </a:rPr>
              <a:t>	</a:t>
            </a:r>
            <a:r>
              <a:rPr dirty="0" u="none" baseline="4629" sz="900" spc="104" b="0" i="1">
                <a:latin typeface="Bookman Old Style"/>
                <a:cs typeface="Bookman Old Style"/>
              </a:rPr>
              <a:t>λ</a:t>
            </a:r>
            <a:r>
              <a:rPr dirty="0" u="none" baseline="4629" sz="900" spc="104" b="0">
                <a:latin typeface="Bookman Old Style"/>
                <a:cs typeface="Bookman Old Style"/>
              </a:rPr>
              <a:t>(</a:t>
            </a:r>
            <a:r>
              <a:rPr dirty="0" u="none" baseline="4629" sz="900" spc="104" i="1">
                <a:latin typeface="Book Antiqua"/>
                <a:cs typeface="Book Antiqua"/>
              </a:rPr>
              <a:t>m</a:t>
            </a:r>
            <a:r>
              <a:rPr dirty="0" u="none" baseline="4629" sz="900" spc="104" i="1">
                <a:latin typeface="Meiryo UI"/>
                <a:cs typeface="Meiryo UI"/>
              </a:rPr>
              <a:t>−</a:t>
            </a:r>
            <a:r>
              <a:rPr dirty="0" u="none" baseline="4629" sz="900" spc="104" i="1">
                <a:latin typeface="Book Antiqua"/>
                <a:cs typeface="Book Antiqua"/>
              </a:rPr>
              <a:t>e</a:t>
            </a:r>
            <a:r>
              <a:rPr dirty="0" u="none" baseline="4629" sz="900" spc="104" b="0">
                <a:latin typeface="Bookman Old Style"/>
                <a:cs typeface="Bookman Old Style"/>
              </a:rPr>
              <a:t>)</a:t>
            </a:r>
            <a:r>
              <a:rPr dirty="0" u="none" baseline="4629" sz="900" spc="592" b="0">
                <a:latin typeface="Bookman Old Style"/>
                <a:cs typeface="Bookman Old Style"/>
              </a:rPr>
              <a:t> </a:t>
            </a:r>
            <a:r>
              <a:rPr dirty="0" u="none" baseline="4629" sz="900" spc="-75" i="1">
                <a:latin typeface="Book Antiqua"/>
                <a:cs typeface="Book Antiqua"/>
              </a:rPr>
              <a:t>m</a:t>
            </a:r>
            <a:endParaRPr baseline="4629" sz="900">
              <a:latin typeface="Book Antiqua"/>
              <a:cs typeface="Book Antiqua"/>
            </a:endParaRPr>
          </a:p>
        </p:txBody>
      </p:sp>
      <p:sp>
        <p:nvSpPr>
          <p:cNvPr id="53" name="object 53" descr=""/>
          <p:cNvSpPr/>
          <p:nvPr/>
        </p:nvSpPr>
        <p:spPr>
          <a:xfrm>
            <a:off x="1037971" y="1087907"/>
            <a:ext cx="426084" cy="14604"/>
          </a:xfrm>
          <a:custGeom>
            <a:avLst/>
            <a:gdLst/>
            <a:ahLst/>
            <a:cxnLst/>
            <a:rect l="l" t="t" r="r" b="b"/>
            <a:pathLst>
              <a:path w="426084" h="14605">
                <a:moveTo>
                  <a:pt x="0" y="0"/>
                </a:moveTo>
                <a:lnTo>
                  <a:pt x="425653" y="0"/>
                </a:lnTo>
              </a:path>
              <a:path w="426084" h="14605">
                <a:moveTo>
                  <a:pt x="243306" y="14427"/>
                </a:moveTo>
                <a:lnTo>
                  <a:pt x="326275" y="14427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 txBox="1"/>
          <p:nvPr/>
        </p:nvSpPr>
        <p:spPr>
          <a:xfrm>
            <a:off x="1099248" y="1080775"/>
            <a:ext cx="2971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b="0">
                <a:latin typeface="Bookman Old Style"/>
                <a:cs typeface="Bookman Old Style"/>
              </a:rPr>
              <a:t>2</a:t>
            </a:r>
            <a:r>
              <a:rPr dirty="0" sz="600" spc="180" b="0">
                <a:latin typeface="Bookman Old Style"/>
                <a:cs typeface="Bookman Old Style"/>
              </a:rPr>
              <a:t>  </a:t>
            </a:r>
            <a:r>
              <a:rPr dirty="0" sz="600" spc="-25" i="1">
                <a:latin typeface="Book Antiqua"/>
                <a:cs typeface="Book Antiqua"/>
              </a:rPr>
              <a:t>Q</a:t>
            </a:r>
            <a:r>
              <a:rPr dirty="0" baseline="-16666" sz="750" spc="-37" i="1">
                <a:latin typeface="Book Antiqua"/>
                <a:cs typeface="Book Antiqua"/>
              </a:rPr>
              <a:t>j</a:t>
            </a:r>
            <a:endParaRPr baseline="-16666" sz="750">
              <a:latin typeface="Book Antiqua"/>
              <a:cs typeface="Book Antiqu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740854" y="989807"/>
            <a:ext cx="13868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42595" algn="l"/>
                <a:tab pos="737870" algn="l"/>
              </a:tabLst>
            </a:pPr>
            <a:r>
              <a:rPr dirty="0" sz="900" spc="110">
                <a:latin typeface="Garamond"/>
                <a:cs typeface="Garamond"/>
              </a:rPr>
              <a:t>=</a:t>
            </a:r>
            <a:r>
              <a:rPr dirty="0" sz="900" spc="30">
                <a:latin typeface="Garamond"/>
                <a:cs typeface="Garamond"/>
              </a:rPr>
              <a:t> </a:t>
            </a:r>
            <a:r>
              <a:rPr dirty="0" sz="900" spc="30" i="1">
                <a:latin typeface="Times New Roman"/>
                <a:cs typeface="Times New Roman"/>
              </a:rPr>
              <a:t>α</a:t>
            </a:r>
            <a:r>
              <a:rPr dirty="0" sz="900" spc="30">
                <a:latin typeface="Garamond"/>
                <a:cs typeface="Garamond"/>
              </a:rPr>
              <a:t>[</a:t>
            </a:r>
            <a:r>
              <a:rPr dirty="0" sz="900">
                <a:latin typeface="Garamond"/>
                <a:cs typeface="Garamond"/>
              </a:rPr>
              <a:t>	</a:t>
            </a:r>
            <a:r>
              <a:rPr dirty="0" baseline="6172" sz="1350" spc="225" i="1">
                <a:latin typeface="Meiryo UI"/>
                <a:cs typeface="Meiryo UI"/>
              </a:rPr>
              <a:t>√</a:t>
            </a:r>
            <a:r>
              <a:rPr dirty="0" baseline="6172" sz="1350" i="1">
                <a:latin typeface="Meiryo UI"/>
                <a:cs typeface="Meiryo UI"/>
              </a:rPr>
              <a:t>	</a:t>
            </a:r>
            <a:r>
              <a:rPr dirty="0" sz="900">
                <a:latin typeface="Garamond"/>
                <a:cs typeface="Garamond"/>
              </a:rPr>
              <a:t>[1</a:t>
            </a:r>
            <a:r>
              <a:rPr dirty="0" sz="900" spc="-25">
                <a:latin typeface="Garamond"/>
                <a:cs typeface="Garamond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10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F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0">
                <a:latin typeface="Garamond"/>
                <a:cs typeface="Garamond"/>
              </a:rPr>
              <a:t> </a:t>
            </a:r>
            <a:r>
              <a:rPr dirty="0" sz="900" spc="-50" i="1">
                <a:latin typeface="Book Antiqua"/>
                <a:cs typeface="Book Antiqua"/>
              </a:rPr>
              <a:t>q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255352" y="1043386"/>
            <a:ext cx="469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076411" y="989807"/>
            <a:ext cx="15195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Garamond"/>
                <a:cs typeface="Garamond"/>
              </a:rPr>
              <a:t>)]</a:t>
            </a:r>
            <a:r>
              <a:rPr dirty="0" sz="900" spc="-25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0">
                <a:latin typeface="Garamond"/>
                <a:cs typeface="Garamond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m</a:t>
            </a:r>
            <a:r>
              <a:rPr dirty="0" sz="900" spc="-2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10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e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i="1">
                <a:latin typeface="Book Antiqua"/>
                <a:cs typeface="Book Antiqua"/>
              </a:rPr>
              <a:t>F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35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 spc="-25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0">
                <a:latin typeface="Garamond"/>
                <a:cs typeface="Garamond"/>
              </a:rPr>
              <a:t> </a:t>
            </a:r>
            <a:r>
              <a:rPr dirty="0" sz="900" spc="-25" i="1">
                <a:latin typeface="Book Antiqua"/>
                <a:cs typeface="Book Antiqua"/>
              </a:rPr>
              <a:t>eF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3570465" y="989807"/>
            <a:ext cx="3473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spc="-50" i="1">
                <a:latin typeface="Book Antiqua"/>
                <a:cs typeface="Book Antiqua"/>
              </a:rPr>
              <a:t>q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3891864" y="989807"/>
            <a:ext cx="4406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20">
                <a:latin typeface="Garamond"/>
                <a:cs typeface="Garamond"/>
              </a:rPr>
              <a:t>) </a:t>
            </a:r>
            <a:r>
              <a:rPr dirty="0" sz="900" spc="-70" i="1">
                <a:latin typeface="Meiryo UI"/>
                <a:cs typeface="Meiryo UI"/>
              </a:rPr>
              <a:t>− </a:t>
            </a:r>
            <a:r>
              <a:rPr dirty="0" sz="900" spc="-10" i="1">
                <a:latin typeface="Book Antiqua"/>
                <a:cs typeface="Book Antiqua"/>
              </a:rPr>
              <a:t>m</a:t>
            </a:r>
            <a:r>
              <a:rPr dirty="0" sz="900" spc="-10">
                <a:latin typeface="Garamond"/>
                <a:cs typeface="Garamond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459587" y="1243642"/>
            <a:ext cx="838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solidFill>
                  <a:srgbClr val="0E61A5"/>
                </a:solidFill>
                <a:latin typeface="Meiryo UI"/>
                <a:cs typeface="Meiryo UI"/>
              </a:rPr>
              <a:t>•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1246174" y="1229216"/>
            <a:ext cx="685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b="0">
                <a:latin typeface="Bookman Old Style"/>
                <a:cs typeface="Bookman Old Style"/>
              </a:rPr>
              <a:t>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62" name="object 62" descr=""/>
          <p:cNvSpPr txBox="1"/>
          <p:nvPr/>
        </p:nvSpPr>
        <p:spPr>
          <a:xfrm>
            <a:off x="1191247" y="1248427"/>
            <a:ext cx="1854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90" b="0" i="1">
                <a:latin typeface="Bookman Old Style"/>
                <a:cs typeface="Bookman Old Style"/>
              </a:rPr>
              <a:t>∂</a:t>
            </a:r>
            <a:r>
              <a:rPr dirty="0" sz="600" spc="240" b="0" i="1">
                <a:latin typeface="Bookman Old Style"/>
                <a:cs typeface="Bookman Old Style"/>
              </a:rPr>
              <a:t> </a:t>
            </a:r>
            <a:r>
              <a:rPr dirty="0" sz="600" spc="15" b="0" i="1">
                <a:latin typeface="Bookman Old Style"/>
                <a:cs typeface="Bookman Old Style"/>
              </a:rPr>
              <a:t>π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1350721" y="1273730"/>
            <a:ext cx="501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r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4" name="object 64" descr=""/>
          <p:cNvSpPr/>
          <p:nvPr/>
        </p:nvSpPr>
        <p:spPr>
          <a:xfrm>
            <a:off x="1203947" y="1357566"/>
            <a:ext cx="190500" cy="0"/>
          </a:xfrm>
          <a:custGeom>
            <a:avLst/>
            <a:gdLst/>
            <a:ahLst/>
            <a:cxnLst/>
            <a:rect l="l" t="t" r="r" b="b"/>
            <a:pathLst>
              <a:path w="190500" h="0">
                <a:moveTo>
                  <a:pt x="0" y="0"/>
                </a:moveTo>
                <a:lnTo>
                  <a:pt x="190411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 txBox="1"/>
          <p:nvPr/>
        </p:nvSpPr>
        <p:spPr>
          <a:xfrm>
            <a:off x="1179372" y="1343081"/>
            <a:ext cx="23367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spc="-25" b="0" i="1">
                <a:latin typeface="Bookman Old Style"/>
                <a:cs typeface="Bookman Old Style"/>
              </a:rPr>
              <a:t>∂</a:t>
            </a:r>
            <a:r>
              <a:rPr dirty="0" sz="600" spc="-25" i="1">
                <a:latin typeface="Book Antiqua"/>
                <a:cs typeface="Book Antiqua"/>
              </a:rPr>
              <a:t>Q</a:t>
            </a:r>
            <a:r>
              <a:rPr dirty="0" baseline="22222" sz="750" spc="-37" b="0">
                <a:latin typeface="Bookman Old Style"/>
                <a:cs typeface="Bookman Old Style"/>
              </a:rPr>
              <a:t>2</a:t>
            </a:r>
            <a:endParaRPr baseline="22222" sz="750">
              <a:latin typeface="Bookman Old Style"/>
              <a:cs typeface="Bookman Old Style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1318755" y="1390036"/>
            <a:ext cx="431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j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7" name="object 67" descr=""/>
          <p:cNvSpPr txBox="1"/>
          <p:nvPr/>
        </p:nvSpPr>
        <p:spPr>
          <a:xfrm>
            <a:off x="2603474" y="1313045"/>
            <a:ext cx="469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575043" y="1259466"/>
            <a:ext cx="22440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66775" algn="l"/>
              </a:tabLst>
            </a:pPr>
            <a:r>
              <a:rPr dirty="0" sz="900" spc="-10">
                <a:latin typeface="楷体"/>
                <a:cs typeface="楷体"/>
              </a:rPr>
              <a:t>二阶偏导</a:t>
            </a:r>
            <a:r>
              <a:rPr dirty="0" sz="900" spc="-50">
                <a:latin typeface="楷体"/>
                <a:cs typeface="楷体"/>
              </a:rPr>
              <a:t>数</a:t>
            </a:r>
            <a:r>
              <a:rPr dirty="0" sz="900">
                <a:latin typeface="楷体"/>
                <a:cs typeface="楷体"/>
              </a:rPr>
              <a:t>	</a:t>
            </a:r>
            <a:r>
              <a:rPr dirty="0" sz="900" spc="110">
                <a:latin typeface="Garamond"/>
                <a:cs typeface="Garamond"/>
              </a:rPr>
              <a:t>=</a:t>
            </a:r>
            <a:r>
              <a:rPr dirty="0" sz="900" spc="55">
                <a:latin typeface="Garamond"/>
                <a:cs typeface="Garamond"/>
              </a:rPr>
              <a:t> </a:t>
            </a:r>
            <a:r>
              <a:rPr dirty="0" sz="900" spc="65" i="1">
                <a:latin typeface="Times New Roman"/>
                <a:cs typeface="Times New Roman"/>
              </a:rPr>
              <a:t>α</a:t>
            </a:r>
            <a:r>
              <a:rPr dirty="0" sz="900" spc="65">
                <a:latin typeface="Garamond"/>
                <a:cs typeface="Garamond"/>
              </a:rPr>
              <a:t>(</a:t>
            </a:r>
            <a:r>
              <a:rPr dirty="0" sz="900" spc="65" i="1">
                <a:latin typeface="Book Antiqua"/>
                <a:cs typeface="Book Antiqua"/>
              </a:rPr>
              <a:t>m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8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e</a:t>
            </a:r>
            <a:r>
              <a:rPr dirty="0" sz="900">
                <a:latin typeface="Garamond"/>
                <a:cs typeface="Garamond"/>
              </a:rPr>
              <a:t>)</a:t>
            </a:r>
            <a:r>
              <a:rPr dirty="0" sz="900" i="1">
                <a:latin typeface="Book Antiqua"/>
                <a:cs typeface="Book Antiqua"/>
              </a:rPr>
              <a:t>f</a:t>
            </a:r>
            <a:r>
              <a:rPr dirty="0" sz="900" spc="-90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10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>
                <a:latin typeface="Garamond"/>
                <a:cs typeface="Garamond"/>
              </a:rPr>
              <a:t> </a:t>
            </a:r>
            <a:r>
              <a:rPr dirty="0" sz="900" spc="-50" i="1">
                <a:latin typeface="Meiryo UI"/>
                <a:cs typeface="Meiryo UI"/>
              </a:rPr>
              <a:t>−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3125317" y="1185918"/>
            <a:ext cx="1016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70" i="1">
                <a:latin typeface="Meiryo UI"/>
                <a:cs typeface="Meiryo UI"/>
              </a:rPr>
              <a:t>√</a:t>
            </a:r>
            <a:endParaRPr sz="600">
              <a:latin typeface="Meiryo UI"/>
              <a:cs typeface="Meiryo UI"/>
            </a:endParaRPr>
          </a:p>
        </p:txBody>
      </p:sp>
      <p:sp>
        <p:nvSpPr>
          <p:cNvPr id="70" name="object 70" descr=""/>
          <p:cNvSpPr/>
          <p:nvPr/>
        </p:nvSpPr>
        <p:spPr>
          <a:xfrm>
            <a:off x="3213938" y="1272578"/>
            <a:ext cx="59690" cy="0"/>
          </a:xfrm>
          <a:custGeom>
            <a:avLst/>
            <a:gdLst/>
            <a:ahLst/>
            <a:cxnLst/>
            <a:rect l="l" t="t" r="r" b="b"/>
            <a:pathLst>
              <a:path w="59689" h="0">
                <a:moveTo>
                  <a:pt x="0" y="0"/>
                </a:moveTo>
                <a:lnTo>
                  <a:pt x="59067" y="0"/>
                </a:lnTo>
              </a:path>
            </a:pathLst>
          </a:custGeom>
          <a:ln w="392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 txBox="1"/>
          <p:nvPr/>
        </p:nvSpPr>
        <p:spPr>
          <a:xfrm>
            <a:off x="2834639" y="1242763"/>
            <a:ext cx="45148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70" b="0" i="1">
                <a:latin typeface="Bookman Old Style"/>
                <a:cs typeface="Bookman Old Style"/>
              </a:rPr>
              <a:t>λ</a:t>
            </a:r>
            <a:r>
              <a:rPr dirty="0" sz="600" spc="70" b="0">
                <a:latin typeface="Bookman Old Style"/>
                <a:cs typeface="Bookman Old Style"/>
              </a:rPr>
              <a:t>(</a:t>
            </a:r>
            <a:r>
              <a:rPr dirty="0" sz="600" spc="70" i="1">
                <a:latin typeface="Book Antiqua"/>
                <a:cs typeface="Book Antiqua"/>
              </a:rPr>
              <a:t>m</a:t>
            </a:r>
            <a:r>
              <a:rPr dirty="0" sz="600" spc="70" i="1">
                <a:latin typeface="Meiryo UI"/>
                <a:cs typeface="Meiryo UI"/>
              </a:rPr>
              <a:t>−</a:t>
            </a:r>
            <a:r>
              <a:rPr dirty="0" sz="600" spc="70" i="1">
                <a:latin typeface="Book Antiqua"/>
                <a:cs typeface="Book Antiqua"/>
              </a:rPr>
              <a:t>e</a:t>
            </a:r>
            <a:r>
              <a:rPr dirty="0" sz="600" spc="70" b="0">
                <a:latin typeface="Bookman Old Style"/>
                <a:cs typeface="Bookman Old Style"/>
              </a:rPr>
              <a:t>)</a:t>
            </a:r>
            <a:r>
              <a:rPr dirty="0" sz="600" spc="390" b="0">
                <a:latin typeface="Bookman Old Style"/>
                <a:cs typeface="Bookman Old Style"/>
              </a:rPr>
              <a:t> </a:t>
            </a:r>
            <a:r>
              <a:rPr dirty="0" sz="600" spc="-50" i="1">
                <a:latin typeface="Book Antiqua"/>
                <a:cs typeface="Book Antiqua"/>
              </a:rPr>
              <a:t>m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72" name="object 72" descr=""/>
          <p:cNvSpPr/>
          <p:nvPr/>
        </p:nvSpPr>
        <p:spPr>
          <a:xfrm>
            <a:off x="2847339" y="1357566"/>
            <a:ext cx="426084" cy="0"/>
          </a:xfrm>
          <a:custGeom>
            <a:avLst/>
            <a:gdLst/>
            <a:ahLst/>
            <a:cxnLst/>
            <a:rect l="l" t="t" r="r" b="b"/>
            <a:pathLst>
              <a:path w="426085" h="0">
                <a:moveTo>
                  <a:pt x="0" y="0"/>
                </a:moveTo>
                <a:lnTo>
                  <a:pt x="425665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2901607" y="1323611"/>
            <a:ext cx="3111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32407" sz="900" spc="-15" b="0">
                <a:latin typeface="Bookman Old Style"/>
                <a:cs typeface="Bookman Old Style"/>
              </a:rPr>
              <a:t>4</a:t>
            </a:r>
            <a:r>
              <a:rPr dirty="0" baseline="-32407" sz="900" spc="-15" i="1">
                <a:latin typeface="Book Antiqua"/>
                <a:cs typeface="Book Antiqua"/>
              </a:rPr>
              <a:t>Q</a:t>
            </a:r>
            <a:r>
              <a:rPr dirty="0" sz="500" spc="-10" b="0">
                <a:latin typeface="Bookman Old Style"/>
                <a:cs typeface="Bookman Old Style"/>
              </a:rPr>
              <a:t>3/2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032455" y="1412541"/>
            <a:ext cx="431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j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3275482" y="1259466"/>
            <a:ext cx="97726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Garamond"/>
                <a:cs typeface="Garamond"/>
              </a:rPr>
              <a:t>[1</a:t>
            </a:r>
            <a:r>
              <a:rPr dirty="0" sz="900" spc="15">
                <a:latin typeface="Garamond"/>
                <a:cs typeface="Garamond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7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F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1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15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>
                <a:latin typeface="Garamond"/>
                <a:cs typeface="Garamond"/>
              </a:rPr>
              <a:t>)]</a:t>
            </a:r>
            <a:r>
              <a:rPr dirty="0" sz="900" spc="75">
                <a:latin typeface="Garamond"/>
                <a:cs typeface="Garamond"/>
              </a:rPr>
              <a:t> </a:t>
            </a:r>
            <a:r>
              <a:rPr dirty="0" sz="900" spc="95" i="1">
                <a:latin typeface="Times New Roman"/>
                <a:cs typeface="Times New Roman"/>
              </a:rPr>
              <a:t>&gt;</a:t>
            </a:r>
            <a:r>
              <a:rPr dirty="0" sz="900" spc="75" i="1">
                <a:latin typeface="Times New Roman"/>
                <a:cs typeface="Times New Roman"/>
              </a:rPr>
              <a:t> </a:t>
            </a:r>
            <a:r>
              <a:rPr dirty="0" sz="900" spc="-25">
                <a:latin typeface="Garamond"/>
                <a:cs typeface="Garamond"/>
              </a:rPr>
              <a:t>0</a:t>
            </a:r>
            <a:r>
              <a:rPr dirty="0" sz="900" spc="-25">
                <a:latin typeface="Arial"/>
                <a:cs typeface="Arial"/>
              </a:rPr>
              <a:t>,</a:t>
            </a:r>
            <a:endParaRPr sz="900">
              <a:latin typeface="Arial"/>
              <a:cs typeface="Arial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549643" y="1483228"/>
            <a:ext cx="15608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spc="-75">
                <a:latin typeface="楷体"/>
                <a:cs typeface="楷体"/>
              </a:rPr>
              <a:t>表明 </a:t>
            </a:r>
            <a:r>
              <a:rPr dirty="0" sz="900" i="1">
                <a:latin typeface="Times New Roman"/>
                <a:cs typeface="Times New Roman"/>
              </a:rPr>
              <a:t>π</a:t>
            </a:r>
            <a:r>
              <a:rPr dirty="0" baseline="-9259" sz="900" i="1">
                <a:latin typeface="Book Antiqua"/>
                <a:cs typeface="Book Antiqua"/>
              </a:rPr>
              <a:t>r</a:t>
            </a:r>
            <a:r>
              <a:rPr dirty="0" baseline="-9259" sz="900" spc="240" i="1">
                <a:latin typeface="Book Antiqua"/>
                <a:cs typeface="Book Antiqua"/>
              </a:rPr>
              <a:t> </a:t>
            </a:r>
            <a:r>
              <a:rPr dirty="0" sz="900" spc="-100">
                <a:latin typeface="楷体"/>
                <a:cs typeface="楷体"/>
              </a:rPr>
              <a:t>是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baseline="-9259" sz="900" i="1">
                <a:latin typeface="Book Antiqua"/>
                <a:cs typeface="Book Antiqua"/>
              </a:rPr>
              <a:t>j</a:t>
            </a:r>
            <a:r>
              <a:rPr dirty="0" baseline="-9259" sz="900" spc="240" i="1">
                <a:latin typeface="Book Antiqua"/>
                <a:cs typeface="Book Antiqua"/>
              </a:rPr>
              <a:t> </a:t>
            </a:r>
            <a:r>
              <a:rPr dirty="0" sz="900" spc="-20">
                <a:latin typeface="楷体"/>
                <a:cs typeface="楷体"/>
              </a:rPr>
              <a:t>的严格凹函数。</a:t>
            </a:r>
            <a:endParaRPr sz="900">
              <a:latin typeface="楷体"/>
              <a:cs typeface="楷体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459587" y="1643908"/>
            <a:ext cx="838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solidFill>
                  <a:srgbClr val="0E61A5"/>
                </a:solidFill>
                <a:latin typeface="Meiryo UI"/>
                <a:cs typeface="Meiryo UI"/>
              </a:rPr>
              <a:t>•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78" name="object 78" descr=""/>
          <p:cNvSpPr txBox="1"/>
          <p:nvPr/>
        </p:nvSpPr>
        <p:spPr>
          <a:xfrm>
            <a:off x="1264653" y="1723395"/>
            <a:ext cx="342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635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79" name="object 79" descr=""/>
          <p:cNvSpPr txBox="1"/>
          <p:nvPr/>
        </p:nvSpPr>
        <p:spPr>
          <a:xfrm>
            <a:off x="1549768" y="1648693"/>
            <a:ext cx="1358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7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∂π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659864" y="1673996"/>
            <a:ext cx="501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500" spc="-5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81" name="object 81" descr=""/>
          <p:cNvSpPr txBox="1"/>
          <p:nvPr/>
        </p:nvSpPr>
        <p:spPr>
          <a:xfrm>
            <a:off x="1525943" y="1736323"/>
            <a:ext cx="20827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spc="-25" b="0" i="1">
                <a:latin typeface="Bookman Old Style"/>
                <a:cs typeface="Bookman Old Style"/>
              </a:rPr>
              <a:t>∂</a:t>
            </a:r>
            <a:r>
              <a:rPr dirty="0" sz="600" spc="-25" i="1">
                <a:latin typeface="Book Antiqua"/>
                <a:cs typeface="Book Antiqua"/>
              </a:rPr>
              <a:t>Q</a:t>
            </a:r>
            <a:r>
              <a:rPr dirty="0" baseline="-16666" sz="750" spc="-37" i="1">
                <a:latin typeface="Book Antiqua"/>
                <a:cs typeface="Book Antiqua"/>
              </a:rPr>
              <a:t>j</a:t>
            </a:r>
            <a:endParaRPr baseline="-16666" sz="750">
              <a:latin typeface="Book Antiqua"/>
              <a:cs typeface="Book Antiqua"/>
            </a:endParaRPr>
          </a:p>
        </p:txBody>
      </p:sp>
      <p:sp>
        <p:nvSpPr>
          <p:cNvPr id="82" name="object 82" descr=""/>
          <p:cNvSpPr txBox="1"/>
          <p:nvPr/>
        </p:nvSpPr>
        <p:spPr>
          <a:xfrm>
            <a:off x="2706268" y="1713311"/>
            <a:ext cx="469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549643" y="1659732"/>
            <a:ext cx="29952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1201420" algn="l"/>
              </a:tabLst>
            </a:pPr>
            <a:r>
              <a:rPr dirty="0" sz="900" spc="-10">
                <a:latin typeface="楷体"/>
                <a:cs typeface="楷体"/>
              </a:rPr>
              <a:t>最优捐赠量</a:t>
            </a:r>
            <a:r>
              <a:rPr dirty="0" sz="900" spc="-204">
                <a:latin typeface="楷体"/>
                <a:cs typeface="楷体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baseline="37037" sz="900" i="1">
                <a:latin typeface="Meiryo UI"/>
                <a:cs typeface="Meiryo UI"/>
              </a:rPr>
              <a:t>∗</a:t>
            </a:r>
            <a:r>
              <a:rPr dirty="0" baseline="37037" sz="900" spc="142" i="1">
                <a:latin typeface="Meiryo UI"/>
                <a:cs typeface="Meiryo UI"/>
              </a:rPr>
              <a:t> </a:t>
            </a:r>
            <a:r>
              <a:rPr dirty="0" sz="900" spc="-10">
                <a:latin typeface="Arial"/>
                <a:cs typeface="Arial"/>
              </a:rPr>
              <a:t>(</a:t>
            </a:r>
            <a:r>
              <a:rPr dirty="0" sz="900" spc="-50">
                <a:latin typeface="楷体"/>
                <a:cs typeface="楷体"/>
              </a:rPr>
              <a:t>由</a:t>
            </a:r>
            <a:r>
              <a:rPr dirty="0" sz="900">
                <a:latin typeface="楷体"/>
                <a:cs typeface="楷体"/>
              </a:rPr>
              <a:t>	</a:t>
            </a:r>
            <a:r>
              <a:rPr dirty="0" sz="900" spc="110">
                <a:latin typeface="Garamond"/>
                <a:cs typeface="Garamond"/>
              </a:rPr>
              <a:t>=</a:t>
            </a:r>
            <a:r>
              <a:rPr dirty="0" sz="900" spc="45">
                <a:latin typeface="Garamond"/>
                <a:cs typeface="Garamond"/>
              </a:rPr>
              <a:t> </a:t>
            </a:r>
            <a:r>
              <a:rPr dirty="0" sz="900">
                <a:latin typeface="Garamond"/>
                <a:cs typeface="Garamond"/>
              </a:rPr>
              <a:t>0</a:t>
            </a:r>
            <a:r>
              <a:rPr dirty="0" sz="900" spc="40">
                <a:latin typeface="Garamond"/>
                <a:cs typeface="Garamond"/>
              </a:rPr>
              <a:t> </a:t>
            </a:r>
            <a:r>
              <a:rPr dirty="0" sz="900" spc="-10">
                <a:latin typeface="楷体"/>
                <a:cs typeface="楷体"/>
              </a:rPr>
              <a:t>且</a:t>
            </a:r>
            <a:r>
              <a:rPr dirty="0" sz="900" spc="-190">
                <a:latin typeface="楷体"/>
                <a:cs typeface="楷体"/>
              </a:rPr>
              <a:t> </a:t>
            </a:r>
            <a:r>
              <a:rPr dirty="0" sz="900" spc="-10" i="1">
                <a:latin typeface="Book Antiqua"/>
                <a:cs typeface="Book Antiqua"/>
              </a:rPr>
              <a:t>f</a:t>
            </a:r>
            <a:r>
              <a:rPr dirty="0" sz="900" spc="-100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1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5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 spc="45">
                <a:latin typeface="Garamond"/>
                <a:cs typeface="Garamond"/>
              </a:rPr>
              <a:t> </a:t>
            </a:r>
            <a:r>
              <a:rPr dirty="0" sz="900" i="1">
                <a:latin typeface="Meiryo UI"/>
                <a:cs typeface="Meiryo UI"/>
              </a:rPr>
              <a:t>≈</a:t>
            </a:r>
            <a:r>
              <a:rPr dirty="0" sz="900" spc="-35" i="1">
                <a:latin typeface="Meiryo UI"/>
                <a:cs typeface="Meiryo UI"/>
              </a:rPr>
              <a:t> </a:t>
            </a:r>
            <a:r>
              <a:rPr dirty="0" sz="900">
                <a:latin typeface="Garamond"/>
                <a:cs typeface="Garamond"/>
              </a:rPr>
              <a:t>0</a:t>
            </a:r>
            <a:r>
              <a:rPr dirty="0" sz="900" spc="40">
                <a:latin typeface="Garamond"/>
                <a:cs typeface="Garamond"/>
              </a:rPr>
              <a:t> </a:t>
            </a:r>
            <a:r>
              <a:rPr dirty="0" sz="900" spc="-10">
                <a:latin typeface="楷体"/>
                <a:cs typeface="楷体"/>
              </a:rPr>
              <a:t>近似得</a:t>
            </a:r>
            <a:r>
              <a:rPr dirty="0" sz="900" spc="-50">
                <a:latin typeface="楷体"/>
                <a:cs typeface="楷体"/>
              </a:rPr>
              <a:t>到</a:t>
            </a:r>
            <a:endParaRPr sz="900">
              <a:latin typeface="楷体"/>
              <a:cs typeface="楷体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3480917" y="1659732"/>
            <a:ext cx="952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Arial"/>
                <a:cs typeface="Arial"/>
              </a:rPr>
              <a:t>):</a:t>
            </a:r>
            <a:endParaRPr sz="900">
              <a:latin typeface="Arial"/>
              <a:cs typeface="Arial"/>
            </a:endParaRPr>
          </a:p>
        </p:txBody>
      </p:sp>
      <p:sp>
        <p:nvSpPr>
          <p:cNvPr id="85" name="object 85" descr=""/>
          <p:cNvSpPr txBox="1"/>
          <p:nvPr/>
        </p:nvSpPr>
        <p:spPr>
          <a:xfrm>
            <a:off x="663638" y="1938990"/>
            <a:ext cx="469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86" name="object 86" descr=""/>
          <p:cNvSpPr txBox="1"/>
          <p:nvPr/>
        </p:nvSpPr>
        <p:spPr>
          <a:xfrm>
            <a:off x="750976" y="1875327"/>
            <a:ext cx="11683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60">
                <a:latin typeface="Garamond"/>
                <a:cs typeface="Garamond"/>
              </a:rPr>
              <a:t>=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889698" y="1858624"/>
            <a:ext cx="4248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125" b="0" i="1">
                <a:latin typeface="Bookman Old Style"/>
                <a:cs typeface="Bookman Old Style"/>
              </a:rPr>
              <a:t>λ</a:t>
            </a:r>
            <a:r>
              <a:rPr dirty="0" sz="600" spc="200" b="0" i="1">
                <a:latin typeface="Bookman Old Style"/>
                <a:cs typeface="Bookman Old Style"/>
              </a:rPr>
              <a:t> </a:t>
            </a:r>
            <a:r>
              <a:rPr dirty="0" sz="600" spc="-10" i="1">
                <a:latin typeface="Book Antiqua"/>
                <a:cs typeface="Book Antiqua"/>
              </a:rPr>
              <a:t>m</a:t>
            </a:r>
            <a:r>
              <a:rPr dirty="0" sz="600" spc="-10" b="0">
                <a:latin typeface="Bookman Old Style"/>
                <a:cs typeface="Bookman Old Style"/>
              </a:rPr>
              <a:t>(</a:t>
            </a:r>
            <a:r>
              <a:rPr dirty="0" sz="600" spc="-10" i="1">
                <a:latin typeface="Book Antiqua"/>
                <a:cs typeface="Book Antiqua"/>
              </a:rPr>
              <a:t>m</a:t>
            </a:r>
            <a:r>
              <a:rPr dirty="0" sz="600" spc="-10" i="1">
                <a:latin typeface="Meiryo UI"/>
                <a:cs typeface="Meiryo UI"/>
              </a:rPr>
              <a:t>−</a:t>
            </a:r>
            <a:r>
              <a:rPr dirty="0" sz="600" spc="-10" i="1">
                <a:latin typeface="Book Antiqua"/>
                <a:cs typeface="Book Antiqua"/>
              </a:rPr>
              <a:t>e</a:t>
            </a:r>
            <a:r>
              <a:rPr dirty="0" sz="600" spc="-10" b="0">
                <a:latin typeface="Bookman Old Style"/>
                <a:cs typeface="Bookman Old Style"/>
              </a:rPr>
              <a:t>)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88" name="object 88" descr=""/>
          <p:cNvSpPr txBox="1"/>
          <p:nvPr/>
        </p:nvSpPr>
        <p:spPr>
          <a:xfrm>
            <a:off x="945578" y="1839426"/>
            <a:ext cx="41211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5600" algn="l"/>
              </a:tabLst>
            </a:pPr>
            <a:r>
              <a:rPr dirty="0" sz="500" spc="-50" b="0">
                <a:latin typeface="Bookman Old Style"/>
                <a:cs typeface="Bookman Old Style"/>
              </a:rPr>
              <a:t>2</a:t>
            </a:r>
            <a:r>
              <a:rPr dirty="0" sz="500" b="0">
                <a:latin typeface="Bookman Old Style"/>
                <a:cs typeface="Bookman Old Style"/>
              </a:rPr>
              <a:t>	</a:t>
            </a:r>
            <a:r>
              <a:rPr dirty="0" sz="500" spc="-50" b="0">
                <a:latin typeface="Bookman Old Style"/>
                <a:cs typeface="Bookman Old Style"/>
              </a:rPr>
              <a:t>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89" name="object 89" descr=""/>
          <p:cNvSpPr/>
          <p:nvPr/>
        </p:nvSpPr>
        <p:spPr>
          <a:xfrm>
            <a:off x="902398" y="1973427"/>
            <a:ext cx="448945" cy="0"/>
          </a:xfrm>
          <a:custGeom>
            <a:avLst/>
            <a:gdLst/>
            <a:ahLst/>
            <a:cxnLst/>
            <a:rect l="l" t="t" r="r" b="b"/>
            <a:pathLst>
              <a:path w="448944" h="0">
                <a:moveTo>
                  <a:pt x="0" y="0"/>
                </a:moveTo>
                <a:lnTo>
                  <a:pt x="448500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 txBox="1"/>
          <p:nvPr/>
        </p:nvSpPr>
        <p:spPr>
          <a:xfrm>
            <a:off x="1025893" y="1954585"/>
            <a:ext cx="19558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spc="-25" b="0">
                <a:latin typeface="Bookman Old Style"/>
                <a:cs typeface="Bookman Old Style"/>
              </a:rPr>
              <a:t>4</a:t>
            </a:r>
            <a:r>
              <a:rPr dirty="0" sz="600" spc="-25" i="1">
                <a:latin typeface="Book Antiqua"/>
                <a:cs typeface="Book Antiqua"/>
              </a:rPr>
              <a:t>e</a:t>
            </a:r>
            <a:r>
              <a:rPr dirty="0" baseline="16666" sz="750" spc="-37" b="0">
                <a:latin typeface="Bookman Old Style"/>
                <a:cs typeface="Bookman Old Style"/>
              </a:rPr>
              <a:t>2</a:t>
            </a:r>
            <a:endParaRPr baseline="16666" sz="750">
              <a:latin typeface="Bookman Old Style"/>
              <a:cs typeface="Bookman Old Style"/>
            </a:endParaRPr>
          </a:p>
        </p:txBody>
      </p:sp>
      <p:sp>
        <p:nvSpPr>
          <p:cNvPr id="91" name="object 91" descr=""/>
          <p:cNvSpPr txBox="1"/>
          <p:nvPr/>
        </p:nvSpPr>
        <p:spPr>
          <a:xfrm>
            <a:off x="536943" y="1826953"/>
            <a:ext cx="11944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1005840" algn="l"/>
              </a:tabLst>
            </a:pPr>
            <a:r>
              <a:rPr dirty="0" baseline="-24691" sz="1350" spc="-37" i="1">
                <a:latin typeface="Book Antiqua"/>
                <a:cs typeface="Book Antiqua"/>
              </a:rPr>
              <a:t>Q</a:t>
            </a:r>
            <a:r>
              <a:rPr dirty="0" sz="600" spc="-25" i="1">
                <a:latin typeface="Meiryo UI"/>
                <a:cs typeface="Meiryo UI"/>
              </a:rPr>
              <a:t>∗</a:t>
            </a:r>
            <a:r>
              <a:rPr dirty="0" sz="600" i="1">
                <a:latin typeface="Meiryo UI"/>
                <a:cs typeface="Meiryo UI"/>
              </a:rPr>
              <a:t>	</a:t>
            </a:r>
            <a:r>
              <a:rPr dirty="0" baseline="-24691" sz="1350" spc="-37" i="1">
                <a:latin typeface="Book Antiqua"/>
                <a:cs typeface="Book Antiqua"/>
              </a:rPr>
              <a:t>Q</a:t>
            </a:r>
            <a:r>
              <a:rPr dirty="0" sz="600" spc="-25" i="1">
                <a:latin typeface="Meiryo UI"/>
                <a:cs typeface="Meiryo UI"/>
              </a:rPr>
              <a:t>∗</a:t>
            </a:r>
            <a:endParaRPr sz="600">
              <a:latin typeface="Meiryo UI"/>
              <a:cs typeface="Meiryo UI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1619161" y="1938990"/>
            <a:ext cx="469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j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1385036" y="1875327"/>
            <a:ext cx="12655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32740" algn="l"/>
              </a:tabLst>
            </a:pPr>
            <a:r>
              <a:rPr dirty="0" sz="900" spc="-50">
                <a:latin typeface="楷体"/>
                <a:cs typeface="楷体"/>
              </a:rPr>
              <a:t>此</a:t>
            </a:r>
            <a:r>
              <a:rPr dirty="0" sz="900">
                <a:latin typeface="楷体"/>
                <a:cs typeface="楷体"/>
              </a:rPr>
              <a:t>	</a:t>
            </a:r>
            <a:r>
              <a:rPr dirty="0" sz="900" spc="-10">
                <a:latin typeface="楷体"/>
                <a:cs typeface="楷体"/>
              </a:rPr>
              <a:t>不依赖于</a:t>
            </a:r>
            <a:r>
              <a:rPr dirty="0" sz="900" spc="-204">
                <a:latin typeface="楷体"/>
                <a:cs typeface="楷体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15" i="1">
                <a:latin typeface="Book Antiqua"/>
                <a:cs typeface="Book Antiqua"/>
              </a:rPr>
              <a:t> </a:t>
            </a:r>
            <a:r>
              <a:rPr dirty="0" sz="900" spc="-10">
                <a:latin typeface="楷体"/>
                <a:cs typeface="楷体"/>
              </a:rPr>
              <a:t>和</a:t>
            </a:r>
            <a:r>
              <a:rPr dirty="0" sz="900" spc="-204">
                <a:latin typeface="楷体"/>
                <a:cs typeface="楷体"/>
              </a:rPr>
              <a:t>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321894" y="2108766"/>
            <a:ext cx="11404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900" b="1">
                <a:latin typeface="Arial"/>
                <a:cs typeface="Arial"/>
              </a:rPr>
              <a:t>2.</a:t>
            </a:r>
            <a:r>
              <a:rPr dirty="0" sz="900" spc="50" b="1">
                <a:latin typeface="Arial"/>
                <a:cs typeface="Arial"/>
              </a:rPr>
              <a:t> </a:t>
            </a:r>
            <a:r>
              <a:rPr dirty="0" sz="900" spc="-35">
                <a:latin typeface="楷体"/>
                <a:cs typeface="楷体"/>
              </a:rPr>
              <a:t>确定最优储备量 </a:t>
            </a:r>
            <a:r>
              <a:rPr dirty="0" sz="900" spc="-25" i="1">
                <a:latin typeface="Book Antiqua"/>
                <a:cs typeface="Book Antiqua"/>
              </a:rPr>
              <a:t>q</a:t>
            </a:r>
            <a:r>
              <a:rPr dirty="0" baseline="37037" sz="900" spc="-37" i="1">
                <a:latin typeface="Meiryo UI"/>
                <a:cs typeface="Meiryo UI"/>
              </a:rPr>
              <a:t>∗</a:t>
            </a:r>
            <a:endParaRPr baseline="37037" sz="900">
              <a:latin typeface="Meiryo UI"/>
              <a:cs typeface="Meiryo UI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459587" y="2288560"/>
            <a:ext cx="83820" cy="386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solidFill>
                  <a:srgbClr val="0E61A5"/>
                </a:solidFill>
                <a:latin typeface="Meiryo UI"/>
                <a:cs typeface="Meiryo UI"/>
              </a:rPr>
              <a:t>•</a:t>
            </a:r>
            <a:endParaRPr sz="900">
              <a:latin typeface="Meiryo UI"/>
              <a:cs typeface="Meiryo UI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900" spc="-50" i="1">
                <a:solidFill>
                  <a:srgbClr val="0E61A5"/>
                </a:solidFill>
                <a:latin typeface="Meiryo UI"/>
                <a:cs typeface="Meiryo UI"/>
              </a:rPr>
              <a:t>•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96" name="object 96" descr=""/>
          <p:cNvSpPr txBox="1"/>
          <p:nvPr/>
        </p:nvSpPr>
        <p:spPr>
          <a:xfrm>
            <a:off x="787552" y="2354978"/>
            <a:ext cx="5524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i="1">
                <a:latin typeface="Book Antiqua"/>
                <a:cs typeface="Book Antiqua"/>
              </a:rPr>
              <a:t>r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97" name="object 97" descr=""/>
          <p:cNvSpPr txBox="1"/>
          <p:nvPr/>
        </p:nvSpPr>
        <p:spPr>
          <a:xfrm>
            <a:off x="575043" y="2304371"/>
            <a:ext cx="16173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90">
                <a:latin typeface="楷体"/>
                <a:cs typeface="楷体"/>
              </a:rPr>
              <a:t>对 </a:t>
            </a:r>
            <a:r>
              <a:rPr dirty="0" sz="900" spc="75" i="1">
                <a:latin typeface="Times New Roman"/>
                <a:cs typeface="Times New Roman"/>
              </a:rPr>
              <a:t>π</a:t>
            </a:r>
            <a:r>
              <a:rPr dirty="0" sz="900" spc="100" i="1">
                <a:latin typeface="Times New Roman"/>
                <a:cs typeface="Times New Roman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30" i="1">
                <a:latin typeface="Times New Roman"/>
                <a:cs typeface="Times New Roman"/>
              </a:rPr>
              <a:t>,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30">
                <a:latin typeface="Garamond"/>
                <a:cs typeface="Garamond"/>
              </a:rPr>
              <a:t>) </a:t>
            </a:r>
            <a:r>
              <a:rPr dirty="0" sz="900" spc="-65">
                <a:latin typeface="楷体"/>
                <a:cs typeface="楷体"/>
              </a:rPr>
              <a:t>关于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60" i="1">
                <a:latin typeface="Book Antiqua"/>
                <a:cs typeface="Book Antiqua"/>
              </a:rPr>
              <a:t> </a:t>
            </a:r>
            <a:r>
              <a:rPr dirty="0" sz="900" spc="-20">
                <a:latin typeface="楷体"/>
                <a:cs typeface="楷体"/>
              </a:rPr>
              <a:t>求一阶偏导数</a:t>
            </a:r>
            <a:endParaRPr sz="900">
              <a:latin typeface="楷体"/>
              <a:cs typeface="楷体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2323376" y="2311002"/>
            <a:ext cx="5651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500" spc="-5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</a:t>
            </a:r>
            <a:r>
              <a:rPr dirty="0" u="sng" sz="500" spc="50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213279" y="2285700"/>
            <a:ext cx="3625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9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∂π</a:t>
            </a:r>
            <a:r>
              <a:rPr dirty="0" u="none" sz="600" spc="70" b="0" i="1">
                <a:latin typeface="Bookman Old Style"/>
                <a:cs typeface="Bookman Old Style"/>
              </a:rPr>
              <a:t> </a:t>
            </a:r>
            <a:r>
              <a:rPr dirty="0" u="sng" sz="600" spc="40" b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(</a:t>
            </a:r>
            <a:r>
              <a:rPr dirty="0" u="sng" sz="600" spc="4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Q</a:t>
            </a:r>
            <a:r>
              <a:rPr dirty="0" u="sng" sz="600" spc="4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,</a:t>
            </a:r>
            <a:r>
              <a:rPr dirty="0" u="sng" sz="600" spc="4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q</a:t>
            </a:r>
            <a:r>
              <a:rPr dirty="0" u="sng" sz="600" spc="40" b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)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2336825" y="2380975"/>
            <a:ext cx="1155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 b="0" i="1">
                <a:latin typeface="Bookman Old Style"/>
                <a:cs typeface="Bookman Old Style"/>
              </a:rPr>
              <a:t>∂</a:t>
            </a:r>
            <a:r>
              <a:rPr dirty="0" sz="600" spc="35" i="1">
                <a:latin typeface="Book Antiqua"/>
                <a:cs typeface="Book Antiqua"/>
              </a:rPr>
              <a:t>q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2565628" y="2304371"/>
            <a:ext cx="1397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</p:txBody>
      </p:sp>
      <p:sp>
        <p:nvSpPr>
          <p:cNvPr id="102" name="object 102" descr=""/>
          <p:cNvSpPr txBox="1"/>
          <p:nvPr/>
        </p:nvSpPr>
        <p:spPr>
          <a:xfrm>
            <a:off x="575043" y="2528145"/>
            <a:ext cx="48133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latin typeface="楷体"/>
                <a:cs typeface="楷体"/>
              </a:rPr>
              <a:t>结果显示</a:t>
            </a:r>
            <a:endParaRPr sz="900">
              <a:latin typeface="楷体"/>
              <a:cs typeface="楷体"/>
            </a:endParaRPr>
          </a:p>
        </p:txBody>
      </p:sp>
      <p:sp>
        <p:nvSpPr>
          <p:cNvPr id="103" name="object 103" descr=""/>
          <p:cNvSpPr txBox="1"/>
          <p:nvPr/>
        </p:nvSpPr>
        <p:spPr>
          <a:xfrm>
            <a:off x="1187475" y="2534776"/>
            <a:ext cx="5651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500" spc="-5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r</a:t>
            </a:r>
            <a:r>
              <a:rPr dirty="0" u="sng" sz="500" spc="50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 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1077379" y="2509461"/>
            <a:ext cx="36258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600" spc="95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∂π</a:t>
            </a:r>
            <a:r>
              <a:rPr dirty="0" u="none" sz="600" spc="70" b="0" i="1">
                <a:latin typeface="Bookman Old Style"/>
                <a:cs typeface="Bookman Old Style"/>
              </a:rPr>
              <a:t> </a:t>
            </a:r>
            <a:r>
              <a:rPr dirty="0" u="sng" sz="600" spc="40" b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(</a:t>
            </a:r>
            <a:r>
              <a:rPr dirty="0" u="sng" sz="600" spc="4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Q</a:t>
            </a:r>
            <a:r>
              <a:rPr dirty="0" u="sng" sz="600" spc="40" b="0" i="1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,</a:t>
            </a:r>
            <a:r>
              <a:rPr dirty="0" u="sng" sz="600" spc="40" i="1">
                <a:uFill>
                  <a:solidFill>
                    <a:srgbClr val="000000"/>
                  </a:solidFill>
                </a:uFill>
                <a:latin typeface="Book Antiqua"/>
                <a:cs typeface="Book Antiqua"/>
              </a:rPr>
              <a:t>q</a:t>
            </a:r>
            <a:r>
              <a:rPr dirty="0" u="sng" sz="600" spc="40" b="0">
                <a:uFill>
                  <a:solidFill>
                    <a:srgbClr val="000000"/>
                  </a:solidFill>
                </a:uFill>
                <a:latin typeface="Bookman Old Style"/>
                <a:cs typeface="Bookman Old Style"/>
              </a:rPr>
              <a:t>)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1200924" y="2604737"/>
            <a:ext cx="1155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5" b="0" i="1">
                <a:latin typeface="Bookman Old Style"/>
                <a:cs typeface="Bookman Old Style"/>
              </a:rPr>
              <a:t>∂</a:t>
            </a:r>
            <a:r>
              <a:rPr dirty="0" sz="600" spc="35" i="1">
                <a:latin typeface="Book Antiqua"/>
                <a:cs typeface="Book Antiqua"/>
              </a:rPr>
              <a:t>q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1462227" y="2528145"/>
            <a:ext cx="69469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70" i="1">
                <a:latin typeface="Times New Roman"/>
                <a:cs typeface="Times New Roman"/>
              </a:rPr>
              <a:t>&gt; </a:t>
            </a:r>
            <a:r>
              <a:rPr dirty="0" sz="900">
                <a:latin typeface="Garamond"/>
                <a:cs typeface="Garamond"/>
              </a:rPr>
              <a:t>0</a:t>
            </a:r>
            <a:r>
              <a:rPr dirty="0" sz="900" spc="45">
                <a:latin typeface="Garamond"/>
                <a:cs typeface="Garamond"/>
              </a:rPr>
              <a:t> </a:t>
            </a:r>
            <a:r>
              <a:rPr dirty="0" sz="900" spc="-20">
                <a:latin typeface="楷体"/>
                <a:cs typeface="楷体"/>
              </a:rPr>
              <a:t>恒成立。</a:t>
            </a:r>
            <a:endParaRPr sz="900">
              <a:latin typeface="楷体"/>
              <a:cs typeface="楷体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459587" y="2734419"/>
            <a:ext cx="3789679" cy="30099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26364" marR="5080" indent="-114300">
              <a:lnSpc>
                <a:spcPct val="101000"/>
              </a:lnSpc>
              <a:spcBef>
                <a:spcPts val="85"/>
              </a:spcBef>
              <a:buClr>
                <a:srgbClr val="0E61A5"/>
              </a:buClr>
              <a:buFont typeface="Meiryo UI"/>
              <a:buChar char="•"/>
              <a:tabLst>
                <a:tab pos="127635" algn="l"/>
              </a:tabLst>
            </a:pPr>
            <a:r>
              <a:rPr dirty="0" sz="900" spc="-30">
                <a:latin typeface="楷体"/>
                <a:cs typeface="楷体"/>
              </a:rPr>
              <a:t>结论：企业期望利润随 </a:t>
            </a:r>
            <a:r>
              <a:rPr dirty="0" sz="900" i="1">
                <a:latin typeface="Book Antiqua"/>
                <a:cs typeface="Book Antiqua"/>
              </a:rPr>
              <a:t>q </a:t>
            </a:r>
            <a:r>
              <a:rPr dirty="0" sz="900" spc="-20">
                <a:latin typeface="楷体"/>
                <a:cs typeface="楷体"/>
              </a:rPr>
              <a:t>单调递增。在政府引导或设定企业储备量 </a:t>
            </a:r>
            <a:r>
              <a:rPr dirty="0" sz="900" i="1">
                <a:latin typeface="Book Antiqua"/>
                <a:cs typeface="Book Antiqua"/>
              </a:rPr>
              <a:t>q </a:t>
            </a:r>
            <a:r>
              <a:rPr dirty="0" sz="900" spc="-30">
                <a:latin typeface="楷体"/>
                <a:cs typeface="楷体"/>
              </a:rPr>
              <a:t>的框</a:t>
            </a:r>
            <a:r>
              <a:rPr dirty="0" sz="900" spc="-30">
                <a:latin typeface="楷体"/>
                <a:cs typeface="楷体"/>
              </a:rPr>
              <a:t>	</a:t>
            </a:r>
            <a:r>
              <a:rPr dirty="0" sz="900" spc="-25">
                <a:latin typeface="楷体"/>
                <a:cs typeface="楷体"/>
              </a:rPr>
              <a:t>架下，企业最优响应是执行政府设定的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30" i="1">
                <a:latin typeface="Book Antiqua"/>
                <a:cs typeface="Book Antiqua"/>
              </a:rPr>
              <a:t> </a:t>
            </a:r>
            <a:r>
              <a:rPr dirty="0" sz="900" spc="-30">
                <a:latin typeface="楷体"/>
                <a:cs typeface="楷体"/>
              </a:rPr>
              <a:t>值。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108" name="object 108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109" name="object 109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0" name="object 110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1" name="object 111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112" name="object 1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36969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政府最优决策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1831352" y="685203"/>
            <a:ext cx="958215" cy="45593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dirty="0" baseline="6944" sz="1200" spc="44">
                <a:latin typeface="Palatino Linotype"/>
                <a:cs typeface="Palatino Linotype"/>
              </a:rPr>
              <a:t>max</a:t>
            </a:r>
            <a:r>
              <a:rPr dirty="0" baseline="6944" sz="1200" spc="322">
                <a:latin typeface="Palatino Linotype"/>
                <a:cs typeface="Palatino Linotype"/>
              </a:rPr>
              <a:t>  </a:t>
            </a:r>
            <a:r>
              <a:rPr dirty="0" baseline="6944" sz="1200" spc="44" i="1">
                <a:latin typeface="Times New Roman"/>
                <a:cs typeface="Times New Roman"/>
              </a:rPr>
              <a:t>π</a:t>
            </a:r>
            <a:r>
              <a:rPr dirty="0" sz="600" spc="30" i="1">
                <a:latin typeface="Book Antiqua"/>
                <a:cs typeface="Book Antiqua"/>
              </a:rPr>
              <a:t>g</a:t>
            </a:r>
            <a:r>
              <a:rPr dirty="0" baseline="6944" sz="1200" spc="44">
                <a:latin typeface="Garamond"/>
                <a:cs typeface="Garamond"/>
              </a:rPr>
              <a:t>(</a:t>
            </a:r>
            <a:r>
              <a:rPr dirty="0" baseline="6944" sz="1200" spc="44" i="1">
                <a:latin typeface="Book Antiqua"/>
                <a:cs typeface="Book Antiqua"/>
              </a:rPr>
              <a:t>Q</a:t>
            </a:r>
            <a:r>
              <a:rPr dirty="0" baseline="6944" sz="1200" spc="44" i="1">
                <a:latin typeface="Times New Roman"/>
                <a:cs typeface="Times New Roman"/>
              </a:rPr>
              <a:t>,</a:t>
            </a:r>
            <a:r>
              <a:rPr dirty="0" baseline="6944" sz="1200" spc="-75" i="1">
                <a:latin typeface="Times New Roman"/>
                <a:cs typeface="Times New Roman"/>
              </a:rPr>
              <a:t> </a:t>
            </a:r>
            <a:r>
              <a:rPr dirty="0" baseline="6944" sz="1200" spc="-37" i="1">
                <a:latin typeface="Book Antiqua"/>
                <a:cs typeface="Book Antiqua"/>
              </a:rPr>
              <a:t>q</a:t>
            </a:r>
            <a:r>
              <a:rPr dirty="0" baseline="6944" sz="1200" spc="-37">
                <a:latin typeface="Garamond"/>
                <a:cs typeface="Garamond"/>
              </a:rPr>
              <a:t>)</a:t>
            </a:r>
            <a:endParaRPr baseline="6944" sz="1200">
              <a:latin typeface="Garamond"/>
              <a:cs typeface="Garamond"/>
            </a:endParaRPr>
          </a:p>
          <a:p>
            <a:pPr marL="69850">
              <a:lnSpc>
                <a:spcPct val="100000"/>
              </a:lnSpc>
              <a:spcBef>
                <a:spcPts val="135"/>
              </a:spcBef>
            </a:pPr>
            <a:r>
              <a:rPr dirty="0" sz="800">
                <a:latin typeface="Arial"/>
                <a:cs typeface="Arial"/>
              </a:rPr>
              <a:t>s.</a:t>
            </a:r>
            <a:r>
              <a:rPr dirty="0" sz="800" spc="55">
                <a:latin typeface="Arial"/>
                <a:cs typeface="Arial"/>
              </a:rPr>
              <a:t> </a:t>
            </a:r>
            <a:r>
              <a:rPr dirty="0" sz="800">
                <a:latin typeface="Arial"/>
                <a:cs typeface="Arial"/>
              </a:rPr>
              <a:t>t.</a:t>
            </a:r>
            <a:r>
              <a:rPr dirty="0" sz="800" spc="185">
                <a:latin typeface="Arial"/>
                <a:cs typeface="Arial"/>
              </a:rPr>
              <a:t> 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35" i="1">
                <a:latin typeface="Book Antiqua"/>
                <a:cs typeface="Book Antiqua"/>
              </a:rPr>
              <a:t> </a:t>
            </a:r>
            <a:r>
              <a:rPr dirty="0" sz="800" spc="215" i="1">
                <a:latin typeface="Times New Roman"/>
                <a:cs typeface="Times New Roman"/>
              </a:rPr>
              <a:t>≥</a:t>
            </a:r>
            <a:r>
              <a:rPr dirty="0" sz="800" spc="40" i="1">
                <a:latin typeface="Times New Roman"/>
                <a:cs typeface="Times New Roman"/>
              </a:rPr>
              <a:t> </a:t>
            </a:r>
            <a:r>
              <a:rPr dirty="0" sz="800">
                <a:latin typeface="Garamond"/>
                <a:cs typeface="Garamond"/>
              </a:rPr>
              <a:t>0</a:t>
            </a:r>
            <a:r>
              <a:rPr dirty="0" sz="800" i="1">
                <a:latin typeface="Times New Roman"/>
                <a:cs typeface="Times New Roman"/>
              </a:rPr>
              <a:t>,</a:t>
            </a:r>
            <a:r>
              <a:rPr dirty="0" sz="800" spc="-55" i="1">
                <a:latin typeface="Times New Roman"/>
                <a:cs typeface="Times New Roman"/>
              </a:rPr>
              <a:t>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40" i="1">
                <a:latin typeface="Book Antiqua"/>
                <a:cs typeface="Book Antiqua"/>
              </a:rPr>
              <a:t> </a:t>
            </a:r>
            <a:r>
              <a:rPr dirty="0" sz="800" spc="215" i="1">
                <a:latin typeface="Times New Roman"/>
                <a:cs typeface="Times New Roman"/>
              </a:rPr>
              <a:t>≥</a:t>
            </a:r>
            <a:r>
              <a:rPr dirty="0" sz="800" spc="40" i="1">
                <a:latin typeface="Times New Roman"/>
                <a:cs typeface="Times New Roman"/>
              </a:rPr>
              <a:t> </a:t>
            </a:r>
            <a:r>
              <a:rPr dirty="0" sz="800" spc="-50">
                <a:latin typeface="Garamond"/>
                <a:cs typeface="Garamond"/>
              </a:rPr>
              <a:t>0</a:t>
            </a:r>
            <a:endParaRPr sz="800">
              <a:latin typeface="Garamond"/>
              <a:cs typeface="Garamond"/>
            </a:endParaRPr>
          </a:p>
          <a:p>
            <a:pPr algn="ctr" marR="1905">
              <a:lnSpc>
                <a:spcPct val="100000"/>
              </a:lnSpc>
              <a:spcBef>
                <a:spcPts val="235"/>
              </a:spcBef>
            </a:pP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30" i="1">
                <a:latin typeface="Book Antiqua"/>
                <a:cs typeface="Book Antiqua"/>
              </a:rPr>
              <a:t> </a:t>
            </a:r>
            <a:r>
              <a:rPr dirty="0" sz="800" spc="215" i="1">
                <a:latin typeface="Times New Roman"/>
                <a:cs typeface="Times New Roman"/>
              </a:rPr>
              <a:t>≥</a:t>
            </a:r>
            <a:r>
              <a:rPr dirty="0" sz="800" spc="35" i="1">
                <a:latin typeface="Times New Roman"/>
                <a:cs typeface="Times New Roman"/>
              </a:rPr>
              <a:t> </a:t>
            </a:r>
            <a:r>
              <a:rPr dirty="0" sz="800" spc="-50" i="1">
                <a:latin typeface="Book Antiqua"/>
                <a:cs typeface="Book Antiqua"/>
              </a:rPr>
              <a:t>q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111612" y="844624"/>
            <a:ext cx="14922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5">
                <a:latin typeface="Arial"/>
                <a:cs typeface="Arial"/>
              </a:rPr>
              <a:t>(6)</a:t>
            </a:r>
            <a:endParaRPr sz="8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459587" y="1223144"/>
            <a:ext cx="115379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27000" algn="l"/>
              </a:tabLst>
            </a:pPr>
            <a:r>
              <a:rPr dirty="0" sz="900">
                <a:latin typeface="Arial"/>
                <a:cs typeface="Arial"/>
              </a:rPr>
              <a:t>Hessian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20">
                <a:latin typeface="楷体"/>
                <a:cs typeface="楷体"/>
              </a:rPr>
              <a:t>矩阵分析：</a:t>
            </a:r>
            <a:endParaRPr sz="900">
              <a:latin typeface="楷体"/>
              <a:cs typeface="楷体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714906" y="1543171"/>
            <a:ext cx="243204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b="1" i="1">
                <a:latin typeface="Book Antiqua"/>
                <a:cs typeface="Book Antiqua"/>
              </a:rPr>
              <a:t>H</a:t>
            </a:r>
            <a:r>
              <a:rPr dirty="0" sz="900" spc="60" b="1" i="1">
                <a:latin typeface="Book Antiqua"/>
                <a:cs typeface="Book Antiqua"/>
              </a:rPr>
              <a:t> </a:t>
            </a:r>
            <a:r>
              <a:rPr dirty="0" sz="900" spc="60">
                <a:latin typeface="Garamond"/>
                <a:cs typeface="Garamond"/>
              </a:rPr>
              <a:t>=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965007" y="1314533"/>
            <a:ext cx="1035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35">
                <a:latin typeface="Times New Roman"/>
                <a:cs typeface="Times New Roman"/>
              </a:rPr>
              <a:t>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965007" y="1519511"/>
            <a:ext cx="1035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35">
                <a:latin typeface="Times New Roman"/>
                <a:cs typeface="Times New Roman"/>
              </a:rPr>
              <a:t>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2113140" y="1406737"/>
            <a:ext cx="685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b="0">
                <a:latin typeface="Bookman Old Style"/>
                <a:cs typeface="Bookman Old Style"/>
              </a:rPr>
              <a:t>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217686" y="1451250"/>
            <a:ext cx="5715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g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058212" y="1425935"/>
            <a:ext cx="419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90" b="0" i="1">
                <a:latin typeface="Bookman Old Style"/>
                <a:cs typeface="Bookman Old Style"/>
              </a:rPr>
              <a:t>∂</a:t>
            </a:r>
            <a:r>
              <a:rPr dirty="0" sz="600" spc="240" b="0" i="1">
                <a:latin typeface="Bookman Old Style"/>
                <a:cs typeface="Bookman Old Style"/>
              </a:rPr>
              <a:t> </a:t>
            </a:r>
            <a:r>
              <a:rPr dirty="0" sz="600" spc="65" b="0" i="1">
                <a:latin typeface="Bookman Old Style"/>
                <a:cs typeface="Bookman Old Style"/>
              </a:rPr>
              <a:t>π</a:t>
            </a:r>
            <a:r>
              <a:rPr dirty="0" sz="600" spc="114" b="0" i="1">
                <a:latin typeface="Bookman Old Style"/>
                <a:cs typeface="Bookman Old Style"/>
              </a:rPr>
              <a:t> </a:t>
            </a:r>
            <a:r>
              <a:rPr dirty="0" sz="600" spc="40" b="0">
                <a:latin typeface="Bookman Old Style"/>
                <a:cs typeface="Bookman Old Style"/>
              </a:rPr>
              <a:t>(</a:t>
            </a:r>
            <a:r>
              <a:rPr dirty="0" sz="600" spc="40" i="1">
                <a:latin typeface="Book Antiqua"/>
                <a:cs typeface="Book Antiqua"/>
              </a:rPr>
              <a:t>Q</a:t>
            </a:r>
            <a:r>
              <a:rPr dirty="0" sz="600" spc="40" b="0" i="1">
                <a:latin typeface="Bookman Old Style"/>
                <a:cs typeface="Bookman Old Style"/>
              </a:rPr>
              <a:t>,</a:t>
            </a:r>
            <a:r>
              <a:rPr dirty="0" sz="600" spc="40" i="1">
                <a:latin typeface="Book Antiqua"/>
                <a:cs typeface="Book Antiqua"/>
              </a:rPr>
              <a:t>q</a:t>
            </a:r>
            <a:r>
              <a:rPr dirty="0" sz="600" spc="40" b="0">
                <a:latin typeface="Bookman Old Style"/>
                <a:cs typeface="Bookman Old Style"/>
              </a:rPr>
              <a:t>)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55" name="object 55" descr=""/>
          <p:cNvSpPr/>
          <p:nvPr/>
        </p:nvSpPr>
        <p:spPr>
          <a:xfrm>
            <a:off x="2070912" y="155187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73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 txBox="1"/>
          <p:nvPr/>
        </p:nvSpPr>
        <p:spPr>
          <a:xfrm>
            <a:off x="2147912" y="1533034"/>
            <a:ext cx="233679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spc="-25" b="0" i="1">
                <a:latin typeface="Bookman Old Style"/>
                <a:cs typeface="Bookman Old Style"/>
              </a:rPr>
              <a:t>∂</a:t>
            </a:r>
            <a:r>
              <a:rPr dirty="0" sz="600" spc="-25" i="1">
                <a:latin typeface="Book Antiqua"/>
                <a:cs typeface="Book Antiqua"/>
              </a:rPr>
              <a:t>Q</a:t>
            </a:r>
            <a:r>
              <a:rPr dirty="0" baseline="16666" sz="750" spc="-37" b="0">
                <a:latin typeface="Bookman Old Style"/>
                <a:cs typeface="Bookman Old Style"/>
              </a:rPr>
              <a:t>2</a:t>
            </a:r>
            <a:endParaRPr baseline="16666" sz="750">
              <a:latin typeface="Bookman Old Style"/>
              <a:cs typeface="Bookman Old Style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2663596" y="1406737"/>
            <a:ext cx="685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b="0">
                <a:latin typeface="Bookman Old Style"/>
                <a:cs typeface="Bookman Old Style"/>
              </a:rPr>
              <a:t>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2608668" y="1425935"/>
            <a:ext cx="1854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90" b="0" i="1">
                <a:latin typeface="Bookman Old Style"/>
                <a:cs typeface="Bookman Old Style"/>
              </a:rPr>
              <a:t>∂</a:t>
            </a:r>
            <a:r>
              <a:rPr dirty="0" sz="600" spc="240" b="0" i="1">
                <a:latin typeface="Bookman Old Style"/>
                <a:cs typeface="Bookman Old Style"/>
              </a:rPr>
              <a:t> </a:t>
            </a:r>
            <a:r>
              <a:rPr dirty="0" sz="600" spc="15" b="0" i="1">
                <a:latin typeface="Bookman Old Style"/>
                <a:cs typeface="Bookman Old Style"/>
              </a:rPr>
              <a:t>π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2768142" y="1451250"/>
            <a:ext cx="5715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g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2806103" y="1425935"/>
            <a:ext cx="2216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 b="0">
                <a:latin typeface="Bookman Old Style"/>
                <a:cs typeface="Bookman Old Style"/>
              </a:rPr>
              <a:t>(</a:t>
            </a:r>
            <a:r>
              <a:rPr dirty="0" sz="600" spc="30" i="1">
                <a:latin typeface="Book Antiqua"/>
                <a:cs typeface="Book Antiqua"/>
              </a:rPr>
              <a:t>Q</a:t>
            </a:r>
            <a:r>
              <a:rPr dirty="0" sz="600" spc="30" b="0" i="1">
                <a:latin typeface="Bookman Old Style"/>
                <a:cs typeface="Bookman Old Style"/>
              </a:rPr>
              <a:t>,</a:t>
            </a:r>
            <a:r>
              <a:rPr dirty="0" sz="600" spc="30" i="1">
                <a:latin typeface="Book Antiqua"/>
                <a:cs typeface="Book Antiqua"/>
              </a:rPr>
              <a:t>q</a:t>
            </a:r>
            <a:r>
              <a:rPr dirty="0" sz="600" spc="30" b="0">
                <a:latin typeface="Bookman Old Style"/>
                <a:cs typeface="Bookman Old Style"/>
              </a:rPr>
              <a:t>)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1" name="object 61" descr=""/>
          <p:cNvSpPr/>
          <p:nvPr/>
        </p:nvSpPr>
        <p:spPr>
          <a:xfrm>
            <a:off x="2621368" y="1551876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72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 txBox="1"/>
          <p:nvPr/>
        </p:nvSpPr>
        <p:spPr>
          <a:xfrm>
            <a:off x="2703423" y="1530380"/>
            <a:ext cx="2298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40" b="0" i="1">
                <a:latin typeface="Bookman Old Style"/>
                <a:cs typeface="Bookman Old Style"/>
              </a:rPr>
              <a:t>∂</a:t>
            </a:r>
            <a:r>
              <a:rPr dirty="0" sz="600" spc="40" i="1">
                <a:latin typeface="Book Antiqua"/>
                <a:cs typeface="Book Antiqua"/>
              </a:rPr>
              <a:t>Q</a:t>
            </a:r>
            <a:r>
              <a:rPr dirty="0" sz="600" spc="40" b="0" i="1">
                <a:latin typeface="Bookman Old Style"/>
                <a:cs typeface="Bookman Old Style"/>
              </a:rPr>
              <a:t>∂</a:t>
            </a:r>
            <a:r>
              <a:rPr dirty="0" sz="600" spc="40" i="1">
                <a:latin typeface="Book Antiqua"/>
                <a:cs typeface="Book Antiqua"/>
              </a:rPr>
              <a:t>q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63" name="object 63" descr=""/>
          <p:cNvSpPr txBox="1"/>
          <p:nvPr/>
        </p:nvSpPr>
        <p:spPr>
          <a:xfrm>
            <a:off x="2113140" y="1604742"/>
            <a:ext cx="685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b="0">
                <a:latin typeface="Bookman Old Style"/>
                <a:cs typeface="Bookman Old Style"/>
              </a:rPr>
              <a:t>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64" name="object 64" descr=""/>
          <p:cNvSpPr txBox="1"/>
          <p:nvPr/>
        </p:nvSpPr>
        <p:spPr>
          <a:xfrm>
            <a:off x="2217686" y="1649256"/>
            <a:ext cx="5715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g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2058212" y="1623954"/>
            <a:ext cx="41910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90" b="0" i="1">
                <a:latin typeface="Bookman Old Style"/>
                <a:cs typeface="Bookman Old Style"/>
              </a:rPr>
              <a:t>∂</a:t>
            </a:r>
            <a:r>
              <a:rPr dirty="0" sz="600" spc="240" b="0" i="1">
                <a:latin typeface="Bookman Old Style"/>
                <a:cs typeface="Bookman Old Style"/>
              </a:rPr>
              <a:t> </a:t>
            </a:r>
            <a:r>
              <a:rPr dirty="0" sz="600" spc="65" b="0" i="1">
                <a:latin typeface="Bookman Old Style"/>
                <a:cs typeface="Bookman Old Style"/>
              </a:rPr>
              <a:t>π</a:t>
            </a:r>
            <a:r>
              <a:rPr dirty="0" sz="600" spc="114" b="0" i="1">
                <a:latin typeface="Bookman Old Style"/>
                <a:cs typeface="Bookman Old Style"/>
              </a:rPr>
              <a:t> </a:t>
            </a:r>
            <a:r>
              <a:rPr dirty="0" sz="600" spc="40" b="0">
                <a:latin typeface="Bookman Old Style"/>
                <a:cs typeface="Bookman Old Style"/>
              </a:rPr>
              <a:t>(</a:t>
            </a:r>
            <a:r>
              <a:rPr dirty="0" sz="600" spc="40" i="1">
                <a:latin typeface="Book Antiqua"/>
                <a:cs typeface="Book Antiqua"/>
              </a:rPr>
              <a:t>Q</a:t>
            </a:r>
            <a:r>
              <a:rPr dirty="0" sz="600" spc="40" b="0" i="1">
                <a:latin typeface="Bookman Old Style"/>
                <a:cs typeface="Bookman Old Style"/>
              </a:rPr>
              <a:t>,</a:t>
            </a:r>
            <a:r>
              <a:rPr dirty="0" sz="600" spc="40" i="1">
                <a:latin typeface="Book Antiqua"/>
                <a:cs typeface="Book Antiqua"/>
              </a:rPr>
              <a:t>q</a:t>
            </a:r>
            <a:r>
              <a:rPr dirty="0" sz="600" spc="40" b="0">
                <a:latin typeface="Bookman Old Style"/>
                <a:cs typeface="Bookman Old Style"/>
              </a:rPr>
              <a:t>)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66" name="object 66" descr=""/>
          <p:cNvSpPr/>
          <p:nvPr/>
        </p:nvSpPr>
        <p:spPr>
          <a:xfrm>
            <a:off x="2070912" y="17498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73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 txBox="1"/>
          <p:nvPr/>
        </p:nvSpPr>
        <p:spPr>
          <a:xfrm>
            <a:off x="2152967" y="1728386"/>
            <a:ext cx="2298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40" b="0" i="1">
                <a:latin typeface="Bookman Old Style"/>
                <a:cs typeface="Bookman Old Style"/>
              </a:rPr>
              <a:t>∂</a:t>
            </a:r>
            <a:r>
              <a:rPr dirty="0" sz="600" spc="40" i="1">
                <a:latin typeface="Book Antiqua"/>
                <a:cs typeface="Book Antiqua"/>
              </a:rPr>
              <a:t>q</a:t>
            </a:r>
            <a:r>
              <a:rPr dirty="0" sz="600" spc="40" b="0" i="1">
                <a:latin typeface="Bookman Old Style"/>
                <a:cs typeface="Bookman Old Style"/>
              </a:rPr>
              <a:t>∂</a:t>
            </a:r>
            <a:r>
              <a:rPr dirty="0" sz="600" spc="40" i="1">
                <a:latin typeface="Book Antiqua"/>
                <a:cs typeface="Book Antiqua"/>
              </a:rPr>
              <a:t>Q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68" name="object 68" descr=""/>
          <p:cNvSpPr txBox="1"/>
          <p:nvPr/>
        </p:nvSpPr>
        <p:spPr>
          <a:xfrm>
            <a:off x="2663596" y="1604742"/>
            <a:ext cx="685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b="0">
                <a:latin typeface="Bookman Old Style"/>
                <a:cs typeface="Bookman Old Style"/>
              </a:rPr>
              <a:t>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69" name="object 69" descr=""/>
          <p:cNvSpPr txBox="1"/>
          <p:nvPr/>
        </p:nvSpPr>
        <p:spPr>
          <a:xfrm>
            <a:off x="2608668" y="1623954"/>
            <a:ext cx="1854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90" b="0" i="1">
                <a:latin typeface="Bookman Old Style"/>
                <a:cs typeface="Bookman Old Style"/>
              </a:rPr>
              <a:t>∂</a:t>
            </a:r>
            <a:r>
              <a:rPr dirty="0" sz="600" spc="240" b="0" i="1">
                <a:latin typeface="Bookman Old Style"/>
                <a:cs typeface="Bookman Old Style"/>
              </a:rPr>
              <a:t> </a:t>
            </a:r>
            <a:r>
              <a:rPr dirty="0" sz="600" spc="15" b="0" i="1">
                <a:latin typeface="Bookman Old Style"/>
                <a:cs typeface="Bookman Old Style"/>
              </a:rPr>
              <a:t>π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70" name="object 70" descr=""/>
          <p:cNvSpPr txBox="1"/>
          <p:nvPr/>
        </p:nvSpPr>
        <p:spPr>
          <a:xfrm>
            <a:off x="2768142" y="1649256"/>
            <a:ext cx="5715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g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71" name="object 71" descr=""/>
          <p:cNvSpPr txBox="1"/>
          <p:nvPr/>
        </p:nvSpPr>
        <p:spPr>
          <a:xfrm>
            <a:off x="2806103" y="1623954"/>
            <a:ext cx="22161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 b="0">
                <a:latin typeface="Bookman Old Style"/>
                <a:cs typeface="Bookman Old Style"/>
              </a:rPr>
              <a:t>(</a:t>
            </a:r>
            <a:r>
              <a:rPr dirty="0" sz="600" spc="30" i="1">
                <a:latin typeface="Book Antiqua"/>
                <a:cs typeface="Book Antiqua"/>
              </a:rPr>
              <a:t>Q</a:t>
            </a:r>
            <a:r>
              <a:rPr dirty="0" sz="600" spc="30" b="0" i="1">
                <a:latin typeface="Bookman Old Style"/>
                <a:cs typeface="Bookman Old Style"/>
              </a:rPr>
              <a:t>,</a:t>
            </a:r>
            <a:r>
              <a:rPr dirty="0" sz="600" spc="30" i="1">
                <a:latin typeface="Book Antiqua"/>
                <a:cs typeface="Book Antiqua"/>
              </a:rPr>
              <a:t>q</a:t>
            </a:r>
            <a:r>
              <a:rPr dirty="0" sz="600" spc="30" b="0">
                <a:latin typeface="Bookman Old Style"/>
                <a:cs typeface="Bookman Old Style"/>
              </a:rPr>
              <a:t>)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72" name="object 72" descr=""/>
          <p:cNvSpPr/>
          <p:nvPr/>
        </p:nvSpPr>
        <p:spPr>
          <a:xfrm>
            <a:off x="2621368" y="1749894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72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 txBox="1"/>
          <p:nvPr/>
        </p:nvSpPr>
        <p:spPr>
          <a:xfrm>
            <a:off x="2710332" y="1731053"/>
            <a:ext cx="2095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600" spc="25" b="0" i="1">
                <a:latin typeface="Bookman Old Style"/>
                <a:cs typeface="Bookman Old Style"/>
              </a:rPr>
              <a:t>∂</a:t>
            </a:r>
            <a:r>
              <a:rPr dirty="0" sz="600" spc="25" i="1">
                <a:latin typeface="Book Antiqua"/>
                <a:cs typeface="Book Antiqua"/>
              </a:rPr>
              <a:t>q</a:t>
            </a:r>
            <a:r>
              <a:rPr dirty="0" baseline="16666" sz="750" spc="37" b="0">
                <a:latin typeface="Bookman Old Style"/>
                <a:cs typeface="Bookman Old Style"/>
              </a:rPr>
              <a:t>2</a:t>
            </a:r>
            <a:endParaRPr baseline="16666" sz="750">
              <a:latin typeface="Bookman Old Style"/>
              <a:cs typeface="Bookman Old Style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3017418" y="1314533"/>
            <a:ext cx="1035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35">
                <a:latin typeface="Times New Roman"/>
                <a:cs typeface="Times New Roman"/>
              </a:rPr>
              <a:t>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3017418" y="1519511"/>
            <a:ext cx="10350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35">
                <a:latin typeface="Times New Roman"/>
                <a:cs typeface="Times New Roman"/>
              </a:rPr>
              <a:t>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4096156" y="1543171"/>
            <a:ext cx="165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Arial"/>
                <a:cs typeface="Arial"/>
              </a:rPr>
              <a:t>(7)</a:t>
            </a:r>
            <a:endParaRPr sz="90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1052220" y="1959799"/>
            <a:ext cx="5549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944" sz="1200" spc="75" i="1">
                <a:latin typeface="Times New Roman"/>
                <a:cs typeface="Times New Roman"/>
              </a:rPr>
              <a:t>∂</a:t>
            </a:r>
            <a:r>
              <a:rPr dirty="0" baseline="37037" sz="900" spc="75" b="0">
                <a:latin typeface="Bookman Old Style"/>
                <a:cs typeface="Bookman Old Style"/>
              </a:rPr>
              <a:t>2</a:t>
            </a:r>
            <a:r>
              <a:rPr dirty="0" baseline="6944" sz="1200" spc="75" i="1">
                <a:latin typeface="Times New Roman"/>
                <a:cs typeface="Times New Roman"/>
              </a:rPr>
              <a:t>π</a:t>
            </a:r>
            <a:r>
              <a:rPr dirty="0" sz="600" spc="50" i="1">
                <a:latin typeface="Book Antiqua"/>
                <a:cs typeface="Book Antiqua"/>
              </a:rPr>
              <a:t>g</a:t>
            </a:r>
            <a:r>
              <a:rPr dirty="0" baseline="6944" sz="1200" spc="75">
                <a:latin typeface="Garamond"/>
                <a:cs typeface="Garamond"/>
              </a:rPr>
              <a:t>(</a:t>
            </a:r>
            <a:r>
              <a:rPr dirty="0" baseline="6944" sz="1200" spc="75" i="1">
                <a:latin typeface="Book Antiqua"/>
                <a:cs typeface="Book Antiqua"/>
              </a:rPr>
              <a:t>Q</a:t>
            </a:r>
            <a:r>
              <a:rPr dirty="0" baseline="6944" sz="1200" spc="75" i="1">
                <a:latin typeface="Times New Roman"/>
                <a:cs typeface="Times New Roman"/>
              </a:rPr>
              <a:t>,</a:t>
            </a:r>
            <a:r>
              <a:rPr dirty="0" baseline="6944" sz="1200" spc="-75" i="1">
                <a:latin typeface="Times New Roman"/>
                <a:cs typeface="Times New Roman"/>
              </a:rPr>
              <a:t> </a:t>
            </a:r>
            <a:r>
              <a:rPr dirty="0" baseline="6944" sz="1200" spc="-37" i="1">
                <a:latin typeface="Book Antiqua"/>
                <a:cs typeface="Book Antiqua"/>
              </a:rPr>
              <a:t>q</a:t>
            </a:r>
            <a:r>
              <a:rPr dirty="0" baseline="6944" sz="1200" spc="-37">
                <a:latin typeface="Garamond"/>
                <a:cs typeface="Garamond"/>
              </a:rPr>
              <a:t>)</a:t>
            </a:r>
            <a:endParaRPr baseline="6944" sz="1200">
              <a:latin typeface="Garamond"/>
              <a:cs typeface="Garamond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1090320" y="2110613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 h="0">
                <a:moveTo>
                  <a:pt x="0" y="0"/>
                </a:moveTo>
                <a:lnTo>
                  <a:pt x="478447" y="0"/>
                </a:lnTo>
              </a:path>
            </a:pathLst>
          </a:custGeom>
          <a:ln w="4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1575727" y="2022003"/>
            <a:ext cx="221170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65">
                <a:latin typeface="Garamond"/>
                <a:cs typeface="Garamond"/>
              </a:rPr>
              <a:t> </a:t>
            </a:r>
            <a:r>
              <a:rPr dirty="0" sz="800" spc="55" i="1">
                <a:latin typeface="Times New Roman"/>
                <a:cs typeface="Times New Roman"/>
              </a:rPr>
              <a:t>α</a:t>
            </a:r>
            <a:r>
              <a:rPr dirty="0" sz="800" spc="55">
                <a:latin typeface="Garamond"/>
                <a:cs typeface="Garamond"/>
              </a:rPr>
              <a:t>[(</a:t>
            </a:r>
            <a:r>
              <a:rPr dirty="0" sz="800" spc="55" i="1">
                <a:latin typeface="Book Antiqua"/>
                <a:cs typeface="Book Antiqua"/>
              </a:rPr>
              <a:t>s</a:t>
            </a:r>
            <a:r>
              <a:rPr dirty="0" sz="800" spc="10" i="1">
                <a:latin typeface="Book Antiqua"/>
                <a:cs typeface="Book Antiqua"/>
              </a:rPr>
              <a:t> </a:t>
            </a:r>
            <a:r>
              <a:rPr dirty="0" sz="800" spc="114" i="1">
                <a:latin typeface="Times New Roman"/>
                <a:cs typeface="Times New Roman"/>
              </a:rPr>
              <a:t>−</a:t>
            </a:r>
            <a:r>
              <a:rPr dirty="0" sz="800" spc="10" i="1">
                <a:latin typeface="Times New Roman"/>
                <a:cs typeface="Times New Roman"/>
              </a:rPr>
              <a:t> </a:t>
            </a:r>
            <a:r>
              <a:rPr dirty="0" sz="800" i="1">
                <a:latin typeface="Book Antiqua"/>
                <a:cs typeface="Book Antiqua"/>
              </a:rPr>
              <a:t>v</a:t>
            </a:r>
            <a:r>
              <a:rPr dirty="0" sz="800">
                <a:latin typeface="Garamond"/>
                <a:cs typeface="Garamond"/>
              </a:rPr>
              <a:t>)</a:t>
            </a:r>
            <a:r>
              <a:rPr dirty="0" sz="800" i="1">
                <a:latin typeface="Book Antiqua"/>
                <a:cs typeface="Book Antiqua"/>
              </a:rPr>
              <a:t>f</a:t>
            </a:r>
            <a:r>
              <a:rPr dirty="0" sz="800" spc="-80" i="1">
                <a:latin typeface="Book Antiqua"/>
                <a:cs typeface="Book Antiqua"/>
              </a:rPr>
              <a:t> </a:t>
            </a:r>
            <a:r>
              <a:rPr dirty="0" sz="800" spc="55">
                <a:latin typeface="Garamond"/>
                <a:cs typeface="Garamond"/>
              </a:rPr>
              <a:t>(</a:t>
            </a:r>
            <a:r>
              <a:rPr dirty="0" sz="800" spc="55" i="1">
                <a:latin typeface="Book Antiqua"/>
                <a:cs typeface="Book Antiqua"/>
              </a:rPr>
              <a:t>Q</a:t>
            </a:r>
            <a:r>
              <a:rPr dirty="0" sz="800" spc="55">
                <a:latin typeface="Garamond"/>
                <a:cs typeface="Garamond"/>
              </a:rPr>
              <a:t>)</a:t>
            </a:r>
            <a:r>
              <a:rPr dirty="0" sz="800" spc="10">
                <a:latin typeface="Garamond"/>
                <a:cs typeface="Garamond"/>
              </a:rPr>
              <a:t> </a:t>
            </a:r>
            <a:r>
              <a:rPr dirty="0" sz="800" spc="114">
                <a:latin typeface="Garamond"/>
                <a:cs typeface="Garamond"/>
              </a:rPr>
              <a:t>+</a:t>
            </a:r>
            <a:r>
              <a:rPr dirty="0" sz="800" spc="10">
                <a:latin typeface="Garamond"/>
                <a:cs typeface="Garamond"/>
              </a:rPr>
              <a:t> </a:t>
            </a:r>
            <a:r>
              <a:rPr dirty="0" sz="800" spc="-10" i="1">
                <a:latin typeface="Book Antiqua"/>
                <a:cs typeface="Book Antiqua"/>
              </a:rPr>
              <a:t>sf</a:t>
            </a:r>
            <a:r>
              <a:rPr dirty="0" sz="800" spc="-80" i="1">
                <a:latin typeface="Book Antiqua"/>
                <a:cs typeface="Book Antiqua"/>
              </a:rPr>
              <a:t> </a:t>
            </a:r>
            <a:r>
              <a:rPr dirty="0" sz="800">
                <a:latin typeface="Garamond"/>
                <a:cs typeface="Garamond"/>
              </a:rPr>
              <a:t>(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10" i="1">
                <a:latin typeface="Book Antiqua"/>
                <a:cs typeface="Book Antiqua"/>
              </a:rPr>
              <a:t> </a:t>
            </a:r>
            <a:r>
              <a:rPr dirty="0" sz="800" spc="114">
                <a:latin typeface="Garamond"/>
                <a:cs typeface="Garamond"/>
              </a:rPr>
              <a:t>+</a:t>
            </a:r>
            <a:r>
              <a:rPr dirty="0" sz="800" spc="10">
                <a:latin typeface="Garamond"/>
                <a:cs typeface="Garamond"/>
              </a:rPr>
              <a:t>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>
                <a:latin typeface="Garamond"/>
                <a:cs typeface="Garamond"/>
              </a:rPr>
              <a:t>)</a:t>
            </a:r>
            <a:r>
              <a:rPr dirty="0" sz="800" spc="10">
                <a:latin typeface="Garamond"/>
                <a:cs typeface="Garamond"/>
              </a:rPr>
              <a:t> </a:t>
            </a:r>
            <a:r>
              <a:rPr dirty="0" sz="800" spc="114" i="1">
                <a:latin typeface="Times New Roman"/>
                <a:cs typeface="Times New Roman"/>
              </a:rPr>
              <a:t>−</a:t>
            </a:r>
            <a:r>
              <a:rPr dirty="0" sz="800" spc="15" i="1">
                <a:latin typeface="Times New Roman"/>
                <a:cs typeface="Times New Roman"/>
              </a:rPr>
              <a:t> </a:t>
            </a:r>
            <a:r>
              <a:rPr dirty="0" sz="800" spc="-10" i="1">
                <a:latin typeface="Book Antiqua"/>
                <a:cs typeface="Book Antiqua"/>
              </a:rPr>
              <a:t>mf</a:t>
            </a:r>
            <a:r>
              <a:rPr dirty="0" sz="800" spc="-85" i="1">
                <a:latin typeface="Book Antiqua"/>
                <a:cs typeface="Book Antiqua"/>
              </a:rPr>
              <a:t> </a:t>
            </a:r>
            <a:r>
              <a:rPr dirty="0" sz="800">
                <a:latin typeface="Garamond"/>
                <a:cs typeface="Garamond"/>
              </a:rPr>
              <a:t>(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15" i="1">
                <a:latin typeface="Book Antiqua"/>
                <a:cs typeface="Book Antiqua"/>
              </a:rPr>
              <a:t> </a:t>
            </a:r>
            <a:r>
              <a:rPr dirty="0" sz="800" spc="114">
                <a:latin typeface="Garamond"/>
                <a:cs typeface="Garamond"/>
              </a:rPr>
              <a:t>+</a:t>
            </a:r>
            <a:r>
              <a:rPr dirty="0" sz="800" spc="10">
                <a:latin typeface="Garamond"/>
                <a:cs typeface="Garamond"/>
              </a:rPr>
              <a:t>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10" i="1">
                <a:latin typeface="Book Antiqua"/>
                <a:cs typeface="Book Antiqua"/>
              </a:rPr>
              <a:t> </a:t>
            </a:r>
            <a:r>
              <a:rPr dirty="0" sz="800" spc="114">
                <a:latin typeface="Garamond"/>
                <a:cs typeface="Garamond"/>
              </a:rPr>
              <a:t>+</a:t>
            </a:r>
            <a:r>
              <a:rPr dirty="0" sz="800" spc="10">
                <a:latin typeface="Garamond"/>
                <a:cs typeface="Garamond"/>
              </a:rPr>
              <a:t> </a:t>
            </a:r>
            <a:r>
              <a:rPr dirty="0" sz="800" spc="-20" i="1">
                <a:latin typeface="Book Antiqua"/>
                <a:cs typeface="Book Antiqua"/>
              </a:rPr>
              <a:t>Q</a:t>
            </a:r>
            <a:r>
              <a:rPr dirty="0" baseline="-13888" sz="900" spc="-30" i="1">
                <a:latin typeface="Book Antiqua"/>
                <a:cs typeface="Book Antiqua"/>
              </a:rPr>
              <a:t>j</a:t>
            </a:r>
            <a:r>
              <a:rPr dirty="0" sz="800" spc="-20">
                <a:latin typeface="Garamond"/>
                <a:cs typeface="Garamond"/>
              </a:rPr>
              <a:t>)]</a:t>
            </a:r>
            <a:endParaRPr sz="800">
              <a:latin typeface="Garamond"/>
              <a:cs typeface="Garamond"/>
            </a:endParaRPr>
          </a:p>
        </p:txBody>
      </p:sp>
      <p:sp>
        <p:nvSpPr>
          <p:cNvPr id="80" name="object 80" descr=""/>
          <p:cNvSpPr txBox="1"/>
          <p:nvPr/>
        </p:nvSpPr>
        <p:spPr>
          <a:xfrm>
            <a:off x="1052220" y="2050123"/>
            <a:ext cx="554990" cy="36385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470"/>
              </a:spcBef>
            </a:pPr>
            <a:r>
              <a:rPr dirty="0" sz="800" spc="-25" i="1">
                <a:latin typeface="Times New Roman"/>
                <a:cs typeface="Times New Roman"/>
              </a:rPr>
              <a:t>∂</a:t>
            </a:r>
            <a:r>
              <a:rPr dirty="0" sz="800" spc="-25" i="1">
                <a:latin typeface="Book Antiqua"/>
                <a:cs typeface="Book Antiqua"/>
              </a:rPr>
              <a:t>Q</a:t>
            </a:r>
            <a:r>
              <a:rPr dirty="0" baseline="23148" sz="900" spc="-37" b="0">
                <a:latin typeface="Bookman Old Style"/>
                <a:cs typeface="Bookman Old Style"/>
              </a:rPr>
              <a:t>2</a:t>
            </a:r>
            <a:endParaRPr baseline="23148" sz="900">
              <a:latin typeface="Bookman Old Style"/>
              <a:cs typeface="Bookman Old Style"/>
            </a:endParaRPr>
          </a:p>
          <a:p>
            <a:pPr algn="ctr">
              <a:lnSpc>
                <a:spcPct val="100000"/>
              </a:lnSpc>
              <a:spcBef>
                <a:spcPts val="375"/>
              </a:spcBef>
            </a:pPr>
            <a:r>
              <a:rPr dirty="0" baseline="6944" sz="1200" spc="75" i="1">
                <a:latin typeface="Times New Roman"/>
                <a:cs typeface="Times New Roman"/>
              </a:rPr>
              <a:t>∂</a:t>
            </a:r>
            <a:r>
              <a:rPr dirty="0" baseline="37037" sz="900" spc="75" b="0">
                <a:latin typeface="Bookman Old Style"/>
                <a:cs typeface="Bookman Old Style"/>
              </a:rPr>
              <a:t>2</a:t>
            </a:r>
            <a:r>
              <a:rPr dirty="0" baseline="6944" sz="1200" spc="75" i="1">
                <a:latin typeface="Times New Roman"/>
                <a:cs typeface="Times New Roman"/>
              </a:rPr>
              <a:t>π</a:t>
            </a:r>
            <a:r>
              <a:rPr dirty="0" sz="600" spc="50" i="1">
                <a:latin typeface="Book Antiqua"/>
                <a:cs typeface="Book Antiqua"/>
              </a:rPr>
              <a:t>g</a:t>
            </a:r>
            <a:r>
              <a:rPr dirty="0" baseline="6944" sz="1200" spc="75">
                <a:latin typeface="Garamond"/>
                <a:cs typeface="Garamond"/>
              </a:rPr>
              <a:t>(</a:t>
            </a:r>
            <a:r>
              <a:rPr dirty="0" baseline="6944" sz="1200" spc="75" i="1">
                <a:latin typeface="Book Antiqua"/>
                <a:cs typeface="Book Antiqua"/>
              </a:rPr>
              <a:t>Q</a:t>
            </a:r>
            <a:r>
              <a:rPr dirty="0" baseline="6944" sz="1200" spc="75" i="1">
                <a:latin typeface="Times New Roman"/>
                <a:cs typeface="Times New Roman"/>
              </a:rPr>
              <a:t>,</a:t>
            </a:r>
            <a:r>
              <a:rPr dirty="0" baseline="6944" sz="1200" spc="-67" i="1">
                <a:latin typeface="Times New Roman"/>
                <a:cs typeface="Times New Roman"/>
              </a:rPr>
              <a:t> </a:t>
            </a:r>
            <a:r>
              <a:rPr dirty="0" baseline="6944" sz="1200" spc="-37" i="1">
                <a:latin typeface="Book Antiqua"/>
                <a:cs typeface="Book Antiqua"/>
              </a:rPr>
              <a:t>q</a:t>
            </a:r>
            <a:r>
              <a:rPr dirty="0" baseline="6944" sz="1200" spc="-37">
                <a:latin typeface="Garamond"/>
                <a:cs typeface="Garamond"/>
              </a:rPr>
              <a:t>)</a:t>
            </a:r>
            <a:endParaRPr baseline="6944" sz="1200">
              <a:latin typeface="Garamond"/>
              <a:cs typeface="Garamond"/>
            </a:endParaRPr>
          </a:p>
        </p:txBody>
      </p:sp>
      <p:sp>
        <p:nvSpPr>
          <p:cNvPr id="81" name="object 81" descr=""/>
          <p:cNvSpPr/>
          <p:nvPr/>
        </p:nvSpPr>
        <p:spPr>
          <a:xfrm>
            <a:off x="1090320" y="2417800"/>
            <a:ext cx="478790" cy="0"/>
          </a:xfrm>
          <a:custGeom>
            <a:avLst/>
            <a:gdLst/>
            <a:ahLst/>
            <a:cxnLst/>
            <a:rect l="l" t="t" r="r" b="b"/>
            <a:pathLst>
              <a:path w="478790" h="0">
                <a:moveTo>
                  <a:pt x="0" y="0"/>
                </a:moveTo>
                <a:lnTo>
                  <a:pt x="478447" y="0"/>
                </a:lnTo>
              </a:path>
            </a:pathLst>
          </a:custGeom>
          <a:ln w="4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 txBox="1"/>
          <p:nvPr/>
        </p:nvSpPr>
        <p:spPr>
          <a:xfrm>
            <a:off x="1210335" y="2405010"/>
            <a:ext cx="23241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-25" i="1">
                <a:latin typeface="Times New Roman"/>
                <a:cs typeface="Times New Roman"/>
              </a:rPr>
              <a:t>∂</a:t>
            </a:r>
            <a:r>
              <a:rPr dirty="0" sz="800" spc="-25" i="1">
                <a:latin typeface="Book Antiqua"/>
                <a:cs typeface="Book Antiqua"/>
              </a:rPr>
              <a:t>q</a:t>
            </a:r>
            <a:r>
              <a:rPr dirty="0" baseline="23148" sz="900" spc="-37" b="0">
                <a:latin typeface="Bookman Old Style"/>
                <a:cs typeface="Bookman Old Style"/>
              </a:rPr>
              <a:t>2</a:t>
            </a:r>
            <a:endParaRPr baseline="23148" sz="900">
              <a:latin typeface="Bookman Old Style"/>
              <a:cs typeface="Bookman Old Style"/>
            </a:endParaRPr>
          </a:p>
        </p:txBody>
      </p:sp>
      <p:sp>
        <p:nvSpPr>
          <p:cNvPr id="83" name="object 83" descr=""/>
          <p:cNvSpPr txBox="1"/>
          <p:nvPr/>
        </p:nvSpPr>
        <p:spPr>
          <a:xfrm>
            <a:off x="1601127" y="2329191"/>
            <a:ext cx="10922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65">
                <a:latin typeface="Garamond"/>
                <a:cs typeface="Garamond"/>
              </a:rPr>
              <a:t>=</a:t>
            </a:r>
            <a:endParaRPr sz="800">
              <a:latin typeface="Garamond"/>
              <a:cs typeface="Garamond"/>
            </a:endParaRPr>
          </a:p>
        </p:txBody>
      </p:sp>
      <p:sp>
        <p:nvSpPr>
          <p:cNvPr id="84" name="object 84" descr=""/>
          <p:cNvSpPr txBox="1"/>
          <p:nvPr/>
        </p:nvSpPr>
        <p:spPr>
          <a:xfrm>
            <a:off x="1704428" y="2266987"/>
            <a:ext cx="5549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944" sz="1200" spc="75" i="1">
                <a:latin typeface="Times New Roman"/>
                <a:cs typeface="Times New Roman"/>
              </a:rPr>
              <a:t>∂</a:t>
            </a:r>
            <a:r>
              <a:rPr dirty="0" baseline="37037" sz="900" spc="75" b="0">
                <a:latin typeface="Bookman Old Style"/>
                <a:cs typeface="Bookman Old Style"/>
              </a:rPr>
              <a:t>2</a:t>
            </a:r>
            <a:r>
              <a:rPr dirty="0" baseline="6944" sz="1200" spc="75" i="1">
                <a:latin typeface="Times New Roman"/>
                <a:cs typeface="Times New Roman"/>
              </a:rPr>
              <a:t>π</a:t>
            </a:r>
            <a:r>
              <a:rPr dirty="0" sz="600" spc="50" i="1">
                <a:latin typeface="Book Antiqua"/>
                <a:cs typeface="Book Antiqua"/>
              </a:rPr>
              <a:t>g</a:t>
            </a:r>
            <a:r>
              <a:rPr dirty="0" baseline="6944" sz="1200" spc="75">
                <a:latin typeface="Garamond"/>
                <a:cs typeface="Garamond"/>
              </a:rPr>
              <a:t>(</a:t>
            </a:r>
            <a:r>
              <a:rPr dirty="0" baseline="6944" sz="1200" spc="75" i="1">
                <a:latin typeface="Book Antiqua"/>
                <a:cs typeface="Book Antiqua"/>
              </a:rPr>
              <a:t>Q</a:t>
            </a:r>
            <a:r>
              <a:rPr dirty="0" baseline="6944" sz="1200" spc="75" i="1">
                <a:latin typeface="Times New Roman"/>
                <a:cs typeface="Times New Roman"/>
              </a:rPr>
              <a:t>,</a:t>
            </a:r>
            <a:r>
              <a:rPr dirty="0" baseline="6944" sz="1200" spc="-67" i="1">
                <a:latin typeface="Times New Roman"/>
                <a:cs typeface="Times New Roman"/>
              </a:rPr>
              <a:t> </a:t>
            </a:r>
            <a:r>
              <a:rPr dirty="0" baseline="6944" sz="1200" spc="-37" i="1">
                <a:latin typeface="Book Antiqua"/>
                <a:cs typeface="Book Antiqua"/>
              </a:rPr>
              <a:t>q</a:t>
            </a:r>
            <a:r>
              <a:rPr dirty="0" baseline="6944" sz="1200" spc="-37">
                <a:latin typeface="Garamond"/>
                <a:cs typeface="Garamond"/>
              </a:rPr>
              <a:t>)</a:t>
            </a:r>
            <a:endParaRPr baseline="6944" sz="1200">
              <a:latin typeface="Garamond"/>
              <a:cs typeface="Garamond"/>
            </a:endParaRPr>
          </a:p>
        </p:txBody>
      </p:sp>
      <p:sp>
        <p:nvSpPr>
          <p:cNvPr id="85" name="object 85" descr=""/>
          <p:cNvSpPr/>
          <p:nvPr/>
        </p:nvSpPr>
        <p:spPr>
          <a:xfrm>
            <a:off x="1742528" y="2417800"/>
            <a:ext cx="478790" cy="0"/>
          </a:xfrm>
          <a:custGeom>
            <a:avLst/>
            <a:gdLst/>
            <a:ahLst/>
            <a:cxnLst/>
            <a:rect l="l" t="t" r="r" b="b"/>
            <a:pathLst>
              <a:path w="478789" h="0">
                <a:moveTo>
                  <a:pt x="0" y="0"/>
                </a:moveTo>
                <a:lnTo>
                  <a:pt x="478459" y="0"/>
                </a:lnTo>
              </a:path>
            </a:pathLst>
          </a:custGeom>
          <a:ln w="4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 txBox="1"/>
          <p:nvPr/>
        </p:nvSpPr>
        <p:spPr>
          <a:xfrm>
            <a:off x="1843620" y="2405010"/>
            <a:ext cx="27686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20" i="1">
                <a:latin typeface="Times New Roman"/>
                <a:cs typeface="Times New Roman"/>
              </a:rPr>
              <a:t>∂</a:t>
            </a:r>
            <a:r>
              <a:rPr dirty="0" sz="800" spc="-20" i="1">
                <a:latin typeface="Book Antiqua"/>
                <a:cs typeface="Book Antiqua"/>
              </a:rPr>
              <a:t>Q</a:t>
            </a:r>
            <a:r>
              <a:rPr dirty="0" sz="800" spc="-20" i="1">
                <a:latin typeface="Times New Roman"/>
                <a:cs typeface="Times New Roman"/>
              </a:rPr>
              <a:t>∂</a:t>
            </a:r>
            <a:r>
              <a:rPr dirty="0" sz="800" spc="-20" i="1">
                <a:latin typeface="Book Antiqua"/>
                <a:cs typeface="Book Antiqua"/>
              </a:rPr>
              <a:t>q</a:t>
            </a:r>
            <a:endParaRPr sz="800">
              <a:latin typeface="Book Antiqua"/>
              <a:cs typeface="Book Antiqua"/>
            </a:endParaRPr>
          </a:p>
        </p:txBody>
      </p:sp>
      <p:sp>
        <p:nvSpPr>
          <p:cNvPr id="87" name="object 87" descr=""/>
          <p:cNvSpPr txBox="1"/>
          <p:nvPr/>
        </p:nvSpPr>
        <p:spPr>
          <a:xfrm>
            <a:off x="2227948" y="2329191"/>
            <a:ext cx="157099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800" spc="114">
                <a:latin typeface="Garamond"/>
                <a:cs typeface="Garamond"/>
              </a:rPr>
              <a:t>=</a:t>
            </a:r>
            <a:r>
              <a:rPr dirty="0" sz="800" spc="80">
                <a:latin typeface="Garamond"/>
                <a:cs typeface="Garamond"/>
              </a:rPr>
              <a:t> </a:t>
            </a:r>
            <a:r>
              <a:rPr dirty="0" sz="800" i="1">
                <a:latin typeface="Times New Roman"/>
                <a:cs typeface="Times New Roman"/>
              </a:rPr>
              <a:t>α</a:t>
            </a:r>
            <a:r>
              <a:rPr dirty="0" sz="800">
                <a:latin typeface="Garamond"/>
                <a:cs typeface="Garamond"/>
              </a:rPr>
              <a:t>[</a:t>
            </a:r>
            <a:r>
              <a:rPr dirty="0" sz="800" i="1">
                <a:latin typeface="Book Antiqua"/>
                <a:cs typeface="Book Antiqua"/>
              </a:rPr>
              <a:t>sf</a:t>
            </a:r>
            <a:r>
              <a:rPr dirty="0" sz="800" spc="-70" i="1">
                <a:latin typeface="Book Antiqua"/>
                <a:cs typeface="Book Antiqua"/>
              </a:rPr>
              <a:t> </a:t>
            </a:r>
            <a:r>
              <a:rPr dirty="0" sz="800">
                <a:latin typeface="Garamond"/>
                <a:cs typeface="Garamond"/>
              </a:rPr>
              <a:t>(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20" i="1">
                <a:latin typeface="Book Antiqua"/>
                <a:cs typeface="Book Antiqua"/>
              </a:rPr>
              <a:t> </a:t>
            </a:r>
            <a:r>
              <a:rPr dirty="0" sz="800" spc="114">
                <a:latin typeface="Garamond"/>
                <a:cs typeface="Garamond"/>
              </a:rPr>
              <a:t>+</a:t>
            </a:r>
            <a:r>
              <a:rPr dirty="0" sz="800" spc="25">
                <a:latin typeface="Garamond"/>
                <a:cs typeface="Garamond"/>
              </a:rPr>
              <a:t>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>
                <a:latin typeface="Garamond"/>
                <a:cs typeface="Garamond"/>
              </a:rPr>
              <a:t>)</a:t>
            </a:r>
            <a:r>
              <a:rPr dirty="0" sz="800" spc="20">
                <a:latin typeface="Garamond"/>
                <a:cs typeface="Garamond"/>
              </a:rPr>
              <a:t> </a:t>
            </a:r>
            <a:r>
              <a:rPr dirty="0" sz="800" spc="114" i="1">
                <a:latin typeface="Times New Roman"/>
                <a:cs typeface="Times New Roman"/>
              </a:rPr>
              <a:t>−</a:t>
            </a:r>
            <a:r>
              <a:rPr dirty="0" sz="800" spc="25" i="1">
                <a:latin typeface="Times New Roman"/>
                <a:cs typeface="Times New Roman"/>
              </a:rPr>
              <a:t> </a:t>
            </a:r>
            <a:r>
              <a:rPr dirty="0" sz="800" spc="-10" i="1">
                <a:latin typeface="Book Antiqua"/>
                <a:cs typeface="Book Antiqua"/>
              </a:rPr>
              <a:t>mf</a:t>
            </a:r>
            <a:r>
              <a:rPr dirty="0" sz="800" spc="-75" i="1">
                <a:latin typeface="Book Antiqua"/>
                <a:cs typeface="Book Antiqua"/>
              </a:rPr>
              <a:t> </a:t>
            </a:r>
            <a:r>
              <a:rPr dirty="0" sz="800">
                <a:latin typeface="Garamond"/>
                <a:cs typeface="Garamond"/>
              </a:rPr>
              <a:t>(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25" i="1">
                <a:latin typeface="Book Antiqua"/>
                <a:cs typeface="Book Antiqua"/>
              </a:rPr>
              <a:t> </a:t>
            </a:r>
            <a:r>
              <a:rPr dirty="0" sz="800" spc="114">
                <a:latin typeface="Garamond"/>
                <a:cs typeface="Garamond"/>
              </a:rPr>
              <a:t>+</a:t>
            </a:r>
            <a:r>
              <a:rPr dirty="0" sz="800" spc="25">
                <a:latin typeface="Garamond"/>
                <a:cs typeface="Garamond"/>
              </a:rPr>
              <a:t>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20" i="1">
                <a:latin typeface="Book Antiqua"/>
                <a:cs typeface="Book Antiqua"/>
              </a:rPr>
              <a:t> </a:t>
            </a:r>
            <a:r>
              <a:rPr dirty="0" sz="800" spc="114">
                <a:latin typeface="Garamond"/>
                <a:cs typeface="Garamond"/>
              </a:rPr>
              <a:t>+</a:t>
            </a:r>
            <a:r>
              <a:rPr dirty="0" sz="800" spc="25">
                <a:latin typeface="Garamond"/>
                <a:cs typeface="Garamond"/>
              </a:rPr>
              <a:t> </a:t>
            </a:r>
            <a:r>
              <a:rPr dirty="0" sz="800" spc="-20" i="1">
                <a:latin typeface="Book Antiqua"/>
                <a:cs typeface="Book Antiqua"/>
              </a:rPr>
              <a:t>Q</a:t>
            </a:r>
            <a:r>
              <a:rPr dirty="0" baseline="-13888" sz="900" spc="-30" i="1">
                <a:latin typeface="Book Antiqua"/>
                <a:cs typeface="Book Antiqua"/>
              </a:rPr>
              <a:t>j</a:t>
            </a:r>
            <a:r>
              <a:rPr dirty="0" sz="800" spc="-20">
                <a:latin typeface="Garamond"/>
                <a:cs typeface="Garamond"/>
              </a:rPr>
              <a:t>)]</a:t>
            </a:r>
            <a:endParaRPr sz="800">
              <a:latin typeface="Garamond"/>
              <a:cs typeface="Garamond"/>
            </a:endParaRPr>
          </a:p>
        </p:txBody>
      </p:sp>
      <p:sp>
        <p:nvSpPr>
          <p:cNvPr id="88" name="object 88" descr=""/>
          <p:cNvSpPr/>
          <p:nvPr/>
        </p:nvSpPr>
        <p:spPr>
          <a:xfrm>
            <a:off x="830668" y="275756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73" y="0"/>
                </a:lnTo>
              </a:path>
            </a:pathLst>
          </a:custGeom>
          <a:ln w="4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 txBox="1"/>
          <p:nvPr/>
        </p:nvSpPr>
        <p:spPr>
          <a:xfrm>
            <a:off x="666686" y="2644665"/>
            <a:ext cx="101981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3195" indent="-125095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SzPct val="133333"/>
              <a:buFont typeface="Times New Roman"/>
              <a:buChar char="•"/>
              <a:tabLst>
                <a:tab pos="163195" algn="l"/>
              </a:tabLst>
            </a:pPr>
            <a:r>
              <a:rPr dirty="0" baseline="9259" sz="900" spc="112" b="0" i="1">
                <a:latin typeface="Bookman Old Style"/>
                <a:cs typeface="Bookman Old Style"/>
              </a:rPr>
              <a:t>∂</a:t>
            </a:r>
            <a:r>
              <a:rPr dirty="0" baseline="38888" sz="750" spc="112" b="0">
                <a:latin typeface="Bookman Old Style"/>
                <a:cs typeface="Bookman Old Style"/>
              </a:rPr>
              <a:t>2</a:t>
            </a:r>
            <a:r>
              <a:rPr dirty="0" baseline="38888" sz="750" spc="-150" b="0">
                <a:latin typeface="Bookman Old Style"/>
                <a:cs typeface="Bookman Old Style"/>
              </a:rPr>
              <a:t> </a:t>
            </a:r>
            <a:r>
              <a:rPr dirty="0" baseline="9259" sz="900" spc="30" b="0" i="1">
                <a:latin typeface="Bookman Old Style"/>
                <a:cs typeface="Bookman Old Style"/>
              </a:rPr>
              <a:t>π</a:t>
            </a:r>
            <a:r>
              <a:rPr dirty="0" sz="500" spc="20" i="1">
                <a:latin typeface="Book Antiqua"/>
                <a:cs typeface="Book Antiqua"/>
              </a:rPr>
              <a:t>g</a:t>
            </a:r>
            <a:r>
              <a:rPr dirty="0" sz="500" spc="-75" i="1">
                <a:latin typeface="Book Antiqua"/>
                <a:cs typeface="Book Antiqua"/>
              </a:rPr>
              <a:t> </a:t>
            </a:r>
            <a:r>
              <a:rPr dirty="0" baseline="9259" sz="900" spc="75" b="0">
                <a:latin typeface="Bookman Old Style"/>
                <a:cs typeface="Bookman Old Style"/>
              </a:rPr>
              <a:t>(</a:t>
            </a:r>
            <a:r>
              <a:rPr dirty="0" baseline="9259" sz="900" spc="75" i="1">
                <a:latin typeface="Book Antiqua"/>
                <a:cs typeface="Book Antiqua"/>
              </a:rPr>
              <a:t>Q</a:t>
            </a:r>
            <a:r>
              <a:rPr dirty="0" baseline="9259" sz="900" spc="75" b="0" i="1">
                <a:latin typeface="Bookman Old Style"/>
                <a:cs typeface="Bookman Old Style"/>
              </a:rPr>
              <a:t>,</a:t>
            </a:r>
            <a:r>
              <a:rPr dirty="0" baseline="9259" sz="900" spc="75" i="1">
                <a:latin typeface="Book Antiqua"/>
                <a:cs typeface="Book Antiqua"/>
              </a:rPr>
              <a:t>q</a:t>
            </a:r>
            <a:r>
              <a:rPr dirty="0" baseline="9259" sz="900" spc="75" b="0">
                <a:latin typeface="Bookman Old Style"/>
                <a:cs typeface="Bookman Old Style"/>
              </a:rPr>
              <a:t>)</a:t>
            </a:r>
            <a:r>
              <a:rPr dirty="0" baseline="9259" sz="900" spc="135" b="0">
                <a:latin typeface="Bookman Old Style"/>
                <a:cs typeface="Bookman Old Style"/>
              </a:rPr>
              <a:t> </a:t>
            </a:r>
            <a:r>
              <a:rPr dirty="0" baseline="9259" sz="900" spc="112" b="0" i="1">
                <a:latin typeface="Bookman Old Style"/>
                <a:cs typeface="Bookman Old Style"/>
              </a:rPr>
              <a:t>∂</a:t>
            </a:r>
            <a:r>
              <a:rPr dirty="0" baseline="38888" sz="750" spc="112" b="0">
                <a:latin typeface="Bookman Old Style"/>
                <a:cs typeface="Bookman Old Style"/>
              </a:rPr>
              <a:t>2</a:t>
            </a:r>
            <a:r>
              <a:rPr dirty="0" baseline="38888" sz="750" spc="-150" b="0">
                <a:latin typeface="Bookman Old Style"/>
                <a:cs typeface="Bookman Old Style"/>
              </a:rPr>
              <a:t> </a:t>
            </a:r>
            <a:r>
              <a:rPr dirty="0" baseline="9259" sz="900" spc="30" b="0" i="1">
                <a:latin typeface="Bookman Old Style"/>
                <a:cs typeface="Bookman Old Style"/>
              </a:rPr>
              <a:t>π</a:t>
            </a:r>
            <a:r>
              <a:rPr dirty="0" sz="500" spc="20" i="1">
                <a:latin typeface="Book Antiqua"/>
                <a:cs typeface="Book Antiqua"/>
              </a:rPr>
              <a:t>g</a:t>
            </a:r>
            <a:r>
              <a:rPr dirty="0" sz="500" spc="-70" i="1">
                <a:latin typeface="Book Antiqua"/>
                <a:cs typeface="Book Antiqua"/>
              </a:rPr>
              <a:t> </a:t>
            </a:r>
            <a:r>
              <a:rPr dirty="0" baseline="9259" sz="900" spc="60" b="0">
                <a:latin typeface="Bookman Old Style"/>
                <a:cs typeface="Bookman Old Style"/>
              </a:rPr>
              <a:t>(</a:t>
            </a:r>
            <a:r>
              <a:rPr dirty="0" baseline="9259" sz="900" spc="60" i="1">
                <a:latin typeface="Book Antiqua"/>
                <a:cs typeface="Book Antiqua"/>
              </a:rPr>
              <a:t>Q</a:t>
            </a:r>
            <a:r>
              <a:rPr dirty="0" baseline="9259" sz="900" spc="60" b="0" i="1">
                <a:latin typeface="Bookman Old Style"/>
                <a:cs typeface="Bookman Old Style"/>
              </a:rPr>
              <a:t>,</a:t>
            </a:r>
            <a:r>
              <a:rPr dirty="0" baseline="9259" sz="900" spc="60" i="1">
                <a:latin typeface="Book Antiqua"/>
                <a:cs typeface="Book Antiqua"/>
              </a:rPr>
              <a:t>q</a:t>
            </a:r>
            <a:r>
              <a:rPr dirty="0" baseline="9259" sz="900" spc="60" b="0">
                <a:latin typeface="Bookman Old Style"/>
                <a:cs typeface="Bookman Old Style"/>
              </a:rPr>
              <a:t>)</a:t>
            </a:r>
            <a:endParaRPr baseline="9259" sz="900">
              <a:latin typeface="Bookman Old Style"/>
              <a:cs typeface="Bookman Old Style"/>
            </a:endParaRPr>
          </a:p>
        </p:txBody>
      </p:sp>
      <p:sp>
        <p:nvSpPr>
          <p:cNvPr id="90" name="object 90" descr=""/>
          <p:cNvSpPr/>
          <p:nvPr/>
        </p:nvSpPr>
        <p:spPr>
          <a:xfrm>
            <a:off x="1254607" y="275756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60" y="0"/>
                </a:lnTo>
              </a:path>
            </a:pathLst>
          </a:custGeom>
          <a:ln w="4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 txBox="1"/>
          <p:nvPr/>
        </p:nvSpPr>
        <p:spPr>
          <a:xfrm>
            <a:off x="1782102" y="2526739"/>
            <a:ext cx="1047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Goudy Stout"/>
                <a:cs typeface="Goudy Stout"/>
              </a:rPr>
              <a:t>(</a:t>
            </a:r>
            <a:endParaRPr sz="800">
              <a:latin typeface="Goudy Stout"/>
              <a:cs typeface="Goudy Stout"/>
            </a:endParaRPr>
          </a:p>
        </p:txBody>
      </p:sp>
      <p:sp>
        <p:nvSpPr>
          <p:cNvPr id="92" name="object 92" descr=""/>
          <p:cNvSpPr txBox="1"/>
          <p:nvPr/>
        </p:nvSpPr>
        <p:spPr>
          <a:xfrm>
            <a:off x="1931377" y="2612805"/>
            <a:ext cx="685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b="0">
                <a:latin typeface="Bookman Old Style"/>
                <a:cs typeface="Bookman Old Style"/>
              </a:rPr>
              <a:t>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2035924" y="2657318"/>
            <a:ext cx="5715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g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94" name="object 94" descr=""/>
          <p:cNvSpPr txBox="1"/>
          <p:nvPr/>
        </p:nvSpPr>
        <p:spPr>
          <a:xfrm>
            <a:off x="1876450" y="2632003"/>
            <a:ext cx="31877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90" b="0" i="1">
                <a:latin typeface="Bookman Old Style"/>
                <a:cs typeface="Bookman Old Style"/>
              </a:rPr>
              <a:t>∂</a:t>
            </a:r>
            <a:r>
              <a:rPr dirty="0" sz="600" spc="240" b="0" i="1">
                <a:latin typeface="Bookman Old Style"/>
                <a:cs typeface="Bookman Old Style"/>
              </a:rPr>
              <a:t> </a:t>
            </a:r>
            <a:r>
              <a:rPr dirty="0" sz="600" spc="65" b="0" i="1">
                <a:latin typeface="Bookman Old Style"/>
                <a:cs typeface="Bookman Old Style"/>
              </a:rPr>
              <a:t>π</a:t>
            </a:r>
            <a:r>
              <a:rPr dirty="0" sz="600" spc="114" b="0" i="1">
                <a:latin typeface="Bookman Old Style"/>
                <a:cs typeface="Bookman Old Style"/>
              </a:rPr>
              <a:t> </a:t>
            </a:r>
            <a:r>
              <a:rPr dirty="0" sz="600" spc="30" b="0">
                <a:latin typeface="Bookman Old Style"/>
                <a:cs typeface="Bookman Old Style"/>
              </a:rPr>
              <a:t>(</a:t>
            </a:r>
            <a:r>
              <a:rPr dirty="0" sz="600" spc="30" i="1">
                <a:latin typeface="Book Antiqua"/>
                <a:cs typeface="Book Antiqua"/>
              </a:rPr>
              <a:t>Q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95" name="object 95" descr=""/>
          <p:cNvSpPr txBox="1"/>
          <p:nvPr/>
        </p:nvSpPr>
        <p:spPr>
          <a:xfrm>
            <a:off x="2169490" y="2632003"/>
            <a:ext cx="126364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25" b="0" i="1">
                <a:latin typeface="Bookman Old Style"/>
                <a:cs typeface="Bookman Old Style"/>
              </a:rPr>
              <a:t>,</a:t>
            </a:r>
            <a:r>
              <a:rPr dirty="0" sz="600" spc="25" i="1">
                <a:latin typeface="Book Antiqua"/>
                <a:cs typeface="Book Antiqua"/>
              </a:rPr>
              <a:t>q</a:t>
            </a:r>
            <a:r>
              <a:rPr dirty="0" sz="600" spc="25" b="0">
                <a:latin typeface="Bookman Old Style"/>
                <a:cs typeface="Bookman Old Style"/>
              </a:rPr>
              <a:t>)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96" name="object 96" descr=""/>
          <p:cNvSpPr/>
          <p:nvPr/>
        </p:nvSpPr>
        <p:spPr>
          <a:xfrm>
            <a:off x="1889150" y="2757563"/>
            <a:ext cx="393700" cy="0"/>
          </a:xfrm>
          <a:custGeom>
            <a:avLst/>
            <a:gdLst/>
            <a:ahLst/>
            <a:cxnLst/>
            <a:rect l="l" t="t" r="r" b="b"/>
            <a:pathLst>
              <a:path w="393700" h="0">
                <a:moveTo>
                  <a:pt x="0" y="0"/>
                </a:moveTo>
                <a:lnTo>
                  <a:pt x="393560" y="0"/>
                </a:lnTo>
              </a:path>
            </a:pathLst>
          </a:custGeom>
          <a:ln w="455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 txBox="1"/>
          <p:nvPr/>
        </p:nvSpPr>
        <p:spPr>
          <a:xfrm>
            <a:off x="894969" y="2738340"/>
            <a:ext cx="133159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486409" algn="l"/>
                <a:tab pos="1088390" algn="l"/>
              </a:tabLst>
            </a:pPr>
            <a:r>
              <a:rPr dirty="0" sz="600" spc="25" b="0" i="1">
                <a:latin typeface="Bookman Old Style"/>
                <a:cs typeface="Bookman Old Style"/>
              </a:rPr>
              <a:t>∂</a:t>
            </a:r>
            <a:r>
              <a:rPr dirty="0" sz="600" spc="25" i="1">
                <a:latin typeface="Book Antiqua"/>
                <a:cs typeface="Book Antiqua"/>
              </a:rPr>
              <a:t>Q</a:t>
            </a:r>
            <a:r>
              <a:rPr dirty="0" baseline="16666" sz="750" spc="37" b="0">
                <a:latin typeface="Bookman Old Style"/>
                <a:cs typeface="Bookman Old Style"/>
              </a:rPr>
              <a:t>2</a:t>
            </a:r>
            <a:r>
              <a:rPr dirty="0" baseline="16666" sz="750" b="0">
                <a:latin typeface="Bookman Old Style"/>
                <a:cs typeface="Bookman Old Style"/>
              </a:rPr>
              <a:t>	</a:t>
            </a:r>
            <a:r>
              <a:rPr dirty="0" sz="600" spc="-25" b="0" i="1">
                <a:latin typeface="Bookman Old Style"/>
                <a:cs typeface="Bookman Old Style"/>
              </a:rPr>
              <a:t>∂</a:t>
            </a:r>
            <a:r>
              <a:rPr dirty="0" sz="600" spc="-25" i="1">
                <a:latin typeface="Book Antiqua"/>
                <a:cs typeface="Book Antiqua"/>
              </a:rPr>
              <a:t>q</a:t>
            </a:r>
            <a:r>
              <a:rPr dirty="0" baseline="16666" sz="750" spc="-37" b="0">
                <a:latin typeface="Bookman Old Style"/>
                <a:cs typeface="Bookman Old Style"/>
              </a:rPr>
              <a:t>2</a:t>
            </a:r>
            <a:r>
              <a:rPr dirty="0" baseline="16666" sz="750" b="0">
                <a:latin typeface="Bookman Old Style"/>
                <a:cs typeface="Bookman Old Style"/>
              </a:rPr>
              <a:t>	</a:t>
            </a:r>
            <a:r>
              <a:rPr dirty="0" baseline="4629" sz="900" spc="60" b="0" i="1">
                <a:latin typeface="Bookman Old Style"/>
                <a:cs typeface="Bookman Old Style"/>
              </a:rPr>
              <a:t>∂</a:t>
            </a:r>
            <a:r>
              <a:rPr dirty="0" baseline="4629" sz="900" spc="60" i="1">
                <a:latin typeface="Book Antiqua"/>
                <a:cs typeface="Book Antiqua"/>
              </a:rPr>
              <a:t>Q</a:t>
            </a:r>
            <a:r>
              <a:rPr dirty="0" baseline="4629" sz="900" spc="60" b="0" i="1">
                <a:latin typeface="Bookman Old Style"/>
                <a:cs typeface="Bookman Old Style"/>
              </a:rPr>
              <a:t>∂</a:t>
            </a:r>
            <a:r>
              <a:rPr dirty="0" baseline="4629" sz="900" spc="60" i="1">
                <a:latin typeface="Book Antiqua"/>
                <a:cs typeface="Book Antiqua"/>
              </a:rPr>
              <a:t>q</a:t>
            </a:r>
            <a:endParaRPr baseline="4629" sz="900">
              <a:latin typeface="Book Antiqua"/>
              <a:cs typeface="Book Antiqua"/>
            </a:endParaRPr>
          </a:p>
        </p:txBody>
      </p:sp>
      <p:sp>
        <p:nvSpPr>
          <p:cNvPr id="98" name="object 98" descr=""/>
          <p:cNvSpPr txBox="1"/>
          <p:nvPr/>
        </p:nvSpPr>
        <p:spPr>
          <a:xfrm>
            <a:off x="2285199" y="2526739"/>
            <a:ext cx="10477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50">
                <a:latin typeface="Goudy Stout"/>
                <a:cs typeface="Goudy Stout"/>
              </a:rPr>
              <a:t>)</a:t>
            </a:r>
            <a:endParaRPr sz="800">
              <a:latin typeface="Goudy Stout"/>
              <a:cs typeface="Goudy Stout"/>
            </a:endParaRPr>
          </a:p>
        </p:txBody>
      </p:sp>
      <p:sp>
        <p:nvSpPr>
          <p:cNvPr id="99" name="object 99" descr=""/>
          <p:cNvSpPr txBox="1"/>
          <p:nvPr/>
        </p:nvSpPr>
        <p:spPr>
          <a:xfrm>
            <a:off x="2364358" y="2578765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-50" b="0">
                <a:latin typeface="Bookman Old Style"/>
                <a:cs typeface="Bookman Old Style"/>
              </a:rPr>
              <a:t>2</a:t>
            </a:r>
            <a:endParaRPr sz="600">
              <a:latin typeface="Bookman Old Style"/>
              <a:cs typeface="Bookman Old Style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1674545" y="2668954"/>
            <a:ext cx="96520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84860" algn="l"/>
              </a:tabLst>
            </a:pPr>
            <a:r>
              <a:rPr dirty="0" sz="800" spc="65" i="1">
                <a:latin typeface="Times New Roman"/>
                <a:cs typeface="Times New Roman"/>
              </a:rPr>
              <a:t>−</a:t>
            </a:r>
            <a:r>
              <a:rPr dirty="0" sz="800" i="1">
                <a:latin typeface="Times New Roman"/>
                <a:cs typeface="Times New Roman"/>
              </a:rPr>
              <a:t>	</a:t>
            </a:r>
            <a:r>
              <a:rPr dirty="0" sz="800" spc="114" i="1">
                <a:latin typeface="Times New Roman"/>
                <a:cs typeface="Times New Roman"/>
              </a:rPr>
              <a:t>&gt;</a:t>
            </a:r>
            <a:r>
              <a:rPr dirty="0" sz="800" spc="35" i="1">
                <a:latin typeface="Times New Roman"/>
                <a:cs typeface="Times New Roman"/>
              </a:rPr>
              <a:t> </a:t>
            </a:r>
            <a:r>
              <a:rPr dirty="0" sz="800" spc="-50">
                <a:latin typeface="Garamond"/>
                <a:cs typeface="Garamond"/>
              </a:rPr>
              <a:t>0</a:t>
            </a:r>
            <a:endParaRPr sz="800">
              <a:latin typeface="Garamond"/>
              <a:cs typeface="Garamond"/>
            </a:endParaRPr>
          </a:p>
        </p:txBody>
      </p:sp>
      <p:sp>
        <p:nvSpPr>
          <p:cNvPr id="101" name="object 101" descr=""/>
          <p:cNvSpPr txBox="1"/>
          <p:nvPr/>
        </p:nvSpPr>
        <p:spPr>
          <a:xfrm>
            <a:off x="434187" y="2849224"/>
            <a:ext cx="2954020" cy="307340"/>
          </a:xfrm>
          <a:prstGeom prst="rect">
            <a:avLst/>
          </a:prstGeom>
        </p:spPr>
        <p:txBody>
          <a:bodyPr wrap="square" lIns="0" tIns="23495" rIns="0" bIns="0" rtlCol="0" vert="horz">
            <a:spAutoFit/>
          </a:bodyPr>
          <a:lstStyle/>
          <a:p>
            <a:pPr marL="380365" indent="-109855">
              <a:lnSpc>
                <a:spcPct val="100000"/>
              </a:lnSpc>
              <a:spcBef>
                <a:spcPts val="185"/>
              </a:spcBef>
              <a:buClr>
                <a:srgbClr val="0E61A5"/>
              </a:buClr>
              <a:buFont typeface="Times New Roman"/>
              <a:buChar char="•"/>
              <a:tabLst>
                <a:tab pos="380365" algn="l"/>
              </a:tabLst>
            </a:pPr>
            <a:r>
              <a:rPr dirty="0" sz="800" spc="-30">
                <a:latin typeface="楷体"/>
                <a:cs typeface="楷体"/>
              </a:rPr>
              <a:t>表明政府利润函数是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25" i="1">
                <a:latin typeface="Book Antiqua"/>
                <a:cs typeface="Book Antiqua"/>
              </a:rPr>
              <a:t> </a:t>
            </a:r>
            <a:r>
              <a:rPr dirty="0" sz="800" spc="-95">
                <a:latin typeface="楷体"/>
                <a:cs typeface="楷体"/>
              </a:rPr>
              <a:t>和 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sz="800" spc="30" i="1">
                <a:latin typeface="Book Antiqua"/>
                <a:cs typeface="Book Antiqua"/>
              </a:rPr>
              <a:t> </a:t>
            </a:r>
            <a:r>
              <a:rPr dirty="0" sz="800" spc="-15">
                <a:latin typeface="楷体"/>
                <a:cs typeface="楷体"/>
              </a:rPr>
              <a:t>的凹函数，最大值存在。</a:t>
            </a:r>
            <a:endParaRPr sz="800">
              <a:latin typeface="楷体"/>
              <a:cs typeface="楷体"/>
            </a:endParaRPr>
          </a:p>
          <a:p>
            <a:pPr marL="1524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sz="900" spc="-30">
                <a:latin typeface="楷体"/>
                <a:cs typeface="楷体"/>
              </a:rPr>
              <a:t>模型复杂，无法获得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35" i="1">
                <a:latin typeface="Times New Roman"/>
                <a:cs typeface="Times New Roman"/>
              </a:rPr>
              <a:t>,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35" i="1">
                <a:latin typeface="Book Antiqua"/>
                <a:cs typeface="Book Antiqua"/>
              </a:rPr>
              <a:t> </a:t>
            </a:r>
            <a:r>
              <a:rPr dirty="0" sz="900" spc="-15">
                <a:latin typeface="楷体"/>
                <a:cs typeface="楷体"/>
              </a:rPr>
              <a:t>的显式解，需采用数值方法。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102" name="object 102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103" name="object 103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4" name="object 104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5" name="object 105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106" name="object 10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815"/>
            </a:xfrm>
            <a:custGeom>
              <a:avLst/>
              <a:gdLst/>
              <a:ahLst/>
              <a:cxnLst/>
              <a:rect l="l" t="t" r="r" b="b"/>
              <a:pathLst>
                <a:path w="4608195" h="170815">
                  <a:moveTo>
                    <a:pt x="4608004" y="0"/>
                  </a:moveTo>
                  <a:lnTo>
                    <a:pt x="0" y="0"/>
                  </a:lnTo>
                  <a:lnTo>
                    <a:pt x="0" y="170319"/>
                  </a:lnTo>
                  <a:lnTo>
                    <a:pt x="4608004" y="17031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513"/>
            <a:ext cx="27051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r>
              <a:rPr dirty="0" sz="1000" spc="2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序列最小二乘二次规划 </a:t>
            </a: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(SLSQP)</a:t>
            </a:r>
            <a:r>
              <a:rPr dirty="0" sz="10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微软雅黑"/>
                <a:cs typeface="微软雅黑"/>
              </a:rPr>
              <a:t>算法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3285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32994" y="707596"/>
            <a:ext cx="3803650" cy="224028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53060" indent="-114300">
              <a:lnSpc>
                <a:spcPct val="100000"/>
              </a:lnSpc>
              <a:spcBef>
                <a:spcPts val="409"/>
              </a:spcBef>
              <a:buClr>
                <a:srgbClr val="0E61A5"/>
              </a:buClr>
              <a:buFont typeface="Meiryo UI"/>
              <a:buChar char="•"/>
              <a:tabLst>
                <a:tab pos="353060" algn="l"/>
              </a:tabLst>
            </a:pPr>
            <a:r>
              <a:rPr dirty="0" sz="900" spc="-20">
                <a:latin typeface="楷体"/>
                <a:cs typeface="楷体"/>
              </a:rPr>
              <a:t>适用性：求解带约束的非线性规划问题，无需显式 </a:t>
            </a:r>
            <a:r>
              <a:rPr dirty="0" sz="900">
                <a:latin typeface="Arial"/>
                <a:cs typeface="Arial"/>
              </a:rPr>
              <a:t>Hessian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25">
                <a:latin typeface="楷体"/>
                <a:cs typeface="楷体"/>
              </a:rPr>
              <a:t>矩阵。</a:t>
            </a:r>
            <a:endParaRPr sz="900">
              <a:latin typeface="楷体"/>
              <a:cs typeface="楷体"/>
            </a:endParaRPr>
          </a:p>
          <a:p>
            <a:pPr marL="3530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353060" algn="l"/>
              </a:tabLst>
            </a:pPr>
            <a:r>
              <a:rPr dirty="0" sz="900" spc="-15">
                <a:latin typeface="楷体"/>
                <a:cs typeface="楷体"/>
              </a:rPr>
              <a:t>核心思想：迭代求解二次规划子问题。</a:t>
            </a:r>
            <a:endParaRPr sz="900">
              <a:latin typeface="楷体"/>
              <a:cs typeface="楷体"/>
            </a:endParaRPr>
          </a:p>
          <a:p>
            <a:pPr marL="127000">
              <a:lnSpc>
                <a:spcPct val="100000"/>
              </a:lnSpc>
              <a:spcBef>
                <a:spcPts val="310"/>
              </a:spcBef>
            </a:pPr>
            <a:r>
              <a:rPr dirty="0" sz="900" b="1">
                <a:latin typeface="Arial"/>
                <a:cs typeface="Arial"/>
              </a:rPr>
              <a:t>SLSQP</a:t>
            </a:r>
            <a:r>
              <a:rPr dirty="0" sz="900" spc="-30" b="1">
                <a:latin typeface="Arial"/>
                <a:cs typeface="Arial"/>
              </a:rPr>
              <a:t> </a:t>
            </a:r>
            <a:r>
              <a:rPr dirty="0" sz="900" spc="-10">
                <a:latin typeface="楷体"/>
                <a:cs typeface="楷体"/>
              </a:rPr>
              <a:t>算法流程概述</a:t>
            </a:r>
            <a:r>
              <a:rPr dirty="0" sz="900" spc="-50" b="1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290"/>
              </a:spcBef>
            </a:pPr>
            <a:r>
              <a:rPr dirty="0" baseline="7936" sz="1050">
                <a:latin typeface="Arial"/>
                <a:cs typeface="Arial"/>
              </a:rPr>
              <a:t>1:</a:t>
            </a:r>
            <a:r>
              <a:rPr dirty="0" baseline="7936" sz="1050" spc="412">
                <a:latin typeface="Arial"/>
                <a:cs typeface="Arial"/>
              </a:rPr>
              <a:t> </a:t>
            </a:r>
            <a:r>
              <a:rPr dirty="0" baseline="6172" sz="1350" spc="-15">
                <a:latin typeface="楷体"/>
                <a:cs typeface="楷体"/>
              </a:rPr>
              <a:t>输入</a:t>
            </a:r>
            <a:r>
              <a:rPr dirty="0" baseline="6172" sz="1350" spc="52" b="1">
                <a:latin typeface="Arial"/>
                <a:cs typeface="Arial"/>
              </a:rPr>
              <a:t>: </a:t>
            </a:r>
            <a:r>
              <a:rPr dirty="0" baseline="6172" sz="1350" spc="-82">
                <a:latin typeface="楷体"/>
                <a:cs typeface="楷体"/>
              </a:rPr>
              <a:t>初始点 </a:t>
            </a:r>
            <a:r>
              <a:rPr dirty="0" baseline="6172" sz="1350" i="1">
                <a:latin typeface="Book Antiqua"/>
                <a:cs typeface="Book Antiqua"/>
              </a:rPr>
              <a:t>x</a:t>
            </a:r>
            <a:r>
              <a:rPr dirty="0" sz="600" b="0">
                <a:latin typeface="Bookman Old Style"/>
                <a:cs typeface="Bookman Old Style"/>
              </a:rPr>
              <a:t>0</a:t>
            </a:r>
            <a:r>
              <a:rPr dirty="0" baseline="6172" sz="1350">
                <a:latin typeface="Arial"/>
                <a:cs typeface="Arial"/>
              </a:rPr>
              <a:t>, </a:t>
            </a:r>
            <a:r>
              <a:rPr dirty="0" baseline="6172" sz="1350" spc="-75">
                <a:latin typeface="楷体"/>
                <a:cs typeface="楷体"/>
              </a:rPr>
              <a:t>允许误差 </a:t>
            </a:r>
            <a:r>
              <a:rPr dirty="0" baseline="6172" sz="1350" i="1">
                <a:latin typeface="Times New Roman"/>
                <a:cs typeface="Times New Roman"/>
              </a:rPr>
              <a:t>ε</a:t>
            </a:r>
            <a:r>
              <a:rPr dirty="0" baseline="6172" sz="1350">
                <a:latin typeface="Arial"/>
                <a:cs typeface="Arial"/>
              </a:rPr>
              <a:t>, </a:t>
            </a:r>
            <a:r>
              <a:rPr dirty="0" baseline="6172" sz="1350" spc="-60">
                <a:latin typeface="楷体"/>
                <a:cs typeface="楷体"/>
              </a:rPr>
              <a:t>最大迭代次数 </a:t>
            </a:r>
            <a:r>
              <a:rPr dirty="0" baseline="6172" sz="1350" spc="-75" i="1">
                <a:latin typeface="Book Antiqua"/>
                <a:cs typeface="Book Antiqua"/>
              </a:rPr>
              <a:t>K</a:t>
            </a:r>
            <a:endParaRPr baseline="6172" sz="1350">
              <a:latin typeface="Book Antiqua"/>
              <a:cs typeface="Book Antiqua"/>
            </a:endParaRPr>
          </a:p>
          <a:p>
            <a:pPr marL="189230">
              <a:lnSpc>
                <a:spcPts val="1035"/>
              </a:lnSpc>
              <a:spcBef>
                <a:spcPts val="10"/>
              </a:spcBef>
            </a:pPr>
            <a:r>
              <a:rPr dirty="0" baseline="7936" sz="1050">
                <a:latin typeface="Arial"/>
                <a:cs typeface="Arial"/>
              </a:rPr>
              <a:t>2:</a:t>
            </a:r>
            <a:r>
              <a:rPr dirty="0" baseline="7936" sz="1050" spc="390">
                <a:latin typeface="Arial"/>
                <a:cs typeface="Arial"/>
              </a:rPr>
              <a:t> </a:t>
            </a:r>
            <a:r>
              <a:rPr dirty="0" baseline="6172" sz="1350" spc="-15">
                <a:latin typeface="楷体"/>
                <a:cs typeface="楷体"/>
              </a:rPr>
              <a:t>初始化</a:t>
            </a:r>
            <a:r>
              <a:rPr dirty="0" baseline="6172" sz="1350" spc="44" b="1">
                <a:latin typeface="Arial"/>
                <a:cs typeface="Arial"/>
              </a:rPr>
              <a:t>: </a:t>
            </a:r>
            <a:r>
              <a:rPr dirty="0" baseline="6172" sz="1350" i="1">
                <a:latin typeface="Book Antiqua"/>
                <a:cs typeface="Book Antiqua"/>
              </a:rPr>
              <a:t>k</a:t>
            </a:r>
            <a:r>
              <a:rPr dirty="0" baseline="6172" sz="1350" spc="60" i="1">
                <a:latin typeface="Book Antiqua"/>
                <a:cs typeface="Book Antiqua"/>
              </a:rPr>
              <a:t> </a:t>
            </a:r>
            <a:r>
              <a:rPr dirty="0" baseline="6172" sz="1350" spc="-37" i="1">
                <a:latin typeface="Meiryo UI"/>
                <a:cs typeface="Meiryo UI"/>
              </a:rPr>
              <a:t>← </a:t>
            </a:r>
            <a:r>
              <a:rPr dirty="0" baseline="6172" sz="1350">
                <a:latin typeface="Garamond"/>
                <a:cs typeface="Garamond"/>
              </a:rPr>
              <a:t>0</a:t>
            </a:r>
            <a:r>
              <a:rPr dirty="0" baseline="6172" sz="1350">
                <a:latin typeface="Arial"/>
                <a:cs typeface="Arial"/>
              </a:rPr>
              <a:t>, </a:t>
            </a:r>
            <a:r>
              <a:rPr dirty="0" baseline="6172" sz="1350" i="1">
                <a:latin typeface="Book Antiqua"/>
                <a:cs typeface="Book Antiqua"/>
              </a:rPr>
              <a:t>B</a:t>
            </a:r>
            <a:r>
              <a:rPr dirty="0" sz="600" b="0">
                <a:latin typeface="Bookman Old Style"/>
                <a:cs typeface="Bookman Old Style"/>
              </a:rPr>
              <a:t>0</a:t>
            </a:r>
            <a:r>
              <a:rPr dirty="0" sz="600" spc="110" b="0">
                <a:latin typeface="Bookman Old Style"/>
                <a:cs typeface="Bookman Old Style"/>
              </a:rPr>
              <a:t> </a:t>
            </a:r>
            <a:r>
              <a:rPr dirty="0" baseline="6172" sz="1350" spc="-37" i="1">
                <a:latin typeface="Meiryo UI"/>
                <a:cs typeface="Meiryo UI"/>
              </a:rPr>
              <a:t>← </a:t>
            </a:r>
            <a:r>
              <a:rPr dirty="0" baseline="6172" sz="1350" spc="-75" i="1">
                <a:latin typeface="Book Antiqua"/>
                <a:cs typeface="Book Antiqua"/>
              </a:rPr>
              <a:t>I</a:t>
            </a:r>
            <a:endParaRPr baseline="6172" sz="1350">
              <a:latin typeface="Book Antiqua"/>
              <a:cs typeface="Book Antiqua"/>
            </a:endParaRPr>
          </a:p>
          <a:p>
            <a:pPr marL="189230">
              <a:lnSpc>
                <a:spcPts val="1035"/>
              </a:lnSpc>
            </a:pPr>
            <a:r>
              <a:rPr dirty="0" sz="700">
                <a:latin typeface="Arial"/>
                <a:cs typeface="Arial"/>
              </a:rPr>
              <a:t>3:</a:t>
            </a:r>
            <a:r>
              <a:rPr dirty="0" sz="700" spc="235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while</a:t>
            </a:r>
            <a:r>
              <a:rPr dirty="0" sz="900" spc="-15" b="1">
                <a:latin typeface="Arial"/>
                <a:cs typeface="Arial"/>
              </a:rPr>
              <a:t> </a:t>
            </a:r>
            <a:r>
              <a:rPr dirty="0" sz="900" i="1">
                <a:latin typeface="Book Antiqua"/>
                <a:cs typeface="Book Antiqua"/>
              </a:rPr>
              <a:t>k</a:t>
            </a:r>
            <a:r>
              <a:rPr dirty="0" sz="900" spc="30" i="1">
                <a:latin typeface="Book Antiqua"/>
                <a:cs typeface="Book Antiqua"/>
              </a:rPr>
              <a:t> </a:t>
            </a:r>
            <a:r>
              <a:rPr dirty="0" sz="900" spc="55" i="1">
                <a:latin typeface="Times New Roman"/>
                <a:cs typeface="Times New Roman"/>
              </a:rPr>
              <a:t>&lt; </a:t>
            </a:r>
            <a:r>
              <a:rPr dirty="0" sz="900" i="1">
                <a:latin typeface="Book Antiqua"/>
                <a:cs typeface="Book Antiqua"/>
              </a:rPr>
              <a:t>K</a:t>
            </a:r>
            <a:r>
              <a:rPr dirty="0" sz="900" spc="30" i="1">
                <a:latin typeface="Book Antiqua"/>
                <a:cs typeface="Book Antiqua"/>
              </a:rPr>
              <a:t> </a:t>
            </a:r>
            <a:r>
              <a:rPr dirty="0" sz="900" b="1">
                <a:latin typeface="Arial"/>
                <a:cs typeface="Arial"/>
              </a:rPr>
              <a:t>and</a:t>
            </a:r>
            <a:r>
              <a:rPr dirty="0" sz="900" spc="-10" b="1">
                <a:latin typeface="Arial"/>
                <a:cs typeface="Arial"/>
              </a:rPr>
              <a:t> </a:t>
            </a:r>
            <a:r>
              <a:rPr dirty="0" sz="900" spc="-60">
                <a:latin typeface="楷体"/>
                <a:cs typeface="楷体"/>
              </a:rPr>
              <a:t>未收敛 </a:t>
            </a:r>
            <a:r>
              <a:rPr dirty="0" sz="900" spc="-25" b="1">
                <a:latin typeface="Arial"/>
                <a:cs typeface="Arial"/>
              </a:rPr>
              <a:t>do</a:t>
            </a:r>
            <a:endParaRPr sz="900">
              <a:latin typeface="Arial"/>
              <a:cs typeface="Arial"/>
            </a:endParaRPr>
          </a:p>
          <a:p>
            <a:pPr marL="189230">
              <a:lnSpc>
                <a:spcPct val="100000"/>
              </a:lnSpc>
              <a:spcBef>
                <a:spcPts val="10"/>
              </a:spcBef>
              <a:tabLst>
                <a:tab pos="490855" algn="l"/>
              </a:tabLst>
            </a:pPr>
            <a:r>
              <a:rPr dirty="0" sz="700" spc="-25">
                <a:latin typeface="Arial"/>
                <a:cs typeface="Arial"/>
              </a:rPr>
              <a:t>4: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900" spc="-50">
                <a:latin typeface="楷体"/>
                <a:cs typeface="楷体"/>
              </a:rPr>
              <a:t>计算 </a:t>
            </a:r>
            <a:r>
              <a:rPr dirty="0" sz="900" spc="-10" i="1">
                <a:latin typeface="Book Antiqua"/>
                <a:cs typeface="Book Antiqua"/>
              </a:rPr>
              <a:t>f</a:t>
            </a:r>
            <a:r>
              <a:rPr dirty="0" sz="900" spc="-65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27" i="1">
                <a:latin typeface="Book Antiqua"/>
                <a:cs typeface="Book Antiqua"/>
              </a:rPr>
              <a:t> </a:t>
            </a:r>
            <a:r>
              <a:rPr dirty="0" sz="900" spc="60">
                <a:latin typeface="Garamond"/>
                <a:cs typeface="Garamond"/>
              </a:rPr>
              <a:t>)</a:t>
            </a:r>
            <a:r>
              <a:rPr dirty="0" sz="900" spc="15" i="1">
                <a:latin typeface="Times New Roman"/>
                <a:cs typeface="Times New Roman"/>
              </a:rPr>
              <a:t>, </a:t>
            </a:r>
            <a:r>
              <a:rPr dirty="0" sz="900" spc="-75" i="1">
                <a:latin typeface="Meiryo UI"/>
                <a:cs typeface="Meiryo UI"/>
              </a:rPr>
              <a:t>∇</a:t>
            </a:r>
            <a:r>
              <a:rPr dirty="0" sz="900" spc="-75" i="1">
                <a:latin typeface="Book Antiqua"/>
                <a:cs typeface="Book Antiqua"/>
              </a:rPr>
              <a:t>f</a:t>
            </a:r>
            <a:r>
              <a:rPr dirty="0" sz="900" spc="-65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27" i="1">
                <a:latin typeface="Book Antiqua"/>
                <a:cs typeface="Book Antiqua"/>
              </a:rPr>
              <a:t> </a:t>
            </a:r>
            <a:r>
              <a:rPr dirty="0" sz="900" spc="60">
                <a:latin typeface="Garamond"/>
                <a:cs typeface="Garamond"/>
              </a:rPr>
              <a:t>)</a:t>
            </a:r>
            <a:r>
              <a:rPr dirty="0" sz="900" spc="15" i="1">
                <a:latin typeface="Times New Roman"/>
                <a:cs typeface="Times New Roman"/>
              </a:rPr>
              <a:t>, 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baseline="-9259" sz="900" i="1">
                <a:latin typeface="Book Antiqua"/>
                <a:cs typeface="Book Antiqua"/>
              </a:rPr>
              <a:t>i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20" i="1">
                <a:latin typeface="Book Antiqua"/>
                <a:cs typeface="Book Antiqua"/>
              </a:rPr>
              <a:t> </a:t>
            </a:r>
            <a:r>
              <a:rPr dirty="0" sz="900" spc="60">
                <a:latin typeface="Garamond"/>
                <a:cs typeface="Garamond"/>
              </a:rPr>
              <a:t>)</a:t>
            </a:r>
            <a:r>
              <a:rPr dirty="0" sz="900" spc="15" i="1">
                <a:latin typeface="Times New Roman"/>
                <a:cs typeface="Times New Roman"/>
              </a:rPr>
              <a:t>, </a:t>
            </a:r>
            <a:r>
              <a:rPr dirty="0" sz="900" i="1">
                <a:latin typeface="Meiryo UI"/>
                <a:cs typeface="Meiryo UI"/>
              </a:rPr>
              <a:t>∇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baseline="-9259" sz="900" i="1">
                <a:latin typeface="Book Antiqua"/>
                <a:cs typeface="Book Antiqua"/>
              </a:rPr>
              <a:t>i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20" i="1">
                <a:latin typeface="Book Antiqua"/>
                <a:cs typeface="Book Antiqua"/>
              </a:rPr>
              <a:t> </a:t>
            </a:r>
            <a:r>
              <a:rPr dirty="0" sz="900" spc="40"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  <a:p>
            <a:pPr marL="189230">
              <a:lnSpc>
                <a:spcPct val="100000"/>
              </a:lnSpc>
              <a:spcBef>
                <a:spcPts val="10"/>
              </a:spcBef>
              <a:tabLst>
                <a:tab pos="490855" algn="l"/>
              </a:tabLst>
            </a:pPr>
            <a:r>
              <a:rPr dirty="0" sz="700" spc="-25">
                <a:latin typeface="Arial"/>
                <a:cs typeface="Arial"/>
              </a:rPr>
              <a:t>5: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900" spc="-75">
                <a:latin typeface="楷体"/>
                <a:cs typeface="楷体"/>
              </a:rPr>
              <a:t>求解 </a:t>
            </a:r>
            <a:r>
              <a:rPr dirty="0" sz="900">
                <a:latin typeface="Arial"/>
                <a:cs typeface="Arial"/>
              </a:rPr>
              <a:t>QP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35">
                <a:latin typeface="楷体"/>
                <a:cs typeface="楷体"/>
              </a:rPr>
              <a:t>子问题得搜索方向 </a:t>
            </a:r>
            <a:r>
              <a:rPr dirty="0" sz="900" spc="-25" i="1">
                <a:latin typeface="Book Antiqua"/>
                <a:cs typeface="Book Antiqua"/>
              </a:rPr>
              <a:t>d</a:t>
            </a:r>
            <a:r>
              <a:rPr dirty="0" baseline="-9259" sz="900" spc="-37" i="1">
                <a:latin typeface="Book Antiqua"/>
                <a:cs typeface="Book Antiqua"/>
              </a:rPr>
              <a:t>k</a:t>
            </a:r>
            <a:endParaRPr baseline="-9259" sz="900">
              <a:latin typeface="Book Antiqua"/>
              <a:cs typeface="Book Antiqua"/>
            </a:endParaRPr>
          </a:p>
          <a:p>
            <a:pPr marL="189230">
              <a:lnSpc>
                <a:spcPct val="100000"/>
              </a:lnSpc>
              <a:spcBef>
                <a:spcPts val="10"/>
              </a:spcBef>
              <a:tabLst>
                <a:tab pos="490855" algn="l"/>
              </a:tabLst>
            </a:pPr>
            <a:r>
              <a:rPr dirty="0" sz="700" spc="-25">
                <a:latin typeface="Arial"/>
                <a:cs typeface="Arial"/>
              </a:rPr>
              <a:t>6: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900" spc="-35">
                <a:latin typeface="楷体"/>
                <a:cs typeface="楷体"/>
              </a:rPr>
              <a:t>线搜索确定步长 </a:t>
            </a:r>
            <a:r>
              <a:rPr dirty="0" sz="900" spc="30" i="1">
                <a:latin typeface="Times New Roman"/>
                <a:cs typeface="Times New Roman"/>
              </a:rPr>
              <a:t>α</a:t>
            </a:r>
            <a:r>
              <a:rPr dirty="0" baseline="-9259" sz="900" spc="44" i="1">
                <a:latin typeface="Book Antiqua"/>
                <a:cs typeface="Book Antiqua"/>
              </a:rPr>
              <a:t>k</a:t>
            </a:r>
            <a:endParaRPr baseline="-9259" sz="900">
              <a:latin typeface="Book Antiqua"/>
              <a:cs typeface="Book Antiqua"/>
            </a:endParaRPr>
          </a:p>
          <a:p>
            <a:pPr marL="189230" marR="2120900">
              <a:lnSpc>
                <a:spcPct val="101000"/>
              </a:lnSpc>
              <a:tabLst>
                <a:tab pos="490855" algn="l"/>
              </a:tabLst>
            </a:pPr>
            <a:r>
              <a:rPr dirty="0" sz="700" spc="-25">
                <a:latin typeface="Arial"/>
                <a:cs typeface="Arial"/>
              </a:rPr>
              <a:t>7: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900" spc="-10">
                <a:latin typeface="楷体"/>
                <a:cs typeface="楷体"/>
              </a:rPr>
              <a:t>更新</a:t>
            </a:r>
            <a:r>
              <a:rPr dirty="0" sz="900" spc="-165">
                <a:latin typeface="楷体"/>
                <a:cs typeface="楷体"/>
              </a:rPr>
              <a:t> 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b="0">
                <a:latin typeface="Bookman Old Style"/>
                <a:cs typeface="Bookman Old Style"/>
              </a:rPr>
              <a:t>+1</a:t>
            </a:r>
            <a:r>
              <a:rPr dirty="0" baseline="-9259" sz="900" spc="225" b="0">
                <a:latin typeface="Bookman Old Style"/>
                <a:cs typeface="Bookman Old Style"/>
              </a:rPr>
              <a:t> </a:t>
            </a:r>
            <a:r>
              <a:rPr dirty="0" sz="900" i="1">
                <a:latin typeface="Meiryo UI"/>
                <a:cs typeface="Meiryo UI"/>
              </a:rPr>
              <a:t>←</a:t>
            </a:r>
            <a:r>
              <a:rPr dirty="0" sz="900" spc="-1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22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10">
                <a:latin typeface="Garamond"/>
                <a:cs typeface="Garamond"/>
              </a:rPr>
              <a:t> </a:t>
            </a:r>
            <a:r>
              <a:rPr dirty="0" sz="900" spc="-20" i="1">
                <a:latin typeface="Times New Roman"/>
                <a:cs typeface="Times New Roman"/>
              </a:rPr>
              <a:t>α</a:t>
            </a:r>
            <a:r>
              <a:rPr dirty="0" baseline="-9259" sz="900" spc="-30" i="1">
                <a:latin typeface="Book Antiqua"/>
                <a:cs typeface="Book Antiqua"/>
              </a:rPr>
              <a:t>k</a:t>
            </a:r>
            <a:r>
              <a:rPr dirty="0" sz="900" spc="-20" i="1">
                <a:latin typeface="Book Antiqua"/>
                <a:cs typeface="Book Antiqua"/>
              </a:rPr>
              <a:t>d</a:t>
            </a:r>
            <a:r>
              <a:rPr dirty="0" baseline="-9259" sz="900" spc="-30" i="1">
                <a:latin typeface="Book Antiqua"/>
                <a:cs typeface="Book Antiqua"/>
              </a:rPr>
              <a:t>k</a:t>
            </a:r>
            <a:r>
              <a:rPr dirty="0" baseline="-9259" sz="900" spc="750" i="1">
                <a:latin typeface="Book Antiqua"/>
                <a:cs typeface="Book Antiqua"/>
              </a:rPr>
              <a:t> </a:t>
            </a:r>
            <a:r>
              <a:rPr dirty="0" sz="700" spc="-25">
                <a:latin typeface="Arial"/>
                <a:cs typeface="Arial"/>
              </a:rPr>
              <a:t>8: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900" spc="-10">
                <a:latin typeface="楷体"/>
                <a:cs typeface="楷体"/>
              </a:rPr>
              <a:t>更新</a:t>
            </a:r>
            <a:r>
              <a:rPr dirty="0" sz="900" spc="-204">
                <a:latin typeface="楷体"/>
                <a:cs typeface="楷体"/>
              </a:rPr>
              <a:t> </a:t>
            </a:r>
            <a:r>
              <a:rPr dirty="0" sz="900">
                <a:latin typeface="Arial"/>
                <a:cs typeface="Arial"/>
              </a:rPr>
              <a:t>Hessian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10">
                <a:latin typeface="楷体"/>
                <a:cs typeface="楷体"/>
              </a:rPr>
              <a:t>近似</a:t>
            </a:r>
            <a:r>
              <a:rPr dirty="0" sz="900" spc="-204">
                <a:latin typeface="楷体"/>
                <a:cs typeface="楷体"/>
              </a:rPr>
              <a:t> </a:t>
            </a:r>
            <a:r>
              <a:rPr dirty="0" sz="900" spc="-20" i="1">
                <a:latin typeface="Book Antiqua"/>
                <a:cs typeface="Book Antiqua"/>
              </a:rPr>
              <a:t>B</a:t>
            </a:r>
            <a:r>
              <a:rPr dirty="0" baseline="-9259" sz="900" spc="-30" i="1">
                <a:latin typeface="Book Antiqua"/>
                <a:cs typeface="Book Antiqua"/>
              </a:rPr>
              <a:t>k</a:t>
            </a:r>
            <a:r>
              <a:rPr dirty="0" baseline="-9259" sz="900" spc="-30" b="0">
                <a:latin typeface="Bookman Old Style"/>
                <a:cs typeface="Bookman Old Style"/>
              </a:rPr>
              <a:t>+1</a:t>
            </a:r>
            <a:r>
              <a:rPr dirty="0" baseline="-9259" sz="900" spc="750" b="0">
                <a:latin typeface="Bookman Old Style"/>
                <a:cs typeface="Bookman Old Style"/>
              </a:rPr>
              <a:t> </a:t>
            </a:r>
            <a:r>
              <a:rPr dirty="0" sz="700" spc="-25">
                <a:latin typeface="Arial"/>
                <a:cs typeface="Arial"/>
              </a:rPr>
              <a:t>9: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900" spc="-10">
                <a:latin typeface="楷体"/>
                <a:cs typeface="楷体"/>
              </a:rPr>
              <a:t>判断收</a:t>
            </a:r>
            <a:r>
              <a:rPr dirty="0" sz="900" spc="-50">
                <a:latin typeface="楷体"/>
                <a:cs typeface="楷体"/>
              </a:rPr>
              <a:t>敛</a:t>
            </a:r>
            <a:endParaRPr sz="900">
              <a:latin typeface="楷体"/>
              <a:cs typeface="楷体"/>
            </a:endParaRPr>
          </a:p>
          <a:p>
            <a:pPr marL="140335">
              <a:lnSpc>
                <a:spcPct val="100000"/>
              </a:lnSpc>
              <a:spcBef>
                <a:spcPts val="15"/>
              </a:spcBef>
              <a:tabLst>
                <a:tab pos="490855" algn="l"/>
              </a:tabLst>
            </a:pPr>
            <a:r>
              <a:rPr dirty="0" sz="700" spc="-25">
                <a:latin typeface="Arial"/>
                <a:cs typeface="Arial"/>
              </a:rPr>
              <a:t>10:</a:t>
            </a:r>
            <a:r>
              <a:rPr dirty="0" sz="700">
                <a:latin typeface="Arial"/>
                <a:cs typeface="Arial"/>
              </a:rPr>
              <a:t>	</a:t>
            </a:r>
            <a:r>
              <a:rPr dirty="0" sz="900" i="1">
                <a:latin typeface="Book Antiqua"/>
                <a:cs typeface="Book Antiqua"/>
              </a:rPr>
              <a:t>k</a:t>
            </a:r>
            <a:r>
              <a:rPr dirty="0" sz="900" spc="35" i="1">
                <a:latin typeface="Book Antiqua"/>
                <a:cs typeface="Book Antiqua"/>
              </a:rPr>
              <a:t> </a:t>
            </a:r>
            <a:r>
              <a:rPr dirty="0" sz="900" i="1">
                <a:latin typeface="Meiryo UI"/>
                <a:cs typeface="Meiryo UI"/>
              </a:rPr>
              <a:t>←</a:t>
            </a:r>
            <a:r>
              <a:rPr dirty="0" sz="900" spc="-4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k</a:t>
            </a:r>
            <a:r>
              <a:rPr dirty="0" sz="900" spc="-1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5">
                <a:latin typeface="Garamond"/>
                <a:cs typeface="Garamond"/>
              </a:rPr>
              <a:t> </a:t>
            </a:r>
            <a:r>
              <a:rPr dirty="0" sz="900" spc="-50">
                <a:latin typeface="Garamond"/>
                <a:cs typeface="Garamond"/>
              </a:rPr>
              <a:t>1</a:t>
            </a:r>
            <a:endParaRPr sz="900">
              <a:latin typeface="Garamond"/>
              <a:cs typeface="Garamond"/>
            </a:endParaRPr>
          </a:p>
          <a:p>
            <a:pPr marL="140335">
              <a:lnSpc>
                <a:spcPct val="100000"/>
              </a:lnSpc>
              <a:spcBef>
                <a:spcPts val="10"/>
              </a:spcBef>
            </a:pPr>
            <a:r>
              <a:rPr dirty="0" sz="700">
                <a:latin typeface="Arial"/>
                <a:cs typeface="Arial"/>
              </a:rPr>
              <a:t>11:</a:t>
            </a:r>
            <a:r>
              <a:rPr dirty="0" sz="700" spc="235">
                <a:latin typeface="Arial"/>
                <a:cs typeface="Arial"/>
              </a:rPr>
              <a:t> </a:t>
            </a:r>
            <a:r>
              <a:rPr dirty="0" sz="900" b="1">
                <a:latin typeface="Arial"/>
                <a:cs typeface="Arial"/>
              </a:rPr>
              <a:t>end</a:t>
            </a:r>
            <a:r>
              <a:rPr dirty="0" sz="900" spc="-15" b="1">
                <a:latin typeface="Arial"/>
                <a:cs typeface="Arial"/>
              </a:rPr>
              <a:t> </a:t>
            </a:r>
            <a:r>
              <a:rPr dirty="0" sz="900" spc="-10" b="1">
                <a:latin typeface="Arial"/>
                <a:cs typeface="Arial"/>
              </a:rPr>
              <a:t>while</a:t>
            </a:r>
            <a:endParaRPr sz="900">
              <a:latin typeface="Arial"/>
              <a:cs typeface="Arial"/>
            </a:endParaRPr>
          </a:p>
          <a:p>
            <a:pPr marL="140335">
              <a:lnSpc>
                <a:spcPct val="100000"/>
              </a:lnSpc>
              <a:spcBef>
                <a:spcPts val="10"/>
              </a:spcBef>
            </a:pPr>
            <a:r>
              <a:rPr dirty="0" sz="700">
                <a:latin typeface="Arial"/>
                <a:cs typeface="Arial"/>
              </a:rPr>
              <a:t>12:</a:t>
            </a:r>
            <a:r>
              <a:rPr dirty="0" sz="700" spc="250">
                <a:latin typeface="Arial"/>
                <a:cs typeface="Arial"/>
              </a:rPr>
              <a:t> </a:t>
            </a:r>
            <a:r>
              <a:rPr dirty="0" sz="900" spc="-10">
                <a:latin typeface="楷体"/>
                <a:cs typeface="楷体"/>
              </a:rPr>
              <a:t>输出</a:t>
            </a:r>
            <a:r>
              <a:rPr dirty="0" sz="900" spc="25" b="1">
                <a:latin typeface="Arial"/>
                <a:cs typeface="Arial"/>
              </a:rPr>
              <a:t>: </a:t>
            </a:r>
            <a:r>
              <a:rPr dirty="0" sz="900" spc="-45">
                <a:latin typeface="楷体"/>
                <a:cs typeface="楷体"/>
              </a:rPr>
              <a:t>近似最优解 </a:t>
            </a:r>
            <a:r>
              <a:rPr dirty="0" sz="900" spc="-25" i="1">
                <a:latin typeface="Book Antiqua"/>
                <a:cs typeface="Book Antiqua"/>
              </a:rPr>
              <a:t>x</a:t>
            </a:r>
            <a:r>
              <a:rPr dirty="0" baseline="-9259" sz="900" spc="-37" i="1">
                <a:latin typeface="Book Antiqua"/>
                <a:cs typeface="Book Antiqua"/>
              </a:rPr>
              <a:t>k</a:t>
            </a:r>
            <a:endParaRPr baseline="-9259" sz="900">
              <a:latin typeface="Book Antiqua"/>
              <a:cs typeface="Book Antiqua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8" name="object 4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-34" y="294513"/>
            <a:ext cx="4608195" cy="348615"/>
            <a:chOff x="-34" y="294513"/>
            <a:chExt cx="4608195" cy="348615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287020"/>
            </a:xfrm>
            <a:custGeom>
              <a:avLst/>
              <a:gdLst/>
              <a:ahLst/>
              <a:cxnLst/>
              <a:rect l="l" t="t" r="r" b="b"/>
              <a:pathLst>
                <a:path w="4608195" h="287020">
                  <a:moveTo>
                    <a:pt x="4608004" y="0"/>
                  </a:moveTo>
                  <a:lnTo>
                    <a:pt x="0" y="0"/>
                  </a:lnTo>
                  <a:lnTo>
                    <a:pt x="0" y="286956"/>
                  </a:lnTo>
                  <a:lnTo>
                    <a:pt x="4608004" y="28695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-34" y="609922"/>
              <a:ext cx="4608195" cy="33655"/>
            </a:xfrm>
            <a:custGeom>
              <a:avLst/>
              <a:gdLst/>
              <a:ahLst/>
              <a:cxnLst/>
              <a:rect l="l" t="t" r="r" b="b"/>
              <a:pathLst>
                <a:path w="4608195" h="33654">
                  <a:moveTo>
                    <a:pt x="4608060" y="0"/>
                  </a:moveTo>
                  <a:lnTo>
                    <a:pt x="0" y="0"/>
                  </a:lnTo>
                  <a:lnTo>
                    <a:pt x="0" y="33086"/>
                  </a:lnTo>
                  <a:lnTo>
                    <a:pt x="4608060" y="33086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82600" y="282155"/>
            <a:ext cx="4178935" cy="832485"/>
          </a:xfrm>
          <a:prstGeom prst="rect">
            <a:avLst/>
          </a:prstGeom>
        </p:spPr>
        <p:txBody>
          <a:bodyPr wrap="square" lIns="0" tIns="381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300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SLSQP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算法核心更新公式</a:t>
            </a:r>
            <a:endParaRPr sz="100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140"/>
              </a:spcBef>
            </a:pPr>
            <a:r>
              <a:rPr dirty="0" sz="700" spc="-20">
                <a:solidFill>
                  <a:srgbClr val="FFFFFF"/>
                </a:solidFill>
                <a:latin typeface="微软雅黑"/>
                <a:cs typeface="微软雅黑"/>
              </a:rPr>
              <a:t>补充说明</a:t>
            </a:r>
            <a:endParaRPr sz="700">
              <a:latin typeface="微软雅黑"/>
              <a:cs typeface="微软雅黑"/>
            </a:endParaRPr>
          </a:p>
          <a:p>
            <a:pPr marL="276860" marR="43180">
              <a:lnSpc>
                <a:spcPct val="142500"/>
              </a:lnSpc>
              <a:spcBef>
                <a:spcPts val="894"/>
              </a:spcBef>
            </a:pPr>
            <a:r>
              <a:rPr dirty="0" sz="900" spc="-60">
                <a:latin typeface="楷体"/>
                <a:cs typeface="楷体"/>
              </a:rPr>
              <a:t>以下为 </a:t>
            </a:r>
            <a:r>
              <a:rPr dirty="0" sz="900">
                <a:latin typeface="Arial"/>
                <a:cs typeface="Arial"/>
              </a:rPr>
              <a:t>SLSQP</a:t>
            </a:r>
            <a:r>
              <a:rPr dirty="0" sz="900" spc="-15">
                <a:latin typeface="Arial"/>
                <a:cs typeface="Arial"/>
              </a:rPr>
              <a:t> </a:t>
            </a:r>
            <a:r>
              <a:rPr dirty="0" sz="900" spc="-10">
                <a:latin typeface="楷体"/>
                <a:cs typeface="楷体"/>
              </a:rPr>
              <a:t>算法中关键步骤的更新公式：</a:t>
            </a:r>
            <a:r>
              <a:rPr dirty="0" sz="900" b="1">
                <a:latin typeface="Arial"/>
                <a:cs typeface="Arial"/>
              </a:rPr>
              <a:t>1. </a:t>
            </a:r>
            <a:r>
              <a:rPr dirty="0" sz="900" spc="-40">
                <a:latin typeface="楷体"/>
                <a:cs typeface="楷体"/>
              </a:rPr>
              <a:t>求解搜索方向 </a:t>
            </a:r>
            <a:r>
              <a:rPr dirty="0" sz="900" i="1">
                <a:latin typeface="Book Antiqua"/>
                <a:cs typeface="Book Antiqua"/>
              </a:rPr>
              <a:t>d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217" i="1">
                <a:latin typeface="Book Antiqua"/>
                <a:cs typeface="Book Antiqua"/>
              </a:rPr>
              <a:t> </a:t>
            </a:r>
            <a:r>
              <a:rPr dirty="0" sz="900" spc="-10" b="1">
                <a:latin typeface="Arial"/>
                <a:cs typeface="Arial"/>
              </a:rPr>
              <a:t>(</a:t>
            </a:r>
            <a:r>
              <a:rPr dirty="0" sz="900" spc="-20">
                <a:latin typeface="楷体"/>
                <a:cs typeface="楷体"/>
              </a:rPr>
              <a:t>二次规划子</a:t>
            </a:r>
            <a:r>
              <a:rPr dirty="0" sz="900" spc="-10">
                <a:latin typeface="楷体"/>
                <a:cs typeface="楷体"/>
              </a:rPr>
              <a:t>问题</a:t>
            </a:r>
            <a:r>
              <a:rPr dirty="0" sz="900" spc="-25" b="1">
                <a:latin typeface="Arial"/>
                <a:cs typeface="Arial"/>
              </a:rPr>
              <a:t>):</a:t>
            </a:r>
            <a:endParaRPr sz="9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2296553" y="1163391"/>
            <a:ext cx="838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900" spc="-5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1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296553" y="1314267"/>
            <a:ext cx="838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>
                <a:latin typeface="Garamond"/>
                <a:cs typeface="Garamond"/>
              </a:rPr>
              <a:t>2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026856" y="1220297"/>
            <a:ext cx="47244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750" algn="l"/>
              </a:tabLst>
            </a:pPr>
            <a:r>
              <a:rPr dirty="0" sz="600" spc="-50" i="1">
                <a:latin typeface="Book Antiqua"/>
                <a:cs typeface="Book Antiqua"/>
              </a:rPr>
              <a:t>T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T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940928" y="1290617"/>
            <a:ext cx="6699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22935" algn="l"/>
              </a:tabLst>
            </a:pPr>
            <a:r>
              <a:rPr dirty="0" sz="600" spc="-50" i="1">
                <a:latin typeface="Book Antiqua"/>
                <a:cs typeface="Book Antiqua"/>
              </a:rPr>
              <a:t>k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k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384985" y="1237038"/>
            <a:ext cx="12896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>
                <a:latin typeface="Constantia"/>
                <a:cs typeface="Constantia"/>
              </a:rPr>
              <a:t>min</a:t>
            </a:r>
            <a:r>
              <a:rPr dirty="0" sz="900" spc="229">
                <a:latin typeface="Constantia"/>
                <a:cs typeface="Constantia"/>
              </a:rPr>
              <a:t>  </a:t>
            </a:r>
            <a:r>
              <a:rPr dirty="0" sz="900" spc="-75" i="1">
                <a:latin typeface="Meiryo UI"/>
                <a:cs typeface="Meiryo UI"/>
              </a:rPr>
              <a:t>∇</a:t>
            </a:r>
            <a:r>
              <a:rPr dirty="0" sz="900" spc="-75" i="1">
                <a:latin typeface="Book Antiqua"/>
                <a:cs typeface="Book Antiqua"/>
              </a:rPr>
              <a:t>f</a:t>
            </a:r>
            <a:r>
              <a:rPr dirty="0" sz="900" spc="-105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95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 spc="215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d</a:t>
            </a:r>
            <a:r>
              <a:rPr dirty="0" sz="900" spc="-2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235">
                <a:latin typeface="Garamond"/>
                <a:cs typeface="Garamond"/>
              </a:rPr>
              <a:t>  </a:t>
            </a:r>
            <a:r>
              <a:rPr dirty="0" sz="900" i="1">
                <a:latin typeface="Book Antiqua"/>
                <a:cs typeface="Book Antiqua"/>
              </a:rPr>
              <a:t>d</a:t>
            </a:r>
            <a:r>
              <a:rPr dirty="0" sz="900" spc="215" i="1">
                <a:latin typeface="Book Antiqua"/>
                <a:cs typeface="Book Antiqua"/>
              </a:rPr>
              <a:t> </a:t>
            </a:r>
            <a:r>
              <a:rPr dirty="0" sz="900" i="1">
                <a:latin typeface="Book Antiqua"/>
                <a:cs typeface="Book Antiqua"/>
              </a:rPr>
              <a:t>B</a:t>
            </a:r>
            <a:r>
              <a:rPr dirty="0" sz="900" spc="100" i="1">
                <a:latin typeface="Book Antiqua"/>
                <a:cs typeface="Book Antiqua"/>
              </a:rPr>
              <a:t> </a:t>
            </a:r>
            <a:r>
              <a:rPr dirty="0" sz="900" spc="-50" i="1">
                <a:latin typeface="Book Antiqua"/>
                <a:cs typeface="Book Antiqua"/>
              </a:rPr>
              <a:t>d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391754" y="1320592"/>
            <a:ext cx="1848485" cy="523875"/>
          </a:xfrm>
          <a:prstGeom prst="rect">
            <a:avLst/>
          </a:prstGeom>
        </p:spPr>
        <p:txBody>
          <a:bodyPr wrap="square" lIns="0" tIns="40640" rIns="0" bIns="0" rtlCol="0" vert="horz">
            <a:spAutoFit/>
          </a:bodyPr>
          <a:lstStyle/>
          <a:p>
            <a:pPr marL="84455">
              <a:lnSpc>
                <a:spcPct val="100000"/>
              </a:lnSpc>
              <a:spcBef>
                <a:spcPts val="320"/>
              </a:spcBef>
            </a:pPr>
            <a:r>
              <a:rPr dirty="0" sz="600" spc="-50" i="1">
                <a:latin typeface="Book Antiqua"/>
                <a:cs typeface="Book Antiqua"/>
              </a:rPr>
              <a:t>d</a:t>
            </a:r>
            <a:endParaRPr sz="600">
              <a:latin typeface="Book Antiqua"/>
              <a:cs typeface="Book Antiqua"/>
            </a:endParaRPr>
          </a:p>
          <a:p>
            <a:pPr algn="r" marR="32384">
              <a:lnSpc>
                <a:spcPct val="100000"/>
              </a:lnSpc>
              <a:spcBef>
                <a:spcPts val="330"/>
              </a:spcBef>
              <a:tabLst>
                <a:tab pos="1520190" algn="l"/>
              </a:tabLst>
            </a:pPr>
            <a:r>
              <a:rPr dirty="0" sz="900">
                <a:latin typeface="Arial"/>
                <a:cs typeface="Arial"/>
              </a:rPr>
              <a:t>s.t.</a:t>
            </a:r>
            <a:r>
              <a:rPr dirty="0" sz="900" spc="225">
                <a:latin typeface="Arial"/>
                <a:cs typeface="Arial"/>
              </a:rPr>
              <a:t>  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baseline="-9259" sz="900" i="1">
                <a:latin typeface="Book Antiqua"/>
                <a:cs typeface="Book Antiqua"/>
              </a:rPr>
              <a:t>i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35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 spc="-15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5">
                <a:latin typeface="Garamond"/>
                <a:cs typeface="Garamond"/>
              </a:rPr>
              <a:t> </a:t>
            </a:r>
            <a:r>
              <a:rPr dirty="0" sz="900" i="1">
                <a:latin typeface="Meiryo UI"/>
                <a:cs typeface="Meiryo UI"/>
              </a:rPr>
              <a:t>∇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baseline="-9259" sz="900" i="1">
                <a:latin typeface="Book Antiqua"/>
                <a:cs typeface="Book Antiqua"/>
              </a:rPr>
              <a:t>i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42" i="1">
                <a:latin typeface="Book Antiqua"/>
                <a:cs typeface="Book Antiqua"/>
              </a:rPr>
              <a:t> </a:t>
            </a:r>
            <a:r>
              <a:rPr dirty="0" sz="900" spc="50">
                <a:latin typeface="Garamond"/>
                <a:cs typeface="Garamond"/>
              </a:rPr>
              <a:t>)</a:t>
            </a:r>
            <a:r>
              <a:rPr dirty="0" baseline="41666" sz="900" spc="75" i="1">
                <a:latin typeface="Book Antiqua"/>
                <a:cs typeface="Book Antiqua"/>
              </a:rPr>
              <a:t>T</a:t>
            </a:r>
            <a:r>
              <a:rPr dirty="0" sz="900" spc="50" i="1">
                <a:latin typeface="Book Antiqua"/>
                <a:cs typeface="Book Antiqua"/>
              </a:rPr>
              <a:t>d</a:t>
            </a:r>
            <a:r>
              <a:rPr dirty="0" sz="900" spc="4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=</a:t>
            </a:r>
            <a:r>
              <a:rPr dirty="0" sz="900" spc="50">
                <a:latin typeface="Garamond"/>
                <a:cs typeface="Garamond"/>
              </a:rPr>
              <a:t> </a:t>
            </a:r>
            <a:r>
              <a:rPr dirty="0" sz="900" spc="-25">
                <a:latin typeface="Garamond"/>
                <a:cs typeface="Garamond"/>
              </a:rPr>
              <a:t>0</a:t>
            </a:r>
            <a:r>
              <a:rPr dirty="0" sz="900" spc="-25" i="1">
                <a:latin typeface="Times New Roman"/>
                <a:cs typeface="Times New Roman"/>
              </a:rPr>
              <a:t>,</a:t>
            </a:r>
            <a:r>
              <a:rPr dirty="0" sz="900" i="1">
                <a:latin typeface="Times New Roman"/>
                <a:cs typeface="Times New Roman"/>
              </a:rPr>
              <a:t>	</a:t>
            </a:r>
            <a:r>
              <a:rPr dirty="0" sz="900" i="1">
                <a:latin typeface="Book Antiqua"/>
                <a:cs typeface="Book Antiqua"/>
              </a:rPr>
              <a:t>i</a:t>
            </a:r>
            <a:r>
              <a:rPr dirty="0" sz="900" spc="30" i="1">
                <a:latin typeface="Book Antiqua"/>
                <a:cs typeface="Book Antiqua"/>
              </a:rPr>
              <a:t> </a:t>
            </a:r>
            <a:r>
              <a:rPr dirty="0" sz="900" spc="-125" i="1">
                <a:latin typeface="Meiryo UI"/>
                <a:cs typeface="Meiryo UI"/>
              </a:rPr>
              <a:t>∈</a:t>
            </a:r>
            <a:r>
              <a:rPr dirty="0" sz="900" spc="-50" i="1">
                <a:latin typeface="Meiryo UI"/>
                <a:cs typeface="Meiryo UI"/>
              </a:rPr>
              <a:t> E</a:t>
            </a:r>
            <a:endParaRPr sz="900">
              <a:latin typeface="Meiryo UI"/>
              <a:cs typeface="Meiryo UI"/>
            </a:endParaRPr>
          </a:p>
          <a:p>
            <a:pPr algn="r" marR="30480">
              <a:lnSpc>
                <a:spcPct val="100000"/>
              </a:lnSpc>
              <a:spcBef>
                <a:spcPts val="490"/>
              </a:spcBef>
              <a:tabLst>
                <a:tab pos="1256665" algn="l"/>
              </a:tabLst>
            </a:pP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baseline="-9259" sz="900" i="1">
                <a:latin typeface="Book Antiqua"/>
                <a:cs typeface="Book Antiqua"/>
              </a:rPr>
              <a:t>i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42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10">
                <a:latin typeface="Garamond"/>
                <a:cs typeface="Garamond"/>
              </a:rPr>
              <a:t> </a:t>
            </a:r>
            <a:r>
              <a:rPr dirty="0" sz="900" i="1">
                <a:latin typeface="Meiryo UI"/>
                <a:cs typeface="Meiryo UI"/>
              </a:rPr>
              <a:t>∇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baseline="-9259" sz="900" i="1">
                <a:latin typeface="Book Antiqua"/>
                <a:cs typeface="Book Antiqua"/>
              </a:rPr>
              <a:t>i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35" i="1">
                <a:latin typeface="Book Antiqua"/>
                <a:cs typeface="Book Antiqua"/>
              </a:rPr>
              <a:t> </a:t>
            </a:r>
            <a:r>
              <a:rPr dirty="0" sz="900" spc="50">
                <a:latin typeface="Garamond"/>
                <a:cs typeface="Garamond"/>
              </a:rPr>
              <a:t>)</a:t>
            </a:r>
            <a:r>
              <a:rPr dirty="0" baseline="41666" sz="900" spc="75" i="1">
                <a:latin typeface="Book Antiqua"/>
                <a:cs typeface="Book Antiqua"/>
              </a:rPr>
              <a:t>T</a:t>
            </a:r>
            <a:r>
              <a:rPr dirty="0" sz="900" spc="50" i="1">
                <a:latin typeface="Book Antiqua"/>
                <a:cs typeface="Book Antiqua"/>
              </a:rPr>
              <a:t>d</a:t>
            </a:r>
            <a:r>
              <a:rPr dirty="0" sz="900" spc="65" i="1">
                <a:latin typeface="Book Antiqua"/>
                <a:cs typeface="Book Antiqua"/>
              </a:rPr>
              <a:t> </a:t>
            </a:r>
            <a:r>
              <a:rPr dirty="0" sz="900" i="1">
                <a:latin typeface="Meiryo UI"/>
                <a:cs typeface="Meiryo UI"/>
              </a:rPr>
              <a:t>≥</a:t>
            </a:r>
            <a:r>
              <a:rPr dirty="0" sz="900" spc="-15" i="1">
                <a:latin typeface="Meiryo UI"/>
                <a:cs typeface="Meiryo UI"/>
              </a:rPr>
              <a:t> </a:t>
            </a:r>
            <a:r>
              <a:rPr dirty="0" sz="900" spc="-25">
                <a:latin typeface="Garamond"/>
                <a:cs typeface="Garamond"/>
              </a:rPr>
              <a:t>0</a:t>
            </a:r>
            <a:r>
              <a:rPr dirty="0" sz="900" spc="-25" i="1">
                <a:latin typeface="Times New Roman"/>
                <a:cs typeface="Times New Roman"/>
              </a:rPr>
              <a:t>,</a:t>
            </a:r>
            <a:r>
              <a:rPr dirty="0" sz="900" i="1">
                <a:latin typeface="Times New Roman"/>
                <a:cs typeface="Times New Roman"/>
              </a:rPr>
              <a:t>	</a:t>
            </a:r>
            <a:r>
              <a:rPr dirty="0" sz="900" i="1">
                <a:latin typeface="Book Antiqua"/>
                <a:cs typeface="Book Antiqua"/>
              </a:rPr>
              <a:t>i</a:t>
            </a:r>
            <a:r>
              <a:rPr dirty="0" sz="900" spc="30" i="1">
                <a:latin typeface="Book Antiqua"/>
                <a:cs typeface="Book Antiqua"/>
              </a:rPr>
              <a:t> </a:t>
            </a:r>
            <a:r>
              <a:rPr dirty="0" sz="900" spc="-125" i="1">
                <a:latin typeface="Meiryo UI"/>
                <a:cs typeface="Meiryo UI"/>
              </a:rPr>
              <a:t>∈</a:t>
            </a:r>
            <a:r>
              <a:rPr dirty="0" sz="900" spc="-50" i="1">
                <a:latin typeface="Meiryo UI"/>
                <a:cs typeface="Meiryo UI"/>
              </a:rPr>
              <a:t> </a:t>
            </a:r>
            <a:r>
              <a:rPr dirty="0" sz="900" spc="90" i="1">
                <a:latin typeface="Meiryo UI"/>
                <a:cs typeface="Meiryo UI"/>
              </a:rPr>
              <a:t>I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09194" y="1858297"/>
            <a:ext cx="2951480" cy="78041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7000">
              <a:lnSpc>
                <a:spcPct val="100000"/>
              </a:lnSpc>
              <a:spcBef>
                <a:spcPts val="95"/>
              </a:spcBef>
            </a:pPr>
            <a:r>
              <a:rPr dirty="0" sz="900" i="1">
                <a:latin typeface="Book Antiqua"/>
                <a:cs typeface="Book Antiqua"/>
              </a:rPr>
              <a:t>l</a:t>
            </a:r>
            <a:r>
              <a:rPr dirty="0" sz="900" spc="20" i="1">
                <a:latin typeface="Book Antiqua"/>
                <a:cs typeface="Book Antiqua"/>
              </a:rPr>
              <a:t> </a:t>
            </a:r>
            <a:r>
              <a:rPr dirty="0" sz="900" i="1">
                <a:latin typeface="Meiryo UI"/>
                <a:cs typeface="Meiryo UI"/>
              </a:rPr>
              <a:t>≤</a:t>
            </a:r>
            <a:r>
              <a:rPr dirty="0" sz="900" spc="-55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15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25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d</a:t>
            </a:r>
            <a:r>
              <a:rPr dirty="0" sz="900" spc="25" i="1">
                <a:latin typeface="Book Antiqua"/>
                <a:cs typeface="Book Antiqua"/>
              </a:rPr>
              <a:t> </a:t>
            </a:r>
            <a:r>
              <a:rPr dirty="0" sz="900" i="1">
                <a:latin typeface="Meiryo UI"/>
                <a:cs typeface="Meiryo UI"/>
              </a:rPr>
              <a:t>≤</a:t>
            </a:r>
            <a:r>
              <a:rPr dirty="0" sz="900" spc="-55" i="1">
                <a:latin typeface="Meiryo UI"/>
                <a:cs typeface="Meiryo UI"/>
              </a:rPr>
              <a:t> </a:t>
            </a:r>
            <a:r>
              <a:rPr dirty="0" sz="900" spc="-50" i="1">
                <a:latin typeface="Book Antiqua"/>
                <a:cs typeface="Book Antiqua"/>
              </a:rPr>
              <a:t>u</a:t>
            </a:r>
            <a:endParaRPr sz="900">
              <a:latin typeface="Book Antiqua"/>
              <a:cs typeface="Book Antiqua"/>
            </a:endParaRPr>
          </a:p>
          <a:p>
            <a:pPr marL="50800">
              <a:lnSpc>
                <a:spcPct val="100000"/>
              </a:lnSpc>
              <a:spcBef>
                <a:spcPts val="810"/>
              </a:spcBef>
            </a:pPr>
            <a:r>
              <a:rPr dirty="0" sz="900" spc="-75">
                <a:latin typeface="楷体"/>
                <a:cs typeface="楷体"/>
              </a:rPr>
              <a:t>其中 </a:t>
            </a:r>
            <a:r>
              <a:rPr dirty="0" sz="900" i="1">
                <a:latin typeface="Book Antiqua"/>
                <a:cs typeface="Book Antiqua"/>
              </a:rPr>
              <a:t>B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187" i="1">
                <a:latin typeface="Book Antiqua"/>
                <a:cs typeface="Book Antiqua"/>
              </a:rPr>
              <a:t> </a:t>
            </a:r>
            <a:r>
              <a:rPr dirty="0" sz="900" spc="-110">
                <a:latin typeface="楷体"/>
                <a:cs typeface="楷体"/>
              </a:rPr>
              <a:t>是 </a:t>
            </a:r>
            <a:r>
              <a:rPr dirty="0" sz="900">
                <a:latin typeface="Arial"/>
                <a:cs typeface="Arial"/>
              </a:rPr>
              <a:t>Hessian</a:t>
            </a:r>
            <a:r>
              <a:rPr dirty="0" sz="900" spc="-10">
                <a:latin typeface="Arial"/>
                <a:cs typeface="Arial"/>
              </a:rPr>
              <a:t> </a:t>
            </a:r>
            <a:r>
              <a:rPr dirty="0" sz="900" spc="-20">
                <a:latin typeface="楷体"/>
                <a:cs typeface="楷体"/>
              </a:rPr>
              <a:t>矩阵的近似。</a:t>
            </a:r>
            <a:endParaRPr sz="900">
              <a:latin typeface="楷体"/>
              <a:cs typeface="楷体"/>
            </a:endParaRPr>
          </a:p>
          <a:p>
            <a:pPr marL="50800">
              <a:lnSpc>
                <a:spcPct val="100000"/>
              </a:lnSpc>
              <a:spcBef>
                <a:spcPts val="10"/>
              </a:spcBef>
            </a:pPr>
            <a:r>
              <a:rPr dirty="0" sz="900" b="1">
                <a:latin typeface="Arial"/>
                <a:cs typeface="Arial"/>
              </a:rPr>
              <a:t>2.</a:t>
            </a:r>
            <a:r>
              <a:rPr dirty="0" sz="900" spc="40" b="1">
                <a:latin typeface="Arial"/>
                <a:cs typeface="Arial"/>
              </a:rPr>
              <a:t> </a:t>
            </a:r>
            <a:r>
              <a:rPr dirty="0" sz="900" spc="-35">
                <a:latin typeface="楷体"/>
                <a:cs typeface="楷体"/>
              </a:rPr>
              <a:t>线搜索确定步长 </a:t>
            </a:r>
            <a:r>
              <a:rPr dirty="0" sz="900" spc="55" i="1">
                <a:latin typeface="Times New Roman"/>
                <a:cs typeface="Times New Roman"/>
              </a:rPr>
              <a:t>α</a:t>
            </a:r>
            <a:r>
              <a:rPr dirty="0" baseline="-9259" sz="900" spc="82" i="1">
                <a:latin typeface="Book Antiqua"/>
                <a:cs typeface="Book Antiqua"/>
              </a:rPr>
              <a:t>k</a:t>
            </a:r>
            <a:r>
              <a:rPr dirty="0" baseline="-9259" sz="900" spc="217" i="1">
                <a:latin typeface="Book Antiqua"/>
                <a:cs typeface="Book Antiqua"/>
              </a:rPr>
              <a:t> </a:t>
            </a:r>
            <a:r>
              <a:rPr dirty="0" sz="900" spc="-10" b="1">
                <a:latin typeface="Arial"/>
                <a:cs typeface="Arial"/>
              </a:rPr>
              <a:t>(Wolfe </a:t>
            </a:r>
            <a:r>
              <a:rPr dirty="0" sz="900" spc="-10">
                <a:latin typeface="楷体"/>
                <a:cs typeface="楷体"/>
              </a:rPr>
              <a:t>条件</a:t>
            </a:r>
            <a:r>
              <a:rPr dirty="0" sz="900" spc="-25" b="1">
                <a:latin typeface="Arial"/>
                <a:cs typeface="Arial"/>
              </a:rPr>
              <a:t>):</a:t>
            </a:r>
            <a:endParaRPr sz="900">
              <a:latin typeface="Arial"/>
              <a:cs typeface="Arial"/>
            </a:endParaRPr>
          </a:p>
          <a:p>
            <a:pPr marL="1082040">
              <a:lnSpc>
                <a:spcPct val="100000"/>
              </a:lnSpc>
              <a:spcBef>
                <a:spcPts val="805"/>
              </a:spcBef>
            </a:pPr>
            <a:r>
              <a:rPr dirty="0" sz="900" spc="-10" i="1">
                <a:latin typeface="Book Antiqua"/>
                <a:cs typeface="Book Antiqua"/>
              </a:rPr>
              <a:t>f</a:t>
            </a:r>
            <a:r>
              <a:rPr dirty="0" sz="900" spc="-75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262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40">
                <a:latin typeface="Garamond"/>
                <a:cs typeface="Garamond"/>
              </a:rPr>
              <a:t> </a:t>
            </a:r>
            <a:r>
              <a:rPr dirty="0" sz="900" i="1">
                <a:latin typeface="Times New Roman"/>
                <a:cs typeface="Times New Roman"/>
              </a:rPr>
              <a:t>α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sz="900" i="1">
                <a:latin typeface="Book Antiqua"/>
                <a:cs typeface="Book Antiqua"/>
              </a:rPr>
              <a:t>d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27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 spc="100">
                <a:latin typeface="Garamond"/>
                <a:cs typeface="Garamond"/>
              </a:rPr>
              <a:t> </a:t>
            </a:r>
            <a:r>
              <a:rPr dirty="0" sz="900" i="1">
                <a:latin typeface="Meiryo UI"/>
                <a:cs typeface="Meiryo UI"/>
              </a:rPr>
              <a:t>≤</a:t>
            </a:r>
            <a:r>
              <a:rPr dirty="0" sz="900" spc="20" i="1">
                <a:latin typeface="Meiryo UI"/>
                <a:cs typeface="Meiryo UI"/>
              </a:rPr>
              <a:t> </a:t>
            </a:r>
            <a:r>
              <a:rPr dirty="0" sz="900" spc="-10" i="1">
                <a:latin typeface="Book Antiqua"/>
                <a:cs typeface="Book Antiqua"/>
              </a:rPr>
              <a:t>f</a:t>
            </a:r>
            <a:r>
              <a:rPr dirty="0" sz="900" spc="-75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27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 spc="30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4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baseline="-9259" sz="900" b="0">
                <a:latin typeface="Bookman Old Style"/>
                <a:cs typeface="Bookman Old Style"/>
              </a:rPr>
              <a:t>1</a:t>
            </a:r>
            <a:r>
              <a:rPr dirty="0" sz="900" i="1">
                <a:latin typeface="Times New Roman"/>
                <a:cs typeface="Times New Roman"/>
              </a:rPr>
              <a:t>α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sz="900" i="1">
                <a:latin typeface="Meiryo UI"/>
                <a:cs typeface="Meiryo UI"/>
              </a:rPr>
              <a:t>∇</a:t>
            </a:r>
            <a:r>
              <a:rPr dirty="0" sz="900" i="1">
                <a:latin typeface="Book Antiqua"/>
                <a:cs typeface="Book Antiqua"/>
              </a:rPr>
              <a:t>f</a:t>
            </a:r>
            <a:r>
              <a:rPr dirty="0" sz="900" spc="-75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-127" i="1">
                <a:latin typeface="Book Antiqua"/>
                <a:cs typeface="Book Antiqua"/>
              </a:rPr>
              <a:t> </a:t>
            </a:r>
            <a:r>
              <a:rPr dirty="0" sz="900" spc="-20">
                <a:latin typeface="Garamond"/>
                <a:cs typeface="Garamond"/>
              </a:rPr>
              <a:t>)</a:t>
            </a:r>
            <a:r>
              <a:rPr dirty="0" baseline="41666" sz="900" spc="-30" i="1">
                <a:latin typeface="Book Antiqua"/>
                <a:cs typeface="Book Antiqua"/>
              </a:rPr>
              <a:t>T</a:t>
            </a:r>
            <a:r>
              <a:rPr dirty="0" sz="900" spc="-20" i="1">
                <a:latin typeface="Book Antiqua"/>
                <a:cs typeface="Book Antiqua"/>
              </a:rPr>
              <a:t>d</a:t>
            </a:r>
            <a:r>
              <a:rPr dirty="0" baseline="-9259" sz="900" spc="-30" i="1">
                <a:latin typeface="Book Antiqua"/>
                <a:cs typeface="Book Antiqua"/>
              </a:rPr>
              <a:t>k</a:t>
            </a:r>
            <a:endParaRPr baseline="-9259" sz="900">
              <a:latin typeface="Book Antiqua"/>
              <a:cs typeface="Book Antiqua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2100046" y="2659143"/>
            <a:ext cx="87693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17244" algn="l"/>
              </a:tabLst>
            </a:pPr>
            <a:r>
              <a:rPr dirty="0" sz="600" spc="-50" i="1">
                <a:latin typeface="Book Antiqua"/>
                <a:cs typeface="Book Antiqua"/>
              </a:rPr>
              <a:t>T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T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1658315" y="2729476"/>
            <a:ext cx="141732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70510" algn="l"/>
                <a:tab pos="565785" algn="l"/>
                <a:tab pos="840740" algn="l"/>
                <a:tab pos="1172845" algn="l"/>
                <a:tab pos="1370330" algn="l"/>
              </a:tabLst>
            </a:pPr>
            <a:r>
              <a:rPr dirty="0" sz="600" spc="-50" i="1">
                <a:latin typeface="Book Antiqua"/>
                <a:cs typeface="Book Antiqua"/>
              </a:rPr>
              <a:t>k</a:t>
            </a:r>
            <a:r>
              <a:rPr dirty="0" sz="600" i="1">
                <a:latin typeface="Book Antiqua"/>
                <a:cs typeface="Book Antiqua"/>
              </a:rPr>
              <a:t>	k</a:t>
            </a:r>
            <a:r>
              <a:rPr dirty="0" sz="600" spc="350" i="1">
                <a:latin typeface="Book Antiqua"/>
                <a:cs typeface="Book Antiqua"/>
              </a:rPr>
              <a:t> </a:t>
            </a:r>
            <a:r>
              <a:rPr dirty="0" sz="600" spc="-50" i="1">
                <a:latin typeface="Book Antiqua"/>
                <a:cs typeface="Book Antiqua"/>
              </a:rPr>
              <a:t>k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k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50" b="0">
                <a:latin typeface="Bookman Old Style"/>
                <a:cs typeface="Bookman Old Style"/>
              </a:rPr>
              <a:t>2</a:t>
            </a:r>
            <a:r>
              <a:rPr dirty="0" sz="600" b="0">
                <a:latin typeface="Bookman Old Style"/>
                <a:cs typeface="Bookman Old Style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k</a:t>
            </a:r>
            <a:r>
              <a:rPr dirty="0" sz="600" i="1">
                <a:latin typeface="Book Antiqua"/>
                <a:cs typeface="Book Antiqua"/>
              </a:rPr>
              <a:t>	</a:t>
            </a:r>
            <a:r>
              <a:rPr dirty="0" sz="600" spc="-50" i="1">
                <a:latin typeface="Book Antiqua"/>
                <a:cs typeface="Book Antiqua"/>
              </a:rPr>
              <a:t>k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1378800" y="2675884"/>
            <a:ext cx="1736089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5" i="1">
                <a:latin typeface="Meiryo UI"/>
                <a:cs typeface="Meiryo UI"/>
              </a:rPr>
              <a:t>|∇</a:t>
            </a:r>
            <a:r>
              <a:rPr dirty="0" sz="900" spc="-105" i="1">
                <a:latin typeface="Book Antiqua"/>
                <a:cs typeface="Book Antiqua"/>
              </a:rPr>
              <a:t>f</a:t>
            </a:r>
            <a:r>
              <a:rPr dirty="0" sz="900" spc="-100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320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+</a:t>
            </a:r>
            <a:r>
              <a:rPr dirty="0" sz="900" spc="-5">
                <a:latin typeface="Garamond"/>
                <a:cs typeface="Garamond"/>
              </a:rPr>
              <a:t> </a:t>
            </a:r>
            <a:r>
              <a:rPr dirty="0" sz="900" spc="110" i="1">
                <a:latin typeface="Times New Roman"/>
                <a:cs typeface="Times New Roman"/>
              </a:rPr>
              <a:t>α</a:t>
            </a:r>
            <a:r>
              <a:rPr dirty="0" sz="900" spc="105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d</a:t>
            </a:r>
            <a:r>
              <a:rPr dirty="0" sz="900" spc="105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 spc="225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d</a:t>
            </a:r>
            <a:r>
              <a:rPr dirty="0" sz="900" spc="105" i="1">
                <a:latin typeface="Book Antiqua"/>
                <a:cs typeface="Book Antiqua"/>
              </a:rPr>
              <a:t> </a:t>
            </a:r>
            <a:r>
              <a:rPr dirty="0" sz="900" spc="-155" i="1">
                <a:latin typeface="Meiryo UI"/>
                <a:cs typeface="Meiryo UI"/>
              </a:rPr>
              <a:t>|</a:t>
            </a:r>
            <a:r>
              <a:rPr dirty="0" sz="900" spc="-40" i="1">
                <a:latin typeface="Meiryo UI"/>
                <a:cs typeface="Meiryo UI"/>
              </a:rPr>
              <a:t> </a:t>
            </a:r>
            <a:r>
              <a:rPr dirty="0" sz="900" i="1">
                <a:latin typeface="Meiryo UI"/>
                <a:cs typeface="Meiryo UI"/>
              </a:rPr>
              <a:t>≤</a:t>
            </a:r>
            <a:r>
              <a:rPr dirty="0" sz="900" spc="-40" i="1">
                <a:latin typeface="Meiryo UI"/>
                <a:cs typeface="Meiryo UI"/>
              </a:rPr>
              <a:t> 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sz="900" spc="215" i="1">
                <a:latin typeface="Book Antiqua"/>
                <a:cs typeface="Book Antiqua"/>
              </a:rPr>
              <a:t> </a:t>
            </a:r>
            <a:r>
              <a:rPr dirty="0" sz="900" spc="-105" i="1">
                <a:latin typeface="Meiryo UI"/>
                <a:cs typeface="Meiryo UI"/>
              </a:rPr>
              <a:t>|∇</a:t>
            </a:r>
            <a:r>
              <a:rPr dirty="0" sz="900" spc="-105" i="1">
                <a:latin typeface="Book Antiqua"/>
                <a:cs typeface="Book Antiqua"/>
              </a:rPr>
              <a:t>f</a:t>
            </a:r>
            <a:r>
              <a:rPr dirty="0" sz="900" spc="-100" i="1">
                <a:latin typeface="Book Antiqua"/>
                <a:cs typeface="Book Antiqua"/>
              </a:rPr>
              <a:t> 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105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 spc="225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d</a:t>
            </a:r>
            <a:r>
              <a:rPr dirty="0" sz="900" spc="105" i="1">
                <a:latin typeface="Book Antiqua"/>
                <a:cs typeface="Book Antiqua"/>
              </a:rPr>
              <a:t> </a:t>
            </a:r>
            <a:r>
              <a:rPr dirty="0" sz="900" spc="-50" i="1">
                <a:latin typeface="Meiryo UI"/>
                <a:cs typeface="Meiryo UI"/>
              </a:rPr>
              <a:t>|</a:t>
            </a:r>
            <a:endParaRPr sz="900">
              <a:latin typeface="Meiryo UI"/>
              <a:cs typeface="Meiryo U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21894" y="2928310"/>
            <a:ext cx="16065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112">
                <a:latin typeface="楷体"/>
                <a:cs typeface="楷体"/>
              </a:rPr>
              <a:t>其中 </a:t>
            </a:r>
            <a:r>
              <a:rPr dirty="0" baseline="6172" sz="1350">
                <a:latin typeface="Garamond"/>
                <a:cs typeface="Garamond"/>
              </a:rPr>
              <a:t>0</a:t>
            </a:r>
            <a:r>
              <a:rPr dirty="0" baseline="6172" sz="1350" spc="52">
                <a:latin typeface="Garamond"/>
                <a:cs typeface="Garamond"/>
              </a:rPr>
              <a:t> </a:t>
            </a:r>
            <a:r>
              <a:rPr dirty="0" baseline="6172" sz="1350" spc="97" i="1">
                <a:latin typeface="Times New Roman"/>
                <a:cs typeface="Times New Roman"/>
              </a:rPr>
              <a:t>&lt; </a:t>
            </a:r>
            <a:r>
              <a:rPr dirty="0" baseline="6172" sz="1350" i="1">
                <a:latin typeface="Book Antiqua"/>
                <a:cs typeface="Book Antiqua"/>
              </a:rPr>
              <a:t>c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sz="600" spc="110" b="0">
                <a:latin typeface="Bookman Old Style"/>
                <a:cs typeface="Bookman Old Style"/>
              </a:rPr>
              <a:t> </a:t>
            </a:r>
            <a:r>
              <a:rPr dirty="0" baseline="6172" sz="1350" spc="97" i="1">
                <a:latin typeface="Times New Roman"/>
                <a:cs typeface="Times New Roman"/>
              </a:rPr>
              <a:t>&lt; </a:t>
            </a:r>
            <a:r>
              <a:rPr dirty="0" baseline="6172" sz="1350" i="1">
                <a:latin typeface="Book Antiqua"/>
                <a:cs typeface="Book Antiqua"/>
              </a:rPr>
              <a:t>c</a:t>
            </a:r>
            <a:r>
              <a:rPr dirty="0" sz="600" b="0">
                <a:latin typeface="Bookman Old Style"/>
                <a:cs typeface="Bookman Old Style"/>
              </a:rPr>
              <a:t>2</a:t>
            </a:r>
            <a:r>
              <a:rPr dirty="0" sz="600" spc="114" b="0">
                <a:latin typeface="Bookman Old Style"/>
                <a:cs typeface="Bookman Old Style"/>
              </a:rPr>
              <a:t> </a:t>
            </a:r>
            <a:r>
              <a:rPr dirty="0" baseline="6172" sz="1350" spc="97" i="1">
                <a:latin typeface="Times New Roman"/>
                <a:cs typeface="Times New Roman"/>
              </a:rPr>
              <a:t>&lt; </a:t>
            </a:r>
            <a:r>
              <a:rPr dirty="0" baseline="6172" sz="1350">
                <a:latin typeface="Garamond"/>
                <a:cs typeface="Garamond"/>
              </a:rPr>
              <a:t>1</a:t>
            </a:r>
            <a:r>
              <a:rPr dirty="0" baseline="6172" sz="1350" spc="44">
                <a:latin typeface="Garamond"/>
                <a:cs typeface="Garamond"/>
              </a:rPr>
              <a:t> </a:t>
            </a:r>
            <a:r>
              <a:rPr dirty="0" baseline="6172" sz="1350" spc="-30">
                <a:latin typeface="楷体"/>
                <a:cs typeface="楷体"/>
              </a:rPr>
              <a:t>为常数。</a:t>
            </a:r>
            <a:endParaRPr baseline="6172" sz="1350">
              <a:latin typeface="楷体"/>
              <a:cs typeface="楷体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8" name="object 5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49479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solidFill>
                  <a:srgbClr val="FFFFFF"/>
                </a:solidFill>
                <a:latin typeface="Arial"/>
                <a:cs typeface="Arial"/>
              </a:rPr>
              <a:t>SLSQP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算法核心更新公式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309194" y="855818"/>
            <a:ext cx="2943860" cy="118872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84150" indent="-133350">
              <a:lnSpc>
                <a:spcPct val="100000"/>
              </a:lnSpc>
              <a:spcBef>
                <a:spcPts val="409"/>
              </a:spcBef>
              <a:buFont typeface="Arial"/>
              <a:buAutoNum type="arabicPeriod" startAt="3"/>
              <a:tabLst>
                <a:tab pos="184150" algn="l"/>
              </a:tabLst>
            </a:pPr>
            <a:r>
              <a:rPr dirty="0" sz="900" spc="-75">
                <a:latin typeface="楷体"/>
                <a:cs typeface="楷体"/>
              </a:rPr>
              <a:t>更新 </a:t>
            </a:r>
            <a:r>
              <a:rPr dirty="0" sz="900" b="1">
                <a:latin typeface="Arial"/>
                <a:cs typeface="Arial"/>
              </a:rPr>
              <a:t>Hessian</a:t>
            </a:r>
            <a:r>
              <a:rPr dirty="0" sz="900" spc="-40" b="1">
                <a:latin typeface="Arial"/>
                <a:cs typeface="Arial"/>
              </a:rPr>
              <a:t> </a:t>
            </a:r>
            <a:r>
              <a:rPr dirty="0" sz="900" spc="-75">
                <a:latin typeface="楷体"/>
                <a:cs typeface="楷体"/>
              </a:rPr>
              <a:t>近似 </a:t>
            </a:r>
            <a:r>
              <a:rPr dirty="0" sz="900" spc="-20" i="1">
                <a:latin typeface="Book Antiqua"/>
                <a:cs typeface="Book Antiqua"/>
              </a:rPr>
              <a:t>B</a:t>
            </a:r>
            <a:r>
              <a:rPr dirty="0" baseline="-9259" sz="900" spc="-30" i="1">
                <a:latin typeface="Book Antiqua"/>
                <a:cs typeface="Book Antiqua"/>
              </a:rPr>
              <a:t>k</a:t>
            </a:r>
            <a:r>
              <a:rPr dirty="0" baseline="-9259" sz="900" spc="-30" b="0">
                <a:latin typeface="Bookman Old Style"/>
                <a:cs typeface="Bookman Old Style"/>
              </a:rPr>
              <a:t>+1</a:t>
            </a:r>
            <a:r>
              <a:rPr dirty="0" sz="900" spc="-20" b="1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lvl="1" marL="2768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76860" algn="l"/>
              </a:tabLst>
            </a:pPr>
            <a:r>
              <a:rPr dirty="0" sz="900" spc="-50">
                <a:latin typeface="楷体"/>
                <a:cs typeface="楷体"/>
              </a:rPr>
              <a:t>计算位移 </a:t>
            </a:r>
            <a:r>
              <a:rPr dirty="0" sz="900" i="1">
                <a:latin typeface="Book Antiqua"/>
                <a:cs typeface="Book Antiqua"/>
              </a:rPr>
              <a:t>s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240" i="1">
                <a:latin typeface="Book Antiqua"/>
                <a:cs typeface="Book Antiqua"/>
              </a:rPr>
              <a:t> </a:t>
            </a:r>
            <a:r>
              <a:rPr dirty="0" sz="900" spc="-50">
                <a:latin typeface="楷体"/>
                <a:cs typeface="楷体"/>
              </a:rPr>
              <a:t>和梯度差 </a:t>
            </a:r>
            <a:r>
              <a:rPr dirty="0" sz="900" spc="-10" i="1">
                <a:latin typeface="Book Antiqua"/>
                <a:cs typeface="Book Antiqua"/>
              </a:rPr>
              <a:t>y</a:t>
            </a:r>
            <a:r>
              <a:rPr dirty="0" baseline="-9259" sz="900" spc="-15" i="1">
                <a:latin typeface="Book Antiqua"/>
                <a:cs typeface="Book Antiqua"/>
              </a:rPr>
              <a:t>k</a:t>
            </a:r>
            <a:r>
              <a:rPr dirty="0" baseline="-9259" sz="900" spc="-142" i="1">
                <a:latin typeface="Book Antiqua"/>
                <a:cs typeface="Book Antiqua"/>
              </a:rPr>
              <a:t> </a:t>
            </a:r>
            <a:r>
              <a:rPr dirty="0" sz="900" spc="-50">
                <a:latin typeface="Arial"/>
                <a:cs typeface="Arial"/>
              </a:rPr>
              <a:t>:</a:t>
            </a:r>
            <a:endParaRPr sz="900">
              <a:latin typeface="Arial"/>
              <a:cs typeface="Arial"/>
            </a:endParaRPr>
          </a:p>
          <a:p>
            <a:pPr marL="1336675">
              <a:lnSpc>
                <a:spcPct val="100000"/>
              </a:lnSpc>
              <a:spcBef>
                <a:spcPts val="805"/>
              </a:spcBef>
            </a:pPr>
            <a:r>
              <a:rPr dirty="0" sz="900" i="1">
                <a:latin typeface="Book Antiqua"/>
                <a:cs typeface="Book Antiqua"/>
              </a:rPr>
              <a:t>s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315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=</a:t>
            </a:r>
            <a:r>
              <a:rPr dirty="0" sz="900" spc="80">
                <a:latin typeface="Garamond"/>
                <a:cs typeface="Garamond"/>
              </a:rPr>
              <a:t> 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b="0">
                <a:latin typeface="Bookman Old Style"/>
                <a:cs typeface="Bookman Old Style"/>
              </a:rPr>
              <a:t>+1</a:t>
            </a:r>
            <a:r>
              <a:rPr dirty="0" baseline="-9259" sz="900" spc="157" b="0">
                <a:latin typeface="Bookman Old Style"/>
                <a:cs typeface="Bookman Old Style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65" i="1">
                <a:latin typeface="Meiryo UI"/>
                <a:cs typeface="Meiryo UI"/>
              </a:rPr>
              <a:t> </a:t>
            </a:r>
            <a:r>
              <a:rPr dirty="0" sz="900" spc="-25" i="1">
                <a:latin typeface="Book Antiqua"/>
                <a:cs typeface="Book Antiqua"/>
              </a:rPr>
              <a:t>x</a:t>
            </a:r>
            <a:r>
              <a:rPr dirty="0" baseline="-9259" sz="900" spc="-37" i="1">
                <a:latin typeface="Book Antiqua"/>
                <a:cs typeface="Book Antiqua"/>
              </a:rPr>
              <a:t>k</a:t>
            </a:r>
            <a:endParaRPr baseline="-9259" sz="900">
              <a:latin typeface="Book Antiqua"/>
              <a:cs typeface="Book Antiqua"/>
            </a:endParaRPr>
          </a:p>
          <a:p>
            <a:pPr marL="1323975">
              <a:lnSpc>
                <a:spcPct val="100000"/>
              </a:lnSpc>
              <a:spcBef>
                <a:spcPts val="310"/>
              </a:spcBef>
            </a:pPr>
            <a:r>
              <a:rPr dirty="0" sz="900" i="1">
                <a:latin typeface="Book Antiqua"/>
                <a:cs typeface="Book Antiqua"/>
              </a:rPr>
              <a:t>y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419" i="1">
                <a:latin typeface="Book Antiqua"/>
                <a:cs typeface="Book Antiqua"/>
              </a:rPr>
              <a:t> </a:t>
            </a:r>
            <a:r>
              <a:rPr dirty="0" sz="900" spc="110">
                <a:latin typeface="Garamond"/>
                <a:cs typeface="Garamond"/>
              </a:rPr>
              <a:t>=</a:t>
            </a:r>
            <a:r>
              <a:rPr dirty="0" sz="900" spc="135">
                <a:latin typeface="Garamond"/>
                <a:cs typeface="Garamond"/>
              </a:rPr>
              <a:t> </a:t>
            </a:r>
            <a:r>
              <a:rPr dirty="0" sz="900" i="1">
                <a:latin typeface="Meiryo UI"/>
                <a:cs typeface="Meiryo UI"/>
              </a:rPr>
              <a:t>∇L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b="0">
                <a:latin typeface="Bookman Old Style"/>
                <a:cs typeface="Bookman Old Style"/>
              </a:rPr>
              <a:t>+1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15" i="1">
                <a:latin typeface="Times New Roman"/>
                <a:cs typeface="Times New Roman"/>
              </a:rPr>
              <a:t> </a:t>
            </a:r>
            <a:r>
              <a:rPr dirty="0" sz="900" spc="70" i="1">
                <a:latin typeface="Times New Roman"/>
                <a:cs typeface="Times New Roman"/>
              </a:rPr>
              <a:t>λ</a:t>
            </a:r>
            <a:r>
              <a:rPr dirty="0" baseline="-9259" sz="900" spc="104" i="1">
                <a:latin typeface="Book Antiqua"/>
                <a:cs typeface="Book Antiqua"/>
              </a:rPr>
              <a:t>k</a:t>
            </a:r>
            <a:r>
              <a:rPr dirty="0" baseline="-9259" sz="900" spc="-120" i="1">
                <a:latin typeface="Book Antiqua"/>
                <a:cs typeface="Book Antiqua"/>
              </a:rPr>
              <a:t> </a:t>
            </a:r>
            <a:r>
              <a:rPr dirty="0" sz="900" spc="90">
                <a:latin typeface="Garamond"/>
                <a:cs typeface="Garamond"/>
              </a:rPr>
              <a:t>)</a:t>
            </a:r>
            <a:r>
              <a:rPr dirty="0" sz="900" spc="65">
                <a:latin typeface="Garamond"/>
                <a:cs typeface="Garamond"/>
              </a:rPr>
              <a:t> </a:t>
            </a:r>
            <a:r>
              <a:rPr dirty="0" sz="900" spc="-20" i="1">
                <a:latin typeface="Meiryo UI"/>
                <a:cs typeface="Meiryo UI"/>
              </a:rPr>
              <a:t>−</a:t>
            </a:r>
            <a:r>
              <a:rPr dirty="0" sz="900" spc="-25" i="1">
                <a:latin typeface="Meiryo UI"/>
                <a:cs typeface="Meiryo UI"/>
              </a:rPr>
              <a:t> </a:t>
            </a:r>
            <a:r>
              <a:rPr dirty="0" sz="900" i="1">
                <a:latin typeface="Meiryo UI"/>
                <a:cs typeface="Meiryo UI"/>
              </a:rPr>
              <a:t>∇L</a:t>
            </a:r>
            <a:r>
              <a:rPr dirty="0" sz="900">
                <a:latin typeface="Garamond"/>
                <a:cs typeface="Garamond"/>
              </a:rPr>
              <a:t>(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sz="900" i="1">
                <a:latin typeface="Times New Roman"/>
                <a:cs typeface="Times New Roman"/>
              </a:rPr>
              <a:t>,</a:t>
            </a:r>
            <a:r>
              <a:rPr dirty="0" sz="900" spc="-15" i="1">
                <a:latin typeface="Times New Roman"/>
                <a:cs typeface="Times New Roman"/>
              </a:rPr>
              <a:t> </a:t>
            </a:r>
            <a:r>
              <a:rPr dirty="0" sz="900" spc="70" i="1">
                <a:latin typeface="Times New Roman"/>
                <a:cs typeface="Times New Roman"/>
              </a:rPr>
              <a:t>λ</a:t>
            </a:r>
            <a:r>
              <a:rPr dirty="0" baseline="-9259" sz="900" spc="104" i="1">
                <a:latin typeface="Book Antiqua"/>
                <a:cs typeface="Book Antiqua"/>
              </a:rPr>
              <a:t>k</a:t>
            </a:r>
            <a:r>
              <a:rPr dirty="0" baseline="-9259" sz="900" spc="-112" i="1">
                <a:latin typeface="Book Antiqua"/>
                <a:cs typeface="Book Antiqua"/>
              </a:rPr>
              <a:t> </a:t>
            </a:r>
            <a:r>
              <a:rPr dirty="0" sz="900" spc="40"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  <a:p>
            <a:pPr lvl="1" marL="276860" indent="-114300">
              <a:lnSpc>
                <a:spcPct val="100000"/>
              </a:lnSpc>
              <a:spcBef>
                <a:spcPts val="810"/>
              </a:spcBef>
              <a:buClr>
                <a:srgbClr val="0E61A5"/>
              </a:buClr>
              <a:buFont typeface="Meiryo UI"/>
              <a:buChar char="•"/>
              <a:tabLst>
                <a:tab pos="276860" algn="l"/>
              </a:tabLst>
            </a:pPr>
            <a:r>
              <a:rPr dirty="0" sz="900" spc="-30">
                <a:latin typeface="楷体"/>
                <a:cs typeface="楷体"/>
              </a:rPr>
              <a:t>其中，拉格朗日函数 </a:t>
            </a:r>
            <a:r>
              <a:rPr dirty="0" sz="900" spc="60" i="1">
                <a:latin typeface="Meiryo UI"/>
                <a:cs typeface="Meiryo UI"/>
              </a:rPr>
              <a:t>L</a:t>
            </a:r>
            <a:r>
              <a:rPr dirty="0" sz="900" spc="60">
                <a:latin typeface="Garamond"/>
                <a:cs typeface="Garamond"/>
              </a:rPr>
              <a:t>(</a:t>
            </a:r>
            <a:r>
              <a:rPr dirty="0" sz="900" spc="60" i="1">
                <a:latin typeface="Book Antiqua"/>
                <a:cs typeface="Book Antiqua"/>
              </a:rPr>
              <a:t>x</a:t>
            </a:r>
            <a:r>
              <a:rPr dirty="0" sz="900" spc="-5" i="1">
                <a:latin typeface="Times New Roman"/>
                <a:cs typeface="Times New Roman"/>
              </a:rPr>
              <a:t>, </a:t>
            </a:r>
            <a:r>
              <a:rPr dirty="0" sz="900" spc="120" i="1">
                <a:latin typeface="Times New Roman"/>
                <a:cs typeface="Times New Roman"/>
              </a:rPr>
              <a:t>λ</a:t>
            </a:r>
            <a:r>
              <a:rPr dirty="0" sz="900" spc="75">
                <a:latin typeface="Garamond"/>
                <a:cs typeface="Garamond"/>
              </a:rPr>
              <a:t>) </a:t>
            </a:r>
            <a:r>
              <a:rPr dirty="0" sz="900" spc="-20">
                <a:latin typeface="楷体"/>
                <a:cs typeface="楷体"/>
              </a:rPr>
              <a:t>定义为：</a:t>
            </a:r>
            <a:endParaRPr sz="900">
              <a:latin typeface="楷体"/>
              <a:cs typeface="楷体"/>
            </a:endParaRPr>
          </a:p>
          <a:p>
            <a:pPr algn="r" marR="489584">
              <a:lnSpc>
                <a:spcPct val="100000"/>
              </a:lnSpc>
              <a:spcBef>
                <a:spcPts val="130"/>
              </a:spcBef>
            </a:pPr>
            <a:r>
              <a:rPr dirty="0" sz="900" spc="635">
                <a:latin typeface="Times New Roman"/>
                <a:cs typeface="Times New Roman"/>
              </a:rPr>
              <a:t>∑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08787" y="2164542"/>
            <a:ext cx="3841115" cy="489584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678180">
              <a:lnSpc>
                <a:spcPct val="100000"/>
              </a:lnSpc>
              <a:spcBef>
                <a:spcPts val="95"/>
              </a:spcBef>
            </a:pPr>
            <a:r>
              <a:rPr dirty="0" sz="600" spc="40" i="1">
                <a:latin typeface="Book Antiqua"/>
                <a:cs typeface="Book Antiqua"/>
              </a:rPr>
              <a:t>i</a:t>
            </a:r>
            <a:r>
              <a:rPr dirty="0" sz="600" spc="40" i="1">
                <a:latin typeface="Meiryo UI"/>
                <a:cs typeface="Meiryo UI"/>
              </a:rPr>
              <a:t>∈E∪I</a:t>
            </a:r>
            <a:endParaRPr sz="600">
              <a:latin typeface="Meiryo UI"/>
              <a:cs typeface="Meiryo UI"/>
            </a:endParaRPr>
          </a:p>
          <a:p>
            <a:pPr marL="177165" marR="55880" indent="-114300">
              <a:lnSpc>
                <a:spcPct val="101000"/>
              </a:lnSpc>
              <a:spcBef>
                <a:spcPts val="755"/>
              </a:spcBef>
              <a:buClr>
                <a:srgbClr val="0E61A5"/>
              </a:buClr>
              <a:buFont typeface="Meiryo UI"/>
              <a:buChar char="•"/>
              <a:tabLst>
                <a:tab pos="178435" algn="l"/>
              </a:tabLst>
            </a:pPr>
            <a:r>
              <a:rPr dirty="0" sz="900" i="1">
                <a:latin typeface="Book Antiqua"/>
                <a:cs typeface="Book Antiqua"/>
              </a:rPr>
              <a:t>B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b="0">
                <a:latin typeface="Bookman Old Style"/>
                <a:cs typeface="Bookman Old Style"/>
              </a:rPr>
              <a:t>+1</a:t>
            </a:r>
            <a:r>
              <a:rPr dirty="0" baseline="-9259" sz="900" spc="187" b="0">
                <a:latin typeface="Bookman Old Style"/>
                <a:cs typeface="Bookman Old Style"/>
              </a:rPr>
              <a:t> </a:t>
            </a:r>
            <a:r>
              <a:rPr dirty="0" sz="900" spc="-45">
                <a:latin typeface="楷体"/>
                <a:cs typeface="楷体"/>
              </a:rPr>
              <a:t>通常使用 </a:t>
            </a:r>
            <a:r>
              <a:rPr dirty="0" sz="900" i="1">
                <a:latin typeface="Book Antiqua"/>
                <a:cs typeface="Book Antiqua"/>
              </a:rPr>
              <a:t>s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262" i="1">
                <a:latin typeface="Book Antiqua"/>
                <a:cs typeface="Book Antiqua"/>
              </a:rPr>
              <a:t> </a:t>
            </a:r>
            <a:r>
              <a:rPr dirty="0" sz="900" spc="-100">
                <a:latin typeface="楷体"/>
                <a:cs typeface="楷体"/>
              </a:rPr>
              <a:t>和 </a:t>
            </a:r>
            <a:r>
              <a:rPr dirty="0" sz="900" i="1">
                <a:latin typeface="Book Antiqua"/>
                <a:cs typeface="Book Antiqua"/>
              </a:rPr>
              <a:t>y</a:t>
            </a:r>
            <a:r>
              <a:rPr dirty="0" baseline="-9259" sz="900" i="1">
                <a:latin typeface="Book Antiqua"/>
                <a:cs typeface="Book Antiqua"/>
              </a:rPr>
              <a:t>k</a:t>
            </a:r>
            <a:r>
              <a:rPr dirty="0" baseline="-9259" sz="900" spc="262" i="1">
                <a:latin typeface="Book Antiqua"/>
                <a:cs typeface="Book Antiqua"/>
              </a:rPr>
              <a:t> </a:t>
            </a:r>
            <a:r>
              <a:rPr dirty="0" sz="900" spc="-10">
                <a:latin typeface="楷体"/>
                <a:cs typeface="楷体"/>
              </a:rPr>
              <a:t>通过拟牛顿法（</a:t>
            </a:r>
            <a:r>
              <a:rPr dirty="0" sz="900" spc="-100">
                <a:latin typeface="楷体"/>
                <a:cs typeface="楷体"/>
              </a:rPr>
              <a:t>如 </a:t>
            </a:r>
            <a:r>
              <a:rPr dirty="0" sz="900" spc="-10">
                <a:latin typeface="Arial"/>
                <a:cs typeface="Arial"/>
              </a:rPr>
              <a:t>BFGS</a:t>
            </a:r>
            <a:r>
              <a:rPr dirty="0" sz="900" spc="-10">
                <a:latin typeface="楷体"/>
                <a:cs typeface="楷体"/>
              </a:rPr>
              <a:t>）更新，</a:t>
            </a:r>
            <a:r>
              <a:rPr dirty="0" sz="900">
                <a:latin typeface="Arial"/>
                <a:cs typeface="Arial"/>
              </a:rPr>
              <a:t>SLSQP </a:t>
            </a:r>
            <a:r>
              <a:rPr dirty="0" sz="900" spc="-25">
                <a:latin typeface="楷体"/>
                <a:cs typeface="楷体"/>
              </a:rPr>
              <a:t>采用最</a:t>
            </a:r>
            <a:r>
              <a:rPr dirty="0" sz="900" spc="-25">
                <a:latin typeface="楷体"/>
                <a:cs typeface="楷体"/>
              </a:rPr>
              <a:t>	</a:t>
            </a:r>
            <a:r>
              <a:rPr dirty="0" sz="900" spc="-20">
                <a:latin typeface="楷体"/>
                <a:cs typeface="楷体"/>
              </a:rPr>
              <a:t>小二乘技术估计。</a:t>
            </a:r>
            <a:endParaRPr sz="900">
              <a:latin typeface="楷体"/>
              <a:cs typeface="楷体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877527" y="2043701"/>
            <a:ext cx="12065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i="1">
                <a:latin typeface="Book Antiqua"/>
                <a:cs typeface="Book Antiqua"/>
              </a:rPr>
              <a:t>i</a:t>
            </a:r>
            <a:r>
              <a:rPr dirty="0" sz="600" spc="260" i="1">
                <a:latin typeface="Book Antiqua"/>
                <a:cs typeface="Book Antiqua"/>
              </a:rPr>
              <a:t> </a:t>
            </a:r>
            <a:r>
              <a:rPr dirty="0" sz="600" spc="-50" i="1">
                <a:latin typeface="Book Antiqua"/>
                <a:cs typeface="Book Antiqua"/>
              </a:rPr>
              <a:t>i</a:t>
            </a:r>
            <a:endParaRPr sz="600">
              <a:latin typeface="Book Antiqua"/>
              <a:cs typeface="Book Antiqu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1683651" y="1990123"/>
            <a:ext cx="142303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137920" algn="l"/>
              </a:tabLst>
            </a:pPr>
            <a:r>
              <a:rPr dirty="0" sz="900" spc="60" i="1">
                <a:latin typeface="Meiryo UI"/>
                <a:cs typeface="Meiryo UI"/>
              </a:rPr>
              <a:t>L</a:t>
            </a:r>
            <a:r>
              <a:rPr dirty="0" sz="900" spc="60">
                <a:latin typeface="Garamond"/>
                <a:cs typeface="Garamond"/>
              </a:rPr>
              <a:t>(</a:t>
            </a:r>
            <a:r>
              <a:rPr dirty="0" sz="900" spc="60" i="1">
                <a:latin typeface="Book Antiqua"/>
                <a:cs typeface="Book Antiqua"/>
              </a:rPr>
              <a:t>x</a:t>
            </a:r>
            <a:r>
              <a:rPr dirty="0" sz="900" spc="60" i="1">
                <a:latin typeface="Times New Roman"/>
                <a:cs typeface="Times New Roman"/>
              </a:rPr>
              <a:t>,</a:t>
            </a:r>
            <a:r>
              <a:rPr dirty="0" sz="900" spc="-75" i="1">
                <a:latin typeface="Times New Roman"/>
                <a:cs typeface="Times New Roman"/>
              </a:rPr>
              <a:t> </a:t>
            </a:r>
            <a:r>
              <a:rPr dirty="0" sz="900" spc="120" i="1">
                <a:latin typeface="Times New Roman"/>
                <a:cs typeface="Times New Roman"/>
              </a:rPr>
              <a:t>λ</a:t>
            </a:r>
            <a:r>
              <a:rPr dirty="0" sz="900" spc="120">
                <a:latin typeface="Garamond"/>
                <a:cs typeface="Garamond"/>
              </a:rPr>
              <a:t>)</a:t>
            </a:r>
            <a:r>
              <a:rPr dirty="0" sz="900" spc="40">
                <a:latin typeface="Garamond"/>
                <a:cs typeface="Garamond"/>
              </a:rPr>
              <a:t> </a:t>
            </a:r>
            <a:r>
              <a:rPr dirty="0" sz="900" spc="110">
                <a:latin typeface="Garamond"/>
                <a:cs typeface="Garamond"/>
              </a:rPr>
              <a:t>=</a:t>
            </a:r>
            <a:r>
              <a:rPr dirty="0" sz="900" spc="35">
                <a:latin typeface="Garamond"/>
                <a:cs typeface="Garamond"/>
              </a:rPr>
              <a:t> </a:t>
            </a:r>
            <a:r>
              <a:rPr dirty="0" sz="900" spc="-10" i="1">
                <a:latin typeface="Book Antiqua"/>
                <a:cs typeface="Book Antiqua"/>
              </a:rPr>
              <a:t>f</a:t>
            </a:r>
            <a:r>
              <a:rPr dirty="0" sz="900" spc="-100" i="1">
                <a:latin typeface="Book Antiqua"/>
                <a:cs typeface="Book Antiqua"/>
              </a:rPr>
              <a:t> </a:t>
            </a:r>
            <a:r>
              <a:rPr dirty="0" sz="900" spc="60">
                <a:latin typeface="Garamond"/>
                <a:cs typeface="Garamond"/>
              </a:rPr>
              <a:t>(</a:t>
            </a:r>
            <a:r>
              <a:rPr dirty="0" sz="900" spc="60" i="1">
                <a:latin typeface="Book Antiqua"/>
                <a:cs typeface="Book Antiqua"/>
              </a:rPr>
              <a:t>x</a:t>
            </a:r>
            <a:r>
              <a:rPr dirty="0" sz="900" spc="60">
                <a:latin typeface="Garamond"/>
                <a:cs typeface="Garamond"/>
              </a:rPr>
              <a:t>)</a:t>
            </a:r>
            <a:r>
              <a:rPr dirty="0" sz="900" spc="-15">
                <a:latin typeface="Garamond"/>
                <a:cs typeface="Garamond"/>
              </a:rPr>
              <a:t> </a:t>
            </a:r>
            <a:r>
              <a:rPr dirty="0" sz="900" spc="-50" i="1">
                <a:latin typeface="Meiryo UI"/>
                <a:cs typeface="Meiryo UI"/>
              </a:rPr>
              <a:t>−</a:t>
            </a:r>
            <a:r>
              <a:rPr dirty="0" sz="900" i="1">
                <a:latin typeface="Meiryo UI"/>
                <a:cs typeface="Meiryo UI"/>
              </a:rPr>
              <a:t>	</a:t>
            </a:r>
            <a:r>
              <a:rPr dirty="0" sz="900" spc="145" i="1">
                <a:latin typeface="Times New Roman"/>
                <a:cs typeface="Times New Roman"/>
              </a:rPr>
              <a:t>λ</a:t>
            </a:r>
            <a:r>
              <a:rPr dirty="0" sz="900" spc="-10" i="1">
                <a:latin typeface="Times New Roman"/>
                <a:cs typeface="Times New Roman"/>
              </a:rPr>
              <a:t> </a:t>
            </a:r>
            <a:r>
              <a:rPr dirty="0" sz="900" i="1">
                <a:latin typeface="Book Antiqua"/>
                <a:cs typeface="Book Antiqua"/>
              </a:rPr>
              <a:t>c</a:t>
            </a:r>
            <a:r>
              <a:rPr dirty="0" sz="900" spc="-10" i="1">
                <a:latin typeface="Book Antiqua"/>
                <a:cs typeface="Book Antiqua"/>
              </a:rPr>
              <a:t> </a:t>
            </a:r>
            <a:r>
              <a:rPr dirty="0" sz="900" spc="-25">
                <a:latin typeface="Garamond"/>
                <a:cs typeface="Garamond"/>
              </a:rPr>
              <a:t>(</a:t>
            </a:r>
            <a:r>
              <a:rPr dirty="0" sz="900" spc="-25" i="1">
                <a:latin typeface="Book Antiqua"/>
                <a:cs typeface="Book Antiqua"/>
              </a:rPr>
              <a:t>x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081185" y="1990123"/>
            <a:ext cx="711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40">
                <a:latin typeface="Garamond"/>
                <a:cs typeface="Garamond"/>
              </a:rPr>
              <a:t>)</a:t>
            </a:r>
            <a:endParaRPr sz="900">
              <a:latin typeface="Garamond"/>
              <a:cs typeface="Garamond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2" name="object 52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5300" y="308221"/>
            <a:ext cx="2787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30">
                <a:solidFill>
                  <a:srgbClr val="FFFFFF"/>
                </a:solidFill>
                <a:latin typeface="微软雅黑"/>
                <a:cs typeface="微软雅黑"/>
              </a:rPr>
              <a:t>目录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5" name="object 4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1019704"/>
            <a:ext cx="127051" cy="127052"/>
          </a:xfrm>
          <a:prstGeom prst="rect">
            <a:avLst/>
          </a:prstGeom>
        </p:spPr>
      </p:pic>
      <p:pic>
        <p:nvPicPr>
          <p:cNvPr id="46" name="object 4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1329063"/>
            <a:ext cx="127051" cy="127052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1638422"/>
            <a:ext cx="127051" cy="127052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1947769"/>
            <a:ext cx="127051" cy="127052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2257128"/>
            <a:ext cx="127051" cy="127052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319150" y="996360"/>
            <a:ext cx="970280" cy="1399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60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2" name="object 52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84" y="99109"/>
            <a:ext cx="192405" cy="41275"/>
            <a:chOff x="3344884" y="99109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838691"/>
            <a:ext cx="127051" cy="12705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1148050"/>
            <a:ext cx="127051" cy="127052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1457409"/>
            <a:ext cx="127051" cy="127052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1766756"/>
            <a:ext cx="127051" cy="127052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2076115"/>
            <a:ext cx="127051" cy="127052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319150" y="815347"/>
            <a:ext cx="970280" cy="1399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60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8" name="object 4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-34" y="294513"/>
            <a:ext cx="4608195" cy="231775"/>
            <a:chOff x="-34" y="294513"/>
            <a:chExt cx="4608195" cy="231775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-34" y="492993"/>
              <a:ext cx="4608195" cy="33655"/>
            </a:xfrm>
            <a:custGeom>
              <a:avLst/>
              <a:gdLst/>
              <a:ahLst/>
              <a:cxnLst/>
              <a:rect l="l" t="t" r="r" b="b"/>
              <a:pathLst>
                <a:path w="4608195" h="33654">
                  <a:moveTo>
                    <a:pt x="4608060" y="0"/>
                  </a:moveTo>
                  <a:lnTo>
                    <a:pt x="0" y="0"/>
                  </a:lnTo>
                  <a:lnTo>
                    <a:pt x="0" y="33086"/>
                  </a:lnTo>
                  <a:lnTo>
                    <a:pt x="4608060" y="33086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82600" y="308221"/>
            <a:ext cx="3877310" cy="1021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算例情景与参数设置</a:t>
            </a:r>
            <a:endParaRPr sz="1000">
              <a:latin typeface="微软雅黑"/>
              <a:cs typeface="微软雅黑"/>
            </a:endParaRPr>
          </a:p>
          <a:p>
            <a:pPr marL="276860">
              <a:lnSpc>
                <a:spcPct val="100000"/>
              </a:lnSpc>
              <a:spcBef>
                <a:spcPts val="835"/>
              </a:spcBef>
            </a:pPr>
            <a:r>
              <a:rPr dirty="0" sz="900" spc="-70">
                <a:latin typeface="楷体"/>
                <a:cs typeface="楷体"/>
              </a:rPr>
              <a:t>单位应急物资构成参考：《全国基础版家庭应急物资储备建议清单》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9" action="ppaction://hlinksldjump"/>
              </a:rPr>
              <a:t>33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503555" indent="-114300">
              <a:lnSpc>
                <a:spcPct val="100000"/>
              </a:lnSpc>
              <a:spcBef>
                <a:spcPts val="185"/>
              </a:spcBef>
              <a:buClr>
                <a:srgbClr val="0E61A5"/>
              </a:buClr>
              <a:buFont typeface="Meiryo UI"/>
              <a:buChar char="•"/>
              <a:tabLst>
                <a:tab pos="503555" algn="l"/>
              </a:tabLst>
            </a:pPr>
            <a:r>
              <a:rPr dirty="0" sz="900" spc="-15">
                <a:latin typeface="楷体"/>
                <a:cs typeface="楷体"/>
              </a:rPr>
              <a:t>饮用水、罐头、压缩饼干、手电筒、小刀、医疗用品等。</a:t>
            </a:r>
            <a:endParaRPr sz="900">
              <a:latin typeface="楷体"/>
              <a:cs typeface="楷体"/>
            </a:endParaRPr>
          </a:p>
          <a:p>
            <a:pPr marL="503555" indent="-114300">
              <a:lnSpc>
                <a:spcPct val="100000"/>
              </a:lnSpc>
              <a:spcBef>
                <a:spcPts val="265"/>
              </a:spcBef>
              <a:buClr>
                <a:srgbClr val="0E61A5"/>
              </a:buClr>
              <a:buFont typeface="Meiryo UI"/>
              <a:buChar char="•"/>
              <a:tabLst>
                <a:tab pos="503555" algn="l"/>
              </a:tabLst>
            </a:pPr>
            <a:r>
              <a:rPr dirty="0" baseline="6172" sz="1350" spc="-37">
                <a:latin typeface="楷体"/>
                <a:cs typeface="楷体"/>
              </a:rPr>
              <a:t>单位应急物资灾前采购成本 </a:t>
            </a:r>
            <a:r>
              <a:rPr dirty="0" baseline="6172" sz="1350">
                <a:latin typeface="Arial"/>
                <a:cs typeface="Arial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baseline="6172" sz="1350">
                <a:latin typeface="Arial"/>
                <a:cs typeface="Arial"/>
              </a:rPr>
              <a:t>) </a:t>
            </a:r>
            <a:r>
              <a:rPr dirty="0" baseline="6172" sz="1350" spc="-89">
                <a:latin typeface="楷体"/>
                <a:cs typeface="楷体"/>
              </a:rPr>
              <a:t>设定为 </a:t>
            </a:r>
            <a:r>
              <a:rPr dirty="0" baseline="6172" sz="1350">
                <a:latin typeface="Arial"/>
                <a:cs typeface="Arial"/>
              </a:rPr>
              <a:t>220 </a:t>
            </a:r>
            <a:r>
              <a:rPr dirty="0" baseline="6172" sz="1350" spc="-44">
                <a:latin typeface="楷体"/>
                <a:cs typeface="楷体"/>
              </a:rPr>
              <a:t>元。</a:t>
            </a:r>
            <a:endParaRPr baseline="6172" sz="1350">
              <a:latin typeface="楷体"/>
              <a:cs typeface="楷体"/>
            </a:endParaRPr>
          </a:p>
          <a:p>
            <a:pPr marL="1796414">
              <a:lnSpc>
                <a:spcPct val="100000"/>
              </a:lnSpc>
              <a:spcBef>
                <a:spcPts val="1160"/>
              </a:spcBef>
            </a:pPr>
            <a:r>
              <a:rPr dirty="0" sz="800" spc="-15">
                <a:solidFill>
                  <a:srgbClr val="0E61A5"/>
                </a:solidFill>
                <a:latin typeface="微软雅黑"/>
                <a:cs typeface="微软雅黑"/>
              </a:rPr>
              <a:t>表 </a:t>
            </a:r>
            <a:r>
              <a:rPr dirty="0" sz="800">
                <a:solidFill>
                  <a:srgbClr val="0E61A5"/>
                </a:solidFill>
                <a:latin typeface="Arial"/>
                <a:cs typeface="Arial"/>
              </a:rPr>
              <a:t>1:</a:t>
            </a:r>
            <a:r>
              <a:rPr dirty="0" sz="8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800" spc="-20">
                <a:latin typeface="微软雅黑"/>
                <a:cs typeface="微软雅黑"/>
              </a:rPr>
              <a:t>算例参数设置</a:t>
            </a:r>
            <a:endParaRPr sz="800">
              <a:latin typeface="微软雅黑"/>
              <a:cs typeface="微软雅黑"/>
            </a:endParaRPr>
          </a:p>
        </p:txBody>
      </p:sp>
      <p:graphicFrame>
        <p:nvGraphicFramePr>
          <p:cNvPr id="46" name="object 46" descr=""/>
          <p:cNvGraphicFramePr>
            <a:graphicFrameLocks noGrp="1"/>
          </p:cNvGraphicFramePr>
          <p:nvPr/>
        </p:nvGraphicFramePr>
        <p:xfrm>
          <a:off x="937526" y="1436268"/>
          <a:ext cx="2809240" cy="1544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6895"/>
                <a:gridCol w="1468120"/>
                <a:gridCol w="354330"/>
                <a:gridCol w="354330"/>
              </a:tblGrid>
              <a:tr h="179705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20">
                          <a:latin typeface="楷体"/>
                          <a:cs typeface="楷体"/>
                        </a:rPr>
                        <a:t>参数符号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095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20">
                          <a:latin typeface="楷体"/>
                          <a:cs typeface="楷体"/>
                        </a:rPr>
                        <a:t>参数含义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095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30">
                          <a:latin typeface="楷体"/>
                          <a:cs typeface="楷体"/>
                        </a:rPr>
                        <a:t>数值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095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65"/>
                        </a:spcBef>
                      </a:pPr>
                      <a:r>
                        <a:rPr dirty="0" sz="800" spc="-30">
                          <a:latin typeface="楷体"/>
                          <a:cs typeface="楷体"/>
                        </a:rPr>
                        <a:t>单位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095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75565">
                        <a:lnSpc>
                          <a:spcPts val="919"/>
                        </a:lnSpc>
                        <a:spcBef>
                          <a:spcPts val="155"/>
                        </a:spcBef>
                      </a:pPr>
                      <a:r>
                        <a:rPr dirty="0" sz="800" spc="-25" i="1">
                          <a:latin typeface="Book Antiqua"/>
                          <a:cs typeface="Book Antiqua"/>
                        </a:rPr>
                        <a:t>p</a:t>
                      </a:r>
                      <a:r>
                        <a:rPr dirty="0" baseline="-9259" sz="900" spc="-37" b="0">
                          <a:latin typeface="Bookman Old Style"/>
                          <a:cs typeface="Bookman Old Style"/>
                        </a:rPr>
                        <a:t>1</a:t>
                      </a:r>
                      <a:endParaRPr baseline="-9259" sz="9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1968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19"/>
                        </a:lnSpc>
                        <a:spcBef>
                          <a:spcPts val="155"/>
                        </a:spcBef>
                      </a:pPr>
                      <a:r>
                        <a:rPr dirty="0" sz="800" spc="-15">
                          <a:latin typeface="楷体"/>
                          <a:cs typeface="楷体"/>
                        </a:rPr>
                        <a:t>单位应急物资灾害前采购成本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1968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19"/>
                        </a:lnSpc>
                        <a:spcBef>
                          <a:spcPts val="155"/>
                        </a:spcBef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220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968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919"/>
                        </a:lnSpc>
                        <a:spcBef>
                          <a:spcPts val="155"/>
                        </a:spcBef>
                      </a:pPr>
                      <a:r>
                        <a:rPr dirty="0" sz="800" spc="-50">
                          <a:latin typeface="楷体"/>
                          <a:cs typeface="楷体"/>
                        </a:rPr>
                        <a:t>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1968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8110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dirty="0" sz="800" spc="-50" i="1">
                          <a:latin typeface="Book Antiqua"/>
                          <a:cs typeface="Book Antiqua"/>
                        </a:rPr>
                        <a:t>v</a:t>
                      </a:r>
                      <a:endParaRPr sz="8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dirty="0" sz="800" spc="-20">
                          <a:latin typeface="楷体"/>
                          <a:cs typeface="楷体"/>
                        </a:rPr>
                        <a:t>单位物资残值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150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dirty="0" sz="800" spc="-50">
                          <a:latin typeface="楷体"/>
                          <a:cs typeface="楷体"/>
                        </a:rPr>
                        <a:t>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dirty="0" sz="800" spc="-50" i="1">
                          <a:latin typeface="Book Antiqua"/>
                          <a:cs typeface="Book Antiqua"/>
                        </a:rPr>
                        <a:t>m</a:t>
                      </a:r>
                      <a:endParaRPr sz="8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dirty="0" sz="800" spc="-15">
                          <a:latin typeface="楷体"/>
                          <a:cs typeface="楷体"/>
                        </a:rPr>
                        <a:t>灾害后应急物资市场单价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0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500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0"/>
                        </a:lnSpc>
                      </a:pPr>
                      <a:r>
                        <a:rPr dirty="0" sz="800" spc="-50">
                          <a:latin typeface="楷体"/>
                          <a:cs typeface="楷体"/>
                        </a:rPr>
                        <a:t>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</a:tr>
              <a:tr h="116839"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dirty="0" sz="800" spc="60" i="1">
                          <a:latin typeface="Times New Roman"/>
                          <a:cs typeface="Times New Roman"/>
                        </a:rPr>
                        <a:t>α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dirty="0" sz="800" spc="-20">
                          <a:latin typeface="楷体"/>
                          <a:cs typeface="楷体"/>
                        </a:rPr>
                        <a:t>灾害发生概率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25"/>
                        </a:lnSpc>
                      </a:pPr>
                      <a:r>
                        <a:rPr dirty="0" sz="800" spc="-50">
                          <a:latin typeface="Arial"/>
                          <a:cs typeface="Arial"/>
                        </a:rPr>
                        <a:t>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25"/>
                        </a:lnSpc>
                      </a:pPr>
                      <a:r>
                        <a:rPr dirty="0" sz="800" spc="-5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20014">
                <a:tc>
                  <a:txBody>
                    <a:bodyPr/>
                    <a:lstStyle/>
                    <a:p>
                      <a:pPr marL="75565">
                        <a:lnSpc>
                          <a:spcPts val="850"/>
                        </a:lnSpc>
                      </a:pPr>
                      <a:r>
                        <a:rPr dirty="0" sz="800" spc="-50" i="1">
                          <a:latin typeface="Book Antiqua"/>
                          <a:cs typeface="Book Antiqua"/>
                        </a:rPr>
                        <a:t>e</a:t>
                      </a:r>
                      <a:endParaRPr sz="8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50"/>
                        </a:lnSpc>
                      </a:pPr>
                      <a:r>
                        <a:rPr dirty="0" sz="800" spc="-15">
                          <a:latin typeface="楷体"/>
                          <a:cs typeface="楷体"/>
                        </a:rPr>
                        <a:t>企业单位物资加急生产成本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400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50"/>
                        </a:lnSpc>
                      </a:pPr>
                      <a:r>
                        <a:rPr dirty="0" sz="800" spc="-50">
                          <a:latin typeface="楷体"/>
                          <a:cs typeface="楷体"/>
                        </a:rPr>
                        <a:t>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</a:tr>
              <a:tr h="120650">
                <a:tc>
                  <a:txBody>
                    <a:bodyPr/>
                    <a:lstStyle/>
                    <a:p>
                      <a:pPr marL="75565">
                        <a:lnSpc>
                          <a:spcPts val="850"/>
                        </a:lnSpc>
                      </a:pPr>
                      <a:r>
                        <a:rPr dirty="0" sz="800" spc="-25" i="1">
                          <a:latin typeface="Book Antiqua"/>
                          <a:cs typeface="Book Antiqua"/>
                        </a:rPr>
                        <a:t>p</a:t>
                      </a:r>
                      <a:r>
                        <a:rPr dirty="0" baseline="-9259" sz="900" spc="-37" b="0">
                          <a:latin typeface="Bookman Old Style"/>
                          <a:cs typeface="Bookman Old Style"/>
                        </a:rPr>
                        <a:t>2</a:t>
                      </a:r>
                      <a:endParaRPr baseline="-9259" sz="9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50"/>
                        </a:lnSpc>
                      </a:pPr>
                      <a:r>
                        <a:rPr dirty="0" sz="800" spc="-15">
                          <a:latin typeface="楷体"/>
                          <a:cs typeface="楷体"/>
                        </a:rPr>
                        <a:t>企业单位物资代储收入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50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170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50"/>
                        </a:lnSpc>
                      </a:pPr>
                      <a:r>
                        <a:rPr dirty="0" sz="800" spc="-50">
                          <a:latin typeface="楷体"/>
                          <a:cs typeface="楷体"/>
                        </a:rPr>
                        <a:t>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</a:tr>
              <a:tr h="119380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dirty="0" sz="800" spc="-25" i="1">
                          <a:latin typeface="Book Antiqua"/>
                          <a:cs typeface="Book Antiqua"/>
                        </a:rPr>
                        <a:t>c</a:t>
                      </a:r>
                      <a:r>
                        <a:rPr dirty="0" baseline="-9259" sz="900" spc="-37" b="0">
                          <a:latin typeface="Bookman Old Style"/>
                          <a:cs typeface="Bookman Old Style"/>
                        </a:rPr>
                        <a:t>2</a:t>
                      </a:r>
                      <a:endParaRPr baseline="-9259" sz="9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dirty="0" sz="800" spc="-15">
                          <a:latin typeface="楷体"/>
                          <a:cs typeface="楷体"/>
                        </a:rPr>
                        <a:t>企业单位物资储存成本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300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dirty="0" sz="800" spc="-50">
                          <a:latin typeface="楷体"/>
                          <a:cs typeface="楷体"/>
                        </a:rPr>
                        <a:t>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</a:tr>
              <a:tr h="118110"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dirty="0" sz="800" spc="-50" i="1">
                          <a:latin typeface="Book Antiqua"/>
                          <a:cs typeface="Book Antiqua"/>
                        </a:rPr>
                        <a:t>s</a:t>
                      </a:r>
                      <a:endParaRPr sz="800">
                        <a:latin typeface="Book Antiqua"/>
                        <a:cs typeface="Book Antiqua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dirty="0" sz="800" spc="-15">
                          <a:latin typeface="楷体"/>
                          <a:cs typeface="楷体"/>
                        </a:rPr>
                        <a:t>企业单位物资使用补贴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35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180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35"/>
                        </a:lnSpc>
                      </a:pPr>
                      <a:r>
                        <a:rPr dirty="0" sz="800" spc="-50">
                          <a:latin typeface="楷体"/>
                          <a:cs typeface="楷体"/>
                        </a:rPr>
                        <a:t>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</a:tr>
              <a:tr h="118745"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dirty="0" sz="800" spc="-25" i="1">
                          <a:latin typeface="Book Antiqua"/>
                          <a:cs typeface="Book Antiqua"/>
                        </a:rPr>
                        <a:t>c</a:t>
                      </a:r>
                      <a:r>
                        <a:rPr dirty="0" baseline="-9259" sz="900" spc="-37" b="0">
                          <a:latin typeface="Bookman Old Style"/>
                          <a:cs typeface="Bookman Old Style"/>
                        </a:rPr>
                        <a:t>1</a:t>
                      </a:r>
                      <a:endParaRPr baseline="-9259" sz="900">
                        <a:latin typeface="Bookman Old Style"/>
                        <a:cs typeface="Bookman Old Style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dirty="0" sz="800" spc="-15">
                          <a:latin typeface="楷体"/>
                          <a:cs typeface="楷体"/>
                        </a:rPr>
                        <a:t>政府单位物资储存成本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40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120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40"/>
                        </a:lnSpc>
                      </a:pPr>
                      <a:r>
                        <a:rPr dirty="0" sz="800" spc="-50">
                          <a:latin typeface="楷体"/>
                          <a:cs typeface="楷体"/>
                        </a:rPr>
                        <a:t>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</a:tr>
              <a:tr h="114300">
                <a:tc>
                  <a:txBody>
                    <a:bodyPr/>
                    <a:lstStyle/>
                    <a:p>
                      <a:pPr marL="75565">
                        <a:lnSpc>
                          <a:spcPts val="800"/>
                        </a:lnSpc>
                      </a:pPr>
                      <a:r>
                        <a:rPr dirty="0" sz="800" spc="90" i="1">
                          <a:latin typeface="Times New Roman"/>
                          <a:cs typeface="Times New Roman"/>
                        </a:rPr>
                        <a:t>λ</a:t>
                      </a: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00"/>
                        </a:lnSpc>
                      </a:pPr>
                      <a:r>
                        <a:rPr dirty="0" sz="800" spc="-15">
                          <a:latin typeface="楷体"/>
                          <a:cs typeface="楷体"/>
                        </a:rPr>
                        <a:t>企业捐赠行为影响系数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00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0.2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00"/>
                        </a:lnSpc>
                      </a:pPr>
                      <a:r>
                        <a:rPr dirty="0" sz="800" spc="-50">
                          <a:latin typeface="Arial"/>
                          <a:cs typeface="Arial"/>
                        </a:rPr>
                        <a:t>-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1130">
                <a:tc>
                  <a:txBody>
                    <a:bodyPr/>
                    <a:lstStyle/>
                    <a:p>
                      <a:pPr marL="75565">
                        <a:lnSpc>
                          <a:spcPts val="885"/>
                        </a:lnSpc>
                      </a:pPr>
                      <a:r>
                        <a:rPr dirty="0" sz="800" spc="-50" i="1">
                          <a:latin typeface="Book Antiqua"/>
                          <a:cs typeface="Book Antiqua"/>
                        </a:rPr>
                        <a:t>U</a:t>
                      </a:r>
                      <a:endParaRPr sz="800">
                        <a:latin typeface="Book Antiqua"/>
                        <a:cs typeface="Book Antiqua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85"/>
                        </a:lnSpc>
                      </a:pPr>
                      <a:r>
                        <a:rPr dirty="0" sz="800" spc="-20">
                          <a:latin typeface="楷体"/>
                          <a:cs typeface="楷体"/>
                        </a:rPr>
                        <a:t>最大物资需求量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</a:pPr>
                      <a:r>
                        <a:rPr dirty="0" sz="800" spc="-25">
                          <a:latin typeface="Arial"/>
                          <a:cs typeface="Arial"/>
                        </a:rPr>
                        <a:t>15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885"/>
                        </a:lnSpc>
                      </a:pPr>
                      <a:r>
                        <a:rPr dirty="0" sz="800" spc="-50">
                          <a:latin typeface="楷体"/>
                          <a:cs typeface="楷体"/>
                        </a:rPr>
                        <a:t>万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7" name="object 47" descr=""/>
          <p:cNvSpPr txBox="1"/>
          <p:nvPr/>
        </p:nvSpPr>
        <p:spPr>
          <a:xfrm>
            <a:off x="347294" y="3025655"/>
            <a:ext cx="150622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latin typeface="楷体"/>
                <a:cs typeface="楷体"/>
              </a:rPr>
              <a:t>参数设置满足模型假设条件。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9" name="object 49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622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需求概率分布建模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041946" y="1441221"/>
            <a:ext cx="2524125" cy="0"/>
          </a:xfrm>
          <a:custGeom>
            <a:avLst/>
            <a:gdLst/>
            <a:ahLst/>
            <a:cxnLst/>
            <a:rect l="l" t="t" r="r" b="b"/>
            <a:pathLst>
              <a:path w="2524125" h="0">
                <a:moveTo>
                  <a:pt x="0" y="0"/>
                </a:moveTo>
                <a:lnTo>
                  <a:pt x="2524112" y="0"/>
                </a:lnTo>
              </a:path>
            </a:pathLst>
          </a:custGeom>
          <a:ln w="936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 txBox="1"/>
          <p:nvPr/>
        </p:nvSpPr>
        <p:spPr>
          <a:xfrm>
            <a:off x="421487" y="656835"/>
            <a:ext cx="3204210" cy="93980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65100" indent="-114300">
              <a:lnSpc>
                <a:spcPct val="100000"/>
              </a:lnSpc>
              <a:spcBef>
                <a:spcPts val="409"/>
              </a:spcBef>
              <a:buClr>
                <a:srgbClr val="0E61A5"/>
              </a:buClr>
              <a:buFont typeface="Meiryo UI"/>
              <a:buChar char="•"/>
              <a:tabLst>
                <a:tab pos="165100" algn="l"/>
              </a:tabLst>
            </a:pPr>
            <a:r>
              <a:rPr dirty="0" sz="900" spc="-40">
                <a:latin typeface="楷体"/>
                <a:cs typeface="楷体"/>
              </a:rPr>
              <a:t>数据来源： </a:t>
            </a:r>
            <a:r>
              <a:rPr dirty="0" sz="900" spc="-10">
                <a:latin typeface="Arial"/>
                <a:cs typeface="Arial"/>
              </a:rPr>
              <a:t>EM-</a:t>
            </a:r>
            <a:r>
              <a:rPr dirty="0" sz="900" spc="-65">
                <a:latin typeface="Arial"/>
                <a:cs typeface="Arial"/>
              </a:rPr>
              <a:t>DAT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55">
                <a:latin typeface="楷体"/>
                <a:cs typeface="楷体"/>
              </a:rPr>
              <a:t>数据库 </a:t>
            </a:r>
            <a:r>
              <a:rPr dirty="0" sz="900" spc="-10">
                <a:latin typeface="Arial"/>
                <a:cs typeface="Arial"/>
              </a:rPr>
              <a:t>(1900-</a:t>
            </a:r>
            <a:r>
              <a:rPr dirty="0" sz="900">
                <a:latin typeface="Arial"/>
                <a:cs typeface="Arial"/>
              </a:rPr>
              <a:t>2022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楷体"/>
                <a:cs typeface="楷体"/>
              </a:rPr>
              <a:t>年中国洪涝灾害</a:t>
            </a:r>
            <a:r>
              <a:rPr dirty="0" sz="900" spc="-10">
                <a:latin typeface="Arial"/>
                <a:cs typeface="Arial"/>
              </a:rPr>
              <a:t>)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16510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165100" algn="l"/>
              </a:tabLst>
            </a:pPr>
            <a:r>
              <a:rPr dirty="0" sz="900" spc="-15">
                <a:latin typeface="楷体"/>
                <a:cs typeface="楷体"/>
              </a:rPr>
              <a:t>拟合方法：对历史需求数据进行概率分布拟合与检验。</a:t>
            </a:r>
            <a:endParaRPr sz="9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220"/>
              </a:spcBef>
            </a:pPr>
            <a:endParaRPr sz="900">
              <a:latin typeface="楷体"/>
              <a:cs typeface="楷体"/>
            </a:endParaRPr>
          </a:p>
          <a:p>
            <a:pPr algn="ctr" marL="560705">
              <a:lnSpc>
                <a:spcPct val="100000"/>
              </a:lnSpc>
            </a:pPr>
            <a:r>
              <a:rPr dirty="0" sz="800" spc="-10">
                <a:solidFill>
                  <a:srgbClr val="0E61A5"/>
                </a:solidFill>
                <a:latin typeface="微软雅黑"/>
                <a:cs typeface="微软雅黑"/>
              </a:rPr>
              <a:t>表 </a:t>
            </a:r>
            <a:r>
              <a:rPr dirty="0" sz="800">
                <a:solidFill>
                  <a:srgbClr val="0E61A5"/>
                </a:solidFill>
                <a:latin typeface="Arial"/>
                <a:cs typeface="Arial"/>
              </a:rPr>
              <a:t>2:</a:t>
            </a:r>
            <a:r>
              <a:rPr dirty="0" sz="8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800" spc="-15">
                <a:latin typeface="微软雅黑"/>
                <a:cs typeface="微软雅黑"/>
              </a:rPr>
              <a:t>不同概率分布拟合统计量比较</a:t>
            </a:r>
            <a:endParaRPr sz="800">
              <a:latin typeface="微软雅黑"/>
              <a:cs typeface="微软雅黑"/>
            </a:endParaRPr>
          </a:p>
          <a:p>
            <a:pPr algn="ctr" marL="563245">
              <a:lnSpc>
                <a:spcPct val="100000"/>
              </a:lnSpc>
              <a:spcBef>
                <a:spcPts val="1105"/>
              </a:spcBef>
              <a:tabLst>
                <a:tab pos="1221105" algn="l"/>
                <a:tab pos="2049145" algn="l"/>
                <a:tab pos="2566670" algn="l"/>
              </a:tabLst>
            </a:pPr>
            <a:r>
              <a:rPr dirty="0" sz="800" spc="-10">
                <a:latin typeface="楷体"/>
                <a:cs typeface="楷体"/>
              </a:rPr>
              <a:t>分布类</a:t>
            </a:r>
            <a:r>
              <a:rPr dirty="0" sz="800" spc="-50">
                <a:latin typeface="楷体"/>
                <a:cs typeface="楷体"/>
              </a:rPr>
              <a:t>型</a:t>
            </a:r>
            <a:r>
              <a:rPr dirty="0" sz="800">
                <a:latin typeface="楷体"/>
                <a:cs typeface="楷体"/>
              </a:rPr>
              <a:t>	</a:t>
            </a:r>
            <a:r>
              <a:rPr dirty="0" sz="800">
                <a:latin typeface="Arial"/>
                <a:cs typeface="Arial"/>
              </a:rPr>
              <a:t>SSE</a:t>
            </a:r>
            <a:r>
              <a:rPr dirty="0" sz="800" spc="-40"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(</a:t>
            </a:r>
            <a:r>
              <a:rPr dirty="0" sz="800" spc="-10">
                <a:latin typeface="Garamond"/>
                <a:cs typeface="Garamond"/>
              </a:rPr>
              <a:t>10</a:t>
            </a:r>
            <a:r>
              <a:rPr dirty="0" baseline="27777" sz="900" spc="-15" i="1">
                <a:latin typeface="Meiryo UI"/>
                <a:cs typeface="Meiryo UI"/>
              </a:rPr>
              <a:t>−</a:t>
            </a:r>
            <a:r>
              <a:rPr dirty="0" baseline="27777" sz="900" spc="-15" b="0">
                <a:latin typeface="Bookman Old Style"/>
                <a:cs typeface="Bookman Old Style"/>
              </a:rPr>
              <a:t>13</a:t>
            </a:r>
            <a:r>
              <a:rPr dirty="0" sz="800" spc="-10">
                <a:latin typeface="Arial"/>
                <a:cs typeface="Arial"/>
              </a:rPr>
              <a:t>)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25">
                <a:latin typeface="Arial"/>
                <a:cs typeface="Arial"/>
              </a:rPr>
              <a:t>AIC</a:t>
            </a:r>
            <a:r>
              <a:rPr dirty="0" sz="800">
                <a:latin typeface="Arial"/>
                <a:cs typeface="Arial"/>
              </a:rPr>
              <a:t>	</a:t>
            </a:r>
            <a:r>
              <a:rPr dirty="0" sz="800" spc="-25">
                <a:latin typeface="Arial"/>
                <a:cs typeface="Arial"/>
              </a:rPr>
              <a:t>BIC</a:t>
            </a:r>
            <a:endParaRPr sz="800">
              <a:latin typeface="Arial"/>
              <a:cs typeface="Arial"/>
            </a:endParaRPr>
          </a:p>
        </p:txBody>
      </p:sp>
      <p:graphicFrame>
        <p:nvGraphicFramePr>
          <p:cNvPr id="48" name="object 48" descr=""/>
          <p:cNvGraphicFramePr>
            <a:graphicFrameLocks noGrp="1"/>
          </p:cNvGraphicFramePr>
          <p:nvPr/>
        </p:nvGraphicFramePr>
        <p:xfrm>
          <a:off x="1041946" y="1620774"/>
          <a:ext cx="2600325" cy="6413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05"/>
                <a:gridCol w="567055"/>
                <a:gridCol w="598169"/>
                <a:gridCol w="516890"/>
              </a:tblGrid>
              <a:tr h="143510">
                <a:tc>
                  <a:txBody>
                    <a:bodyPr/>
                    <a:lstStyle/>
                    <a:p>
                      <a:pPr algn="ctr" marR="73025">
                        <a:lnSpc>
                          <a:spcPts val="900"/>
                        </a:lnSpc>
                        <a:spcBef>
                          <a:spcPts val="130"/>
                        </a:spcBef>
                      </a:pPr>
                      <a:r>
                        <a:rPr dirty="0" sz="800" spc="-20">
                          <a:latin typeface="楷体"/>
                          <a:cs typeface="楷体"/>
                        </a:rPr>
                        <a:t>逆高斯分布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130"/>
                        </a:spcBef>
                      </a:pPr>
                      <a:r>
                        <a:rPr dirty="0" sz="800" spc="-20" b="1">
                          <a:latin typeface="Arial"/>
                          <a:cs typeface="Arial"/>
                        </a:rPr>
                        <a:t>6.57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900"/>
                        </a:lnSpc>
                        <a:spcBef>
                          <a:spcPts val="13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4028.48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900"/>
                        </a:lnSpc>
                        <a:spcBef>
                          <a:spcPts val="13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4039.04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651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16205">
                <a:tc>
                  <a:txBody>
                    <a:bodyPr/>
                    <a:lstStyle/>
                    <a:p>
                      <a:pPr algn="ctr" marR="73025">
                        <a:lnSpc>
                          <a:spcPts val="819"/>
                        </a:lnSpc>
                      </a:pPr>
                      <a:r>
                        <a:rPr dirty="0" sz="800" spc="-20">
                          <a:latin typeface="楷体"/>
                          <a:cs typeface="楷体"/>
                        </a:rPr>
                        <a:t>对数正态分布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10.34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819"/>
                        </a:lnSpc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3928.83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9"/>
                        </a:lnSpc>
                      </a:pPr>
                      <a:r>
                        <a:rPr dirty="0" sz="800" spc="-10" b="1">
                          <a:latin typeface="Arial"/>
                          <a:cs typeface="Arial"/>
                        </a:rPr>
                        <a:t>3939.38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4935">
                <a:tc>
                  <a:txBody>
                    <a:bodyPr/>
                    <a:lstStyle/>
                    <a:p>
                      <a:pPr algn="ctr" marR="73025">
                        <a:lnSpc>
                          <a:spcPts val="810"/>
                        </a:lnSpc>
                      </a:pPr>
                      <a:r>
                        <a:rPr dirty="0" sz="800">
                          <a:latin typeface="Arial"/>
                          <a:cs typeface="Arial"/>
                        </a:rPr>
                        <a:t>Burr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30">
                          <a:latin typeface="楷体"/>
                          <a:cs typeface="楷体"/>
                        </a:rPr>
                        <a:t>分布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9.00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810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3951.92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0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3965.99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16205">
                <a:tc>
                  <a:txBody>
                    <a:bodyPr/>
                    <a:lstStyle/>
                    <a:p>
                      <a:pPr algn="ctr" marR="73025">
                        <a:lnSpc>
                          <a:spcPts val="815"/>
                        </a:lnSpc>
                      </a:pPr>
                      <a:r>
                        <a:rPr dirty="0" sz="800" spc="-20">
                          <a:latin typeface="楷体"/>
                          <a:cs typeface="楷体"/>
                        </a:rPr>
                        <a:t>帕累托分布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dirty="0" sz="800" spc="-20">
                          <a:latin typeface="Arial"/>
                          <a:cs typeface="Arial"/>
                        </a:rPr>
                        <a:t>8.21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81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3970.38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1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3980.94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150495">
                <a:tc>
                  <a:txBody>
                    <a:bodyPr/>
                    <a:lstStyle/>
                    <a:p>
                      <a:pPr algn="ctr" marR="73025">
                        <a:lnSpc>
                          <a:spcPts val="885"/>
                        </a:lnSpc>
                      </a:pPr>
                      <a:r>
                        <a:rPr dirty="0" sz="800" spc="-20">
                          <a:latin typeface="楷体"/>
                          <a:cs typeface="楷体"/>
                        </a:rPr>
                        <a:t>贝塔分布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13.17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67945">
                        <a:lnSpc>
                          <a:spcPts val="88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4192.39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4206.46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9" name="object 49" descr=""/>
          <p:cNvSpPr txBox="1"/>
          <p:nvPr/>
        </p:nvSpPr>
        <p:spPr>
          <a:xfrm>
            <a:off x="347294" y="2323142"/>
            <a:ext cx="24803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楷体"/>
                <a:cs typeface="楷体"/>
              </a:rPr>
              <a:t>结论：反高斯分布的 </a:t>
            </a:r>
            <a:r>
              <a:rPr dirty="0" sz="900">
                <a:latin typeface="Arial"/>
                <a:cs typeface="Arial"/>
              </a:rPr>
              <a:t>SSE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5">
                <a:latin typeface="楷体"/>
                <a:cs typeface="楷体"/>
              </a:rPr>
              <a:t>最小，拟合效果较好。</a:t>
            </a:r>
            <a:endParaRPr sz="900">
              <a:latin typeface="楷体"/>
              <a:cs typeface="楷体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1142987" y="2660251"/>
            <a:ext cx="3441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0" i="1">
                <a:latin typeface="Book Antiqua"/>
                <a:cs typeface="Book Antiqua"/>
              </a:rPr>
              <a:t>f</a:t>
            </a:r>
            <a:r>
              <a:rPr dirty="0" sz="900" spc="-105" i="1">
                <a:latin typeface="Book Antiqua"/>
                <a:cs typeface="Book Antiqua"/>
              </a:rPr>
              <a:t> </a:t>
            </a:r>
            <a:r>
              <a:rPr dirty="0" sz="900" spc="60">
                <a:latin typeface="Garamond"/>
                <a:cs typeface="Garamond"/>
              </a:rPr>
              <a:t>(</a:t>
            </a:r>
            <a:r>
              <a:rPr dirty="0" sz="900" spc="60" i="1">
                <a:latin typeface="Book Antiqua"/>
                <a:cs typeface="Book Antiqua"/>
              </a:rPr>
              <a:t>x</a:t>
            </a:r>
            <a:r>
              <a:rPr dirty="0" sz="900" spc="60">
                <a:latin typeface="Garamond"/>
                <a:cs typeface="Garamond"/>
              </a:rPr>
              <a:t>)</a:t>
            </a:r>
            <a:r>
              <a:rPr dirty="0" sz="900" spc="40">
                <a:latin typeface="Garamond"/>
                <a:cs typeface="Garamond"/>
              </a:rPr>
              <a:t> </a:t>
            </a:r>
            <a:r>
              <a:rPr dirty="0" sz="900" spc="60">
                <a:latin typeface="Garamond"/>
                <a:cs typeface="Garamond"/>
              </a:rPr>
              <a:t>=</a:t>
            </a:r>
            <a:endParaRPr sz="900">
              <a:latin typeface="Garamond"/>
              <a:cs typeface="Garamond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494027" y="2462639"/>
            <a:ext cx="14287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370">
                <a:latin typeface="Times New Roman"/>
                <a:cs typeface="Times New Roman"/>
              </a:rPr>
              <a:t>√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1623771" y="2586812"/>
            <a:ext cx="711835" cy="0"/>
          </a:xfrm>
          <a:custGeom>
            <a:avLst/>
            <a:gdLst/>
            <a:ahLst/>
            <a:cxnLst/>
            <a:rect l="l" t="t" r="r" b="b"/>
            <a:pathLst>
              <a:path w="711835" h="0">
                <a:moveTo>
                  <a:pt x="0" y="0"/>
                </a:moveTo>
                <a:lnTo>
                  <a:pt x="711733" y="0"/>
                </a:lnTo>
              </a:path>
            </a:pathLst>
          </a:custGeom>
          <a:ln w="48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1588147" y="2572375"/>
            <a:ext cx="777240" cy="327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800" marR="36830">
              <a:lnSpc>
                <a:spcPct val="110000"/>
              </a:lnSpc>
              <a:spcBef>
                <a:spcPts val="100"/>
              </a:spcBef>
              <a:tabLst>
                <a:tab pos="287020" algn="l"/>
                <a:tab pos="731520" algn="l"/>
              </a:tabLst>
            </a:pPr>
            <a:r>
              <a:rPr dirty="0" u="sng" sz="90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u="sng" sz="900" spc="-2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4</a:t>
            </a:r>
            <a:r>
              <a:rPr dirty="0" u="sng" sz="900" spc="-20" i="1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.</a:t>
            </a:r>
            <a:r>
              <a:rPr dirty="0" u="sng" sz="900" spc="-2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87</a:t>
            </a:r>
            <a:r>
              <a:rPr dirty="0" u="sng" sz="900">
                <a:uFill>
                  <a:solidFill>
                    <a:srgbClr val="000000"/>
                  </a:solidFill>
                </a:uFill>
                <a:latin typeface="Garamond"/>
                <a:cs typeface="Garamond"/>
              </a:rPr>
              <a:t>	</a:t>
            </a:r>
            <a:r>
              <a:rPr dirty="0" u="none" sz="900">
                <a:latin typeface="Garamond"/>
                <a:cs typeface="Garamond"/>
              </a:rPr>
              <a:t> </a:t>
            </a:r>
            <a:r>
              <a:rPr dirty="0" u="none" sz="900" spc="55">
                <a:latin typeface="Garamond"/>
                <a:cs typeface="Garamond"/>
              </a:rPr>
              <a:t>2</a:t>
            </a:r>
            <a:r>
              <a:rPr dirty="0" u="none" sz="900" spc="55" i="1">
                <a:latin typeface="Times New Roman"/>
                <a:cs typeface="Times New Roman"/>
              </a:rPr>
              <a:t>π</a:t>
            </a:r>
            <a:r>
              <a:rPr dirty="0" u="none" sz="900" spc="55">
                <a:latin typeface="Garamond"/>
                <a:cs typeface="Garamond"/>
              </a:rPr>
              <a:t>(</a:t>
            </a:r>
            <a:r>
              <a:rPr dirty="0" u="none" sz="900" spc="55" i="1">
                <a:latin typeface="Book Antiqua"/>
                <a:cs typeface="Book Antiqua"/>
              </a:rPr>
              <a:t>x</a:t>
            </a:r>
            <a:r>
              <a:rPr dirty="0" u="none" sz="900" spc="-20" i="1">
                <a:latin typeface="Book Antiqua"/>
                <a:cs typeface="Book Antiqua"/>
              </a:rPr>
              <a:t> </a:t>
            </a:r>
            <a:r>
              <a:rPr dirty="0" u="none" sz="900" spc="110">
                <a:latin typeface="Garamond"/>
                <a:cs typeface="Garamond"/>
              </a:rPr>
              <a:t>+</a:t>
            </a:r>
            <a:r>
              <a:rPr dirty="0" u="none" sz="900" spc="-20">
                <a:latin typeface="Garamond"/>
                <a:cs typeface="Garamond"/>
              </a:rPr>
              <a:t> </a:t>
            </a:r>
            <a:r>
              <a:rPr dirty="0" u="none" sz="900" spc="-10">
                <a:latin typeface="Garamond"/>
                <a:cs typeface="Garamond"/>
              </a:rPr>
              <a:t>0</a:t>
            </a:r>
            <a:r>
              <a:rPr dirty="0" u="none" sz="900" spc="-10" i="1">
                <a:latin typeface="Times New Roman"/>
                <a:cs typeface="Times New Roman"/>
              </a:rPr>
              <a:t>.</a:t>
            </a:r>
            <a:r>
              <a:rPr dirty="0" u="none" sz="900" spc="-10">
                <a:latin typeface="Garamond"/>
                <a:cs typeface="Garamond"/>
              </a:rPr>
              <a:t>97)</a:t>
            </a:r>
            <a:r>
              <a:rPr dirty="0" u="none" baseline="23148" sz="900" spc="-15" b="0">
                <a:latin typeface="Bookman Old Style"/>
                <a:cs typeface="Bookman Old Style"/>
              </a:rPr>
              <a:t>3</a:t>
            </a:r>
            <a:endParaRPr baseline="23148" sz="900">
              <a:latin typeface="Bookman Old Style"/>
              <a:cs typeface="Bookman Old Style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322804" y="2660251"/>
            <a:ext cx="698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50" i="1">
                <a:latin typeface="Book Antiqua"/>
                <a:cs typeface="Book Antiqua"/>
              </a:rPr>
              <a:t>e</a:t>
            </a:r>
            <a:endParaRPr sz="900">
              <a:latin typeface="Book Antiqua"/>
              <a:cs typeface="Book Antiqua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367102" y="2507429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90">
                <a:latin typeface="Georgia"/>
                <a:cs typeface="Georgia"/>
              </a:rPr>
              <a:t>[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413876" y="2613830"/>
            <a:ext cx="98425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30" i="1">
                <a:latin typeface="Meiryo UI"/>
                <a:cs typeface="Meiryo UI"/>
              </a:rPr>
              <a:t>−</a:t>
            </a:r>
            <a:endParaRPr sz="600">
              <a:latin typeface="Meiryo UI"/>
              <a:cs typeface="Meiryo U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321951" y="2560621"/>
            <a:ext cx="685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b="0">
                <a:latin typeface="Bookman Old Style"/>
                <a:cs typeface="Bookman Old Style"/>
              </a:rPr>
              <a:t>2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58" name="object 58" descr=""/>
          <p:cNvSpPr/>
          <p:nvPr/>
        </p:nvSpPr>
        <p:spPr>
          <a:xfrm>
            <a:off x="2514854" y="2683459"/>
            <a:ext cx="869315" cy="0"/>
          </a:xfrm>
          <a:custGeom>
            <a:avLst/>
            <a:gdLst/>
            <a:ahLst/>
            <a:cxnLst/>
            <a:rect l="l" t="t" r="r" b="b"/>
            <a:pathLst>
              <a:path w="869314" h="0">
                <a:moveTo>
                  <a:pt x="0" y="0"/>
                </a:moveTo>
                <a:lnTo>
                  <a:pt x="869175" y="0"/>
                </a:lnTo>
              </a:path>
            </a:pathLst>
          </a:custGeom>
          <a:ln w="368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 txBox="1"/>
          <p:nvPr/>
        </p:nvSpPr>
        <p:spPr>
          <a:xfrm>
            <a:off x="2476754" y="2575804"/>
            <a:ext cx="895985" cy="198120"/>
          </a:xfrm>
          <a:prstGeom prst="rect">
            <a:avLst/>
          </a:prstGeom>
        </p:spPr>
        <p:txBody>
          <a:bodyPr wrap="square" lIns="0" tIns="22860" rIns="0" bIns="0" rtlCol="0" vert="horz">
            <a:spAutoFit/>
          </a:bodyPr>
          <a:lstStyle/>
          <a:p>
            <a:pPr algn="r" marR="30480">
              <a:lnSpc>
                <a:spcPct val="100000"/>
              </a:lnSpc>
              <a:spcBef>
                <a:spcPts val="180"/>
              </a:spcBef>
            </a:pPr>
            <a:r>
              <a:rPr dirty="0" sz="500" spc="50" b="0">
                <a:latin typeface="Bookman Old Style"/>
                <a:cs typeface="Bookman Old Style"/>
              </a:rPr>
              <a:t>4</a:t>
            </a:r>
            <a:r>
              <a:rPr dirty="0" sz="500" spc="50" b="0" i="1">
                <a:latin typeface="Bookman Old Style"/>
                <a:cs typeface="Bookman Old Style"/>
              </a:rPr>
              <a:t>.</a:t>
            </a:r>
            <a:r>
              <a:rPr dirty="0" sz="500" spc="50" b="0">
                <a:latin typeface="Bookman Old Style"/>
                <a:cs typeface="Bookman Old Style"/>
              </a:rPr>
              <a:t>87((</a:t>
            </a:r>
            <a:r>
              <a:rPr dirty="0" sz="500" spc="50" i="1">
                <a:latin typeface="Book Antiqua"/>
                <a:cs typeface="Book Antiqua"/>
              </a:rPr>
              <a:t>x</a:t>
            </a:r>
            <a:r>
              <a:rPr dirty="0" sz="500" spc="50" b="0">
                <a:latin typeface="Bookman Old Style"/>
                <a:cs typeface="Bookman Old Style"/>
              </a:rPr>
              <a:t>+0</a:t>
            </a:r>
            <a:r>
              <a:rPr dirty="0" sz="500" spc="50" b="0" i="1">
                <a:latin typeface="Bookman Old Style"/>
                <a:cs typeface="Bookman Old Style"/>
              </a:rPr>
              <a:t>.</a:t>
            </a:r>
            <a:r>
              <a:rPr dirty="0" sz="500" spc="50" b="0">
                <a:latin typeface="Bookman Old Style"/>
                <a:cs typeface="Bookman Old Style"/>
              </a:rPr>
              <a:t>97)</a:t>
            </a:r>
            <a:r>
              <a:rPr dirty="0" sz="500" spc="50" i="1">
                <a:latin typeface="Dutch801 Rm BT"/>
                <a:cs typeface="Dutch801 Rm BT"/>
              </a:rPr>
              <a:t>−</a:t>
            </a:r>
            <a:r>
              <a:rPr dirty="0" sz="500" spc="50" b="0">
                <a:latin typeface="Bookman Old Style"/>
                <a:cs typeface="Bookman Old Style"/>
              </a:rPr>
              <a:t>40</a:t>
            </a:r>
            <a:r>
              <a:rPr dirty="0" sz="500" spc="50" b="0" i="1">
                <a:latin typeface="Bookman Old Style"/>
                <a:cs typeface="Bookman Old Style"/>
              </a:rPr>
              <a:t>.</a:t>
            </a:r>
            <a:r>
              <a:rPr dirty="0" sz="500" spc="50" b="0">
                <a:latin typeface="Bookman Old Style"/>
                <a:cs typeface="Bookman Old Style"/>
              </a:rPr>
              <a:t>69)</a:t>
            </a:r>
            <a:endParaRPr sz="500">
              <a:latin typeface="Bookman Old Style"/>
              <a:cs typeface="Bookman Old Style"/>
            </a:endParaRPr>
          </a:p>
          <a:p>
            <a:pPr algn="r" marR="72390">
              <a:lnSpc>
                <a:spcPct val="100000"/>
              </a:lnSpc>
              <a:spcBef>
                <a:spcPts val="75"/>
              </a:spcBef>
            </a:pPr>
            <a:r>
              <a:rPr dirty="0" sz="500" spc="50" b="0">
                <a:latin typeface="Bookman Old Style"/>
                <a:cs typeface="Bookman Old Style"/>
              </a:rPr>
              <a:t>2(40</a:t>
            </a:r>
            <a:r>
              <a:rPr dirty="0" sz="500" spc="50" b="0" i="1">
                <a:latin typeface="Bookman Old Style"/>
                <a:cs typeface="Bookman Old Style"/>
              </a:rPr>
              <a:t>.</a:t>
            </a:r>
            <a:r>
              <a:rPr dirty="0" sz="500" spc="50" b="0">
                <a:latin typeface="Bookman Old Style"/>
                <a:cs typeface="Bookman Old Style"/>
              </a:rPr>
              <a:t>69)</a:t>
            </a:r>
            <a:r>
              <a:rPr dirty="0" baseline="16666" sz="750" spc="75" b="0">
                <a:latin typeface="Bookman Old Style"/>
                <a:cs typeface="Bookman Old Style"/>
              </a:rPr>
              <a:t>2</a:t>
            </a:r>
            <a:r>
              <a:rPr dirty="0" baseline="16666" sz="750" spc="-142" b="0">
                <a:latin typeface="Bookman Old Style"/>
                <a:cs typeface="Bookman Old Style"/>
              </a:rPr>
              <a:t> </a:t>
            </a:r>
            <a:r>
              <a:rPr dirty="0" sz="500" spc="60" b="0">
                <a:latin typeface="Bookman Old Style"/>
                <a:cs typeface="Bookman Old Style"/>
              </a:rPr>
              <a:t>(</a:t>
            </a:r>
            <a:r>
              <a:rPr dirty="0" sz="500" spc="60" i="1">
                <a:latin typeface="Book Antiqua"/>
                <a:cs typeface="Book Antiqua"/>
              </a:rPr>
              <a:t>x</a:t>
            </a:r>
            <a:r>
              <a:rPr dirty="0" sz="500" spc="60" b="0">
                <a:latin typeface="Bookman Old Style"/>
                <a:cs typeface="Bookman Old Style"/>
              </a:rPr>
              <a:t>+0</a:t>
            </a:r>
            <a:r>
              <a:rPr dirty="0" sz="500" spc="60" b="0" i="1">
                <a:latin typeface="Bookman Old Style"/>
                <a:cs typeface="Bookman Old Style"/>
              </a:rPr>
              <a:t>.</a:t>
            </a:r>
            <a:r>
              <a:rPr dirty="0" sz="500" spc="60" b="0">
                <a:latin typeface="Bookman Old Style"/>
                <a:cs typeface="Bookman Old Style"/>
              </a:rPr>
              <a:t>97)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60" name="object 60" descr=""/>
          <p:cNvSpPr txBox="1"/>
          <p:nvPr/>
        </p:nvSpPr>
        <p:spPr>
          <a:xfrm>
            <a:off x="3386518" y="2507442"/>
            <a:ext cx="72390" cy="1168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600" spc="90">
                <a:latin typeface="Georgia"/>
                <a:cs typeface="Georgia"/>
              </a:rPr>
              <a:t>]</a:t>
            </a:r>
            <a:endParaRPr sz="600">
              <a:latin typeface="Georgia"/>
              <a:cs typeface="Georgia"/>
            </a:endParaRPr>
          </a:p>
        </p:txBody>
      </p:sp>
      <p:sp>
        <p:nvSpPr>
          <p:cNvPr id="61" name="object 61" descr=""/>
          <p:cNvSpPr txBox="1"/>
          <p:nvPr/>
        </p:nvSpPr>
        <p:spPr>
          <a:xfrm>
            <a:off x="4096156" y="2660251"/>
            <a:ext cx="16510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5">
                <a:latin typeface="Arial"/>
                <a:cs typeface="Arial"/>
              </a:rPr>
              <a:t>(8)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2" name="object 62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63" name="object 63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5" name="object 65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66" name="object 6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62242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需求分布拟合结果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301497" y="1443731"/>
            <a:ext cx="1925320" cy="75438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64465" marR="43180" indent="-114300">
              <a:lnSpc>
                <a:spcPct val="101000"/>
              </a:lnSpc>
              <a:spcBef>
                <a:spcPts val="85"/>
              </a:spcBef>
              <a:buClr>
                <a:srgbClr val="0E61A5"/>
              </a:buClr>
              <a:buFont typeface="Meiryo UI"/>
              <a:buChar char="•"/>
              <a:tabLst>
                <a:tab pos="165735" algn="l"/>
              </a:tabLst>
            </a:pPr>
            <a:r>
              <a:rPr dirty="0" sz="900" spc="-15">
                <a:latin typeface="楷体"/>
                <a:cs typeface="楷体"/>
              </a:rPr>
              <a:t>实际数据呈右偏分布，小需求概率</a:t>
            </a:r>
            <a:r>
              <a:rPr dirty="0" sz="900" spc="-15">
                <a:latin typeface="楷体"/>
                <a:cs typeface="楷体"/>
              </a:rPr>
              <a:t>	</a:t>
            </a:r>
            <a:r>
              <a:rPr dirty="0" sz="900" spc="-30">
                <a:latin typeface="楷体"/>
                <a:cs typeface="楷体"/>
              </a:rPr>
              <a:t>高。</a:t>
            </a:r>
            <a:endParaRPr sz="900">
              <a:latin typeface="楷体"/>
              <a:cs typeface="楷体"/>
            </a:endParaRPr>
          </a:p>
          <a:p>
            <a:pPr marL="164465" marR="86995" indent="-114300">
              <a:lnSpc>
                <a:spcPct val="101000"/>
              </a:lnSpc>
              <a:spcBef>
                <a:spcPts val="300"/>
              </a:spcBef>
              <a:buClr>
                <a:srgbClr val="0E61A5"/>
              </a:buClr>
              <a:buFont typeface="Meiryo UI"/>
              <a:buChar char="•"/>
              <a:tabLst>
                <a:tab pos="165735" algn="l"/>
              </a:tabLst>
            </a:pPr>
            <a:r>
              <a:rPr dirty="0" sz="900" spc="-45">
                <a:latin typeface="楷体"/>
                <a:cs typeface="楷体"/>
              </a:rPr>
              <a:t>反高斯分布 </a:t>
            </a:r>
            <a:r>
              <a:rPr dirty="0" sz="900" spc="-10">
                <a:latin typeface="Arial"/>
                <a:cs typeface="Arial"/>
              </a:rPr>
              <a:t>(</a:t>
            </a:r>
            <a:r>
              <a:rPr dirty="0" sz="900" spc="-15">
                <a:latin typeface="楷体"/>
                <a:cs typeface="楷体"/>
              </a:rPr>
              <a:t>橙色</a:t>
            </a:r>
            <a:r>
              <a:rPr dirty="0" sz="900">
                <a:latin typeface="Arial"/>
                <a:cs typeface="Arial"/>
              </a:rPr>
              <a:t>) </a:t>
            </a:r>
            <a:r>
              <a:rPr dirty="0" sz="900" spc="-20">
                <a:latin typeface="楷体"/>
                <a:cs typeface="楷体"/>
              </a:rPr>
              <a:t>较好地拟合了</a:t>
            </a:r>
            <a:r>
              <a:rPr dirty="0" sz="900" spc="-20">
                <a:latin typeface="楷体"/>
                <a:cs typeface="楷体"/>
              </a:rPr>
              <a:t>	</a:t>
            </a:r>
            <a:r>
              <a:rPr dirty="0" sz="900" spc="-25">
                <a:latin typeface="楷体"/>
                <a:cs typeface="楷体"/>
              </a:rPr>
              <a:t>实际数据形态，优于均匀分布 </a:t>
            </a:r>
            <a:r>
              <a:rPr dirty="0" sz="900" spc="-10">
                <a:latin typeface="Arial"/>
                <a:cs typeface="Arial"/>
              </a:rPr>
              <a:t>(</a:t>
            </a:r>
            <a:r>
              <a:rPr dirty="0" sz="900" spc="-50">
                <a:latin typeface="楷体"/>
                <a:cs typeface="楷体"/>
              </a:rPr>
              <a:t>蓝</a:t>
            </a:r>
            <a:r>
              <a:rPr dirty="0" sz="900" spc="-50">
                <a:latin typeface="楷体"/>
                <a:cs typeface="楷体"/>
              </a:rPr>
              <a:t>	</a:t>
            </a:r>
            <a:r>
              <a:rPr dirty="0" sz="900" spc="-10">
                <a:latin typeface="楷体"/>
                <a:cs typeface="楷体"/>
              </a:rPr>
              <a:t>色</a:t>
            </a:r>
            <a:r>
              <a:rPr dirty="0" sz="900" spc="5">
                <a:latin typeface="Arial"/>
                <a:cs typeface="Arial"/>
              </a:rPr>
              <a:t>) </a:t>
            </a:r>
            <a:r>
              <a:rPr dirty="0" sz="900" spc="-30">
                <a:latin typeface="楷体"/>
                <a:cs typeface="楷体"/>
              </a:rPr>
              <a:t>和广义帕累托分布 </a:t>
            </a:r>
            <a:r>
              <a:rPr dirty="0" sz="900" spc="-10">
                <a:latin typeface="Arial"/>
                <a:cs typeface="Arial"/>
              </a:rPr>
              <a:t>(</a:t>
            </a:r>
            <a:r>
              <a:rPr dirty="0" sz="900" spc="-10">
                <a:latin typeface="楷体"/>
                <a:cs typeface="楷体"/>
              </a:rPr>
              <a:t>绿色</a:t>
            </a:r>
            <a:r>
              <a:rPr dirty="0" sz="900">
                <a:latin typeface="Arial"/>
                <a:cs typeface="Arial"/>
              </a:rPr>
              <a:t>)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7" action="ppaction://hlinksldjump"/>
              </a:rPr>
              <a:t>8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36963" y="890734"/>
            <a:ext cx="1914022" cy="1484542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2958680" y="2471241"/>
            <a:ext cx="8750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solidFill>
                  <a:srgbClr val="0E61A5"/>
                </a:solidFill>
                <a:latin typeface="微软雅黑"/>
                <a:cs typeface="微软雅黑"/>
              </a:rPr>
              <a:t>图 </a:t>
            </a:r>
            <a:r>
              <a:rPr dirty="0" sz="800">
                <a:solidFill>
                  <a:srgbClr val="0E61A5"/>
                </a:solidFill>
                <a:latin typeface="Arial"/>
                <a:cs typeface="Arial"/>
              </a:rPr>
              <a:t>4:</a:t>
            </a:r>
            <a:r>
              <a:rPr dirty="0" sz="8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800" spc="-20">
                <a:latin typeface="微软雅黑"/>
                <a:cs typeface="微软雅黑"/>
              </a:rPr>
              <a:t>分布拟合结果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0" name="object 50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1295"/>
            <a:chOff x="0" y="294513"/>
            <a:chExt cx="4608195" cy="201295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815"/>
            </a:xfrm>
            <a:custGeom>
              <a:avLst/>
              <a:gdLst/>
              <a:ahLst/>
              <a:cxnLst/>
              <a:rect l="l" t="t" r="r" b="b"/>
              <a:pathLst>
                <a:path w="4608195" h="170815">
                  <a:moveTo>
                    <a:pt x="4608004" y="0"/>
                  </a:moveTo>
                  <a:lnTo>
                    <a:pt x="0" y="0"/>
                  </a:lnTo>
                  <a:lnTo>
                    <a:pt x="0" y="170561"/>
                  </a:lnTo>
                  <a:lnTo>
                    <a:pt x="4608004" y="170561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754"/>
            <a:ext cx="263461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不同需求分布下的最优储备结构对比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3539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463881" y="857650"/>
            <a:ext cx="1861664" cy="1507858"/>
          </a:xfrm>
          <a:prstGeom prst="rect">
            <a:avLst/>
          </a:prstGeom>
        </p:spPr>
      </p:pic>
      <p:sp>
        <p:nvSpPr>
          <p:cNvPr id="47" name="object 47" descr=""/>
          <p:cNvSpPr txBox="1"/>
          <p:nvPr/>
        </p:nvSpPr>
        <p:spPr>
          <a:xfrm>
            <a:off x="276097" y="1159835"/>
            <a:ext cx="3889375" cy="16129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89865" marR="1972945" indent="-114300">
              <a:lnSpc>
                <a:spcPct val="101000"/>
              </a:lnSpc>
              <a:spcBef>
                <a:spcPts val="85"/>
              </a:spcBef>
              <a:buClr>
                <a:srgbClr val="0E61A5"/>
              </a:buClr>
              <a:buFont typeface="Meiryo UI"/>
              <a:buChar char="•"/>
              <a:tabLst>
                <a:tab pos="191135" algn="l"/>
              </a:tabLst>
            </a:pPr>
            <a:r>
              <a:rPr dirty="0" sz="900" spc="-40">
                <a:latin typeface="楷体"/>
                <a:cs typeface="楷体"/>
              </a:rPr>
              <a:t>均匀分布：政府实物</a:t>
            </a:r>
            <a:r>
              <a:rPr dirty="0" sz="900" spc="-80">
                <a:latin typeface="楷体"/>
                <a:cs typeface="楷体"/>
              </a:rPr>
              <a:t>（</a:t>
            </a:r>
            <a:r>
              <a:rPr dirty="0" sz="900" spc="-80">
                <a:latin typeface="Arial"/>
                <a:cs typeface="Arial"/>
              </a:rPr>
              <a:t>33.3%</a:t>
            </a:r>
            <a:r>
              <a:rPr dirty="0" sz="900" spc="-80">
                <a:latin typeface="楷体"/>
                <a:cs typeface="楷体"/>
              </a:rPr>
              <a:t>）、企</a:t>
            </a:r>
            <a:r>
              <a:rPr dirty="0" sz="900" spc="-80">
                <a:latin typeface="楷体"/>
                <a:cs typeface="楷体"/>
              </a:rPr>
              <a:t>	</a:t>
            </a:r>
            <a:r>
              <a:rPr dirty="0" sz="900" spc="-10">
                <a:latin typeface="楷体"/>
                <a:cs typeface="楷体"/>
              </a:rPr>
              <a:t>业实物</a:t>
            </a:r>
            <a:r>
              <a:rPr dirty="0" sz="900" spc="-80">
                <a:latin typeface="楷体"/>
                <a:cs typeface="楷体"/>
              </a:rPr>
              <a:t>（</a:t>
            </a:r>
            <a:r>
              <a:rPr dirty="0" sz="900" spc="-80">
                <a:latin typeface="Arial"/>
                <a:cs typeface="Arial"/>
              </a:rPr>
              <a:t>10.3%</a:t>
            </a:r>
            <a:r>
              <a:rPr dirty="0" sz="900" spc="-80">
                <a:latin typeface="楷体"/>
                <a:cs typeface="楷体"/>
              </a:rPr>
              <a:t>）</a:t>
            </a:r>
            <a:r>
              <a:rPr dirty="0" sz="900" spc="-20">
                <a:latin typeface="楷体"/>
                <a:cs typeface="楷体"/>
              </a:rPr>
              <a:t>、企业生产</a:t>
            </a:r>
            <a:endParaRPr sz="900">
              <a:latin typeface="楷体"/>
              <a:cs typeface="楷体"/>
            </a:endParaRPr>
          </a:p>
          <a:p>
            <a:pPr marL="122555">
              <a:lnSpc>
                <a:spcPct val="100000"/>
              </a:lnSpc>
              <a:spcBef>
                <a:spcPts val="10"/>
              </a:spcBef>
            </a:pPr>
            <a:r>
              <a:rPr dirty="0" sz="900" spc="-80">
                <a:latin typeface="楷体"/>
                <a:cs typeface="楷体"/>
              </a:rPr>
              <a:t>（</a:t>
            </a:r>
            <a:r>
              <a:rPr dirty="0" sz="900" spc="-80">
                <a:latin typeface="Arial"/>
                <a:cs typeface="Arial"/>
              </a:rPr>
              <a:t>54.3%</a:t>
            </a:r>
            <a:r>
              <a:rPr dirty="0" sz="900" spc="-80">
                <a:latin typeface="楷体"/>
                <a:cs typeface="楷体"/>
              </a:rPr>
              <a:t>）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189865" marR="1943100" indent="-114300">
              <a:lnSpc>
                <a:spcPct val="101000"/>
              </a:lnSpc>
              <a:spcBef>
                <a:spcPts val="300"/>
              </a:spcBef>
              <a:buClr>
                <a:srgbClr val="0E61A5"/>
              </a:buClr>
              <a:buFont typeface="Meiryo UI"/>
              <a:buChar char="•"/>
              <a:tabLst>
                <a:tab pos="191135" algn="l"/>
              </a:tabLst>
            </a:pPr>
            <a:r>
              <a:rPr dirty="0" sz="900" spc="-10">
                <a:latin typeface="楷体"/>
                <a:cs typeface="楷体"/>
              </a:rPr>
              <a:t>反高斯分布：政府实物</a:t>
            </a:r>
            <a:r>
              <a:rPr dirty="0" sz="900" spc="-80">
                <a:latin typeface="楷体"/>
                <a:cs typeface="楷体"/>
              </a:rPr>
              <a:t>（</a:t>
            </a:r>
            <a:r>
              <a:rPr dirty="0" sz="900" spc="-80">
                <a:latin typeface="Arial"/>
                <a:cs typeface="Arial"/>
              </a:rPr>
              <a:t>15.6%</a:t>
            </a:r>
            <a:r>
              <a:rPr dirty="0" sz="900" spc="-80">
                <a:latin typeface="楷体"/>
                <a:cs typeface="楷体"/>
              </a:rPr>
              <a:t>）</a:t>
            </a:r>
            <a:r>
              <a:rPr dirty="0" sz="900" spc="-60">
                <a:latin typeface="楷体"/>
                <a:cs typeface="楷体"/>
              </a:rPr>
              <a:t>、</a:t>
            </a:r>
            <a:r>
              <a:rPr dirty="0" sz="900" spc="-60">
                <a:latin typeface="楷体"/>
                <a:cs typeface="楷体"/>
              </a:rPr>
              <a:t>	</a:t>
            </a:r>
            <a:r>
              <a:rPr dirty="0" sz="900" spc="-10">
                <a:latin typeface="楷体"/>
                <a:cs typeface="楷体"/>
              </a:rPr>
              <a:t>企业实物</a:t>
            </a:r>
            <a:r>
              <a:rPr dirty="0" sz="900" spc="-80">
                <a:latin typeface="楷体"/>
                <a:cs typeface="楷体"/>
              </a:rPr>
              <a:t>（</a:t>
            </a:r>
            <a:r>
              <a:rPr dirty="0" sz="900" spc="-80">
                <a:latin typeface="Arial"/>
                <a:cs typeface="Arial"/>
              </a:rPr>
              <a:t>5.7%</a:t>
            </a:r>
            <a:r>
              <a:rPr dirty="0" sz="900" spc="-80">
                <a:latin typeface="楷体"/>
                <a:cs typeface="楷体"/>
              </a:rPr>
              <a:t>）</a:t>
            </a:r>
            <a:r>
              <a:rPr dirty="0" sz="900" spc="-35">
                <a:latin typeface="楷体"/>
                <a:cs typeface="楷体"/>
              </a:rPr>
              <a:t>，更依赖企业生</a:t>
            </a:r>
            <a:r>
              <a:rPr dirty="0" sz="900" spc="-35">
                <a:latin typeface="楷体"/>
                <a:cs typeface="楷体"/>
              </a:rPr>
              <a:t>	</a:t>
            </a:r>
            <a:r>
              <a:rPr dirty="0" sz="900" spc="-20">
                <a:latin typeface="楷体"/>
                <a:cs typeface="楷体"/>
              </a:rPr>
              <a:t>产能力。</a:t>
            </a:r>
            <a:endParaRPr sz="900">
              <a:latin typeface="楷体"/>
              <a:cs typeface="楷体"/>
            </a:endParaRPr>
          </a:p>
          <a:p>
            <a:pPr algn="just" marL="139065" marR="1920239" indent="-63500">
              <a:lnSpc>
                <a:spcPct val="101000"/>
              </a:lnSpc>
              <a:spcBef>
                <a:spcPts val="300"/>
              </a:spcBef>
              <a:buClr>
                <a:srgbClr val="0E61A5"/>
              </a:buClr>
              <a:buFont typeface="Meiryo UI"/>
              <a:buChar char="•"/>
              <a:tabLst>
                <a:tab pos="139065" algn="l"/>
                <a:tab pos="189865" algn="l"/>
              </a:tabLst>
            </a:pPr>
            <a:r>
              <a:rPr dirty="0" sz="900" spc="-15">
                <a:latin typeface="楷体"/>
                <a:cs typeface="楷体"/>
              </a:rPr>
              <a:t>启示：反高斯分布长尾特性使模型倾向于依赖灾后生产，实物储备起 “首轮响应”和“争取时间”作用。</a:t>
            </a:r>
            <a:endParaRPr sz="900">
              <a:latin typeface="楷体"/>
              <a:cs typeface="楷体"/>
            </a:endParaRPr>
          </a:p>
          <a:p>
            <a:pPr marL="2375535">
              <a:lnSpc>
                <a:spcPct val="100000"/>
              </a:lnSpc>
              <a:spcBef>
                <a:spcPts val="1135"/>
              </a:spcBef>
            </a:pPr>
            <a:r>
              <a:rPr dirty="0" sz="800" spc="-10">
                <a:latin typeface="楷体"/>
                <a:cs typeface="楷体"/>
              </a:rPr>
              <a:t>图：储备结构对比</a:t>
            </a:r>
            <a:r>
              <a:rPr dirty="0" sz="800">
                <a:latin typeface="楷体"/>
                <a:cs typeface="楷体"/>
              </a:rPr>
              <a:t>（</a:t>
            </a:r>
            <a:r>
              <a:rPr dirty="0" sz="800">
                <a:latin typeface="Arial"/>
                <a:cs typeface="Arial"/>
              </a:rPr>
              <a:t>U=15</a:t>
            </a:r>
            <a:r>
              <a:rPr dirty="0" sz="800" spc="-15">
                <a:latin typeface="Arial"/>
                <a:cs typeface="Arial"/>
              </a:rPr>
              <a:t> </a:t>
            </a:r>
            <a:r>
              <a:rPr dirty="0" sz="800" spc="-10">
                <a:latin typeface="楷体"/>
                <a:cs typeface="楷体"/>
              </a:rPr>
              <a:t>万件</a:t>
            </a:r>
            <a:r>
              <a:rPr dirty="0" sz="800" spc="-50">
                <a:latin typeface="楷体"/>
                <a:cs typeface="楷体"/>
              </a:rPr>
              <a:t>）</a:t>
            </a:r>
            <a:endParaRPr sz="800">
              <a:latin typeface="楷体"/>
              <a:cs typeface="楷体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9" name="object 49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2" name="object 5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81927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2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不同情景下计算结果 </a:t>
            </a:r>
            <a:r>
              <a:rPr dirty="0" sz="1000" spc="-5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1259357" y="804632"/>
            <a:ext cx="208978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0E61A5"/>
                </a:solidFill>
                <a:latin typeface="微软雅黑"/>
                <a:cs typeface="微软雅黑"/>
              </a:rPr>
              <a:t>表 </a:t>
            </a:r>
            <a:r>
              <a:rPr dirty="0" sz="800">
                <a:solidFill>
                  <a:srgbClr val="0E61A5"/>
                </a:solidFill>
                <a:latin typeface="Arial"/>
                <a:cs typeface="Arial"/>
              </a:rPr>
              <a:t>3: </a:t>
            </a:r>
            <a:r>
              <a:rPr dirty="0" sz="800" spc="-15">
                <a:latin typeface="微软雅黑"/>
                <a:cs typeface="微软雅黑"/>
              </a:rPr>
              <a:t>不同情景下应急物资储备与利润计算结果</a:t>
            </a:r>
            <a:endParaRPr sz="800">
              <a:latin typeface="微软雅黑"/>
              <a:cs typeface="微软雅黑"/>
            </a:endParaRPr>
          </a:p>
        </p:txBody>
      </p:sp>
      <p:graphicFrame>
        <p:nvGraphicFramePr>
          <p:cNvPr id="47" name="object 47" descr=""/>
          <p:cNvGraphicFramePr>
            <a:graphicFrameLocks noGrp="1"/>
          </p:cNvGraphicFramePr>
          <p:nvPr/>
        </p:nvGraphicFramePr>
        <p:xfrm>
          <a:off x="1000975" y="1058621"/>
          <a:ext cx="2682240" cy="981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5990"/>
                <a:gridCol w="309879"/>
                <a:gridCol w="274955"/>
                <a:gridCol w="274955"/>
                <a:gridCol w="405130"/>
                <a:gridCol w="405130"/>
              </a:tblGrid>
              <a:tr h="138430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25"/>
                        </a:spcBef>
                        <a:tabLst>
                          <a:tab pos="669925" algn="l"/>
                        </a:tabLst>
                      </a:pPr>
                      <a:r>
                        <a:rPr dirty="0" sz="500" spc="-10">
                          <a:latin typeface="楷体"/>
                          <a:cs typeface="楷体"/>
                        </a:rPr>
                        <a:t>情</a:t>
                      </a:r>
                      <a:r>
                        <a:rPr dirty="0" sz="500" spc="-50">
                          <a:latin typeface="楷体"/>
                          <a:cs typeface="楷体"/>
                        </a:rPr>
                        <a:t>景</a:t>
                      </a:r>
                      <a:r>
                        <a:rPr dirty="0" sz="500">
                          <a:latin typeface="楷体"/>
                          <a:cs typeface="楷体"/>
                        </a:rPr>
                        <a:t>	</a:t>
                      </a:r>
                      <a:r>
                        <a:rPr dirty="0" sz="500" spc="-10">
                          <a:latin typeface="楷体"/>
                          <a:cs typeface="楷体"/>
                        </a:rPr>
                        <a:t>分</a:t>
                      </a:r>
                      <a:r>
                        <a:rPr dirty="0" sz="500" spc="-50">
                          <a:latin typeface="楷体"/>
                          <a:cs typeface="楷体"/>
                        </a:rPr>
                        <a:t>布</a:t>
                      </a:r>
                      <a:endParaRPr sz="500">
                        <a:latin typeface="楷体"/>
                        <a:cs typeface="楷体"/>
                      </a:endParaRPr>
                    </a:p>
                  </a:txBody>
                  <a:tcPr marL="0" marR="0" marB="0" marT="2857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4953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baseline="-22222" sz="750" spc="44" i="1">
                          <a:latin typeface="Book Antiqua"/>
                          <a:cs typeface="Book Antiqua"/>
                        </a:rPr>
                        <a:t>Q</a:t>
                      </a:r>
                      <a:r>
                        <a:rPr dirty="0" sz="500" spc="30" i="1">
                          <a:latin typeface="Dutch801 Rm BT"/>
                          <a:cs typeface="Dutch801 Rm BT"/>
                        </a:rPr>
                        <a:t>∗</a:t>
                      </a:r>
                      <a:endParaRPr sz="500">
                        <a:latin typeface="Dutch801 Rm BT"/>
                        <a:cs typeface="Dutch801 Rm BT"/>
                      </a:endParaRPr>
                    </a:p>
                  </a:txBody>
                  <a:tcPr marL="0" marR="0" marB="0" marT="317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29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baseline="-22222" sz="750" spc="37" i="1">
                          <a:latin typeface="Book Antiqua"/>
                          <a:cs typeface="Book Antiqua"/>
                        </a:rPr>
                        <a:t>q</a:t>
                      </a:r>
                      <a:r>
                        <a:rPr dirty="0" sz="500" spc="25" i="1">
                          <a:latin typeface="Dutch801 Rm BT"/>
                          <a:cs typeface="Dutch801 Rm BT"/>
                        </a:rPr>
                        <a:t>∗</a:t>
                      </a:r>
                      <a:endParaRPr sz="500">
                        <a:latin typeface="Dutch801 Rm BT"/>
                        <a:cs typeface="Dutch801 Rm BT"/>
                      </a:endParaRPr>
                    </a:p>
                  </a:txBody>
                  <a:tcPr marL="0" marR="0" marB="0" marT="317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0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baseline="-22222" sz="750" spc="37" i="1">
                          <a:latin typeface="Book Antiqua"/>
                          <a:cs typeface="Book Antiqua"/>
                        </a:rPr>
                        <a:t>p</a:t>
                      </a:r>
                      <a:r>
                        <a:rPr dirty="0" sz="500" spc="25" i="1">
                          <a:latin typeface="Dutch801 Rm BT"/>
                          <a:cs typeface="Dutch801 Rm BT"/>
                        </a:rPr>
                        <a:t>∗</a:t>
                      </a:r>
                      <a:endParaRPr sz="500">
                        <a:latin typeface="Dutch801 Rm BT"/>
                        <a:cs typeface="Dutch801 Rm BT"/>
                      </a:endParaRPr>
                    </a:p>
                  </a:txBody>
                  <a:tcPr marL="0" marR="0" marB="0" marT="317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500" spc="-20">
                          <a:latin typeface="楷体"/>
                          <a:cs typeface="楷体"/>
                        </a:rPr>
                        <a:t>政府利润</a:t>
                      </a:r>
                      <a:endParaRPr sz="500">
                        <a:latin typeface="楷体"/>
                        <a:cs typeface="楷体"/>
                      </a:endParaRPr>
                    </a:p>
                  </a:txBody>
                  <a:tcPr marL="0" marR="0" marB="0" marT="2857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500" spc="-20">
                          <a:latin typeface="楷体"/>
                          <a:cs typeface="楷体"/>
                        </a:rPr>
                        <a:t>企业利润</a:t>
                      </a:r>
                      <a:endParaRPr sz="500">
                        <a:latin typeface="楷体"/>
                        <a:cs typeface="楷体"/>
                      </a:endParaRPr>
                    </a:p>
                  </a:txBody>
                  <a:tcPr marL="0" marR="0" marB="0" marT="28575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410">
                <a:tc>
                  <a:txBody>
                    <a:bodyPr/>
                    <a:lstStyle/>
                    <a:p>
                      <a:pPr marL="75565">
                        <a:lnSpc>
                          <a:spcPts val="235"/>
                        </a:lnSpc>
                        <a:spcBef>
                          <a:spcPts val="500"/>
                        </a:spcBef>
                        <a:tabLst>
                          <a:tab pos="669925" algn="l"/>
                        </a:tabLst>
                      </a:pPr>
                      <a:r>
                        <a:rPr dirty="0" sz="500" spc="-10">
                          <a:latin typeface="楷体"/>
                          <a:cs typeface="楷体"/>
                        </a:rPr>
                        <a:t>基准模</a:t>
                      </a:r>
                      <a:r>
                        <a:rPr dirty="0" sz="500" spc="-50">
                          <a:latin typeface="楷体"/>
                          <a:cs typeface="楷体"/>
                        </a:rPr>
                        <a:t>型</a:t>
                      </a:r>
                      <a:r>
                        <a:rPr dirty="0" sz="500">
                          <a:latin typeface="楷体"/>
                          <a:cs typeface="楷体"/>
                        </a:rPr>
                        <a:t>	</a:t>
                      </a:r>
                      <a:r>
                        <a:rPr dirty="0" baseline="33333" sz="750" spc="-15">
                          <a:latin typeface="楷体"/>
                          <a:cs typeface="楷体"/>
                        </a:rPr>
                        <a:t>均</a:t>
                      </a:r>
                      <a:r>
                        <a:rPr dirty="0" baseline="33333" sz="750" spc="-75">
                          <a:latin typeface="楷体"/>
                          <a:cs typeface="楷体"/>
                        </a:rPr>
                        <a:t>匀</a:t>
                      </a:r>
                      <a:endParaRPr baseline="33333" sz="750">
                        <a:latin typeface="楷体"/>
                        <a:cs typeface="楷体"/>
                      </a:endParaRPr>
                    </a:p>
                  </a:txBody>
                  <a:tcPr marL="0" marR="0" marB="0" marT="635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5.00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1.54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0.31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3113.73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210.26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algn="r" marR="67945">
                        <a:lnSpc>
                          <a:spcPts val="565"/>
                        </a:lnSpc>
                      </a:pPr>
                      <a:r>
                        <a:rPr dirty="0" sz="500" spc="-25">
                          <a:latin typeface="楷体"/>
                          <a:cs typeface="楷体"/>
                        </a:rPr>
                        <a:t>反高斯</a:t>
                      </a:r>
                      <a:endParaRPr sz="5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2.34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0.85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0.31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1710.55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184.15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410">
                <a:tc>
                  <a:txBody>
                    <a:bodyPr/>
                    <a:lstStyle/>
                    <a:p>
                      <a:pPr marL="75565">
                        <a:lnSpc>
                          <a:spcPts val="235"/>
                        </a:lnSpc>
                        <a:spcBef>
                          <a:spcPts val="500"/>
                        </a:spcBef>
                        <a:tabLst>
                          <a:tab pos="669925" algn="l"/>
                        </a:tabLst>
                      </a:pPr>
                      <a:r>
                        <a:rPr dirty="0" sz="500" spc="-10">
                          <a:latin typeface="楷体"/>
                          <a:cs typeface="楷体"/>
                        </a:rPr>
                        <a:t>不考虑捐</a:t>
                      </a:r>
                      <a:r>
                        <a:rPr dirty="0" sz="500" spc="-50">
                          <a:latin typeface="楷体"/>
                          <a:cs typeface="楷体"/>
                        </a:rPr>
                        <a:t>赠</a:t>
                      </a:r>
                      <a:r>
                        <a:rPr dirty="0" sz="500">
                          <a:latin typeface="楷体"/>
                          <a:cs typeface="楷体"/>
                        </a:rPr>
                        <a:t>	</a:t>
                      </a:r>
                      <a:r>
                        <a:rPr dirty="0" baseline="33333" sz="750" spc="-15">
                          <a:latin typeface="楷体"/>
                          <a:cs typeface="楷体"/>
                        </a:rPr>
                        <a:t>均</a:t>
                      </a:r>
                      <a:r>
                        <a:rPr dirty="0" baseline="33333" sz="750" spc="-75">
                          <a:latin typeface="楷体"/>
                          <a:cs typeface="楷体"/>
                        </a:rPr>
                        <a:t>匀</a:t>
                      </a:r>
                      <a:endParaRPr baseline="33333" sz="750">
                        <a:latin typeface="楷体"/>
                        <a:cs typeface="楷体"/>
                      </a:endParaRPr>
                    </a:p>
                  </a:txBody>
                  <a:tcPr marL="0" marR="0" marB="0" marT="635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5.00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2.03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3197.66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288.79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algn="r" marR="67945">
                        <a:lnSpc>
                          <a:spcPts val="565"/>
                        </a:lnSpc>
                      </a:pPr>
                      <a:r>
                        <a:rPr dirty="0" sz="500" spc="-25">
                          <a:latin typeface="楷体"/>
                          <a:cs typeface="楷体"/>
                        </a:rPr>
                        <a:t>反高斯</a:t>
                      </a:r>
                      <a:endParaRPr sz="5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2.34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1.35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1767.42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238.15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410">
                <a:tc>
                  <a:txBody>
                    <a:bodyPr/>
                    <a:lstStyle/>
                    <a:p>
                      <a:pPr marL="75565">
                        <a:lnSpc>
                          <a:spcPts val="235"/>
                        </a:lnSpc>
                        <a:spcBef>
                          <a:spcPts val="500"/>
                        </a:spcBef>
                        <a:tabLst>
                          <a:tab pos="669925" algn="l"/>
                        </a:tabLst>
                      </a:pPr>
                      <a:r>
                        <a:rPr dirty="0" sz="500" spc="-10">
                          <a:latin typeface="楷体"/>
                          <a:cs typeface="楷体"/>
                        </a:rPr>
                        <a:t>不考虑企业代</a:t>
                      </a:r>
                      <a:r>
                        <a:rPr dirty="0" sz="500" spc="-50">
                          <a:latin typeface="楷体"/>
                          <a:cs typeface="楷体"/>
                        </a:rPr>
                        <a:t>储</a:t>
                      </a:r>
                      <a:r>
                        <a:rPr dirty="0" sz="500">
                          <a:latin typeface="楷体"/>
                          <a:cs typeface="楷体"/>
                        </a:rPr>
                        <a:t>	</a:t>
                      </a:r>
                      <a:r>
                        <a:rPr dirty="0" baseline="33333" sz="750" spc="-15">
                          <a:latin typeface="楷体"/>
                          <a:cs typeface="楷体"/>
                        </a:rPr>
                        <a:t>均</a:t>
                      </a:r>
                      <a:r>
                        <a:rPr dirty="0" baseline="33333" sz="750" spc="-75">
                          <a:latin typeface="楷体"/>
                          <a:cs typeface="楷体"/>
                        </a:rPr>
                        <a:t>匀</a:t>
                      </a:r>
                      <a:endParaRPr baseline="33333" sz="750">
                        <a:latin typeface="楷体"/>
                        <a:cs typeface="楷体"/>
                      </a:endParaRPr>
                    </a:p>
                  </a:txBody>
                  <a:tcPr marL="0" marR="0" marB="0" marT="635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6.41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0.31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3115.91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ts val="530"/>
                        </a:lnSpc>
                        <a:spcBef>
                          <a:spcPts val="2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157.06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4775">
                <a:tc>
                  <a:txBody>
                    <a:bodyPr/>
                    <a:lstStyle/>
                    <a:p>
                      <a:pPr algn="r" marR="67945">
                        <a:lnSpc>
                          <a:spcPts val="565"/>
                        </a:lnSpc>
                      </a:pPr>
                      <a:r>
                        <a:rPr dirty="0" sz="500" spc="-25">
                          <a:latin typeface="楷体"/>
                          <a:cs typeface="楷体"/>
                        </a:rPr>
                        <a:t>反高斯</a:t>
                      </a:r>
                      <a:endParaRPr sz="5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3.11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0.31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1771.28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164.47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05410">
                <a:tc>
                  <a:txBody>
                    <a:bodyPr/>
                    <a:lstStyle/>
                    <a:p>
                      <a:pPr marL="75565">
                        <a:lnSpc>
                          <a:spcPts val="535"/>
                        </a:lnSpc>
                        <a:spcBef>
                          <a:spcPts val="200"/>
                        </a:spcBef>
                        <a:tabLst>
                          <a:tab pos="669925" algn="l"/>
                        </a:tabLst>
                      </a:pPr>
                      <a:r>
                        <a:rPr dirty="0" sz="500" spc="-10">
                          <a:latin typeface="楷体"/>
                          <a:cs typeface="楷体"/>
                        </a:rPr>
                        <a:t>不考虑企</a:t>
                      </a:r>
                      <a:r>
                        <a:rPr dirty="0" sz="500" spc="-50">
                          <a:latin typeface="楷体"/>
                          <a:cs typeface="楷体"/>
                        </a:rPr>
                        <a:t>业</a:t>
                      </a:r>
                      <a:r>
                        <a:rPr dirty="0" sz="500">
                          <a:latin typeface="楷体"/>
                          <a:cs typeface="楷体"/>
                        </a:rPr>
                        <a:t>	</a:t>
                      </a:r>
                      <a:r>
                        <a:rPr dirty="0" sz="500" spc="-10">
                          <a:latin typeface="楷体"/>
                          <a:cs typeface="楷体"/>
                        </a:rPr>
                        <a:t>均</a:t>
                      </a:r>
                      <a:r>
                        <a:rPr dirty="0" sz="500" spc="-50">
                          <a:latin typeface="楷体"/>
                          <a:cs typeface="楷体"/>
                        </a:rPr>
                        <a:t>匀</a:t>
                      </a:r>
                      <a:endParaRPr sz="500">
                        <a:latin typeface="楷体"/>
                        <a:cs typeface="楷体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4925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7.50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0.31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3129.75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ts val="535"/>
                        </a:lnSpc>
                        <a:spcBef>
                          <a:spcPts val="200"/>
                        </a:spcBef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109.95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2540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06680">
                <a:tc>
                  <a:txBody>
                    <a:bodyPr/>
                    <a:lstStyle/>
                    <a:p>
                      <a:pPr marL="75565">
                        <a:lnSpc>
                          <a:spcPts val="565"/>
                        </a:lnSpc>
                        <a:tabLst>
                          <a:tab pos="669925" algn="l"/>
                        </a:tabLst>
                      </a:pPr>
                      <a:r>
                        <a:rPr dirty="0" sz="500" spc="-10">
                          <a:latin typeface="楷体"/>
                          <a:cs typeface="楷体"/>
                        </a:rPr>
                        <a:t>代储和生</a:t>
                      </a:r>
                      <a:r>
                        <a:rPr dirty="0" sz="500" spc="-50">
                          <a:latin typeface="楷体"/>
                          <a:cs typeface="楷体"/>
                        </a:rPr>
                        <a:t>产</a:t>
                      </a:r>
                      <a:r>
                        <a:rPr dirty="0" sz="500">
                          <a:latin typeface="楷体"/>
                          <a:cs typeface="楷体"/>
                        </a:rPr>
                        <a:t>	</a:t>
                      </a:r>
                      <a:r>
                        <a:rPr dirty="0" sz="500" spc="-10">
                          <a:latin typeface="楷体"/>
                          <a:cs typeface="楷体"/>
                        </a:rPr>
                        <a:t>反高</a:t>
                      </a:r>
                      <a:r>
                        <a:rPr dirty="0" sz="500" spc="-50">
                          <a:latin typeface="楷体"/>
                          <a:cs typeface="楷体"/>
                        </a:rPr>
                        <a:t>斯</a:t>
                      </a:r>
                      <a:endParaRPr sz="500">
                        <a:latin typeface="楷体"/>
                        <a:cs typeface="楷体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39.72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0.00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65"/>
                        </a:lnSpc>
                      </a:pPr>
                      <a:r>
                        <a:rPr dirty="0" sz="500" spc="-20">
                          <a:latin typeface="Arial"/>
                          <a:cs typeface="Arial"/>
                        </a:rPr>
                        <a:t>0.31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ts val="565"/>
                        </a:lnSpc>
                      </a:pPr>
                      <a:r>
                        <a:rPr dirty="0" sz="500">
                          <a:latin typeface="Arial"/>
                          <a:cs typeface="Arial"/>
                        </a:rPr>
                        <a:t>-</a:t>
                      </a:r>
                      <a:r>
                        <a:rPr dirty="0" sz="500" spc="-10">
                          <a:latin typeface="Arial"/>
                          <a:cs typeface="Arial"/>
                        </a:rPr>
                        <a:t>6123.92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59055">
                        <a:lnSpc>
                          <a:spcPts val="565"/>
                        </a:lnSpc>
                      </a:pPr>
                      <a:r>
                        <a:rPr dirty="0" sz="500" spc="-10">
                          <a:latin typeface="Arial"/>
                          <a:cs typeface="Arial"/>
                        </a:rPr>
                        <a:t>139.60</a:t>
                      </a:r>
                      <a:endParaRPr sz="5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8" name="object 48" descr=""/>
          <p:cNvSpPr txBox="1"/>
          <p:nvPr/>
        </p:nvSpPr>
        <p:spPr>
          <a:xfrm>
            <a:off x="321894" y="2060616"/>
            <a:ext cx="3150870" cy="9182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25"/>
              </a:spcBef>
            </a:pPr>
            <a:r>
              <a:rPr dirty="0" sz="900" spc="-20">
                <a:latin typeface="楷体"/>
                <a:cs typeface="楷体"/>
              </a:rPr>
              <a:t>关键启示：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25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企业参与能有效分担政府压力，优化储备结构。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25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合理的协同契约与激励机制是核心。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30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0">
                <a:latin typeface="楷体"/>
                <a:cs typeface="楷体"/>
              </a:rPr>
              <a:t>需求特征对最优策略有决定性影响</a:t>
            </a:r>
            <a:r>
              <a:rPr dirty="0" baseline="37037" sz="900" spc="-15">
                <a:latin typeface="Arial"/>
                <a:cs typeface="Arial"/>
              </a:rPr>
              <a:t>[</a:t>
            </a:r>
            <a:r>
              <a:rPr dirty="0" baseline="37037" sz="900" spc="-15">
                <a:latin typeface="Arial"/>
                <a:cs typeface="Arial"/>
                <a:hlinkClick r:id="rId9" action="ppaction://hlinksldjump"/>
              </a:rPr>
              <a:t>27</a:t>
            </a:r>
            <a:r>
              <a:rPr dirty="0" baseline="37037" sz="900" spc="-15">
                <a:latin typeface="Arial"/>
                <a:cs typeface="Arial"/>
              </a:rPr>
              <a:t>,</a:t>
            </a:r>
            <a:r>
              <a:rPr dirty="0" baseline="37037" sz="900" spc="-15">
                <a:latin typeface="Arial"/>
                <a:cs typeface="Arial"/>
                <a:hlinkClick r:id="rId9" action="ppaction://hlinksldjump"/>
              </a:rPr>
              <a:t>34</a:t>
            </a:r>
            <a:r>
              <a:rPr dirty="0" baseline="37037" sz="900" spc="-15">
                <a:latin typeface="Arial"/>
                <a:cs typeface="Arial"/>
              </a:rPr>
              <a:t>-</a:t>
            </a:r>
            <a:r>
              <a:rPr dirty="0" baseline="37037" sz="900">
                <a:latin typeface="Arial"/>
                <a:cs typeface="Arial"/>
                <a:hlinkClick r:id="rId9" action="ppaction://hlinksldjump"/>
              </a:rPr>
              <a:t>35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25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多主体协同储备体系能提升保障能力、降低社会总成本。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0" name="object 50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9900" y="308221"/>
            <a:ext cx="1815464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2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敏感性分析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000" i="1">
                <a:solidFill>
                  <a:srgbClr val="FFFFFF"/>
                </a:solidFill>
                <a:latin typeface="Book Antiqua"/>
                <a:cs typeface="Book Antiqua"/>
              </a:rPr>
              <a:t>m</a:t>
            </a:r>
            <a:r>
              <a:rPr dirty="0" sz="1000" spc="20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和 </a:t>
            </a:r>
            <a:r>
              <a:rPr dirty="0" sz="1000" spc="-25" i="1">
                <a:solidFill>
                  <a:srgbClr val="FFFFFF"/>
                </a:solidFill>
                <a:latin typeface="Book Antiqua"/>
                <a:cs typeface="Book Antiqua"/>
              </a:rPr>
              <a:t>p</a:t>
            </a:r>
            <a:r>
              <a:rPr dirty="0" baseline="-11904" sz="1050" spc="-37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baseline="-11904" sz="1050">
              <a:latin typeface="Cambria"/>
              <a:cs typeface="Cambria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27304" y="790023"/>
            <a:ext cx="12782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0">
                <a:latin typeface="楷体"/>
                <a:cs typeface="楷体"/>
              </a:rPr>
              <a:t>灾害后市场单价 </a:t>
            </a:r>
            <a:r>
              <a:rPr dirty="0" sz="900" b="1">
                <a:latin typeface="Arial"/>
                <a:cs typeface="Arial"/>
              </a:rPr>
              <a:t>(</a:t>
            </a:r>
            <a:r>
              <a:rPr dirty="0" sz="900" i="1">
                <a:latin typeface="Book Antiqua"/>
                <a:cs typeface="Book Antiqua"/>
              </a:rPr>
              <a:t>m</a:t>
            </a:r>
            <a:r>
              <a:rPr dirty="0" sz="900" spc="-10" b="1">
                <a:latin typeface="Arial"/>
                <a:cs typeface="Arial"/>
              </a:rPr>
              <a:t>) </a:t>
            </a:r>
            <a:r>
              <a:rPr dirty="0" sz="900" spc="-30">
                <a:latin typeface="楷体"/>
                <a:cs typeface="楷体"/>
              </a:rPr>
              <a:t>影响</a:t>
            </a:r>
            <a:endParaRPr sz="900">
              <a:latin typeface="楷体"/>
              <a:cs typeface="楷体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3507" y="1048894"/>
            <a:ext cx="1898678" cy="1317827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1288084" y="2791697"/>
            <a:ext cx="431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j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693419" y="2728210"/>
            <a:ext cx="89217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7505" algn="l"/>
                <a:tab pos="607060" algn="l"/>
                <a:tab pos="831850" algn="l"/>
              </a:tabLst>
            </a:pPr>
            <a:r>
              <a:rPr dirty="0" sz="500" spc="60" i="1">
                <a:latin typeface="Dutch801 Rm BT"/>
                <a:cs typeface="Dutch801 Rm BT"/>
              </a:rPr>
              <a:t>∗</a:t>
            </a:r>
            <a:r>
              <a:rPr dirty="0" sz="500" i="1">
                <a:latin typeface="Dutch801 Rm BT"/>
                <a:cs typeface="Dutch801 Rm BT"/>
              </a:rPr>
              <a:t>	</a:t>
            </a:r>
            <a:r>
              <a:rPr dirty="0" sz="500" spc="60" i="1">
                <a:latin typeface="Dutch801 Rm BT"/>
                <a:cs typeface="Dutch801 Rm BT"/>
              </a:rPr>
              <a:t>∗</a:t>
            </a:r>
            <a:r>
              <a:rPr dirty="0" sz="500" i="1">
                <a:latin typeface="Dutch801 Rm BT"/>
                <a:cs typeface="Dutch801 Rm BT"/>
              </a:rPr>
              <a:t>	</a:t>
            </a:r>
            <a:r>
              <a:rPr dirty="0" sz="500" spc="60" i="1">
                <a:latin typeface="Dutch801 Rm BT"/>
                <a:cs typeface="Dutch801 Rm BT"/>
              </a:rPr>
              <a:t>∗</a:t>
            </a:r>
            <a:r>
              <a:rPr dirty="0" sz="500" i="1">
                <a:latin typeface="Dutch801 Rm BT"/>
                <a:cs typeface="Dutch801 Rm BT"/>
              </a:rPr>
              <a:t>	</a:t>
            </a:r>
            <a:r>
              <a:rPr dirty="0" sz="500" spc="-75" i="1">
                <a:latin typeface="Dutch801 Rm BT"/>
                <a:cs typeface="Dutch801 Rm BT"/>
              </a:rPr>
              <a:t>∗</a:t>
            </a:r>
            <a:endParaRPr sz="500">
              <a:latin typeface="Dutch801 Rm BT"/>
              <a:cs typeface="Dutch801 Rm BT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227304" y="2741081"/>
            <a:ext cx="14452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i="1">
                <a:latin typeface="Book Antiqua"/>
                <a:cs typeface="Book Antiqua"/>
              </a:rPr>
              <a:t>m</a:t>
            </a:r>
            <a:r>
              <a:rPr dirty="0" sz="700" spc="35" i="1">
                <a:latin typeface="Book Antiqua"/>
                <a:cs typeface="Book Antiqua"/>
              </a:rPr>
              <a:t> </a:t>
            </a:r>
            <a:r>
              <a:rPr dirty="0" sz="700" spc="-155" i="1">
                <a:latin typeface="Meiryo UI"/>
                <a:cs typeface="Meiryo UI"/>
              </a:rPr>
              <a:t>↑ </a:t>
            </a:r>
            <a:r>
              <a:rPr dirty="0" sz="700">
                <a:latin typeface="GothicG"/>
                <a:cs typeface="GothicG"/>
              </a:rPr>
              <a:t>=</a:t>
            </a:r>
            <a:r>
              <a:rPr dirty="0" sz="700" spc="100" i="1">
                <a:latin typeface="Meiryo UI"/>
                <a:cs typeface="Meiryo UI"/>
              </a:rPr>
              <a:t>⇒ </a:t>
            </a:r>
            <a:r>
              <a:rPr dirty="0" sz="700" i="1">
                <a:latin typeface="Book Antiqua"/>
                <a:cs typeface="Book Antiqua"/>
              </a:rPr>
              <a:t>Q</a:t>
            </a:r>
            <a:r>
              <a:rPr dirty="0" sz="700" spc="425" i="1">
                <a:latin typeface="Book Antiqua"/>
                <a:cs typeface="Book Antiqua"/>
              </a:rPr>
              <a:t> </a:t>
            </a:r>
            <a:r>
              <a:rPr dirty="0" sz="700" spc="-10">
                <a:latin typeface="楷体"/>
                <a:cs typeface="楷体"/>
              </a:rPr>
              <a:t>稳定</a:t>
            </a:r>
            <a:r>
              <a:rPr dirty="0" sz="700" spc="-5">
                <a:latin typeface="Arial"/>
                <a:cs typeface="Arial"/>
              </a:rPr>
              <a:t>, </a:t>
            </a:r>
            <a:r>
              <a:rPr dirty="0" sz="700" i="1">
                <a:latin typeface="Book Antiqua"/>
                <a:cs typeface="Book Antiqua"/>
              </a:rPr>
              <a:t>q</a:t>
            </a:r>
            <a:r>
              <a:rPr dirty="0" sz="700" spc="455" i="1">
                <a:latin typeface="Book Antiqua"/>
                <a:cs typeface="Book Antiqua"/>
              </a:rPr>
              <a:t> </a:t>
            </a:r>
            <a:r>
              <a:rPr dirty="0" sz="700" spc="-145" i="1">
                <a:latin typeface="Meiryo UI"/>
                <a:cs typeface="Meiryo UI"/>
              </a:rPr>
              <a:t>↑</a:t>
            </a:r>
            <a:r>
              <a:rPr dirty="0" sz="700" spc="-110" b="0" i="1">
                <a:latin typeface="Bookman Old Style"/>
                <a:cs typeface="Bookman Old Style"/>
              </a:rPr>
              <a:t>, </a:t>
            </a:r>
            <a:r>
              <a:rPr dirty="0" sz="700" i="1">
                <a:latin typeface="Book Antiqua"/>
                <a:cs typeface="Book Antiqua"/>
              </a:rPr>
              <a:t>Q</a:t>
            </a:r>
            <a:r>
              <a:rPr dirty="0" sz="700" spc="455" i="1">
                <a:latin typeface="Book Antiqua"/>
                <a:cs typeface="Book Antiqua"/>
              </a:rPr>
              <a:t> </a:t>
            </a:r>
            <a:r>
              <a:rPr dirty="0" sz="700" spc="-145" i="1">
                <a:latin typeface="Meiryo UI"/>
                <a:cs typeface="Meiryo UI"/>
              </a:rPr>
              <a:t>↑</a:t>
            </a:r>
            <a:r>
              <a:rPr dirty="0" sz="700" spc="-110" b="0" i="1">
                <a:latin typeface="Bookman Old Style"/>
                <a:cs typeface="Bookman Old Style"/>
              </a:rPr>
              <a:t>, </a:t>
            </a:r>
            <a:r>
              <a:rPr dirty="0" sz="700" i="1">
                <a:latin typeface="Book Antiqua"/>
                <a:cs typeface="Book Antiqua"/>
              </a:rPr>
              <a:t>p</a:t>
            </a:r>
            <a:r>
              <a:rPr dirty="0" sz="700" spc="455" i="1">
                <a:latin typeface="Book Antiqua"/>
                <a:cs typeface="Book Antiqua"/>
              </a:rPr>
              <a:t> </a:t>
            </a:r>
            <a:r>
              <a:rPr dirty="0" sz="700" spc="-345" i="1">
                <a:latin typeface="Meiryo UI"/>
                <a:cs typeface="Meiryo UI"/>
              </a:rPr>
              <a:t>↓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2385898" y="802673"/>
            <a:ext cx="135001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52">
                <a:latin typeface="楷体"/>
                <a:cs typeface="楷体"/>
              </a:rPr>
              <a:t>灾害前物资单价 </a:t>
            </a:r>
            <a:r>
              <a:rPr dirty="0" baseline="6172" sz="1350" b="1">
                <a:latin typeface="Arial"/>
                <a:cs typeface="Arial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baseline="6172" sz="1350" spc="7" b="1">
                <a:latin typeface="Arial"/>
                <a:cs typeface="Arial"/>
              </a:rPr>
              <a:t>) </a:t>
            </a:r>
            <a:r>
              <a:rPr dirty="0" baseline="6172" sz="1350" spc="-44">
                <a:latin typeface="楷体"/>
                <a:cs typeface="楷体"/>
              </a:rPr>
              <a:t>影响</a:t>
            </a:r>
            <a:endParaRPr baseline="6172" sz="1350">
              <a:latin typeface="楷体"/>
              <a:cs typeface="楷体"/>
            </a:endParaRPr>
          </a:p>
        </p:txBody>
      </p:sp>
      <p:pic>
        <p:nvPicPr>
          <p:cNvPr id="52" name="object 5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47500" y="1056753"/>
            <a:ext cx="1898678" cy="1319506"/>
          </a:xfrm>
          <a:prstGeom prst="rect">
            <a:avLst/>
          </a:prstGeom>
        </p:spPr>
      </p:pic>
      <p:sp>
        <p:nvSpPr>
          <p:cNvPr id="53" name="object 53" descr=""/>
          <p:cNvSpPr txBox="1"/>
          <p:nvPr/>
        </p:nvSpPr>
        <p:spPr>
          <a:xfrm>
            <a:off x="2455583" y="2790999"/>
            <a:ext cx="685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b="0">
                <a:latin typeface="Bookman Old Style"/>
                <a:cs typeface="Bookman Old Style"/>
              </a:rPr>
              <a:t>1</a:t>
            </a:r>
            <a:endParaRPr sz="500">
              <a:latin typeface="Bookman Old Style"/>
              <a:cs typeface="Bookman Old Style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902178" y="2740161"/>
            <a:ext cx="29400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4315" algn="l"/>
              </a:tabLst>
            </a:pPr>
            <a:r>
              <a:rPr dirty="0" sz="500" spc="60" i="1">
                <a:latin typeface="Dutch801 Rm BT"/>
                <a:cs typeface="Dutch801 Rm BT"/>
              </a:rPr>
              <a:t>∗</a:t>
            </a:r>
            <a:r>
              <a:rPr dirty="0" sz="500" i="1">
                <a:latin typeface="Dutch801 Rm BT"/>
                <a:cs typeface="Dutch801 Rm BT"/>
              </a:rPr>
              <a:t>	</a:t>
            </a:r>
            <a:r>
              <a:rPr dirty="0" sz="500" spc="-80" i="1">
                <a:latin typeface="Dutch801 Rm BT"/>
                <a:cs typeface="Dutch801 Rm BT"/>
              </a:rPr>
              <a:t>∗</a:t>
            </a:r>
            <a:endParaRPr sz="500">
              <a:latin typeface="Dutch801 Rm BT"/>
              <a:cs typeface="Dutch801 Rm BT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411298" y="2753045"/>
            <a:ext cx="11703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i="1">
                <a:latin typeface="Book Antiqua"/>
                <a:cs typeface="Book Antiqua"/>
              </a:rPr>
              <a:t>p</a:t>
            </a:r>
            <a:r>
              <a:rPr dirty="0" sz="700" spc="420" i="1">
                <a:latin typeface="Book Antiqua"/>
                <a:cs typeface="Book Antiqua"/>
              </a:rPr>
              <a:t> </a:t>
            </a:r>
            <a:r>
              <a:rPr dirty="0" sz="700" spc="-155" i="1">
                <a:latin typeface="Meiryo UI"/>
                <a:cs typeface="Meiryo UI"/>
              </a:rPr>
              <a:t>↑ </a:t>
            </a:r>
            <a:r>
              <a:rPr dirty="0" sz="700">
                <a:latin typeface="GothicG"/>
                <a:cs typeface="GothicG"/>
              </a:rPr>
              <a:t>=</a:t>
            </a:r>
            <a:r>
              <a:rPr dirty="0" sz="700" spc="100" i="1">
                <a:latin typeface="Meiryo UI"/>
                <a:cs typeface="Meiryo UI"/>
              </a:rPr>
              <a:t>⇒ </a:t>
            </a:r>
            <a:r>
              <a:rPr dirty="0" sz="700" i="1">
                <a:latin typeface="Book Antiqua"/>
                <a:cs typeface="Book Antiqua"/>
              </a:rPr>
              <a:t>Q</a:t>
            </a:r>
            <a:r>
              <a:rPr dirty="0" sz="700" spc="455" i="1">
                <a:latin typeface="Book Antiqua"/>
                <a:cs typeface="Book Antiqua"/>
              </a:rPr>
              <a:t> </a:t>
            </a:r>
            <a:r>
              <a:rPr dirty="0" sz="700" spc="-145" i="1">
                <a:latin typeface="Meiryo UI"/>
                <a:cs typeface="Meiryo UI"/>
              </a:rPr>
              <a:t>↓</a:t>
            </a:r>
            <a:r>
              <a:rPr dirty="0" sz="700" spc="-110" b="0" i="1">
                <a:latin typeface="Bookman Old Style"/>
                <a:cs typeface="Bookman Old Style"/>
              </a:rPr>
              <a:t>, </a:t>
            </a:r>
            <a:r>
              <a:rPr dirty="0" sz="700" i="1">
                <a:latin typeface="Book Antiqua"/>
                <a:cs typeface="Book Antiqua"/>
              </a:rPr>
              <a:t>q</a:t>
            </a:r>
            <a:r>
              <a:rPr dirty="0" sz="700" spc="425" i="1">
                <a:latin typeface="Book Antiqua"/>
                <a:cs typeface="Book Antiqua"/>
              </a:rPr>
              <a:t> </a:t>
            </a:r>
            <a:r>
              <a:rPr dirty="0" sz="700" spc="-20">
                <a:latin typeface="楷体"/>
                <a:cs typeface="楷体"/>
              </a:rPr>
              <a:t>先增后稳</a:t>
            </a:r>
            <a:endParaRPr sz="700">
              <a:latin typeface="楷体"/>
              <a:cs typeface="楷体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649357" y="2740161"/>
            <a:ext cx="7239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80" i="1">
                <a:latin typeface="Dutch801 Rm BT"/>
                <a:cs typeface="Dutch801 Rm BT"/>
              </a:rPr>
              <a:t>∗</a:t>
            </a:r>
            <a:endParaRPr sz="500">
              <a:latin typeface="Dutch801 Rm BT"/>
              <a:cs typeface="Dutch801 Rm BT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3555834" y="2753045"/>
            <a:ext cx="252729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,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 i="1">
                <a:latin typeface="Book Antiqua"/>
                <a:cs typeface="Book Antiqua"/>
              </a:rPr>
              <a:t>p</a:t>
            </a:r>
            <a:r>
              <a:rPr dirty="0" sz="700" spc="455" i="1">
                <a:latin typeface="Book Antiqua"/>
                <a:cs typeface="Book Antiqua"/>
              </a:rPr>
              <a:t> </a:t>
            </a:r>
            <a:r>
              <a:rPr dirty="0" sz="700" spc="-345" i="1">
                <a:latin typeface="Meiryo UI"/>
                <a:cs typeface="Meiryo UI"/>
              </a:rPr>
              <a:t>↑</a:t>
            </a:r>
            <a:endParaRPr sz="700">
              <a:latin typeface="Meiryo UI"/>
              <a:cs typeface="Meiryo UI"/>
            </a:endParaRPr>
          </a:p>
        </p:txBody>
      </p:sp>
      <p:grpSp>
        <p:nvGrpSpPr>
          <p:cNvPr id="58" name="object 58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9" name="object 59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1" name="object 61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62" name="object 6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9900" y="308221"/>
            <a:ext cx="17722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2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敏感性分析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000" i="1">
                <a:solidFill>
                  <a:srgbClr val="FFFFFF"/>
                </a:solidFill>
                <a:latin typeface="Book Antiqua"/>
                <a:cs typeface="Book Antiqua"/>
              </a:rPr>
              <a:t>p</a:t>
            </a:r>
            <a:r>
              <a:rPr dirty="0" baseline="-11904" sz="105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dirty="0" baseline="-11904" sz="1050" spc="2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和 </a:t>
            </a:r>
            <a:r>
              <a:rPr dirty="0" sz="1000" spc="-50" i="1">
                <a:solidFill>
                  <a:srgbClr val="FFFFFF"/>
                </a:solidFill>
                <a:latin typeface="Book Antiqua"/>
                <a:cs typeface="Book Antiqua"/>
              </a:rPr>
              <a:t>s</a:t>
            </a:r>
            <a:endParaRPr sz="1000">
              <a:latin typeface="Book Antiqua"/>
              <a:cs typeface="Book Antiqua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01904" y="801479"/>
            <a:ext cx="123634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60">
                <a:latin typeface="楷体"/>
                <a:cs typeface="楷体"/>
              </a:rPr>
              <a:t>企业代储收入 </a:t>
            </a:r>
            <a:r>
              <a:rPr dirty="0" baseline="6172" sz="1350" b="1">
                <a:latin typeface="Arial"/>
                <a:cs typeface="Arial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2</a:t>
            </a:r>
            <a:r>
              <a:rPr dirty="0" baseline="6172" sz="1350" spc="7" b="1">
                <a:latin typeface="Arial"/>
                <a:cs typeface="Arial"/>
              </a:rPr>
              <a:t>) </a:t>
            </a:r>
            <a:r>
              <a:rPr dirty="0" baseline="6172" sz="1350" spc="-44">
                <a:latin typeface="楷体"/>
                <a:cs typeface="楷体"/>
              </a:rPr>
              <a:t>影响</a:t>
            </a:r>
            <a:endParaRPr baseline="6172" sz="1350">
              <a:latin typeface="楷体"/>
              <a:cs typeface="楷体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3507" y="1055559"/>
            <a:ext cx="1898678" cy="1319506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201904" y="2764500"/>
            <a:ext cx="148399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7936" sz="1050" i="1">
                <a:latin typeface="Book Antiqua"/>
                <a:cs typeface="Book Antiqua"/>
              </a:rPr>
              <a:t>p</a:t>
            </a:r>
            <a:r>
              <a:rPr dirty="0" sz="500" b="0">
                <a:latin typeface="Bookman Old Style"/>
                <a:cs typeface="Bookman Old Style"/>
              </a:rPr>
              <a:t>2</a:t>
            </a:r>
            <a:r>
              <a:rPr dirty="0" sz="500" spc="125" b="0">
                <a:latin typeface="Bookman Old Style"/>
                <a:cs typeface="Bookman Old Style"/>
              </a:rPr>
              <a:t> </a:t>
            </a:r>
            <a:r>
              <a:rPr dirty="0" baseline="7936" sz="1050" spc="-225" i="1">
                <a:latin typeface="Meiryo UI"/>
                <a:cs typeface="Meiryo UI"/>
              </a:rPr>
              <a:t>↑ </a:t>
            </a:r>
            <a:r>
              <a:rPr dirty="0" baseline="7936" sz="1050">
                <a:latin typeface="GothicG"/>
                <a:cs typeface="GothicG"/>
              </a:rPr>
              <a:t>=</a:t>
            </a:r>
            <a:r>
              <a:rPr dirty="0" baseline="7936" sz="1050" spc="165" i="1">
                <a:latin typeface="Meiryo UI"/>
                <a:cs typeface="Meiryo UI"/>
              </a:rPr>
              <a:t>⇒ </a:t>
            </a:r>
            <a:r>
              <a:rPr dirty="0" baseline="7936" sz="1050" i="1">
                <a:latin typeface="Book Antiqua"/>
                <a:cs typeface="Book Antiqua"/>
              </a:rPr>
              <a:t>Q</a:t>
            </a:r>
            <a:r>
              <a:rPr dirty="0" baseline="44444" sz="750" spc="89" i="1">
                <a:latin typeface="Dutch801 Rm BT"/>
                <a:cs typeface="Dutch801 Rm BT"/>
              </a:rPr>
              <a:t>∗ </a:t>
            </a:r>
            <a:r>
              <a:rPr dirty="0" baseline="7936" sz="1050" spc="-15">
                <a:latin typeface="楷体"/>
                <a:cs typeface="楷体"/>
              </a:rPr>
              <a:t>先稳后增</a:t>
            </a:r>
            <a:r>
              <a:rPr dirty="0" baseline="7936" sz="1050">
                <a:latin typeface="Arial"/>
                <a:cs typeface="Arial"/>
              </a:rPr>
              <a:t>, </a:t>
            </a:r>
            <a:r>
              <a:rPr dirty="0" baseline="7936" sz="1050" spc="75" i="1">
                <a:latin typeface="Book Antiqua"/>
                <a:cs typeface="Book Antiqua"/>
              </a:rPr>
              <a:t>q</a:t>
            </a:r>
            <a:r>
              <a:rPr dirty="0" baseline="44444" sz="750" spc="157" i="1">
                <a:latin typeface="Dutch801 Rm BT"/>
                <a:cs typeface="Dutch801 Rm BT"/>
              </a:rPr>
              <a:t>∗ </a:t>
            </a:r>
            <a:r>
              <a:rPr dirty="0" baseline="7936" sz="1050" spc="-247" i="1">
                <a:latin typeface="Meiryo UI"/>
                <a:cs typeface="Meiryo UI"/>
              </a:rPr>
              <a:t>↓ </a:t>
            </a:r>
            <a:r>
              <a:rPr dirty="0" baseline="7936" sz="1050" spc="-15">
                <a:latin typeface="Arial"/>
                <a:cs typeface="Arial"/>
              </a:rPr>
              <a:t>(</a:t>
            </a:r>
            <a:r>
              <a:rPr dirty="0" baseline="7936" sz="1050" spc="-15">
                <a:latin typeface="楷体"/>
                <a:cs typeface="楷体"/>
              </a:rPr>
              <a:t>趋零</a:t>
            </a:r>
            <a:r>
              <a:rPr dirty="0" baseline="7936" sz="1050" spc="-247">
                <a:latin typeface="Arial"/>
                <a:cs typeface="Arial"/>
              </a:rPr>
              <a:t>)</a:t>
            </a:r>
            <a:endParaRPr baseline="7936" sz="105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411298" y="788830"/>
            <a:ext cx="11201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0">
                <a:latin typeface="楷体"/>
                <a:cs typeface="楷体"/>
              </a:rPr>
              <a:t>企业使用补贴 </a:t>
            </a:r>
            <a:r>
              <a:rPr dirty="0" sz="900" b="1">
                <a:latin typeface="Arial"/>
                <a:cs typeface="Arial"/>
              </a:rPr>
              <a:t>(</a:t>
            </a:r>
            <a:r>
              <a:rPr dirty="0" sz="900" i="1">
                <a:latin typeface="Book Antiqua"/>
                <a:cs typeface="Book Antiqua"/>
              </a:rPr>
              <a:t>s</a:t>
            </a:r>
            <a:r>
              <a:rPr dirty="0" sz="900" spc="-5" b="1">
                <a:latin typeface="Arial"/>
                <a:cs typeface="Arial"/>
              </a:rPr>
              <a:t>) </a:t>
            </a:r>
            <a:r>
              <a:rPr dirty="0" sz="900" spc="-30">
                <a:latin typeface="楷体"/>
                <a:cs typeface="楷体"/>
              </a:rPr>
              <a:t>影响</a:t>
            </a:r>
            <a:endParaRPr sz="900">
              <a:latin typeface="楷体"/>
              <a:cs typeface="楷体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47500" y="1047697"/>
            <a:ext cx="1898678" cy="1319506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2385898" y="2743990"/>
            <a:ext cx="14243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700" i="1">
                <a:latin typeface="Book Antiqua"/>
                <a:cs typeface="Book Antiqua"/>
              </a:rPr>
              <a:t>s</a:t>
            </a:r>
            <a:r>
              <a:rPr dirty="0" sz="700" spc="45" i="1">
                <a:latin typeface="Book Antiqua"/>
                <a:cs typeface="Book Antiqua"/>
              </a:rPr>
              <a:t> </a:t>
            </a:r>
            <a:r>
              <a:rPr dirty="0" sz="700" spc="-155" i="1">
                <a:latin typeface="Meiryo UI"/>
                <a:cs typeface="Meiryo UI"/>
              </a:rPr>
              <a:t>↑ </a:t>
            </a:r>
            <a:r>
              <a:rPr dirty="0" sz="700">
                <a:latin typeface="GothicG"/>
                <a:cs typeface="GothicG"/>
              </a:rPr>
              <a:t>=</a:t>
            </a:r>
            <a:r>
              <a:rPr dirty="0" sz="700" spc="110" i="1">
                <a:latin typeface="Meiryo UI"/>
                <a:cs typeface="Meiryo UI"/>
              </a:rPr>
              <a:t>⇒ </a:t>
            </a:r>
            <a:r>
              <a:rPr dirty="0" sz="700" i="1">
                <a:latin typeface="Book Antiqua"/>
                <a:cs typeface="Book Antiqua"/>
              </a:rPr>
              <a:t>Q</a:t>
            </a:r>
            <a:r>
              <a:rPr dirty="0" baseline="33333" sz="750" spc="89" i="1">
                <a:latin typeface="Dutch801 Rm BT"/>
                <a:cs typeface="Dutch801 Rm BT"/>
              </a:rPr>
              <a:t>∗ </a:t>
            </a:r>
            <a:r>
              <a:rPr dirty="0" sz="700" spc="-10">
                <a:latin typeface="楷体"/>
                <a:cs typeface="楷体"/>
              </a:rPr>
              <a:t>先稳后增</a:t>
            </a:r>
            <a:r>
              <a:rPr dirty="0" sz="700">
                <a:latin typeface="Arial"/>
                <a:cs typeface="Arial"/>
              </a:rPr>
              <a:t>, </a:t>
            </a:r>
            <a:r>
              <a:rPr dirty="0" sz="700" spc="50" i="1">
                <a:latin typeface="Book Antiqua"/>
                <a:cs typeface="Book Antiqua"/>
              </a:rPr>
              <a:t>q</a:t>
            </a:r>
            <a:r>
              <a:rPr dirty="0" baseline="33333" sz="750" spc="150" i="1">
                <a:latin typeface="Dutch801 Rm BT"/>
                <a:cs typeface="Dutch801 Rm BT"/>
              </a:rPr>
              <a:t>∗ </a:t>
            </a:r>
            <a:r>
              <a:rPr dirty="0" sz="700" spc="-165" i="1">
                <a:latin typeface="Meiryo UI"/>
                <a:cs typeface="Meiryo UI"/>
              </a:rPr>
              <a:t>↓ 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10">
                <a:latin typeface="楷体"/>
                <a:cs typeface="楷体"/>
              </a:rPr>
              <a:t>趋零</a:t>
            </a:r>
            <a:r>
              <a:rPr dirty="0" sz="700" spc="-160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3" name="object 53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6967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2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敏感性分析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000" i="1">
                <a:solidFill>
                  <a:srgbClr val="FFFFFF"/>
                </a:solidFill>
                <a:latin typeface="Book Antiqua"/>
                <a:cs typeface="Book Antiqua"/>
              </a:rPr>
              <a:t>v</a:t>
            </a:r>
            <a:r>
              <a:rPr dirty="0" sz="1000" spc="15" i="1">
                <a:solidFill>
                  <a:srgbClr val="FFFFFF"/>
                </a:solidFill>
                <a:latin typeface="Book Antiqua"/>
                <a:cs typeface="Book Antiqua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和 </a:t>
            </a:r>
            <a:r>
              <a:rPr dirty="0" sz="1000" spc="-50" b="0" i="1">
                <a:solidFill>
                  <a:srgbClr val="FFFFFF"/>
                </a:solidFill>
                <a:latin typeface="Bookman Old Style"/>
                <a:cs typeface="Bookman Old Style"/>
              </a:rPr>
              <a:t>α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27304" y="795434"/>
            <a:ext cx="113284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40">
                <a:latin typeface="楷体"/>
                <a:cs typeface="楷体"/>
              </a:rPr>
              <a:t>单位物资残值 </a:t>
            </a:r>
            <a:r>
              <a:rPr dirty="0" sz="900" b="1">
                <a:latin typeface="Arial"/>
                <a:cs typeface="Arial"/>
              </a:rPr>
              <a:t>(</a:t>
            </a:r>
            <a:r>
              <a:rPr dirty="0" sz="900" i="1">
                <a:latin typeface="Book Antiqua"/>
                <a:cs typeface="Book Antiqua"/>
              </a:rPr>
              <a:t>v</a:t>
            </a:r>
            <a:r>
              <a:rPr dirty="0" sz="900" spc="-5" b="1">
                <a:latin typeface="Arial"/>
                <a:cs typeface="Arial"/>
              </a:rPr>
              <a:t>) </a:t>
            </a:r>
            <a:r>
              <a:rPr dirty="0" sz="900" spc="-30">
                <a:latin typeface="楷体"/>
                <a:cs typeface="楷体"/>
              </a:rPr>
              <a:t>影响</a:t>
            </a:r>
            <a:endParaRPr sz="900">
              <a:latin typeface="楷体"/>
              <a:cs typeface="楷体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3507" y="1054302"/>
            <a:ext cx="1898678" cy="1319506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201904" y="2751292"/>
            <a:ext cx="14325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700" i="1">
                <a:latin typeface="Book Antiqua"/>
                <a:cs typeface="Book Antiqua"/>
              </a:rPr>
              <a:t>v</a:t>
            </a:r>
            <a:r>
              <a:rPr dirty="0" sz="700" spc="60" i="1">
                <a:latin typeface="Book Antiqua"/>
                <a:cs typeface="Book Antiqua"/>
              </a:rPr>
              <a:t> </a:t>
            </a:r>
            <a:r>
              <a:rPr dirty="0" sz="700" spc="-150" i="1">
                <a:latin typeface="Meiryo UI"/>
                <a:cs typeface="Meiryo UI"/>
              </a:rPr>
              <a:t>↑ </a:t>
            </a:r>
            <a:r>
              <a:rPr dirty="0" sz="700">
                <a:latin typeface="GothicG"/>
                <a:cs typeface="GothicG"/>
              </a:rPr>
              <a:t>=</a:t>
            </a:r>
            <a:r>
              <a:rPr dirty="0" sz="700" spc="114" i="1">
                <a:latin typeface="Meiryo UI"/>
                <a:cs typeface="Meiryo UI"/>
              </a:rPr>
              <a:t>⇒ </a:t>
            </a:r>
            <a:r>
              <a:rPr dirty="0" sz="700" i="1">
                <a:latin typeface="Book Antiqua"/>
                <a:cs typeface="Book Antiqua"/>
              </a:rPr>
              <a:t>Q</a:t>
            </a:r>
            <a:r>
              <a:rPr dirty="0" baseline="33333" sz="750" spc="120" i="1">
                <a:latin typeface="Dutch801 Rm BT"/>
                <a:cs typeface="Dutch801 Rm BT"/>
              </a:rPr>
              <a:t>∗ </a:t>
            </a:r>
            <a:r>
              <a:rPr dirty="0" sz="700" spc="-145" i="1">
                <a:latin typeface="Meiryo UI"/>
                <a:cs typeface="Meiryo UI"/>
              </a:rPr>
              <a:t>↑</a:t>
            </a:r>
            <a:r>
              <a:rPr dirty="0" sz="700" spc="-105" b="0" i="1">
                <a:latin typeface="Bookman Old Style"/>
                <a:cs typeface="Bookman Old Style"/>
              </a:rPr>
              <a:t>, </a:t>
            </a:r>
            <a:r>
              <a:rPr dirty="0" sz="700" spc="50" i="1">
                <a:latin typeface="Book Antiqua"/>
                <a:cs typeface="Book Antiqua"/>
              </a:rPr>
              <a:t>q</a:t>
            </a:r>
            <a:r>
              <a:rPr dirty="0" baseline="33333" sz="750" spc="127" i="1">
                <a:latin typeface="Dutch801 Rm BT"/>
                <a:cs typeface="Dutch801 Rm BT"/>
              </a:rPr>
              <a:t>∗ </a:t>
            </a:r>
            <a:r>
              <a:rPr dirty="0" sz="700" spc="-40">
                <a:latin typeface="楷体"/>
                <a:cs typeface="楷体"/>
              </a:rPr>
              <a:t>先稳后降 </a:t>
            </a:r>
            <a:r>
              <a:rPr dirty="0" sz="700" spc="-10">
                <a:latin typeface="Arial"/>
                <a:cs typeface="Arial"/>
              </a:rPr>
              <a:t>(</a:t>
            </a:r>
            <a:r>
              <a:rPr dirty="0" sz="700" spc="-10">
                <a:latin typeface="楷体"/>
                <a:cs typeface="楷体"/>
              </a:rPr>
              <a:t>趋零</a:t>
            </a:r>
            <a:r>
              <a:rPr dirty="0" sz="700" spc="-175">
                <a:latin typeface="Arial"/>
                <a:cs typeface="Arial"/>
              </a:rPr>
              <a:t>)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2411298" y="792322"/>
            <a:ext cx="115125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5">
                <a:latin typeface="楷体"/>
                <a:cs typeface="楷体"/>
              </a:rPr>
              <a:t>灾害发生概率 </a:t>
            </a:r>
            <a:r>
              <a:rPr dirty="0" sz="900" b="1">
                <a:latin typeface="Arial"/>
                <a:cs typeface="Arial"/>
              </a:rPr>
              <a:t>(</a:t>
            </a:r>
            <a:r>
              <a:rPr dirty="0" sz="900" i="1">
                <a:latin typeface="Times New Roman"/>
                <a:cs typeface="Times New Roman"/>
              </a:rPr>
              <a:t>α</a:t>
            </a:r>
            <a:r>
              <a:rPr dirty="0" sz="900" spc="25" b="1">
                <a:latin typeface="Arial"/>
                <a:cs typeface="Arial"/>
              </a:rPr>
              <a:t>) </a:t>
            </a:r>
            <a:r>
              <a:rPr dirty="0" sz="900" spc="-30">
                <a:latin typeface="楷体"/>
                <a:cs typeface="楷体"/>
              </a:rPr>
              <a:t>影响</a:t>
            </a:r>
            <a:endParaRPr sz="900">
              <a:latin typeface="楷体"/>
              <a:cs typeface="楷体"/>
            </a:endParaRPr>
          </a:p>
        </p:txBody>
      </p:sp>
      <p:pic>
        <p:nvPicPr>
          <p:cNvPr id="50" name="object 5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47500" y="1057905"/>
            <a:ext cx="1898678" cy="1311112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2385898" y="2743481"/>
            <a:ext cx="112014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700" spc="60" b="0" i="1">
                <a:latin typeface="Bookman Old Style"/>
                <a:cs typeface="Bookman Old Style"/>
              </a:rPr>
              <a:t>α</a:t>
            </a:r>
            <a:r>
              <a:rPr dirty="0" sz="700" spc="25" b="0" i="1">
                <a:latin typeface="Bookman Old Style"/>
                <a:cs typeface="Bookman Old Style"/>
              </a:rPr>
              <a:t> </a:t>
            </a:r>
            <a:r>
              <a:rPr dirty="0" sz="700" spc="-295" i="1">
                <a:latin typeface="Meiryo UI"/>
                <a:cs typeface="Meiryo UI"/>
              </a:rPr>
              <a:t>↑</a:t>
            </a:r>
            <a:r>
              <a:rPr dirty="0" sz="700" spc="-5" i="1">
                <a:latin typeface="Meiryo UI"/>
                <a:cs typeface="Meiryo UI"/>
              </a:rPr>
              <a:t> </a:t>
            </a:r>
            <a:r>
              <a:rPr dirty="0" sz="700">
                <a:latin typeface="GothicG"/>
                <a:cs typeface="GothicG"/>
              </a:rPr>
              <a:t>=</a:t>
            </a:r>
            <a:r>
              <a:rPr dirty="0" sz="700" i="1">
                <a:latin typeface="Meiryo UI"/>
                <a:cs typeface="Meiryo UI"/>
              </a:rPr>
              <a:t>⇒</a:t>
            </a:r>
            <a:r>
              <a:rPr dirty="0" sz="700" spc="235" i="1">
                <a:latin typeface="Meiryo UI"/>
                <a:cs typeface="Meiryo UI"/>
              </a:rPr>
              <a:t> </a:t>
            </a:r>
            <a:r>
              <a:rPr dirty="0" sz="700" i="1">
                <a:latin typeface="Book Antiqua"/>
                <a:cs typeface="Book Antiqua"/>
              </a:rPr>
              <a:t>Q</a:t>
            </a:r>
            <a:r>
              <a:rPr dirty="0" baseline="33333" sz="750" i="1">
                <a:latin typeface="Dutch801 Rm BT"/>
                <a:cs typeface="Dutch801 Rm BT"/>
              </a:rPr>
              <a:t>∗</a:t>
            </a:r>
            <a:r>
              <a:rPr dirty="0" baseline="33333" sz="750" spc="247" i="1">
                <a:latin typeface="Dutch801 Rm BT"/>
                <a:cs typeface="Dutch801 Rm BT"/>
              </a:rPr>
              <a:t> </a:t>
            </a:r>
            <a:r>
              <a:rPr dirty="0" sz="700" spc="-145" i="1">
                <a:latin typeface="Meiryo UI"/>
                <a:cs typeface="Meiryo UI"/>
              </a:rPr>
              <a:t>↑</a:t>
            </a:r>
            <a:r>
              <a:rPr dirty="0" sz="700" spc="-145" b="0" i="1">
                <a:latin typeface="Bookman Old Style"/>
                <a:cs typeface="Bookman Old Style"/>
              </a:rPr>
              <a:t>,</a:t>
            </a:r>
            <a:r>
              <a:rPr dirty="0" sz="700" spc="-65" b="0" i="1">
                <a:latin typeface="Bookman Old Style"/>
                <a:cs typeface="Bookman Old Style"/>
              </a:rPr>
              <a:t> </a:t>
            </a:r>
            <a:r>
              <a:rPr dirty="0" sz="700" spc="50" i="1">
                <a:latin typeface="Book Antiqua"/>
                <a:cs typeface="Book Antiqua"/>
              </a:rPr>
              <a:t>q</a:t>
            </a:r>
            <a:r>
              <a:rPr dirty="0" baseline="33333" sz="750" spc="75" i="1">
                <a:latin typeface="Dutch801 Rm BT"/>
                <a:cs typeface="Dutch801 Rm BT"/>
              </a:rPr>
              <a:t>∗</a:t>
            </a:r>
            <a:r>
              <a:rPr dirty="0" baseline="33333" sz="750" spc="247" i="1">
                <a:latin typeface="Dutch801 Rm BT"/>
                <a:cs typeface="Dutch801 Rm BT"/>
              </a:rPr>
              <a:t> </a:t>
            </a:r>
            <a:r>
              <a:rPr dirty="0" sz="700" spc="-145" i="1">
                <a:latin typeface="Meiryo UI"/>
                <a:cs typeface="Meiryo UI"/>
              </a:rPr>
              <a:t>↑</a:t>
            </a:r>
            <a:r>
              <a:rPr dirty="0" sz="700" spc="-145" b="0" i="1">
                <a:latin typeface="Bookman Old Style"/>
                <a:cs typeface="Bookman Old Style"/>
              </a:rPr>
              <a:t>,</a:t>
            </a:r>
            <a:r>
              <a:rPr dirty="0" sz="700" spc="-70" b="0" i="1">
                <a:latin typeface="Bookman Old Style"/>
                <a:cs typeface="Bookman Old Style"/>
              </a:rPr>
              <a:t> </a:t>
            </a:r>
            <a:r>
              <a:rPr dirty="0" sz="700" spc="50" i="1">
                <a:latin typeface="Book Antiqua"/>
                <a:cs typeface="Book Antiqua"/>
              </a:rPr>
              <a:t>p</a:t>
            </a:r>
            <a:r>
              <a:rPr dirty="0" baseline="33333" sz="750" spc="75" i="1">
                <a:latin typeface="Dutch801 Rm BT"/>
                <a:cs typeface="Dutch801 Rm BT"/>
              </a:rPr>
              <a:t>∗</a:t>
            </a:r>
            <a:r>
              <a:rPr dirty="0" baseline="33333" sz="750" spc="-187" i="1">
                <a:latin typeface="Dutch801 Rm BT"/>
                <a:cs typeface="Dutch801 Rm BT"/>
              </a:rPr>
              <a:t> </a:t>
            </a:r>
            <a:r>
              <a:rPr dirty="0" sz="700" spc="-500" i="1">
                <a:latin typeface="Meiryo UI"/>
                <a:cs typeface="Meiryo UI"/>
              </a:rPr>
              <a:t>↓</a:t>
            </a:r>
            <a:endParaRPr sz="700">
              <a:latin typeface="Meiryo UI"/>
              <a:cs typeface="Meiryo UI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3" name="object 53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69900" y="308221"/>
            <a:ext cx="17856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25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敏感性分析 </a:t>
            </a:r>
            <a:r>
              <a:rPr dirty="0" sz="1000" spc="-5">
                <a:solidFill>
                  <a:srgbClr val="FFFFFF"/>
                </a:solidFill>
                <a:latin typeface="Arial"/>
                <a:cs typeface="Arial"/>
              </a:rPr>
              <a:t>- </a:t>
            </a:r>
            <a:r>
              <a:rPr dirty="0" sz="1000" i="1">
                <a:solidFill>
                  <a:srgbClr val="FFFFFF"/>
                </a:solidFill>
                <a:latin typeface="Book Antiqua"/>
                <a:cs typeface="Book Antiqua"/>
              </a:rPr>
              <a:t>c</a:t>
            </a:r>
            <a:r>
              <a:rPr dirty="0" baseline="-11904" sz="105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r>
              <a:rPr dirty="0" baseline="-11904" sz="1050" spc="2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和 </a:t>
            </a:r>
            <a:r>
              <a:rPr dirty="0" sz="1000" b="0" i="1">
                <a:solidFill>
                  <a:srgbClr val="FFFFFF"/>
                </a:solidFill>
                <a:latin typeface="Bookman Old Style"/>
                <a:cs typeface="Bookman Old Style"/>
              </a:rPr>
              <a:t>λ</a:t>
            </a:r>
            <a:endParaRPr sz="1000">
              <a:latin typeface="Bookman Old Style"/>
              <a:cs typeface="Bookman Old Style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201904" y="750056"/>
            <a:ext cx="122555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6172" sz="1350" spc="-60">
                <a:latin typeface="楷体"/>
                <a:cs typeface="楷体"/>
              </a:rPr>
              <a:t>政府储存成本 </a:t>
            </a:r>
            <a:r>
              <a:rPr dirty="0" baseline="6172" sz="1350" b="1">
                <a:latin typeface="Arial"/>
                <a:cs typeface="Arial"/>
              </a:rPr>
              <a:t>(</a:t>
            </a:r>
            <a:r>
              <a:rPr dirty="0" baseline="6172" sz="1350" i="1">
                <a:latin typeface="Book Antiqua"/>
                <a:cs typeface="Book Antiqua"/>
              </a:rPr>
              <a:t>c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baseline="6172" sz="1350" spc="7" b="1">
                <a:latin typeface="Arial"/>
                <a:cs typeface="Arial"/>
              </a:rPr>
              <a:t>) </a:t>
            </a:r>
            <a:r>
              <a:rPr dirty="0" baseline="6172" sz="1350" spc="-44">
                <a:latin typeface="楷体"/>
                <a:cs typeface="楷体"/>
              </a:rPr>
              <a:t>影响</a:t>
            </a:r>
            <a:endParaRPr baseline="6172" sz="1350">
              <a:latin typeface="楷体"/>
              <a:cs typeface="楷体"/>
            </a:endParaRPr>
          </a:p>
        </p:txBody>
      </p:sp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3507" y="996275"/>
            <a:ext cx="1898678" cy="1319506"/>
          </a:xfrm>
          <a:prstGeom prst="rect">
            <a:avLst/>
          </a:prstGeom>
        </p:spPr>
      </p:pic>
      <p:sp>
        <p:nvSpPr>
          <p:cNvPr id="48" name="object 48" descr=""/>
          <p:cNvSpPr txBox="1"/>
          <p:nvPr/>
        </p:nvSpPr>
        <p:spPr>
          <a:xfrm>
            <a:off x="2411298" y="736963"/>
            <a:ext cx="11442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30">
                <a:latin typeface="楷体"/>
                <a:cs typeface="楷体"/>
              </a:rPr>
              <a:t>企业捐赠系数 </a:t>
            </a:r>
            <a:r>
              <a:rPr dirty="0" sz="900" b="1">
                <a:latin typeface="Arial"/>
                <a:cs typeface="Arial"/>
              </a:rPr>
              <a:t>(</a:t>
            </a:r>
            <a:r>
              <a:rPr dirty="0" sz="900" i="1">
                <a:latin typeface="Times New Roman"/>
                <a:cs typeface="Times New Roman"/>
              </a:rPr>
              <a:t>λ</a:t>
            </a:r>
            <a:r>
              <a:rPr dirty="0" sz="900" spc="35" b="1">
                <a:latin typeface="Arial"/>
                <a:cs typeface="Arial"/>
              </a:rPr>
              <a:t>) </a:t>
            </a:r>
            <a:r>
              <a:rPr dirty="0" sz="900" spc="-30">
                <a:latin typeface="楷体"/>
                <a:cs typeface="楷体"/>
              </a:rPr>
              <a:t>影响</a:t>
            </a:r>
            <a:endParaRPr sz="900">
              <a:latin typeface="楷体"/>
              <a:cs typeface="楷体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47500" y="995831"/>
            <a:ext cx="1898678" cy="1319506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2868523" y="2679937"/>
            <a:ext cx="59436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534670" algn="l"/>
              </a:tabLst>
            </a:pPr>
            <a:r>
              <a:rPr dirty="0" sz="500" spc="60" i="1">
                <a:latin typeface="Dutch801 Rm BT"/>
                <a:cs typeface="Dutch801 Rm BT"/>
              </a:rPr>
              <a:t>∗</a:t>
            </a:r>
            <a:r>
              <a:rPr dirty="0" sz="500" i="1">
                <a:latin typeface="Dutch801 Rm BT"/>
                <a:cs typeface="Dutch801 Rm BT"/>
              </a:rPr>
              <a:t>	</a:t>
            </a:r>
            <a:r>
              <a:rPr dirty="0" sz="500" spc="-90" i="1">
                <a:latin typeface="Dutch801 Rm BT"/>
                <a:cs typeface="Dutch801 Rm BT"/>
              </a:rPr>
              <a:t>∗</a:t>
            </a:r>
            <a:endParaRPr sz="500">
              <a:latin typeface="Dutch801 Rm BT"/>
              <a:cs typeface="Dutch801 Rm BT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176504" y="2702803"/>
            <a:ext cx="36296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2247265" algn="l"/>
              </a:tabLst>
            </a:pPr>
            <a:r>
              <a:rPr dirty="0" baseline="7936" sz="1050" i="1">
                <a:latin typeface="Book Antiqua"/>
                <a:cs typeface="Book Antiqua"/>
              </a:rPr>
              <a:t>c</a:t>
            </a:r>
            <a:r>
              <a:rPr dirty="0" sz="500" b="0">
                <a:latin typeface="Bookman Old Style"/>
                <a:cs typeface="Bookman Old Style"/>
              </a:rPr>
              <a:t>1</a:t>
            </a:r>
            <a:r>
              <a:rPr dirty="0" sz="500" spc="125" b="0">
                <a:latin typeface="Bookman Old Style"/>
                <a:cs typeface="Bookman Old Style"/>
              </a:rPr>
              <a:t> </a:t>
            </a:r>
            <a:r>
              <a:rPr dirty="0" baseline="7936" sz="1050" spc="-442" i="1">
                <a:latin typeface="Meiryo UI"/>
                <a:cs typeface="Meiryo UI"/>
              </a:rPr>
              <a:t>↑</a:t>
            </a:r>
            <a:r>
              <a:rPr dirty="0" baseline="7936" sz="1050" spc="-7" i="1">
                <a:latin typeface="Meiryo UI"/>
                <a:cs typeface="Meiryo UI"/>
              </a:rPr>
              <a:t> </a:t>
            </a:r>
            <a:r>
              <a:rPr dirty="0" baseline="7936" sz="1050">
                <a:latin typeface="GothicG"/>
                <a:cs typeface="GothicG"/>
              </a:rPr>
              <a:t>=</a:t>
            </a:r>
            <a:r>
              <a:rPr dirty="0" baseline="7936" sz="1050" i="1">
                <a:latin typeface="Meiryo UI"/>
                <a:cs typeface="Meiryo UI"/>
              </a:rPr>
              <a:t>⇒</a:t>
            </a:r>
            <a:r>
              <a:rPr dirty="0" baseline="7936" sz="1050" spc="345" i="1">
                <a:latin typeface="Meiryo UI"/>
                <a:cs typeface="Meiryo UI"/>
              </a:rPr>
              <a:t> </a:t>
            </a:r>
            <a:r>
              <a:rPr dirty="0" baseline="7936" sz="1050" i="1">
                <a:latin typeface="Book Antiqua"/>
                <a:cs typeface="Book Antiqua"/>
              </a:rPr>
              <a:t>Q</a:t>
            </a:r>
            <a:r>
              <a:rPr dirty="0" baseline="44444" sz="750" i="1">
                <a:latin typeface="Dutch801 Rm BT"/>
                <a:cs typeface="Dutch801 Rm BT"/>
              </a:rPr>
              <a:t>∗</a:t>
            </a:r>
            <a:r>
              <a:rPr dirty="0" baseline="44444" sz="750" spc="247" i="1">
                <a:latin typeface="Dutch801 Rm BT"/>
                <a:cs typeface="Dutch801 Rm BT"/>
              </a:rPr>
              <a:t> </a:t>
            </a:r>
            <a:r>
              <a:rPr dirty="0" baseline="7936" sz="1050" spc="-217" i="1">
                <a:latin typeface="Meiryo UI"/>
                <a:cs typeface="Meiryo UI"/>
              </a:rPr>
              <a:t>↓</a:t>
            </a:r>
            <a:r>
              <a:rPr dirty="0" baseline="7936" sz="1050" spc="-217" b="0" i="1">
                <a:latin typeface="Bookman Old Style"/>
                <a:cs typeface="Bookman Old Style"/>
              </a:rPr>
              <a:t>,</a:t>
            </a:r>
            <a:r>
              <a:rPr dirty="0" baseline="7936" sz="1050" spc="-104" b="0" i="1">
                <a:latin typeface="Bookman Old Style"/>
                <a:cs typeface="Bookman Old Style"/>
              </a:rPr>
              <a:t> </a:t>
            </a:r>
            <a:r>
              <a:rPr dirty="0" baseline="7936" sz="1050" spc="75" i="1">
                <a:latin typeface="Book Antiqua"/>
                <a:cs typeface="Book Antiqua"/>
              </a:rPr>
              <a:t>q</a:t>
            </a:r>
            <a:r>
              <a:rPr dirty="0" baseline="44444" sz="750" spc="75" i="1">
                <a:latin typeface="Dutch801 Rm BT"/>
                <a:cs typeface="Dutch801 Rm BT"/>
              </a:rPr>
              <a:t>∗</a:t>
            </a:r>
            <a:r>
              <a:rPr dirty="0" baseline="44444" sz="750" spc="195" i="1">
                <a:latin typeface="Dutch801 Rm BT"/>
                <a:cs typeface="Dutch801 Rm BT"/>
              </a:rPr>
              <a:t> </a:t>
            </a:r>
            <a:r>
              <a:rPr dirty="0" baseline="7936" sz="1050">
                <a:latin typeface="Arial"/>
                <a:cs typeface="Arial"/>
              </a:rPr>
              <a:t>(</a:t>
            </a:r>
            <a:r>
              <a:rPr dirty="0" baseline="7936" sz="1050" i="1">
                <a:latin typeface="Book Antiqua"/>
                <a:cs typeface="Book Antiqua"/>
              </a:rPr>
              <a:t>c</a:t>
            </a:r>
            <a:r>
              <a:rPr dirty="0" sz="500" b="0">
                <a:latin typeface="Bookman Old Style"/>
                <a:cs typeface="Bookman Old Style"/>
              </a:rPr>
              <a:t>1</a:t>
            </a:r>
            <a:r>
              <a:rPr dirty="0" sz="500" spc="125" b="0">
                <a:latin typeface="Bookman Old Style"/>
                <a:cs typeface="Bookman Old Style"/>
              </a:rPr>
              <a:t> </a:t>
            </a:r>
            <a:r>
              <a:rPr dirty="0" baseline="7936" sz="1050" spc="82" i="1">
                <a:latin typeface="Meiryo UI"/>
                <a:cs typeface="Meiryo UI"/>
              </a:rPr>
              <a:t>≥</a:t>
            </a:r>
            <a:r>
              <a:rPr dirty="0" baseline="7936" sz="1050" spc="-7" i="1">
                <a:latin typeface="Meiryo UI"/>
                <a:cs typeface="Meiryo UI"/>
              </a:rPr>
              <a:t> </a:t>
            </a:r>
            <a:r>
              <a:rPr dirty="0" baseline="7936" sz="1050">
                <a:latin typeface="Cambria"/>
                <a:cs typeface="Cambria"/>
              </a:rPr>
              <a:t>120</a:t>
            </a:r>
            <a:r>
              <a:rPr dirty="0" baseline="7936" sz="1050" spc="75">
                <a:latin typeface="Cambria"/>
                <a:cs typeface="Cambria"/>
              </a:rPr>
              <a:t> </a:t>
            </a:r>
            <a:r>
              <a:rPr dirty="0" baseline="7936" sz="1050" spc="-15">
                <a:latin typeface="楷体"/>
                <a:cs typeface="楷体"/>
              </a:rPr>
              <a:t>后</a:t>
            </a:r>
            <a:r>
              <a:rPr dirty="0" baseline="7936" sz="1050">
                <a:latin typeface="Arial"/>
                <a:cs typeface="Arial"/>
              </a:rPr>
              <a:t>)</a:t>
            </a:r>
            <a:r>
              <a:rPr dirty="0" baseline="7936" sz="1050" spc="7">
                <a:latin typeface="Arial"/>
                <a:cs typeface="Arial"/>
              </a:rPr>
              <a:t> </a:t>
            </a:r>
            <a:r>
              <a:rPr dirty="0" baseline="7936" sz="1050" spc="-442" i="1">
                <a:latin typeface="Meiryo UI"/>
                <a:cs typeface="Meiryo UI"/>
              </a:rPr>
              <a:t>↑</a:t>
            </a:r>
            <a:r>
              <a:rPr dirty="0" baseline="7936" sz="1050" spc="-52" i="1">
                <a:latin typeface="Meiryo UI"/>
                <a:cs typeface="Meiryo UI"/>
              </a:rPr>
              <a:t> </a:t>
            </a:r>
            <a:r>
              <a:rPr dirty="0" baseline="7936" sz="1050" spc="-15">
                <a:latin typeface="楷体"/>
                <a:cs typeface="楷体"/>
              </a:rPr>
              <a:t>后</a:t>
            </a:r>
            <a:r>
              <a:rPr dirty="0" baseline="7936" sz="1050" spc="-75">
                <a:latin typeface="楷体"/>
                <a:cs typeface="楷体"/>
              </a:rPr>
              <a:t>稳</a:t>
            </a:r>
            <a:r>
              <a:rPr dirty="0" baseline="7936" sz="1050">
                <a:latin typeface="楷体"/>
                <a:cs typeface="楷体"/>
              </a:rPr>
              <a:t>	</a:t>
            </a:r>
            <a:r>
              <a:rPr dirty="0" baseline="7936" sz="1050" spc="157" b="0" i="1">
                <a:latin typeface="Bookman Old Style"/>
                <a:cs typeface="Bookman Old Style"/>
              </a:rPr>
              <a:t>λ</a:t>
            </a:r>
            <a:r>
              <a:rPr dirty="0" baseline="7936" sz="1050" b="0" i="1">
                <a:latin typeface="Bookman Old Style"/>
                <a:cs typeface="Bookman Old Style"/>
              </a:rPr>
              <a:t> </a:t>
            </a:r>
            <a:r>
              <a:rPr dirty="0" baseline="7936" sz="1050" spc="-442" i="1">
                <a:latin typeface="Meiryo UI"/>
                <a:cs typeface="Meiryo UI"/>
              </a:rPr>
              <a:t>↑</a:t>
            </a:r>
            <a:r>
              <a:rPr dirty="0" baseline="7936" sz="1050" spc="-22" i="1">
                <a:latin typeface="Meiryo UI"/>
                <a:cs typeface="Meiryo UI"/>
              </a:rPr>
              <a:t> </a:t>
            </a:r>
            <a:r>
              <a:rPr dirty="0" baseline="7936" sz="1050">
                <a:latin typeface="GothicG"/>
                <a:cs typeface="GothicG"/>
              </a:rPr>
              <a:t>=</a:t>
            </a:r>
            <a:r>
              <a:rPr dirty="0" baseline="7936" sz="1050" i="1">
                <a:latin typeface="Meiryo UI"/>
                <a:cs typeface="Meiryo UI"/>
              </a:rPr>
              <a:t>⇒</a:t>
            </a:r>
            <a:r>
              <a:rPr dirty="0" baseline="7936" sz="1050" spc="300" i="1">
                <a:latin typeface="Meiryo UI"/>
                <a:cs typeface="Meiryo UI"/>
              </a:rPr>
              <a:t> </a:t>
            </a:r>
            <a:r>
              <a:rPr dirty="0" baseline="7936" sz="1050" i="1">
                <a:latin typeface="Book Antiqua"/>
                <a:cs typeface="Book Antiqua"/>
              </a:rPr>
              <a:t>Q</a:t>
            </a:r>
            <a:r>
              <a:rPr dirty="0" baseline="7936" sz="1050" spc="630" i="1">
                <a:latin typeface="Book Antiqua"/>
                <a:cs typeface="Book Antiqua"/>
              </a:rPr>
              <a:t> </a:t>
            </a:r>
            <a:r>
              <a:rPr dirty="0" baseline="7936" sz="1050" spc="-15">
                <a:latin typeface="楷体"/>
                <a:cs typeface="楷体"/>
              </a:rPr>
              <a:t>先稳后降</a:t>
            </a:r>
            <a:r>
              <a:rPr dirty="0" baseline="7936" sz="1050">
                <a:latin typeface="Arial"/>
                <a:cs typeface="Arial"/>
              </a:rPr>
              <a:t>,</a:t>
            </a:r>
            <a:r>
              <a:rPr dirty="0" baseline="7936" sz="1050" spc="-15">
                <a:latin typeface="Arial"/>
                <a:cs typeface="Arial"/>
              </a:rPr>
              <a:t> </a:t>
            </a:r>
            <a:r>
              <a:rPr dirty="0" baseline="7936" sz="1050" i="1">
                <a:latin typeface="Book Antiqua"/>
                <a:cs typeface="Book Antiqua"/>
              </a:rPr>
              <a:t>q</a:t>
            </a:r>
            <a:r>
              <a:rPr dirty="0" baseline="7936" sz="1050" spc="682" i="1">
                <a:latin typeface="Book Antiqua"/>
                <a:cs typeface="Book Antiqua"/>
              </a:rPr>
              <a:t> </a:t>
            </a:r>
            <a:r>
              <a:rPr dirty="0" baseline="7936" sz="1050" spc="-442" i="1">
                <a:latin typeface="Meiryo UI"/>
                <a:cs typeface="Meiryo UI"/>
              </a:rPr>
              <a:t>↓</a:t>
            </a:r>
            <a:r>
              <a:rPr dirty="0" baseline="7936" sz="1050" spc="-67" i="1">
                <a:latin typeface="Meiryo UI"/>
                <a:cs typeface="Meiryo UI"/>
              </a:rPr>
              <a:t> </a:t>
            </a:r>
            <a:r>
              <a:rPr dirty="0" baseline="7936" sz="1050" spc="-15">
                <a:latin typeface="Arial"/>
                <a:cs typeface="Arial"/>
              </a:rPr>
              <a:t>(</a:t>
            </a:r>
            <a:r>
              <a:rPr dirty="0" baseline="7936" sz="1050" spc="-15">
                <a:latin typeface="楷体"/>
                <a:cs typeface="楷体"/>
              </a:rPr>
              <a:t>趋</a:t>
            </a:r>
            <a:r>
              <a:rPr dirty="0" baseline="7936" sz="1050" spc="-75">
                <a:latin typeface="楷体"/>
                <a:cs typeface="楷体"/>
              </a:rPr>
              <a:t>零</a:t>
            </a:r>
            <a:endParaRPr baseline="7936" sz="1050">
              <a:latin typeface="楷体"/>
              <a:cs typeface="楷体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902976" y="2679937"/>
            <a:ext cx="7239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80" i="1">
                <a:latin typeface="Dutch801 Rm BT"/>
                <a:cs typeface="Dutch801 Rm BT"/>
              </a:rPr>
              <a:t>∗</a:t>
            </a:r>
            <a:endParaRPr sz="500">
              <a:latin typeface="Dutch801 Rm BT"/>
              <a:cs typeface="Dutch801 Rm BT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902976" y="2743424"/>
            <a:ext cx="4318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50" i="1">
                <a:latin typeface="Book Antiqua"/>
                <a:cs typeface="Book Antiqua"/>
              </a:rPr>
              <a:t>j</a:t>
            </a:r>
            <a:endParaRPr sz="500">
              <a:latin typeface="Book Antiqua"/>
              <a:cs typeface="Book Antiqua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755339" y="2692809"/>
            <a:ext cx="30670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>
                <a:latin typeface="Arial"/>
                <a:cs typeface="Arial"/>
              </a:rPr>
              <a:t>),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i="1">
                <a:latin typeface="Book Antiqua"/>
                <a:cs typeface="Book Antiqua"/>
              </a:rPr>
              <a:t>Q</a:t>
            </a:r>
            <a:r>
              <a:rPr dirty="0" sz="700" spc="450" i="1">
                <a:latin typeface="Book Antiqua"/>
                <a:cs typeface="Book Antiqua"/>
              </a:rPr>
              <a:t> </a:t>
            </a:r>
            <a:r>
              <a:rPr dirty="0" sz="700" spc="-345" i="1">
                <a:latin typeface="Meiryo UI"/>
                <a:cs typeface="Meiryo UI"/>
              </a:rPr>
              <a:t>↑</a:t>
            </a:r>
            <a:endParaRPr sz="700">
              <a:latin typeface="Meiryo UI"/>
              <a:cs typeface="Meiryo U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347294" y="2816778"/>
            <a:ext cx="310007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15">
                <a:latin typeface="楷体"/>
                <a:cs typeface="楷体"/>
              </a:rPr>
              <a:t>总结：政企决策相互影响，构建有效契约需综合考量各参数。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7" name="object 57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9" name="object 59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60" name="object 6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4" y="50"/>
            <a:ext cx="4608195" cy="321310"/>
            <a:chOff x="-34" y="50"/>
            <a:chExt cx="4608195" cy="3213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8950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34" y="287901"/>
              <a:ext cx="4608195" cy="33655"/>
            </a:xfrm>
            <a:custGeom>
              <a:avLst/>
              <a:gdLst/>
              <a:ahLst/>
              <a:cxnLst/>
              <a:rect l="l" t="t" r="r" b="b"/>
              <a:pathLst>
                <a:path w="4608195" h="33654">
                  <a:moveTo>
                    <a:pt x="4608060" y="0"/>
                  </a:moveTo>
                  <a:lnTo>
                    <a:pt x="0" y="0"/>
                  </a:lnTo>
                  <a:lnTo>
                    <a:pt x="0" y="33086"/>
                  </a:lnTo>
                  <a:lnTo>
                    <a:pt x="4608060" y="33086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A49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06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206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10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14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18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20" name="object 20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9" name="object 29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344884" y="99109"/>
            <a:ext cx="192405" cy="41275"/>
            <a:chOff x="3344884" y="99109"/>
            <a:chExt cx="192405" cy="41275"/>
          </a:xfrm>
        </p:grpSpPr>
        <p:sp>
          <p:nvSpPr>
            <p:cNvPr id="42" name="object 42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44821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8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pic>
        <p:nvPicPr>
          <p:cNvPr id="48" name="object 4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838691"/>
            <a:ext cx="127051" cy="127052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6468" y="1148050"/>
            <a:ext cx="127051" cy="127052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6468" y="1457409"/>
            <a:ext cx="127051" cy="127052"/>
          </a:xfrm>
          <a:prstGeom prst="rect">
            <a:avLst/>
          </a:prstGeom>
        </p:spPr>
      </p:pic>
      <p:pic>
        <p:nvPicPr>
          <p:cNvPr id="51" name="object 5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6468" y="1766756"/>
            <a:ext cx="127051" cy="127052"/>
          </a:xfrm>
          <a:prstGeom prst="rect">
            <a:avLst/>
          </a:prstGeom>
        </p:spPr>
      </p:pic>
      <p:pic>
        <p:nvPicPr>
          <p:cNvPr id="52" name="object 5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96468" y="2076115"/>
            <a:ext cx="127051" cy="127052"/>
          </a:xfrm>
          <a:prstGeom prst="rect">
            <a:avLst/>
          </a:prstGeom>
        </p:spPr>
      </p:pic>
      <p:sp>
        <p:nvSpPr>
          <p:cNvPr id="53" name="object 53" descr=""/>
          <p:cNvSpPr txBox="1"/>
          <p:nvPr/>
        </p:nvSpPr>
        <p:spPr>
          <a:xfrm>
            <a:off x="319150" y="815347"/>
            <a:ext cx="970280" cy="1399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3" action="ppaction://hlinksldjump"/>
              </a:rPr>
              <a:t>背景介绍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4" action="ppaction://hlinksldjump"/>
              </a:rPr>
              <a:t>模型构建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5" action="ppaction://hlinksldjump"/>
              </a:rPr>
              <a:t>模型求解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60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6" action="ppaction://hlinksldjump"/>
              </a:rPr>
              <a:t>算例分析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7" action="ppaction://hlinksldjump"/>
              </a:rPr>
              <a:t>结论与未来展望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5" name="object 55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496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算法有效性验证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321894" y="695391"/>
            <a:ext cx="3796665" cy="68770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dirty="0" sz="900" spc="-10">
                <a:latin typeface="楷体"/>
                <a:cs typeface="楷体"/>
              </a:rPr>
              <a:t>参照文献：文献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9" action="ppaction://hlinksldjump"/>
              </a:rPr>
              <a:t>34</a:t>
            </a:r>
            <a:r>
              <a:rPr dirty="0" baseline="37037" sz="900" spc="89">
                <a:latin typeface="Arial"/>
                <a:cs typeface="Arial"/>
              </a:rPr>
              <a:t>] </a:t>
            </a:r>
            <a:r>
              <a:rPr dirty="0" sz="900" spc="-35">
                <a:latin typeface="楷体"/>
                <a:cs typeface="楷体"/>
              </a:rPr>
              <a:t>中结构简化的模型 </a:t>
            </a:r>
            <a:r>
              <a:rPr dirty="0" sz="900" spc="-10">
                <a:latin typeface="Arial"/>
                <a:cs typeface="Arial"/>
              </a:rPr>
              <a:t>(</a:t>
            </a:r>
            <a:r>
              <a:rPr dirty="0" sz="900" spc="-50">
                <a:latin typeface="楷体"/>
                <a:cs typeface="楷体"/>
              </a:rPr>
              <a:t>政府实物 </a:t>
            </a:r>
            <a:r>
              <a:rPr dirty="0" sz="900">
                <a:latin typeface="Arial"/>
                <a:cs typeface="Arial"/>
              </a:rPr>
              <a:t>+ </a:t>
            </a:r>
            <a:r>
              <a:rPr dirty="0" sz="900" spc="-50">
                <a:latin typeface="楷体"/>
                <a:cs typeface="楷体"/>
              </a:rPr>
              <a:t>企业实物 </a:t>
            </a:r>
            <a:r>
              <a:rPr dirty="0" sz="900">
                <a:latin typeface="Arial"/>
                <a:cs typeface="Arial"/>
              </a:rPr>
              <a:t>+ </a:t>
            </a:r>
            <a:r>
              <a:rPr dirty="0" sz="900" spc="-10">
                <a:latin typeface="楷体"/>
                <a:cs typeface="楷体"/>
              </a:rPr>
              <a:t>企业生产</a:t>
            </a:r>
            <a:r>
              <a:rPr dirty="0" sz="900" spc="-10">
                <a:latin typeface="Arial"/>
                <a:cs typeface="Arial"/>
              </a:rPr>
              <a:t>)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40">
                <a:latin typeface="楷体"/>
                <a:cs typeface="楷体"/>
              </a:rPr>
              <a:t>本文模型设置 </a:t>
            </a:r>
            <a:r>
              <a:rPr dirty="0" sz="900" spc="145" i="1">
                <a:latin typeface="Times New Roman"/>
                <a:cs typeface="Times New Roman"/>
              </a:rPr>
              <a:t>λ</a:t>
            </a:r>
            <a:r>
              <a:rPr dirty="0" sz="900" spc="40" i="1">
                <a:latin typeface="Times New Roman"/>
                <a:cs typeface="Times New Roman"/>
              </a:rPr>
              <a:t> </a:t>
            </a:r>
            <a:r>
              <a:rPr dirty="0" sz="900" spc="75">
                <a:latin typeface="Garamond"/>
                <a:cs typeface="Garamond"/>
              </a:rPr>
              <a:t>= </a:t>
            </a:r>
            <a:r>
              <a:rPr dirty="0" sz="900">
                <a:latin typeface="Garamond"/>
                <a:cs typeface="Garamond"/>
              </a:rPr>
              <a:t>0</a:t>
            </a:r>
            <a:r>
              <a:rPr dirty="0" sz="900" spc="40">
                <a:latin typeface="Garamond"/>
                <a:cs typeface="Garamond"/>
              </a:rPr>
              <a:t> </a:t>
            </a:r>
            <a:r>
              <a:rPr dirty="0" sz="900" spc="-10">
                <a:latin typeface="Arial"/>
                <a:cs typeface="Arial"/>
              </a:rPr>
              <a:t>(</a:t>
            </a:r>
            <a:r>
              <a:rPr dirty="0" sz="900" spc="-10">
                <a:latin typeface="楷体"/>
                <a:cs typeface="楷体"/>
              </a:rPr>
              <a:t>无捐赠</a:t>
            </a:r>
            <a:r>
              <a:rPr dirty="0" sz="900">
                <a:latin typeface="Arial"/>
                <a:cs typeface="Arial"/>
              </a:rPr>
              <a:t>) </a:t>
            </a:r>
            <a:r>
              <a:rPr dirty="0" sz="900" spc="-20">
                <a:latin typeface="楷体"/>
                <a:cs typeface="楷体"/>
              </a:rPr>
              <a:t>以对标。</a:t>
            </a:r>
            <a:endParaRPr sz="900">
              <a:latin typeface="楷体"/>
              <a:cs typeface="楷体"/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endParaRPr sz="900">
              <a:latin typeface="楷体"/>
              <a:cs typeface="楷体"/>
            </a:endParaRPr>
          </a:p>
          <a:p>
            <a:pPr marL="969644">
              <a:lnSpc>
                <a:spcPct val="100000"/>
              </a:lnSpc>
            </a:pPr>
            <a:r>
              <a:rPr dirty="0" sz="800" spc="-10">
                <a:solidFill>
                  <a:srgbClr val="0E61A5"/>
                </a:solidFill>
                <a:latin typeface="微软雅黑"/>
                <a:cs typeface="微软雅黑"/>
              </a:rPr>
              <a:t>表 </a:t>
            </a:r>
            <a:r>
              <a:rPr dirty="0" sz="800">
                <a:solidFill>
                  <a:srgbClr val="0E61A5"/>
                </a:solidFill>
                <a:latin typeface="Arial"/>
                <a:cs typeface="Arial"/>
              </a:rPr>
              <a:t>4:</a:t>
            </a:r>
            <a:r>
              <a:rPr dirty="0" sz="8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800" spc="-10">
                <a:latin typeface="Arial"/>
                <a:cs typeface="Arial"/>
              </a:rPr>
              <a:t>SLSQP</a:t>
            </a:r>
            <a:r>
              <a:rPr dirty="0" sz="800" spc="-5">
                <a:latin typeface="Arial"/>
                <a:cs typeface="Arial"/>
              </a:rPr>
              <a:t> </a:t>
            </a:r>
            <a:r>
              <a:rPr dirty="0" sz="800" spc="-15">
                <a:latin typeface="微软雅黑"/>
                <a:cs typeface="微软雅黑"/>
              </a:rPr>
              <a:t>算法求解结果与文献精确解对比</a:t>
            </a:r>
            <a:endParaRPr sz="800">
              <a:latin typeface="微软雅黑"/>
              <a:cs typeface="微软雅黑"/>
            </a:endParaRPr>
          </a:p>
        </p:txBody>
      </p:sp>
      <p:graphicFrame>
        <p:nvGraphicFramePr>
          <p:cNvPr id="47" name="object 47" descr=""/>
          <p:cNvGraphicFramePr>
            <a:graphicFrameLocks noGrp="1"/>
          </p:cNvGraphicFramePr>
          <p:nvPr/>
        </p:nvGraphicFramePr>
        <p:xfrm>
          <a:off x="359994" y="1569377"/>
          <a:ext cx="4029710" cy="7531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90140"/>
                <a:gridCol w="821689"/>
                <a:gridCol w="742950"/>
              </a:tblGrid>
              <a:tr h="179070">
                <a:tc>
                  <a:txBody>
                    <a:bodyPr/>
                    <a:lstStyle/>
                    <a:p>
                      <a:pPr marL="384810">
                        <a:lnSpc>
                          <a:spcPct val="100000"/>
                        </a:lnSpc>
                        <a:spcBef>
                          <a:spcPts val="160"/>
                        </a:spcBef>
                        <a:tabLst>
                          <a:tab pos="1250950" algn="l"/>
                          <a:tab pos="1807210" algn="l"/>
                        </a:tabLst>
                      </a:pPr>
                      <a:r>
                        <a:rPr dirty="0" sz="800" spc="-10">
                          <a:latin typeface="楷体"/>
                          <a:cs typeface="楷体"/>
                        </a:rPr>
                        <a:t>分布类</a:t>
                      </a:r>
                      <a:r>
                        <a:rPr dirty="0" sz="800" spc="-50">
                          <a:latin typeface="楷体"/>
                          <a:cs typeface="楷体"/>
                        </a:rPr>
                        <a:t>型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	</a:t>
                      </a:r>
                      <a:r>
                        <a:rPr dirty="0" sz="800" spc="-10">
                          <a:latin typeface="楷体"/>
                          <a:cs typeface="楷体"/>
                        </a:rPr>
                        <a:t>决策变</a:t>
                      </a:r>
                      <a:r>
                        <a:rPr dirty="0" sz="800" spc="-50">
                          <a:latin typeface="楷体"/>
                          <a:cs typeface="楷体"/>
                        </a:rPr>
                        <a:t>量</a:t>
                      </a:r>
                      <a:r>
                        <a:rPr dirty="0" sz="800">
                          <a:latin typeface="楷体"/>
                          <a:cs typeface="楷体"/>
                        </a:rPr>
                        <a:t>	</a:t>
                      </a:r>
                      <a:r>
                        <a:rPr dirty="0" sz="800" spc="-10">
                          <a:latin typeface="楷体"/>
                          <a:cs typeface="楷体"/>
                        </a:rPr>
                        <a:t>文献精确</a:t>
                      </a:r>
                      <a:r>
                        <a:rPr dirty="0" sz="800" spc="-50">
                          <a:latin typeface="楷体"/>
                          <a:cs typeface="楷体"/>
                        </a:rPr>
                        <a:t>解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SLSQP</a:t>
                      </a:r>
                      <a:r>
                        <a:rPr dirty="0" sz="800" spc="-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800" spc="-25">
                          <a:latin typeface="楷体"/>
                          <a:cs typeface="楷体"/>
                        </a:rPr>
                        <a:t>数值解</a:t>
                      </a:r>
                      <a:endParaRPr sz="800">
                        <a:latin typeface="楷体"/>
                        <a:cs typeface="楷体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60"/>
                        </a:spcBef>
                      </a:pPr>
                      <a:r>
                        <a:rPr dirty="0" sz="800" spc="-45">
                          <a:latin typeface="楷体"/>
                          <a:cs typeface="楷体"/>
                        </a:rPr>
                        <a:t>相对误差 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(%)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20320">
                    <a:lnT w="9525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8430">
                <a:tc>
                  <a:txBody>
                    <a:bodyPr/>
                    <a:lstStyle/>
                    <a:p>
                      <a:pPr marL="264160">
                        <a:lnSpc>
                          <a:spcPts val="425"/>
                        </a:lnSpc>
                        <a:spcBef>
                          <a:spcPts val="565"/>
                        </a:spcBef>
                        <a:tabLst>
                          <a:tab pos="1250950" algn="l"/>
                          <a:tab pos="1948180" algn="l"/>
                        </a:tabLst>
                      </a:pPr>
                      <a:r>
                        <a:rPr dirty="0" sz="800" spc="-10">
                          <a:latin typeface="楷体"/>
                          <a:cs typeface="楷体"/>
                        </a:rPr>
                        <a:t>均匀分布</a:t>
                      </a:r>
                      <a:r>
                        <a:rPr dirty="0" sz="800" spc="-175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20">
                          <a:latin typeface="Arial"/>
                          <a:cs typeface="Arial"/>
                        </a:rPr>
                        <a:t>(UD)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31250" sz="1200" spc="-37" i="1">
                          <a:latin typeface="Book Antiqua"/>
                          <a:cs typeface="Book Antiqua"/>
                        </a:rPr>
                        <a:t>Q</a:t>
                      </a:r>
                      <a:r>
                        <a:rPr dirty="0" baseline="69444" sz="900" spc="-37" i="1">
                          <a:latin typeface="Meiryo UI"/>
                          <a:cs typeface="Meiryo UI"/>
                        </a:rPr>
                        <a:t>∗</a:t>
                      </a:r>
                      <a:r>
                        <a:rPr dirty="0" baseline="69444" sz="900" i="1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baseline="31250" sz="1200" spc="-30">
                          <a:latin typeface="Arial"/>
                          <a:cs typeface="Arial"/>
                        </a:rPr>
                        <a:t>2082</a:t>
                      </a:r>
                      <a:endParaRPr baseline="31250"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1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2081.6188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1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0.0183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7955">
                <a:tc>
                  <a:txBody>
                    <a:bodyPr/>
                    <a:lstStyle/>
                    <a:p>
                      <a:pPr marL="1250950">
                        <a:lnSpc>
                          <a:spcPts val="875"/>
                        </a:lnSpc>
                        <a:tabLst>
                          <a:tab pos="1976120" algn="l"/>
                        </a:tabLst>
                      </a:pPr>
                      <a:r>
                        <a:rPr dirty="0" sz="800" spc="-25" i="1">
                          <a:latin typeface="Book Antiqua"/>
                          <a:cs typeface="Book Antiqua"/>
                        </a:rPr>
                        <a:t>q</a:t>
                      </a:r>
                      <a:r>
                        <a:rPr dirty="0" baseline="27777" sz="900" spc="-37" i="1">
                          <a:latin typeface="Meiryo UI"/>
                          <a:cs typeface="Meiryo UI"/>
                        </a:rPr>
                        <a:t>∗</a:t>
                      </a:r>
                      <a:r>
                        <a:rPr dirty="0" baseline="27777" sz="900" i="1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520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520.4230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0.0813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38430">
                <a:tc>
                  <a:txBody>
                    <a:bodyPr/>
                    <a:lstStyle/>
                    <a:p>
                      <a:pPr marL="75565">
                        <a:lnSpc>
                          <a:spcPts val="425"/>
                        </a:lnSpc>
                        <a:spcBef>
                          <a:spcPts val="565"/>
                        </a:spcBef>
                        <a:tabLst>
                          <a:tab pos="1250950" algn="l"/>
                          <a:tab pos="1976120" algn="l"/>
                        </a:tabLst>
                      </a:pPr>
                      <a:r>
                        <a:rPr dirty="0" sz="800" spc="-10">
                          <a:latin typeface="楷体"/>
                          <a:cs typeface="楷体"/>
                        </a:rPr>
                        <a:t>广义帕累托分布</a:t>
                      </a:r>
                      <a:r>
                        <a:rPr dirty="0" sz="800" spc="-170">
                          <a:latin typeface="楷体"/>
                          <a:cs typeface="楷体"/>
                        </a:rPr>
                        <a:t> </a:t>
                      </a:r>
                      <a:r>
                        <a:rPr dirty="0" sz="800" spc="-10">
                          <a:latin typeface="Arial"/>
                          <a:cs typeface="Arial"/>
                        </a:rPr>
                        <a:t>(GPD)</a:t>
                      </a:r>
                      <a:r>
                        <a:rPr dirty="0" sz="800">
                          <a:latin typeface="Arial"/>
                          <a:cs typeface="Arial"/>
                        </a:rPr>
                        <a:t>	</a:t>
                      </a:r>
                      <a:r>
                        <a:rPr dirty="0" baseline="31250" sz="1200" spc="-37" i="1">
                          <a:latin typeface="Book Antiqua"/>
                          <a:cs typeface="Book Antiqua"/>
                        </a:rPr>
                        <a:t>Q</a:t>
                      </a:r>
                      <a:r>
                        <a:rPr dirty="0" baseline="69444" sz="900" spc="-37" i="1">
                          <a:latin typeface="Meiryo UI"/>
                          <a:cs typeface="Meiryo UI"/>
                        </a:rPr>
                        <a:t>∗</a:t>
                      </a:r>
                      <a:r>
                        <a:rPr dirty="0" baseline="69444" sz="900" i="1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baseline="31250" sz="1200" spc="-37">
                          <a:latin typeface="Arial"/>
                          <a:cs typeface="Arial"/>
                        </a:rPr>
                        <a:t>679</a:t>
                      </a:r>
                      <a:endParaRPr baseline="31250" sz="1200">
                        <a:latin typeface="Arial"/>
                        <a:cs typeface="Arial"/>
                      </a:endParaRPr>
                    </a:p>
                  </a:txBody>
                  <a:tcPr marL="0" marR="0" marB="0" marT="71755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1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678.8855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80"/>
                        </a:lnSpc>
                        <a:spcBef>
                          <a:spcPts val="110"/>
                        </a:spcBef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0.0169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13970"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</a:tr>
              <a:tr h="149225">
                <a:tc>
                  <a:txBody>
                    <a:bodyPr/>
                    <a:lstStyle/>
                    <a:p>
                      <a:pPr marL="1250950">
                        <a:lnSpc>
                          <a:spcPts val="875"/>
                        </a:lnSpc>
                        <a:tabLst>
                          <a:tab pos="1976120" algn="l"/>
                        </a:tabLst>
                      </a:pPr>
                      <a:r>
                        <a:rPr dirty="0" sz="800" spc="-25" i="1">
                          <a:latin typeface="Book Antiqua"/>
                          <a:cs typeface="Book Antiqua"/>
                        </a:rPr>
                        <a:t>q</a:t>
                      </a:r>
                      <a:r>
                        <a:rPr dirty="0" baseline="27777" sz="900" spc="-37" i="1">
                          <a:latin typeface="Meiryo UI"/>
                          <a:cs typeface="Meiryo UI"/>
                        </a:rPr>
                        <a:t>∗</a:t>
                      </a:r>
                      <a:r>
                        <a:rPr dirty="0" baseline="27777" sz="900" i="1">
                          <a:latin typeface="Meiryo UI"/>
                          <a:cs typeface="Meiryo UI"/>
                        </a:rPr>
                        <a:t>	</a:t>
                      </a:r>
                      <a:r>
                        <a:rPr dirty="0" sz="800" spc="-25">
                          <a:latin typeface="Arial"/>
                          <a:cs typeface="Arial"/>
                        </a:rPr>
                        <a:t>346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345.1098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875"/>
                        </a:lnSpc>
                      </a:pPr>
                      <a:r>
                        <a:rPr dirty="0" sz="800" spc="-10">
                          <a:latin typeface="Arial"/>
                          <a:cs typeface="Arial"/>
                        </a:rPr>
                        <a:t>0.2573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8" name="object 48" descr=""/>
          <p:cNvSpPr txBox="1"/>
          <p:nvPr/>
        </p:nvSpPr>
        <p:spPr>
          <a:xfrm>
            <a:off x="321894" y="2339089"/>
            <a:ext cx="2695575" cy="55499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dirty="0" sz="900" spc="-25">
                <a:latin typeface="楷体"/>
                <a:cs typeface="楷体"/>
              </a:rPr>
              <a:t>结论：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>
                <a:latin typeface="Arial"/>
                <a:cs typeface="Arial"/>
              </a:rPr>
              <a:t>SLSQP</a:t>
            </a:r>
            <a:r>
              <a:rPr dirty="0" sz="900" spc="-25">
                <a:latin typeface="Arial"/>
                <a:cs typeface="Arial"/>
              </a:rPr>
              <a:t> </a:t>
            </a:r>
            <a:r>
              <a:rPr dirty="0" sz="900" spc="-15">
                <a:latin typeface="楷体"/>
                <a:cs typeface="楷体"/>
              </a:rPr>
              <a:t>算法数值解与精确解高度吻合。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09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相对误差极小，验证了算法的有效性和准确性。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0" name="object 50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3" name="object 5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84" y="99109"/>
            <a:ext cx="192405" cy="41275"/>
            <a:chOff x="3344884" y="99109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838691"/>
            <a:ext cx="127051" cy="12705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1148050"/>
            <a:ext cx="127051" cy="127052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1457409"/>
            <a:ext cx="127051" cy="127052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1766756"/>
            <a:ext cx="127051" cy="127052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2076115"/>
            <a:ext cx="127051" cy="127052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319150" y="815347"/>
            <a:ext cx="970280" cy="1399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60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8" name="object 4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496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主要结论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1158440"/>
            <a:ext cx="95289" cy="95288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1473489"/>
            <a:ext cx="95289" cy="95288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1788537"/>
            <a:ext cx="95289" cy="95288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2103586"/>
            <a:ext cx="95289" cy="95288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2280078"/>
            <a:ext cx="95289" cy="95288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457301" y="1109289"/>
            <a:ext cx="3803650" cy="128397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30175" marR="20955" indent="-118110">
              <a:lnSpc>
                <a:spcPct val="101000"/>
              </a:lnSpc>
              <a:spcBef>
                <a:spcPts val="8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5">
                <a:latin typeface="楷体"/>
                <a:cs typeface="楷体"/>
              </a:rPr>
              <a:t>需求分布影响显著：反高斯分布更贴近现实，优化储备结构，降低政府开</a:t>
            </a:r>
            <a:r>
              <a:rPr dirty="0" sz="900" spc="-30">
                <a:latin typeface="楷体"/>
                <a:cs typeface="楷体"/>
              </a:rPr>
              <a:t>支。</a:t>
            </a:r>
            <a:endParaRPr sz="900">
              <a:latin typeface="楷体"/>
              <a:cs typeface="楷体"/>
            </a:endParaRPr>
          </a:p>
          <a:p>
            <a:pPr marL="130175" marR="20955" indent="-118110">
              <a:lnSpc>
                <a:spcPct val="101000"/>
              </a:lnSpc>
              <a:spcBef>
                <a:spcPts val="30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5">
                <a:latin typeface="楷体"/>
                <a:cs typeface="楷体"/>
              </a:rPr>
              <a:t>灾害概率与捐赠意愿：灾害概率增加促使实物储备增加；企业捐赠主要受捐赠效益系数影响。</a:t>
            </a:r>
            <a:endParaRPr sz="900">
              <a:latin typeface="楷体"/>
              <a:cs typeface="楷体"/>
            </a:endParaRPr>
          </a:p>
          <a:p>
            <a:pPr marL="130175" marR="5080" indent="-118110">
              <a:lnSpc>
                <a:spcPct val="101000"/>
              </a:lnSpc>
              <a:spcBef>
                <a:spcPts val="29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600" spc="4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25">
                <a:latin typeface="楷体"/>
                <a:cs typeface="楷体"/>
              </a:rPr>
              <a:t>政企决策相互影响：政府成本、企业代储收入</a:t>
            </a:r>
            <a:r>
              <a:rPr dirty="0" sz="900" spc="-10">
                <a:latin typeface="Arial"/>
                <a:cs typeface="Arial"/>
              </a:rPr>
              <a:t>/</a:t>
            </a:r>
            <a:r>
              <a:rPr dirty="0" sz="900" spc="-15">
                <a:latin typeface="楷体"/>
                <a:cs typeface="楷体"/>
              </a:rPr>
              <a:t>补贴等参数均影响双方决策</a:t>
            </a:r>
            <a:r>
              <a:rPr dirty="0" sz="900" spc="-20">
                <a:latin typeface="楷体"/>
                <a:cs typeface="楷体"/>
              </a:rPr>
              <a:t>平衡点。</a:t>
            </a:r>
            <a:endParaRPr sz="9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5">
                <a:latin typeface="楷体"/>
                <a:cs typeface="楷体"/>
              </a:rPr>
              <a:t>市场价格与残值：其增加会降低实物储备净成本，促使增加实物储备。</a:t>
            </a:r>
            <a:endParaRPr sz="900">
              <a:latin typeface="楷体"/>
              <a:cs typeface="楷体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600" spc="3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40">
                <a:latin typeface="楷体"/>
                <a:cs typeface="楷体"/>
              </a:rPr>
              <a:t>算法有效性： </a:t>
            </a:r>
            <a:r>
              <a:rPr dirty="0" sz="900">
                <a:latin typeface="Arial"/>
                <a:cs typeface="Arial"/>
              </a:rPr>
              <a:t>SLSQP</a:t>
            </a:r>
            <a:r>
              <a:rPr dirty="0" sz="900" spc="-5">
                <a:latin typeface="Arial"/>
                <a:cs typeface="Arial"/>
              </a:rPr>
              <a:t> </a:t>
            </a:r>
            <a:r>
              <a:rPr dirty="0" sz="900" spc="-15">
                <a:latin typeface="楷体"/>
                <a:cs typeface="楷体"/>
              </a:rPr>
              <a:t>算法能有效准确求解模型。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3" name="object 53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815"/>
            </a:xfrm>
            <a:custGeom>
              <a:avLst/>
              <a:gdLst/>
              <a:ahLst/>
              <a:cxnLst/>
              <a:rect l="l" t="t" r="r" b="b"/>
              <a:pathLst>
                <a:path w="4608195" h="170815">
                  <a:moveTo>
                    <a:pt x="4608004" y="0"/>
                  </a:moveTo>
                  <a:lnTo>
                    <a:pt x="0" y="0"/>
                  </a:lnTo>
                  <a:lnTo>
                    <a:pt x="0" y="170319"/>
                  </a:lnTo>
                  <a:lnTo>
                    <a:pt x="4608004" y="170319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513"/>
            <a:ext cx="149606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管理启示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3285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434187" y="1375832"/>
            <a:ext cx="3829685" cy="55499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152400" indent="-114300">
              <a:lnSpc>
                <a:spcPct val="100000"/>
              </a:lnSpc>
              <a:spcBef>
                <a:spcPts val="409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sz="900" spc="-15">
                <a:latin typeface="楷体"/>
                <a:cs typeface="楷体"/>
              </a:rPr>
              <a:t>应急储备规划应考虑需求分布长尾特性，避免资源浪费。</a:t>
            </a:r>
            <a:endParaRPr sz="900">
              <a:latin typeface="楷体"/>
              <a:cs typeface="楷体"/>
            </a:endParaRPr>
          </a:p>
          <a:p>
            <a:pPr marL="15240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sz="900" spc="-20">
                <a:latin typeface="楷体"/>
                <a:cs typeface="楷体"/>
              </a:rPr>
              <a:t>政府应加强实物储备，并通过激励机制鼓励企业履行社会责任 </a:t>
            </a:r>
            <a:r>
              <a:rPr dirty="0" sz="900" spc="-10">
                <a:latin typeface="Arial"/>
                <a:cs typeface="Arial"/>
              </a:rPr>
              <a:t>(</a:t>
            </a:r>
            <a:r>
              <a:rPr dirty="0" sz="900" spc="-10">
                <a:latin typeface="楷体"/>
                <a:cs typeface="楷体"/>
              </a:rPr>
              <a:t>如捐赠</a:t>
            </a:r>
            <a:r>
              <a:rPr dirty="0" sz="900" spc="-10">
                <a:latin typeface="Arial"/>
                <a:cs typeface="Arial"/>
              </a:rPr>
              <a:t>)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152400" indent="-114300">
              <a:lnSpc>
                <a:spcPct val="100000"/>
              </a:lnSpc>
              <a:spcBef>
                <a:spcPts val="309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sz="900" spc="-15">
                <a:latin typeface="楷体"/>
                <a:cs typeface="楷体"/>
              </a:rPr>
              <a:t>设计政企合作契约时，需平衡各方利益，合理设置费用和补贴。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8" name="object 4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212852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研究不足与未来展望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 txBox="1"/>
          <p:nvPr/>
        </p:nvSpPr>
        <p:spPr>
          <a:xfrm>
            <a:off x="321894" y="1000572"/>
            <a:ext cx="2581910" cy="143764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409"/>
              </a:spcBef>
            </a:pPr>
            <a:r>
              <a:rPr dirty="0" sz="900" spc="-20">
                <a:latin typeface="楷体"/>
                <a:cs typeface="楷体"/>
              </a:rPr>
              <a:t>不足之处：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未考虑需求动态变化。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未区分不同类型物资。</a:t>
            </a:r>
            <a:endParaRPr sz="900">
              <a:latin typeface="楷体"/>
              <a:cs typeface="楷体"/>
            </a:endParaRPr>
          </a:p>
          <a:p>
            <a:pPr marL="38100" marR="941069" indent="226060">
              <a:lnSpc>
                <a:spcPct val="128699"/>
              </a:lnSpc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未考虑多层级供应链结构。</a:t>
            </a:r>
            <a:r>
              <a:rPr dirty="0" sz="900" spc="-20">
                <a:latin typeface="楷体"/>
                <a:cs typeface="楷体"/>
              </a:rPr>
              <a:t>未来研究方向：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09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构建更复杂、贴近实际的应急物流储备模型。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09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探索更精巧的契约机制设计。</a:t>
            </a:r>
            <a:endParaRPr sz="900">
              <a:latin typeface="楷体"/>
              <a:cs typeface="楷体"/>
            </a:endParaRPr>
          </a:p>
          <a:p>
            <a:pPr marL="264160" indent="-114300">
              <a:lnSpc>
                <a:spcPct val="100000"/>
              </a:lnSpc>
              <a:spcBef>
                <a:spcPts val="309"/>
              </a:spcBef>
              <a:buClr>
                <a:srgbClr val="0E61A5"/>
              </a:buClr>
              <a:buFont typeface="Meiryo UI"/>
              <a:buChar char="•"/>
              <a:tabLst>
                <a:tab pos="264160" algn="l"/>
              </a:tabLst>
            </a:pPr>
            <a:r>
              <a:rPr dirty="0" sz="900" spc="-15">
                <a:latin typeface="楷体"/>
                <a:cs typeface="楷体"/>
              </a:rPr>
              <a:t>提升应急物资保障体系的韧性和效率。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8" name="object 4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9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9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5300" y="308221"/>
            <a:ext cx="60198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参考文献 </a:t>
            </a:r>
            <a:r>
              <a:rPr dirty="0" sz="1000" spc="-50">
                <a:solidFill>
                  <a:srgbClr val="FFFFFF"/>
                </a:solidFill>
                <a:latin typeface="Arial"/>
                <a:cs typeface="Arial"/>
              </a:rPr>
              <a:t>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347294" y="676074"/>
            <a:ext cx="1244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[1]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1103" y="676074"/>
            <a:ext cx="3597910" cy="237109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5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中华人民共和国应急管理部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20">
                <a:latin typeface="楷体"/>
                <a:cs typeface="楷体"/>
              </a:rPr>
              <a:t>国家防灾减灾救灾委员会办公室应急管理部发布 </a:t>
            </a:r>
            <a:r>
              <a:rPr dirty="0" sz="700">
                <a:latin typeface="Arial"/>
                <a:cs typeface="Arial"/>
              </a:rPr>
              <a:t>2023 </a:t>
            </a:r>
            <a:r>
              <a:rPr dirty="0" sz="700" spc="-20">
                <a:latin typeface="楷体"/>
                <a:cs typeface="楷体"/>
              </a:rPr>
              <a:t>年全国自</a:t>
            </a:r>
            <a:r>
              <a:rPr dirty="0" sz="700" spc="-10">
                <a:latin typeface="楷体"/>
                <a:cs typeface="楷体"/>
              </a:rPr>
              <a:t>然灾害基本情况</a:t>
            </a:r>
            <a:r>
              <a:rPr dirty="0" sz="700" spc="-10">
                <a:latin typeface="Arial"/>
                <a:cs typeface="Arial"/>
              </a:rPr>
              <a:t>[EB</a:t>
            </a:r>
            <a:r>
              <a:rPr dirty="0" sz="700" spc="-10" b="0">
                <a:latin typeface="Bookman Old Style"/>
                <a:cs typeface="Bookman Old Style"/>
              </a:rPr>
              <a:t>/</a:t>
            </a:r>
            <a:r>
              <a:rPr dirty="0" sz="700" spc="-10">
                <a:latin typeface="Arial"/>
                <a:cs typeface="Arial"/>
              </a:rPr>
              <a:t>OL]</a:t>
            </a:r>
            <a:r>
              <a:rPr dirty="0" sz="700" spc="25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2024</a:t>
            </a:r>
            <a:r>
              <a:rPr dirty="0" sz="700" spc="-3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[2024-01-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20].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775"/>
              </a:lnSpc>
            </a:pP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9"/>
              </a:rPr>
              <a:t>https://www.mem.gov.cn/xw/yjglbgzdt/202401/t20240120_475697.shtml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陈安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陈宁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倪慧荟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等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现代应急管理理论与方法</a:t>
            </a:r>
            <a:r>
              <a:rPr dirty="0" sz="700">
                <a:latin typeface="Arial"/>
                <a:cs typeface="Arial"/>
              </a:rPr>
              <a:t>[M]</a:t>
            </a:r>
            <a:r>
              <a:rPr dirty="0" sz="700" spc="-5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北京</a:t>
            </a:r>
            <a:r>
              <a:rPr dirty="0" sz="700" spc="-5">
                <a:solidFill>
                  <a:srgbClr val="6298C4"/>
                </a:solidFill>
                <a:latin typeface="Arial"/>
                <a:cs typeface="Arial"/>
              </a:rPr>
              <a:t>: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科学出版社</a:t>
            </a:r>
            <a:r>
              <a:rPr dirty="0" sz="700" spc="-5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2009.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陈业华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史开菊</a:t>
            </a:r>
            <a:r>
              <a:rPr dirty="0" sz="700" spc="5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突发事件灾前应急物资政企联合储备模式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系统工程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2014,</a:t>
            </a:r>
            <a:r>
              <a:rPr dirty="0" sz="700" spc="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32(2):</a:t>
            </a:r>
            <a:r>
              <a:rPr dirty="0" sz="700" spc="-7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84-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90.</a:t>
            </a:r>
            <a:endParaRPr sz="700">
              <a:latin typeface="Arial"/>
              <a:cs typeface="Arial"/>
            </a:endParaRPr>
          </a:p>
          <a:p>
            <a:pPr marL="12700" marR="132715">
              <a:lnSpc>
                <a:spcPts val="800"/>
              </a:lnSpc>
              <a:spcBef>
                <a:spcPts val="430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王伟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宋月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陈志松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等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防汛物资应急储备管理博弈决策模型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中国安全科学学报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2023,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33(5):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191-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198.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国家发展和改革委员会</a:t>
            </a:r>
            <a:r>
              <a:rPr dirty="0" sz="700" spc="5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“十四五”国家应急体系规划</a:t>
            </a:r>
            <a:r>
              <a:rPr dirty="0" sz="700">
                <a:latin typeface="Arial"/>
                <a:cs typeface="Arial"/>
              </a:rPr>
              <a:t>[Z]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2022.</a:t>
            </a:r>
            <a:endParaRPr sz="700">
              <a:latin typeface="Arial"/>
              <a:cs typeface="Arial"/>
            </a:endParaRPr>
          </a:p>
          <a:p>
            <a:pPr marL="12700" marR="73660">
              <a:lnSpc>
                <a:spcPts val="800"/>
              </a:lnSpc>
              <a:spcBef>
                <a:spcPts val="42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国家防灾减灾救灾委员会办公室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5">
                <a:latin typeface="楷体"/>
                <a:cs typeface="楷体"/>
              </a:rPr>
              <a:t>国家防灾减灾救灾委员会办公室关于进一步加强应急抢险</a:t>
            </a:r>
            <a:r>
              <a:rPr dirty="0" sz="700" spc="-10">
                <a:latin typeface="楷体"/>
                <a:cs typeface="楷体"/>
              </a:rPr>
              <a:t>救灾物资保障体系和能力建设的指导意见</a:t>
            </a:r>
            <a:r>
              <a:rPr dirty="0" sz="700" spc="-20">
                <a:latin typeface="Arial"/>
                <a:cs typeface="Arial"/>
              </a:rPr>
              <a:t>[Z]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10"/>
              </a:rPr>
              <a:t>https://www.mem.gov.cn/gk/zfxxgkpt/fdzdgknr/202410/t20241023_506225.shtml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770"/>
              </a:lnSpc>
            </a:pP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2024.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卢少平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袁春满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5">
                <a:solidFill>
                  <a:srgbClr val="0E61A5"/>
                </a:solidFill>
                <a:latin typeface="楷体"/>
                <a:cs typeface="楷体"/>
              </a:rPr>
              <a:t>朱斌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0E61A5"/>
                </a:solidFill>
                <a:latin typeface="楷体"/>
                <a:cs typeface="楷体"/>
              </a:rPr>
              <a:t>等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应急物资储备的社会化研究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物流技术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, 2009,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28(8):</a:t>
            </a:r>
            <a:r>
              <a:rPr dirty="0" sz="700" spc="-7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15-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17.</a:t>
            </a:r>
            <a:endParaRPr sz="700">
              <a:latin typeface="Arial"/>
              <a:cs typeface="Arial"/>
            </a:endParaRPr>
          </a:p>
          <a:p>
            <a:pPr marL="12700" marR="50165">
              <a:lnSpc>
                <a:spcPts val="800"/>
              </a:lnSpc>
              <a:spcBef>
                <a:spcPts val="425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LI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Y,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LIU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Z,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LI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S,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et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al.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Government-</a:t>
            </a:r>
            <a:r>
              <a:rPr dirty="0" sz="700">
                <a:latin typeface="Arial"/>
                <a:cs typeface="Arial"/>
              </a:rPr>
              <a:t>Enterprise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Collaboration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Reserve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Decision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Model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of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Emergency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Supplies Based on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Stackelberg</a:t>
            </a:r>
            <a:r>
              <a:rPr dirty="0" sz="7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Game[J</a:t>
            </a:r>
            <a:r>
              <a:rPr dirty="0" sz="700" spc="-10" b="0">
                <a:latin typeface="Bookman Old Style"/>
                <a:cs typeface="Bookman Old Style"/>
              </a:rPr>
              <a:t>/</a:t>
            </a:r>
            <a:r>
              <a:rPr dirty="0" sz="700" spc="-10">
                <a:latin typeface="Arial"/>
                <a:cs typeface="Arial"/>
              </a:rPr>
              <a:t>OL]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 SSRN Electronic</a:t>
            </a:r>
            <a:r>
              <a:rPr dirty="0" sz="700" spc="-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Journal,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2022.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11"/>
              </a:rPr>
              <a:t>https://ssrn.com/abstract=4165443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10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Book Antiqua"/>
                <a:cs typeface="Book Antiqua"/>
              </a:rPr>
              <a:t>DOI:</a:t>
            </a:r>
            <a:r>
              <a:rPr dirty="0" sz="700" spc="90">
                <a:solidFill>
                  <a:srgbClr val="6298C4"/>
                </a:solidFill>
                <a:latin typeface="Book Antiqua"/>
                <a:cs typeface="Book Antiqua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12"/>
              </a:rPr>
              <a:t>10.2139/ssrn.4165443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 marR="217170">
              <a:lnSpc>
                <a:spcPts val="800"/>
              </a:lnSpc>
              <a:spcBef>
                <a:spcPts val="400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ZHANG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M,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KONG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Z. </a:t>
            </a:r>
            <a:r>
              <a:rPr dirty="0" sz="700">
                <a:latin typeface="Arial"/>
                <a:cs typeface="Arial"/>
              </a:rPr>
              <a:t>A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tripartite</a:t>
            </a:r>
            <a:r>
              <a:rPr dirty="0" sz="700" spc="-10">
                <a:latin typeface="Arial"/>
                <a:cs typeface="Arial"/>
              </a:rPr>
              <a:t> evolutionary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game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model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emergency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supplies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joint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reserve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among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-10">
                <a:latin typeface="Arial"/>
                <a:cs typeface="Arial"/>
              </a:rPr>
              <a:t> government,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enterprise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society[J]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Computers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&amp;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Industrial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Engineering,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2022,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169:</a:t>
            </a:r>
            <a:r>
              <a:rPr dirty="0" sz="700" spc="-8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108132.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Book Antiqua"/>
                <a:cs typeface="Book Antiqua"/>
              </a:rPr>
              <a:t>DOI:</a:t>
            </a: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13"/>
              </a:rPr>
              <a:t>10.1016/j.cie.2022.108132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47294" y="984780"/>
            <a:ext cx="124460" cy="48577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[2]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[3]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[4]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47294" y="1546044"/>
            <a:ext cx="124460" cy="33210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[5]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[6]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47294" y="2156418"/>
            <a:ext cx="124460" cy="332105"/>
          </a:xfrm>
          <a:prstGeom prst="rect">
            <a:avLst/>
          </a:prstGeom>
        </p:spPr>
        <p:txBody>
          <a:bodyPr wrap="square" lIns="0" tIns="590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[7]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[8]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47294" y="2712608"/>
            <a:ext cx="124460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[9]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2" name="object 52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4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4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4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5300" y="308221"/>
            <a:ext cx="63754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参考文献 </a:t>
            </a:r>
            <a:r>
              <a:rPr dirty="0" sz="1000" spc="-25">
                <a:solidFill>
                  <a:srgbClr val="FFFFFF"/>
                </a:solidFill>
                <a:latin typeface="Arial"/>
                <a:cs typeface="Arial"/>
              </a:rPr>
              <a:t>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347294" y="695035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[10]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1103" y="695035"/>
            <a:ext cx="3598545" cy="232156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48895">
              <a:lnSpc>
                <a:spcPts val="800"/>
              </a:lnSpc>
              <a:spcBef>
                <a:spcPts val="15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邵舒羽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刘艳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王晴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等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非常规突发事件下应急物资储备政企协同演化博弈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20">
                <a:solidFill>
                  <a:srgbClr val="6298C4"/>
                </a:solidFill>
                <a:latin typeface="楷体"/>
                <a:cs typeface="楷体"/>
              </a:rPr>
              <a:t>中国安全科学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学报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2023,</a:t>
            </a:r>
            <a:r>
              <a:rPr dirty="0" sz="700" spc="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33(4):</a:t>
            </a:r>
            <a:r>
              <a:rPr dirty="0" sz="700" spc="-7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210-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220.</a:t>
            </a:r>
            <a:endParaRPr sz="700">
              <a:latin typeface="Arial"/>
              <a:cs typeface="Arial"/>
            </a:endParaRPr>
          </a:p>
          <a:p>
            <a:pPr marL="12700" marR="22860">
              <a:lnSpc>
                <a:spcPts val="800"/>
              </a:lnSpc>
              <a:spcBef>
                <a:spcPts val="409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EGAN</a:t>
            </a: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M</a:t>
            </a: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J.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Private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goods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services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contracts: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Increased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emergency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response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capacity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or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increased</a:t>
            </a:r>
            <a:r>
              <a:rPr dirty="0" sz="700" spc="-10">
                <a:latin typeface="Arial"/>
                <a:cs typeface="Arial"/>
              </a:rPr>
              <a:t> vulnerability[J]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International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Journal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of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Production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Economics,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2010,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126: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775"/>
              </a:lnSpc>
            </a:pP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46-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56.</a:t>
            </a:r>
            <a:endParaRPr sz="700">
              <a:latin typeface="Arial"/>
              <a:cs typeface="Arial"/>
            </a:endParaRPr>
          </a:p>
          <a:p>
            <a:pPr marL="12700" marR="57150">
              <a:lnSpc>
                <a:spcPts val="800"/>
              </a:lnSpc>
              <a:spcBef>
                <a:spcPts val="430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BALCIK</a:t>
            </a: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B,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BEAMON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B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M,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KREJCI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C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C,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et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al.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Coordination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humanitarian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relief</a:t>
            </a:r>
            <a:r>
              <a:rPr dirty="0" sz="700" spc="-10">
                <a:latin typeface="Arial"/>
                <a:cs typeface="Arial"/>
              </a:rPr>
              <a:t> chains: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Practices,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challenges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opportunities[J]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International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Journal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of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Production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Economics,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2010,</a:t>
            </a:r>
            <a:r>
              <a:rPr dirty="0" sz="700" spc="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126:</a:t>
            </a:r>
            <a:r>
              <a:rPr dirty="0" sz="700" spc="-7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22-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34.</a:t>
            </a:r>
            <a:endParaRPr sz="700">
              <a:latin typeface="Arial"/>
              <a:cs typeface="Arial"/>
            </a:endParaRPr>
          </a:p>
          <a:p>
            <a:pPr marL="12700" marR="24130">
              <a:lnSpc>
                <a:spcPts val="800"/>
              </a:lnSpc>
              <a:spcBef>
                <a:spcPts val="405"/>
              </a:spcBef>
            </a:pP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VAN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WYK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E,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BEAN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W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L,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 spc="-30">
                <a:solidFill>
                  <a:srgbClr val="0E61A5"/>
                </a:solidFill>
                <a:latin typeface="Arial"/>
                <a:cs typeface="Arial"/>
              </a:rPr>
              <a:t>YADAVALLI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V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S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S.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Modeling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uncertainty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minimizing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cost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inventory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for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disaster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relief[J]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South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African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Journal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of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Industrial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Engineering,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2011,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22(1):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1-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11.</a:t>
            </a:r>
            <a:endParaRPr sz="700">
              <a:latin typeface="Arial"/>
              <a:cs typeface="Arial"/>
            </a:endParaRPr>
          </a:p>
          <a:p>
            <a:pPr marL="12700" marR="44450">
              <a:lnSpc>
                <a:spcPts val="800"/>
              </a:lnSpc>
              <a:spcBef>
                <a:spcPts val="405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COSKUN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A,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ELMAGHRABY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W,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KARAMAN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M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M.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Relief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aid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stocking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decisions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under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bilateral agency </a:t>
            </a:r>
            <a:r>
              <a:rPr dirty="0" sz="700" spc="-10">
                <a:latin typeface="Arial"/>
                <a:cs typeface="Arial"/>
              </a:rPr>
              <a:t>cooperation[J]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Socio-Economic Planning Sciences,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2019,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67(9):</a:t>
            </a:r>
            <a:r>
              <a:rPr dirty="0" sz="700" spc="-7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147-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165.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ts val="800"/>
              </a:lnSpc>
              <a:spcBef>
                <a:spcPts val="405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RABBANI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M,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ARANI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H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V,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RAFIEI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H.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Option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contract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application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emergency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supply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chain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International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Journal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of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Services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Operations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Management,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2015,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20(4):</a:t>
            </a:r>
            <a:r>
              <a:rPr dirty="0" sz="700" spc="-8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385-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397.</a:t>
            </a:r>
            <a:endParaRPr sz="700">
              <a:latin typeface="Arial"/>
              <a:cs typeface="Arial"/>
            </a:endParaRPr>
          </a:p>
          <a:p>
            <a:pPr marL="12700" marR="82550">
              <a:lnSpc>
                <a:spcPts val="800"/>
              </a:lnSpc>
              <a:spcBef>
                <a:spcPts val="405"/>
              </a:spcBef>
            </a:pP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WANG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X,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LI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F,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LIANG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L,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et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al.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Pre-</a:t>
            </a:r>
            <a:r>
              <a:rPr dirty="0" sz="700">
                <a:latin typeface="Arial"/>
                <a:cs typeface="Arial"/>
              </a:rPr>
              <a:t>purchasing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with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option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contract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coordination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 spc="-50">
                <a:latin typeface="Arial"/>
                <a:cs typeface="Arial"/>
              </a:rPr>
              <a:t>a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relief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supply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chain[J]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International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Journal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of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Production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Economics,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2015,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167:</a:t>
            </a:r>
            <a:r>
              <a:rPr dirty="0" sz="700" spc="-8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170-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176.</a:t>
            </a:r>
            <a:endParaRPr sz="700">
              <a:latin typeface="Arial"/>
              <a:cs typeface="Arial"/>
            </a:endParaRPr>
          </a:p>
          <a:p>
            <a:pPr marL="12700" marR="231140">
              <a:lnSpc>
                <a:spcPts val="800"/>
              </a:lnSpc>
              <a:spcBef>
                <a:spcPts val="409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庞海云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叶永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基于实物期权契约的应急物资政企联合储备模型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系统管理学报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2020,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29(4):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733-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741.</a:t>
            </a:r>
            <a:r>
              <a:rPr dirty="0" sz="700" spc="8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Book Antiqua"/>
                <a:cs typeface="Book Antiqua"/>
              </a:rPr>
              <a:t>DOI:</a:t>
            </a:r>
            <a:r>
              <a:rPr dirty="0" sz="700" spc="70">
                <a:solidFill>
                  <a:srgbClr val="6298C4"/>
                </a:solidFill>
                <a:latin typeface="Book Antiqua"/>
                <a:cs typeface="Book Antiqua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9"/>
              </a:rPr>
              <a:t>10.3969/j.issn.1005-2542.2020.04.012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47294" y="949987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[11]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47294" y="1306146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[12]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47294" y="1662305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[13]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47294" y="2018464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[14]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47294" y="2273404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[15]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47294" y="2528344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[16]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47294" y="2783283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[17]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5" name="object 55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5300" y="308221"/>
            <a:ext cx="67246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参考文献 </a:t>
            </a:r>
            <a:r>
              <a:rPr dirty="0" sz="1000" spc="-25">
                <a:solidFill>
                  <a:srgbClr val="FFFFFF"/>
                </a:solidFill>
                <a:latin typeface="Arial"/>
                <a:cs typeface="Arial"/>
              </a:rPr>
              <a:t>III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347294" y="733554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[18]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1103" y="733554"/>
            <a:ext cx="3609975" cy="2225040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9055">
              <a:lnSpc>
                <a:spcPts val="800"/>
              </a:lnSpc>
              <a:spcBef>
                <a:spcPts val="155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NIKKHOO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F,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BOZORGI-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AMIRI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A,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HEYDARI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J.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Coordination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relief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items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procurement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 spc="-25">
                <a:latin typeface="Arial"/>
                <a:cs typeface="Arial"/>
              </a:rPr>
              <a:t>in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humanitarian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logistic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based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on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quantity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ﬂexibility</a:t>
            </a:r>
            <a:r>
              <a:rPr dirty="0" sz="700" spc="-10">
                <a:latin typeface="Arial"/>
                <a:cs typeface="Arial"/>
              </a:rPr>
              <a:t> contract[J]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International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Journal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of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Disaster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Risk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Reduction,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2018,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31:</a:t>
            </a:r>
            <a:r>
              <a:rPr dirty="0" sz="700" spc="-8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331-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340.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819"/>
              </a:lnSpc>
              <a:spcBef>
                <a:spcPts val="350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柴亚光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李芃萱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考虑储备周期的应急物资柔性采购模型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 spc="-5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管理学报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, 2021,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18(7):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819"/>
              </a:lnSpc>
            </a:pP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1068-1075.</a:t>
            </a:r>
            <a:endParaRPr sz="700">
              <a:latin typeface="Arial"/>
              <a:cs typeface="Arial"/>
            </a:endParaRPr>
          </a:p>
          <a:p>
            <a:pPr marL="12700" marR="214629">
              <a:lnSpc>
                <a:spcPts val="800"/>
              </a:lnSpc>
              <a:spcBef>
                <a:spcPts val="434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陈建华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佘郭婧</a:t>
            </a:r>
            <a:r>
              <a:rPr dirty="0" sz="700" spc="5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应急物资政企联合储备契约机制研究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管理荟萃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2023(12):</a:t>
            </a:r>
            <a:r>
              <a:rPr dirty="0" sz="700" spc="-7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044.</a:t>
            </a:r>
            <a:r>
              <a:rPr dirty="0" sz="700" spc="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20">
                <a:solidFill>
                  <a:srgbClr val="6298C4"/>
                </a:solidFill>
                <a:latin typeface="Book Antiqua"/>
                <a:cs typeface="Book Antiqua"/>
              </a:rPr>
              <a:t>DOI:</a:t>
            </a:r>
            <a:r>
              <a:rPr dirty="0" sz="700" spc="500">
                <a:solidFill>
                  <a:srgbClr val="6298C4"/>
                </a:solidFill>
                <a:latin typeface="Book Antiqua"/>
                <a:cs typeface="Book Antiqua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9"/>
              </a:rPr>
              <a:t>10.19885/j.cnki.hbqy.2023.12.044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 marR="144145">
              <a:lnSpc>
                <a:spcPts val="800"/>
              </a:lnSpc>
              <a:spcBef>
                <a:spcPts val="41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李晟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丰景春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吴凯丽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0E61A5"/>
                </a:solidFill>
                <a:latin typeface="楷体"/>
                <a:cs typeface="楷体"/>
              </a:rPr>
              <a:t>等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政企联合储备应急物资的合作策略研究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中国管理科学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2024,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32(11):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222-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232.</a:t>
            </a:r>
            <a:r>
              <a:rPr dirty="0" sz="700" spc="1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Book Antiqua"/>
                <a:cs typeface="Book Antiqua"/>
              </a:rPr>
              <a:t>DOI:</a:t>
            </a:r>
            <a:r>
              <a:rPr dirty="0" sz="700" spc="85">
                <a:solidFill>
                  <a:srgbClr val="6298C4"/>
                </a:solidFill>
                <a:latin typeface="Book Antiqua"/>
                <a:cs typeface="Book Antiqua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10"/>
              </a:rPr>
              <a:t>10.16381/j.cnki.issn1003-207x.2022.0859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 marR="111125">
              <a:lnSpc>
                <a:spcPts val="800"/>
              </a:lnSpc>
              <a:spcBef>
                <a:spcPts val="414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BLACK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F,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SCHOLES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M.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The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pricing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options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corporate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liabilities[J]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The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Journal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of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Political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Economy,</a:t>
            </a:r>
            <a:r>
              <a:rPr dirty="0" sz="700" spc="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1973,</a:t>
            </a:r>
            <a:r>
              <a:rPr dirty="0" sz="700" spc="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81(3):</a:t>
            </a:r>
            <a:r>
              <a:rPr dirty="0" sz="700" spc="-7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637-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639.</a:t>
            </a:r>
            <a:endParaRPr sz="700">
              <a:latin typeface="Arial"/>
              <a:cs typeface="Arial"/>
            </a:endParaRPr>
          </a:p>
          <a:p>
            <a:pPr marL="12700" marR="21590">
              <a:lnSpc>
                <a:spcPts val="800"/>
              </a:lnSpc>
              <a:spcBef>
                <a:spcPts val="409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BARNES-SCHUSTER</a:t>
            </a:r>
            <a:r>
              <a:rPr dirty="0" sz="700" spc="-1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D,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BASSOK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Y,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ANUPINDI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R.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Coordination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ﬂexibility</a:t>
            </a:r>
            <a:r>
              <a:rPr dirty="0" sz="700" spc="-1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-10">
                <a:latin typeface="Arial"/>
                <a:cs typeface="Arial"/>
              </a:rPr>
              <a:t> supply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contracts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with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options[J]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Manufacturing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and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Services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Operations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Management,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2002,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4(3):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171-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207.</a:t>
            </a:r>
            <a:endParaRPr sz="700">
              <a:latin typeface="Arial"/>
              <a:cs typeface="Arial"/>
            </a:endParaRPr>
          </a:p>
          <a:p>
            <a:pPr marL="12700" marR="5080">
              <a:lnSpc>
                <a:spcPts val="800"/>
              </a:lnSpc>
              <a:spcBef>
                <a:spcPts val="409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XU</a:t>
            </a: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H.</a:t>
            </a: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Managing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production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procurement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through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option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contracts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supply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chains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20">
                <a:latin typeface="Arial"/>
                <a:cs typeface="Arial"/>
              </a:rPr>
              <a:t>with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random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yield[J]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International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Journal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of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Production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Economics,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2010,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126(2):</a:t>
            </a:r>
            <a:r>
              <a:rPr dirty="0" sz="700" spc="-8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306-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313.</a:t>
            </a:r>
            <a:endParaRPr sz="700">
              <a:latin typeface="Arial"/>
              <a:cs typeface="Arial"/>
            </a:endParaRPr>
          </a:p>
          <a:p>
            <a:pPr marL="12700" marR="109855">
              <a:lnSpc>
                <a:spcPts val="800"/>
              </a:lnSpc>
              <a:spcBef>
                <a:spcPts val="41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巩玲君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姜星宇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郭柯廷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数量柔性契约下的政企三方联合储备决策研究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20">
                <a:solidFill>
                  <a:srgbClr val="6298C4"/>
                </a:solidFill>
                <a:latin typeface="楷体"/>
                <a:cs typeface="楷体"/>
              </a:rPr>
              <a:t>中国安全科学学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报</a:t>
            </a:r>
            <a:r>
              <a:rPr dirty="0" sz="700" spc="20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2024,</a:t>
            </a:r>
            <a:r>
              <a:rPr dirty="0" sz="700" spc="5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34(10):</a:t>
            </a:r>
            <a:r>
              <a:rPr dirty="0" sz="700" spc="-4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221-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228.</a:t>
            </a:r>
            <a:r>
              <a:rPr dirty="0" sz="700" spc="4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Book Antiqua"/>
                <a:cs typeface="Book Antiqua"/>
              </a:rPr>
              <a:t>DOI:</a:t>
            </a:r>
            <a:r>
              <a:rPr dirty="0" sz="700" spc="45">
                <a:solidFill>
                  <a:srgbClr val="6298C4"/>
                </a:solidFill>
                <a:latin typeface="Book Antiqua"/>
                <a:cs typeface="Book Antiqua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11"/>
              </a:rPr>
              <a:t>10.16265/j.cnki.issn1003-3033.2024.10.0310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47294" y="1090424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[19]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47294" y="1346062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[20]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47294" y="1601713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[21]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47294" y="1857352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[22]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47294" y="2113003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[23]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47294" y="2469873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[24]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47294" y="2725511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[25]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5" name="object 55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2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2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1" name="object 21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4" name="object 34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1" name="object 4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95300" y="308221"/>
            <a:ext cx="68643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参考文献 </a:t>
            </a:r>
            <a:r>
              <a:rPr dirty="0" sz="1000" spc="-25">
                <a:solidFill>
                  <a:srgbClr val="FFFFFF"/>
                </a:solidFill>
                <a:latin typeface="Arial"/>
                <a:cs typeface="Arial"/>
              </a:rPr>
              <a:t>IV</a:t>
            </a:r>
            <a:endParaRPr sz="1000">
              <a:latin typeface="Arial"/>
              <a:cs typeface="Arial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 txBox="1"/>
          <p:nvPr/>
        </p:nvSpPr>
        <p:spPr>
          <a:xfrm>
            <a:off x="347294" y="605741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[26]</a:t>
            </a:r>
            <a:endParaRPr sz="700">
              <a:latin typeface="Arial"/>
              <a:cs typeface="Arial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651103" y="605741"/>
            <a:ext cx="3600450" cy="2512695"/>
          </a:xfrm>
          <a:prstGeom prst="rect">
            <a:avLst/>
          </a:prstGeom>
        </p:spPr>
        <p:txBody>
          <a:bodyPr wrap="square" lIns="0" tIns="19685" rIns="0" bIns="0" rtlCol="0" vert="horz">
            <a:spAutoFit/>
          </a:bodyPr>
          <a:lstStyle/>
          <a:p>
            <a:pPr marL="12700" marR="5080">
              <a:lnSpc>
                <a:spcPts val="800"/>
              </a:lnSpc>
              <a:spcBef>
                <a:spcPts val="155"/>
              </a:spcBef>
            </a:pP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TORABI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S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A,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SHOKR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I,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0E61A5"/>
                </a:solidFill>
                <a:latin typeface="Arial"/>
                <a:cs typeface="Arial"/>
              </a:rPr>
              <a:t>TOFIGHI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S,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et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al.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Integrated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relief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pre-</a:t>
            </a:r>
            <a:r>
              <a:rPr dirty="0" sz="700">
                <a:latin typeface="Arial"/>
                <a:cs typeface="Arial"/>
              </a:rPr>
              <a:t>positioning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and</a:t>
            </a:r>
            <a:r>
              <a:rPr dirty="0" sz="700" spc="-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procurement</a:t>
            </a:r>
            <a:r>
              <a:rPr dirty="0" sz="700" spc="50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planning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in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humanitarian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supply</a:t>
            </a:r>
            <a:r>
              <a:rPr dirty="0" sz="700" spc="-1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chains[J]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Transportation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Research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Part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E: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Logistics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and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Transportation</a:t>
            </a:r>
            <a:r>
              <a:rPr dirty="0" sz="700" spc="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Review,</a:t>
            </a:r>
            <a:r>
              <a:rPr dirty="0" sz="700" spc="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2018,</a:t>
            </a:r>
            <a:r>
              <a:rPr dirty="0" sz="700" spc="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113:</a:t>
            </a:r>
            <a:r>
              <a:rPr dirty="0" sz="700" spc="-6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123-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146.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郑慧敏</a:t>
            </a:r>
            <a:r>
              <a:rPr dirty="0" sz="700" spc="5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考虑企业社会责任的政企联合应急物资储备模式优化研究</a:t>
            </a:r>
            <a:r>
              <a:rPr dirty="0" sz="700">
                <a:latin typeface="Arial"/>
                <a:cs typeface="Arial"/>
              </a:rPr>
              <a:t>[D]</a:t>
            </a:r>
            <a:r>
              <a:rPr dirty="0" sz="700" spc="1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南京财经大学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2023.</a:t>
            </a:r>
            <a:endParaRPr sz="700">
              <a:latin typeface="Arial"/>
              <a:cs typeface="Arial"/>
            </a:endParaRPr>
          </a:p>
          <a:p>
            <a:pPr marL="12700" marR="51435">
              <a:lnSpc>
                <a:spcPts val="800"/>
              </a:lnSpc>
              <a:spcBef>
                <a:spcPts val="420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王喆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丛子皓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梁梦宇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0E61A5"/>
                </a:solidFill>
                <a:latin typeface="楷体"/>
                <a:cs typeface="楷体"/>
              </a:rPr>
              <a:t>等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考虑维护水平的城镇防汛物资政企联合储备决策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20">
                <a:solidFill>
                  <a:srgbClr val="6298C4"/>
                </a:solidFill>
                <a:latin typeface="楷体"/>
                <a:cs typeface="楷体"/>
              </a:rPr>
              <a:t>中国安全科学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学报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2023,</a:t>
            </a:r>
            <a:r>
              <a:rPr dirty="0" sz="700" spc="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33(4):</a:t>
            </a:r>
            <a:r>
              <a:rPr dirty="0" sz="700" spc="-7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202-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209.</a:t>
            </a:r>
            <a:endParaRPr sz="700">
              <a:latin typeface="Arial"/>
              <a:cs typeface="Arial"/>
            </a:endParaRPr>
          </a:p>
          <a:p>
            <a:pPr marL="12700" marR="51435">
              <a:lnSpc>
                <a:spcPts val="800"/>
              </a:lnSpc>
              <a:spcBef>
                <a:spcPts val="39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胡少龙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韩传峰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孟令鹏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0E61A5"/>
                </a:solidFill>
                <a:latin typeface="楷体"/>
                <a:cs typeface="楷体"/>
              </a:rPr>
              <a:t>等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考虑企业生产能力储备的应急物资配置随机规划模型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25">
                <a:solidFill>
                  <a:srgbClr val="6298C4"/>
                </a:solidFill>
                <a:latin typeface="楷体"/>
                <a:cs typeface="楷体"/>
              </a:rPr>
              <a:t>系统工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程理论与实践</a:t>
            </a:r>
            <a:r>
              <a:rPr dirty="0" sz="700" spc="10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2018,</a:t>
            </a:r>
            <a:r>
              <a:rPr dirty="0" sz="700" spc="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38(6):</a:t>
            </a:r>
            <a:r>
              <a:rPr dirty="0" sz="700" spc="-6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1536-1544.</a:t>
            </a:r>
            <a:endParaRPr sz="700">
              <a:latin typeface="Arial"/>
              <a:cs typeface="Arial"/>
            </a:endParaRPr>
          </a:p>
          <a:p>
            <a:pPr marL="12700" marR="102870">
              <a:lnSpc>
                <a:spcPts val="800"/>
              </a:lnSpc>
              <a:spcBef>
                <a:spcPts val="395"/>
              </a:spcBef>
            </a:pP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ZHANG</a:t>
            </a: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Y,</a:t>
            </a: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CHEN</a:t>
            </a:r>
            <a:r>
              <a:rPr dirty="0" sz="700" spc="-25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L.</a:t>
            </a: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Emergency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materials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reserve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of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government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for</a:t>
            </a:r>
            <a:r>
              <a:rPr dirty="0" sz="700" spc="-20">
                <a:latin typeface="Arial"/>
                <a:cs typeface="Arial"/>
              </a:rPr>
              <a:t> </a:t>
            </a:r>
            <a:r>
              <a:rPr dirty="0" sz="700">
                <a:latin typeface="Arial"/>
                <a:cs typeface="Arial"/>
              </a:rPr>
              <a:t>natural</a:t>
            </a:r>
            <a:r>
              <a:rPr dirty="0" sz="700" spc="-25">
                <a:latin typeface="Arial"/>
                <a:cs typeface="Arial"/>
              </a:rPr>
              <a:t> </a:t>
            </a:r>
            <a:r>
              <a:rPr dirty="0" sz="700" spc="-10">
                <a:latin typeface="Arial"/>
                <a:cs typeface="Arial"/>
              </a:rPr>
              <a:t>disasters[J]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Natural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Hazards,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2016,</a:t>
            </a:r>
            <a:r>
              <a:rPr dirty="0" sz="700" spc="-1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81:</a:t>
            </a:r>
            <a:r>
              <a:rPr dirty="0" sz="700" spc="-8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1-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14.</a:t>
            </a:r>
            <a:endParaRPr sz="700">
              <a:latin typeface="Arial"/>
              <a:cs typeface="Arial"/>
            </a:endParaRPr>
          </a:p>
          <a:p>
            <a:pPr marL="12700" marR="183515">
              <a:lnSpc>
                <a:spcPts val="800"/>
              </a:lnSpc>
              <a:spcBef>
                <a:spcPts val="39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姜旭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秦子楚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辛少凡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基于代储模式政企应急物资多级储备决策研究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系统工程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2024,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42(1):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87-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99.</a:t>
            </a:r>
            <a:endParaRPr sz="700">
              <a:latin typeface="Arial"/>
              <a:cs typeface="Arial"/>
            </a:endParaRPr>
          </a:p>
          <a:p>
            <a:pPr marL="12700" marR="55880">
              <a:lnSpc>
                <a:spcPts val="800"/>
              </a:lnSpc>
              <a:spcBef>
                <a:spcPts val="39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李晟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丰景春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吴凯丽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0E61A5"/>
                </a:solidFill>
                <a:latin typeface="楷体"/>
                <a:cs typeface="楷体"/>
              </a:rPr>
              <a:t>等</a:t>
            </a:r>
            <a:r>
              <a:rPr dirty="0" sz="700" spc="-5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政企联合储备应急物资的激励决策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系统管理学报</a:t>
            </a:r>
            <a:r>
              <a:rPr dirty="0" sz="700" spc="-5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2022,</a:t>
            </a:r>
            <a:r>
              <a:rPr dirty="0" sz="700" spc="-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31(5):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840-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850.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819"/>
              </a:lnSpc>
              <a:spcBef>
                <a:spcPts val="334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中华人民共和国应急管理部</a:t>
            </a:r>
            <a:r>
              <a:rPr dirty="0" sz="700" spc="2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全国基础版家庭应急物资储备建议清单</a:t>
            </a:r>
            <a:r>
              <a:rPr dirty="0" sz="700" spc="-10">
                <a:latin typeface="Arial"/>
                <a:cs typeface="Arial"/>
              </a:rPr>
              <a:t>[EB</a:t>
            </a:r>
            <a:r>
              <a:rPr dirty="0" sz="700" spc="-10" b="0">
                <a:latin typeface="Bookman Old Style"/>
                <a:cs typeface="Bookman Old Style"/>
              </a:rPr>
              <a:t>/</a:t>
            </a:r>
            <a:r>
              <a:rPr dirty="0" sz="700" spc="-10">
                <a:latin typeface="Arial"/>
                <a:cs typeface="Arial"/>
              </a:rPr>
              <a:t>OL]</a:t>
            </a:r>
            <a:r>
              <a:rPr dirty="0" sz="700" spc="2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2020.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ts val="819"/>
              </a:lnSpc>
            </a:pPr>
            <a:r>
              <a:rPr dirty="0" sz="700" spc="-10">
                <a:solidFill>
                  <a:srgbClr val="6298C4"/>
                </a:solidFill>
                <a:latin typeface="Book Antiqua"/>
                <a:cs typeface="Book Antiqua"/>
                <a:hlinkClick r:id="rId9"/>
              </a:rPr>
              <a:t>https://www.mem.gov.cn/kp/shaq/202011/t20201129_372149.shtml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.</a:t>
            </a:r>
            <a:endParaRPr sz="700">
              <a:latin typeface="Arial"/>
              <a:cs typeface="Arial"/>
            </a:endParaRPr>
          </a:p>
          <a:p>
            <a:pPr marL="12700" marR="69215">
              <a:lnSpc>
                <a:spcPts val="800"/>
              </a:lnSpc>
              <a:spcBef>
                <a:spcPts val="41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李璎珂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刘振翼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李舒泓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0E61A5"/>
                </a:solidFill>
                <a:latin typeface="楷体"/>
                <a:cs typeface="楷体"/>
              </a:rPr>
              <a:t>等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60">
                <a:latin typeface="楷体"/>
                <a:cs typeface="楷体"/>
              </a:rPr>
              <a:t>基于 </a:t>
            </a:r>
            <a:r>
              <a:rPr dirty="0" sz="700" spc="-10">
                <a:latin typeface="Arial"/>
                <a:cs typeface="Arial"/>
              </a:rPr>
              <a:t>Stackelberg </a:t>
            </a:r>
            <a:r>
              <a:rPr dirty="0" sz="700" spc="-10">
                <a:latin typeface="楷体"/>
                <a:cs typeface="楷体"/>
              </a:rPr>
              <a:t>博弈的应急物资政企协同储备决策模型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50">
                <a:solidFill>
                  <a:srgbClr val="6298C4"/>
                </a:solidFill>
                <a:latin typeface="楷体"/>
                <a:cs typeface="楷体"/>
              </a:rPr>
              <a:t>中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国安全生产科学技术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2023,</a:t>
            </a:r>
            <a:r>
              <a:rPr dirty="0" sz="700" spc="2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19(6):</a:t>
            </a:r>
            <a:r>
              <a:rPr dirty="0" sz="700" spc="-65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33-</a:t>
            </a:r>
            <a:r>
              <a:rPr dirty="0" sz="700" spc="-25">
                <a:solidFill>
                  <a:srgbClr val="6298C4"/>
                </a:solidFill>
                <a:latin typeface="Arial"/>
                <a:cs typeface="Arial"/>
              </a:rPr>
              <a:t>39.</a:t>
            </a:r>
            <a:endParaRPr sz="700">
              <a:latin typeface="Arial"/>
              <a:cs typeface="Arial"/>
            </a:endParaRPr>
          </a:p>
          <a:p>
            <a:pPr marL="12700" marR="233045">
              <a:lnSpc>
                <a:spcPts val="800"/>
              </a:lnSpc>
              <a:spcBef>
                <a:spcPts val="395"/>
              </a:spcBef>
            </a:pP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庞海云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, </a:t>
            </a:r>
            <a:r>
              <a:rPr dirty="0" sz="700" spc="-10">
                <a:solidFill>
                  <a:srgbClr val="0E61A5"/>
                </a:solidFill>
                <a:latin typeface="楷体"/>
                <a:cs typeface="楷体"/>
              </a:rPr>
              <a:t>叶永</a:t>
            </a:r>
            <a:r>
              <a:rPr dirty="0" sz="700">
                <a:solidFill>
                  <a:srgbClr val="0E61A5"/>
                </a:solidFill>
                <a:latin typeface="Arial"/>
                <a:cs typeface="Arial"/>
              </a:rPr>
              <a:t>. </a:t>
            </a:r>
            <a:r>
              <a:rPr dirty="0" sz="700" spc="-10">
                <a:latin typeface="楷体"/>
                <a:cs typeface="楷体"/>
              </a:rPr>
              <a:t>基于实物期权契约的应急物资政企联合储备模型</a:t>
            </a:r>
            <a:r>
              <a:rPr dirty="0" sz="700">
                <a:latin typeface="Arial"/>
                <a:cs typeface="Arial"/>
              </a:rPr>
              <a:t>[J]</a:t>
            </a:r>
            <a:r>
              <a:rPr dirty="0" sz="700" spc="5">
                <a:solidFill>
                  <a:srgbClr val="6298C4"/>
                </a:solidFill>
                <a:latin typeface="Arial"/>
                <a:cs typeface="Arial"/>
              </a:rPr>
              <a:t>. </a:t>
            </a:r>
            <a:r>
              <a:rPr dirty="0" sz="700" spc="-10">
                <a:solidFill>
                  <a:srgbClr val="6298C4"/>
                </a:solidFill>
                <a:latin typeface="楷体"/>
                <a:cs typeface="楷体"/>
              </a:rPr>
              <a:t>系统管理学报</a:t>
            </a:r>
            <a:r>
              <a:rPr dirty="0" sz="700">
                <a:solidFill>
                  <a:srgbClr val="6298C4"/>
                </a:solidFill>
                <a:latin typeface="Arial"/>
                <a:cs typeface="Arial"/>
              </a:rPr>
              <a:t>, 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2020,</a:t>
            </a:r>
            <a:r>
              <a:rPr dirty="0" sz="700" spc="500">
                <a:solidFill>
                  <a:srgbClr val="6298C4"/>
                </a:solidFill>
                <a:latin typeface="Arial"/>
                <a:cs typeface="Arial"/>
              </a:rPr>
              <a:t> </a:t>
            </a:r>
            <a:r>
              <a:rPr dirty="0" sz="700" spc="-10">
                <a:solidFill>
                  <a:srgbClr val="6298C4"/>
                </a:solidFill>
                <a:latin typeface="Arial"/>
                <a:cs typeface="Arial"/>
              </a:rPr>
              <a:t>29(04): 733-</a:t>
            </a:r>
            <a:r>
              <a:rPr dirty="0" sz="700" spc="-20">
                <a:solidFill>
                  <a:srgbClr val="6298C4"/>
                </a:solidFill>
                <a:latin typeface="Arial"/>
                <a:cs typeface="Arial"/>
              </a:rPr>
              <a:t>741.</a:t>
            </a:r>
            <a:endParaRPr sz="70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347294" y="914460"/>
            <a:ext cx="173355" cy="329565"/>
          </a:xfrm>
          <a:prstGeom prst="rect">
            <a:avLst/>
          </a:prstGeom>
        </p:spPr>
        <p:txBody>
          <a:bodyPr wrap="square" lIns="0" tIns="577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[27]</a:t>
            </a:r>
            <a:endParaRPr sz="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[28]</a:t>
            </a:r>
            <a:endParaRPr sz="700">
              <a:latin typeface="Arial"/>
              <a:cs typeface="Arial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347294" y="1365659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[29]</a:t>
            </a:r>
            <a:endParaRPr sz="700">
              <a:latin typeface="Arial"/>
              <a:cs typeface="Arial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47294" y="1618960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[30]</a:t>
            </a:r>
            <a:endParaRPr sz="700">
              <a:latin typeface="Arial"/>
              <a:cs typeface="Arial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347294" y="1872262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[31]</a:t>
            </a:r>
            <a:endParaRPr sz="700">
              <a:latin typeface="Arial"/>
              <a:cs typeface="Arial"/>
            </a:endParaRPr>
          </a:p>
        </p:txBody>
      </p:sp>
      <p:sp>
        <p:nvSpPr>
          <p:cNvPr id="51" name="object 51" descr=""/>
          <p:cNvSpPr txBox="1"/>
          <p:nvPr/>
        </p:nvSpPr>
        <p:spPr>
          <a:xfrm>
            <a:off x="347294" y="2125576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[32]</a:t>
            </a:r>
            <a:endParaRPr sz="700">
              <a:latin typeface="Arial"/>
              <a:cs typeface="Arial"/>
            </a:endParaRPr>
          </a:p>
        </p:txBody>
      </p:sp>
      <p:sp>
        <p:nvSpPr>
          <p:cNvPr id="52" name="object 52" descr=""/>
          <p:cNvSpPr txBox="1"/>
          <p:nvPr/>
        </p:nvSpPr>
        <p:spPr>
          <a:xfrm>
            <a:off x="347294" y="2378877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[33]</a:t>
            </a:r>
            <a:endParaRPr sz="700">
              <a:latin typeface="Arial"/>
              <a:cs typeface="Arial"/>
            </a:endParaRPr>
          </a:p>
        </p:txBody>
      </p:sp>
      <p:sp>
        <p:nvSpPr>
          <p:cNvPr id="53" name="object 53" descr=""/>
          <p:cNvSpPr txBox="1"/>
          <p:nvPr/>
        </p:nvSpPr>
        <p:spPr>
          <a:xfrm>
            <a:off x="347294" y="2632179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[34]</a:t>
            </a:r>
            <a:endParaRPr sz="700">
              <a:latin typeface="Arial"/>
              <a:cs typeface="Arial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347294" y="2885493"/>
            <a:ext cx="173355" cy="132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700" spc="-20">
                <a:solidFill>
                  <a:srgbClr val="0E61A5"/>
                </a:solidFill>
                <a:latin typeface="Arial"/>
                <a:cs typeface="Arial"/>
              </a:rPr>
              <a:t>[35]</a:t>
            </a:r>
            <a:endParaRPr sz="700">
              <a:latin typeface="Arial"/>
              <a:cs typeface="Arial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6" name="object 56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9" name="object 5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4" y="50"/>
            <a:ext cx="4608195" cy="321310"/>
            <a:chOff x="-34" y="50"/>
            <a:chExt cx="4608195" cy="3213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8950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34" y="287901"/>
              <a:ext cx="4608195" cy="33655"/>
            </a:xfrm>
            <a:custGeom>
              <a:avLst/>
              <a:gdLst/>
              <a:ahLst/>
              <a:cxnLst/>
              <a:rect l="l" t="t" r="r" b="b"/>
              <a:pathLst>
                <a:path w="4608195" h="33654">
                  <a:moveTo>
                    <a:pt x="4608060" y="0"/>
                  </a:moveTo>
                  <a:lnTo>
                    <a:pt x="0" y="0"/>
                  </a:lnTo>
                  <a:lnTo>
                    <a:pt x="0" y="33086"/>
                  </a:lnTo>
                  <a:lnTo>
                    <a:pt x="4608060" y="33086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A49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06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10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10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14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18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20" name="object 20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9" name="object 29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42" name="object 42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8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-34" y="294513"/>
            <a:ext cx="4608195" cy="232410"/>
            <a:chOff x="-34" y="294513"/>
            <a:chExt cx="4608195" cy="232410"/>
          </a:xfrm>
        </p:grpSpPr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0" y="324624"/>
              <a:ext cx="4608195" cy="170815"/>
            </a:xfrm>
            <a:custGeom>
              <a:avLst/>
              <a:gdLst/>
              <a:ahLst/>
              <a:cxnLst/>
              <a:rect l="l" t="t" r="r" b="b"/>
              <a:pathLst>
                <a:path w="4608195" h="170815">
                  <a:moveTo>
                    <a:pt x="4608004" y="0"/>
                  </a:moveTo>
                  <a:lnTo>
                    <a:pt x="0" y="0"/>
                  </a:lnTo>
                  <a:lnTo>
                    <a:pt x="0" y="170446"/>
                  </a:lnTo>
                  <a:lnTo>
                    <a:pt x="4608004" y="170446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-34" y="493412"/>
              <a:ext cx="4608195" cy="33655"/>
            </a:xfrm>
            <a:custGeom>
              <a:avLst/>
              <a:gdLst/>
              <a:ahLst/>
              <a:cxnLst/>
              <a:rect l="l" t="t" r="r" b="b"/>
              <a:pathLst>
                <a:path w="4608195" h="33654">
                  <a:moveTo>
                    <a:pt x="4608060" y="0"/>
                  </a:moveTo>
                  <a:lnTo>
                    <a:pt x="0" y="0"/>
                  </a:lnTo>
                  <a:lnTo>
                    <a:pt x="0" y="33086"/>
                  </a:lnTo>
                  <a:lnTo>
                    <a:pt x="4608060" y="33086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44500" y="308640"/>
            <a:ext cx="4241800" cy="9810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背景介绍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研究背景与意义</a:t>
            </a:r>
            <a:endParaRPr sz="1000">
              <a:latin typeface="微软雅黑"/>
              <a:cs typeface="微软雅黑"/>
            </a:endParaRPr>
          </a:p>
          <a:p>
            <a:pPr marL="541655" indent="-114300">
              <a:lnSpc>
                <a:spcPct val="100000"/>
              </a:lnSpc>
              <a:spcBef>
                <a:spcPts val="885"/>
              </a:spcBef>
              <a:buClr>
                <a:srgbClr val="0E61A5"/>
              </a:buClr>
              <a:buFont typeface="Meiryo UI"/>
              <a:buChar char="•"/>
              <a:tabLst>
                <a:tab pos="541655" algn="l"/>
              </a:tabLst>
            </a:pPr>
            <a:r>
              <a:rPr dirty="0" sz="900" spc="-15">
                <a:latin typeface="楷体"/>
                <a:cs typeface="楷体"/>
              </a:rPr>
              <a:t>我国自然灾害频发，应急物资储备至关重要</a:t>
            </a:r>
            <a:r>
              <a:rPr dirty="0" baseline="37037" sz="900" spc="-15">
                <a:latin typeface="Arial"/>
                <a:cs typeface="Arial"/>
              </a:rPr>
              <a:t>[</a:t>
            </a:r>
            <a:r>
              <a:rPr dirty="0" baseline="37037" sz="900" spc="-15">
                <a:latin typeface="Arial"/>
                <a:cs typeface="Arial"/>
                <a:hlinkClick r:id="rId8" action="ppaction://hlinksldjump"/>
              </a:rPr>
              <a:t>1</a:t>
            </a:r>
            <a:r>
              <a:rPr dirty="0" baseline="37037" sz="900" spc="-15">
                <a:latin typeface="Arial"/>
                <a:cs typeface="Arial"/>
              </a:rPr>
              <a:t>-</a:t>
            </a:r>
            <a:r>
              <a:rPr dirty="0" baseline="37037" sz="900">
                <a:latin typeface="Arial"/>
                <a:cs typeface="Arial"/>
                <a:hlinkClick r:id="rId8" action="ppaction://hlinksldjump"/>
              </a:rPr>
              <a:t>2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541655" indent="-114300">
              <a:lnSpc>
                <a:spcPct val="100000"/>
              </a:lnSpc>
              <a:spcBef>
                <a:spcPts val="10"/>
              </a:spcBef>
              <a:buClr>
                <a:srgbClr val="0E61A5"/>
              </a:buClr>
              <a:buFont typeface="Meiryo UI"/>
              <a:buChar char="•"/>
              <a:tabLst>
                <a:tab pos="541655" algn="l"/>
              </a:tabLst>
            </a:pPr>
            <a:r>
              <a:rPr dirty="0" sz="900" spc="-10">
                <a:latin typeface="楷体"/>
                <a:cs typeface="楷体"/>
              </a:rPr>
              <a:t>传统储备模式问题：物资单一、成本高、效率低</a:t>
            </a:r>
            <a:r>
              <a:rPr dirty="0" baseline="37037" sz="900" spc="-15">
                <a:latin typeface="Arial"/>
                <a:cs typeface="Arial"/>
              </a:rPr>
              <a:t>[</a:t>
            </a:r>
            <a:r>
              <a:rPr dirty="0" baseline="37037" sz="900" spc="-15">
                <a:latin typeface="Arial"/>
                <a:cs typeface="Arial"/>
                <a:hlinkClick r:id="rId8" action="ppaction://hlinksldjump"/>
              </a:rPr>
              <a:t>3</a:t>
            </a:r>
            <a:r>
              <a:rPr dirty="0" baseline="37037" sz="900" spc="-15">
                <a:latin typeface="Arial"/>
                <a:cs typeface="Arial"/>
              </a:rPr>
              <a:t>-</a:t>
            </a:r>
            <a:r>
              <a:rPr dirty="0" baseline="37037" sz="900">
                <a:latin typeface="Arial"/>
                <a:cs typeface="Arial"/>
                <a:hlinkClick r:id="rId8" action="ppaction://hlinksldjump"/>
              </a:rPr>
              <a:t>4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541655" marR="30480" indent="-114300">
              <a:lnSpc>
                <a:spcPct val="101000"/>
              </a:lnSpc>
              <a:buClr>
                <a:srgbClr val="0E61A5"/>
              </a:buClr>
              <a:buFont typeface="Meiryo UI"/>
              <a:buChar char="•"/>
              <a:tabLst>
                <a:tab pos="542925" algn="l"/>
              </a:tabLst>
            </a:pPr>
            <a:r>
              <a:rPr dirty="0" sz="900" spc="-25">
                <a:latin typeface="楷体"/>
                <a:cs typeface="楷体"/>
              </a:rPr>
              <a:t>国家政策导向</a:t>
            </a:r>
            <a:r>
              <a:rPr dirty="0" sz="900" spc="-459">
                <a:latin typeface="楷体"/>
                <a:cs typeface="楷体"/>
              </a:rPr>
              <a:t>（</a:t>
            </a:r>
            <a:r>
              <a:rPr dirty="0" sz="900" spc="-70">
                <a:latin typeface="楷体"/>
                <a:cs typeface="楷体"/>
              </a:rPr>
              <a:t>《指导意见》和《十四五规划》</a:t>
            </a:r>
            <a:r>
              <a:rPr dirty="0" sz="900" spc="-280">
                <a:latin typeface="楷体"/>
                <a:cs typeface="楷体"/>
              </a:rPr>
              <a:t>）</a:t>
            </a:r>
            <a:r>
              <a:rPr dirty="0" sz="900" spc="-55">
                <a:latin typeface="楷体"/>
                <a:cs typeface="楷体"/>
              </a:rPr>
              <a:t>：构建政企协同、实物与产</a:t>
            </a:r>
            <a:r>
              <a:rPr dirty="0" sz="900" spc="-55">
                <a:latin typeface="楷体"/>
                <a:cs typeface="楷体"/>
              </a:rPr>
              <a:t>	</a:t>
            </a:r>
            <a:r>
              <a:rPr dirty="0" sz="900" spc="-10">
                <a:latin typeface="楷体"/>
                <a:cs typeface="楷体"/>
              </a:rPr>
              <a:t>能结合的储备模式</a:t>
            </a:r>
            <a:r>
              <a:rPr dirty="0" baseline="37037" sz="900" spc="-15">
                <a:latin typeface="Arial"/>
                <a:cs typeface="Arial"/>
              </a:rPr>
              <a:t>[</a:t>
            </a:r>
            <a:r>
              <a:rPr dirty="0" baseline="37037" sz="900" spc="-15">
                <a:latin typeface="Arial"/>
                <a:cs typeface="Arial"/>
                <a:hlinkClick r:id="rId8" action="ppaction://hlinksldjump"/>
              </a:rPr>
              <a:t>5</a:t>
            </a:r>
            <a:r>
              <a:rPr dirty="0" baseline="37037" sz="900" spc="-15">
                <a:latin typeface="Arial"/>
                <a:cs typeface="Arial"/>
              </a:rPr>
              <a:t>-</a:t>
            </a:r>
            <a:r>
              <a:rPr dirty="0" baseline="37037" sz="900">
                <a:latin typeface="Arial"/>
                <a:cs typeface="Arial"/>
                <a:hlinkClick r:id="rId8" action="ppaction://hlinksldjump"/>
              </a:rPr>
              <a:t>6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541655" indent="-114300">
              <a:lnSpc>
                <a:spcPct val="100000"/>
              </a:lnSpc>
              <a:spcBef>
                <a:spcPts val="10"/>
              </a:spcBef>
              <a:buClr>
                <a:srgbClr val="0E61A5"/>
              </a:buClr>
              <a:buFont typeface="Meiryo UI"/>
              <a:buChar char="•"/>
              <a:tabLst>
                <a:tab pos="541655" algn="l"/>
              </a:tabLst>
            </a:pPr>
            <a:r>
              <a:rPr dirty="0" sz="900" spc="-10">
                <a:latin typeface="楷体"/>
                <a:cs typeface="楷体"/>
              </a:rPr>
              <a:t>强调应急物流社会化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8" action="ppaction://hlinksldjump"/>
              </a:rPr>
              <a:t>7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</p:txBody>
      </p:sp>
      <p:pic>
        <p:nvPicPr>
          <p:cNvPr id="53" name="object 53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99000" y="1394465"/>
            <a:ext cx="2901593" cy="1461787"/>
          </a:xfrm>
          <a:prstGeom prst="rect">
            <a:avLst/>
          </a:prstGeom>
        </p:spPr>
      </p:pic>
      <p:sp>
        <p:nvSpPr>
          <p:cNvPr id="54" name="object 54" descr=""/>
          <p:cNvSpPr txBox="1"/>
          <p:nvPr/>
        </p:nvSpPr>
        <p:spPr>
          <a:xfrm>
            <a:off x="1866684" y="2963099"/>
            <a:ext cx="875030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5">
                <a:solidFill>
                  <a:srgbClr val="0E61A5"/>
                </a:solidFill>
                <a:latin typeface="微软雅黑"/>
                <a:cs typeface="微软雅黑"/>
              </a:rPr>
              <a:t>图 </a:t>
            </a:r>
            <a:r>
              <a:rPr dirty="0" sz="800">
                <a:solidFill>
                  <a:srgbClr val="0E61A5"/>
                </a:solidFill>
                <a:latin typeface="Arial"/>
                <a:cs typeface="Arial"/>
              </a:rPr>
              <a:t>1:</a:t>
            </a:r>
            <a:r>
              <a:rPr dirty="0" sz="800" spc="-10">
                <a:solidFill>
                  <a:srgbClr val="0E61A5"/>
                </a:solidFill>
                <a:latin typeface="Arial"/>
                <a:cs typeface="Arial"/>
              </a:rPr>
              <a:t> </a:t>
            </a:r>
            <a:r>
              <a:rPr dirty="0" sz="800" spc="-20">
                <a:latin typeface="微软雅黑"/>
                <a:cs typeface="微软雅黑"/>
              </a:rPr>
              <a:t>相关政策文件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6" name="object 56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9" name="object 5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4" y="50"/>
            <a:ext cx="4608195" cy="321310"/>
            <a:chOff x="-34" y="50"/>
            <a:chExt cx="4608195" cy="3213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8950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34" y="287901"/>
              <a:ext cx="4608195" cy="33655"/>
            </a:xfrm>
            <a:custGeom>
              <a:avLst/>
              <a:gdLst/>
              <a:ahLst/>
              <a:cxnLst/>
              <a:rect l="l" t="t" r="r" b="b"/>
              <a:pathLst>
                <a:path w="4608195" h="33654">
                  <a:moveTo>
                    <a:pt x="4608060" y="0"/>
                  </a:moveTo>
                  <a:lnTo>
                    <a:pt x="0" y="0"/>
                  </a:lnTo>
                  <a:lnTo>
                    <a:pt x="0" y="33086"/>
                  </a:lnTo>
                  <a:lnTo>
                    <a:pt x="4608060" y="33086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A49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06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10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14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14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18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20" name="object 20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9" name="object 29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42" name="object 42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8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95300" y="308221"/>
            <a:ext cx="1116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背景介绍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文献回顾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396087" y="783139"/>
            <a:ext cx="2284095" cy="2037080"/>
          </a:xfrm>
          <a:prstGeom prst="rect">
            <a:avLst/>
          </a:prstGeom>
        </p:spPr>
        <p:txBody>
          <a:bodyPr wrap="square" lIns="0" tIns="29209" rIns="0" bIns="0" rtlCol="0" vert="horz">
            <a:spAutoFit/>
          </a:bodyPr>
          <a:lstStyle/>
          <a:p>
            <a:pPr marL="190500" indent="-114300">
              <a:lnSpc>
                <a:spcPct val="100000"/>
              </a:lnSpc>
              <a:spcBef>
                <a:spcPts val="229"/>
              </a:spcBef>
              <a:buClr>
                <a:srgbClr val="0E61A5"/>
              </a:buClr>
              <a:buFont typeface="Meiryo UI"/>
              <a:buChar char="•"/>
              <a:tabLst>
                <a:tab pos="190500" algn="l"/>
              </a:tabLst>
            </a:pPr>
            <a:r>
              <a:rPr dirty="0" sz="900" spc="-20">
                <a:latin typeface="楷体"/>
                <a:cs typeface="楷体"/>
              </a:rPr>
              <a:t>博弈论应用：</a:t>
            </a:r>
            <a:endParaRPr sz="900">
              <a:latin typeface="楷体"/>
              <a:cs typeface="楷体"/>
            </a:endParaRPr>
          </a:p>
          <a:p>
            <a:pPr lvl="1" marL="418465" indent="-109855">
              <a:lnSpc>
                <a:spcPts val="930"/>
              </a:lnSpc>
              <a:spcBef>
                <a:spcPts val="114"/>
              </a:spcBef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Arial"/>
                <a:cs typeface="Arial"/>
              </a:rPr>
              <a:t>Stackelberg</a:t>
            </a:r>
            <a:r>
              <a:rPr dirty="0" sz="800" spc="40">
                <a:latin typeface="Arial"/>
                <a:cs typeface="Arial"/>
              </a:rPr>
              <a:t> </a:t>
            </a:r>
            <a:r>
              <a:rPr dirty="0" sz="800" spc="-10">
                <a:latin typeface="楷体"/>
                <a:cs typeface="楷体"/>
              </a:rPr>
              <a:t>博弈模型分析政企合作</a:t>
            </a:r>
            <a:r>
              <a:rPr dirty="0" baseline="27777" sz="900">
                <a:latin typeface="Arial"/>
                <a:cs typeface="Arial"/>
              </a:rPr>
              <a:t>[</a:t>
            </a:r>
            <a:r>
              <a:rPr dirty="0" baseline="27777" sz="900">
                <a:latin typeface="Arial"/>
                <a:cs typeface="Arial"/>
                <a:hlinkClick r:id="rId8" action="ppaction://hlinksldjump"/>
              </a:rPr>
              <a:t>8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lvl="1" marL="418465" indent="-109855">
              <a:lnSpc>
                <a:spcPts val="894"/>
              </a:lnSpc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演化博弈模型分析多方参与</a:t>
            </a:r>
            <a:r>
              <a:rPr dirty="0" baseline="27777" sz="900" spc="-15">
                <a:latin typeface="Arial"/>
                <a:cs typeface="Arial"/>
              </a:rPr>
              <a:t>[</a:t>
            </a:r>
            <a:r>
              <a:rPr dirty="0" baseline="27777" sz="900" spc="-15">
                <a:latin typeface="Arial"/>
                <a:cs typeface="Arial"/>
                <a:hlinkClick r:id="rId8" action="ppaction://hlinksldjump"/>
              </a:rPr>
              <a:t>9</a:t>
            </a:r>
            <a:r>
              <a:rPr dirty="0" baseline="27777" sz="900" spc="-15">
                <a:latin typeface="Arial"/>
                <a:cs typeface="Arial"/>
              </a:rPr>
              <a:t>-</a:t>
            </a:r>
            <a:r>
              <a:rPr dirty="0" baseline="27777" sz="900">
                <a:latin typeface="Arial"/>
                <a:cs typeface="Arial"/>
                <a:hlinkClick r:id="rId10" action="ppaction://hlinksldjump"/>
              </a:rPr>
              <a:t>10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lvl="1" marL="418465" indent="-109855">
              <a:lnSpc>
                <a:spcPts val="930"/>
              </a:lnSpc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国际研究关注激励与协调机制</a:t>
            </a:r>
            <a:r>
              <a:rPr dirty="0" baseline="27777" sz="900" spc="-15">
                <a:latin typeface="Arial"/>
                <a:cs typeface="Arial"/>
              </a:rPr>
              <a:t>[</a:t>
            </a:r>
            <a:r>
              <a:rPr dirty="0" baseline="27777" sz="900" spc="-15">
                <a:latin typeface="Arial"/>
                <a:cs typeface="Arial"/>
                <a:hlinkClick r:id="rId10" action="ppaction://hlinksldjump"/>
              </a:rPr>
              <a:t>11</a:t>
            </a:r>
            <a:r>
              <a:rPr dirty="0" baseline="27777" sz="900" spc="-15">
                <a:latin typeface="Arial"/>
                <a:cs typeface="Arial"/>
              </a:rPr>
              <a:t>-</a:t>
            </a:r>
            <a:r>
              <a:rPr dirty="0" baseline="27777" sz="900">
                <a:latin typeface="Arial"/>
                <a:cs typeface="Arial"/>
                <a:hlinkClick r:id="rId10" action="ppaction://hlinksldjump"/>
              </a:rPr>
              <a:t>14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marL="190500" indent="-114300">
              <a:lnSpc>
                <a:spcPct val="100000"/>
              </a:lnSpc>
              <a:spcBef>
                <a:spcPts val="135"/>
              </a:spcBef>
              <a:buClr>
                <a:srgbClr val="0E61A5"/>
              </a:buClr>
              <a:buFont typeface="Meiryo UI"/>
              <a:buChar char="•"/>
              <a:tabLst>
                <a:tab pos="190500" algn="l"/>
              </a:tabLst>
            </a:pPr>
            <a:r>
              <a:rPr dirty="0" sz="900" spc="-20">
                <a:latin typeface="楷体"/>
                <a:cs typeface="楷体"/>
              </a:rPr>
              <a:t>契约机制设计：</a:t>
            </a:r>
            <a:endParaRPr sz="900">
              <a:latin typeface="楷体"/>
              <a:cs typeface="楷体"/>
            </a:endParaRPr>
          </a:p>
          <a:p>
            <a:pPr lvl="1" marL="418465" indent="-109855">
              <a:lnSpc>
                <a:spcPts val="930"/>
              </a:lnSpc>
              <a:spcBef>
                <a:spcPts val="114"/>
              </a:spcBef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期权契约降低决策风险</a:t>
            </a:r>
            <a:r>
              <a:rPr dirty="0" baseline="27777" sz="900" spc="-15">
                <a:latin typeface="Arial"/>
                <a:cs typeface="Arial"/>
              </a:rPr>
              <a:t>[</a:t>
            </a:r>
            <a:r>
              <a:rPr dirty="0" baseline="27777" sz="900" spc="-15">
                <a:latin typeface="Arial"/>
                <a:cs typeface="Arial"/>
                <a:hlinkClick r:id="rId10" action="ppaction://hlinksldjump"/>
              </a:rPr>
              <a:t>15</a:t>
            </a:r>
            <a:r>
              <a:rPr dirty="0" baseline="27777" sz="900" spc="-15">
                <a:latin typeface="Arial"/>
                <a:cs typeface="Arial"/>
              </a:rPr>
              <a:t>-</a:t>
            </a:r>
            <a:r>
              <a:rPr dirty="0" baseline="27777" sz="900">
                <a:latin typeface="Arial"/>
                <a:cs typeface="Arial"/>
                <a:hlinkClick r:id="rId10" action="ppaction://hlinksldjump"/>
              </a:rPr>
              <a:t>17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lvl="1" marL="418465" indent="-109855">
              <a:lnSpc>
                <a:spcPts val="894"/>
              </a:lnSpc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数量柔性契约协调供需</a:t>
            </a:r>
            <a:r>
              <a:rPr dirty="0" baseline="27777" sz="900" spc="-15">
                <a:latin typeface="Arial"/>
                <a:cs typeface="Arial"/>
              </a:rPr>
              <a:t>[</a:t>
            </a:r>
            <a:r>
              <a:rPr dirty="0" baseline="27777" sz="900" spc="-15">
                <a:latin typeface="Arial"/>
                <a:cs typeface="Arial"/>
                <a:hlinkClick r:id="rId11" action="ppaction://hlinksldjump"/>
              </a:rPr>
              <a:t>18</a:t>
            </a:r>
            <a:r>
              <a:rPr dirty="0" baseline="27777" sz="900" spc="-15">
                <a:latin typeface="Arial"/>
                <a:cs typeface="Arial"/>
              </a:rPr>
              <a:t>-</a:t>
            </a:r>
            <a:r>
              <a:rPr dirty="0" baseline="27777" sz="900">
                <a:latin typeface="Arial"/>
                <a:cs typeface="Arial"/>
                <a:hlinkClick r:id="rId11" action="ppaction://hlinksldjump"/>
              </a:rPr>
              <a:t>19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lvl="1" marL="418465" indent="-109855">
              <a:lnSpc>
                <a:spcPts val="894"/>
              </a:lnSpc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多企业参与的复杂契约</a:t>
            </a:r>
            <a:r>
              <a:rPr dirty="0" baseline="27777" sz="900" spc="-15">
                <a:latin typeface="Arial"/>
                <a:cs typeface="Arial"/>
              </a:rPr>
              <a:t>[</a:t>
            </a:r>
            <a:r>
              <a:rPr dirty="0" baseline="27777" sz="900" spc="-15">
                <a:latin typeface="Arial"/>
                <a:cs typeface="Arial"/>
                <a:hlinkClick r:id="rId11" action="ppaction://hlinksldjump"/>
              </a:rPr>
              <a:t>20</a:t>
            </a:r>
            <a:r>
              <a:rPr dirty="0" baseline="27777" sz="900" spc="-15">
                <a:latin typeface="Arial"/>
                <a:cs typeface="Arial"/>
              </a:rPr>
              <a:t>-</a:t>
            </a:r>
            <a:r>
              <a:rPr dirty="0" baseline="27777" sz="900">
                <a:latin typeface="Arial"/>
                <a:cs typeface="Arial"/>
                <a:hlinkClick r:id="rId11" action="ppaction://hlinksldjump"/>
              </a:rPr>
              <a:t>21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lvl="1" marL="418465" indent="-109855">
              <a:lnSpc>
                <a:spcPts val="930"/>
              </a:lnSpc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期权契约理论基础</a:t>
            </a:r>
            <a:r>
              <a:rPr dirty="0" baseline="27777" sz="900" spc="-15">
                <a:latin typeface="Arial"/>
                <a:cs typeface="Arial"/>
              </a:rPr>
              <a:t>[</a:t>
            </a:r>
            <a:r>
              <a:rPr dirty="0" baseline="27777" sz="900" spc="-15">
                <a:latin typeface="Arial"/>
                <a:cs typeface="Arial"/>
                <a:hlinkClick r:id="rId11" action="ppaction://hlinksldjump"/>
              </a:rPr>
              <a:t>22</a:t>
            </a:r>
            <a:r>
              <a:rPr dirty="0" baseline="27777" sz="900" spc="-15">
                <a:latin typeface="Arial"/>
                <a:cs typeface="Arial"/>
              </a:rPr>
              <a:t>-</a:t>
            </a:r>
            <a:r>
              <a:rPr dirty="0" baseline="27777" sz="900">
                <a:latin typeface="Arial"/>
                <a:cs typeface="Arial"/>
                <a:hlinkClick r:id="rId11" action="ppaction://hlinksldjump"/>
              </a:rPr>
              <a:t>24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marL="190500" indent="-114300">
              <a:lnSpc>
                <a:spcPct val="100000"/>
              </a:lnSpc>
              <a:spcBef>
                <a:spcPts val="140"/>
              </a:spcBef>
              <a:buClr>
                <a:srgbClr val="0E61A5"/>
              </a:buClr>
              <a:buFont typeface="Meiryo UI"/>
              <a:buChar char="•"/>
              <a:tabLst>
                <a:tab pos="190500" algn="l"/>
              </a:tabLst>
            </a:pPr>
            <a:r>
              <a:rPr dirty="0" sz="900" spc="-15">
                <a:latin typeface="楷体"/>
                <a:cs typeface="楷体"/>
              </a:rPr>
              <a:t>其他关键因素与复杂供应链：</a:t>
            </a:r>
            <a:endParaRPr sz="900">
              <a:latin typeface="楷体"/>
              <a:cs typeface="楷体"/>
            </a:endParaRPr>
          </a:p>
          <a:p>
            <a:pPr lvl="1" marL="418465" indent="-109855">
              <a:lnSpc>
                <a:spcPts val="930"/>
              </a:lnSpc>
              <a:spcBef>
                <a:spcPts val="115"/>
              </a:spcBef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三级供应链与数量柔性契约</a:t>
            </a:r>
            <a:r>
              <a:rPr dirty="0" baseline="27777" sz="900">
                <a:latin typeface="Arial"/>
                <a:cs typeface="Arial"/>
              </a:rPr>
              <a:t>[</a:t>
            </a:r>
            <a:r>
              <a:rPr dirty="0" baseline="27777" sz="900">
                <a:latin typeface="Arial"/>
                <a:cs typeface="Arial"/>
                <a:hlinkClick r:id="rId11" action="ppaction://hlinksldjump"/>
              </a:rPr>
              <a:t>25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lvl="1" marL="418465" indent="-109855">
              <a:lnSpc>
                <a:spcPts val="894"/>
              </a:lnSpc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人道主义供应链整体优化</a:t>
            </a:r>
            <a:r>
              <a:rPr dirty="0" baseline="27777" sz="900">
                <a:latin typeface="Arial"/>
                <a:cs typeface="Arial"/>
              </a:rPr>
              <a:t>[</a:t>
            </a:r>
            <a:r>
              <a:rPr dirty="0" baseline="27777" sz="900">
                <a:latin typeface="Arial"/>
                <a:cs typeface="Arial"/>
                <a:hlinkClick r:id="rId12" action="ppaction://hlinksldjump"/>
              </a:rPr>
              <a:t>26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lvl="1" marL="418465" indent="-109855">
              <a:lnSpc>
                <a:spcPts val="894"/>
              </a:lnSpc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35">
                <a:latin typeface="楷体"/>
                <a:cs typeface="楷体"/>
              </a:rPr>
              <a:t>企业社会责任 </a:t>
            </a:r>
            <a:r>
              <a:rPr dirty="0" sz="800">
                <a:latin typeface="Arial"/>
                <a:cs typeface="Arial"/>
              </a:rPr>
              <a:t>(CSR)</a:t>
            </a:r>
            <a:r>
              <a:rPr dirty="0" sz="800" spc="25">
                <a:latin typeface="Arial"/>
                <a:cs typeface="Arial"/>
              </a:rPr>
              <a:t> </a:t>
            </a:r>
            <a:r>
              <a:rPr dirty="0" sz="800" spc="-10">
                <a:latin typeface="楷体"/>
                <a:cs typeface="楷体"/>
              </a:rPr>
              <a:t>融入模型</a:t>
            </a:r>
            <a:r>
              <a:rPr dirty="0" baseline="27777" sz="900">
                <a:latin typeface="Arial"/>
                <a:cs typeface="Arial"/>
              </a:rPr>
              <a:t>[</a:t>
            </a:r>
            <a:r>
              <a:rPr dirty="0" baseline="27777" sz="900">
                <a:latin typeface="Arial"/>
                <a:cs typeface="Arial"/>
                <a:hlinkClick r:id="rId12" action="ppaction://hlinksldjump"/>
              </a:rPr>
              <a:t>27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lvl="1" marL="418465" indent="-109855">
              <a:lnSpc>
                <a:spcPts val="755"/>
              </a:lnSpc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物资维护水平</a:t>
            </a:r>
            <a:r>
              <a:rPr dirty="0" baseline="27777" sz="900">
                <a:latin typeface="Arial"/>
                <a:cs typeface="Arial"/>
              </a:rPr>
              <a:t>[</a:t>
            </a:r>
            <a:r>
              <a:rPr dirty="0" baseline="27777" sz="900">
                <a:latin typeface="Arial"/>
                <a:cs typeface="Arial"/>
                <a:hlinkClick r:id="rId12" action="ppaction://hlinksldjump"/>
              </a:rPr>
              <a:t>28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  <a:p>
            <a:pPr lvl="1" marL="418465" indent="-109855">
              <a:lnSpc>
                <a:spcPts val="790"/>
              </a:lnSpc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baseline="-20833" sz="1200" spc="-15">
                <a:latin typeface="楷体"/>
                <a:cs typeface="楷体"/>
              </a:rPr>
              <a:t>生产能力储备</a:t>
            </a:r>
            <a:r>
              <a:rPr dirty="0" sz="600" spc="-10">
                <a:latin typeface="Arial"/>
                <a:cs typeface="Arial"/>
              </a:rPr>
              <a:t>[</a:t>
            </a:r>
            <a:r>
              <a:rPr dirty="0" sz="600" spc="-10">
                <a:latin typeface="Arial"/>
                <a:cs typeface="Arial"/>
                <a:hlinkClick r:id="rId12" action="ppaction://hlinksldjump"/>
              </a:rPr>
              <a:t>29</a:t>
            </a:r>
            <a:r>
              <a:rPr dirty="0" sz="600" spc="-10">
                <a:latin typeface="Arial"/>
                <a:cs typeface="Arial"/>
              </a:rPr>
              <a:t>-</a:t>
            </a:r>
            <a:r>
              <a:rPr dirty="0" sz="600">
                <a:latin typeface="Arial"/>
                <a:cs typeface="Arial"/>
                <a:hlinkClick r:id="rId12" action="ppaction://hlinksldjump"/>
              </a:rPr>
              <a:t>30</a:t>
            </a:r>
            <a:r>
              <a:rPr dirty="0" sz="600">
                <a:latin typeface="Arial"/>
                <a:cs typeface="Arial"/>
              </a:rPr>
              <a:t>]</a:t>
            </a:r>
            <a:r>
              <a:rPr dirty="0" baseline="-20833" sz="1200" spc="-75">
                <a:latin typeface="楷体"/>
                <a:cs typeface="楷体"/>
              </a:rPr>
              <a:t>。</a:t>
            </a:r>
            <a:endParaRPr baseline="-20833" sz="1200">
              <a:latin typeface="楷体"/>
              <a:cs typeface="楷体"/>
            </a:endParaRPr>
          </a:p>
          <a:p>
            <a:pPr lvl="1" marL="418465" indent="-109855">
              <a:lnSpc>
                <a:spcPct val="100000"/>
              </a:lnSpc>
              <a:spcBef>
                <a:spcPts val="215"/>
              </a:spcBef>
              <a:buClr>
                <a:srgbClr val="0E61A5"/>
              </a:buClr>
              <a:buFont typeface="Times New Roman"/>
              <a:buChar char="•"/>
              <a:tabLst>
                <a:tab pos="418465" algn="l"/>
              </a:tabLst>
            </a:pPr>
            <a:r>
              <a:rPr dirty="0" sz="800" spc="-10">
                <a:latin typeface="楷体"/>
                <a:cs typeface="楷体"/>
              </a:rPr>
              <a:t>多级供应链与代储模式</a:t>
            </a:r>
            <a:r>
              <a:rPr dirty="0" baseline="27777" sz="900">
                <a:latin typeface="Arial"/>
                <a:cs typeface="Arial"/>
              </a:rPr>
              <a:t>[</a:t>
            </a:r>
            <a:r>
              <a:rPr dirty="0" baseline="27777" sz="900">
                <a:latin typeface="Arial"/>
                <a:cs typeface="Arial"/>
                <a:hlinkClick r:id="rId12" action="ppaction://hlinksldjump"/>
              </a:rPr>
              <a:t>31</a:t>
            </a:r>
            <a:r>
              <a:rPr dirty="0" baseline="27777" sz="900">
                <a:latin typeface="Arial"/>
                <a:cs typeface="Arial"/>
              </a:rPr>
              <a:t>]</a:t>
            </a:r>
            <a:r>
              <a:rPr dirty="0" sz="800" spc="-50">
                <a:latin typeface="楷体"/>
                <a:cs typeface="楷体"/>
              </a:rPr>
              <a:t>。</a:t>
            </a:r>
            <a:endParaRPr sz="800">
              <a:latin typeface="楷体"/>
              <a:cs typeface="楷体"/>
            </a:endParaRPr>
          </a:p>
        </p:txBody>
      </p:sp>
      <p:grpSp>
        <p:nvGrpSpPr>
          <p:cNvPr id="54" name="object 54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5" name="object 55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7" name="object 57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2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2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2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8" name="object 5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34" y="50"/>
            <a:ext cx="4608195" cy="321310"/>
            <a:chOff x="-34" y="50"/>
            <a:chExt cx="4608195" cy="32131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50"/>
              <a:ext cx="4608004" cy="28950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-34" y="287901"/>
              <a:ext cx="4608195" cy="33655"/>
            </a:xfrm>
            <a:custGeom>
              <a:avLst/>
              <a:gdLst/>
              <a:ahLst/>
              <a:cxnLst/>
              <a:rect l="l" t="t" r="r" b="b"/>
              <a:pathLst>
                <a:path w="4608195" h="33654">
                  <a:moveTo>
                    <a:pt x="4608060" y="0"/>
                  </a:moveTo>
                  <a:lnTo>
                    <a:pt x="0" y="0"/>
                  </a:lnTo>
                  <a:lnTo>
                    <a:pt x="0" y="33086"/>
                  </a:lnTo>
                  <a:lnTo>
                    <a:pt x="4608060" y="33086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A497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06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710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21449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18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1856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12" name="object 12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20" name="object 20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9" name="object 29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42" name="object 42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8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95300" y="308221"/>
            <a:ext cx="200215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背景介绍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15">
                <a:solidFill>
                  <a:srgbClr val="FFFFFF"/>
                </a:solidFill>
                <a:latin typeface="微软雅黑"/>
                <a:cs typeface="微软雅黑"/>
              </a:rPr>
              <a:t>现有研究不足与本文贡献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52" name="object 52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347294" y="818039"/>
            <a:ext cx="82296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900" spc="-20">
                <a:latin typeface="楷体"/>
                <a:cs typeface="楷体"/>
              </a:rPr>
              <a:t>现有研究不足：</a:t>
            </a:r>
            <a:endParaRPr sz="900">
              <a:latin typeface="楷体"/>
              <a:cs typeface="楷体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434187" y="994544"/>
            <a:ext cx="3842385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52400" indent="-114300">
              <a:lnSpc>
                <a:spcPct val="100000"/>
              </a:lnSpc>
              <a:spcBef>
                <a:spcPts val="95"/>
              </a:spcBef>
              <a:buClr>
                <a:srgbClr val="0E61A5"/>
              </a:buClr>
              <a:buFont typeface="Meiryo UI"/>
              <a:buChar char="•"/>
              <a:tabLst>
                <a:tab pos="152400" algn="l"/>
              </a:tabLst>
            </a:pPr>
            <a:r>
              <a:rPr dirty="0" sz="900" spc="-40">
                <a:latin typeface="楷体"/>
                <a:cs typeface="楷体"/>
              </a:rPr>
              <a:t>企业社会责任 </a:t>
            </a:r>
            <a:r>
              <a:rPr dirty="0" sz="900">
                <a:latin typeface="Arial"/>
                <a:cs typeface="Arial"/>
              </a:rPr>
              <a:t>(CSR)</a:t>
            </a:r>
            <a:r>
              <a:rPr dirty="0" sz="900" spc="5">
                <a:latin typeface="Arial"/>
                <a:cs typeface="Arial"/>
              </a:rPr>
              <a:t> </a:t>
            </a:r>
            <a:r>
              <a:rPr dirty="0" sz="900" spc="-10">
                <a:latin typeface="楷体"/>
                <a:cs typeface="楷体"/>
              </a:rPr>
              <a:t>考量不足：多将企业视为纯粹逐利者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8" action="ppaction://hlinksldjump"/>
              </a:rPr>
              <a:t>8</a:t>
            </a:r>
            <a:r>
              <a:rPr dirty="0" baseline="37037" sz="900">
                <a:latin typeface="Arial"/>
                <a:cs typeface="Arial"/>
              </a:rPr>
              <a:t>,</a:t>
            </a:r>
            <a:r>
              <a:rPr dirty="0" baseline="37037" sz="900">
                <a:latin typeface="Arial"/>
                <a:cs typeface="Arial"/>
                <a:hlinkClick r:id="rId10" action="ppaction://hlinksldjump"/>
              </a:rPr>
              <a:t>20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20">
                <a:latin typeface="楷体"/>
                <a:cs typeface="楷体"/>
              </a:rPr>
              <a:t>，忽视利他</a:t>
            </a:r>
            <a:endParaRPr sz="900">
              <a:latin typeface="楷体"/>
              <a:cs typeface="楷体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49643" y="1084714"/>
            <a:ext cx="551180" cy="1625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dirty="0" baseline="-24691" sz="1350" spc="-15">
                <a:latin typeface="楷体"/>
                <a:cs typeface="楷体"/>
              </a:rPr>
              <a:t>行为</a:t>
            </a:r>
            <a:r>
              <a:rPr dirty="0" sz="600">
                <a:latin typeface="Arial"/>
                <a:cs typeface="Arial"/>
              </a:rPr>
              <a:t>[</a:t>
            </a:r>
            <a:r>
              <a:rPr dirty="0" sz="600">
                <a:latin typeface="Arial"/>
                <a:cs typeface="Arial"/>
                <a:hlinkClick r:id="rId11" action="ppaction://hlinksldjump"/>
              </a:rPr>
              <a:t>27</a:t>
            </a:r>
            <a:r>
              <a:rPr dirty="0" sz="600">
                <a:latin typeface="Arial"/>
                <a:cs typeface="Arial"/>
              </a:rPr>
              <a:t>]</a:t>
            </a:r>
            <a:r>
              <a:rPr dirty="0" baseline="-24691" sz="1350" spc="-75">
                <a:latin typeface="楷体"/>
                <a:cs typeface="楷体"/>
              </a:rPr>
              <a:t>。</a:t>
            </a:r>
            <a:endParaRPr baseline="-24691" sz="1350">
              <a:latin typeface="楷体"/>
              <a:cs typeface="楷体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309194" y="1309593"/>
            <a:ext cx="4002404" cy="146050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276860" marR="103505" indent="-114300">
              <a:lnSpc>
                <a:spcPct val="101000"/>
              </a:lnSpc>
              <a:spcBef>
                <a:spcPts val="85"/>
              </a:spcBef>
              <a:buClr>
                <a:srgbClr val="0E61A5"/>
              </a:buClr>
              <a:buFont typeface="Meiryo UI"/>
              <a:buChar char="•"/>
              <a:tabLst>
                <a:tab pos="278130" algn="l"/>
              </a:tabLst>
            </a:pPr>
            <a:r>
              <a:rPr dirty="0" sz="900" spc="-10">
                <a:latin typeface="楷体"/>
                <a:cs typeface="楷体"/>
              </a:rPr>
              <a:t>需求分布假设简化：多采用均匀分布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8" action="ppaction://hlinksldjump"/>
              </a:rPr>
              <a:t>3</a:t>
            </a:r>
            <a:r>
              <a:rPr dirty="0" baseline="37037" sz="900">
                <a:latin typeface="Arial"/>
                <a:cs typeface="Arial"/>
              </a:rPr>
              <a:t>,</a:t>
            </a:r>
            <a:r>
              <a:rPr dirty="0" baseline="37037" sz="900">
                <a:latin typeface="Arial"/>
                <a:cs typeface="Arial"/>
                <a:hlinkClick r:id="rId10" action="ppaction://hlinksldjump"/>
              </a:rPr>
              <a:t>19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15">
                <a:latin typeface="楷体"/>
                <a:cs typeface="楷体"/>
              </a:rPr>
              <a:t>，与现实差异大，进而做出误导</a:t>
            </a:r>
            <a:r>
              <a:rPr dirty="0" sz="900" spc="-15">
                <a:latin typeface="楷体"/>
                <a:cs typeface="楷体"/>
              </a:rPr>
              <a:t>	</a:t>
            </a:r>
            <a:r>
              <a:rPr dirty="0" sz="900" spc="-10">
                <a:latin typeface="楷体"/>
                <a:cs typeface="楷体"/>
              </a:rPr>
              <a:t>性的决策</a:t>
            </a:r>
            <a:r>
              <a:rPr dirty="0" sz="900">
                <a:latin typeface="楷体"/>
                <a:cs typeface="楷体"/>
              </a:rPr>
              <a:t>（</a:t>
            </a:r>
            <a:r>
              <a:rPr dirty="0" sz="900">
                <a:latin typeface="Arial"/>
                <a:cs typeface="Arial"/>
              </a:rPr>
              <a:t>Garbage</a:t>
            </a:r>
            <a:r>
              <a:rPr dirty="0" sz="900" spc="-40">
                <a:latin typeface="Arial"/>
                <a:cs typeface="Arial"/>
              </a:rPr>
              <a:t> </a:t>
            </a:r>
            <a:r>
              <a:rPr dirty="0" sz="900">
                <a:latin typeface="Arial"/>
                <a:cs typeface="Arial"/>
              </a:rPr>
              <a:t>in</a:t>
            </a:r>
            <a:r>
              <a:rPr dirty="0" sz="900">
                <a:latin typeface="楷体"/>
                <a:cs typeface="楷体"/>
              </a:rPr>
              <a:t>，</a:t>
            </a:r>
            <a:r>
              <a:rPr dirty="0" sz="900">
                <a:latin typeface="Arial"/>
                <a:cs typeface="Arial"/>
              </a:rPr>
              <a:t>Garbage</a:t>
            </a:r>
            <a:r>
              <a:rPr dirty="0" sz="900" spc="-35">
                <a:latin typeface="Arial"/>
                <a:cs typeface="Arial"/>
              </a:rPr>
              <a:t> </a:t>
            </a:r>
            <a:r>
              <a:rPr dirty="0" sz="900" spc="-125">
                <a:latin typeface="Arial"/>
                <a:cs typeface="Arial"/>
              </a:rPr>
              <a:t>out</a:t>
            </a:r>
            <a:r>
              <a:rPr dirty="0" sz="900" spc="-125">
                <a:latin typeface="楷体"/>
                <a:cs typeface="楷体"/>
              </a:rPr>
              <a:t>）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2768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76860" algn="l"/>
              </a:tabLst>
            </a:pPr>
            <a:r>
              <a:rPr dirty="0" sz="900" spc="-10">
                <a:latin typeface="楷体"/>
                <a:cs typeface="楷体"/>
              </a:rPr>
              <a:t>多样化储备方式协同研究不足：多单独研究物资储备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8" action="ppaction://hlinksldjump"/>
              </a:rPr>
              <a:t>8</a:t>
            </a:r>
            <a:r>
              <a:rPr dirty="0" baseline="37037" sz="900">
                <a:latin typeface="Arial"/>
                <a:cs typeface="Arial"/>
              </a:rPr>
              <a:t>,</a:t>
            </a:r>
            <a:r>
              <a:rPr dirty="0" baseline="37037" sz="900">
                <a:latin typeface="Arial"/>
                <a:cs typeface="Arial"/>
                <a:hlinkClick r:id="rId10" action="ppaction://hlinksldjump"/>
              </a:rPr>
              <a:t>20</a:t>
            </a:r>
            <a:r>
              <a:rPr dirty="0" baseline="37037" sz="900">
                <a:latin typeface="Arial"/>
                <a:cs typeface="Arial"/>
              </a:rPr>
              <a:t>,</a:t>
            </a:r>
            <a:r>
              <a:rPr dirty="0" baseline="37037" sz="900">
                <a:latin typeface="Arial"/>
                <a:cs typeface="Arial"/>
                <a:hlinkClick r:id="rId11" action="ppaction://hlinksldjump"/>
              </a:rPr>
              <a:t>32</a:t>
            </a:r>
            <a:r>
              <a:rPr dirty="0" baseline="37037" sz="900" spc="89">
                <a:latin typeface="Arial"/>
                <a:cs typeface="Arial"/>
              </a:rPr>
              <a:t>] </a:t>
            </a:r>
            <a:r>
              <a:rPr dirty="0" sz="900" spc="-20">
                <a:latin typeface="楷体"/>
                <a:cs typeface="楷体"/>
              </a:rPr>
              <a:t>或产能储</a:t>
            </a:r>
            <a:endParaRPr sz="900">
              <a:latin typeface="楷体"/>
              <a:cs typeface="楷体"/>
            </a:endParaRPr>
          </a:p>
          <a:p>
            <a:pPr marL="278130" marR="55880">
              <a:lnSpc>
                <a:spcPct val="101000"/>
              </a:lnSpc>
            </a:pPr>
            <a:r>
              <a:rPr dirty="0" sz="900" spc="-10">
                <a:latin typeface="楷体"/>
                <a:cs typeface="楷体"/>
              </a:rPr>
              <a:t>备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10" action="ppaction://hlinksldjump"/>
              </a:rPr>
              <a:t>25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25">
                <a:latin typeface="楷体"/>
                <a:cs typeface="楷体"/>
              </a:rPr>
              <a:t>，企业捐赠协同效应研究空白。此外，忽略合理性约束</a:t>
            </a:r>
            <a:r>
              <a:rPr dirty="0" sz="900" spc="-10">
                <a:latin typeface="楷体"/>
                <a:cs typeface="楷体"/>
              </a:rPr>
              <a:t>（</a:t>
            </a:r>
            <a:r>
              <a:rPr dirty="0" sz="900" spc="-20">
                <a:latin typeface="楷体"/>
                <a:cs typeface="楷体"/>
              </a:rPr>
              <a:t>国家规定政</a:t>
            </a:r>
            <a:r>
              <a:rPr dirty="0" sz="900" spc="-10">
                <a:latin typeface="楷体"/>
                <a:cs typeface="楷体"/>
              </a:rPr>
              <a:t>府储存大于企业储存</a:t>
            </a:r>
            <a:r>
              <a:rPr dirty="0" baseline="37037" sz="900" spc="-30">
                <a:latin typeface="Arial"/>
                <a:cs typeface="Arial"/>
              </a:rPr>
              <a:t>[</a:t>
            </a:r>
            <a:r>
              <a:rPr dirty="0" baseline="37037" sz="900" spc="-30">
                <a:latin typeface="Arial"/>
                <a:cs typeface="Arial"/>
                <a:hlinkClick r:id="rId8" action="ppaction://hlinksldjump"/>
              </a:rPr>
              <a:t>6</a:t>
            </a:r>
            <a:r>
              <a:rPr dirty="0" baseline="37037" sz="900" spc="-30">
                <a:latin typeface="Arial"/>
                <a:cs typeface="Arial"/>
              </a:rPr>
              <a:t>]</a:t>
            </a:r>
            <a:r>
              <a:rPr dirty="0" sz="900" spc="-20">
                <a:latin typeface="楷体"/>
                <a:cs typeface="楷体"/>
              </a:rPr>
              <a:t>）</a:t>
            </a:r>
            <a:r>
              <a:rPr dirty="0" sz="900" spc="-2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10"/>
              </a:spcBef>
            </a:pPr>
            <a:r>
              <a:rPr dirty="0" sz="900" spc="-15">
                <a:latin typeface="楷体"/>
                <a:cs typeface="楷体"/>
              </a:rPr>
              <a:t>本文研究目的与贡献：</a:t>
            </a:r>
            <a:endParaRPr sz="900">
              <a:latin typeface="楷体"/>
              <a:cs typeface="楷体"/>
            </a:endParaRPr>
          </a:p>
          <a:p>
            <a:pPr marL="2768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76860" algn="l"/>
              </a:tabLst>
            </a:pPr>
            <a:r>
              <a:rPr dirty="0" sz="900" spc="-15">
                <a:latin typeface="楷体"/>
                <a:cs typeface="楷体"/>
              </a:rPr>
              <a:t>构建更全面且贴近现实的政企联合应急物资储备决策模型。</a:t>
            </a:r>
            <a:endParaRPr sz="900">
              <a:latin typeface="楷体"/>
              <a:cs typeface="楷体"/>
            </a:endParaRPr>
          </a:p>
          <a:p>
            <a:pPr marL="276860" indent="-114300">
              <a:lnSpc>
                <a:spcPct val="100000"/>
              </a:lnSpc>
              <a:spcBef>
                <a:spcPts val="310"/>
              </a:spcBef>
              <a:buClr>
                <a:srgbClr val="0E61A5"/>
              </a:buClr>
              <a:buFont typeface="Meiryo UI"/>
              <a:buChar char="•"/>
              <a:tabLst>
                <a:tab pos="276860" algn="l"/>
              </a:tabLst>
            </a:pPr>
            <a:r>
              <a:rPr dirty="0" sz="900" spc="-15">
                <a:latin typeface="楷体"/>
                <a:cs typeface="楷体"/>
              </a:rPr>
              <a:t>考虑企业社会责任、多种储备方式协同及更真实的需求分布。</a:t>
            </a:r>
            <a:endParaRPr sz="900">
              <a:latin typeface="楷体"/>
              <a:cs typeface="楷体"/>
            </a:endParaRPr>
          </a:p>
          <a:p>
            <a:pPr marL="276860" indent="-114300">
              <a:lnSpc>
                <a:spcPct val="100000"/>
              </a:lnSpc>
              <a:spcBef>
                <a:spcPts val="309"/>
              </a:spcBef>
              <a:buClr>
                <a:srgbClr val="0E61A5"/>
              </a:buClr>
              <a:buFont typeface="Meiryo UI"/>
              <a:buChar char="•"/>
              <a:tabLst>
                <a:tab pos="276860" algn="l"/>
              </a:tabLst>
            </a:pPr>
            <a:r>
              <a:rPr dirty="0" sz="900" spc="-15">
                <a:latin typeface="楷体"/>
                <a:cs typeface="楷体"/>
              </a:rPr>
              <a:t>提出一种求解方法，求解提出的模型。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8" name="object 5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61" name="object 6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3" name="object 13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84" y="99109"/>
            <a:ext cx="192405" cy="41275"/>
            <a:chOff x="3344884" y="99109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pic>
        <p:nvPicPr>
          <p:cNvPr id="41" name="object 4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838691"/>
            <a:ext cx="127051" cy="127052"/>
          </a:xfrm>
          <a:prstGeom prst="rect">
            <a:avLst/>
          </a:prstGeom>
        </p:spPr>
      </p:pic>
      <p:pic>
        <p:nvPicPr>
          <p:cNvPr id="42" name="object 4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96468" y="1148050"/>
            <a:ext cx="127051" cy="127052"/>
          </a:xfrm>
          <a:prstGeom prst="rect">
            <a:avLst/>
          </a:prstGeom>
        </p:spPr>
      </p:pic>
      <p:pic>
        <p:nvPicPr>
          <p:cNvPr id="43" name="object 43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1457409"/>
            <a:ext cx="127051" cy="127052"/>
          </a:xfrm>
          <a:prstGeom prst="rect">
            <a:avLst/>
          </a:prstGeom>
        </p:spPr>
      </p:pic>
      <p:pic>
        <p:nvPicPr>
          <p:cNvPr id="44" name="object 4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1766756"/>
            <a:ext cx="127051" cy="127052"/>
          </a:xfrm>
          <a:prstGeom prst="rect">
            <a:avLst/>
          </a:prstGeom>
        </p:spPr>
      </p:pic>
      <p:pic>
        <p:nvPicPr>
          <p:cNvPr id="45" name="object 45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96468" y="2076115"/>
            <a:ext cx="127051" cy="127052"/>
          </a:xfrm>
          <a:prstGeom prst="rect">
            <a:avLst/>
          </a:prstGeom>
        </p:spPr>
      </p:pic>
      <p:sp>
        <p:nvSpPr>
          <p:cNvPr id="46" name="object 46" descr=""/>
          <p:cNvSpPr txBox="1"/>
          <p:nvPr/>
        </p:nvSpPr>
        <p:spPr>
          <a:xfrm>
            <a:off x="319150" y="815347"/>
            <a:ext cx="970280" cy="1399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60020" indent="-147320">
              <a:lnSpc>
                <a:spcPct val="100000"/>
              </a:lnSpc>
              <a:spcBef>
                <a:spcPts val="9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0E61A5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60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900">
              <a:latin typeface="微软雅黑"/>
              <a:cs typeface="微软雅黑"/>
            </a:endParaRPr>
          </a:p>
          <a:p>
            <a:pPr marL="160020" indent="-147320">
              <a:lnSpc>
                <a:spcPct val="100000"/>
              </a:lnSpc>
              <a:spcBef>
                <a:spcPts val="1355"/>
              </a:spcBef>
              <a:buClr>
                <a:srgbClr val="FFFFFF"/>
              </a:buClr>
              <a:buSzPct val="88888"/>
              <a:buFont typeface="Arial"/>
              <a:buAutoNum type="arabicPlain"/>
              <a:tabLst>
                <a:tab pos="160020" algn="l"/>
              </a:tabLst>
            </a:pPr>
            <a:r>
              <a:rPr dirty="0" sz="900" spc="-20">
                <a:solidFill>
                  <a:srgbClr val="CEDFED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900">
              <a:latin typeface="微软雅黑"/>
              <a:cs typeface="微软雅黑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48" name="object 48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1" name="object 5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3" name="object 13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-34" y="294513"/>
            <a:ext cx="4608195" cy="231775"/>
            <a:chOff x="-34" y="294513"/>
            <a:chExt cx="4608195" cy="231775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-34" y="492993"/>
              <a:ext cx="4608195" cy="33655"/>
            </a:xfrm>
            <a:custGeom>
              <a:avLst/>
              <a:gdLst/>
              <a:ahLst/>
              <a:cxnLst/>
              <a:rect l="l" t="t" r="r" b="b"/>
              <a:pathLst>
                <a:path w="4608195" h="33654">
                  <a:moveTo>
                    <a:pt x="4608060" y="0"/>
                  </a:moveTo>
                  <a:lnTo>
                    <a:pt x="0" y="0"/>
                  </a:lnTo>
                  <a:lnTo>
                    <a:pt x="0" y="33086"/>
                  </a:lnTo>
                  <a:lnTo>
                    <a:pt x="4608060" y="33086"/>
                  </a:lnTo>
                  <a:lnTo>
                    <a:pt x="4608060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45" name="object 45" descr=""/>
          <p:cNvGrpSpPr/>
          <p:nvPr/>
        </p:nvGrpSpPr>
        <p:grpSpPr>
          <a:xfrm>
            <a:off x="671213" y="969032"/>
            <a:ext cx="95885" cy="459740"/>
            <a:chOff x="671213" y="969032"/>
            <a:chExt cx="95885" cy="459740"/>
          </a:xfrm>
        </p:grpSpPr>
        <p:sp>
          <p:nvSpPr>
            <p:cNvPr id="46" name="object 46" descr=""/>
            <p:cNvSpPr/>
            <p:nvPr/>
          </p:nvSpPr>
          <p:spPr>
            <a:xfrm>
              <a:off x="671207" y="969035"/>
              <a:ext cx="95885" cy="323215"/>
            </a:xfrm>
            <a:custGeom>
              <a:avLst/>
              <a:gdLst/>
              <a:ahLst/>
              <a:cxnLst/>
              <a:rect l="l" t="t" r="r" b="b"/>
              <a:pathLst>
                <a:path w="95884" h="323215">
                  <a:moveTo>
                    <a:pt x="95288" y="275399"/>
                  </a:moveTo>
                  <a:lnTo>
                    <a:pt x="91541" y="256857"/>
                  </a:lnTo>
                  <a:lnTo>
                    <a:pt x="81330" y="241706"/>
                  </a:lnTo>
                  <a:lnTo>
                    <a:pt x="66192" y="231495"/>
                  </a:lnTo>
                  <a:lnTo>
                    <a:pt x="47650" y="227749"/>
                  </a:lnTo>
                  <a:lnTo>
                    <a:pt x="29095" y="231495"/>
                  </a:lnTo>
                  <a:lnTo>
                    <a:pt x="13957" y="241706"/>
                  </a:lnTo>
                  <a:lnTo>
                    <a:pt x="3746" y="256857"/>
                  </a:lnTo>
                  <a:lnTo>
                    <a:pt x="0" y="275399"/>
                  </a:lnTo>
                  <a:lnTo>
                    <a:pt x="3746" y="293941"/>
                  </a:lnTo>
                  <a:lnTo>
                    <a:pt x="13957" y="309092"/>
                  </a:lnTo>
                  <a:lnTo>
                    <a:pt x="29095" y="319303"/>
                  </a:lnTo>
                  <a:lnTo>
                    <a:pt x="47650" y="323037"/>
                  </a:lnTo>
                  <a:lnTo>
                    <a:pt x="66192" y="319303"/>
                  </a:lnTo>
                  <a:lnTo>
                    <a:pt x="81330" y="309092"/>
                  </a:lnTo>
                  <a:lnTo>
                    <a:pt x="91541" y="293941"/>
                  </a:lnTo>
                  <a:lnTo>
                    <a:pt x="95288" y="275399"/>
                  </a:lnTo>
                  <a:close/>
                </a:path>
                <a:path w="95884" h="323215">
                  <a:moveTo>
                    <a:pt x="95288" y="161518"/>
                  </a:moveTo>
                  <a:lnTo>
                    <a:pt x="91541" y="142976"/>
                  </a:lnTo>
                  <a:lnTo>
                    <a:pt x="81330" y="127825"/>
                  </a:lnTo>
                  <a:lnTo>
                    <a:pt x="66192" y="117614"/>
                  </a:lnTo>
                  <a:lnTo>
                    <a:pt x="47650" y="113868"/>
                  </a:lnTo>
                  <a:lnTo>
                    <a:pt x="29095" y="117614"/>
                  </a:lnTo>
                  <a:lnTo>
                    <a:pt x="13957" y="127825"/>
                  </a:lnTo>
                  <a:lnTo>
                    <a:pt x="3746" y="142976"/>
                  </a:lnTo>
                  <a:lnTo>
                    <a:pt x="0" y="161518"/>
                  </a:lnTo>
                  <a:lnTo>
                    <a:pt x="3746" y="180060"/>
                  </a:lnTo>
                  <a:lnTo>
                    <a:pt x="13957" y="195211"/>
                  </a:lnTo>
                  <a:lnTo>
                    <a:pt x="29095" y="205422"/>
                  </a:lnTo>
                  <a:lnTo>
                    <a:pt x="47650" y="209156"/>
                  </a:lnTo>
                  <a:lnTo>
                    <a:pt x="66192" y="205422"/>
                  </a:lnTo>
                  <a:lnTo>
                    <a:pt x="81330" y="195211"/>
                  </a:lnTo>
                  <a:lnTo>
                    <a:pt x="91541" y="180060"/>
                  </a:lnTo>
                  <a:lnTo>
                    <a:pt x="95288" y="161518"/>
                  </a:lnTo>
                  <a:close/>
                </a:path>
                <a:path w="95884" h="323215">
                  <a:moveTo>
                    <a:pt x="95288" y="47650"/>
                  </a:moveTo>
                  <a:lnTo>
                    <a:pt x="91541" y="29108"/>
                  </a:lnTo>
                  <a:lnTo>
                    <a:pt x="81330" y="13957"/>
                  </a:lnTo>
                  <a:lnTo>
                    <a:pt x="66192" y="3746"/>
                  </a:lnTo>
                  <a:lnTo>
                    <a:pt x="47650" y="0"/>
                  </a:lnTo>
                  <a:lnTo>
                    <a:pt x="29095" y="3746"/>
                  </a:lnTo>
                  <a:lnTo>
                    <a:pt x="13957" y="13957"/>
                  </a:lnTo>
                  <a:lnTo>
                    <a:pt x="3746" y="29108"/>
                  </a:lnTo>
                  <a:lnTo>
                    <a:pt x="0" y="47650"/>
                  </a:lnTo>
                  <a:lnTo>
                    <a:pt x="3746" y="66192"/>
                  </a:lnTo>
                  <a:lnTo>
                    <a:pt x="13957" y="81343"/>
                  </a:lnTo>
                  <a:lnTo>
                    <a:pt x="29095" y="91554"/>
                  </a:lnTo>
                  <a:lnTo>
                    <a:pt x="47650" y="95288"/>
                  </a:lnTo>
                  <a:lnTo>
                    <a:pt x="66192" y="91554"/>
                  </a:lnTo>
                  <a:lnTo>
                    <a:pt x="81330" y="81343"/>
                  </a:lnTo>
                  <a:lnTo>
                    <a:pt x="91541" y="66192"/>
                  </a:lnTo>
                  <a:lnTo>
                    <a:pt x="95288" y="4765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1213" y="1333001"/>
              <a:ext cx="95289" cy="95288"/>
            </a:xfrm>
            <a:prstGeom prst="rect">
              <a:avLst/>
            </a:prstGeom>
          </p:spPr>
        </p:pic>
      </p:grpSp>
      <p:sp>
        <p:nvSpPr>
          <p:cNvPr id="48" name="object 48" descr=""/>
          <p:cNvSpPr txBox="1"/>
          <p:nvPr/>
        </p:nvSpPr>
        <p:spPr>
          <a:xfrm>
            <a:off x="57200" y="308221"/>
            <a:ext cx="3806190" cy="1135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模型框架</a:t>
            </a:r>
            <a:endParaRPr sz="1000">
              <a:latin typeface="微软雅黑"/>
              <a:cs typeface="微软雅黑"/>
            </a:endParaRPr>
          </a:p>
          <a:p>
            <a:pPr marL="528955" indent="-114300">
              <a:lnSpc>
                <a:spcPct val="100000"/>
              </a:lnSpc>
              <a:spcBef>
                <a:spcPts val="1210"/>
              </a:spcBef>
              <a:buClr>
                <a:srgbClr val="0E61A5"/>
              </a:buClr>
              <a:buFont typeface="Meiryo UI"/>
              <a:buChar char="•"/>
              <a:tabLst>
                <a:tab pos="528955" algn="l"/>
              </a:tabLst>
            </a:pPr>
            <a:r>
              <a:rPr dirty="0" sz="900" spc="-35">
                <a:latin typeface="楷体"/>
                <a:cs typeface="楷体"/>
              </a:rPr>
              <a:t>参与主体：政府 </a:t>
            </a:r>
            <a:r>
              <a:rPr dirty="0" sz="900" spc="-10">
                <a:latin typeface="Arial"/>
                <a:cs typeface="Arial"/>
              </a:rPr>
              <a:t>(</a:t>
            </a:r>
            <a:r>
              <a:rPr dirty="0" sz="900" spc="-10">
                <a:latin typeface="楷体"/>
                <a:cs typeface="楷体"/>
              </a:rPr>
              <a:t>领导者</a:t>
            </a:r>
            <a:r>
              <a:rPr dirty="0" sz="900" spc="-10">
                <a:latin typeface="Arial"/>
                <a:cs typeface="Arial"/>
              </a:rPr>
              <a:t>)</a:t>
            </a:r>
            <a:r>
              <a:rPr dirty="0" sz="900" spc="-55">
                <a:latin typeface="楷体"/>
                <a:cs typeface="楷体"/>
              </a:rPr>
              <a:t>，企业 </a:t>
            </a:r>
            <a:r>
              <a:rPr dirty="0" sz="900" spc="-10">
                <a:latin typeface="Arial"/>
                <a:cs typeface="Arial"/>
              </a:rPr>
              <a:t>(</a:t>
            </a:r>
            <a:r>
              <a:rPr dirty="0" sz="900" spc="-10">
                <a:latin typeface="楷体"/>
                <a:cs typeface="楷体"/>
              </a:rPr>
              <a:t>跟随者</a:t>
            </a:r>
            <a:r>
              <a:rPr dirty="0" sz="900">
                <a:latin typeface="Arial"/>
                <a:cs typeface="Arial"/>
              </a:rPr>
              <a:t>) - </a:t>
            </a:r>
            <a:r>
              <a:rPr dirty="0" sz="900" spc="-10">
                <a:latin typeface="Arial"/>
                <a:cs typeface="Arial"/>
              </a:rPr>
              <a:t>Stackelberg</a:t>
            </a:r>
            <a:r>
              <a:rPr dirty="0" sz="900" spc="15">
                <a:latin typeface="Arial"/>
                <a:cs typeface="Arial"/>
              </a:rPr>
              <a:t> </a:t>
            </a:r>
            <a:r>
              <a:rPr dirty="0" sz="900" spc="-10">
                <a:latin typeface="楷体"/>
                <a:cs typeface="楷体"/>
              </a:rPr>
              <a:t>博弈</a:t>
            </a:r>
            <a:r>
              <a:rPr dirty="0" baseline="37037" sz="900">
                <a:latin typeface="Arial"/>
                <a:cs typeface="Arial"/>
              </a:rPr>
              <a:t>[</a:t>
            </a:r>
            <a:r>
              <a:rPr dirty="0" baseline="37037" sz="900">
                <a:latin typeface="Arial"/>
                <a:cs typeface="Arial"/>
                <a:hlinkClick r:id="rId7" action="ppaction://hlinksldjump"/>
              </a:rPr>
              <a:t>8</a:t>
            </a:r>
            <a:r>
              <a:rPr dirty="0" baseline="37037" sz="900">
                <a:latin typeface="Arial"/>
                <a:cs typeface="Arial"/>
              </a:rPr>
              <a:t>]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  <a:p>
            <a:pPr marL="528955" indent="-114300">
              <a:lnSpc>
                <a:spcPct val="100000"/>
              </a:lnSpc>
              <a:spcBef>
                <a:spcPts val="229"/>
              </a:spcBef>
              <a:buClr>
                <a:srgbClr val="0E61A5"/>
              </a:buClr>
              <a:buFont typeface="Meiryo UI"/>
              <a:buChar char="•"/>
              <a:tabLst>
                <a:tab pos="528955" algn="l"/>
              </a:tabLst>
            </a:pPr>
            <a:r>
              <a:rPr dirty="0" sz="900" spc="-20">
                <a:latin typeface="楷体"/>
                <a:cs typeface="楷体"/>
              </a:rPr>
              <a:t>储备方式：</a:t>
            </a:r>
            <a:endParaRPr sz="900">
              <a:latin typeface="楷体"/>
              <a:cs typeface="楷体"/>
            </a:endParaRPr>
          </a:p>
          <a:p>
            <a:pPr marL="640080">
              <a:lnSpc>
                <a:spcPts val="930"/>
              </a:lnSpc>
              <a:spcBef>
                <a:spcPts val="114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latin typeface="楷体"/>
                <a:cs typeface="楷体"/>
              </a:rPr>
              <a:t>政府实物储备 </a:t>
            </a:r>
            <a:r>
              <a:rPr dirty="0" sz="800" spc="-25">
                <a:latin typeface="Arial"/>
                <a:cs typeface="Arial"/>
              </a:rPr>
              <a:t>(</a:t>
            </a:r>
            <a:r>
              <a:rPr dirty="0" sz="800" spc="-25" i="1">
                <a:latin typeface="Book Antiqua"/>
                <a:cs typeface="Book Antiqua"/>
              </a:rPr>
              <a:t>Q</a:t>
            </a:r>
            <a:r>
              <a:rPr dirty="0" sz="800" spc="-25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640080">
              <a:lnSpc>
                <a:spcPts val="894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600" spc="409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35">
                <a:latin typeface="楷体"/>
                <a:cs typeface="楷体"/>
              </a:rPr>
              <a:t>企业实物储备 </a:t>
            </a:r>
            <a:r>
              <a:rPr dirty="0" sz="800" spc="-25">
                <a:latin typeface="Arial"/>
                <a:cs typeface="Arial"/>
              </a:rPr>
              <a:t>(</a:t>
            </a:r>
            <a:r>
              <a:rPr dirty="0" sz="800" spc="-25" i="1">
                <a:latin typeface="Book Antiqua"/>
                <a:cs typeface="Book Antiqua"/>
              </a:rPr>
              <a:t>q</a:t>
            </a:r>
            <a:r>
              <a:rPr dirty="0" sz="800" spc="-25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640080">
              <a:lnSpc>
                <a:spcPts val="930"/>
              </a:lnSpc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z="600" spc="4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45">
                <a:latin typeface="楷体"/>
                <a:cs typeface="楷体"/>
              </a:rPr>
              <a:t>企业捐赠 </a:t>
            </a:r>
            <a:r>
              <a:rPr dirty="0" sz="800">
                <a:latin typeface="Arial"/>
                <a:cs typeface="Arial"/>
              </a:rPr>
              <a:t>(</a:t>
            </a:r>
            <a:r>
              <a:rPr dirty="0" sz="800" i="1">
                <a:latin typeface="Book Antiqua"/>
                <a:cs typeface="Book Antiqua"/>
              </a:rPr>
              <a:t>Q</a:t>
            </a:r>
            <a:r>
              <a:rPr dirty="0" baseline="-13888" sz="900" i="1">
                <a:latin typeface="Book Antiqua"/>
                <a:cs typeface="Book Antiqua"/>
              </a:rPr>
              <a:t>j</a:t>
            </a:r>
            <a:r>
              <a:rPr dirty="0" sz="800">
                <a:latin typeface="Arial"/>
                <a:cs typeface="Arial"/>
              </a:rPr>
              <a:t>) (</a:t>
            </a:r>
            <a:r>
              <a:rPr dirty="0" sz="800" spc="-10">
                <a:latin typeface="楷体"/>
                <a:cs typeface="楷体"/>
              </a:rPr>
              <a:t>考虑企业社会责任</a:t>
            </a:r>
            <a:r>
              <a:rPr dirty="0" sz="800" spc="-50">
                <a:latin typeface="Arial"/>
                <a:cs typeface="Arial"/>
              </a:rPr>
              <a:t>)</a:t>
            </a:r>
            <a:endParaRPr sz="800">
              <a:latin typeface="Arial"/>
              <a:cs typeface="Arial"/>
            </a:endParaRPr>
          </a:p>
          <a:p>
            <a:pPr marL="640080">
              <a:lnSpc>
                <a:spcPct val="100000"/>
              </a:lnSpc>
              <a:spcBef>
                <a:spcPts val="114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sz="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800" spc="-20">
                <a:latin typeface="楷体"/>
                <a:cs typeface="楷体"/>
              </a:rPr>
              <a:t>企业生产能力储备</a:t>
            </a:r>
            <a:endParaRPr sz="800">
              <a:latin typeface="楷体"/>
              <a:cs typeface="楷体"/>
            </a:endParaRPr>
          </a:p>
        </p:txBody>
      </p:sp>
      <p:pic>
        <p:nvPicPr>
          <p:cNvPr id="49" name="object 49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71728" y="1600812"/>
            <a:ext cx="2298691" cy="1172104"/>
          </a:xfrm>
          <a:prstGeom prst="rect">
            <a:avLst/>
          </a:prstGeom>
        </p:spPr>
      </p:pic>
      <p:sp>
        <p:nvSpPr>
          <p:cNvPr id="50" name="object 50" descr=""/>
          <p:cNvSpPr txBox="1"/>
          <p:nvPr/>
        </p:nvSpPr>
        <p:spPr>
          <a:xfrm>
            <a:off x="1411185" y="2838702"/>
            <a:ext cx="1786255" cy="1473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00" spc="-10">
                <a:solidFill>
                  <a:srgbClr val="0E61A5"/>
                </a:solidFill>
                <a:latin typeface="微软雅黑"/>
                <a:cs typeface="微软雅黑"/>
              </a:rPr>
              <a:t>图 </a:t>
            </a:r>
            <a:r>
              <a:rPr dirty="0" sz="800">
                <a:solidFill>
                  <a:srgbClr val="0E61A5"/>
                </a:solidFill>
                <a:latin typeface="Arial"/>
                <a:cs typeface="Arial"/>
              </a:rPr>
              <a:t>2: </a:t>
            </a:r>
            <a:r>
              <a:rPr dirty="0" sz="800" spc="-15">
                <a:latin typeface="微软雅黑"/>
                <a:cs typeface="微软雅黑"/>
              </a:rPr>
              <a:t>多主体协同应急物资储备计划示意</a:t>
            </a:r>
            <a:endParaRPr sz="800">
              <a:latin typeface="微软雅黑"/>
              <a:cs typeface="微软雅黑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2" name="object 52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1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1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5" name="object 5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5300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2" action="ppaction://hlinksldjump"/>
              </a:rPr>
              <a:t>背景介绍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840511" y="99100"/>
            <a:ext cx="293370" cy="41275"/>
            <a:chOff x="840511" y="99100"/>
            <a:chExt cx="293370" cy="41275"/>
          </a:xfrm>
        </p:grpSpPr>
        <p:sp>
          <p:nvSpPr>
            <p:cNvPr id="4" name="object 4" descr=""/>
            <p:cNvSpPr/>
            <p:nvPr/>
          </p:nvSpPr>
          <p:spPr>
            <a:xfrm>
              <a:off x="8430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8934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18000" y="0"/>
                  </a:move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438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9942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4465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9504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817689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1574495" y="99100"/>
            <a:ext cx="343535" cy="41275"/>
            <a:chOff x="1574495" y="99100"/>
            <a:chExt cx="343535" cy="41275"/>
          </a:xfrm>
        </p:grpSpPr>
        <p:sp>
          <p:nvSpPr>
            <p:cNvPr id="13" name="object 13" descr=""/>
            <p:cNvSpPr/>
            <p:nvPr/>
          </p:nvSpPr>
          <p:spPr>
            <a:xfrm>
              <a:off x="15770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16274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67783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7282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786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82904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87943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5168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4" action="ppaction://hlinksldjump"/>
              </a:rPr>
              <a:t>模型求解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358885" y="99100"/>
            <a:ext cx="545465" cy="41275"/>
            <a:chOff x="2358885" y="99100"/>
            <a:chExt cx="545465" cy="41275"/>
          </a:xfrm>
        </p:grpSpPr>
        <p:sp>
          <p:nvSpPr>
            <p:cNvPr id="22" name="object 22" descr=""/>
            <p:cNvSpPr/>
            <p:nvPr/>
          </p:nvSpPr>
          <p:spPr>
            <a:xfrm>
              <a:off x="23614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4118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4622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126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56302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6134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6638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27142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27646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281503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2865424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4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2336076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5" action="ppaction://hlinksldjump"/>
              </a:rPr>
              <a:t>算例分析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3344875" y="99100"/>
            <a:ext cx="192405" cy="41275"/>
            <a:chOff x="3344875" y="99100"/>
            <a:chExt cx="192405" cy="41275"/>
          </a:xfrm>
        </p:grpSpPr>
        <p:sp>
          <p:nvSpPr>
            <p:cNvPr id="35" name="object 35" descr=""/>
            <p:cNvSpPr/>
            <p:nvPr/>
          </p:nvSpPr>
          <p:spPr>
            <a:xfrm>
              <a:off x="33474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33978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448215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3498621" y="101640"/>
              <a:ext cx="36195" cy="36195"/>
            </a:xfrm>
            <a:custGeom>
              <a:avLst/>
              <a:gdLst/>
              <a:ahLst/>
              <a:cxnLst/>
              <a:rect l="l" t="t" r="r" b="b"/>
              <a:pathLst>
                <a:path w="36195" h="36194">
                  <a:moveTo>
                    <a:pt x="36002" y="18001"/>
                  </a:moveTo>
                  <a:lnTo>
                    <a:pt x="34587" y="10994"/>
                  </a:lnTo>
                  <a:lnTo>
                    <a:pt x="30729" y="5272"/>
                  </a:lnTo>
                  <a:lnTo>
                    <a:pt x="25007" y="1414"/>
                  </a:lnTo>
                  <a:lnTo>
                    <a:pt x="18000" y="0"/>
                  </a:lnTo>
                  <a:lnTo>
                    <a:pt x="10994" y="1414"/>
                  </a:lnTo>
                  <a:lnTo>
                    <a:pt x="5272" y="5272"/>
                  </a:lnTo>
                  <a:lnTo>
                    <a:pt x="1414" y="10994"/>
                  </a:lnTo>
                  <a:lnTo>
                    <a:pt x="0" y="18001"/>
                  </a:lnTo>
                  <a:lnTo>
                    <a:pt x="1414" y="25008"/>
                  </a:lnTo>
                  <a:lnTo>
                    <a:pt x="5272" y="30729"/>
                  </a:lnTo>
                  <a:lnTo>
                    <a:pt x="10994" y="34587"/>
                  </a:lnTo>
                  <a:lnTo>
                    <a:pt x="18000" y="36002"/>
                  </a:lnTo>
                  <a:lnTo>
                    <a:pt x="25007" y="34587"/>
                  </a:lnTo>
                  <a:lnTo>
                    <a:pt x="30729" y="30729"/>
                  </a:lnTo>
                  <a:lnTo>
                    <a:pt x="34587" y="25008"/>
                  </a:lnTo>
                  <a:lnTo>
                    <a:pt x="36002" y="18001"/>
                  </a:lnTo>
                  <a:close/>
                </a:path>
              </a:pathLst>
            </a:custGeom>
            <a:ln w="5060">
              <a:solidFill>
                <a:srgbClr val="8397A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9" name="object 39" descr=""/>
          <p:cNvSpPr txBox="1"/>
          <p:nvPr/>
        </p:nvSpPr>
        <p:spPr>
          <a:xfrm>
            <a:off x="3322065" y="-3127"/>
            <a:ext cx="468630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6" action="ppaction://hlinksldjump"/>
              </a:rPr>
              <a:t>结论与未来展望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4234243" y="-3127"/>
            <a:ext cx="278765" cy="101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" spc="-20">
                <a:solidFill>
                  <a:srgbClr val="8397A8"/>
                </a:solidFill>
                <a:latin typeface="微软雅黑"/>
                <a:cs typeface="微软雅黑"/>
                <a:hlinkClick r:id="rId7" action="ppaction://hlinksldjump"/>
              </a:rPr>
              <a:t>参考文献</a:t>
            </a:r>
            <a:endParaRPr sz="500">
              <a:latin typeface="微软雅黑"/>
              <a:cs typeface="微软雅黑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0" y="294513"/>
            <a:ext cx="4608195" cy="200660"/>
            <a:chOff x="0" y="294513"/>
            <a:chExt cx="4608195" cy="200660"/>
          </a:xfrm>
        </p:grpSpPr>
        <p:pic>
          <p:nvPicPr>
            <p:cNvPr id="42" name="object 42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294513"/>
              <a:ext cx="4608004" cy="33083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0" y="324624"/>
              <a:ext cx="4608195" cy="170180"/>
            </a:xfrm>
            <a:custGeom>
              <a:avLst/>
              <a:gdLst/>
              <a:ahLst/>
              <a:cxnLst/>
              <a:rect l="l" t="t" r="r" b="b"/>
              <a:pathLst>
                <a:path w="4608195" h="170179">
                  <a:moveTo>
                    <a:pt x="4608004" y="0"/>
                  </a:moveTo>
                  <a:lnTo>
                    <a:pt x="0" y="0"/>
                  </a:lnTo>
                  <a:lnTo>
                    <a:pt x="0" y="170027"/>
                  </a:lnTo>
                  <a:lnTo>
                    <a:pt x="4608004" y="170027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" name="object 44" descr=""/>
          <p:cNvSpPr txBox="1"/>
          <p:nvPr/>
        </p:nvSpPr>
        <p:spPr>
          <a:xfrm>
            <a:off x="95300" y="308221"/>
            <a:ext cx="124333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微软雅黑"/>
                <a:cs typeface="微软雅黑"/>
                <a:hlinkClick r:id="rId3" action="ppaction://hlinksldjump"/>
              </a:rPr>
              <a:t>模型构建</a:t>
            </a:r>
            <a:r>
              <a:rPr dirty="0" sz="1000" spc="30">
                <a:solidFill>
                  <a:srgbClr val="FFFFFF"/>
                </a:solidFill>
                <a:latin typeface="Arial"/>
                <a:cs typeface="Arial"/>
              </a:rPr>
              <a:t>: </a:t>
            </a:r>
            <a:r>
              <a:rPr dirty="0" sz="1000" spc="-20">
                <a:solidFill>
                  <a:srgbClr val="FFFFFF"/>
                </a:solidFill>
                <a:latin typeface="微软雅黑"/>
                <a:cs typeface="微软雅黑"/>
              </a:rPr>
              <a:t>前提与假设</a:t>
            </a:r>
            <a:endParaRPr sz="1000">
              <a:latin typeface="微软雅黑"/>
              <a:cs typeface="微软雅黑"/>
            </a:endParaRPr>
          </a:p>
        </p:txBody>
      </p:sp>
      <p:sp>
        <p:nvSpPr>
          <p:cNvPr id="45" name="object 45" descr=""/>
          <p:cNvSpPr/>
          <p:nvPr/>
        </p:nvSpPr>
        <p:spPr>
          <a:xfrm>
            <a:off x="-34" y="492993"/>
            <a:ext cx="4608195" cy="33655"/>
          </a:xfrm>
          <a:custGeom>
            <a:avLst/>
            <a:gdLst/>
            <a:ahLst/>
            <a:cxnLst/>
            <a:rect l="l" t="t" r="r" b="b"/>
            <a:pathLst>
              <a:path w="4608195" h="33654">
                <a:moveTo>
                  <a:pt x="4608060" y="0"/>
                </a:moveTo>
                <a:lnTo>
                  <a:pt x="0" y="0"/>
                </a:lnTo>
                <a:lnTo>
                  <a:pt x="0" y="33086"/>
                </a:lnTo>
                <a:lnTo>
                  <a:pt x="4608060" y="33086"/>
                </a:lnTo>
                <a:lnTo>
                  <a:pt x="4608060" y="0"/>
                </a:lnTo>
                <a:close/>
              </a:path>
            </a:pathLst>
          </a:custGeom>
          <a:solidFill>
            <a:srgbClr val="0E61A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6" name="object 46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1204388"/>
            <a:ext cx="95289" cy="95288"/>
          </a:xfrm>
          <a:prstGeom prst="rect">
            <a:avLst/>
          </a:prstGeom>
        </p:spPr>
      </p:pic>
      <p:pic>
        <p:nvPicPr>
          <p:cNvPr id="47" name="object 47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1519437"/>
            <a:ext cx="95289" cy="95288"/>
          </a:xfrm>
          <a:prstGeom prst="rect">
            <a:avLst/>
          </a:prstGeom>
        </p:spPr>
      </p:pic>
      <p:pic>
        <p:nvPicPr>
          <p:cNvPr id="48" name="object 48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1695929"/>
            <a:ext cx="95289" cy="95288"/>
          </a:xfrm>
          <a:prstGeom prst="rect">
            <a:avLst/>
          </a:prstGeom>
        </p:spPr>
      </p:pic>
      <p:pic>
        <p:nvPicPr>
          <p:cNvPr id="49" name="object 4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1872434"/>
            <a:ext cx="95289" cy="95288"/>
          </a:xfrm>
          <a:prstGeom prst="rect">
            <a:avLst/>
          </a:prstGeom>
        </p:spPr>
      </p:pic>
      <p:pic>
        <p:nvPicPr>
          <p:cNvPr id="50" name="object 5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43464" y="2048938"/>
            <a:ext cx="95289" cy="95288"/>
          </a:xfrm>
          <a:prstGeom prst="rect">
            <a:avLst/>
          </a:prstGeom>
        </p:spPr>
      </p:pic>
      <p:sp>
        <p:nvSpPr>
          <p:cNvPr id="51" name="object 51" descr=""/>
          <p:cNvSpPr txBox="1"/>
          <p:nvPr/>
        </p:nvSpPr>
        <p:spPr>
          <a:xfrm>
            <a:off x="419201" y="1155237"/>
            <a:ext cx="3863340" cy="1145540"/>
          </a:xfrm>
          <a:prstGeom prst="rect">
            <a:avLst/>
          </a:prstGeom>
        </p:spPr>
        <p:txBody>
          <a:bodyPr wrap="square" lIns="0" tIns="10795" rIns="0" bIns="0" rtlCol="0" vert="horz">
            <a:spAutoFit/>
          </a:bodyPr>
          <a:lstStyle/>
          <a:p>
            <a:pPr marL="168275" marR="71120" indent="-118110">
              <a:lnSpc>
                <a:spcPct val="101000"/>
              </a:lnSpc>
              <a:spcBef>
                <a:spcPts val="85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dirty="0" sz="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25">
                <a:latin typeface="楷体"/>
                <a:cs typeface="楷体"/>
              </a:rPr>
              <a:t>物资调用顺序：政府实物储备 </a:t>
            </a:r>
            <a:r>
              <a:rPr dirty="0" sz="900" spc="-30" i="1">
                <a:latin typeface="Meiryo UI"/>
                <a:cs typeface="Meiryo UI"/>
              </a:rPr>
              <a:t>→ </a:t>
            </a:r>
            <a:r>
              <a:rPr dirty="0" sz="900" spc="-40">
                <a:latin typeface="楷体"/>
                <a:cs typeface="楷体"/>
              </a:rPr>
              <a:t>企业实物储备 </a:t>
            </a:r>
            <a:r>
              <a:rPr dirty="0" sz="900" spc="-30" i="1">
                <a:latin typeface="Meiryo UI"/>
                <a:cs typeface="Meiryo UI"/>
              </a:rPr>
              <a:t>→ </a:t>
            </a:r>
            <a:r>
              <a:rPr dirty="0" sz="900" spc="-40">
                <a:latin typeface="楷体"/>
                <a:cs typeface="楷体"/>
              </a:rPr>
              <a:t>企业捐赠物资 </a:t>
            </a:r>
            <a:r>
              <a:rPr dirty="0" sz="900" spc="-30" i="1">
                <a:latin typeface="Meiryo UI"/>
                <a:cs typeface="Meiryo UI"/>
              </a:rPr>
              <a:t>→ </a:t>
            </a:r>
            <a:r>
              <a:rPr dirty="0" sz="900" spc="-30">
                <a:latin typeface="楷体"/>
                <a:cs typeface="楷体"/>
              </a:rPr>
              <a:t>企业</a:t>
            </a:r>
            <a:r>
              <a:rPr dirty="0" sz="900" spc="-20">
                <a:latin typeface="楷体"/>
                <a:cs typeface="楷体"/>
              </a:rPr>
              <a:t>生产能力储备。</a:t>
            </a:r>
            <a:endParaRPr sz="900">
              <a:latin typeface="楷体"/>
              <a:cs typeface="楷体"/>
            </a:endParaRPr>
          </a:p>
          <a:p>
            <a:pPr marL="50800">
              <a:lnSpc>
                <a:spcPct val="100000"/>
              </a:lnSpc>
              <a:spcBef>
                <a:spcPts val="31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z="600" spc="4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20">
                <a:latin typeface="楷体"/>
                <a:cs typeface="楷体"/>
              </a:rPr>
              <a:t>物资保质期：储备周期小于保质期，期末残值 </a:t>
            </a:r>
            <a:r>
              <a:rPr dirty="0" sz="900" i="1">
                <a:latin typeface="Book Antiqua"/>
                <a:cs typeface="Book Antiqua"/>
              </a:rPr>
              <a:t>v</a:t>
            </a:r>
            <a:r>
              <a:rPr dirty="0" sz="900" spc="25" i="1">
                <a:latin typeface="Book Antiqua"/>
                <a:cs typeface="Book Antiqua"/>
              </a:rPr>
              <a:t> </a:t>
            </a:r>
            <a:r>
              <a:rPr dirty="0" sz="900" spc="-25">
                <a:latin typeface="楷体"/>
                <a:cs typeface="楷体"/>
              </a:rPr>
              <a:t>轮换。</a:t>
            </a:r>
            <a:endParaRPr sz="900">
              <a:latin typeface="楷体"/>
              <a:cs typeface="楷体"/>
            </a:endParaRPr>
          </a:p>
          <a:p>
            <a:pPr marL="50800">
              <a:lnSpc>
                <a:spcPct val="100000"/>
              </a:lnSpc>
              <a:spcBef>
                <a:spcPts val="409"/>
              </a:spcBef>
            </a:pPr>
            <a:r>
              <a:rPr dirty="0" baseline="9259" sz="900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baseline="9259" sz="900" spc="6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6172" sz="1350" spc="-52">
                <a:latin typeface="楷体"/>
                <a:cs typeface="楷体"/>
              </a:rPr>
              <a:t>政府协同前提： 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sz="600" spc="60" b="0">
                <a:latin typeface="Bookman Old Style"/>
                <a:cs typeface="Bookman Old Style"/>
              </a:rPr>
              <a:t> </a:t>
            </a:r>
            <a:r>
              <a:rPr dirty="0" baseline="6172" sz="1350" spc="67">
                <a:latin typeface="Garamond"/>
                <a:cs typeface="Garamond"/>
              </a:rPr>
              <a:t>+ </a:t>
            </a:r>
            <a:r>
              <a:rPr dirty="0" baseline="6172" sz="1350" i="1">
                <a:latin typeface="Book Antiqua"/>
                <a:cs typeface="Book Antiqua"/>
              </a:rPr>
              <a:t>c</a:t>
            </a:r>
            <a:r>
              <a:rPr dirty="0" sz="600" b="0">
                <a:latin typeface="Bookman Old Style"/>
                <a:cs typeface="Bookman Old Style"/>
              </a:rPr>
              <a:t>1</a:t>
            </a:r>
            <a:r>
              <a:rPr dirty="0" sz="600" spc="60" b="0">
                <a:latin typeface="Bookman Old Style"/>
                <a:cs typeface="Bookman Old Style"/>
              </a:rPr>
              <a:t> </a:t>
            </a:r>
            <a:r>
              <a:rPr dirty="0" baseline="6172" sz="1350" spc="-97" i="1">
                <a:latin typeface="Meiryo UI"/>
                <a:cs typeface="Meiryo UI"/>
              </a:rPr>
              <a:t>− </a:t>
            </a:r>
            <a:r>
              <a:rPr dirty="0" baseline="6172" sz="1350" i="1">
                <a:latin typeface="Book Antiqua"/>
                <a:cs typeface="Book Antiqua"/>
              </a:rPr>
              <a:t>v</a:t>
            </a:r>
            <a:r>
              <a:rPr dirty="0" baseline="6172" sz="1350" spc="-37" i="1">
                <a:latin typeface="Book Antiqua"/>
                <a:cs typeface="Book Antiqua"/>
              </a:rPr>
              <a:t> </a:t>
            </a:r>
            <a:r>
              <a:rPr dirty="0" baseline="6172" sz="1350" spc="-97" i="1">
                <a:latin typeface="Meiryo UI"/>
                <a:cs typeface="Meiryo UI"/>
              </a:rPr>
              <a:t>− 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2</a:t>
            </a:r>
            <a:r>
              <a:rPr dirty="0" sz="600" spc="105" b="0">
                <a:latin typeface="Bookman Old Style"/>
                <a:cs typeface="Bookman Old Style"/>
              </a:rPr>
              <a:t> </a:t>
            </a:r>
            <a:r>
              <a:rPr dirty="0" baseline="6172" sz="1350" spc="97" i="1">
                <a:latin typeface="Times New Roman"/>
                <a:cs typeface="Times New Roman"/>
              </a:rPr>
              <a:t>&gt; </a:t>
            </a:r>
            <a:r>
              <a:rPr dirty="0" baseline="6172" sz="1350">
                <a:latin typeface="Garamond"/>
                <a:cs typeface="Garamond"/>
              </a:rPr>
              <a:t>0</a:t>
            </a:r>
            <a:r>
              <a:rPr dirty="0" baseline="6172" sz="1350" spc="-75">
                <a:latin typeface="楷体"/>
                <a:cs typeface="楷体"/>
              </a:rPr>
              <a:t>。</a:t>
            </a:r>
            <a:endParaRPr baseline="6172" sz="1350">
              <a:latin typeface="楷体"/>
              <a:cs typeface="楷体"/>
            </a:endParaRPr>
          </a:p>
          <a:p>
            <a:pPr marL="50800">
              <a:lnSpc>
                <a:spcPct val="100000"/>
              </a:lnSpc>
              <a:spcBef>
                <a:spcPts val="309"/>
              </a:spcBef>
            </a:pPr>
            <a:r>
              <a:rPr dirty="0" baseline="9259" sz="900">
                <a:solidFill>
                  <a:srgbClr val="FFFFFF"/>
                </a:solidFill>
                <a:latin typeface="Arial"/>
                <a:cs typeface="Arial"/>
              </a:rPr>
              <a:t>4</a:t>
            </a:r>
            <a:r>
              <a:rPr dirty="0" baseline="9259" sz="900" spc="6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baseline="6172" sz="1350" spc="-52">
                <a:latin typeface="楷体"/>
                <a:cs typeface="楷体"/>
              </a:rPr>
              <a:t>企业参与激励： </a:t>
            </a:r>
            <a:r>
              <a:rPr dirty="0" baseline="6172" sz="1350" i="1">
                <a:latin typeface="Book Antiqua"/>
                <a:cs typeface="Book Antiqua"/>
              </a:rPr>
              <a:t>s</a:t>
            </a:r>
            <a:r>
              <a:rPr dirty="0" baseline="6172" sz="1350" spc="44" i="1">
                <a:latin typeface="Book Antiqua"/>
                <a:cs typeface="Book Antiqua"/>
              </a:rPr>
              <a:t> </a:t>
            </a:r>
            <a:r>
              <a:rPr dirty="0" baseline="6172" sz="1350" spc="97" i="1">
                <a:latin typeface="Times New Roman"/>
                <a:cs typeface="Times New Roman"/>
              </a:rPr>
              <a:t>&gt; </a:t>
            </a:r>
            <a:r>
              <a:rPr dirty="0" baseline="6172" sz="1350" i="1">
                <a:latin typeface="Book Antiqua"/>
                <a:cs typeface="Book Antiqua"/>
              </a:rPr>
              <a:t>v</a:t>
            </a:r>
            <a:r>
              <a:rPr dirty="0" baseline="6172" sz="1350" spc="30" i="1">
                <a:latin typeface="Book Antiqua"/>
                <a:cs typeface="Book Antiqua"/>
              </a:rPr>
              <a:t> </a:t>
            </a:r>
            <a:r>
              <a:rPr dirty="0" baseline="6172" sz="1350" spc="-165">
                <a:latin typeface="楷体"/>
                <a:cs typeface="楷体"/>
              </a:rPr>
              <a:t>且 </a:t>
            </a:r>
            <a:r>
              <a:rPr dirty="0" baseline="6172" sz="1350" i="1">
                <a:latin typeface="Book Antiqua"/>
                <a:cs typeface="Book Antiqua"/>
              </a:rPr>
              <a:t>m</a:t>
            </a:r>
            <a:r>
              <a:rPr dirty="0" baseline="6172" sz="1350" spc="52" i="1">
                <a:latin typeface="Book Antiqua"/>
                <a:cs typeface="Book Antiqua"/>
              </a:rPr>
              <a:t> </a:t>
            </a:r>
            <a:r>
              <a:rPr dirty="0" baseline="6172" sz="1350" spc="89" i="1">
                <a:latin typeface="Times New Roman"/>
                <a:cs typeface="Times New Roman"/>
              </a:rPr>
              <a:t>&gt; </a:t>
            </a:r>
            <a:r>
              <a:rPr dirty="0" baseline="6172" sz="1350" i="1">
                <a:latin typeface="Book Antiqua"/>
                <a:cs typeface="Book Antiqua"/>
              </a:rPr>
              <a:t>s</a:t>
            </a:r>
            <a:r>
              <a:rPr dirty="0" baseline="6172" sz="1350" spc="-30" i="1">
                <a:latin typeface="Book Antiqua"/>
                <a:cs typeface="Book Antiqua"/>
              </a:rPr>
              <a:t> </a:t>
            </a:r>
            <a:r>
              <a:rPr dirty="0" baseline="6172" sz="1350" spc="67">
                <a:latin typeface="Garamond"/>
                <a:cs typeface="Garamond"/>
              </a:rPr>
              <a:t>+ </a:t>
            </a:r>
            <a:r>
              <a:rPr dirty="0" baseline="6172" sz="1350" i="1">
                <a:latin typeface="Book Antiqua"/>
                <a:cs typeface="Book Antiqua"/>
              </a:rPr>
              <a:t>p</a:t>
            </a:r>
            <a:r>
              <a:rPr dirty="0" sz="600" b="0">
                <a:latin typeface="Bookman Old Style"/>
                <a:cs typeface="Bookman Old Style"/>
              </a:rPr>
              <a:t>2</a:t>
            </a:r>
            <a:r>
              <a:rPr dirty="0" baseline="6172" sz="1350" spc="-75">
                <a:latin typeface="楷体"/>
                <a:cs typeface="楷体"/>
              </a:rPr>
              <a:t>。</a:t>
            </a:r>
            <a:endParaRPr baseline="6172" sz="1350">
              <a:latin typeface="楷体"/>
              <a:cs typeface="楷体"/>
            </a:endParaRPr>
          </a:p>
          <a:p>
            <a:pPr marL="168275" marR="43180" indent="-118110">
              <a:lnSpc>
                <a:spcPct val="101000"/>
              </a:lnSpc>
              <a:spcBef>
                <a:spcPts val="200"/>
              </a:spcBef>
            </a:pPr>
            <a:r>
              <a:rPr dirty="0" sz="600">
                <a:solidFill>
                  <a:srgbClr val="FFFFFF"/>
                </a:solidFill>
                <a:latin typeface="Arial"/>
                <a:cs typeface="Arial"/>
              </a:rPr>
              <a:t>5</a:t>
            </a:r>
            <a:r>
              <a:rPr dirty="0" sz="600" spc="4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900" spc="-15">
                <a:latin typeface="楷体"/>
                <a:cs typeface="楷体"/>
              </a:rPr>
              <a:t>极端事件概率：把企业和政府，以及后来企业捐赠物资全部都使用掉的概</a:t>
            </a:r>
            <a:r>
              <a:rPr dirty="0" sz="900" spc="-30">
                <a:latin typeface="楷体"/>
                <a:cs typeface="楷体"/>
              </a:rPr>
              <a:t>率视为极端事件。当 </a:t>
            </a:r>
            <a:r>
              <a:rPr dirty="0" sz="900" i="1">
                <a:latin typeface="Book Antiqua"/>
                <a:cs typeface="Book Antiqua"/>
              </a:rPr>
              <a:t>x</a:t>
            </a:r>
            <a:r>
              <a:rPr dirty="0" sz="900" spc="35" i="1">
                <a:latin typeface="Book Antiqua"/>
                <a:cs typeface="Book Antiqua"/>
              </a:rPr>
              <a:t> </a:t>
            </a:r>
            <a:r>
              <a:rPr dirty="0" sz="900" spc="-25" i="1">
                <a:latin typeface="Meiryo UI"/>
                <a:cs typeface="Meiryo UI"/>
              </a:rPr>
              <a:t>≥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0" i="1">
                <a:latin typeface="Book Antiqua"/>
                <a:cs typeface="Book Antiqua"/>
              </a:rPr>
              <a:t> </a:t>
            </a:r>
            <a:r>
              <a:rPr dirty="0" sz="900" spc="45">
                <a:latin typeface="Garamond"/>
                <a:cs typeface="Garamond"/>
              </a:rPr>
              <a:t>+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sz="900" spc="-20" i="1">
                <a:latin typeface="Book Antiqua"/>
                <a:cs typeface="Book Antiqua"/>
              </a:rPr>
              <a:t> </a:t>
            </a:r>
            <a:r>
              <a:rPr dirty="0" sz="900" spc="45">
                <a:latin typeface="Garamond"/>
                <a:cs typeface="Garamond"/>
              </a:rPr>
              <a:t>+ </a:t>
            </a:r>
            <a:r>
              <a:rPr dirty="0" sz="900" i="1">
                <a:latin typeface="Book Antiqua"/>
                <a:cs typeface="Book Antiqua"/>
              </a:rPr>
              <a:t>Q</a:t>
            </a:r>
            <a:r>
              <a:rPr dirty="0" baseline="-9259" sz="900" i="1">
                <a:latin typeface="Book Antiqua"/>
                <a:cs typeface="Book Antiqua"/>
              </a:rPr>
              <a:t>j</a:t>
            </a:r>
            <a:r>
              <a:rPr dirty="0" sz="900" spc="-45">
                <a:latin typeface="楷体"/>
                <a:cs typeface="楷体"/>
              </a:rPr>
              <a:t>，概率密度 </a:t>
            </a:r>
            <a:r>
              <a:rPr dirty="0" sz="900" spc="-10" i="1">
                <a:latin typeface="Book Antiqua"/>
                <a:cs typeface="Book Antiqua"/>
              </a:rPr>
              <a:t>f</a:t>
            </a:r>
            <a:r>
              <a:rPr dirty="0" sz="900" spc="-100" i="1">
                <a:latin typeface="Book Antiqua"/>
                <a:cs typeface="Book Antiqua"/>
              </a:rPr>
              <a:t> </a:t>
            </a:r>
            <a:r>
              <a:rPr dirty="0" sz="900" spc="60">
                <a:latin typeface="Garamond"/>
                <a:cs typeface="Garamond"/>
              </a:rPr>
              <a:t>(</a:t>
            </a:r>
            <a:r>
              <a:rPr dirty="0" sz="900" spc="60" i="1">
                <a:latin typeface="Book Antiqua"/>
                <a:cs typeface="Book Antiqua"/>
              </a:rPr>
              <a:t>x</a:t>
            </a:r>
            <a:r>
              <a:rPr dirty="0" sz="900" spc="45">
                <a:latin typeface="Garamond"/>
                <a:cs typeface="Garamond"/>
              </a:rPr>
              <a:t>) </a:t>
            </a:r>
            <a:r>
              <a:rPr dirty="0" sz="900" spc="-25" i="1">
                <a:latin typeface="Meiryo UI"/>
                <a:cs typeface="Meiryo UI"/>
              </a:rPr>
              <a:t>≃ </a:t>
            </a:r>
            <a:r>
              <a:rPr dirty="0" sz="900">
                <a:latin typeface="Garamond"/>
                <a:cs typeface="Garamond"/>
              </a:rPr>
              <a:t>0</a:t>
            </a:r>
            <a:r>
              <a:rPr dirty="0" sz="900" spc="-50">
                <a:latin typeface="楷体"/>
                <a:cs typeface="楷体"/>
              </a:rPr>
              <a:t>。</a:t>
            </a:r>
            <a:endParaRPr sz="900">
              <a:latin typeface="楷体"/>
              <a:cs typeface="楷体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0" y="3216173"/>
            <a:ext cx="4608195" cy="240029"/>
            <a:chOff x="0" y="3216173"/>
            <a:chExt cx="4608195" cy="240029"/>
          </a:xfrm>
        </p:grpSpPr>
        <p:sp>
          <p:nvSpPr>
            <p:cNvPr id="53" name="object 53" descr=""/>
            <p:cNvSpPr/>
            <p:nvPr/>
          </p:nvSpPr>
          <p:spPr>
            <a:xfrm>
              <a:off x="0" y="3216173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E61A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0" y="3336112"/>
              <a:ext cx="4608195" cy="120014"/>
            </a:xfrm>
            <a:custGeom>
              <a:avLst/>
              <a:gdLst/>
              <a:ahLst/>
              <a:cxnLst/>
              <a:rect l="l" t="t" r="r" b="b"/>
              <a:pathLst>
                <a:path w="4608195" h="120014">
                  <a:moveTo>
                    <a:pt x="4608004" y="0"/>
                  </a:moveTo>
                  <a:lnTo>
                    <a:pt x="0" y="0"/>
                  </a:lnTo>
                  <a:lnTo>
                    <a:pt x="0" y="119938"/>
                  </a:lnTo>
                  <a:lnTo>
                    <a:pt x="4608004" y="119938"/>
                  </a:lnTo>
                  <a:lnTo>
                    <a:pt x="4608004" y="0"/>
                  </a:lnTo>
                  <a:close/>
                </a:path>
              </a:pathLst>
            </a:custGeom>
            <a:solidFill>
              <a:srgbClr val="07305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5" name="object 55" descr=""/>
          <p:cNvSpPr txBox="1"/>
          <p:nvPr/>
        </p:nvSpPr>
        <p:spPr>
          <a:xfrm>
            <a:off x="95300" y="3219250"/>
            <a:ext cx="1766570" cy="230504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</a:rPr>
              <a:t>张珂，周吉林</a:t>
            </a:r>
            <a:endParaRPr sz="5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500" spc="-1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考虑企业社会责任的应急物资协同储备：</a:t>
            </a:r>
            <a:r>
              <a:rPr dirty="0" sz="500" spc="-10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Stackelberg</a:t>
            </a:r>
            <a:r>
              <a:rPr dirty="0" sz="500" spc="175">
                <a:solidFill>
                  <a:srgbClr val="FFFFFF"/>
                </a:solidFill>
                <a:latin typeface="Arial"/>
                <a:cs typeface="Arial"/>
                <a:hlinkClick r:id="rId10" action="ppaction://hlinksldjump"/>
              </a:rPr>
              <a:t> </a:t>
            </a:r>
            <a:r>
              <a:rPr dirty="0" sz="500" spc="-20">
                <a:solidFill>
                  <a:srgbClr val="FFFFFF"/>
                </a:solidFill>
                <a:latin typeface="微软雅黑"/>
                <a:cs typeface="微软雅黑"/>
                <a:hlinkClick r:id="rId10" action="ppaction://hlinksldjump"/>
              </a:rPr>
              <a:t>博弈模型</a:t>
            </a:r>
            <a:endParaRPr sz="500">
              <a:latin typeface="微软雅黑"/>
              <a:cs typeface="微软雅黑"/>
            </a:endParaRPr>
          </a:p>
        </p:txBody>
      </p:sp>
      <p:sp>
        <p:nvSpPr>
          <p:cNvPr id="56" name="object 5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pc="-15"/>
              <a:t>北京邮电大学智能工程与自动化学院</a:t>
            </a:r>
          </a:p>
          <a:p>
            <a:pPr algn="r" marR="5080">
              <a:lnSpc>
                <a:spcPct val="100000"/>
              </a:lnSpc>
              <a:spcBef>
                <a:spcPts val="345"/>
              </a:spcBef>
            </a:pPr>
            <a:fld id="{81D60167-4931-47E6-BA6A-407CBD079E47}" type="slidenum">
              <a:rPr dirty="0">
                <a:latin typeface="Arial"/>
                <a:cs typeface="Arial"/>
              </a:rPr>
              <a:t>16</a:t>
            </a:fld>
            <a:r>
              <a:rPr dirty="0" spc="-5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/</a:t>
            </a:r>
            <a:r>
              <a:rPr dirty="0" spc="-5">
                <a:latin typeface="Arial"/>
                <a:cs typeface="Arial"/>
              </a:rPr>
              <a:t> </a:t>
            </a:r>
            <a:r>
              <a:rPr dirty="0" spc="-25">
                <a:latin typeface="Arial"/>
                <a:cs typeface="Arial"/>
              </a:rPr>
              <a:t>38</a:t>
            </a:r>
          </a:p>
        </p:txBody>
      </p:sp>
    </p:spTree>
  </p:cSld>
  <p:clrMapOvr>
    <a:masterClrMapping/>
  </p:clrMapOvr>
  <p:transition spd="fast">
    <p:cut thruBlk="0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张珂，周吉林</dc:creator>
  <dc:title>考虑企业社会责任的应急物资协同储备：Stackelberg博弈模型 - 论文汇报</dc:title>
  <dcterms:created xsi:type="dcterms:W3CDTF">2025-05-28T03:22:58Z</dcterms:created>
  <dcterms:modified xsi:type="dcterms:W3CDTF">2025-05-28T03:22:58Z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2025-05-25T00:00:00Z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(20240305)</vt:lpwstr>
  </property>
  <property fmtid="{D5CDD505-2E9C-101B-9397-08002B2CF9AE}" pid="5" name="LastSaved">
    <vt:filetime>2025-05-25T00:00:00Z</vt:filetime>
  </property>
</Properties>
</file>