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79" r:id="rId2"/>
    <p:sldId id="280" r:id="rId3"/>
    <p:sldId id="281" r:id="rId4"/>
    <p:sldId id="282" r:id="rId5"/>
    <p:sldId id="283" r:id="rId6"/>
    <p:sldId id="284" r:id="rId7"/>
    <p:sldId id="285" r:id="rId8"/>
    <p:sldId id="286" r:id="rId9"/>
    <p:sldId id="28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7/20/2022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31211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7/20/2022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808336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7/20/2022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4429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7/20/2022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89162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7/20/2022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030535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7/20/2022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41477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7/20/2022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46269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7/20/2022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3782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7/20/2022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884079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7/20/2022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556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7/20/2022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88814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7/20/2022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419408816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FF6600"/>
                </a:solidFill>
                <a:effectLst/>
                <a:uLnTx/>
                <a:uFillTx/>
                <a:latin typeface="Calibri" panose="020F0502020204030204"/>
                <a:ea typeface="+mn-ea"/>
                <a:cs typeface="+mn-cs"/>
              </a:rPr>
              <a:t>G2M 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F6600"/>
                </a:solidFill>
                <a:effectLst/>
                <a:uLnTx/>
                <a:uFillTx/>
                <a:latin typeface="Calibri" panose="020F0502020204030204"/>
                <a:ea typeface="+mn-ea"/>
                <a:cs typeface="+mn-cs"/>
              </a:rPr>
              <a:t>Virtual</a:t>
            </a:r>
            <a:r>
              <a:rPr kumimoji="0" lang="en-US" sz="25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500" b="0" i="0" u="none" strike="noStrike" kern="1200" cap="none" spc="0" normalizeH="0" baseline="0" noProof="0" dirty="0">
                <a:ln>
                  <a:noFill/>
                </a:ln>
                <a:solidFill>
                  <a:srgbClr val="FF6600"/>
                </a:solidFill>
                <a:effectLst/>
                <a:uLnTx/>
                <a:uFillTx/>
                <a:latin typeface="Calibri" panose="020F0502020204030204"/>
                <a:ea typeface="+mn-ea"/>
                <a:cs typeface="+mn-cs"/>
              </a:rPr>
              <a:t>Internship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FF6600"/>
                </a:solidFill>
                <a:effectLst/>
                <a:uLnTx/>
                <a:uFillTx/>
                <a:latin typeface="Calibri" panose="020F0502020204030204"/>
                <a:ea typeface="+mn-ea"/>
                <a:cs typeface="+mn-cs"/>
              </a:rPr>
              <a:t>20-07-2022</a:t>
            </a:r>
          </a:p>
        </p:txBody>
      </p:sp>
    </p:spTree>
    <p:extLst>
      <p:ext uri="{BB962C8B-B14F-4D97-AF65-F5344CB8AC3E}">
        <p14:creationId xmlns:p14="http://schemas.microsoft.com/office/powerpoint/2010/main" val="149197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359392 rows of transaction data available after the four datasets are merged</a:t>
            </a:r>
          </a:p>
          <a:p>
            <a:r>
              <a:rPr lang="en-US" sz="1800" dirty="0"/>
              <a:t>Dates of travel range from 2016-1-4 to 2019-1-2 (set base to 1900-01-01)</a:t>
            </a:r>
          </a:p>
          <a:p>
            <a:r>
              <a:rPr lang="en-US" sz="1800" dirty="0"/>
              <a:t>Columns after the initial merging: Transaction ID, Date of Travel, Company, City, KM Travelled, Price Charged, Cost of Trip, Customer ID, </a:t>
            </a:r>
            <a:r>
              <a:rPr lang="en-US" sz="1800" dirty="0" err="1"/>
              <a:t>Payment_Mode</a:t>
            </a:r>
            <a:r>
              <a:rPr lang="en-US" sz="1800" dirty="0"/>
              <a:t>, Gender, Age, Income, Population, Users</a:t>
            </a:r>
          </a:p>
          <a:p>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Data summary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FC8390D-1A02-FCFD-D9B4-56FB6DCFE9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28428"/>
            <a:ext cx="5003174" cy="3352381"/>
          </a:xfrm>
        </p:spPr>
      </p:pic>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Transaction number for each company</a:t>
            </a:r>
          </a:p>
        </p:txBody>
      </p:sp>
      <p:sp>
        <p:nvSpPr>
          <p:cNvPr id="7" name="文本框 6">
            <a:extLst>
              <a:ext uri="{FF2B5EF4-FFF2-40B4-BE49-F238E27FC236}">
                <a16:creationId xmlns:a16="http://schemas.microsoft.com/office/drawing/2014/main" id="{94CC194D-52E6-B624-B168-03DD8E5B3613}"/>
              </a:ext>
            </a:extLst>
          </p:cNvPr>
          <p:cNvSpPr txBox="1"/>
          <p:nvPr/>
        </p:nvSpPr>
        <p:spPr>
          <a:xfrm>
            <a:off x="6410527" y="2582295"/>
            <a:ext cx="4643962" cy="1015663"/>
          </a:xfrm>
          <a:prstGeom prst="rect">
            <a:avLst/>
          </a:prstGeom>
          <a:noFill/>
        </p:spPr>
        <p:txBody>
          <a:bodyPr wrap="square" rtlCol="0">
            <a:spAutoFit/>
          </a:bodyPr>
          <a:lstStyle/>
          <a:p>
            <a:r>
              <a:rPr lang="en-US" altLang="zh-CN" sz="2000" dirty="0"/>
              <a:t>From the plot we can see that Yellow Cab company has much larger transaction number during this period. </a:t>
            </a:r>
            <a:endParaRPr lang="zh-CN" altLang="en-US" sz="2000" dirty="0"/>
          </a:p>
        </p:txBody>
      </p:sp>
    </p:spTree>
    <p:extLst>
      <p:ext uri="{BB962C8B-B14F-4D97-AF65-F5344CB8AC3E}">
        <p14:creationId xmlns:p14="http://schemas.microsoft.com/office/powerpoint/2010/main" val="10499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Revenue of each company</a:t>
            </a:r>
          </a:p>
        </p:txBody>
      </p:sp>
      <p:pic>
        <p:nvPicPr>
          <p:cNvPr id="9" name="内容占位符 8">
            <a:extLst>
              <a:ext uri="{FF2B5EF4-FFF2-40B4-BE49-F238E27FC236}">
                <a16:creationId xmlns:a16="http://schemas.microsoft.com/office/drawing/2014/main" id="{9E394480-EA1D-9B48-544F-2BB96C56CA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10859"/>
            <a:ext cx="4850793" cy="3530159"/>
          </a:xfrm>
        </p:spPr>
      </p:pic>
      <p:sp>
        <p:nvSpPr>
          <p:cNvPr id="10" name="文本框 9">
            <a:extLst>
              <a:ext uri="{FF2B5EF4-FFF2-40B4-BE49-F238E27FC236}">
                <a16:creationId xmlns:a16="http://schemas.microsoft.com/office/drawing/2014/main" id="{422A5FCF-764B-2E43-D1FD-16E00D91B6D1}"/>
              </a:ext>
            </a:extLst>
          </p:cNvPr>
          <p:cNvSpPr txBox="1"/>
          <p:nvPr/>
        </p:nvSpPr>
        <p:spPr>
          <a:xfrm>
            <a:off x="6643397" y="2875609"/>
            <a:ext cx="4217437" cy="1200329"/>
          </a:xfrm>
          <a:prstGeom prst="rect">
            <a:avLst/>
          </a:prstGeom>
          <a:noFill/>
        </p:spPr>
        <p:txBody>
          <a:bodyPr wrap="square" rtlCol="0">
            <a:spAutoFit/>
          </a:bodyPr>
          <a:lstStyle/>
          <a:p>
            <a:r>
              <a:rPr lang="en-US" altLang="zh-CN" dirty="0"/>
              <a:t>From the plot we can see that Yellow Cab company performs better in terms of total revenue, which is calculated by adding all price charged.</a:t>
            </a:r>
            <a:endParaRPr lang="zh-CN" altLang="en-US" dirty="0"/>
          </a:p>
        </p:txBody>
      </p:sp>
    </p:spTree>
    <p:extLst>
      <p:ext uri="{BB962C8B-B14F-4D97-AF65-F5344CB8AC3E}">
        <p14:creationId xmlns:p14="http://schemas.microsoft.com/office/powerpoint/2010/main" val="277888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Average profit per km</a:t>
            </a:r>
          </a:p>
        </p:txBody>
      </p:sp>
      <p:pic>
        <p:nvPicPr>
          <p:cNvPr id="7" name="内容占位符 6">
            <a:extLst>
              <a:ext uri="{FF2B5EF4-FFF2-40B4-BE49-F238E27FC236}">
                <a16:creationId xmlns:a16="http://schemas.microsoft.com/office/drawing/2014/main" id="{429D0622-8F01-7C60-0080-8943C7AABD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10858"/>
            <a:ext cx="4774603" cy="3530159"/>
          </a:xfrm>
        </p:spPr>
      </p:pic>
      <p:sp>
        <p:nvSpPr>
          <p:cNvPr id="11" name="文本框 10">
            <a:extLst>
              <a:ext uri="{FF2B5EF4-FFF2-40B4-BE49-F238E27FC236}">
                <a16:creationId xmlns:a16="http://schemas.microsoft.com/office/drawing/2014/main" id="{65A0D1DC-DCA4-1C64-B38A-5D0CFD2D3750}"/>
              </a:ext>
            </a:extLst>
          </p:cNvPr>
          <p:cNvSpPr txBox="1"/>
          <p:nvPr/>
        </p:nvSpPr>
        <p:spPr>
          <a:xfrm>
            <a:off x="6391072" y="2684834"/>
            <a:ext cx="4961107" cy="1200329"/>
          </a:xfrm>
          <a:prstGeom prst="rect">
            <a:avLst/>
          </a:prstGeom>
          <a:noFill/>
        </p:spPr>
        <p:txBody>
          <a:bodyPr wrap="square" rtlCol="0">
            <a:spAutoFit/>
          </a:bodyPr>
          <a:lstStyle/>
          <a:p>
            <a:r>
              <a:rPr lang="en-US" altLang="zh-CN" dirty="0"/>
              <a:t>Yellow Cab performs better in terms of average profit per km. This means that Yellow Cab has better cost management mechanism and thus greater capability to generate profit.</a:t>
            </a:r>
            <a:endParaRPr lang="zh-CN" altLang="en-US" dirty="0"/>
          </a:p>
        </p:txBody>
      </p:sp>
    </p:spTree>
    <p:extLst>
      <p:ext uri="{BB962C8B-B14F-4D97-AF65-F5344CB8AC3E}">
        <p14:creationId xmlns:p14="http://schemas.microsoft.com/office/powerpoint/2010/main" val="174634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User-City Table</a:t>
            </a:r>
          </a:p>
        </p:txBody>
      </p:sp>
      <p:pic>
        <p:nvPicPr>
          <p:cNvPr id="8" name="内容占位符 7">
            <a:extLst>
              <a:ext uri="{FF2B5EF4-FFF2-40B4-BE49-F238E27FC236}">
                <a16:creationId xmlns:a16="http://schemas.microsoft.com/office/drawing/2014/main" id="{0CF328B9-776D-FA58-1739-45D8F7CD07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139" y="1524686"/>
            <a:ext cx="5593555" cy="5128041"/>
          </a:xfrm>
        </p:spPr>
      </p:pic>
      <p:sp>
        <p:nvSpPr>
          <p:cNvPr id="12" name="文本框 11">
            <a:extLst>
              <a:ext uri="{FF2B5EF4-FFF2-40B4-BE49-F238E27FC236}">
                <a16:creationId xmlns:a16="http://schemas.microsoft.com/office/drawing/2014/main" id="{8CF08BC7-943B-3172-FA62-62BD0EABA6EC}"/>
              </a:ext>
            </a:extLst>
          </p:cNvPr>
          <p:cNvSpPr txBox="1"/>
          <p:nvPr/>
        </p:nvSpPr>
        <p:spPr>
          <a:xfrm>
            <a:off x="6096000" y="2577830"/>
            <a:ext cx="4798979" cy="1477328"/>
          </a:xfrm>
          <a:prstGeom prst="rect">
            <a:avLst/>
          </a:prstGeom>
          <a:noFill/>
        </p:spPr>
        <p:txBody>
          <a:bodyPr wrap="square" rtlCol="0">
            <a:spAutoFit/>
          </a:bodyPr>
          <a:lstStyle/>
          <a:p>
            <a:r>
              <a:rPr lang="en-US" altLang="zh-CN" dirty="0"/>
              <a:t>“Users” column is interpreted as the total number of cab users in the corresponding city. From the table we can see that both companies only account for a small portion of users in the cities. </a:t>
            </a:r>
            <a:endParaRPr lang="zh-CN" altLang="en-US" dirty="0"/>
          </a:p>
        </p:txBody>
      </p:sp>
    </p:spTree>
    <p:extLst>
      <p:ext uri="{BB962C8B-B14F-4D97-AF65-F5344CB8AC3E}">
        <p14:creationId xmlns:p14="http://schemas.microsoft.com/office/powerpoint/2010/main" val="317066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Transaction number in different age groups</a:t>
            </a:r>
          </a:p>
        </p:txBody>
      </p:sp>
      <p:pic>
        <p:nvPicPr>
          <p:cNvPr id="7" name="内容占位符 6">
            <a:extLst>
              <a:ext uri="{FF2B5EF4-FFF2-40B4-BE49-F238E27FC236}">
                <a16:creationId xmlns:a16="http://schemas.microsoft.com/office/drawing/2014/main" id="{2506A8E8-390B-40CA-C7EB-C6D7175A34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78810"/>
            <a:ext cx="5180952" cy="3530159"/>
          </a:xfrm>
        </p:spPr>
      </p:pic>
      <p:sp>
        <p:nvSpPr>
          <p:cNvPr id="10" name="文本框 9">
            <a:extLst>
              <a:ext uri="{FF2B5EF4-FFF2-40B4-BE49-F238E27FC236}">
                <a16:creationId xmlns:a16="http://schemas.microsoft.com/office/drawing/2014/main" id="{E25505AA-9800-6C4C-F213-CB2C53807E06}"/>
              </a:ext>
            </a:extLst>
          </p:cNvPr>
          <p:cNvSpPr txBox="1"/>
          <p:nvPr/>
        </p:nvSpPr>
        <p:spPr>
          <a:xfrm>
            <a:off x="6496455" y="2943907"/>
            <a:ext cx="4857345" cy="1477328"/>
          </a:xfrm>
          <a:prstGeom prst="rect">
            <a:avLst/>
          </a:prstGeom>
          <a:noFill/>
        </p:spPr>
        <p:txBody>
          <a:bodyPr wrap="square" rtlCol="0">
            <a:spAutoFit/>
          </a:bodyPr>
          <a:lstStyle/>
          <a:p>
            <a:r>
              <a:rPr lang="en-US" altLang="zh-CN" dirty="0"/>
              <a:t>We can see that Yellow Cab is more popular among all age groups. Here “youth” means 18-25 years old; “young adults” means 26-40 adults; “middle aged” means 40-55 years old; “seniors” means 55-65 years old.</a:t>
            </a:r>
            <a:endParaRPr lang="zh-CN" altLang="en-US" dirty="0"/>
          </a:p>
        </p:txBody>
      </p:sp>
    </p:spTree>
    <p:extLst>
      <p:ext uri="{BB962C8B-B14F-4D97-AF65-F5344CB8AC3E}">
        <p14:creationId xmlns:p14="http://schemas.microsoft.com/office/powerpoint/2010/main" val="88126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Seasonality</a:t>
            </a:r>
          </a:p>
        </p:txBody>
      </p:sp>
      <p:pic>
        <p:nvPicPr>
          <p:cNvPr id="8" name="内容占位符 7">
            <a:extLst>
              <a:ext uri="{FF2B5EF4-FFF2-40B4-BE49-F238E27FC236}">
                <a16:creationId xmlns:a16="http://schemas.microsoft.com/office/drawing/2014/main" id="{618A49B4-E5D4-015A-222D-B83474112E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81446"/>
            <a:ext cx="5104762" cy="3530159"/>
          </a:xfrm>
        </p:spPr>
      </p:pic>
      <p:sp>
        <p:nvSpPr>
          <p:cNvPr id="11" name="文本框 10">
            <a:extLst>
              <a:ext uri="{FF2B5EF4-FFF2-40B4-BE49-F238E27FC236}">
                <a16:creationId xmlns:a16="http://schemas.microsoft.com/office/drawing/2014/main" id="{8857E9B7-B94C-6722-183E-6365BF47B8B1}"/>
              </a:ext>
            </a:extLst>
          </p:cNvPr>
          <p:cNvSpPr txBox="1"/>
          <p:nvPr/>
        </p:nvSpPr>
        <p:spPr>
          <a:xfrm>
            <a:off x="6548501" y="3594271"/>
            <a:ext cx="4459137" cy="1477328"/>
          </a:xfrm>
          <a:prstGeom prst="rect">
            <a:avLst/>
          </a:prstGeom>
          <a:noFill/>
        </p:spPr>
        <p:txBody>
          <a:bodyPr wrap="square" rtlCol="0">
            <a:spAutoFit/>
          </a:bodyPr>
          <a:lstStyle/>
          <a:p>
            <a:r>
              <a:rPr lang="en-US" altLang="zh-CN" dirty="0"/>
              <a:t>We can see that transaction number</a:t>
            </a:r>
            <a:r>
              <a:rPr lang="zh-CN" altLang="en-US" dirty="0"/>
              <a:t> </a:t>
            </a:r>
            <a:r>
              <a:rPr lang="en-US" altLang="zh-CN" dirty="0"/>
              <a:t>varies</a:t>
            </a:r>
            <a:r>
              <a:rPr lang="zh-CN" altLang="en-US" dirty="0"/>
              <a:t> </a:t>
            </a:r>
            <a:r>
              <a:rPr lang="en-US" altLang="zh-CN" dirty="0"/>
              <a:t>in</a:t>
            </a:r>
            <a:r>
              <a:rPr lang="zh-CN" altLang="en-US" dirty="0"/>
              <a:t> </a:t>
            </a:r>
            <a:r>
              <a:rPr lang="en-US" altLang="zh-CN" dirty="0"/>
              <a:t>different seasons. In Autumn there is greater demand for cabs while in spring there is less demand. This trend is reflected in both companies’ data.</a:t>
            </a:r>
            <a:endParaRPr lang="zh-CN" altLang="en-US" dirty="0"/>
          </a:p>
        </p:txBody>
      </p:sp>
    </p:spTree>
    <p:extLst>
      <p:ext uri="{BB962C8B-B14F-4D97-AF65-F5344CB8AC3E}">
        <p14:creationId xmlns:p14="http://schemas.microsoft.com/office/powerpoint/2010/main" val="3832471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Recommendations</a:t>
            </a:r>
          </a:p>
        </p:txBody>
      </p:sp>
      <p:sp>
        <p:nvSpPr>
          <p:cNvPr id="7" name="内容占位符 6">
            <a:extLst>
              <a:ext uri="{FF2B5EF4-FFF2-40B4-BE49-F238E27FC236}">
                <a16:creationId xmlns:a16="http://schemas.microsoft.com/office/drawing/2014/main" id="{11427BD2-B1D6-D66C-39A4-831B30B1BD2C}"/>
              </a:ext>
            </a:extLst>
          </p:cNvPr>
          <p:cNvSpPr>
            <a:spLocks noGrp="1"/>
          </p:cNvSpPr>
          <p:nvPr>
            <p:ph idx="1"/>
          </p:nvPr>
        </p:nvSpPr>
        <p:spPr/>
        <p:txBody>
          <a:bodyPr/>
          <a:lstStyle/>
          <a:p>
            <a:r>
              <a:rPr lang="en-US" altLang="zh-CN" dirty="0"/>
              <a:t>From the analysis in previous slides we can see that Yellow Cab performs better in every way. It had more transaction number, generated more profit per km, and was more popular among all age groups.</a:t>
            </a:r>
          </a:p>
          <a:p>
            <a:r>
              <a:rPr lang="en-US" altLang="zh-CN" dirty="0"/>
              <a:t>Therefore</a:t>
            </a:r>
            <a:r>
              <a:rPr lang="en-US" altLang="zh-CN"/>
              <a:t>, w</a:t>
            </a:r>
            <a:r>
              <a:rPr lang="en-US" altLang="zh-CN" dirty="0"/>
              <a:t>e</a:t>
            </a:r>
            <a:r>
              <a:rPr lang="en-US" altLang="zh-CN"/>
              <a:t> </a:t>
            </a:r>
            <a:r>
              <a:rPr lang="en-US" altLang="zh-CN" dirty="0"/>
              <a:t>recommend Yellow Cab for investment.</a:t>
            </a:r>
          </a:p>
        </p:txBody>
      </p:sp>
    </p:spTree>
    <p:extLst>
      <p:ext uri="{BB962C8B-B14F-4D97-AF65-F5344CB8AC3E}">
        <p14:creationId xmlns:p14="http://schemas.microsoft.com/office/powerpoint/2010/main" val="3930029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1450</TotalTime>
  <Words>348</Words>
  <Application>Microsoft Office PowerPoint</Application>
  <PresentationFormat>宽屏</PresentationFormat>
  <Paragraphs>23</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Calibri</vt:lpstr>
      <vt:lpstr>Calibri Light</vt:lpstr>
      <vt:lpstr>Office Theme</vt:lpstr>
      <vt:lpstr>PowerPoint 演示文稿</vt:lpstr>
      <vt:lpstr>Data summary</vt:lpstr>
      <vt:lpstr>Transaction number for each company</vt:lpstr>
      <vt:lpstr>Revenue of each company</vt:lpstr>
      <vt:lpstr>Average profit per km</vt:lpstr>
      <vt:lpstr>User-City Table</vt:lpstr>
      <vt:lpstr>Transaction number in different age groups</vt:lpstr>
      <vt:lpstr>Seasonality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dc:title>
  <dc:creator>He, Jilin</dc:creator>
  <cp:lastModifiedBy>He, Jilin</cp:lastModifiedBy>
  <cp:revision>7</cp:revision>
  <dcterms:created xsi:type="dcterms:W3CDTF">2022-07-19T10:26:00Z</dcterms:created>
  <dcterms:modified xsi:type="dcterms:W3CDTF">2022-07-20T22:33:04Z</dcterms:modified>
</cp:coreProperties>
</file>