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Julius Sans One"/>
      <p:regular r:id="rId19"/>
    </p:embeddedFont>
    <p:embeddedFont>
      <p:font typeface="Didact Gothic"/>
      <p:regular r:id="rId20"/>
    </p:embeddedFont>
    <p:embeddedFont>
      <p:font typeface="Bitter"/>
      <p:regular r:id="rId21"/>
      <p:bold r:id="rId22"/>
      <p:italic r:id="rId23"/>
      <p:boldItalic r:id="rId24"/>
    </p:embeddedFont>
    <p:embeddedFont>
      <p:font typeface="Bitter Medium"/>
      <p:regular r:id="rId25"/>
      <p:bold r:id="rId26"/>
      <p:italic r:id="rId27"/>
      <p:boldItalic r:id="rId28"/>
    </p:embeddedFont>
    <p:embeddedFont>
      <p:font typeface="Questria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8B252D-3AC1-4ED6-BD58-C74B4166E021}">
  <a:tblStyle styleId="{F58B252D-3AC1-4ED6-BD58-C74B4166E0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DidactGothic-regular.fntdata"/><Relationship Id="rId22" Type="http://schemas.openxmlformats.org/officeDocument/2006/relationships/font" Target="fonts/Bitter-bold.fntdata"/><Relationship Id="rId21" Type="http://schemas.openxmlformats.org/officeDocument/2006/relationships/font" Target="fonts/Bitter-regular.fntdata"/><Relationship Id="rId24" Type="http://schemas.openxmlformats.org/officeDocument/2006/relationships/font" Target="fonts/Bitter-boldItalic.fntdata"/><Relationship Id="rId23" Type="http://schemas.openxmlformats.org/officeDocument/2006/relationships/font" Target="fonts/Bitter-italic.fntdata"/><Relationship Id="rId26" Type="http://schemas.openxmlformats.org/officeDocument/2006/relationships/font" Target="fonts/BitterMedium-bold.fntdata"/><Relationship Id="rId25" Type="http://schemas.openxmlformats.org/officeDocument/2006/relationships/font" Target="fonts/BitterMedium-regular.fntdata"/><Relationship Id="rId28" Type="http://schemas.openxmlformats.org/officeDocument/2006/relationships/font" Target="fonts/BitterMedium-boldItalic.fntdata"/><Relationship Id="rId27" Type="http://schemas.openxmlformats.org/officeDocument/2006/relationships/font" Target="fonts/BitterMedium-italic.fntdata"/><Relationship Id="rId29" Type="http://schemas.openxmlformats.org/officeDocument/2006/relationships/font" Target="fonts/Questrial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JuliusSansOne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b02797fa4_2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b02797fa4_2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3b6d4589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3b6d4589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3999f31b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3999f31b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2b23f34bb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2b23f34bb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3999f31b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3999f31b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3b4481ba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3b4481ba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2b23f34bb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2b23f34bb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3b6d4589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3b6d4589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3999f31b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3999f31b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3999f31b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3999f31b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b02797fa4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b02797fa4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2b23f34bb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2b23f34bb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05" name="Google Shape;105;p16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6" name="Google Shape;146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7" name="Google Shape;217;p3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2" name="Google Shape;232;p32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4" name="Google Shape;234;p32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9" name="Google Shape;239;p33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33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3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7" name="Google Shape;247;p34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4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4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5" name="Google Shape;255;p35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35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7" name="Google Shape;257;p35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35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9" name="Google Shape;259;p35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3" name="Google Shape;263;p3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37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1" name="Google Shape;271;p37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37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3" name="Google Shape;273;p37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37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5" name="Google Shape;275;p3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8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1" name="Google Shape;281;p38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8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3" name="Google Shape;283;p38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38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8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39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5" name="Google Shape;295;p39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9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7" name="Google Shape;297;p39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39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9" name="Google Shape;299;p39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0" name="Google Shape;300;p39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1" name="Google Shape;301;p39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40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9" name="Google Shape;309;p40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40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1" name="Google Shape;311;p40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40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3" name="Google Shape;313;p4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1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41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8" name="Google Shape;318;p41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41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42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43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3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44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4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4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4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4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1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51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4" name="Google Shape;374;p51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51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6" name="Google Shape;376;p51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51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2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4" name="Google Shape;384;p52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5" name="Google Shape;385;p52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6" name="Google Shape;386;p52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5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5" name="Google Shape;395;p53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7" name="Google Shape;397;p53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9" name="Google Shape;399;p53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3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5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54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0" name="Google Shape;410;p54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1" name="Google Shape;411;p54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4" name="Google Shape;414;p54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6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6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type="title"/>
          </p:nvPr>
        </p:nvSpPr>
        <p:spPr>
          <a:xfrm>
            <a:off x="1294800" y="539500"/>
            <a:ext cx="66051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 platform for creating and managing online crosswords</a:t>
            </a:r>
            <a:endParaRPr/>
          </a:p>
        </p:txBody>
      </p:sp>
      <p:cxnSp>
        <p:nvCxnSpPr>
          <p:cNvPr id="450" name="Google Shape;450;p60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60"/>
          <p:cNvSpPr txBox="1"/>
          <p:nvPr>
            <p:ph idx="1" type="body"/>
          </p:nvPr>
        </p:nvSpPr>
        <p:spPr>
          <a:xfrm>
            <a:off x="2459700" y="3984964"/>
            <a:ext cx="42753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 20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3" name="Google Shape;543;p69"/>
          <p:cNvCxnSpPr/>
          <p:nvPr/>
        </p:nvCxnSpPr>
        <p:spPr>
          <a:xfrm>
            <a:off x="4248450" y="95338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69"/>
          <p:cNvSpPr txBox="1"/>
          <p:nvPr>
            <p:ph idx="8" type="title"/>
          </p:nvPr>
        </p:nvSpPr>
        <p:spPr>
          <a:xfrm>
            <a:off x="716550" y="28367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Not implemented</a:t>
            </a:r>
            <a:endParaRPr/>
          </a:p>
        </p:txBody>
      </p:sp>
      <p:sp>
        <p:nvSpPr>
          <p:cNvPr id="545" name="Google Shape;545;p69"/>
          <p:cNvSpPr txBox="1"/>
          <p:nvPr>
            <p:ph idx="1" type="subTitle"/>
          </p:nvPr>
        </p:nvSpPr>
        <p:spPr>
          <a:xfrm>
            <a:off x="1538750" y="1250500"/>
            <a:ext cx="75636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Crossword creators cannot modify their crosswords once its created.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Puzzle of the day </a:t>
            </a:r>
            <a:r>
              <a:rPr lang="en" sz="1700"/>
              <a:t>feature</a:t>
            </a:r>
            <a:r>
              <a:rPr lang="en" sz="1700"/>
              <a:t> is not implemented. 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Crossword solvers cannot access hints.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Subscribers don’t get email notifications on new crosswords from their subscribed creators.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Sorting of crosswords based on difficulty or topics.  </a:t>
            </a:r>
            <a:endParaRPr sz="1700"/>
          </a:p>
        </p:txBody>
      </p:sp>
      <p:sp>
        <p:nvSpPr>
          <p:cNvPr id="546" name="Google Shape;546;p69"/>
          <p:cNvSpPr/>
          <p:nvPr/>
        </p:nvSpPr>
        <p:spPr>
          <a:xfrm rot="5400000">
            <a:off x="1268325" y="1377960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9"/>
          <p:cNvSpPr/>
          <p:nvPr/>
        </p:nvSpPr>
        <p:spPr>
          <a:xfrm rot="5400000">
            <a:off x="1268325" y="1906860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9"/>
          <p:cNvSpPr/>
          <p:nvPr/>
        </p:nvSpPr>
        <p:spPr>
          <a:xfrm rot="5400000">
            <a:off x="1268325" y="2414335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9"/>
          <p:cNvSpPr/>
          <p:nvPr/>
        </p:nvSpPr>
        <p:spPr>
          <a:xfrm rot="5400000">
            <a:off x="1268325" y="2921835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9"/>
          <p:cNvSpPr/>
          <p:nvPr/>
        </p:nvSpPr>
        <p:spPr>
          <a:xfrm rot="5400000">
            <a:off x="1268325" y="3684835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0"/>
          <p:cNvSpPr txBox="1"/>
          <p:nvPr>
            <p:ph type="title"/>
          </p:nvPr>
        </p:nvSpPr>
        <p:spPr>
          <a:xfrm>
            <a:off x="1686300" y="0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Rating of software artifacts</a:t>
            </a:r>
            <a:endParaRPr sz="2500"/>
          </a:p>
        </p:txBody>
      </p:sp>
      <p:graphicFrame>
        <p:nvGraphicFramePr>
          <p:cNvPr id="556" name="Google Shape;556;p70"/>
          <p:cNvGraphicFramePr/>
          <p:nvPr/>
        </p:nvGraphicFramePr>
        <p:xfrm>
          <a:off x="1199600" y="126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{F58B252D-3AC1-4ED6-BD58-C74B4166E021}</a:tableStyleId>
              </a:tblPr>
              <a:tblGrid>
                <a:gridCol w="3416650"/>
                <a:gridCol w="3328150"/>
              </a:tblGrid>
              <a:tr h="27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Bitter"/>
                          <a:ea typeface="Bitter"/>
                          <a:cs typeface="Bitter"/>
                          <a:sym typeface="Bitter"/>
                        </a:rPr>
                        <a:t>Name</a:t>
                      </a:r>
                      <a:endParaRPr b="1" sz="15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Bitter"/>
                          <a:ea typeface="Bitter"/>
                          <a:cs typeface="Bitter"/>
                          <a:sym typeface="Bitter"/>
                        </a:rPr>
                        <a:t>Rating(0-5)</a:t>
                      </a:r>
                      <a:endParaRPr b="1" sz="15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Code Artifacts</a:t>
                      </a:r>
                      <a:endParaRPr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Documentation</a:t>
                      </a:r>
                      <a:endParaRPr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Testing</a:t>
                      </a:r>
                      <a:endParaRPr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Deployment</a:t>
                      </a:r>
                      <a:endParaRPr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1"/>
          <p:cNvSpPr txBox="1"/>
          <p:nvPr>
            <p:ph idx="8" type="title"/>
          </p:nvPr>
        </p:nvSpPr>
        <p:spPr>
          <a:xfrm>
            <a:off x="46450" y="283675"/>
            <a:ext cx="83811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Project Rating</a:t>
            </a:r>
            <a:endParaRPr sz="4800"/>
          </a:p>
        </p:txBody>
      </p:sp>
      <p:sp>
        <p:nvSpPr>
          <p:cNvPr id="562" name="Google Shape;562;p71"/>
          <p:cNvSpPr txBox="1"/>
          <p:nvPr/>
        </p:nvSpPr>
        <p:spPr>
          <a:xfrm>
            <a:off x="3453325" y="2327300"/>
            <a:ext cx="2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7.5 / 10</a:t>
            </a:r>
            <a:endParaRPr sz="4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686300" y="0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Group Members</a:t>
            </a:r>
            <a:endParaRPr sz="2700"/>
          </a:p>
        </p:txBody>
      </p:sp>
      <p:graphicFrame>
        <p:nvGraphicFramePr>
          <p:cNvPr id="457" name="Google Shape;457;p61"/>
          <p:cNvGraphicFramePr/>
          <p:nvPr/>
        </p:nvGraphicFramePr>
        <p:xfrm>
          <a:off x="850725" y="67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{F58B252D-3AC1-4ED6-BD58-C74B4166E021}</a:tableStyleId>
              </a:tblPr>
              <a:tblGrid>
                <a:gridCol w="2770025"/>
                <a:gridCol w="1177175"/>
                <a:gridCol w="3632825"/>
              </a:tblGrid>
              <a:tr h="40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Name</a:t>
                      </a:r>
                      <a:endParaRPr b="1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Student ID</a:t>
                      </a:r>
                      <a:endParaRPr b="1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Contribution</a:t>
                      </a:r>
                      <a:endParaRPr b="1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9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RUDRA P GOHEL </a:t>
                      </a: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(Group Leader)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202001178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Backend, Crossword Creation and Crossword Solving Frontend, Testing functions in Unit Testing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BHAVSAR JAINAM MAYANKBHAI 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202001233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Home Page Frontend, Non - Functional Testing, Test Cases for Crossword Creating in Unit Testing, Diagrams, Tutorial Pages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PATEL DHYAN DINESHBHAI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202001225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Home Page Frontend, Non - Functional Testing, Black Box Testing, Video, PPT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DARJI RUCHIR SHAILESHKUMAR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202001194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Home Page Frontend, Black Box Testing, Test Cases for Crossword Creating, user registration or login in Unit Testing, Diagrams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CHAUDHARY JILL KIRITKUMAR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202001181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Backend, Login, Sign-up Page, Crossword Solving Frontend, URL Testing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Google Shape;462;p62"/>
          <p:cNvGraphicFramePr/>
          <p:nvPr/>
        </p:nvGraphicFramePr>
        <p:xfrm>
          <a:off x="850725" y="67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{F58B252D-3AC1-4ED6-BD58-C74B4166E021}</a:tableStyleId>
              </a:tblPr>
              <a:tblGrid>
                <a:gridCol w="3566450"/>
                <a:gridCol w="1110800"/>
                <a:gridCol w="2902775"/>
              </a:tblGrid>
              <a:tr h="43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Name</a:t>
                      </a:r>
                      <a:endParaRPr b="1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Student ID</a:t>
                      </a:r>
                      <a:endParaRPr b="1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Contribution</a:t>
                      </a:r>
                      <a:endParaRPr b="1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41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DARSHAN KISHORBHAI GOHEL 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202001207 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 Documentation - User Stories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1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MAHERIYA JATIN BHARATBHAI 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202001227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Admin Pages Frontend and Meeting Logs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0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TANK NANDANI JAGDISHBHAI 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202001201 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SRS and Tutorial Pages frontend for creation and solving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1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AASHKA ARVINDBHAI THUMAR 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202001205 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SRS, Unit Testing, Crossword Creation Frontend and Signup Frontend</a:t>
                      </a:r>
                      <a:r>
                        <a:rPr lang="en" sz="1300"/>
                        <a:t>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1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HARSORA VIVEKKUMAR MANISHBHAI 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202001234 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Bitter Medium"/>
                          <a:ea typeface="Bitter Medium"/>
                          <a:cs typeface="Bitter Medium"/>
                          <a:sym typeface="Bitter Medium"/>
                        </a:rPr>
                        <a:t>Profile Page, GUI Testing</a:t>
                      </a:r>
                      <a:endParaRPr sz="1300">
                        <a:latin typeface="Bitter Medium"/>
                        <a:ea typeface="Bitter Medium"/>
                        <a:cs typeface="Bitter Medium"/>
                        <a:sym typeface="Bitter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3"/>
          <p:cNvSpPr txBox="1"/>
          <p:nvPr>
            <p:ph type="title"/>
          </p:nvPr>
        </p:nvSpPr>
        <p:spPr>
          <a:xfrm>
            <a:off x="965300" y="138363"/>
            <a:ext cx="2052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Objective</a:t>
            </a:r>
            <a:endParaRPr sz="2800"/>
          </a:p>
        </p:txBody>
      </p:sp>
      <p:sp>
        <p:nvSpPr>
          <p:cNvPr id="468" name="Google Shape;468;p63"/>
          <p:cNvSpPr txBox="1"/>
          <p:nvPr>
            <p:ph idx="4294967295" type="subTitle"/>
          </p:nvPr>
        </p:nvSpPr>
        <p:spPr>
          <a:xfrm>
            <a:off x="965300" y="844450"/>
            <a:ext cx="78294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The objective of the project is to develop a platform that allows users to create and manage online crossword puzzles. The platform should also include features such as automatic creation , manual creation of crosswords puzzles and feature to solve the created </a:t>
            </a:r>
            <a:r>
              <a:rPr lang="en" sz="1700"/>
              <a:t>puzzles</a:t>
            </a:r>
            <a:r>
              <a:rPr lang="en" sz="1700"/>
              <a:t>.</a:t>
            </a:r>
            <a:endParaRPr sz="1700"/>
          </a:p>
        </p:txBody>
      </p:sp>
      <p:sp>
        <p:nvSpPr>
          <p:cNvPr id="469" name="Google Shape;469;p63"/>
          <p:cNvSpPr/>
          <p:nvPr/>
        </p:nvSpPr>
        <p:spPr>
          <a:xfrm rot="5400000">
            <a:off x="581375" y="964873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3"/>
          <p:cNvSpPr txBox="1"/>
          <p:nvPr>
            <p:ph idx="4294967295" type="subTitle"/>
          </p:nvPr>
        </p:nvSpPr>
        <p:spPr>
          <a:xfrm>
            <a:off x="965300" y="2144325"/>
            <a:ext cx="78294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Design a user-friendly interface for users to register or login to a web app for manually or automatically creating crossword puzzles and completing crossword puzzles online.</a:t>
            </a:r>
            <a:endParaRPr sz="1700"/>
          </a:p>
        </p:txBody>
      </p:sp>
      <p:sp>
        <p:nvSpPr>
          <p:cNvPr id="471" name="Google Shape;471;p63"/>
          <p:cNvSpPr/>
          <p:nvPr/>
        </p:nvSpPr>
        <p:spPr>
          <a:xfrm rot="5400000">
            <a:off x="581375" y="2253598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3"/>
          <p:cNvSpPr txBox="1"/>
          <p:nvPr>
            <p:ph idx="4294967295" type="subTitle"/>
          </p:nvPr>
        </p:nvSpPr>
        <p:spPr>
          <a:xfrm>
            <a:off x="965300" y="3161500"/>
            <a:ext cx="78294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Build a database to keep track of user activities, including crossword puzzles by default, and to assist users in searching through their previous created or completed crossword puzzles.</a:t>
            </a:r>
            <a:endParaRPr sz="1700"/>
          </a:p>
        </p:txBody>
      </p:sp>
      <p:sp>
        <p:nvSpPr>
          <p:cNvPr id="473" name="Google Shape;473;p63"/>
          <p:cNvSpPr txBox="1"/>
          <p:nvPr/>
        </p:nvSpPr>
        <p:spPr>
          <a:xfrm>
            <a:off x="965300" y="4179700"/>
            <a:ext cx="78294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Provide a rating system to crossword and also feedback system for web application so that we as a designer can test and improve our work</a:t>
            </a:r>
            <a:endParaRPr/>
          </a:p>
        </p:txBody>
      </p:sp>
      <p:sp>
        <p:nvSpPr>
          <p:cNvPr id="474" name="Google Shape;474;p63"/>
          <p:cNvSpPr/>
          <p:nvPr/>
        </p:nvSpPr>
        <p:spPr>
          <a:xfrm rot="5400000">
            <a:off x="581375" y="4279948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3"/>
          <p:cNvSpPr/>
          <p:nvPr/>
        </p:nvSpPr>
        <p:spPr>
          <a:xfrm rot="5400000">
            <a:off x="581375" y="3266773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4"/>
          <p:cNvSpPr txBox="1"/>
          <p:nvPr>
            <p:ph type="title"/>
          </p:nvPr>
        </p:nvSpPr>
        <p:spPr>
          <a:xfrm>
            <a:off x="1445025" y="2940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481" name="Google Shape;481;p64"/>
          <p:cNvSpPr/>
          <p:nvPr/>
        </p:nvSpPr>
        <p:spPr>
          <a:xfrm flipH="1">
            <a:off x="5464175" y="3093614"/>
            <a:ext cx="2571000" cy="1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4"/>
          <p:cNvSpPr/>
          <p:nvPr/>
        </p:nvSpPr>
        <p:spPr>
          <a:xfrm flipH="1">
            <a:off x="2886725" y="3093614"/>
            <a:ext cx="25710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4"/>
          <p:cNvSpPr/>
          <p:nvPr/>
        </p:nvSpPr>
        <p:spPr>
          <a:xfrm flipH="1">
            <a:off x="309275" y="3093614"/>
            <a:ext cx="2571000" cy="10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4" name="Google Shape;484;p64"/>
          <p:cNvCxnSpPr/>
          <p:nvPr/>
        </p:nvCxnSpPr>
        <p:spPr>
          <a:xfrm flipH="1" rot="10800000">
            <a:off x="5101125" y="1334700"/>
            <a:ext cx="3600" cy="370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485" name="Google Shape;485;p64"/>
          <p:cNvSpPr txBox="1"/>
          <p:nvPr>
            <p:ph idx="4294967295" type="subTitle"/>
          </p:nvPr>
        </p:nvSpPr>
        <p:spPr>
          <a:xfrm flipH="1">
            <a:off x="1349450" y="2037725"/>
            <a:ext cx="1441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Gathered Requirements</a:t>
            </a:r>
            <a:endParaRPr/>
          </a:p>
        </p:txBody>
      </p:sp>
      <p:cxnSp>
        <p:nvCxnSpPr>
          <p:cNvPr id="486" name="Google Shape;486;p64"/>
          <p:cNvCxnSpPr/>
          <p:nvPr/>
        </p:nvCxnSpPr>
        <p:spPr>
          <a:xfrm>
            <a:off x="4847463" y="128613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64"/>
          <p:cNvCxnSpPr/>
          <p:nvPr/>
        </p:nvCxnSpPr>
        <p:spPr>
          <a:xfrm rot="10800000">
            <a:off x="1298980" y="2273136"/>
            <a:ext cx="0" cy="9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88" name="Google Shape;488;p64"/>
          <p:cNvCxnSpPr/>
          <p:nvPr/>
        </p:nvCxnSpPr>
        <p:spPr>
          <a:xfrm flipH="1">
            <a:off x="2077700" y="3091525"/>
            <a:ext cx="9600" cy="109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89" name="Google Shape;489;p64"/>
          <p:cNvCxnSpPr/>
          <p:nvPr/>
        </p:nvCxnSpPr>
        <p:spPr>
          <a:xfrm rot="10800000">
            <a:off x="3115818" y="2273136"/>
            <a:ext cx="0" cy="9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90" name="Google Shape;490;p64"/>
          <p:cNvCxnSpPr/>
          <p:nvPr/>
        </p:nvCxnSpPr>
        <p:spPr>
          <a:xfrm>
            <a:off x="3990093" y="3133386"/>
            <a:ext cx="1200" cy="106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491" name="Google Shape;491;p64"/>
          <p:cNvSpPr txBox="1"/>
          <p:nvPr>
            <p:ph idx="4294967295" type="subTitle"/>
          </p:nvPr>
        </p:nvSpPr>
        <p:spPr>
          <a:xfrm flipH="1">
            <a:off x="2077700" y="3876925"/>
            <a:ext cx="1227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Finalized tools and technologies</a:t>
            </a:r>
            <a:endParaRPr/>
          </a:p>
        </p:txBody>
      </p:sp>
      <p:sp>
        <p:nvSpPr>
          <p:cNvPr id="492" name="Google Shape;492;p64"/>
          <p:cNvSpPr txBox="1"/>
          <p:nvPr>
            <p:ph idx="4294967295" type="subTitle"/>
          </p:nvPr>
        </p:nvSpPr>
        <p:spPr>
          <a:xfrm flipH="1">
            <a:off x="3213550" y="2029975"/>
            <a:ext cx="19611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Implemented Login and crossword creation</a:t>
            </a:r>
            <a:endParaRPr/>
          </a:p>
        </p:txBody>
      </p:sp>
      <p:sp>
        <p:nvSpPr>
          <p:cNvPr id="493" name="Google Shape;493;p64"/>
          <p:cNvSpPr txBox="1"/>
          <p:nvPr>
            <p:ph idx="4294967295" type="subTitle"/>
          </p:nvPr>
        </p:nvSpPr>
        <p:spPr>
          <a:xfrm flipH="1">
            <a:off x="3991175" y="3854725"/>
            <a:ext cx="1227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Created Web pages</a:t>
            </a:r>
            <a:endParaRPr/>
          </a:p>
        </p:txBody>
      </p:sp>
      <p:cxnSp>
        <p:nvCxnSpPr>
          <p:cNvPr id="494" name="Google Shape;494;p64"/>
          <p:cNvCxnSpPr/>
          <p:nvPr/>
        </p:nvCxnSpPr>
        <p:spPr>
          <a:xfrm rot="10800000">
            <a:off x="5596943" y="2204286"/>
            <a:ext cx="0" cy="9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495" name="Google Shape;495;p64"/>
          <p:cNvSpPr txBox="1"/>
          <p:nvPr>
            <p:ph idx="4294967295" type="subTitle"/>
          </p:nvPr>
        </p:nvSpPr>
        <p:spPr>
          <a:xfrm flipH="1">
            <a:off x="5727075" y="1947475"/>
            <a:ext cx="1329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Implemented crossword solving</a:t>
            </a:r>
            <a:endParaRPr/>
          </a:p>
        </p:txBody>
      </p:sp>
      <p:cxnSp>
        <p:nvCxnSpPr>
          <p:cNvPr id="496" name="Google Shape;496;p64"/>
          <p:cNvCxnSpPr/>
          <p:nvPr/>
        </p:nvCxnSpPr>
        <p:spPr>
          <a:xfrm rot="10800000">
            <a:off x="6074694" y="3202225"/>
            <a:ext cx="0" cy="9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497" name="Google Shape;497;p64"/>
          <p:cNvSpPr txBox="1"/>
          <p:nvPr>
            <p:ph idx="4294967295" type="subTitle"/>
          </p:nvPr>
        </p:nvSpPr>
        <p:spPr>
          <a:xfrm flipH="1">
            <a:off x="6151400" y="3799521"/>
            <a:ext cx="1329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Implemented crossword Browsing</a:t>
            </a:r>
            <a:endParaRPr/>
          </a:p>
        </p:txBody>
      </p:sp>
      <p:cxnSp>
        <p:nvCxnSpPr>
          <p:cNvPr id="498" name="Google Shape;498;p64"/>
          <p:cNvCxnSpPr/>
          <p:nvPr/>
        </p:nvCxnSpPr>
        <p:spPr>
          <a:xfrm rot="10800000">
            <a:off x="7251230" y="2273136"/>
            <a:ext cx="0" cy="9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499" name="Google Shape;499;p64"/>
          <p:cNvSpPr txBox="1"/>
          <p:nvPr>
            <p:ph idx="4294967295" type="subTitle"/>
          </p:nvPr>
        </p:nvSpPr>
        <p:spPr>
          <a:xfrm flipH="1">
            <a:off x="7251225" y="1947475"/>
            <a:ext cx="115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Testing</a:t>
            </a:r>
            <a:endParaRPr/>
          </a:p>
        </p:txBody>
      </p:sp>
      <p:cxnSp>
        <p:nvCxnSpPr>
          <p:cNvPr id="500" name="Google Shape;500;p64"/>
          <p:cNvCxnSpPr/>
          <p:nvPr/>
        </p:nvCxnSpPr>
        <p:spPr>
          <a:xfrm rot="10800000">
            <a:off x="7657869" y="3202225"/>
            <a:ext cx="0" cy="9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501" name="Google Shape;501;p64"/>
          <p:cNvSpPr txBox="1"/>
          <p:nvPr>
            <p:ph idx="4294967295" type="subTitle"/>
          </p:nvPr>
        </p:nvSpPr>
        <p:spPr>
          <a:xfrm flipH="1">
            <a:off x="7713150" y="3863575"/>
            <a:ext cx="115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502" name="Google Shape;502;p64"/>
          <p:cNvSpPr txBox="1"/>
          <p:nvPr>
            <p:ph idx="4294967295" type="subTitle"/>
          </p:nvPr>
        </p:nvSpPr>
        <p:spPr>
          <a:xfrm flipH="1">
            <a:off x="4475850" y="960675"/>
            <a:ext cx="1515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Mid Evaluation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title"/>
          </p:nvPr>
        </p:nvSpPr>
        <p:spPr>
          <a:xfrm>
            <a:off x="2029200" y="0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Use Case Diagram</a:t>
            </a:r>
            <a:endParaRPr sz="2300"/>
          </a:p>
        </p:txBody>
      </p:sp>
      <p:pic>
        <p:nvPicPr>
          <p:cNvPr id="508" name="Google Shape;50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300" y="539500"/>
            <a:ext cx="5771401" cy="44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6"/>
          <p:cNvSpPr txBox="1"/>
          <p:nvPr>
            <p:ph type="title"/>
          </p:nvPr>
        </p:nvSpPr>
        <p:spPr>
          <a:xfrm>
            <a:off x="857000" y="275200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514" name="Google Shape;514;p66"/>
          <p:cNvSpPr txBox="1"/>
          <p:nvPr>
            <p:ph idx="4294967295" type="subTitle"/>
          </p:nvPr>
        </p:nvSpPr>
        <p:spPr>
          <a:xfrm>
            <a:off x="857000" y="1126325"/>
            <a:ext cx="78864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From this project we learned complete life cycle of a software, how to gather requirements, how to estimate the required time and cost, how to develop the software, how to test it and deploy it.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We learned various innovative tools and frameworks like, github copilot for code auto complete and django unicorn framework for interactive frontend.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We learned impor</a:t>
            </a:r>
            <a:r>
              <a:rPr lang="en" sz="1700"/>
              <a:t>tance of various types of testing, how to perform them in python. We learned how to deploy our project.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We learned importance of teamwork. 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  </a:t>
            </a:r>
            <a:endParaRPr sz="17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 </a:t>
            </a:r>
            <a:endParaRPr sz="1700"/>
          </a:p>
        </p:txBody>
      </p:sp>
      <p:sp>
        <p:nvSpPr>
          <p:cNvPr id="515" name="Google Shape;515;p66"/>
          <p:cNvSpPr/>
          <p:nvPr/>
        </p:nvSpPr>
        <p:spPr>
          <a:xfrm rot="5400000">
            <a:off x="581375" y="1238760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6"/>
          <p:cNvSpPr/>
          <p:nvPr/>
        </p:nvSpPr>
        <p:spPr>
          <a:xfrm rot="5400000">
            <a:off x="581375" y="2348410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6"/>
          <p:cNvSpPr/>
          <p:nvPr/>
        </p:nvSpPr>
        <p:spPr>
          <a:xfrm rot="5400000">
            <a:off x="581375" y="3130610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6"/>
          <p:cNvSpPr/>
          <p:nvPr/>
        </p:nvSpPr>
        <p:spPr>
          <a:xfrm rot="5400000">
            <a:off x="581375" y="3952085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Google Shape;523;p67"/>
          <p:cNvCxnSpPr/>
          <p:nvPr/>
        </p:nvCxnSpPr>
        <p:spPr>
          <a:xfrm>
            <a:off x="4248450" y="95338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67"/>
          <p:cNvSpPr txBox="1"/>
          <p:nvPr>
            <p:ph idx="8" type="title"/>
          </p:nvPr>
        </p:nvSpPr>
        <p:spPr>
          <a:xfrm>
            <a:off x="716550" y="28367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  <p:sp>
        <p:nvSpPr>
          <p:cNvPr id="525" name="Google Shape;525;p67"/>
          <p:cNvSpPr txBox="1"/>
          <p:nvPr>
            <p:ph idx="1" type="subTitle"/>
          </p:nvPr>
        </p:nvSpPr>
        <p:spPr>
          <a:xfrm>
            <a:off x="1269675" y="1229800"/>
            <a:ext cx="75636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Successfully implemented login functionality, automatic crossword creation,  manual crossword creation, crossword solving, crossword browsing and user profile page.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Developed, tested and deployed webapp. 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Achieved experience of software development process.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</p:txBody>
      </p:sp>
      <p:sp>
        <p:nvSpPr>
          <p:cNvPr id="526" name="Google Shape;526;p67"/>
          <p:cNvSpPr/>
          <p:nvPr/>
        </p:nvSpPr>
        <p:spPr>
          <a:xfrm rot="5400000">
            <a:off x="963525" y="1373310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7"/>
          <p:cNvSpPr/>
          <p:nvPr/>
        </p:nvSpPr>
        <p:spPr>
          <a:xfrm rot="5400000">
            <a:off x="963525" y="2384685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7"/>
          <p:cNvSpPr/>
          <p:nvPr/>
        </p:nvSpPr>
        <p:spPr>
          <a:xfrm rot="5400000">
            <a:off x="963525" y="2919985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3" name="Google Shape;533;p68"/>
          <p:cNvCxnSpPr/>
          <p:nvPr/>
        </p:nvCxnSpPr>
        <p:spPr>
          <a:xfrm>
            <a:off x="4248450" y="95338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68"/>
          <p:cNvSpPr txBox="1"/>
          <p:nvPr>
            <p:ph idx="8" type="title"/>
          </p:nvPr>
        </p:nvSpPr>
        <p:spPr>
          <a:xfrm>
            <a:off x="716550" y="28367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Mistakes</a:t>
            </a:r>
            <a:endParaRPr/>
          </a:p>
        </p:txBody>
      </p:sp>
      <p:sp>
        <p:nvSpPr>
          <p:cNvPr id="535" name="Google Shape;535;p68"/>
          <p:cNvSpPr txBox="1"/>
          <p:nvPr>
            <p:ph idx="1" type="subTitle"/>
          </p:nvPr>
        </p:nvSpPr>
        <p:spPr>
          <a:xfrm>
            <a:off x="1373150" y="1157350"/>
            <a:ext cx="75636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Instead of making frontend pages manually we could have used </a:t>
            </a:r>
            <a:r>
              <a:rPr lang="en" sz="1700"/>
              <a:t>online</a:t>
            </a:r>
            <a:r>
              <a:rPr lang="en" sz="1700"/>
              <a:t> available templates for </a:t>
            </a:r>
            <a:r>
              <a:rPr lang="en" sz="1700"/>
              <a:t>uniformity</a:t>
            </a:r>
            <a:r>
              <a:rPr lang="en" sz="1700"/>
              <a:t> across all webpages.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were not able to make web pages responsive to screen size.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were not able to implement all features written in </a:t>
            </a:r>
            <a:r>
              <a:rPr lang="en" sz="1700"/>
              <a:t>the SRS document.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</p:txBody>
      </p:sp>
      <p:sp>
        <p:nvSpPr>
          <p:cNvPr id="536" name="Google Shape;536;p68"/>
          <p:cNvSpPr/>
          <p:nvPr/>
        </p:nvSpPr>
        <p:spPr>
          <a:xfrm rot="5400000">
            <a:off x="1149800" y="1305535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8"/>
          <p:cNvSpPr/>
          <p:nvPr/>
        </p:nvSpPr>
        <p:spPr>
          <a:xfrm rot="5400000">
            <a:off x="1149800" y="2022135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8"/>
          <p:cNvSpPr/>
          <p:nvPr/>
        </p:nvSpPr>
        <p:spPr>
          <a:xfrm rot="5400000">
            <a:off x="1149800" y="2605910"/>
            <a:ext cx="263700" cy="183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