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116"/>
    <a:srgbClr val="EA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2"/>
    <p:restoredTop sz="78277"/>
  </p:normalViewPr>
  <p:slideViewPr>
    <p:cSldViewPr snapToGrid="0">
      <p:cViewPr>
        <p:scale>
          <a:sx n="93" d="100"/>
          <a:sy n="93" d="100"/>
        </p:scale>
        <p:origin x="164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F1D8D-23D4-EC4E-BF06-56F84B498104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7713E-BB2A-7E4D-867D-BE0E0088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Figure 1: Experimental design for the Florida and </a:t>
            </a:r>
            <a:r>
              <a:rPr lang="en-US" sz="1600" dirty="0" err="1"/>
              <a:t>Hawai’I</a:t>
            </a:r>
            <a:r>
              <a:rPr lang="en-US" sz="1600" dirty="0"/>
              <a:t> sediment exposures. (a) </a:t>
            </a:r>
            <a:r>
              <a:rPr lang="en-US" sz="1600" i="1" dirty="0"/>
              <a:t>Acropora </a:t>
            </a:r>
            <a:r>
              <a:rPr lang="en-US" sz="1600" i="1" dirty="0" err="1"/>
              <a:t>cervicornis</a:t>
            </a:r>
            <a:r>
              <a:rPr lang="en-US" sz="1600" i="1" dirty="0"/>
              <a:t>, </a:t>
            </a:r>
            <a:r>
              <a:rPr lang="en-US" sz="1600" i="1" dirty="0" err="1"/>
              <a:t>Montastrea</a:t>
            </a:r>
            <a:r>
              <a:rPr lang="en-US" sz="1600" i="1" dirty="0"/>
              <a:t> cavernosa, </a:t>
            </a:r>
            <a:r>
              <a:rPr lang="en-US" sz="1600" dirty="0"/>
              <a:t>and </a:t>
            </a:r>
            <a:r>
              <a:rPr lang="en-US" sz="1600" i="1" dirty="0" err="1"/>
              <a:t>Orbicella</a:t>
            </a:r>
            <a:r>
              <a:rPr lang="en-US" sz="1600" dirty="0"/>
              <a:t> </a:t>
            </a:r>
            <a:r>
              <a:rPr lang="en-US" sz="1600" i="1" dirty="0" err="1"/>
              <a:t>faveolata</a:t>
            </a:r>
            <a:r>
              <a:rPr lang="en-US" sz="1600" dirty="0"/>
              <a:t> were exposed to varying levels of sterilized  XXXXXXX sediment. There were 3XXX replicate tanks per treatment and </a:t>
            </a:r>
            <a:r>
              <a:rPr lang="en-US" sz="1600" dirty="0" err="1"/>
              <a:t>XXXXXnumber</a:t>
            </a:r>
            <a:r>
              <a:rPr lang="en-US" sz="1600" dirty="0"/>
              <a:t> of each species in each treatment. Sediment was added XXXXX. On Day 18, fragments from all treatments were XXXX for molecular analysis. (b) </a:t>
            </a:r>
            <a:r>
              <a:rPr lang="en-US" sz="1600" dirty="0" err="1"/>
              <a:t>Montipora</a:t>
            </a:r>
            <a:r>
              <a:rPr lang="en-US" sz="1600" dirty="0"/>
              <a:t> capitata, </a:t>
            </a:r>
            <a:r>
              <a:rPr lang="en-US" sz="1600" dirty="0" err="1"/>
              <a:t>Pocillopora</a:t>
            </a:r>
            <a:r>
              <a:rPr lang="en-US" sz="1600" dirty="0"/>
              <a:t> acuta, and Porites lobata were exposed to varying levels of </a:t>
            </a:r>
            <a:r>
              <a:rPr lang="en-US" sz="1600" dirty="0" err="1"/>
              <a:t>unsterilizied</a:t>
            </a:r>
            <a:r>
              <a:rPr lang="en-US" sz="1600" dirty="0"/>
              <a:t> XXXXX sediment. There were 2XXXX replicate tanks per treatment and </a:t>
            </a:r>
            <a:r>
              <a:rPr lang="en-US" sz="1600" dirty="0" err="1"/>
              <a:t>XXXXXnumber</a:t>
            </a:r>
            <a:r>
              <a:rPr lang="en-US" sz="1600" dirty="0"/>
              <a:t> of each species in each treatment. Sediment was added XXXXX days. On Day 4 and Day 7 of the exposures, XXXX fragments were XXXXX frozen for molecular analysis.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7713E-BB2A-7E4D-867D-BE0E008824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6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Figure 1: Experimental design for the Florida and </a:t>
            </a:r>
            <a:r>
              <a:rPr lang="en-US" sz="1600" dirty="0" err="1"/>
              <a:t>Hawai’I</a:t>
            </a:r>
            <a:r>
              <a:rPr lang="en-US" sz="1600" dirty="0"/>
              <a:t> sediment exposures. (a) </a:t>
            </a:r>
            <a:r>
              <a:rPr lang="en-US" sz="1600" i="1" dirty="0"/>
              <a:t>Acropora </a:t>
            </a:r>
            <a:r>
              <a:rPr lang="en-US" sz="1600" i="1" dirty="0" err="1"/>
              <a:t>cervicornis</a:t>
            </a:r>
            <a:r>
              <a:rPr lang="en-US" sz="1600" i="1" dirty="0"/>
              <a:t>, </a:t>
            </a:r>
            <a:r>
              <a:rPr lang="en-US" sz="1600" i="1" dirty="0" err="1"/>
              <a:t>Montastrea</a:t>
            </a:r>
            <a:r>
              <a:rPr lang="en-US" sz="1600" i="1" dirty="0"/>
              <a:t> cavernosa, </a:t>
            </a:r>
            <a:r>
              <a:rPr lang="en-US" sz="1600" dirty="0"/>
              <a:t>and </a:t>
            </a:r>
            <a:r>
              <a:rPr lang="en-US" sz="1600" i="1" dirty="0" err="1"/>
              <a:t>Orbicella</a:t>
            </a:r>
            <a:r>
              <a:rPr lang="en-US" sz="1600" dirty="0"/>
              <a:t> </a:t>
            </a:r>
            <a:r>
              <a:rPr lang="en-US" sz="1600" i="1" dirty="0" err="1"/>
              <a:t>faveolata</a:t>
            </a:r>
            <a:r>
              <a:rPr lang="en-US" sz="1600" dirty="0"/>
              <a:t> were exposed to varying levels of sterilized  XXXXXXX sediment. There were 3XXX replicate tanks per treatment and </a:t>
            </a:r>
            <a:r>
              <a:rPr lang="en-US" sz="1600" dirty="0" err="1"/>
              <a:t>XXXXXnumber</a:t>
            </a:r>
            <a:r>
              <a:rPr lang="en-US" sz="1600" dirty="0"/>
              <a:t> of each species in each treatment. Sediment was added XXXXX. On Day 18, fragments from all treatments were XXXX for molecular analysis. (b) </a:t>
            </a:r>
            <a:r>
              <a:rPr lang="en-US" sz="1600" dirty="0" err="1"/>
              <a:t>Montipora</a:t>
            </a:r>
            <a:r>
              <a:rPr lang="en-US" sz="1600" dirty="0"/>
              <a:t> capitata, </a:t>
            </a:r>
            <a:r>
              <a:rPr lang="en-US" sz="1600" dirty="0" err="1"/>
              <a:t>Pocillopora</a:t>
            </a:r>
            <a:r>
              <a:rPr lang="en-US" sz="1600" dirty="0"/>
              <a:t> acuta, and Porites lobata were exposed to varying levels of </a:t>
            </a:r>
            <a:r>
              <a:rPr lang="en-US" sz="1600" dirty="0" err="1"/>
              <a:t>unsterilizied</a:t>
            </a:r>
            <a:r>
              <a:rPr lang="en-US" sz="1600" dirty="0"/>
              <a:t> XXXXX sediment. There were 2XXXX replicate tanks per treatment and </a:t>
            </a:r>
            <a:r>
              <a:rPr lang="en-US" sz="1600" dirty="0" err="1"/>
              <a:t>XXXXXnumber</a:t>
            </a:r>
            <a:r>
              <a:rPr lang="en-US" sz="1600" dirty="0"/>
              <a:t> of each species in each treatment. Sediment was added XXXXX days. On Day 4 and Day 7 of the exposures, XXXX fragments were XXXXX frozen for molecular analysis.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7713E-BB2A-7E4D-867D-BE0E00882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Figure 1: Experimental design for the Florida and </a:t>
            </a:r>
            <a:r>
              <a:rPr lang="en-US" sz="1600" dirty="0" err="1"/>
              <a:t>Hawai’I</a:t>
            </a:r>
            <a:r>
              <a:rPr lang="en-US" sz="1600" dirty="0"/>
              <a:t> sediment exposures. (a) </a:t>
            </a:r>
            <a:r>
              <a:rPr lang="en-US" sz="1600" i="1" dirty="0"/>
              <a:t>Acropora </a:t>
            </a:r>
            <a:r>
              <a:rPr lang="en-US" sz="1600" i="1" dirty="0" err="1"/>
              <a:t>cervicornis</a:t>
            </a:r>
            <a:r>
              <a:rPr lang="en-US" sz="1600" i="1" dirty="0"/>
              <a:t>, </a:t>
            </a:r>
            <a:r>
              <a:rPr lang="en-US" sz="1600" i="1" dirty="0" err="1"/>
              <a:t>Montastrea</a:t>
            </a:r>
            <a:r>
              <a:rPr lang="en-US" sz="1600" i="1" dirty="0"/>
              <a:t> cavernosa, </a:t>
            </a:r>
            <a:r>
              <a:rPr lang="en-US" sz="1600" dirty="0"/>
              <a:t>and </a:t>
            </a:r>
            <a:r>
              <a:rPr lang="en-US" sz="1600" i="1" dirty="0" err="1"/>
              <a:t>Orbicella</a:t>
            </a:r>
            <a:r>
              <a:rPr lang="en-US" sz="1600" dirty="0"/>
              <a:t> </a:t>
            </a:r>
            <a:r>
              <a:rPr lang="en-US" sz="1600" i="1" dirty="0" err="1"/>
              <a:t>faveolata</a:t>
            </a:r>
            <a:r>
              <a:rPr lang="en-US" sz="1600" dirty="0"/>
              <a:t> were exposed to varying levels of sterilized  XXXXXXX sediment. There were 3XXX replicate tanks per treatment and </a:t>
            </a:r>
            <a:r>
              <a:rPr lang="en-US" sz="1600" dirty="0" err="1"/>
              <a:t>XXXXXnumber</a:t>
            </a:r>
            <a:r>
              <a:rPr lang="en-US" sz="1600" dirty="0"/>
              <a:t> of each species in each treatment. Sediment was added XXXXX. On Day 18, fragments from all treatments were XXXX for molecular analysis. (b) </a:t>
            </a:r>
            <a:r>
              <a:rPr lang="en-US" sz="1600" dirty="0" err="1"/>
              <a:t>Montipora</a:t>
            </a:r>
            <a:r>
              <a:rPr lang="en-US" sz="1600" dirty="0"/>
              <a:t> capitata, </a:t>
            </a:r>
            <a:r>
              <a:rPr lang="en-US" sz="1600" dirty="0" err="1"/>
              <a:t>Pocillopora</a:t>
            </a:r>
            <a:r>
              <a:rPr lang="en-US" sz="1600" dirty="0"/>
              <a:t> acuta, and Porites lobata were exposed to varying levels of </a:t>
            </a:r>
            <a:r>
              <a:rPr lang="en-US" sz="1600" dirty="0" err="1"/>
              <a:t>unsterilizied</a:t>
            </a:r>
            <a:r>
              <a:rPr lang="en-US" sz="1600" dirty="0"/>
              <a:t> XXXXX sediment. There were 2XXXX replicate tanks per treatment and </a:t>
            </a:r>
            <a:r>
              <a:rPr lang="en-US" sz="1600" dirty="0" err="1"/>
              <a:t>XXXXXnumber</a:t>
            </a:r>
            <a:r>
              <a:rPr lang="en-US" sz="1600" dirty="0"/>
              <a:t> of each species in each treatment. Sediment was added XXXXX days. On Day 4 and Day 7 of the exposures, XXXX fragments were XXXXX frozen for molecular analysis.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7713E-BB2A-7E4D-867D-BE0E00882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3689-B8FA-2844-7365-56EA96512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81186-B087-FD49-8906-303338F4A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9FA6A-3343-800B-2DF6-C652CE8F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8587-DFDF-784C-B3F4-C825602498FD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05DD-2443-2C05-61E9-EE53B3E3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87B45-687B-0B86-060F-1FABF488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ACBF-E6A5-9248-BB07-8F5243E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7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B27-D5DA-7101-083A-039D8825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795E6-C7C5-D02F-8E41-67AB0720F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A47A6-C0F6-0797-0A7D-047958B6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8587-DFDF-784C-B3F4-C825602498FD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3D19-C6C8-CF5B-709F-953533B4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5DE44-1738-C123-DC27-408C9144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ACBF-E6A5-9248-BB07-8F5243E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6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26FD4-FA36-0717-2F72-0C881EF67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CA132-B1F8-DF57-7B89-7A3E6FBB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29789-D66C-915F-DEF5-A889E001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8587-DFDF-784C-B3F4-C825602498FD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120D-478C-60B2-0A18-1FCAB1C5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519A-AF60-59F8-0A2A-CB10E025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ACBF-E6A5-9248-BB07-8F5243E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200B-8EF3-A441-4EF1-C68F9DDA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CFFB-0DFA-5480-E9DF-5EA70245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942C6-37DF-B71B-ADC0-7EE26F6C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8587-DFDF-784C-B3F4-C825602498FD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1144D-5F17-3870-1039-C100DCF4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76A7-C7B9-22A0-48E2-FE190A65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ACBF-E6A5-9248-BB07-8F5243E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7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ADB4-869E-25E3-A0F0-D723BACE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E912-1956-B066-1C40-979C67A15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6DF6-76F1-858B-3577-47AB88DA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8587-DFDF-784C-B3F4-C825602498FD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4A47-A015-F46A-CC12-D7E18D8F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AB3C-6E14-B4B8-1E24-E8FA0611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ACBF-E6A5-9248-BB07-8F5243E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A09F-BE37-2EAF-770D-854D2913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CDDC-2A53-7A58-1F05-1D7A1F42E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15EBC-65E7-F96E-F1DF-06D950811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49668-67CF-13E5-57BF-285799BC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8587-DFDF-784C-B3F4-C825602498FD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B59D8-B3EF-1921-E245-87A68879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8BFB5-3BDD-0DF7-5A33-BE290BCB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ACBF-E6A5-9248-BB07-8F5243E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6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2AD2-3FCE-BCD7-8969-2C54F45C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EB35A-3D12-3095-0860-55C40F6A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0DA7C-165F-67C4-FDF8-51140C4EA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F3DF7-5E8E-D793-AC91-D7695D824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1CD3A-2F1F-E8F9-6541-633B9AD70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7C574-0F57-9F17-DC47-7DE3032D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8587-DFDF-784C-B3F4-C825602498FD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19A7C-F4F4-AC39-A113-CC187DAE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994C3-2F73-140E-2FDC-0428C366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ACBF-E6A5-9248-BB07-8F5243E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BE58-6AFC-AD24-C71D-3FCD11B7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E0A5D-097A-7977-1E8C-4C749CF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8587-DFDF-784C-B3F4-C825602498FD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78DD4-B00D-6590-31F1-BF08729D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8A8DC-73C6-3A63-D205-C714812A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ACBF-E6A5-9248-BB07-8F5243E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A44E0-1D82-0F78-D58F-7FC41BBF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8587-DFDF-784C-B3F4-C825602498FD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13ACD-767A-8714-7C18-948A328E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D2C3B-F30C-0E30-2BCE-9F9A0B6E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ACBF-E6A5-9248-BB07-8F5243E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4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0768-FA4C-9662-18BB-6AEB95E9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9733-EC43-430B-B755-25D64567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46276-06B2-08A3-41BD-7D6C207BB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C771B-BC86-1629-1E96-9095B399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8587-DFDF-784C-B3F4-C825602498FD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BF0A5-8F6A-C226-FDF1-BD5EC093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A0888-1883-52E9-A493-E4965A23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ACBF-E6A5-9248-BB07-8F5243E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9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45C0-5D17-B1CB-918B-F83E6A57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10F37-D0CB-7C95-45E6-D82EC284C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D3B58-80B3-2DAE-DF82-A0BF64DCD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1757E-8384-AD8A-BC33-C4F13D0B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8587-DFDF-784C-B3F4-C825602498FD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BF704-F5C7-BB0F-79B9-FC15F8BC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2E59A-8F80-E664-36FC-B8100CDD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ACBF-E6A5-9248-BB07-8F5243E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2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0C0F4-73CE-4979-ABEF-1AF207FE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B4C26-A140-3970-C8EF-6A3EA754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B2DC-80CD-8BD5-738A-77C663702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F8587-DFDF-784C-B3F4-C825602498FD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4DC20-7003-756B-23BA-A61811E6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93D6-8CA0-3D53-DE3A-9C62DBC80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ACBF-E6A5-9248-BB07-8F5243E15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28A887-7AEE-F6B2-6D3C-F495B335C714}"/>
              </a:ext>
            </a:extLst>
          </p:cNvPr>
          <p:cNvSpPr txBox="1"/>
          <p:nvPr/>
        </p:nvSpPr>
        <p:spPr>
          <a:xfrm>
            <a:off x="1808921" y="1023730"/>
            <a:ext cx="9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Florida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7E9EF-C808-E51D-B827-8742A5D4150A}"/>
              </a:ext>
            </a:extLst>
          </p:cNvPr>
          <p:cNvSpPr txBox="1"/>
          <p:nvPr/>
        </p:nvSpPr>
        <p:spPr>
          <a:xfrm>
            <a:off x="7623312" y="1023730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Hawai’i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30089-0C1E-792D-0BDC-D179513420C0}"/>
              </a:ext>
            </a:extLst>
          </p:cNvPr>
          <p:cNvSpPr txBox="1"/>
          <p:nvPr/>
        </p:nvSpPr>
        <p:spPr>
          <a:xfrm>
            <a:off x="7147621" y="1267764"/>
            <a:ext cx="2330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Dates: June 8 – June 15, 2015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2A5D464-4EB8-81FD-1DE2-B06815389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2" y="2316484"/>
            <a:ext cx="1497532" cy="1123885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A9C6023-E84D-82B6-0D73-20589BC2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749" y="2316485"/>
            <a:ext cx="1499912" cy="1123886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73CCAB-B761-4B5F-005E-FA4985D57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6"/>
          <a:stretch/>
        </p:blipFill>
        <p:spPr bwMode="auto">
          <a:xfrm>
            <a:off x="7793531" y="1963264"/>
            <a:ext cx="2031582" cy="1151599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61BB170-AA2C-2634-3CE4-AE5979702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3"/>
          <a:stretch/>
        </p:blipFill>
        <p:spPr bwMode="auto">
          <a:xfrm>
            <a:off x="9825113" y="1977121"/>
            <a:ext cx="1719470" cy="1096172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6F9700-18BE-CD27-5B28-D0823C496806}"/>
              </a:ext>
            </a:extLst>
          </p:cNvPr>
          <p:cNvSpPr/>
          <p:nvPr/>
        </p:nvSpPr>
        <p:spPr>
          <a:xfrm>
            <a:off x="3459466" y="2316484"/>
            <a:ext cx="1497532" cy="112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Ofav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B1D4B9-CA3A-69BD-CFAE-B66974DEF84F}"/>
              </a:ext>
            </a:extLst>
          </p:cNvPr>
          <p:cNvSpPr/>
          <p:nvPr/>
        </p:nvSpPr>
        <p:spPr>
          <a:xfrm>
            <a:off x="6295999" y="1949408"/>
            <a:ext cx="1497532" cy="112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Mcap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D7BB9-F5D6-7A36-FA75-AC59827AC9EB}"/>
              </a:ext>
            </a:extLst>
          </p:cNvPr>
          <p:cNvSpPr/>
          <p:nvPr/>
        </p:nvSpPr>
        <p:spPr>
          <a:xfrm>
            <a:off x="402415" y="3982433"/>
            <a:ext cx="4554586" cy="3005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 (0 mg/L)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D6AC27-39D6-DA26-912A-3E14C3D31214}"/>
              </a:ext>
            </a:extLst>
          </p:cNvPr>
          <p:cNvSpPr/>
          <p:nvPr/>
        </p:nvSpPr>
        <p:spPr>
          <a:xfrm>
            <a:off x="402416" y="4282971"/>
            <a:ext cx="4554586" cy="300538"/>
          </a:xfrm>
          <a:prstGeom prst="rect">
            <a:avLst/>
          </a:prstGeom>
          <a:solidFill>
            <a:srgbClr val="55EA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Treatment 1 (30 mg/L)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333059-D68A-A94F-33AA-A26839D5EA64}"/>
              </a:ext>
            </a:extLst>
          </p:cNvPr>
          <p:cNvSpPr/>
          <p:nvPr/>
        </p:nvSpPr>
        <p:spPr>
          <a:xfrm>
            <a:off x="402415" y="4583510"/>
            <a:ext cx="4554586" cy="300538"/>
          </a:xfrm>
          <a:prstGeom prst="rect">
            <a:avLst/>
          </a:prstGeom>
          <a:solidFill>
            <a:srgbClr val="00BC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Treatment 2 (100 mg/L)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1EE1DA-5693-0D32-138E-644C751A9DBB}"/>
              </a:ext>
            </a:extLst>
          </p:cNvPr>
          <p:cNvSpPr/>
          <p:nvPr/>
        </p:nvSpPr>
        <p:spPr>
          <a:xfrm>
            <a:off x="402414" y="4884047"/>
            <a:ext cx="4554585" cy="300538"/>
          </a:xfrm>
          <a:prstGeom prst="rect">
            <a:avLst/>
          </a:prstGeom>
          <a:solidFill>
            <a:srgbClr val="0A889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Treatment 3 (300 mg/L)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E0409A-D9AB-FD6E-35C7-33D98C41F8BE}"/>
              </a:ext>
            </a:extLst>
          </p:cNvPr>
          <p:cNvSpPr/>
          <p:nvPr/>
        </p:nvSpPr>
        <p:spPr>
          <a:xfrm>
            <a:off x="402412" y="5184586"/>
            <a:ext cx="4554585" cy="300538"/>
          </a:xfrm>
          <a:prstGeom prst="rect">
            <a:avLst/>
          </a:prstGeom>
          <a:solidFill>
            <a:srgbClr val="0C46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Treatment 4 (1000 mg/L)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E3B0F8-0FAF-B3AF-E2BD-A7C10D38335D}"/>
              </a:ext>
            </a:extLst>
          </p:cNvPr>
          <p:cNvSpPr txBox="1"/>
          <p:nvPr/>
        </p:nvSpPr>
        <p:spPr>
          <a:xfrm>
            <a:off x="290253" y="1909135"/>
            <a:ext cx="1719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Acropora </a:t>
            </a:r>
            <a:r>
              <a:rPr lang="en-US" sz="1100" i="1" dirty="0" err="1"/>
              <a:t>cervicornis</a:t>
            </a:r>
            <a:r>
              <a:rPr lang="en-US" sz="1100" i="1" dirty="0"/>
              <a:t> </a:t>
            </a:r>
          </a:p>
          <a:p>
            <a:pPr algn="ctr"/>
            <a:r>
              <a:rPr lang="en-US" sz="1100" dirty="0"/>
              <a:t>Branching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BFFB3-A281-191D-1A06-4AE8E633510A}"/>
              </a:ext>
            </a:extLst>
          </p:cNvPr>
          <p:cNvSpPr txBox="1"/>
          <p:nvPr/>
        </p:nvSpPr>
        <p:spPr>
          <a:xfrm>
            <a:off x="1819969" y="1887286"/>
            <a:ext cx="1719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/>
              <a:t>Montastrea</a:t>
            </a:r>
            <a:r>
              <a:rPr lang="en-US" sz="1100" i="1" dirty="0"/>
              <a:t> cavernosa </a:t>
            </a:r>
          </a:p>
          <a:p>
            <a:pPr algn="ctr"/>
            <a:r>
              <a:rPr lang="en-US" sz="1100" dirty="0"/>
              <a:t>Massive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92677-967B-CE9C-9D6B-2811409454FC}"/>
              </a:ext>
            </a:extLst>
          </p:cNvPr>
          <p:cNvSpPr txBox="1"/>
          <p:nvPr/>
        </p:nvSpPr>
        <p:spPr>
          <a:xfrm>
            <a:off x="3348497" y="1885596"/>
            <a:ext cx="1719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/>
              <a:t>Orbicella</a:t>
            </a:r>
            <a:r>
              <a:rPr lang="en-US" sz="1100" i="1" dirty="0"/>
              <a:t> </a:t>
            </a:r>
            <a:r>
              <a:rPr lang="en-US" sz="1100" i="1" dirty="0" err="1"/>
              <a:t>faveolata</a:t>
            </a:r>
            <a:endParaRPr lang="en-US" sz="1100" i="1" dirty="0"/>
          </a:p>
          <a:p>
            <a:pPr algn="ctr"/>
            <a:r>
              <a:rPr lang="en-US" sz="1100" dirty="0"/>
              <a:t>Massive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60A00D-3850-849C-3080-8C10F1AF1193}"/>
              </a:ext>
            </a:extLst>
          </p:cNvPr>
          <p:cNvCxnSpPr>
            <a:cxnSpLocks/>
          </p:cNvCxnSpPr>
          <p:nvPr/>
        </p:nvCxnSpPr>
        <p:spPr>
          <a:xfrm>
            <a:off x="436279" y="3982433"/>
            <a:ext cx="0" cy="20169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80F58D-1652-F9E1-8793-EE7578DA168A}"/>
              </a:ext>
            </a:extLst>
          </p:cNvPr>
          <p:cNvCxnSpPr>
            <a:cxnSpLocks/>
          </p:cNvCxnSpPr>
          <p:nvPr/>
        </p:nvCxnSpPr>
        <p:spPr>
          <a:xfrm>
            <a:off x="4956997" y="3982433"/>
            <a:ext cx="0" cy="20169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D3A6245-6D3A-A82C-BA1E-9B2C5EF82654}"/>
              </a:ext>
            </a:extLst>
          </p:cNvPr>
          <p:cNvSpPr txBox="1"/>
          <p:nvPr/>
        </p:nvSpPr>
        <p:spPr>
          <a:xfrm>
            <a:off x="98679" y="5999411"/>
            <a:ext cx="67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Day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7CE5F1-B1A1-988C-E72E-17538A3EDC27}"/>
              </a:ext>
            </a:extLst>
          </p:cNvPr>
          <p:cNvSpPr txBox="1"/>
          <p:nvPr/>
        </p:nvSpPr>
        <p:spPr>
          <a:xfrm>
            <a:off x="4619397" y="5955395"/>
            <a:ext cx="67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Day 18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545B11-9B78-0D54-7C66-8751F9FD32C4}"/>
              </a:ext>
            </a:extLst>
          </p:cNvPr>
          <p:cNvSpPr/>
          <p:nvPr/>
        </p:nvSpPr>
        <p:spPr>
          <a:xfrm>
            <a:off x="6726493" y="3984093"/>
            <a:ext cx="4554586" cy="3005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 (0 mg/L)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3FD4AF-F118-D99E-6F14-A094CDD6C018}"/>
              </a:ext>
            </a:extLst>
          </p:cNvPr>
          <p:cNvSpPr/>
          <p:nvPr/>
        </p:nvSpPr>
        <p:spPr>
          <a:xfrm>
            <a:off x="6726493" y="4282971"/>
            <a:ext cx="4554586" cy="300538"/>
          </a:xfrm>
          <a:prstGeom prst="rect">
            <a:avLst/>
          </a:prstGeom>
          <a:solidFill>
            <a:srgbClr val="EA9F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Mid (150 mg/L)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C39C45-CEA5-7088-F429-56506C45FDB2}"/>
              </a:ext>
            </a:extLst>
          </p:cNvPr>
          <p:cNvSpPr/>
          <p:nvPr/>
        </p:nvSpPr>
        <p:spPr>
          <a:xfrm>
            <a:off x="6726493" y="4583510"/>
            <a:ext cx="4554586" cy="300538"/>
          </a:xfrm>
          <a:prstGeom prst="rect">
            <a:avLst/>
          </a:prstGeom>
          <a:solidFill>
            <a:srgbClr val="8621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High (235 mg/L)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1BF00B-4EDC-6D81-3BBD-7A992D781ECB}"/>
              </a:ext>
            </a:extLst>
          </p:cNvPr>
          <p:cNvCxnSpPr>
            <a:cxnSpLocks/>
          </p:cNvCxnSpPr>
          <p:nvPr/>
        </p:nvCxnSpPr>
        <p:spPr>
          <a:xfrm>
            <a:off x="6726493" y="3982433"/>
            <a:ext cx="0" cy="20169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5BD7EE-B059-4368-EA10-F1803F517D73}"/>
              </a:ext>
            </a:extLst>
          </p:cNvPr>
          <p:cNvCxnSpPr>
            <a:cxnSpLocks/>
          </p:cNvCxnSpPr>
          <p:nvPr/>
        </p:nvCxnSpPr>
        <p:spPr>
          <a:xfrm>
            <a:off x="11281079" y="3982433"/>
            <a:ext cx="0" cy="20169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984BDC-3557-1567-745C-8CFBC9E91173}"/>
              </a:ext>
            </a:extLst>
          </p:cNvPr>
          <p:cNvSpPr txBox="1"/>
          <p:nvPr/>
        </p:nvSpPr>
        <p:spPr>
          <a:xfrm>
            <a:off x="6344739" y="5994704"/>
            <a:ext cx="67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Day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D57AD0-5F6B-E118-661D-05B6DA17535D}"/>
              </a:ext>
            </a:extLst>
          </p:cNvPr>
          <p:cNvSpPr txBox="1"/>
          <p:nvPr/>
        </p:nvSpPr>
        <p:spPr>
          <a:xfrm>
            <a:off x="10943479" y="5994704"/>
            <a:ext cx="67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Day 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1E06FD-1C83-B6C6-87ED-6A84C0BC0A2D}"/>
              </a:ext>
            </a:extLst>
          </p:cNvPr>
          <p:cNvCxnSpPr>
            <a:cxnSpLocks/>
          </p:cNvCxnSpPr>
          <p:nvPr/>
        </p:nvCxnSpPr>
        <p:spPr>
          <a:xfrm>
            <a:off x="9815314" y="3977726"/>
            <a:ext cx="0" cy="20169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A97DAB-81D0-0A47-01B1-4942E626589A}"/>
              </a:ext>
            </a:extLst>
          </p:cNvPr>
          <p:cNvSpPr txBox="1"/>
          <p:nvPr/>
        </p:nvSpPr>
        <p:spPr>
          <a:xfrm>
            <a:off x="9477714" y="5989997"/>
            <a:ext cx="675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Day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F72280-F7EB-D281-632B-A6A276708A27}"/>
              </a:ext>
            </a:extLst>
          </p:cNvPr>
          <p:cNvSpPr txBox="1"/>
          <p:nvPr/>
        </p:nvSpPr>
        <p:spPr>
          <a:xfrm>
            <a:off x="6136864" y="1543597"/>
            <a:ext cx="1719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/>
              <a:t>Montipora</a:t>
            </a:r>
            <a:r>
              <a:rPr lang="en-US" sz="1100" i="1" dirty="0"/>
              <a:t> capitata</a:t>
            </a:r>
          </a:p>
          <a:p>
            <a:pPr algn="ctr"/>
            <a:r>
              <a:rPr lang="en-US" sz="1100" dirty="0"/>
              <a:t>Intermediate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BBBCA5-D5E3-354C-730D-FA53E0CBF951}"/>
              </a:ext>
            </a:extLst>
          </p:cNvPr>
          <p:cNvSpPr txBox="1"/>
          <p:nvPr/>
        </p:nvSpPr>
        <p:spPr>
          <a:xfrm>
            <a:off x="7949587" y="1505303"/>
            <a:ext cx="1719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err="1"/>
              <a:t>Pocillopora</a:t>
            </a:r>
            <a:r>
              <a:rPr lang="en-US" sz="1100" i="1" dirty="0"/>
              <a:t> acuta</a:t>
            </a:r>
          </a:p>
          <a:p>
            <a:pPr algn="ctr"/>
            <a:r>
              <a:rPr lang="en-US" sz="1100" dirty="0"/>
              <a:t>Branching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82EF9B-3B6F-E334-D49D-2B1D983449BC}"/>
              </a:ext>
            </a:extLst>
          </p:cNvPr>
          <p:cNvSpPr txBox="1"/>
          <p:nvPr/>
        </p:nvSpPr>
        <p:spPr>
          <a:xfrm>
            <a:off x="9877205" y="1519667"/>
            <a:ext cx="1719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Porites lobata</a:t>
            </a:r>
          </a:p>
          <a:p>
            <a:pPr algn="ctr"/>
            <a:r>
              <a:rPr lang="en-US" sz="1100" dirty="0"/>
              <a:t>Massive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F1801C-E65A-63C7-7830-7A64E4CD6AE7}"/>
              </a:ext>
            </a:extLst>
          </p:cNvPr>
          <p:cNvSpPr txBox="1"/>
          <p:nvPr/>
        </p:nvSpPr>
        <p:spPr>
          <a:xfrm>
            <a:off x="6996599" y="201881"/>
            <a:ext cx="394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Ask Hollie/Ariana/Francois for good pics of each species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D8DF59-7805-0915-A739-5A2799F6FB9C}"/>
              </a:ext>
            </a:extLst>
          </p:cNvPr>
          <p:cNvSpPr txBox="1"/>
          <p:nvPr/>
        </p:nvSpPr>
        <p:spPr>
          <a:xfrm>
            <a:off x="1010117" y="294969"/>
            <a:ext cx="394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Ask Cassie/Taylor/Francois for good pics of each species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F193CC-9C11-2CA3-4720-7AFF24E140D9}"/>
              </a:ext>
            </a:extLst>
          </p:cNvPr>
          <p:cNvSpPr txBox="1"/>
          <p:nvPr/>
        </p:nvSpPr>
        <p:spPr>
          <a:xfrm>
            <a:off x="179458" y="947724"/>
            <a:ext cx="9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61EC0-2BB3-AEA4-E165-5F121FAEE032}"/>
              </a:ext>
            </a:extLst>
          </p:cNvPr>
          <p:cNvSpPr txBox="1"/>
          <p:nvPr/>
        </p:nvSpPr>
        <p:spPr>
          <a:xfrm>
            <a:off x="6323285" y="899053"/>
            <a:ext cx="9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CEA92B-93CA-62B6-F42E-3AB3350939D9}"/>
              </a:ext>
            </a:extLst>
          </p:cNvPr>
          <p:cNvSpPr txBox="1"/>
          <p:nvPr/>
        </p:nvSpPr>
        <p:spPr>
          <a:xfrm>
            <a:off x="1261234" y="1290869"/>
            <a:ext cx="2330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Dates: May 23 – June 9, 2016</a:t>
            </a:r>
          </a:p>
        </p:txBody>
      </p:sp>
    </p:spTree>
    <p:extLst>
      <p:ext uri="{BB962C8B-B14F-4D97-AF65-F5344CB8AC3E}">
        <p14:creationId xmlns:p14="http://schemas.microsoft.com/office/powerpoint/2010/main" val="195977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28A887-7AEE-F6B2-6D3C-F495B335C714}"/>
              </a:ext>
            </a:extLst>
          </p:cNvPr>
          <p:cNvSpPr txBox="1"/>
          <p:nvPr/>
        </p:nvSpPr>
        <p:spPr>
          <a:xfrm>
            <a:off x="5352541" y="141972"/>
            <a:ext cx="142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Florida 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2A5D464-4EB8-81FD-1DE2-B06815389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715" y="1591746"/>
            <a:ext cx="3175747" cy="2383371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A9C6023-E84D-82B6-0D73-20589BC2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674" y="1587938"/>
            <a:ext cx="3175747" cy="2379592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6F9700-18BE-CD27-5B28-D0823C496806}"/>
              </a:ext>
            </a:extLst>
          </p:cNvPr>
          <p:cNvSpPr/>
          <p:nvPr/>
        </p:nvSpPr>
        <p:spPr>
          <a:xfrm>
            <a:off x="8323421" y="1601387"/>
            <a:ext cx="2619850" cy="2384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Ofav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D7BB9-F5D6-7A36-FA75-AC59827AC9EB}"/>
              </a:ext>
            </a:extLst>
          </p:cNvPr>
          <p:cNvSpPr/>
          <p:nvPr/>
        </p:nvSpPr>
        <p:spPr>
          <a:xfrm>
            <a:off x="2029768" y="4444105"/>
            <a:ext cx="8858598" cy="3035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 (0 mg/L)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D6AC27-39D6-DA26-912A-3E14C3D31214}"/>
              </a:ext>
            </a:extLst>
          </p:cNvPr>
          <p:cNvSpPr/>
          <p:nvPr/>
        </p:nvSpPr>
        <p:spPr>
          <a:xfrm>
            <a:off x="2029768" y="4751432"/>
            <a:ext cx="8858598" cy="300538"/>
          </a:xfrm>
          <a:prstGeom prst="rect">
            <a:avLst/>
          </a:prstGeom>
          <a:solidFill>
            <a:srgbClr val="55EA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Treatment 1 (30 mg/L)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333059-D68A-A94F-33AA-A26839D5EA64}"/>
              </a:ext>
            </a:extLst>
          </p:cNvPr>
          <p:cNvSpPr/>
          <p:nvPr/>
        </p:nvSpPr>
        <p:spPr>
          <a:xfrm>
            <a:off x="2029715" y="5046676"/>
            <a:ext cx="8858597" cy="300538"/>
          </a:xfrm>
          <a:prstGeom prst="rect">
            <a:avLst/>
          </a:prstGeom>
          <a:solidFill>
            <a:srgbClr val="00BC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Treatment 2 (100 mg/L)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1EE1DA-5693-0D32-138E-644C751A9DBB}"/>
              </a:ext>
            </a:extLst>
          </p:cNvPr>
          <p:cNvSpPr/>
          <p:nvPr/>
        </p:nvSpPr>
        <p:spPr>
          <a:xfrm>
            <a:off x="2032814" y="5349861"/>
            <a:ext cx="8855429" cy="300538"/>
          </a:xfrm>
          <a:prstGeom prst="rect">
            <a:avLst/>
          </a:prstGeom>
          <a:solidFill>
            <a:srgbClr val="0A889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Treatment 3 (300 mg/L)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E0409A-D9AB-FD6E-35C7-33D98C41F8BE}"/>
              </a:ext>
            </a:extLst>
          </p:cNvPr>
          <p:cNvSpPr/>
          <p:nvPr/>
        </p:nvSpPr>
        <p:spPr>
          <a:xfrm>
            <a:off x="2029715" y="5650126"/>
            <a:ext cx="8855423" cy="300538"/>
          </a:xfrm>
          <a:prstGeom prst="rect">
            <a:avLst/>
          </a:prstGeom>
          <a:solidFill>
            <a:srgbClr val="0C46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Treatment 4 (1000 mg/L)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E3B0F8-0FAF-B3AF-E2BD-A7C10D38335D}"/>
              </a:ext>
            </a:extLst>
          </p:cNvPr>
          <p:cNvSpPr txBox="1"/>
          <p:nvPr/>
        </p:nvSpPr>
        <p:spPr>
          <a:xfrm>
            <a:off x="2566232" y="1085219"/>
            <a:ext cx="17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Acropora </a:t>
            </a:r>
            <a:r>
              <a:rPr lang="en-US" sz="1200" i="1" dirty="0" err="1"/>
              <a:t>cervicornis</a:t>
            </a:r>
            <a:r>
              <a:rPr lang="en-US" sz="1200" i="1" dirty="0"/>
              <a:t> </a:t>
            </a:r>
          </a:p>
          <a:p>
            <a:pPr algn="ctr"/>
            <a:r>
              <a:rPr lang="en-US" sz="1200" dirty="0"/>
              <a:t>Branching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BFFB3-A281-191D-1A06-4AE8E633510A}"/>
              </a:ext>
            </a:extLst>
          </p:cNvPr>
          <p:cNvSpPr txBox="1"/>
          <p:nvPr/>
        </p:nvSpPr>
        <p:spPr>
          <a:xfrm>
            <a:off x="5875812" y="1098354"/>
            <a:ext cx="17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Montastrea</a:t>
            </a:r>
            <a:r>
              <a:rPr lang="en-US" sz="1200" i="1" dirty="0"/>
              <a:t> cavernosa </a:t>
            </a:r>
          </a:p>
          <a:p>
            <a:pPr algn="ctr"/>
            <a:r>
              <a:rPr lang="en-US" sz="1200" dirty="0"/>
              <a:t>Massive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92677-967B-CE9C-9D6B-2811409454FC}"/>
              </a:ext>
            </a:extLst>
          </p:cNvPr>
          <p:cNvSpPr txBox="1"/>
          <p:nvPr/>
        </p:nvSpPr>
        <p:spPr>
          <a:xfrm>
            <a:off x="8828068" y="1126273"/>
            <a:ext cx="17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Orbicella</a:t>
            </a:r>
            <a:r>
              <a:rPr lang="en-US" sz="1200" i="1" dirty="0"/>
              <a:t> </a:t>
            </a:r>
            <a:r>
              <a:rPr lang="en-US" sz="1200" i="1" dirty="0" err="1"/>
              <a:t>faveolata</a:t>
            </a:r>
            <a:endParaRPr lang="en-US" sz="1200" i="1" dirty="0"/>
          </a:p>
          <a:p>
            <a:pPr algn="ctr"/>
            <a:r>
              <a:rPr lang="en-US" sz="1200" dirty="0"/>
              <a:t>Massive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60A00D-3850-849C-3080-8C10F1AF1193}"/>
              </a:ext>
            </a:extLst>
          </p:cNvPr>
          <p:cNvCxnSpPr>
            <a:cxnSpLocks/>
          </p:cNvCxnSpPr>
          <p:nvPr/>
        </p:nvCxnSpPr>
        <p:spPr>
          <a:xfrm>
            <a:off x="2039264" y="4440213"/>
            <a:ext cx="0" cy="20169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80F58D-1652-F9E1-8793-EE7578DA168A}"/>
              </a:ext>
            </a:extLst>
          </p:cNvPr>
          <p:cNvCxnSpPr>
            <a:cxnSpLocks/>
          </p:cNvCxnSpPr>
          <p:nvPr/>
        </p:nvCxnSpPr>
        <p:spPr>
          <a:xfrm>
            <a:off x="10885138" y="4440213"/>
            <a:ext cx="0" cy="20169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D3A6245-6D3A-A82C-BA1E-9B2C5EF82654}"/>
              </a:ext>
            </a:extLst>
          </p:cNvPr>
          <p:cNvSpPr txBox="1"/>
          <p:nvPr/>
        </p:nvSpPr>
        <p:spPr>
          <a:xfrm>
            <a:off x="1692115" y="6483104"/>
            <a:ext cx="67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Day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7CE5F1-B1A1-988C-E72E-17538A3EDC27}"/>
              </a:ext>
            </a:extLst>
          </p:cNvPr>
          <p:cNvSpPr txBox="1"/>
          <p:nvPr/>
        </p:nvSpPr>
        <p:spPr>
          <a:xfrm>
            <a:off x="10547538" y="6457191"/>
            <a:ext cx="67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Day 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F193CC-9C11-2CA3-4720-7AFF24E140D9}"/>
              </a:ext>
            </a:extLst>
          </p:cNvPr>
          <p:cNvSpPr txBox="1"/>
          <p:nvPr/>
        </p:nvSpPr>
        <p:spPr>
          <a:xfrm>
            <a:off x="405368" y="348757"/>
            <a:ext cx="9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CEA92B-93CA-62B6-F42E-3AB3350939D9}"/>
              </a:ext>
            </a:extLst>
          </p:cNvPr>
          <p:cNvSpPr txBox="1"/>
          <p:nvPr/>
        </p:nvSpPr>
        <p:spPr>
          <a:xfrm>
            <a:off x="4900150" y="559185"/>
            <a:ext cx="2330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Dates: May 23 – June 9, 2016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7EB54-0058-892A-012C-B0C899DA014D}"/>
              </a:ext>
            </a:extLst>
          </p:cNvPr>
          <p:cNvSpPr txBox="1"/>
          <p:nvPr/>
        </p:nvSpPr>
        <p:spPr>
          <a:xfrm>
            <a:off x="257336" y="5046676"/>
            <a:ext cx="16035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Picture of sediment?</a:t>
            </a:r>
          </a:p>
        </p:txBody>
      </p:sp>
    </p:spTree>
    <p:extLst>
      <p:ext uri="{BB962C8B-B14F-4D97-AF65-F5344CB8AC3E}">
        <p14:creationId xmlns:p14="http://schemas.microsoft.com/office/powerpoint/2010/main" val="183565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37E9EF-C808-E51D-B827-8742A5D4150A}"/>
              </a:ext>
            </a:extLst>
          </p:cNvPr>
          <p:cNvSpPr txBox="1"/>
          <p:nvPr/>
        </p:nvSpPr>
        <p:spPr>
          <a:xfrm>
            <a:off x="5363421" y="260065"/>
            <a:ext cx="191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Hawai’i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30089-0C1E-792D-0BDC-D179513420C0}"/>
              </a:ext>
            </a:extLst>
          </p:cNvPr>
          <p:cNvSpPr txBox="1"/>
          <p:nvPr/>
        </p:nvSpPr>
        <p:spPr>
          <a:xfrm>
            <a:off x="5052063" y="679247"/>
            <a:ext cx="2330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Dates: June 8 – June 15, 2015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73CCAB-B761-4B5F-005E-FA4985D57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6"/>
          <a:stretch/>
        </p:blipFill>
        <p:spPr bwMode="auto">
          <a:xfrm>
            <a:off x="4755111" y="1623430"/>
            <a:ext cx="3128123" cy="2012222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61BB170-AA2C-2634-3CE4-AE5979702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3"/>
          <a:stretch/>
        </p:blipFill>
        <p:spPr bwMode="auto">
          <a:xfrm>
            <a:off x="7883233" y="1625588"/>
            <a:ext cx="3153013" cy="2010064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7545B11-9B78-0D54-7C66-8751F9FD32C4}"/>
              </a:ext>
            </a:extLst>
          </p:cNvPr>
          <p:cNvSpPr/>
          <p:nvPr/>
        </p:nvSpPr>
        <p:spPr>
          <a:xfrm>
            <a:off x="2077668" y="4074540"/>
            <a:ext cx="8958543" cy="3005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 (0 mg/L)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3FD4AF-F118-D99E-6F14-A094CDD6C018}"/>
              </a:ext>
            </a:extLst>
          </p:cNvPr>
          <p:cNvSpPr/>
          <p:nvPr/>
        </p:nvSpPr>
        <p:spPr>
          <a:xfrm>
            <a:off x="2077667" y="4375078"/>
            <a:ext cx="8958541" cy="300538"/>
          </a:xfrm>
          <a:prstGeom prst="rect">
            <a:avLst/>
          </a:prstGeom>
          <a:solidFill>
            <a:srgbClr val="EA9F8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Mid (150 mg/L)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C39C45-CEA5-7088-F429-56506C45FDB2}"/>
              </a:ext>
            </a:extLst>
          </p:cNvPr>
          <p:cNvSpPr/>
          <p:nvPr/>
        </p:nvSpPr>
        <p:spPr>
          <a:xfrm>
            <a:off x="2077663" y="4675616"/>
            <a:ext cx="8958527" cy="300538"/>
          </a:xfrm>
          <a:prstGeom prst="rect">
            <a:avLst/>
          </a:prstGeom>
          <a:solidFill>
            <a:srgbClr val="8621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High (235 mg/L)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1BF00B-4EDC-6D81-3BBD-7A992D781ECB}"/>
              </a:ext>
            </a:extLst>
          </p:cNvPr>
          <p:cNvCxnSpPr>
            <a:cxnSpLocks/>
          </p:cNvCxnSpPr>
          <p:nvPr/>
        </p:nvCxnSpPr>
        <p:spPr>
          <a:xfrm>
            <a:off x="2077663" y="4074540"/>
            <a:ext cx="0" cy="20169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5BD7EE-B059-4368-EA10-F1803F517D73}"/>
              </a:ext>
            </a:extLst>
          </p:cNvPr>
          <p:cNvCxnSpPr>
            <a:cxnSpLocks/>
          </p:cNvCxnSpPr>
          <p:nvPr/>
        </p:nvCxnSpPr>
        <p:spPr>
          <a:xfrm>
            <a:off x="11036190" y="4074540"/>
            <a:ext cx="0" cy="20169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984BDC-3557-1567-745C-8CFBC9E91173}"/>
              </a:ext>
            </a:extLst>
          </p:cNvPr>
          <p:cNvSpPr txBox="1"/>
          <p:nvPr/>
        </p:nvSpPr>
        <p:spPr>
          <a:xfrm>
            <a:off x="1740063" y="6171277"/>
            <a:ext cx="67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Day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D57AD0-5F6B-E118-661D-05B6DA17535D}"/>
              </a:ext>
            </a:extLst>
          </p:cNvPr>
          <p:cNvSpPr txBox="1"/>
          <p:nvPr/>
        </p:nvSpPr>
        <p:spPr>
          <a:xfrm>
            <a:off x="10698590" y="6103287"/>
            <a:ext cx="67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Day 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1E06FD-1C83-B6C6-87ED-6A84C0BC0A2D}"/>
              </a:ext>
            </a:extLst>
          </p:cNvPr>
          <p:cNvCxnSpPr>
            <a:cxnSpLocks/>
          </p:cNvCxnSpPr>
          <p:nvPr/>
        </p:nvCxnSpPr>
        <p:spPr>
          <a:xfrm>
            <a:off x="7719756" y="4074540"/>
            <a:ext cx="0" cy="20169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AA97DAB-81D0-0A47-01B1-4942E626589A}"/>
              </a:ext>
            </a:extLst>
          </p:cNvPr>
          <p:cNvSpPr txBox="1"/>
          <p:nvPr/>
        </p:nvSpPr>
        <p:spPr>
          <a:xfrm>
            <a:off x="7382156" y="6091518"/>
            <a:ext cx="67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Day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F72280-F7EB-D281-632B-A6A276708A27}"/>
              </a:ext>
            </a:extLst>
          </p:cNvPr>
          <p:cNvSpPr txBox="1"/>
          <p:nvPr/>
        </p:nvSpPr>
        <p:spPr>
          <a:xfrm>
            <a:off x="2556655" y="1158581"/>
            <a:ext cx="17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Montipora</a:t>
            </a:r>
            <a:r>
              <a:rPr lang="en-US" sz="1200" i="1" dirty="0"/>
              <a:t> capitata</a:t>
            </a:r>
          </a:p>
          <a:p>
            <a:pPr algn="ctr"/>
            <a:r>
              <a:rPr lang="en-US" sz="1200" dirty="0"/>
              <a:t>Intermediate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BBBCA5-D5E3-354C-730D-FA53E0CBF951}"/>
              </a:ext>
            </a:extLst>
          </p:cNvPr>
          <p:cNvSpPr txBox="1"/>
          <p:nvPr/>
        </p:nvSpPr>
        <p:spPr>
          <a:xfrm>
            <a:off x="5459437" y="1135694"/>
            <a:ext cx="17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Pocillopora</a:t>
            </a:r>
            <a:r>
              <a:rPr lang="en-US" sz="1200" i="1" dirty="0"/>
              <a:t> acuta</a:t>
            </a:r>
          </a:p>
          <a:p>
            <a:pPr algn="ctr"/>
            <a:r>
              <a:rPr lang="en-US" sz="1200" dirty="0"/>
              <a:t>Branching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82EF9B-3B6F-E334-D49D-2B1D983449BC}"/>
              </a:ext>
            </a:extLst>
          </p:cNvPr>
          <p:cNvSpPr txBox="1"/>
          <p:nvPr/>
        </p:nvSpPr>
        <p:spPr>
          <a:xfrm>
            <a:off x="8600004" y="1126994"/>
            <a:ext cx="17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Porites lobata</a:t>
            </a:r>
          </a:p>
          <a:p>
            <a:pPr algn="ctr"/>
            <a:r>
              <a:rPr lang="en-US" sz="1200" dirty="0"/>
              <a:t>Massive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61EC0-2BB3-AEA4-E165-5F121FAEE032}"/>
              </a:ext>
            </a:extLst>
          </p:cNvPr>
          <p:cNvSpPr txBox="1"/>
          <p:nvPr/>
        </p:nvSpPr>
        <p:spPr>
          <a:xfrm>
            <a:off x="670631" y="537064"/>
            <a:ext cx="9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1D243-5D14-7B0B-C868-B47686C58B91}"/>
              </a:ext>
            </a:extLst>
          </p:cNvPr>
          <p:cNvSpPr/>
          <p:nvPr/>
        </p:nvSpPr>
        <p:spPr>
          <a:xfrm>
            <a:off x="2077669" y="1623430"/>
            <a:ext cx="2677442" cy="2012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Mcap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C7EE1C-44CC-725D-EAAA-5FC064CA31A0}"/>
              </a:ext>
            </a:extLst>
          </p:cNvPr>
          <p:cNvSpPr txBox="1"/>
          <p:nvPr/>
        </p:nvSpPr>
        <p:spPr>
          <a:xfrm>
            <a:off x="331010" y="4303681"/>
            <a:ext cx="16035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Picture of sediment?</a:t>
            </a:r>
          </a:p>
        </p:txBody>
      </p:sp>
    </p:spTree>
    <p:extLst>
      <p:ext uri="{BB962C8B-B14F-4D97-AF65-F5344CB8AC3E}">
        <p14:creationId xmlns:p14="http://schemas.microsoft.com/office/powerpoint/2010/main" val="97618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662</Words>
  <Application>Microsoft Macintosh PowerPoint</Application>
  <PresentationFormat>Widescreen</PresentationFormat>
  <Paragraphs>76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Ashey</dc:creator>
  <cp:lastModifiedBy>Jill Ashey</cp:lastModifiedBy>
  <cp:revision>5</cp:revision>
  <dcterms:created xsi:type="dcterms:W3CDTF">2022-10-23T23:11:27Z</dcterms:created>
  <dcterms:modified xsi:type="dcterms:W3CDTF">2022-10-24T00:36:53Z</dcterms:modified>
</cp:coreProperties>
</file>