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3.xml" ContentType="application/vnd.openxmlformats-officedocument.presentationml.notesSlide+xml"/>
  <Override PartName="/ppt/charts/chart5.xml" ContentType="application/vnd.openxmlformats-officedocument.drawingml.chart+xml"/>
  <Override PartName="/ppt/notesSlides/notesSlide4.xml" ContentType="application/vnd.openxmlformats-officedocument.presentationml.notesSl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2.xml" ContentType="application/vnd.ms-office.chartstyle+xml"/>
  <Override PartName="/ppt/charts/colors2.xml" ContentType="application/vnd.ms-office.chartcolorstyle+xml"/>
  <Override PartName="/ppt/charts/chart14.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34"/>
  </p:notesMasterIdLst>
  <p:sldIdLst>
    <p:sldId id="283" r:id="rId2"/>
    <p:sldId id="256" r:id="rId3"/>
    <p:sldId id="277" r:id="rId4"/>
    <p:sldId id="293" r:id="rId5"/>
    <p:sldId id="257" r:id="rId6"/>
    <p:sldId id="261" r:id="rId7"/>
    <p:sldId id="271" r:id="rId8"/>
    <p:sldId id="262" r:id="rId9"/>
    <p:sldId id="276" r:id="rId10"/>
    <p:sldId id="287" r:id="rId11"/>
    <p:sldId id="267" r:id="rId12"/>
    <p:sldId id="268" r:id="rId13"/>
    <p:sldId id="274" r:id="rId14"/>
    <p:sldId id="295" r:id="rId15"/>
    <p:sldId id="270" r:id="rId16"/>
    <p:sldId id="294" r:id="rId17"/>
    <p:sldId id="269" r:id="rId18"/>
    <p:sldId id="275" r:id="rId19"/>
    <p:sldId id="272" r:id="rId20"/>
    <p:sldId id="273" r:id="rId21"/>
    <p:sldId id="264" r:id="rId22"/>
    <p:sldId id="263" r:id="rId23"/>
    <p:sldId id="284" r:id="rId24"/>
    <p:sldId id="289" r:id="rId25"/>
    <p:sldId id="290" r:id="rId26"/>
    <p:sldId id="285" r:id="rId27"/>
    <p:sldId id="291" r:id="rId28"/>
    <p:sldId id="292" r:id="rId29"/>
    <p:sldId id="286" r:id="rId30"/>
    <p:sldId id="280" r:id="rId31"/>
    <p:sldId id="296"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0777" autoAdjust="0"/>
  </p:normalViewPr>
  <p:slideViewPr>
    <p:cSldViewPr snapToGrid="0">
      <p:cViewPr varScale="1">
        <p:scale>
          <a:sx n="115" d="100"/>
          <a:sy n="115" d="100"/>
        </p:scale>
        <p:origin x="372" y="114"/>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tg-filesvr\Continuous%20Improvement\Vanessa%20Lee\PowerBI.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tg-filesvr\Continuous%20Improvement\Vanessa%20Lee\PowerBI.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tg-filesvr\Continuous%20Improvement\Vanessa%20Lee\PowerBI.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tg-filesvr\Continuous%20Improvement\Vanessa%20Lee\PowerBI.xlsx" TargetMode="External"/></Relationships>
</file>

<file path=ppt/charts/_rels/chart13.xml.rels><?xml version="1.0" encoding="UTF-8" standalone="yes"?>
<Relationships xmlns="http://schemas.openxmlformats.org/package/2006/relationships"><Relationship Id="rId3" Type="http://schemas.openxmlformats.org/officeDocument/2006/relationships/oleObject" Target="file:///\\ctg-filesvr\Continuous%20Improvement\Vanessa%20Lee\PowerBI.xlsx" TargetMode="External"/><Relationship Id="rId2" Type="http://schemas.microsoft.com/office/2011/relationships/chartColorStyle" Target="colors2.xml"/><Relationship Id="rId1" Type="http://schemas.microsoft.com/office/2011/relationships/chartStyle" Target="style2.xml"/></Relationships>
</file>

<file path=ppt/charts/_rels/chart14.xml.rels><?xml version="1.0" encoding="UTF-8" standalone="yes"?>
<Relationships xmlns="http://schemas.openxmlformats.org/package/2006/relationships"><Relationship Id="rId3" Type="http://schemas.openxmlformats.org/officeDocument/2006/relationships/oleObject" Target="file:///\\ctg-filesvr\Continuous%20Improvement\Vanessa%20Lee\PowerBI.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1" Type="http://schemas.openxmlformats.org/officeDocument/2006/relationships/oleObject" Target="file:///\\ctg-filesvr\Continuous%20Improvement\Vanessa%20Lee\PowerBI.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1" Type="http://schemas.openxmlformats.org/officeDocument/2006/relationships/oleObject" Target="file:///\\ctg-filesvr\cvenusers$\coxjil\My%20Documents\Jill%20Test\Retention\PowerBI.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tg-filesvr\Continuous%20Improvement\Vanessa%20Lee\PowerBI.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tg-filesvr\Continuous%20Improvement\Vanessa%20Lee\PowerBI.xlsx" TargetMode="External"/><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1" Type="http://schemas.openxmlformats.org/officeDocument/2006/relationships/oleObject" Target="file:///\\ctg-filesvr\Continuous%20Improvement\Vanessa%20Lee\PowerB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tg-filesvr\Continuous%20Improvement\Vanessa%20Lee\PowerB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tg-filesvr\Continuous%20Improvement\Vanessa%20Lee\PowerB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vert="horz"/>
          <a:lstStyle/>
          <a:p>
            <a:pPr>
              <a:defRPr/>
            </a:pPr>
            <a:r>
              <a:rPr lang="en-US"/>
              <a:t>% Left</a:t>
            </a:r>
          </a:p>
        </c:rich>
      </c:tx>
      <c:overlay val="0"/>
    </c:title>
    <c:autoTitleDeleted val="0"/>
    <c:plotArea>
      <c:layout/>
      <c:barChart>
        <c:barDir val="col"/>
        <c:grouping val="percentStacked"/>
        <c:varyColors val="0"/>
        <c:ser>
          <c:idx val="0"/>
          <c:order val="0"/>
          <c:tx>
            <c:strRef>
              <c:f>Sheet1!$B$25</c:f>
              <c:strCache>
                <c:ptCount val="1"/>
                <c:pt idx="0">
                  <c:v>Total</c:v>
                </c:pt>
              </c:strCache>
            </c:strRef>
          </c:tx>
          <c:invertIfNegative val="0"/>
          <c:cat>
            <c:strRef>
              <c:f>Sheet1!$A$26:$A$30</c:f>
              <c:strCache>
                <c:ptCount val="5"/>
                <c:pt idx="0">
                  <c:v>Student</c:v>
                </c:pt>
                <c:pt idx="1">
                  <c:v>OO</c:v>
                </c:pt>
                <c:pt idx="2">
                  <c:v>DRVENG</c:v>
                </c:pt>
                <c:pt idx="3">
                  <c:v>OTR</c:v>
                </c:pt>
                <c:pt idx="4">
                  <c:v>Trainer</c:v>
                </c:pt>
              </c:strCache>
            </c:strRef>
          </c:cat>
          <c:val>
            <c:numRef>
              <c:f>Sheet1!$B$26:$B$30</c:f>
              <c:numCache>
                <c:formatCode>General</c:formatCode>
                <c:ptCount val="5"/>
                <c:pt idx="0">
                  <c:v>837</c:v>
                </c:pt>
                <c:pt idx="1">
                  <c:v>214</c:v>
                </c:pt>
                <c:pt idx="2">
                  <c:v>52</c:v>
                </c:pt>
                <c:pt idx="3">
                  <c:v>2449</c:v>
                </c:pt>
                <c:pt idx="4">
                  <c:v>156</c:v>
                </c:pt>
              </c:numCache>
            </c:numRef>
          </c:val>
          <c:extLst>
            <c:ext xmlns:c16="http://schemas.microsoft.com/office/drawing/2014/chart" uri="{C3380CC4-5D6E-409C-BE32-E72D297353CC}">
              <c16:uniqueId val="{00000000-931C-4F7D-A52D-EB957D3EC4DB}"/>
            </c:ext>
          </c:extLst>
        </c:ser>
        <c:ser>
          <c:idx val="1"/>
          <c:order val="1"/>
          <c:tx>
            <c:strRef>
              <c:f>Sheet1!$C$25</c:f>
              <c:strCache>
                <c:ptCount val="1"/>
                <c:pt idx="0">
                  <c:v>Left</c:v>
                </c:pt>
              </c:strCache>
            </c:strRef>
          </c:tx>
          <c:spPr>
            <a:solidFill>
              <a:schemeClr val="bg1">
                <a:lumMod val="50000"/>
              </a:schemeClr>
            </a:solidFill>
          </c:spPr>
          <c:invertIfNegative val="0"/>
          <c:cat>
            <c:strRef>
              <c:f>Sheet1!$A$26:$A$30</c:f>
              <c:strCache>
                <c:ptCount val="5"/>
                <c:pt idx="0">
                  <c:v>Student</c:v>
                </c:pt>
                <c:pt idx="1">
                  <c:v>OO</c:v>
                </c:pt>
                <c:pt idx="2">
                  <c:v>DRVENG</c:v>
                </c:pt>
                <c:pt idx="3">
                  <c:v>OTR</c:v>
                </c:pt>
                <c:pt idx="4">
                  <c:v>Trainer</c:v>
                </c:pt>
              </c:strCache>
            </c:strRef>
          </c:cat>
          <c:val>
            <c:numRef>
              <c:f>Sheet1!$C$26:$C$30</c:f>
              <c:numCache>
                <c:formatCode>General</c:formatCode>
                <c:ptCount val="5"/>
                <c:pt idx="0">
                  <c:v>433</c:v>
                </c:pt>
                <c:pt idx="1">
                  <c:v>28</c:v>
                </c:pt>
                <c:pt idx="2">
                  <c:v>10</c:v>
                </c:pt>
                <c:pt idx="3">
                  <c:v>924</c:v>
                </c:pt>
                <c:pt idx="4">
                  <c:v>20</c:v>
                </c:pt>
              </c:numCache>
            </c:numRef>
          </c:val>
          <c:extLst>
            <c:ext xmlns:c16="http://schemas.microsoft.com/office/drawing/2014/chart" uri="{C3380CC4-5D6E-409C-BE32-E72D297353CC}">
              <c16:uniqueId val="{00000001-931C-4F7D-A52D-EB957D3EC4DB}"/>
            </c:ext>
          </c:extLst>
        </c:ser>
        <c:dLbls>
          <c:showLegendKey val="0"/>
          <c:showVal val="0"/>
          <c:showCatName val="0"/>
          <c:showSerName val="0"/>
          <c:showPercent val="0"/>
          <c:showBubbleSize val="0"/>
        </c:dLbls>
        <c:gapWidth val="150"/>
        <c:overlap val="100"/>
        <c:axId val="121214464"/>
        <c:axId val="82056256"/>
      </c:barChart>
      <c:catAx>
        <c:axId val="12121446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2056256"/>
        <c:crosses val="autoZero"/>
        <c:auto val="1"/>
        <c:lblAlgn val="ctr"/>
        <c:lblOffset val="100"/>
        <c:noMultiLvlLbl val="0"/>
      </c:catAx>
      <c:valAx>
        <c:axId val="82056256"/>
        <c:scaling>
          <c:orientation val="minMax"/>
        </c:scaling>
        <c:delete val="0"/>
        <c:axPos val="l"/>
        <c:majorGridlines/>
        <c:numFmt formatCode="0%" sourceLinked="1"/>
        <c:majorTickMark val="none"/>
        <c:minorTickMark val="none"/>
        <c:tickLblPos val="nextTo"/>
        <c:txPr>
          <a:bodyPr rot="-60000000" vert="horz"/>
          <a:lstStyle/>
          <a:p>
            <a:pPr>
              <a:defRPr/>
            </a:pPr>
            <a:endParaRPr lang="en-US"/>
          </a:p>
        </c:txPr>
        <c:crossAx val="121214464"/>
        <c:crosses val="autoZero"/>
        <c:crossBetween val="between"/>
      </c:valAx>
    </c:plotArea>
    <c:legend>
      <c:legendPos val="b"/>
      <c:overlay val="0"/>
      <c:txPr>
        <a:bodyPr rot="0" vert="horz"/>
        <a:lstStyle/>
        <a:p>
          <a:pPr>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chart>
    <c:title>
      <c:tx>
        <c:rich>
          <a:bodyPr rot="0" vert="horz"/>
          <a:lstStyle/>
          <a:p>
            <a:pPr>
              <a:defRPr/>
            </a:pPr>
            <a:r>
              <a:rPr lang="en-US" dirty="0" smtClean="0"/>
              <a:t>OTR</a:t>
            </a:r>
            <a:r>
              <a:rPr lang="en-US" baseline="0" dirty="0" smtClean="0"/>
              <a:t> True-Up</a:t>
            </a:r>
            <a:endParaRPr lang="en-US" dirty="0"/>
          </a:p>
        </c:rich>
      </c:tx>
      <c:overlay val="0"/>
    </c:title>
    <c:autoTitleDeleted val="0"/>
    <c:plotArea>
      <c:layout/>
      <c:areaChart>
        <c:grouping val="stacked"/>
        <c:varyColors val="0"/>
        <c:ser>
          <c:idx val="0"/>
          <c:order val="0"/>
          <c:tx>
            <c:strRef>
              <c:f>Sheet1!$R$5</c:f>
              <c:strCache>
                <c:ptCount val="1"/>
                <c:pt idx="0">
                  <c:v>OTR</c:v>
                </c:pt>
              </c:strCache>
            </c:strRef>
          </c:tx>
          <c:cat>
            <c:strRef>
              <c:f>Sheet1!$S$4:$T$4</c:f>
              <c:strCache>
                <c:ptCount val="2"/>
                <c:pt idx="0">
                  <c:v>Stayed</c:v>
                </c:pt>
                <c:pt idx="1">
                  <c:v>Left</c:v>
                </c:pt>
              </c:strCache>
            </c:strRef>
          </c:cat>
          <c:val>
            <c:numRef>
              <c:f>Sheet1!$S$5:$T$5</c:f>
              <c:numCache>
                <c:formatCode>General</c:formatCode>
                <c:ptCount val="2"/>
                <c:pt idx="0">
                  <c:v>0.19</c:v>
                </c:pt>
                <c:pt idx="1">
                  <c:v>1.85</c:v>
                </c:pt>
              </c:numCache>
            </c:numRef>
          </c:val>
          <c:extLst>
            <c:ext xmlns:c16="http://schemas.microsoft.com/office/drawing/2014/chart" uri="{C3380CC4-5D6E-409C-BE32-E72D297353CC}">
              <c16:uniqueId val="{00000000-99C6-4CB2-B3E0-F66DB790E1B4}"/>
            </c:ext>
          </c:extLst>
        </c:ser>
        <c:dLbls>
          <c:showLegendKey val="0"/>
          <c:showVal val="0"/>
          <c:showCatName val="0"/>
          <c:showSerName val="0"/>
          <c:showPercent val="0"/>
          <c:showBubbleSize val="0"/>
        </c:dLbls>
        <c:dropLines/>
        <c:axId val="123672064"/>
        <c:axId val="95665472"/>
      </c:areaChart>
      <c:catAx>
        <c:axId val="123672064"/>
        <c:scaling>
          <c:orientation val="minMax"/>
        </c:scaling>
        <c:delete val="0"/>
        <c:axPos val="b"/>
        <c:title>
          <c:tx>
            <c:rich>
              <a:bodyPr rot="0" vert="horz"/>
              <a:lstStyle/>
              <a:p>
                <a:pPr>
                  <a:defRPr/>
                </a:pPr>
                <a:r>
                  <a:rPr lang="en-US"/>
                  <a:t>Status</a:t>
                </a:r>
              </a:p>
            </c:rich>
          </c:tx>
          <c:overlay val="0"/>
        </c:title>
        <c:numFmt formatCode="General" sourceLinked="1"/>
        <c:majorTickMark val="none"/>
        <c:minorTickMark val="none"/>
        <c:tickLblPos val="nextTo"/>
        <c:txPr>
          <a:bodyPr rot="-60000000" vert="horz"/>
          <a:lstStyle/>
          <a:p>
            <a:pPr>
              <a:defRPr/>
            </a:pPr>
            <a:endParaRPr lang="en-US"/>
          </a:p>
        </c:txPr>
        <c:crossAx val="95665472"/>
        <c:crosses val="autoZero"/>
        <c:auto val="1"/>
        <c:lblAlgn val="ctr"/>
        <c:lblOffset val="100"/>
        <c:noMultiLvlLbl val="0"/>
      </c:catAx>
      <c:valAx>
        <c:axId val="95665472"/>
        <c:scaling>
          <c:orientation val="minMax"/>
        </c:scaling>
        <c:delete val="0"/>
        <c:axPos val="l"/>
        <c:majorGridlines/>
        <c:title>
          <c:tx>
            <c:rich>
              <a:bodyPr rot="-5400000" vert="horz"/>
              <a:lstStyle/>
              <a:p>
                <a:pPr>
                  <a:defRPr/>
                </a:pPr>
                <a:r>
                  <a:rPr lang="en-US" dirty="0" smtClean="0"/>
                  <a:t>AVG True-Up</a:t>
                </a:r>
                <a:r>
                  <a:rPr lang="en-US" baseline="0" dirty="0" smtClean="0"/>
                  <a:t> Count</a:t>
                </a:r>
                <a:endParaRPr lang="en-US" dirty="0"/>
              </a:p>
            </c:rich>
          </c:tx>
          <c:overlay val="0"/>
        </c:title>
        <c:numFmt formatCode="General" sourceLinked="1"/>
        <c:majorTickMark val="out"/>
        <c:minorTickMark val="none"/>
        <c:tickLblPos val="nextTo"/>
        <c:txPr>
          <a:bodyPr rot="-60000000" vert="horz"/>
          <a:lstStyle/>
          <a:p>
            <a:pPr>
              <a:defRPr/>
            </a:pPr>
            <a:endParaRPr lang="en-US"/>
          </a:p>
        </c:txPr>
        <c:crossAx val="123672064"/>
        <c:crosses val="autoZero"/>
        <c:crossBetween val="midCat"/>
      </c:valAx>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Avg Layover in Hours</a:t>
            </a:r>
          </a:p>
        </c:rich>
      </c:tx>
      <c:overlay val="0"/>
      <c:spPr>
        <a:noFill/>
        <a:ln>
          <a:noFill/>
        </a:ln>
        <a:effectLst/>
      </c:spPr>
    </c:title>
    <c:autoTitleDeleted val="0"/>
    <c:plotArea>
      <c:layout/>
      <c:barChart>
        <c:barDir val="bar"/>
        <c:grouping val="clustered"/>
        <c:varyColors val="0"/>
        <c:ser>
          <c:idx val="0"/>
          <c:order val="0"/>
          <c:tx>
            <c:strRef>
              <c:f>Sheet7!$H$2:$H$3</c:f>
              <c:strCache>
                <c:ptCount val="2"/>
                <c:pt idx="0">
                  <c:v>Avg Layover</c:v>
                </c:pt>
                <c:pt idx="1">
                  <c:v>LEFT</c:v>
                </c:pt>
              </c:strCache>
            </c:strRef>
          </c:tx>
          <c:spPr>
            <a:solidFill>
              <a:schemeClr val="accent1"/>
            </a:solidFill>
            <a:ln>
              <a:noFill/>
            </a:ln>
            <a:effectLst/>
          </c:spPr>
          <c:invertIfNegative val="0"/>
          <c:cat>
            <c:strRef>
              <c:f>Sheet7!$G$4:$G$8</c:f>
              <c:strCache>
                <c:ptCount val="5"/>
                <c:pt idx="0">
                  <c:v>&lt;6</c:v>
                </c:pt>
                <c:pt idx="1">
                  <c:v>1 year</c:v>
                </c:pt>
                <c:pt idx="2">
                  <c:v>2 years</c:v>
                </c:pt>
                <c:pt idx="3">
                  <c:v>2-5 years</c:v>
                </c:pt>
                <c:pt idx="4">
                  <c:v>5+</c:v>
                </c:pt>
              </c:strCache>
            </c:strRef>
          </c:cat>
          <c:val>
            <c:numRef>
              <c:f>Sheet7!$H$4:$H$8</c:f>
              <c:numCache>
                <c:formatCode>General</c:formatCode>
                <c:ptCount val="5"/>
                <c:pt idx="0">
                  <c:v>11.49</c:v>
                </c:pt>
                <c:pt idx="1">
                  <c:v>13.41</c:v>
                </c:pt>
                <c:pt idx="2">
                  <c:v>13.08</c:v>
                </c:pt>
                <c:pt idx="3">
                  <c:v>12.49</c:v>
                </c:pt>
                <c:pt idx="4">
                  <c:v>17.36</c:v>
                </c:pt>
              </c:numCache>
            </c:numRef>
          </c:val>
          <c:extLst>
            <c:ext xmlns:c16="http://schemas.microsoft.com/office/drawing/2014/chart" uri="{C3380CC4-5D6E-409C-BE32-E72D297353CC}">
              <c16:uniqueId val="{00000000-ED28-4189-A7AC-6C66D8724FC6}"/>
            </c:ext>
          </c:extLst>
        </c:ser>
        <c:ser>
          <c:idx val="1"/>
          <c:order val="1"/>
          <c:tx>
            <c:strRef>
              <c:f>Sheet7!$I$2:$I$3</c:f>
              <c:strCache>
                <c:ptCount val="2"/>
                <c:pt idx="0">
                  <c:v>Avg Layover</c:v>
                </c:pt>
                <c:pt idx="1">
                  <c:v>STAYED</c:v>
                </c:pt>
              </c:strCache>
            </c:strRef>
          </c:tx>
          <c:spPr>
            <a:solidFill>
              <a:schemeClr val="accent2"/>
            </a:solidFill>
            <a:ln>
              <a:noFill/>
            </a:ln>
            <a:effectLst/>
          </c:spPr>
          <c:invertIfNegative val="0"/>
          <c:cat>
            <c:strRef>
              <c:f>Sheet7!$G$4:$G$8</c:f>
              <c:strCache>
                <c:ptCount val="5"/>
                <c:pt idx="0">
                  <c:v>&lt;6</c:v>
                </c:pt>
                <c:pt idx="1">
                  <c:v>1 year</c:v>
                </c:pt>
                <c:pt idx="2">
                  <c:v>2 years</c:v>
                </c:pt>
                <c:pt idx="3">
                  <c:v>2-5 years</c:v>
                </c:pt>
                <c:pt idx="4">
                  <c:v>5+</c:v>
                </c:pt>
              </c:strCache>
            </c:strRef>
          </c:cat>
          <c:val>
            <c:numRef>
              <c:f>Sheet7!$I$4:$I$8</c:f>
              <c:numCache>
                <c:formatCode>General</c:formatCode>
                <c:ptCount val="5"/>
                <c:pt idx="0">
                  <c:v>10.93</c:v>
                </c:pt>
                <c:pt idx="1">
                  <c:v>12.31</c:v>
                </c:pt>
                <c:pt idx="2">
                  <c:v>12.61</c:v>
                </c:pt>
                <c:pt idx="3">
                  <c:v>13.83</c:v>
                </c:pt>
                <c:pt idx="4">
                  <c:v>14.67</c:v>
                </c:pt>
              </c:numCache>
            </c:numRef>
          </c:val>
          <c:extLst>
            <c:ext xmlns:c16="http://schemas.microsoft.com/office/drawing/2014/chart" uri="{C3380CC4-5D6E-409C-BE32-E72D297353CC}">
              <c16:uniqueId val="{00000001-ED28-4189-A7AC-6C66D8724FC6}"/>
            </c:ext>
          </c:extLst>
        </c:ser>
        <c:dLbls>
          <c:showLegendKey val="0"/>
          <c:showVal val="0"/>
          <c:showCatName val="0"/>
          <c:showSerName val="0"/>
          <c:showPercent val="0"/>
          <c:showBubbleSize val="0"/>
        </c:dLbls>
        <c:gapWidth val="182"/>
        <c:axId val="123674112"/>
        <c:axId val="122063104"/>
      </c:barChart>
      <c:catAx>
        <c:axId val="123674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22063104"/>
        <c:crosses val="autoZero"/>
        <c:auto val="1"/>
        <c:lblAlgn val="ctr"/>
        <c:lblOffset val="100"/>
        <c:noMultiLvlLbl val="0"/>
      </c:catAx>
      <c:valAx>
        <c:axId val="122063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123674112"/>
        <c:crosses val="autoZero"/>
        <c:crossBetween val="between"/>
      </c:valAx>
      <c:spPr>
        <a:noFill/>
        <a:ln>
          <a:noFill/>
        </a:ln>
        <a:effectLst/>
      </c:spPr>
    </c:plotArea>
    <c:legend>
      <c:legendPos val="b"/>
      <c:overlay val="0"/>
      <c:spPr>
        <a:noFill/>
        <a:ln>
          <a:noFill/>
        </a:ln>
        <a:effectLst/>
      </c:spPr>
      <c:txPr>
        <a:bodyPr rot="0" vert="horz"/>
        <a:lstStyle/>
        <a:p>
          <a:pPr>
            <a:defRPr/>
          </a:pPr>
          <a:endParaRPr lang="en-US"/>
        </a:p>
      </c:txPr>
    </c:legend>
    <c:plotVisOnly val="1"/>
    <c:dispBlanksAs val="gap"/>
    <c:showDLblsOverMax val="0"/>
  </c:chart>
  <c:spPr>
    <a:noFill/>
    <a:ln>
      <a:noFill/>
    </a:ln>
    <a:effectLst/>
  </c:spPr>
  <c:txPr>
    <a:bodyPr/>
    <a:lstStyle/>
    <a:p>
      <a:pPr>
        <a:defRPr sz="14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Hours of Service</a:t>
            </a:r>
          </a:p>
        </c:rich>
      </c:tx>
      <c:overlay val="0"/>
      <c:spPr>
        <a:noFill/>
        <a:ln>
          <a:noFill/>
        </a:ln>
        <a:effectLst/>
      </c:spPr>
    </c:title>
    <c:autoTitleDeleted val="0"/>
    <c:plotArea>
      <c:layout>
        <c:manualLayout>
          <c:layoutTarget val="inner"/>
          <c:xMode val="edge"/>
          <c:yMode val="edge"/>
          <c:x val="0.14567825896762904"/>
          <c:y val="0.16245370370370371"/>
          <c:w val="0.82509951881014876"/>
          <c:h val="0.61498432487605714"/>
        </c:manualLayout>
      </c:layout>
      <c:areaChart>
        <c:grouping val="standard"/>
        <c:varyColors val="0"/>
        <c:ser>
          <c:idx val="0"/>
          <c:order val="0"/>
          <c:tx>
            <c:strRef>
              <c:f>Sheet6!$W$4</c:f>
              <c:strCache>
                <c:ptCount val="1"/>
                <c:pt idx="0">
                  <c:v>LEFT</c:v>
                </c:pt>
              </c:strCache>
            </c:strRef>
          </c:tx>
          <c:spPr>
            <a:solidFill>
              <a:schemeClr val="accent1"/>
            </a:solidFill>
            <a:ln>
              <a:noFill/>
            </a:ln>
            <a:effectLst/>
          </c:spPr>
          <c:cat>
            <c:strRef>
              <c:f>Sheet6!$V$5:$V$9</c:f>
              <c:strCache>
                <c:ptCount val="5"/>
                <c:pt idx="0">
                  <c:v>&lt;6</c:v>
                </c:pt>
                <c:pt idx="1">
                  <c:v>1 year</c:v>
                </c:pt>
                <c:pt idx="2">
                  <c:v>2 years</c:v>
                </c:pt>
                <c:pt idx="3">
                  <c:v>2-5 years</c:v>
                </c:pt>
                <c:pt idx="4">
                  <c:v>5+</c:v>
                </c:pt>
              </c:strCache>
            </c:strRef>
          </c:cat>
          <c:val>
            <c:numRef>
              <c:f>Sheet6!$W$5:$W$9</c:f>
              <c:numCache>
                <c:formatCode>General</c:formatCode>
                <c:ptCount val="5"/>
                <c:pt idx="0">
                  <c:v>6.952</c:v>
                </c:pt>
                <c:pt idx="1">
                  <c:v>6.7759999999999998</c:v>
                </c:pt>
                <c:pt idx="2">
                  <c:v>6.8639999999999999</c:v>
                </c:pt>
                <c:pt idx="3">
                  <c:v>6.952</c:v>
                </c:pt>
                <c:pt idx="4">
                  <c:v>7.04</c:v>
                </c:pt>
              </c:numCache>
            </c:numRef>
          </c:val>
          <c:extLst>
            <c:ext xmlns:c16="http://schemas.microsoft.com/office/drawing/2014/chart" uri="{C3380CC4-5D6E-409C-BE32-E72D297353CC}">
              <c16:uniqueId val="{00000000-7AD2-4ED3-9022-7A1A958E2BFD}"/>
            </c:ext>
          </c:extLst>
        </c:ser>
        <c:ser>
          <c:idx val="1"/>
          <c:order val="1"/>
          <c:tx>
            <c:strRef>
              <c:f>Sheet6!$X$4</c:f>
              <c:strCache>
                <c:ptCount val="1"/>
                <c:pt idx="0">
                  <c:v>STAYED</c:v>
                </c:pt>
              </c:strCache>
            </c:strRef>
          </c:tx>
          <c:spPr>
            <a:solidFill>
              <a:schemeClr val="accent6">
                <a:lumMod val="40000"/>
                <a:lumOff val="60000"/>
                <a:alpha val="57000"/>
              </a:schemeClr>
            </a:solidFill>
            <a:ln>
              <a:noFill/>
            </a:ln>
            <a:effectLst/>
          </c:spPr>
          <c:cat>
            <c:strRef>
              <c:f>Sheet6!$V$5:$V$9</c:f>
              <c:strCache>
                <c:ptCount val="5"/>
                <c:pt idx="0">
                  <c:v>&lt;6</c:v>
                </c:pt>
                <c:pt idx="1">
                  <c:v>1 year</c:v>
                </c:pt>
                <c:pt idx="2">
                  <c:v>2 years</c:v>
                </c:pt>
                <c:pt idx="3">
                  <c:v>2-5 years</c:v>
                </c:pt>
                <c:pt idx="4">
                  <c:v>5+</c:v>
                </c:pt>
              </c:strCache>
            </c:strRef>
          </c:cat>
          <c:val>
            <c:numRef>
              <c:f>Sheet6!$X$5:$X$9</c:f>
              <c:numCache>
                <c:formatCode>General</c:formatCode>
                <c:ptCount val="5"/>
                <c:pt idx="0">
                  <c:v>7.2160000000000002</c:v>
                </c:pt>
                <c:pt idx="1">
                  <c:v>7.1280000000000001</c:v>
                </c:pt>
                <c:pt idx="2">
                  <c:v>7.04</c:v>
                </c:pt>
                <c:pt idx="3">
                  <c:v>7.1280000000000001</c:v>
                </c:pt>
                <c:pt idx="4">
                  <c:v>7.2160000000000002</c:v>
                </c:pt>
              </c:numCache>
            </c:numRef>
          </c:val>
          <c:extLst>
            <c:ext xmlns:c16="http://schemas.microsoft.com/office/drawing/2014/chart" uri="{C3380CC4-5D6E-409C-BE32-E72D297353CC}">
              <c16:uniqueId val="{00000001-7AD2-4ED3-9022-7A1A958E2BFD}"/>
            </c:ext>
          </c:extLst>
        </c:ser>
        <c:dLbls>
          <c:showLegendKey val="0"/>
          <c:showVal val="0"/>
          <c:showCatName val="0"/>
          <c:showSerName val="0"/>
          <c:showPercent val="0"/>
          <c:showBubbleSize val="0"/>
        </c:dLbls>
        <c:axId val="124491776"/>
        <c:axId val="122065408"/>
      </c:areaChart>
      <c:catAx>
        <c:axId val="1244917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22065408"/>
        <c:crosses val="autoZero"/>
        <c:auto val="1"/>
        <c:lblAlgn val="ctr"/>
        <c:lblOffset val="100"/>
        <c:noMultiLvlLbl val="0"/>
      </c:catAx>
      <c:valAx>
        <c:axId val="122065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Hours Driving each Day</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24491776"/>
        <c:crosses val="autoZero"/>
        <c:crossBetween val="midCat"/>
      </c:valAx>
      <c:spPr>
        <a:noFill/>
        <a:ln>
          <a:noFill/>
        </a:ln>
        <a:effectLst/>
      </c:spPr>
    </c:plotArea>
    <c:legend>
      <c:legendPos val="b"/>
      <c:overlay val="0"/>
      <c:spPr>
        <a:noFill/>
        <a:ln>
          <a:noFill/>
        </a:ln>
        <a:effectLst/>
      </c:spPr>
      <c:txPr>
        <a:bodyPr rot="0" vert="horz"/>
        <a:lstStyle/>
        <a:p>
          <a:pPr>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sz="20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Critical Events vs. Days Driving</a:t>
            </a:r>
          </a:p>
        </c:rich>
      </c:tx>
      <c:overlay val="0"/>
      <c:spPr>
        <a:noFill/>
        <a:ln>
          <a:noFill/>
        </a:ln>
        <a:effectLst/>
      </c:spPr>
      <c:txPr>
        <a:bodyPr rot="0" spcFirstLastPara="1" vertOverflow="ellipsis" vert="horz" wrap="square" anchor="ctr" anchorCtr="1"/>
        <a:lstStyle/>
        <a:p>
          <a:pPr>
            <a:defRPr sz="168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Sheet6!$J$21</c:f>
              <c:strCache>
                <c:ptCount val="1"/>
                <c:pt idx="0">
                  <c:v>&lt;6</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multiLvlStrRef>
              <c:f>Sheet6!$K$19:$N$20</c:f>
              <c:multiLvlStrCache>
                <c:ptCount val="4"/>
                <c:lvl>
                  <c:pt idx="0">
                    <c:v>Critical Events</c:v>
                  </c:pt>
                  <c:pt idx="1">
                    <c:v>Critical Events</c:v>
                  </c:pt>
                  <c:pt idx="2">
                    <c:v>Driving Days</c:v>
                  </c:pt>
                  <c:pt idx="3">
                    <c:v>Driving Days</c:v>
                  </c:pt>
                </c:lvl>
                <c:lvl>
                  <c:pt idx="0">
                    <c:v>Stayed</c:v>
                  </c:pt>
                  <c:pt idx="1">
                    <c:v>Left</c:v>
                  </c:pt>
                  <c:pt idx="2">
                    <c:v>Stayed</c:v>
                  </c:pt>
                  <c:pt idx="3">
                    <c:v>Left</c:v>
                  </c:pt>
                </c:lvl>
              </c:multiLvlStrCache>
            </c:multiLvlStrRef>
          </c:cat>
          <c:val>
            <c:numRef>
              <c:f>Sheet6!$K$21:$N$21</c:f>
              <c:numCache>
                <c:formatCode>General</c:formatCode>
                <c:ptCount val="4"/>
                <c:pt idx="0">
                  <c:v>17</c:v>
                </c:pt>
                <c:pt idx="1">
                  <c:v>13</c:v>
                </c:pt>
                <c:pt idx="2">
                  <c:v>71.48</c:v>
                </c:pt>
                <c:pt idx="3">
                  <c:v>53.44</c:v>
                </c:pt>
              </c:numCache>
            </c:numRef>
          </c:val>
          <c:extLst>
            <c:ext xmlns:c16="http://schemas.microsoft.com/office/drawing/2014/chart" uri="{C3380CC4-5D6E-409C-BE32-E72D297353CC}">
              <c16:uniqueId val="{00000000-FB42-4F3B-962D-3F407B12B02F}"/>
            </c:ext>
          </c:extLst>
        </c:ser>
        <c:ser>
          <c:idx val="1"/>
          <c:order val="1"/>
          <c:tx>
            <c:strRef>
              <c:f>Sheet6!$J$22</c:f>
              <c:strCache>
                <c:ptCount val="1"/>
                <c:pt idx="0">
                  <c:v>1 year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multiLvlStrRef>
              <c:f>Sheet6!$K$19:$N$20</c:f>
              <c:multiLvlStrCache>
                <c:ptCount val="4"/>
                <c:lvl>
                  <c:pt idx="0">
                    <c:v>Critical Events</c:v>
                  </c:pt>
                  <c:pt idx="1">
                    <c:v>Critical Events</c:v>
                  </c:pt>
                  <c:pt idx="2">
                    <c:v>Driving Days</c:v>
                  </c:pt>
                  <c:pt idx="3">
                    <c:v>Driving Days</c:v>
                  </c:pt>
                </c:lvl>
                <c:lvl>
                  <c:pt idx="0">
                    <c:v>Stayed</c:v>
                  </c:pt>
                  <c:pt idx="1">
                    <c:v>Left</c:v>
                  </c:pt>
                  <c:pt idx="2">
                    <c:v>Stayed</c:v>
                  </c:pt>
                  <c:pt idx="3">
                    <c:v>Left</c:v>
                  </c:pt>
                </c:lvl>
              </c:multiLvlStrCache>
            </c:multiLvlStrRef>
          </c:cat>
          <c:val>
            <c:numRef>
              <c:f>Sheet6!$K$22:$N$22</c:f>
              <c:numCache>
                <c:formatCode>General</c:formatCode>
                <c:ptCount val="4"/>
                <c:pt idx="0">
                  <c:v>12</c:v>
                </c:pt>
                <c:pt idx="1">
                  <c:v>9.5</c:v>
                </c:pt>
                <c:pt idx="2">
                  <c:v>125.89</c:v>
                </c:pt>
                <c:pt idx="3">
                  <c:v>94.51</c:v>
                </c:pt>
              </c:numCache>
            </c:numRef>
          </c:val>
          <c:extLst>
            <c:ext xmlns:c16="http://schemas.microsoft.com/office/drawing/2014/chart" uri="{C3380CC4-5D6E-409C-BE32-E72D297353CC}">
              <c16:uniqueId val="{00000001-FB42-4F3B-962D-3F407B12B02F}"/>
            </c:ext>
          </c:extLst>
        </c:ser>
        <c:ser>
          <c:idx val="2"/>
          <c:order val="2"/>
          <c:tx>
            <c:strRef>
              <c:f>Sheet6!$J$23</c:f>
              <c:strCache>
                <c:ptCount val="1"/>
                <c:pt idx="0">
                  <c:v>2 years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multiLvlStrRef>
              <c:f>Sheet6!$K$19:$N$20</c:f>
              <c:multiLvlStrCache>
                <c:ptCount val="4"/>
                <c:lvl>
                  <c:pt idx="0">
                    <c:v>Critical Events</c:v>
                  </c:pt>
                  <c:pt idx="1">
                    <c:v>Critical Events</c:v>
                  </c:pt>
                  <c:pt idx="2">
                    <c:v>Driving Days</c:v>
                  </c:pt>
                  <c:pt idx="3">
                    <c:v>Driving Days</c:v>
                  </c:pt>
                </c:lvl>
                <c:lvl>
                  <c:pt idx="0">
                    <c:v>Stayed</c:v>
                  </c:pt>
                  <c:pt idx="1">
                    <c:v>Left</c:v>
                  </c:pt>
                  <c:pt idx="2">
                    <c:v>Stayed</c:v>
                  </c:pt>
                  <c:pt idx="3">
                    <c:v>Left</c:v>
                  </c:pt>
                </c:lvl>
              </c:multiLvlStrCache>
            </c:multiLvlStrRef>
          </c:cat>
          <c:val>
            <c:numRef>
              <c:f>Sheet6!$K$23:$N$23</c:f>
              <c:numCache>
                <c:formatCode>General</c:formatCode>
                <c:ptCount val="4"/>
                <c:pt idx="0">
                  <c:v>12</c:v>
                </c:pt>
                <c:pt idx="1">
                  <c:v>10.25</c:v>
                </c:pt>
                <c:pt idx="2">
                  <c:v>125.99</c:v>
                </c:pt>
                <c:pt idx="3">
                  <c:v>95.64</c:v>
                </c:pt>
              </c:numCache>
            </c:numRef>
          </c:val>
          <c:extLst>
            <c:ext xmlns:c16="http://schemas.microsoft.com/office/drawing/2014/chart" uri="{C3380CC4-5D6E-409C-BE32-E72D297353CC}">
              <c16:uniqueId val="{00000002-FB42-4F3B-962D-3F407B12B02F}"/>
            </c:ext>
          </c:extLst>
        </c:ser>
        <c:ser>
          <c:idx val="3"/>
          <c:order val="3"/>
          <c:tx>
            <c:strRef>
              <c:f>Sheet6!$J$24</c:f>
              <c:strCache>
                <c:ptCount val="1"/>
                <c:pt idx="0">
                  <c:v>2-5 years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multiLvlStrRef>
              <c:f>Sheet6!$K$19:$N$20</c:f>
              <c:multiLvlStrCache>
                <c:ptCount val="4"/>
                <c:lvl>
                  <c:pt idx="0">
                    <c:v>Critical Events</c:v>
                  </c:pt>
                  <c:pt idx="1">
                    <c:v>Critical Events</c:v>
                  </c:pt>
                  <c:pt idx="2">
                    <c:v>Driving Days</c:v>
                  </c:pt>
                  <c:pt idx="3">
                    <c:v>Driving Days</c:v>
                  </c:pt>
                </c:lvl>
                <c:lvl>
                  <c:pt idx="0">
                    <c:v>Stayed</c:v>
                  </c:pt>
                  <c:pt idx="1">
                    <c:v>Left</c:v>
                  </c:pt>
                  <c:pt idx="2">
                    <c:v>Stayed</c:v>
                  </c:pt>
                  <c:pt idx="3">
                    <c:v>Left</c:v>
                  </c:pt>
                </c:lvl>
              </c:multiLvlStrCache>
            </c:multiLvlStrRef>
          </c:cat>
          <c:val>
            <c:numRef>
              <c:f>Sheet6!$K$24:$N$24</c:f>
              <c:numCache>
                <c:formatCode>General</c:formatCode>
                <c:ptCount val="4"/>
                <c:pt idx="0">
                  <c:v>10.666666666666666</c:v>
                </c:pt>
                <c:pt idx="1">
                  <c:v>8</c:v>
                </c:pt>
                <c:pt idx="2">
                  <c:v>127.44</c:v>
                </c:pt>
                <c:pt idx="3">
                  <c:v>86.87</c:v>
                </c:pt>
              </c:numCache>
            </c:numRef>
          </c:val>
          <c:extLst>
            <c:ext xmlns:c16="http://schemas.microsoft.com/office/drawing/2014/chart" uri="{C3380CC4-5D6E-409C-BE32-E72D297353CC}">
              <c16:uniqueId val="{00000003-FB42-4F3B-962D-3F407B12B02F}"/>
            </c:ext>
          </c:extLst>
        </c:ser>
        <c:ser>
          <c:idx val="4"/>
          <c:order val="4"/>
          <c:tx>
            <c:strRef>
              <c:f>Sheet6!$J$25</c:f>
              <c:strCache>
                <c:ptCount val="1"/>
                <c:pt idx="0">
                  <c:v>5+</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multiLvlStrRef>
              <c:f>Sheet6!$K$19:$N$20</c:f>
              <c:multiLvlStrCache>
                <c:ptCount val="4"/>
                <c:lvl>
                  <c:pt idx="0">
                    <c:v>Critical Events</c:v>
                  </c:pt>
                  <c:pt idx="1">
                    <c:v>Critical Events</c:v>
                  </c:pt>
                  <c:pt idx="2">
                    <c:v>Driving Days</c:v>
                  </c:pt>
                  <c:pt idx="3">
                    <c:v>Driving Days</c:v>
                  </c:pt>
                </c:lvl>
                <c:lvl>
                  <c:pt idx="0">
                    <c:v>Stayed</c:v>
                  </c:pt>
                  <c:pt idx="1">
                    <c:v>Left</c:v>
                  </c:pt>
                  <c:pt idx="2">
                    <c:v>Stayed</c:v>
                  </c:pt>
                  <c:pt idx="3">
                    <c:v>Left</c:v>
                  </c:pt>
                </c:lvl>
              </c:multiLvlStrCache>
            </c:multiLvlStrRef>
          </c:cat>
          <c:val>
            <c:numRef>
              <c:f>Sheet6!$K$25:$N$25</c:f>
              <c:numCache>
                <c:formatCode>General</c:formatCode>
                <c:ptCount val="4"/>
                <c:pt idx="0">
                  <c:v>5.5</c:v>
                </c:pt>
                <c:pt idx="1">
                  <c:v>3.1</c:v>
                </c:pt>
                <c:pt idx="2">
                  <c:v>133.99</c:v>
                </c:pt>
                <c:pt idx="3">
                  <c:v>83.86</c:v>
                </c:pt>
              </c:numCache>
            </c:numRef>
          </c:val>
          <c:extLst>
            <c:ext xmlns:c16="http://schemas.microsoft.com/office/drawing/2014/chart" uri="{C3380CC4-5D6E-409C-BE32-E72D297353CC}">
              <c16:uniqueId val="{00000004-FB42-4F3B-962D-3F407B12B02F}"/>
            </c:ext>
          </c:extLst>
        </c:ser>
        <c:dLbls>
          <c:showLegendKey val="0"/>
          <c:showVal val="0"/>
          <c:showCatName val="0"/>
          <c:showSerName val="0"/>
          <c:showPercent val="0"/>
          <c:showBubbleSize val="0"/>
        </c:dLbls>
        <c:gapWidth val="100"/>
        <c:overlap val="-24"/>
        <c:axId val="124493312"/>
        <c:axId val="122067712"/>
        <c:extLst>
          <c:ext xmlns:c15="http://schemas.microsoft.com/office/drawing/2012/chart" uri="{02D57815-91ED-43cb-92C2-25804820EDAC}">
            <c15:filteredBarSeries>
              <c15:ser>
                <c:idx val="5"/>
                <c:order val="5"/>
                <c:tx>
                  <c:strRef>
                    <c:extLst>
                      <c:ext uri="{02D57815-91ED-43cb-92C2-25804820EDAC}">
                        <c15:formulaRef>
                          <c15:sqref>Sheet6!$J$26</c15:sqref>
                        </c15:formulaRef>
                      </c:ext>
                    </c:extLst>
                    <c:strCache>
                      <c:ptCount val="1"/>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multiLvlStrRef>
                    <c:extLst>
                      <c:ext uri="{02D57815-91ED-43cb-92C2-25804820EDAC}">
                        <c15:formulaRef>
                          <c15:sqref>Sheet6!$K$19:$N$20</c15:sqref>
                        </c15:formulaRef>
                      </c:ext>
                    </c:extLst>
                    <c:multiLvlStrCache>
                      <c:ptCount val="4"/>
                      <c:lvl>
                        <c:pt idx="0">
                          <c:v>Critical Events</c:v>
                        </c:pt>
                        <c:pt idx="1">
                          <c:v>Critical Events</c:v>
                        </c:pt>
                        <c:pt idx="2">
                          <c:v>Driving Days</c:v>
                        </c:pt>
                        <c:pt idx="3">
                          <c:v>Driving Days</c:v>
                        </c:pt>
                      </c:lvl>
                      <c:lvl>
                        <c:pt idx="0">
                          <c:v>Stayed</c:v>
                        </c:pt>
                        <c:pt idx="1">
                          <c:v>Left</c:v>
                        </c:pt>
                        <c:pt idx="2">
                          <c:v>Stayed</c:v>
                        </c:pt>
                        <c:pt idx="3">
                          <c:v>Left</c:v>
                        </c:pt>
                      </c:lvl>
                    </c:multiLvlStrCache>
                  </c:multiLvlStrRef>
                </c:cat>
                <c:val>
                  <c:numRef>
                    <c:extLst>
                      <c:ext uri="{02D57815-91ED-43cb-92C2-25804820EDAC}">
                        <c15:formulaRef>
                          <c15:sqref>Sheet6!$K$26:$N$26</c15:sqref>
                        </c15:formulaRef>
                      </c:ext>
                    </c:extLst>
                    <c:numCache>
                      <c:formatCode>General</c:formatCode>
                      <c:ptCount val="4"/>
                    </c:numCache>
                  </c:numRef>
                </c:val>
                <c:extLst>
                  <c:ext xmlns:c16="http://schemas.microsoft.com/office/drawing/2014/chart" uri="{C3380CC4-5D6E-409C-BE32-E72D297353CC}">
                    <c16:uniqueId val="{00000005-FB42-4F3B-962D-3F407B12B02F}"/>
                  </c:ext>
                </c:extLst>
              </c15:ser>
            </c15:filteredBarSeries>
          </c:ext>
        </c:extLst>
      </c:barChart>
      <c:catAx>
        <c:axId val="1244933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122067712"/>
        <c:crosses val="autoZero"/>
        <c:auto val="1"/>
        <c:lblAlgn val="ctr"/>
        <c:lblOffset val="100"/>
        <c:noMultiLvlLbl val="0"/>
      </c:catAx>
      <c:valAx>
        <c:axId val="1220677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124493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400"/>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Critical Events by day of Driving</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Sheet6!$O$7</c:f>
              <c:strCache>
                <c:ptCount val="1"/>
                <c:pt idx="0">
                  <c:v>Stayed</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Sheet6!$N$8:$N$12</c:f>
              <c:strCache>
                <c:ptCount val="5"/>
                <c:pt idx="0">
                  <c:v>&lt;6</c:v>
                </c:pt>
                <c:pt idx="1">
                  <c:v>1 year</c:v>
                </c:pt>
                <c:pt idx="2">
                  <c:v>2 years</c:v>
                </c:pt>
                <c:pt idx="3">
                  <c:v>2-5 years</c:v>
                </c:pt>
                <c:pt idx="4">
                  <c:v>5+</c:v>
                </c:pt>
              </c:strCache>
            </c:strRef>
          </c:cat>
          <c:val>
            <c:numRef>
              <c:f>Sheet6!$O$8:$O$12</c:f>
              <c:numCache>
                <c:formatCode>0.00</c:formatCode>
                <c:ptCount val="5"/>
                <c:pt idx="0">
                  <c:v>0.23782876329043087</c:v>
                </c:pt>
                <c:pt idx="1">
                  <c:v>9.5321312256732071E-2</c:v>
                </c:pt>
                <c:pt idx="2">
                  <c:v>9.5245654417017225E-2</c:v>
                </c:pt>
                <c:pt idx="3">
                  <c:v>8.3699518727767305E-2</c:v>
                </c:pt>
                <c:pt idx="4">
                  <c:v>4.1047839390999326E-2</c:v>
                </c:pt>
              </c:numCache>
            </c:numRef>
          </c:val>
          <c:extLst>
            <c:ext xmlns:c16="http://schemas.microsoft.com/office/drawing/2014/chart" uri="{C3380CC4-5D6E-409C-BE32-E72D297353CC}">
              <c16:uniqueId val="{00000000-31F1-4C75-9D6B-EA90CA5EBC68}"/>
            </c:ext>
          </c:extLst>
        </c:ser>
        <c:ser>
          <c:idx val="1"/>
          <c:order val="1"/>
          <c:tx>
            <c:strRef>
              <c:f>Sheet6!$P$7</c:f>
              <c:strCache>
                <c:ptCount val="1"/>
                <c:pt idx="0">
                  <c:v>Left</c:v>
                </c:pt>
              </c:strCache>
            </c:strRef>
          </c:tx>
          <c:spPr>
            <a:solidFill>
              <a:schemeClr val="accent5"/>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Sheet6!$N$8:$N$12</c:f>
              <c:strCache>
                <c:ptCount val="5"/>
                <c:pt idx="0">
                  <c:v>&lt;6</c:v>
                </c:pt>
                <c:pt idx="1">
                  <c:v>1 year</c:v>
                </c:pt>
                <c:pt idx="2">
                  <c:v>2 years</c:v>
                </c:pt>
                <c:pt idx="3">
                  <c:v>2-5 years</c:v>
                </c:pt>
                <c:pt idx="4">
                  <c:v>5+</c:v>
                </c:pt>
              </c:strCache>
            </c:strRef>
          </c:cat>
          <c:val>
            <c:numRef>
              <c:f>Sheet6!$P$8:$P$12</c:f>
              <c:numCache>
                <c:formatCode>0.00</c:formatCode>
                <c:ptCount val="5"/>
                <c:pt idx="0">
                  <c:v>0.24326347305389223</c:v>
                </c:pt>
                <c:pt idx="1">
                  <c:v>0.10051846365463972</c:v>
                </c:pt>
                <c:pt idx="2">
                  <c:v>0.10717273107486407</c:v>
                </c:pt>
                <c:pt idx="3">
                  <c:v>9.2091631173017149E-2</c:v>
                </c:pt>
                <c:pt idx="4">
                  <c:v>3.6966372525637968E-2</c:v>
                </c:pt>
              </c:numCache>
            </c:numRef>
          </c:val>
          <c:extLst>
            <c:ext xmlns:c16="http://schemas.microsoft.com/office/drawing/2014/chart" uri="{C3380CC4-5D6E-409C-BE32-E72D297353CC}">
              <c16:uniqueId val="{00000001-31F1-4C75-9D6B-EA90CA5EBC68}"/>
            </c:ext>
          </c:extLst>
        </c:ser>
        <c:dLbls>
          <c:dLblPos val="ctr"/>
          <c:showLegendKey val="0"/>
          <c:showVal val="1"/>
          <c:showCatName val="0"/>
          <c:showSerName val="0"/>
          <c:showPercent val="0"/>
          <c:showBubbleSize val="0"/>
        </c:dLbls>
        <c:gapWidth val="115"/>
        <c:overlap val="-20"/>
        <c:axId val="125153280"/>
        <c:axId val="123617856"/>
      </c:barChart>
      <c:catAx>
        <c:axId val="12515328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3617856"/>
        <c:crosses val="autoZero"/>
        <c:auto val="1"/>
        <c:lblAlgn val="ctr"/>
        <c:lblOffset val="100"/>
        <c:noMultiLvlLbl val="0"/>
      </c:catAx>
      <c:valAx>
        <c:axId val="123617856"/>
        <c:scaling>
          <c:orientation val="minMax"/>
        </c:scaling>
        <c:delete val="0"/>
        <c:axPos val="b"/>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5153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Important issues by Drivertype</a:t>
            </a:r>
          </a:p>
        </c:rich>
      </c:tx>
      <c:layout>
        <c:manualLayout>
          <c:xMode val="edge"/>
          <c:yMode val="edge"/>
          <c:x val="0.29271487774554494"/>
          <c:y val="1.8957345971563982E-2"/>
        </c:manualLayout>
      </c:layout>
      <c:overlay val="0"/>
      <c:spPr>
        <a:noFill/>
        <a:ln>
          <a:noFill/>
        </a:ln>
        <a:effectLst/>
      </c:spPr>
    </c:title>
    <c:autoTitleDeleted val="0"/>
    <c:plotArea>
      <c:layout/>
      <c:areaChart>
        <c:grouping val="standard"/>
        <c:varyColors val="0"/>
        <c:ser>
          <c:idx val="0"/>
          <c:order val="0"/>
          <c:tx>
            <c:strRef>
              <c:f>Sheet1!$B$1</c:f>
              <c:strCache>
                <c:ptCount val="1"/>
                <c:pt idx="0">
                  <c:v>OTR</c:v>
                </c:pt>
              </c:strCache>
            </c:strRef>
          </c:tx>
          <c:spPr>
            <a:solidFill>
              <a:schemeClr val="accent1">
                <a:alpha val="85000"/>
              </a:schemeClr>
            </a:solidFill>
            <a:ln>
              <a:noFill/>
            </a:ln>
            <a:effectLst>
              <a:innerShdw dist="12700" dir="16200000">
                <a:schemeClr val="lt1"/>
              </a:innerShdw>
            </a:effectLst>
          </c:spPr>
          <c:cat>
            <c:strRef>
              <c:f>Sheet1!$A$2:$A$6</c:f>
              <c:strCache>
                <c:ptCount val="5"/>
                <c:pt idx="0">
                  <c:v>Communication</c:v>
                </c:pt>
                <c:pt idx="1">
                  <c:v>Pay Expectations</c:v>
                </c:pt>
                <c:pt idx="2">
                  <c:v>Family Needs</c:v>
                </c:pt>
                <c:pt idx="3">
                  <c:v>Teaming Issues</c:v>
                </c:pt>
                <c:pt idx="4">
                  <c:v>Training (Safety)</c:v>
                </c:pt>
              </c:strCache>
            </c:strRef>
          </c:cat>
          <c:val>
            <c:numRef>
              <c:f>Sheet1!$B$2:$B$6</c:f>
              <c:numCache>
                <c:formatCode>General</c:formatCode>
                <c:ptCount val="5"/>
                <c:pt idx="0">
                  <c:v>11.09</c:v>
                </c:pt>
                <c:pt idx="1">
                  <c:v>31.39</c:v>
                </c:pt>
                <c:pt idx="2">
                  <c:v>37.81</c:v>
                </c:pt>
                <c:pt idx="3">
                  <c:v>17.23</c:v>
                </c:pt>
                <c:pt idx="4">
                  <c:v>2.48</c:v>
                </c:pt>
              </c:numCache>
            </c:numRef>
          </c:val>
          <c:extLst>
            <c:ext xmlns:c16="http://schemas.microsoft.com/office/drawing/2014/chart" uri="{C3380CC4-5D6E-409C-BE32-E72D297353CC}">
              <c16:uniqueId val="{00000000-49F5-4B56-813D-18A39DB9448A}"/>
            </c:ext>
          </c:extLst>
        </c:ser>
        <c:ser>
          <c:idx val="1"/>
          <c:order val="1"/>
          <c:tx>
            <c:strRef>
              <c:f>Sheet1!$C$1</c:f>
              <c:strCache>
                <c:ptCount val="1"/>
                <c:pt idx="0">
                  <c:v>Student/TD</c:v>
                </c:pt>
              </c:strCache>
            </c:strRef>
          </c:tx>
          <c:spPr>
            <a:solidFill>
              <a:schemeClr val="tx1">
                <a:alpha val="61000"/>
              </a:schemeClr>
            </a:solidFill>
            <a:ln>
              <a:noFill/>
            </a:ln>
            <a:effectLst>
              <a:innerShdw dist="12700" dir="16200000">
                <a:schemeClr val="lt1"/>
              </a:innerShdw>
            </a:effectLst>
          </c:spPr>
          <c:cat>
            <c:strRef>
              <c:f>Sheet1!$A$2:$A$6</c:f>
              <c:strCache>
                <c:ptCount val="5"/>
                <c:pt idx="0">
                  <c:v>Communication</c:v>
                </c:pt>
                <c:pt idx="1">
                  <c:v>Pay Expectations</c:v>
                </c:pt>
                <c:pt idx="2">
                  <c:v>Family Needs</c:v>
                </c:pt>
                <c:pt idx="3">
                  <c:v>Teaming Issues</c:v>
                </c:pt>
                <c:pt idx="4">
                  <c:v>Training (Safety)</c:v>
                </c:pt>
              </c:strCache>
            </c:strRef>
          </c:cat>
          <c:val>
            <c:numRef>
              <c:f>Sheet1!$C$2:$C$6</c:f>
              <c:numCache>
                <c:formatCode>General</c:formatCode>
                <c:ptCount val="5"/>
                <c:pt idx="0">
                  <c:v>5.4</c:v>
                </c:pt>
                <c:pt idx="1">
                  <c:v>13.51</c:v>
                </c:pt>
                <c:pt idx="2">
                  <c:v>29.73</c:v>
                </c:pt>
                <c:pt idx="3">
                  <c:v>24.34</c:v>
                </c:pt>
                <c:pt idx="4">
                  <c:v>27.03</c:v>
                </c:pt>
              </c:numCache>
            </c:numRef>
          </c:val>
          <c:extLst>
            <c:ext xmlns:c16="http://schemas.microsoft.com/office/drawing/2014/chart" uri="{C3380CC4-5D6E-409C-BE32-E72D297353CC}">
              <c16:uniqueId val="{00000001-49F5-4B56-813D-18A39DB9448A}"/>
            </c:ext>
          </c:extLst>
        </c:ser>
        <c:dLbls>
          <c:showLegendKey val="0"/>
          <c:showVal val="0"/>
          <c:showCatName val="0"/>
          <c:showSerName val="0"/>
          <c:showPercent val="0"/>
          <c:showBubbleSize val="0"/>
        </c:dLbls>
        <c:axId val="121216512"/>
        <c:axId val="82058560"/>
      </c:areaChart>
      <c:catAx>
        <c:axId val="12121651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0"/>
          <a:lstStyle/>
          <a:p>
            <a:pPr>
              <a:defRPr/>
            </a:pPr>
            <a:endParaRPr lang="en-US"/>
          </a:p>
        </c:txPr>
        <c:crossAx val="82058560"/>
        <c:crosses val="autoZero"/>
        <c:auto val="1"/>
        <c:lblAlgn val="ctr"/>
        <c:lblOffset val="100"/>
        <c:noMultiLvlLbl val="0"/>
      </c:catAx>
      <c:valAx>
        <c:axId val="82058560"/>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vert="horz"/>
              <a:lstStyle/>
              <a:p>
                <a:pPr>
                  <a:defRPr/>
                </a:pPr>
                <a:r>
                  <a:rPr lang="en-US"/>
                  <a:t>Percent</a:t>
                </a:r>
              </a:p>
            </c:rich>
          </c:tx>
          <c:overlay val="0"/>
          <c:spPr>
            <a:noFill/>
            <a:ln>
              <a:noFill/>
            </a:ln>
            <a:effectLst/>
          </c:spPr>
        </c:title>
        <c:numFmt formatCode="General" sourceLinked="1"/>
        <c:majorTickMark val="out"/>
        <c:minorTickMark val="none"/>
        <c:tickLblPos val="nextTo"/>
        <c:spPr>
          <a:noFill/>
          <a:ln>
            <a:noFill/>
          </a:ln>
          <a:effectLst/>
        </c:spPr>
        <c:txPr>
          <a:bodyPr rot="-60000000" vert="horz"/>
          <a:lstStyle/>
          <a:p>
            <a:pPr>
              <a:defRPr/>
            </a:pPr>
            <a:endParaRPr lang="en-US"/>
          </a:p>
        </c:txPr>
        <c:crossAx val="121216512"/>
        <c:crosses val="autoZero"/>
        <c:crossBetween val="midCat"/>
      </c:valAx>
      <c:spPr>
        <a:noFill/>
        <a:ln>
          <a:noFill/>
        </a:ln>
        <a:effectLst/>
      </c:spPr>
    </c:plotArea>
    <c:legend>
      <c:legendPos val="b"/>
      <c:overlay val="0"/>
      <c:spPr>
        <a:solidFill>
          <a:schemeClr val="lt1">
            <a:lumMod val="95000"/>
            <a:alpha val="39000"/>
          </a:schemeClr>
        </a:solidFill>
        <a:ln>
          <a:noFill/>
        </a:ln>
        <a:effectLst/>
      </c:spPr>
      <c:txPr>
        <a:bodyPr rot="0" vert="horz"/>
        <a:lstStyle/>
        <a:p>
          <a:pPr>
            <a:defRPr/>
          </a:pPr>
          <a:endParaRPr lang="en-US"/>
        </a:p>
      </c:txPr>
    </c:legend>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sz="1800"/>
            </a:pPr>
            <a:r>
              <a:rPr lang="en-US" sz="1800" dirty="0"/>
              <a:t>Issue Importance by Seniority</a:t>
            </a:r>
          </a:p>
        </c:rich>
      </c:tx>
      <c:overlay val="0"/>
      <c:spPr>
        <a:noFill/>
        <a:ln>
          <a:noFill/>
        </a:ln>
        <a:effectLst/>
      </c:spPr>
    </c:title>
    <c:autoTitleDeleted val="0"/>
    <c:plotArea>
      <c:layout/>
      <c:barChart>
        <c:barDir val="bar"/>
        <c:grouping val="clustered"/>
        <c:varyColors val="0"/>
        <c:ser>
          <c:idx val="0"/>
          <c:order val="0"/>
          <c:tx>
            <c:strRef>
              <c:f>Sheet2!$N$1</c:f>
              <c:strCache>
                <c:ptCount val="1"/>
                <c:pt idx="0">
                  <c:v>communication</c:v>
                </c:pt>
              </c:strCache>
            </c:strRef>
          </c:tx>
          <c:spPr>
            <a:solidFill>
              <a:schemeClr val="bg1">
                <a:lumMod val="50000"/>
              </a:schemeClr>
            </a:solidFill>
            <a:ln>
              <a:noFill/>
            </a:ln>
            <a:effectLst/>
          </c:spPr>
          <c:invertIfNegative val="0"/>
          <c:cat>
            <c:strRef>
              <c:f>Sheet2!$M$2:$M$6</c:f>
              <c:strCache>
                <c:ptCount val="5"/>
                <c:pt idx="0">
                  <c:v>&lt;6 months</c:v>
                </c:pt>
                <c:pt idx="1">
                  <c:v>1 year</c:v>
                </c:pt>
                <c:pt idx="2">
                  <c:v>2 years</c:v>
                </c:pt>
                <c:pt idx="3">
                  <c:v>2-5 years</c:v>
                </c:pt>
                <c:pt idx="4">
                  <c:v>5+</c:v>
                </c:pt>
              </c:strCache>
            </c:strRef>
          </c:cat>
          <c:val>
            <c:numRef>
              <c:f>Sheet2!$N$2:$N$6</c:f>
              <c:numCache>
                <c:formatCode>General</c:formatCode>
                <c:ptCount val="5"/>
                <c:pt idx="0">
                  <c:v>10.661764705882353</c:v>
                </c:pt>
                <c:pt idx="1">
                  <c:v>6.8421052631578956</c:v>
                </c:pt>
                <c:pt idx="2">
                  <c:v>11.180124223602485</c:v>
                </c:pt>
                <c:pt idx="3">
                  <c:v>21.568627450980394</c:v>
                </c:pt>
                <c:pt idx="4">
                  <c:v>45.454545454545453</c:v>
                </c:pt>
              </c:numCache>
            </c:numRef>
          </c:val>
          <c:extLst>
            <c:ext xmlns:c16="http://schemas.microsoft.com/office/drawing/2014/chart" uri="{C3380CC4-5D6E-409C-BE32-E72D297353CC}">
              <c16:uniqueId val="{00000000-19B2-49B8-826F-C4B3A34F5377}"/>
            </c:ext>
          </c:extLst>
        </c:ser>
        <c:ser>
          <c:idx val="1"/>
          <c:order val="1"/>
          <c:tx>
            <c:strRef>
              <c:f>Sheet2!$O$1</c:f>
              <c:strCache>
                <c:ptCount val="1"/>
                <c:pt idx="0">
                  <c:v>pay expectations</c:v>
                </c:pt>
              </c:strCache>
            </c:strRef>
          </c:tx>
          <c:spPr>
            <a:solidFill>
              <a:schemeClr val="accent6"/>
            </a:solidFill>
            <a:ln>
              <a:noFill/>
            </a:ln>
            <a:effectLst/>
          </c:spPr>
          <c:invertIfNegative val="0"/>
          <c:cat>
            <c:strRef>
              <c:f>Sheet2!$M$2:$M$6</c:f>
              <c:strCache>
                <c:ptCount val="5"/>
                <c:pt idx="0">
                  <c:v>&lt;6 months</c:v>
                </c:pt>
                <c:pt idx="1">
                  <c:v>1 year</c:v>
                </c:pt>
                <c:pt idx="2">
                  <c:v>2 years</c:v>
                </c:pt>
                <c:pt idx="3">
                  <c:v>2-5 years</c:v>
                </c:pt>
                <c:pt idx="4">
                  <c:v>5+</c:v>
                </c:pt>
              </c:strCache>
            </c:strRef>
          </c:cat>
          <c:val>
            <c:numRef>
              <c:f>Sheet2!$O$2:$O$6</c:f>
              <c:numCache>
                <c:formatCode>General</c:formatCode>
                <c:ptCount val="5"/>
                <c:pt idx="0">
                  <c:v>28.676470588235293</c:v>
                </c:pt>
                <c:pt idx="1">
                  <c:v>30</c:v>
                </c:pt>
                <c:pt idx="2">
                  <c:v>37.888198757763973</c:v>
                </c:pt>
                <c:pt idx="3">
                  <c:v>33.333333333333329</c:v>
                </c:pt>
                <c:pt idx="4">
                  <c:v>18.181818181818183</c:v>
                </c:pt>
              </c:numCache>
            </c:numRef>
          </c:val>
          <c:extLst>
            <c:ext xmlns:c16="http://schemas.microsoft.com/office/drawing/2014/chart" uri="{C3380CC4-5D6E-409C-BE32-E72D297353CC}">
              <c16:uniqueId val="{00000001-19B2-49B8-826F-C4B3A34F5377}"/>
            </c:ext>
          </c:extLst>
        </c:ser>
        <c:ser>
          <c:idx val="2"/>
          <c:order val="2"/>
          <c:tx>
            <c:strRef>
              <c:f>Sheet2!$P$1</c:f>
              <c:strCache>
                <c:ptCount val="1"/>
                <c:pt idx="0">
                  <c:v>team issues</c:v>
                </c:pt>
              </c:strCache>
            </c:strRef>
          </c:tx>
          <c:spPr>
            <a:solidFill>
              <a:schemeClr val="accent3"/>
            </a:solidFill>
            <a:ln>
              <a:noFill/>
            </a:ln>
            <a:effectLst/>
          </c:spPr>
          <c:invertIfNegative val="0"/>
          <c:cat>
            <c:strRef>
              <c:f>Sheet2!$M$2:$M$6</c:f>
              <c:strCache>
                <c:ptCount val="5"/>
                <c:pt idx="0">
                  <c:v>&lt;6 months</c:v>
                </c:pt>
                <c:pt idx="1">
                  <c:v>1 year</c:v>
                </c:pt>
                <c:pt idx="2">
                  <c:v>2 years</c:v>
                </c:pt>
                <c:pt idx="3">
                  <c:v>2-5 years</c:v>
                </c:pt>
                <c:pt idx="4">
                  <c:v>5+</c:v>
                </c:pt>
              </c:strCache>
            </c:strRef>
          </c:cat>
          <c:val>
            <c:numRef>
              <c:f>Sheet2!$P$2:$P$6</c:f>
              <c:numCache>
                <c:formatCode>General</c:formatCode>
                <c:ptCount val="5"/>
                <c:pt idx="0">
                  <c:v>19.852941176470587</c:v>
                </c:pt>
                <c:pt idx="1">
                  <c:v>16.315789473684212</c:v>
                </c:pt>
                <c:pt idx="2">
                  <c:v>10.559006211180124</c:v>
                </c:pt>
                <c:pt idx="3">
                  <c:v>29.411764705882355</c:v>
                </c:pt>
                <c:pt idx="4">
                  <c:v>9.0909090909090917</c:v>
                </c:pt>
              </c:numCache>
            </c:numRef>
          </c:val>
          <c:extLst>
            <c:ext xmlns:c16="http://schemas.microsoft.com/office/drawing/2014/chart" uri="{C3380CC4-5D6E-409C-BE32-E72D297353CC}">
              <c16:uniqueId val="{00000002-19B2-49B8-826F-C4B3A34F5377}"/>
            </c:ext>
          </c:extLst>
        </c:ser>
        <c:ser>
          <c:idx val="3"/>
          <c:order val="3"/>
          <c:tx>
            <c:strRef>
              <c:f>Sheet2!$Q$1</c:f>
              <c:strCache>
                <c:ptCount val="1"/>
                <c:pt idx="0">
                  <c:v>training(safety)</c:v>
                </c:pt>
              </c:strCache>
            </c:strRef>
          </c:tx>
          <c:spPr>
            <a:solidFill>
              <a:srgbClr val="00B050"/>
            </a:solidFill>
            <a:ln>
              <a:noFill/>
            </a:ln>
            <a:effectLst/>
          </c:spPr>
          <c:invertIfNegative val="0"/>
          <c:cat>
            <c:strRef>
              <c:f>Sheet2!$M$2:$M$6</c:f>
              <c:strCache>
                <c:ptCount val="5"/>
                <c:pt idx="0">
                  <c:v>&lt;6 months</c:v>
                </c:pt>
                <c:pt idx="1">
                  <c:v>1 year</c:v>
                </c:pt>
                <c:pt idx="2">
                  <c:v>2 years</c:v>
                </c:pt>
                <c:pt idx="3">
                  <c:v>2-5 years</c:v>
                </c:pt>
                <c:pt idx="4">
                  <c:v>5+</c:v>
                </c:pt>
              </c:strCache>
            </c:strRef>
          </c:cat>
          <c:val>
            <c:numRef>
              <c:f>Sheet2!$Q$2:$Q$6</c:f>
              <c:numCache>
                <c:formatCode>General</c:formatCode>
                <c:ptCount val="5"/>
                <c:pt idx="0">
                  <c:v>2.9411764705882351</c:v>
                </c:pt>
                <c:pt idx="1">
                  <c:v>3.6842105263157889</c:v>
                </c:pt>
                <c:pt idx="2">
                  <c:v>1.2422360248447204</c:v>
                </c:pt>
                <c:pt idx="3">
                  <c:v>0</c:v>
                </c:pt>
                <c:pt idx="4">
                  <c:v>0</c:v>
                </c:pt>
              </c:numCache>
            </c:numRef>
          </c:val>
          <c:extLst>
            <c:ext xmlns:c16="http://schemas.microsoft.com/office/drawing/2014/chart" uri="{C3380CC4-5D6E-409C-BE32-E72D297353CC}">
              <c16:uniqueId val="{00000003-19B2-49B8-826F-C4B3A34F5377}"/>
            </c:ext>
          </c:extLst>
        </c:ser>
        <c:ser>
          <c:idx val="4"/>
          <c:order val="4"/>
          <c:tx>
            <c:strRef>
              <c:f>Sheet2!$R$1</c:f>
              <c:strCache>
                <c:ptCount val="1"/>
                <c:pt idx="0">
                  <c:v>family needs</c:v>
                </c:pt>
              </c:strCache>
            </c:strRef>
          </c:tx>
          <c:spPr>
            <a:solidFill>
              <a:srgbClr val="C00000"/>
            </a:solidFill>
            <a:ln>
              <a:noFill/>
            </a:ln>
            <a:effectLst/>
          </c:spPr>
          <c:invertIfNegative val="0"/>
          <c:cat>
            <c:strRef>
              <c:f>Sheet2!$M$2:$M$6</c:f>
              <c:strCache>
                <c:ptCount val="5"/>
                <c:pt idx="0">
                  <c:v>&lt;6 months</c:v>
                </c:pt>
                <c:pt idx="1">
                  <c:v>1 year</c:v>
                </c:pt>
                <c:pt idx="2">
                  <c:v>2 years</c:v>
                </c:pt>
                <c:pt idx="3">
                  <c:v>2-5 years</c:v>
                </c:pt>
                <c:pt idx="4">
                  <c:v>5+</c:v>
                </c:pt>
              </c:strCache>
            </c:strRef>
          </c:cat>
          <c:val>
            <c:numRef>
              <c:f>Sheet2!$R$2:$R$6</c:f>
              <c:numCache>
                <c:formatCode>General</c:formatCode>
                <c:ptCount val="5"/>
                <c:pt idx="0">
                  <c:v>37.867647058823529</c:v>
                </c:pt>
                <c:pt idx="1">
                  <c:v>43.15789473684211</c:v>
                </c:pt>
                <c:pt idx="2">
                  <c:v>39.130434782608695</c:v>
                </c:pt>
                <c:pt idx="3">
                  <c:v>15.686274509803921</c:v>
                </c:pt>
                <c:pt idx="4">
                  <c:v>27.27272727272727</c:v>
                </c:pt>
              </c:numCache>
            </c:numRef>
          </c:val>
          <c:extLst>
            <c:ext xmlns:c16="http://schemas.microsoft.com/office/drawing/2014/chart" uri="{C3380CC4-5D6E-409C-BE32-E72D297353CC}">
              <c16:uniqueId val="{00000004-19B2-49B8-826F-C4B3A34F5377}"/>
            </c:ext>
          </c:extLst>
        </c:ser>
        <c:dLbls>
          <c:showLegendKey val="0"/>
          <c:showVal val="0"/>
          <c:showCatName val="0"/>
          <c:showSerName val="0"/>
          <c:showPercent val="0"/>
          <c:showBubbleSize val="0"/>
        </c:dLbls>
        <c:gapWidth val="182"/>
        <c:axId val="41289216"/>
        <c:axId val="145524416"/>
      </c:barChart>
      <c:catAx>
        <c:axId val="4128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45524416"/>
        <c:crosses val="autoZero"/>
        <c:auto val="1"/>
        <c:lblAlgn val="ctr"/>
        <c:lblOffset val="100"/>
        <c:noMultiLvlLbl val="0"/>
      </c:catAx>
      <c:valAx>
        <c:axId val="145524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41289216"/>
        <c:crosses val="autoZero"/>
        <c:crossBetween val="between"/>
      </c:valAx>
      <c:spPr>
        <a:noFill/>
        <a:ln>
          <a:noFill/>
        </a:ln>
        <a:effectLst/>
      </c:spPr>
    </c:plotArea>
    <c:legend>
      <c:legendPos val="b"/>
      <c:overlay val="0"/>
      <c:spPr>
        <a:noFill/>
        <a:ln>
          <a:noFill/>
        </a:ln>
        <a:effectLst/>
      </c:spPr>
      <c:txPr>
        <a:bodyPr rot="0" vert="horz"/>
        <a:lstStyle/>
        <a:p>
          <a:pPr>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4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rot="0" vert="horz"/>
          <a:lstStyle/>
          <a:p>
            <a:pPr>
              <a:defRPr/>
            </a:pPr>
            <a:r>
              <a:rPr lang="en-US" dirty="0"/>
              <a:t>Average Pay</a:t>
            </a:r>
          </a:p>
        </c:rich>
      </c:tx>
      <c:layout>
        <c:manualLayout>
          <c:xMode val="edge"/>
          <c:yMode val="edge"/>
          <c:x val="0.40949300087489071"/>
          <c:y val="2.7777777777777776E-2"/>
        </c:manualLayout>
      </c:layout>
      <c:overlay val="0"/>
    </c:title>
    <c:autoTitleDeleted val="0"/>
    <c:plotArea>
      <c:layout/>
      <c:barChart>
        <c:barDir val="col"/>
        <c:grouping val="clustered"/>
        <c:varyColors val="0"/>
        <c:ser>
          <c:idx val="0"/>
          <c:order val="0"/>
          <c:tx>
            <c:strRef>
              <c:f>Sheet3!$O$24</c:f>
              <c:strCache>
                <c:ptCount val="1"/>
                <c:pt idx="0">
                  <c:v>LEFT</c:v>
                </c:pt>
              </c:strCache>
            </c:strRef>
          </c:tx>
          <c:spPr>
            <a:solidFill>
              <a:schemeClr val="bg1">
                <a:lumMod val="50000"/>
              </a:schemeClr>
            </a:solidFill>
          </c:spPr>
          <c:invertIfNegative val="0"/>
          <c:cat>
            <c:strRef>
              <c:f>Sheet3!$N$25:$N$29</c:f>
              <c:strCache>
                <c:ptCount val="5"/>
                <c:pt idx="0">
                  <c:v>DRVENG</c:v>
                </c:pt>
                <c:pt idx="1">
                  <c:v>OTR</c:v>
                </c:pt>
                <c:pt idx="2">
                  <c:v>OO</c:v>
                </c:pt>
                <c:pt idx="3">
                  <c:v>TD/ST</c:v>
                </c:pt>
                <c:pt idx="4">
                  <c:v>Trainer</c:v>
                </c:pt>
              </c:strCache>
            </c:strRef>
          </c:cat>
          <c:val>
            <c:numRef>
              <c:f>Sheet3!$O$25:$O$29</c:f>
              <c:numCache>
                <c:formatCode>General</c:formatCode>
                <c:ptCount val="5"/>
                <c:pt idx="0">
                  <c:v>1207.0137</c:v>
                </c:pt>
                <c:pt idx="1">
                  <c:v>909.39880000000005</c:v>
                </c:pt>
                <c:pt idx="2">
                  <c:v>1020.4709</c:v>
                </c:pt>
                <c:pt idx="3">
                  <c:v>716.43230000000005</c:v>
                </c:pt>
                <c:pt idx="4">
                  <c:v>963.23329999999999</c:v>
                </c:pt>
              </c:numCache>
            </c:numRef>
          </c:val>
          <c:extLst>
            <c:ext xmlns:c16="http://schemas.microsoft.com/office/drawing/2014/chart" uri="{C3380CC4-5D6E-409C-BE32-E72D297353CC}">
              <c16:uniqueId val="{00000000-7BA6-43CD-AB80-E97BAE576ABD}"/>
            </c:ext>
          </c:extLst>
        </c:ser>
        <c:ser>
          <c:idx val="1"/>
          <c:order val="1"/>
          <c:tx>
            <c:strRef>
              <c:f>Sheet3!$P$24</c:f>
              <c:strCache>
                <c:ptCount val="1"/>
                <c:pt idx="0">
                  <c:v>STAYED</c:v>
                </c:pt>
              </c:strCache>
            </c:strRef>
          </c:tx>
          <c:invertIfNegative val="0"/>
          <c:cat>
            <c:strRef>
              <c:f>Sheet3!$N$25:$N$29</c:f>
              <c:strCache>
                <c:ptCount val="5"/>
                <c:pt idx="0">
                  <c:v>DRVENG</c:v>
                </c:pt>
                <c:pt idx="1">
                  <c:v>OTR</c:v>
                </c:pt>
                <c:pt idx="2">
                  <c:v>OO</c:v>
                </c:pt>
                <c:pt idx="3">
                  <c:v>TD/ST</c:v>
                </c:pt>
                <c:pt idx="4">
                  <c:v>Trainer</c:v>
                </c:pt>
              </c:strCache>
            </c:strRef>
          </c:cat>
          <c:val>
            <c:numRef>
              <c:f>Sheet3!$P$25:$P$29</c:f>
              <c:numCache>
                <c:formatCode>General</c:formatCode>
                <c:ptCount val="5"/>
                <c:pt idx="0">
                  <c:v>1112.0714</c:v>
                </c:pt>
                <c:pt idx="1">
                  <c:v>947.89160000000004</c:v>
                </c:pt>
                <c:pt idx="2">
                  <c:v>1011.4236</c:v>
                </c:pt>
                <c:pt idx="3">
                  <c:v>735.79549999999995</c:v>
                </c:pt>
                <c:pt idx="4">
                  <c:v>1064.2947999999999</c:v>
                </c:pt>
              </c:numCache>
            </c:numRef>
          </c:val>
          <c:extLst>
            <c:ext xmlns:c16="http://schemas.microsoft.com/office/drawing/2014/chart" uri="{C3380CC4-5D6E-409C-BE32-E72D297353CC}">
              <c16:uniqueId val="{00000001-7BA6-43CD-AB80-E97BAE576ABD}"/>
            </c:ext>
          </c:extLst>
        </c:ser>
        <c:dLbls>
          <c:showLegendKey val="0"/>
          <c:showVal val="0"/>
          <c:showCatName val="0"/>
          <c:showSerName val="0"/>
          <c:showPercent val="0"/>
          <c:showBubbleSize val="0"/>
        </c:dLbls>
        <c:gapWidth val="100"/>
        <c:overlap val="-24"/>
        <c:axId val="122291712"/>
        <c:axId val="93300416"/>
      </c:barChart>
      <c:catAx>
        <c:axId val="122291712"/>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93300416"/>
        <c:crosses val="autoZero"/>
        <c:auto val="1"/>
        <c:lblAlgn val="ctr"/>
        <c:lblOffset val="100"/>
        <c:noMultiLvlLbl val="0"/>
      </c:catAx>
      <c:valAx>
        <c:axId val="93300416"/>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122291712"/>
        <c:crosses val="autoZero"/>
        <c:crossBetween val="between"/>
      </c:valAx>
    </c:plotArea>
    <c:legend>
      <c:legendPos val="b"/>
      <c:overlay val="0"/>
      <c:txPr>
        <a:bodyPr rot="0" vert="horz"/>
        <a:lstStyle/>
        <a:p>
          <a:pPr>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vert="horz"/>
          <a:lstStyle/>
          <a:p>
            <a:pPr>
              <a:defRPr/>
            </a:pPr>
            <a:r>
              <a:rPr lang="en-US"/>
              <a:t>Pay Complexity</a:t>
            </a:r>
          </a:p>
        </c:rich>
      </c:tx>
      <c:overlay val="0"/>
    </c:title>
    <c:autoTitleDeleted val="0"/>
    <c:plotArea>
      <c:layout/>
      <c:areaChart>
        <c:grouping val="standard"/>
        <c:varyColors val="0"/>
        <c:ser>
          <c:idx val="0"/>
          <c:order val="0"/>
          <c:tx>
            <c:strRef>
              <c:f>Sheet3!$O$16</c:f>
              <c:strCache>
                <c:ptCount val="1"/>
                <c:pt idx="0">
                  <c:v>LEFT</c:v>
                </c:pt>
              </c:strCache>
            </c:strRef>
          </c:tx>
          <c:spPr>
            <a:solidFill>
              <a:schemeClr val="accent5">
                <a:alpha val="79000"/>
              </a:schemeClr>
            </a:solidFill>
          </c:spPr>
          <c:cat>
            <c:strRef>
              <c:f>Sheet3!$N$17:$N$21</c:f>
              <c:strCache>
                <c:ptCount val="5"/>
                <c:pt idx="0">
                  <c:v>DRVENG</c:v>
                </c:pt>
                <c:pt idx="1">
                  <c:v>OTR</c:v>
                </c:pt>
                <c:pt idx="2">
                  <c:v>OO</c:v>
                </c:pt>
                <c:pt idx="3">
                  <c:v>TD/ST</c:v>
                </c:pt>
                <c:pt idx="4">
                  <c:v>Trainer</c:v>
                </c:pt>
              </c:strCache>
            </c:strRef>
          </c:cat>
          <c:val>
            <c:numRef>
              <c:f>Sheet3!$O$17:$O$21</c:f>
              <c:numCache>
                <c:formatCode>General</c:formatCode>
                <c:ptCount val="5"/>
                <c:pt idx="0">
                  <c:v>162.6</c:v>
                </c:pt>
                <c:pt idx="1">
                  <c:v>35.761363000000003</c:v>
                </c:pt>
                <c:pt idx="2">
                  <c:v>24.44</c:v>
                </c:pt>
                <c:pt idx="3">
                  <c:v>9.8800000000000008</c:v>
                </c:pt>
                <c:pt idx="4">
                  <c:v>64.94</c:v>
                </c:pt>
              </c:numCache>
            </c:numRef>
          </c:val>
          <c:extLst>
            <c:ext xmlns:c16="http://schemas.microsoft.com/office/drawing/2014/chart" uri="{C3380CC4-5D6E-409C-BE32-E72D297353CC}">
              <c16:uniqueId val="{00000000-A516-47DB-8A27-43347C127ADC}"/>
            </c:ext>
          </c:extLst>
        </c:ser>
        <c:ser>
          <c:idx val="1"/>
          <c:order val="1"/>
          <c:tx>
            <c:strRef>
              <c:f>Sheet3!$P$16</c:f>
              <c:strCache>
                <c:ptCount val="1"/>
                <c:pt idx="0">
                  <c:v>STAYED</c:v>
                </c:pt>
              </c:strCache>
            </c:strRef>
          </c:tx>
          <c:spPr>
            <a:solidFill>
              <a:schemeClr val="accent3">
                <a:alpha val="50000"/>
              </a:schemeClr>
            </a:solidFill>
          </c:spPr>
          <c:cat>
            <c:strRef>
              <c:f>Sheet3!$N$17:$N$21</c:f>
              <c:strCache>
                <c:ptCount val="5"/>
                <c:pt idx="0">
                  <c:v>DRVENG</c:v>
                </c:pt>
                <c:pt idx="1">
                  <c:v>OTR</c:v>
                </c:pt>
                <c:pt idx="2">
                  <c:v>OO</c:v>
                </c:pt>
                <c:pt idx="3">
                  <c:v>TD/ST</c:v>
                </c:pt>
                <c:pt idx="4">
                  <c:v>Trainer</c:v>
                </c:pt>
              </c:strCache>
            </c:strRef>
          </c:cat>
          <c:val>
            <c:numRef>
              <c:f>Sheet3!$P$17:$P$21</c:f>
              <c:numCache>
                <c:formatCode>General</c:formatCode>
                <c:ptCount val="5"/>
                <c:pt idx="0">
                  <c:v>185.67</c:v>
                </c:pt>
                <c:pt idx="1">
                  <c:v>54.218533000000001</c:v>
                </c:pt>
                <c:pt idx="2">
                  <c:v>41.25</c:v>
                </c:pt>
                <c:pt idx="3">
                  <c:v>12.49</c:v>
                </c:pt>
                <c:pt idx="4">
                  <c:v>68.42</c:v>
                </c:pt>
              </c:numCache>
            </c:numRef>
          </c:val>
          <c:extLst>
            <c:ext xmlns:c16="http://schemas.microsoft.com/office/drawing/2014/chart" uri="{C3380CC4-5D6E-409C-BE32-E72D297353CC}">
              <c16:uniqueId val="{00000001-A516-47DB-8A27-43347C127ADC}"/>
            </c:ext>
          </c:extLst>
        </c:ser>
        <c:ser>
          <c:idx val="2"/>
          <c:order val="2"/>
          <c:tx>
            <c:strRef>
              <c:f>Sheet3!$Q$16</c:f>
              <c:strCache>
                <c:ptCount val="1"/>
                <c:pt idx="0">
                  <c:v>DIFFERENCE</c:v>
                </c:pt>
              </c:strCache>
            </c:strRef>
          </c:tx>
          <c:spPr>
            <a:solidFill>
              <a:srgbClr val="00B050"/>
            </a:solidFill>
          </c:spPr>
          <c:cat>
            <c:strRef>
              <c:f>Sheet3!$N$17:$N$21</c:f>
              <c:strCache>
                <c:ptCount val="5"/>
                <c:pt idx="0">
                  <c:v>DRVENG</c:v>
                </c:pt>
                <c:pt idx="1">
                  <c:v>OTR</c:v>
                </c:pt>
                <c:pt idx="2">
                  <c:v>OO</c:v>
                </c:pt>
                <c:pt idx="3">
                  <c:v>TD/ST</c:v>
                </c:pt>
                <c:pt idx="4">
                  <c:v>Trainer</c:v>
                </c:pt>
              </c:strCache>
            </c:strRef>
          </c:cat>
          <c:val>
            <c:numRef>
              <c:f>Sheet3!$Q$17:$Q$21</c:f>
              <c:numCache>
                <c:formatCode>General</c:formatCode>
                <c:ptCount val="5"/>
                <c:pt idx="0">
                  <c:v>23.069999999999993</c:v>
                </c:pt>
                <c:pt idx="1">
                  <c:v>18.457169999999998</c:v>
                </c:pt>
                <c:pt idx="2">
                  <c:v>16.809999999999999</c:v>
                </c:pt>
                <c:pt idx="3">
                  <c:v>2.6099999999999994</c:v>
                </c:pt>
                <c:pt idx="4">
                  <c:v>3.480000000000004</c:v>
                </c:pt>
              </c:numCache>
            </c:numRef>
          </c:val>
          <c:extLst>
            <c:ext xmlns:c16="http://schemas.microsoft.com/office/drawing/2014/chart" uri="{C3380CC4-5D6E-409C-BE32-E72D297353CC}">
              <c16:uniqueId val="{00000002-A516-47DB-8A27-43347C127ADC}"/>
            </c:ext>
          </c:extLst>
        </c:ser>
        <c:dLbls>
          <c:showLegendKey val="0"/>
          <c:showVal val="0"/>
          <c:showCatName val="0"/>
          <c:showSerName val="0"/>
          <c:showPercent val="0"/>
          <c:showBubbleSize val="0"/>
        </c:dLbls>
        <c:axId val="121910272"/>
        <c:axId val="93302720"/>
      </c:areaChart>
      <c:catAx>
        <c:axId val="121910272"/>
        <c:scaling>
          <c:orientation val="minMax"/>
        </c:scaling>
        <c:delete val="0"/>
        <c:axPos val="b"/>
        <c:numFmt formatCode="General" sourceLinked="1"/>
        <c:majorTickMark val="out"/>
        <c:minorTickMark val="none"/>
        <c:tickLblPos val="nextTo"/>
        <c:txPr>
          <a:bodyPr rot="-60000000" vert="horz"/>
          <a:lstStyle/>
          <a:p>
            <a:pPr>
              <a:defRPr/>
            </a:pPr>
            <a:endParaRPr lang="en-US"/>
          </a:p>
        </c:txPr>
        <c:crossAx val="93302720"/>
        <c:crosses val="autoZero"/>
        <c:auto val="1"/>
        <c:lblAlgn val="ctr"/>
        <c:lblOffset val="100"/>
        <c:noMultiLvlLbl val="0"/>
      </c:catAx>
      <c:valAx>
        <c:axId val="93302720"/>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121910272"/>
        <c:crosses val="autoZero"/>
        <c:crossBetween val="midCat"/>
      </c:valAx>
    </c:plotArea>
    <c:legend>
      <c:legendPos val="b"/>
      <c:overlay val="0"/>
      <c:spPr>
        <a:noFill/>
      </c:spPr>
      <c:txPr>
        <a:bodyPr rot="0" vert="horz"/>
        <a:lstStyle/>
        <a:p>
          <a:pPr>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OTR Team Partner Tenure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Sheet5!$M$20</c:f>
              <c:strCache>
                <c:ptCount val="1"/>
                <c:pt idx="0">
                  <c:v>Stayed</c:v>
                </c:pt>
              </c:strCache>
            </c:strRef>
          </c:tx>
          <c:spPr>
            <a:ln w="34925" cap="rnd">
              <a:solidFill>
                <a:schemeClr val="accent1"/>
              </a:solidFill>
              <a:round/>
            </a:ln>
            <a:effectLst>
              <a:outerShdw blurRad="50800" dist="381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Sheet5!$L$21:$L$25</c:f>
              <c:strCache>
                <c:ptCount val="5"/>
                <c:pt idx="0">
                  <c:v>&lt;6</c:v>
                </c:pt>
                <c:pt idx="1">
                  <c:v>1 year</c:v>
                </c:pt>
                <c:pt idx="2">
                  <c:v>2 years</c:v>
                </c:pt>
                <c:pt idx="3">
                  <c:v>2-5 years</c:v>
                </c:pt>
                <c:pt idx="4">
                  <c:v>5+</c:v>
                </c:pt>
              </c:strCache>
            </c:strRef>
          </c:cat>
          <c:val>
            <c:numRef>
              <c:f>Sheet5!$M$21:$M$25</c:f>
              <c:numCache>
                <c:formatCode>General</c:formatCode>
                <c:ptCount val="5"/>
                <c:pt idx="0">
                  <c:v>21</c:v>
                </c:pt>
                <c:pt idx="1">
                  <c:v>45</c:v>
                </c:pt>
                <c:pt idx="2">
                  <c:v>59</c:v>
                </c:pt>
                <c:pt idx="3">
                  <c:v>60</c:v>
                </c:pt>
                <c:pt idx="4">
                  <c:v>72</c:v>
                </c:pt>
              </c:numCache>
            </c:numRef>
          </c:val>
          <c:smooth val="0"/>
          <c:extLst>
            <c:ext xmlns:c16="http://schemas.microsoft.com/office/drawing/2014/chart" uri="{C3380CC4-5D6E-409C-BE32-E72D297353CC}">
              <c16:uniqueId val="{00000000-7EBF-4377-A56B-DC78B8A2FF9A}"/>
            </c:ext>
          </c:extLst>
        </c:ser>
        <c:ser>
          <c:idx val="1"/>
          <c:order val="1"/>
          <c:tx>
            <c:strRef>
              <c:f>Sheet5!$N$20</c:f>
              <c:strCache>
                <c:ptCount val="1"/>
                <c:pt idx="0">
                  <c:v>Left</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Sheet5!$L$21:$L$25</c:f>
              <c:strCache>
                <c:ptCount val="5"/>
                <c:pt idx="0">
                  <c:v>&lt;6</c:v>
                </c:pt>
                <c:pt idx="1">
                  <c:v>1 year</c:v>
                </c:pt>
                <c:pt idx="2">
                  <c:v>2 years</c:v>
                </c:pt>
                <c:pt idx="3">
                  <c:v>2-5 years</c:v>
                </c:pt>
                <c:pt idx="4">
                  <c:v>5+</c:v>
                </c:pt>
              </c:strCache>
            </c:strRef>
          </c:cat>
          <c:val>
            <c:numRef>
              <c:f>Sheet5!$N$21:$N$25</c:f>
              <c:numCache>
                <c:formatCode>General</c:formatCode>
                <c:ptCount val="5"/>
                <c:pt idx="0">
                  <c:v>18</c:v>
                </c:pt>
                <c:pt idx="1">
                  <c:v>35</c:v>
                </c:pt>
                <c:pt idx="2">
                  <c:v>50</c:v>
                </c:pt>
                <c:pt idx="3">
                  <c:v>48</c:v>
                </c:pt>
                <c:pt idx="4">
                  <c:v>67</c:v>
                </c:pt>
              </c:numCache>
            </c:numRef>
          </c:val>
          <c:smooth val="0"/>
          <c:extLst>
            <c:ext xmlns:c16="http://schemas.microsoft.com/office/drawing/2014/chart" uri="{C3380CC4-5D6E-409C-BE32-E72D297353CC}">
              <c16:uniqueId val="{00000001-7EBF-4377-A56B-DC78B8A2FF9A}"/>
            </c:ext>
          </c:extLst>
        </c:ser>
        <c:dLbls>
          <c:dLblPos val="ctr"/>
          <c:showLegendKey val="0"/>
          <c:showVal val="1"/>
          <c:showCatName val="0"/>
          <c:showSerName val="0"/>
          <c:showPercent val="0"/>
          <c:showBubbleSize val="0"/>
        </c:dLbls>
        <c:smooth val="0"/>
        <c:axId val="121978368"/>
        <c:axId val="93305024"/>
      </c:lineChart>
      <c:catAx>
        <c:axId val="12197836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3305024"/>
        <c:crosses val="autoZero"/>
        <c:auto val="1"/>
        <c:lblAlgn val="ctr"/>
        <c:lblOffset val="100"/>
        <c:noMultiLvlLbl val="0"/>
      </c:catAx>
      <c:valAx>
        <c:axId val="933050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Legs travelled together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1978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Days at Home in last 6 months</a:t>
            </a:r>
          </a:p>
        </c:rich>
      </c:tx>
      <c:overlay val="0"/>
      <c:spPr>
        <a:noFill/>
        <a:ln>
          <a:noFill/>
        </a:ln>
        <a:effectLst/>
      </c:spPr>
    </c:title>
    <c:autoTitleDeleted val="0"/>
    <c:plotArea>
      <c:layout/>
      <c:barChart>
        <c:barDir val="col"/>
        <c:grouping val="clustered"/>
        <c:varyColors val="0"/>
        <c:ser>
          <c:idx val="0"/>
          <c:order val="0"/>
          <c:tx>
            <c:strRef>
              <c:f>Sheet5!$Q$30</c:f>
              <c:strCache>
                <c:ptCount val="1"/>
                <c:pt idx="0">
                  <c:v>LEFT</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vert="horz"/>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Sheet5!$R$29:$S$29</c:f>
              <c:strCache>
                <c:ptCount val="2"/>
                <c:pt idx="0">
                  <c:v>TD/ST</c:v>
                </c:pt>
                <c:pt idx="1">
                  <c:v>OTR</c:v>
                </c:pt>
              </c:strCache>
            </c:strRef>
          </c:cat>
          <c:val>
            <c:numRef>
              <c:f>Sheet5!$R$30:$S$30</c:f>
              <c:numCache>
                <c:formatCode>General</c:formatCode>
                <c:ptCount val="2"/>
                <c:pt idx="0">
                  <c:v>10</c:v>
                </c:pt>
                <c:pt idx="1">
                  <c:v>15</c:v>
                </c:pt>
              </c:numCache>
            </c:numRef>
          </c:val>
          <c:extLst>
            <c:ext xmlns:c16="http://schemas.microsoft.com/office/drawing/2014/chart" uri="{C3380CC4-5D6E-409C-BE32-E72D297353CC}">
              <c16:uniqueId val="{00000000-B35A-4669-9EE9-DAC507BC6B5A}"/>
            </c:ext>
          </c:extLst>
        </c:ser>
        <c:ser>
          <c:idx val="1"/>
          <c:order val="1"/>
          <c:tx>
            <c:strRef>
              <c:f>Sheet5!$Q$31</c:f>
              <c:strCache>
                <c:ptCount val="1"/>
                <c:pt idx="0">
                  <c:v>STAYED</c:v>
                </c:pt>
              </c:strCache>
            </c:strRef>
          </c:tx>
          <c:spPr>
            <a:solidFill>
              <a:schemeClr val="accent5"/>
            </a:solidFill>
            <a:ln w="9525" cap="flat" cmpd="sng" algn="ctr">
              <a:solidFill>
                <a:schemeClr val="lt1">
                  <a:alpha val="50000"/>
                </a:schemeClr>
              </a:solidFill>
              <a:round/>
            </a:ln>
            <a:effectLst/>
          </c:spPr>
          <c:invertIfNegative val="0"/>
          <c:dLbls>
            <c:spPr>
              <a:noFill/>
              <a:ln>
                <a:noFill/>
              </a:ln>
              <a:effectLst/>
            </c:spPr>
            <c:txPr>
              <a:bodyPr rot="0" vert="horz"/>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Sheet5!$R$29:$S$29</c:f>
              <c:strCache>
                <c:ptCount val="2"/>
                <c:pt idx="0">
                  <c:v>TD/ST</c:v>
                </c:pt>
                <c:pt idx="1">
                  <c:v>OTR</c:v>
                </c:pt>
              </c:strCache>
            </c:strRef>
          </c:cat>
          <c:val>
            <c:numRef>
              <c:f>Sheet5!$R$31:$S$31</c:f>
              <c:numCache>
                <c:formatCode>General</c:formatCode>
                <c:ptCount val="2"/>
                <c:pt idx="0">
                  <c:v>5</c:v>
                </c:pt>
                <c:pt idx="1">
                  <c:v>16</c:v>
                </c:pt>
              </c:numCache>
            </c:numRef>
          </c:val>
          <c:extLst>
            <c:ext xmlns:c16="http://schemas.microsoft.com/office/drawing/2014/chart" uri="{C3380CC4-5D6E-409C-BE32-E72D297353CC}">
              <c16:uniqueId val="{00000001-B35A-4669-9EE9-DAC507BC6B5A}"/>
            </c:ext>
          </c:extLst>
        </c:ser>
        <c:dLbls>
          <c:dLblPos val="inEnd"/>
          <c:showLegendKey val="0"/>
          <c:showVal val="1"/>
          <c:showCatName val="0"/>
          <c:showSerName val="0"/>
          <c:showPercent val="0"/>
          <c:showBubbleSize val="0"/>
        </c:dLbls>
        <c:gapWidth val="65"/>
        <c:axId val="122733568"/>
        <c:axId val="95658560"/>
      </c:barChart>
      <c:catAx>
        <c:axId val="12273356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vert="horz"/>
          <a:lstStyle/>
          <a:p>
            <a:pPr>
              <a:defRPr/>
            </a:pPr>
            <a:endParaRPr lang="en-US"/>
          </a:p>
        </c:txPr>
        <c:crossAx val="95658560"/>
        <c:crosses val="autoZero"/>
        <c:auto val="1"/>
        <c:lblAlgn val="ctr"/>
        <c:lblOffset val="100"/>
        <c:noMultiLvlLbl val="0"/>
      </c:catAx>
      <c:valAx>
        <c:axId val="9565856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vert="horz"/>
              <a:lstStyle/>
              <a:p>
                <a:pPr>
                  <a:defRPr/>
                </a:pPr>
                <a:r>
                  <a:rPr lang="en-US"/>
                  <a:t>Days</a:t>
                </a:r>
              </a:p>
            </c:rich>
          </c:tx>
          <c:overlay val="0"/>
          <c:spPr>
            <a:noFill/>
            <a:ln>
              <a:noFill/>
            </a:ln>
            <a:effectLst/>
          </c:spPr>
        </c:title>
        <c:numFmt formatCode="General" sourceLinked="1"/>
        <c:majorTickMark val="none"/>
        <c:minorTickMark val="none"/>
        <c:tickLblPos val="nextTo"/>
        <c:crossAx val="12273356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vert="horz"/>
        <a:lstStyle/>
        <a:p>
          <a:pPr>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a:t> Days to Start as TD</a:t>
            </a:r>
          </a:p>
        </c:rich>
      </c:tx>
      <c:layout>
        <c:manualLayout>
          <c:xMode val="edge"/>
          <c:yMode val="edge"/>
          <c:x val="0.28727077865266842"/>
          <c:y val="2.7777777777777776E-2"/>
        </c:manualLayout>
      </c:layout>
      <c:overlay val="0"/>
      <c:spPr>
        <a:noFill/>
        <a:ln>
          <a:noFill/>
        </a:ln>
        <a:effectLst/>
      </c:spPr>
    </c:title>
    <c:autoTitleDeleted val="0"/>
    <c:plotArea>
      <c:layout/>
      <c:barChart>
        <c:barDir val="col"/>
        <c:grouping val="clustered"/>
        <c:varyColors val="0"/>
        <c:ser>
          <c:idx val="0"/>
          <c:order val="0"/>
          <c:tx>
            <c:strRef>
              <c:f>Sheet7!$T$9</c:f>
              <c:strCache>
                <c:ptCount val="1"/>
                <c:pt idx="0">
                  <c:v>STAYED</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vert="horz"/>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Sheet7!$S$10:$S$11</c:f>
              <c:strCache>
                <c:ptCount val="1"/>
                <c:pt idx="0">
                  <c:v>TD/ST</c:v>
                </c:pt>
              </c:strCache>
            </c:strRef>
          </c:cat>
          <c:val>
            <c:numRef>
              <c:f>Sheet7!$T$10:$T$11</c:f>
              <c:numCache>
                <c:formatCode>General</c:formatCode>
                <c:ptCount val="1"/>
                <c:pt idx="0">
                  <c:v>12.57</c:v>
                </c:pt>
              </c:numCache>
            </c:numRef>
          </c:val>
          <c:extLst>
            <c:ext xmlns:c16="http://schemas.microsoft.com/office/drawing/2014/chart" uri="{C3380CC4-5D6E-409C-BE32-E72D297353CC}">
              <c16:uniqueId val="{00000000-49C5-49CB-8454-464FE81E949F}"/>
            </c:ext>
          </c:extLst>
        </c:ser>
        <c:ser>
          <c:idx val="1"/>
          <c:order val="1"/>
          <c:tx>
            <c:strRef>
              <c:f>Sheet7!$U$9</c:f>
              <c:strCache>
                <c:ptCount val="1"/>
                <c:pt idx="0">
                  <c:v>LEFT</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vert="horz"/>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Sheet7!$S$10:$S$11</c:f>
              <c:strCache>
                <c:ptCount val="1"/>
                <c:pt idx="0">
                  <c:v>TD/ST</c:v>
                </c:pt>
              </c:strCache>
            </c:strRef>
          </c:cat>
          <c:val>
            <c:numRef>
              <c:f>Sheet7!$U$10:$U$11</c:f>
              <c:numCache>
                <c:formatCode>General</c:formatCode>
                <c:ptCount val="1"/>
                <c:pt idx="0">
                  <c:v>17.04</c:v>
                </c:pt>
              </c:numCache>
            </c:numRef>
          </c:val>
          <c:extLst>
            <c:ext xmlns:c16="http://schemas.microsoft.com/office/drawing/2014/chart" uri="{C3380CC4-5D6E-409C-BE32-E72D297353CC}">
              <c16:uniqueId val="{00000001-49C5-49CB-8454-464FE81E949F}"/>
            </c:ext>
          </c:extLst>
        </c:ser>
        <c:dLbls>
          <c:dLblPos val="inEnd"/>
          <c:showLegendKey val="0"/>
          <c:showVal val="1"/>
          <c:showCatName val="0"/>
          <c:showSerName val="0"/>
          <c:showPercent val="0"/>
          <c:showBubbleSize val="0"/>
        </c:dLbls>
        <c:gapWidth val="65"/>
        <c:axId val="122735616"/>
        <c:axId val="95660864"/>
      </c:barChart>
      <c:catAx>
        <c:axId val="12273561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vert="horz"/>
          <a:lstStyle/>
          <a:p>
            <a:pPr>
              <a:defRPr/>
            </a:pPr>
            <a:endParaRPr lang="en-US"/>
          </a:p>
        </c:txPr>
        <c:crossAx val="95660864"/>
        <c:crosses val="autoZero"/>
        <c:auto val="1"/>
        <c:lblAlgn val="ctr"/>
        <c:lblOffset val="100"/>
        <c:noMultiLvlLbl val="0"/>
      </c:catAx>
      <c:valAx>
        <c:axId val="9566086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2273561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vert="horz"/>
        <a:lstStyle/>
        <a:p>
          <a:pPr>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rot="0" vert="horz"/>
          <a:lstStyle/>
          <a:p>
            <a:pPr>
              <a:defRPr/>
            </a:pPr>
            <a:r>
              <a:rPr lang="en-US"/>
              <a:t>Detention (HRS)</a:t>
            </a:r>
          </a:p>
        </c:rich>
      </c:tx>
      <c:overlay val="0"/>
    </c:title>
    <c:autoTitleDeleted val="0"/>
    <c:plotArea>
      <c:layout/>
      <c:lineChart>
        <c:grouping val="standard"/>
        <c:varyColors val="0"/>
        <c:ser>
          <c:idx val="0"/>
          <c:order val="0"/>
          <c:tx>
            <c:strRef>
              <c:f>Sheet3!$R$4</c:f>
              <c:strCache>
                <c:ptCount val="1"/>
                <c:pt idx="0">
                  <c:v>LEFT</c:v>
                </c:pt>
              </c:strCache>
            </c:strRef>
          </c:tx>
          <c:dLbls>
            <c:spPr>
              <a:noFill/>
              <a:ln>
                <a:noFill/>
              </a:ln>
              <a:effectLst/>
            </c:spPr>
            <c:txPr>
              <a:bodyPr rot="0" vert="horz"/>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Sheet3!$Q$5:$Q$9</c:f>
              <c:strCache>
                <c:ptCount val="5"/>
                <c:pt idx="0">
                  <c:v>DRVENG</c:v>
                </c:pt>
                <c:pt idx="1">
                  <c:v>OTR</c:v>
                </c:pt>
                <c:pt idx="2">
                  <c:v>OO</c:v>
                </c:pt>
                <c:pt idx="3">
                  <c:v>TD/ST</c:v>
                </c:pt>
                <c:pt idx="4">
                  <c:v>Trainer</c:v>
                </c:pt>
              </c:strCache>
            </c:strRef>
          </c:cat>
          <c:val>
            <c:numRef>
              <c:f>Sheet3!$R$5:$R$9</c:f>
              <c:numCache>
                <c:formatCode>General</c:formatCode>
                <c:ptCount val="5"/>
                <c:pt idx="0">
                  <c:v>6.05</c:v>
                </c:pt>
                <c:pt idx="1">
                  <c:v>4.8099999999999996</c:v>
                </c:pt>
                <c:pt idx="2">
                  <c:v>2.87</c:v>
                </c:pt>
                <c:pt idx="3">
                  <c:v>1.07</c:v>
                </c:pt>
                <c:pt idx="4">
                  <c:v>7.19</c:v>
                </c:pt>
              </c:numCache>
            </c:numRef>
          </c:val>
          <c:smooth val="0"/>
          <c:extLst>
            <c:ext xmlns:c16="http://schemas.microsoft.com/office/drawing/2014/chart" uri="{C3380CC4-5D6E-409C-BE32-E72D297353CC}">
              <c16:uniqueId val="{00000000-79CD-42B3-913E-9348D74BA7B7}"/>
            </c:ext>
          </c:extLst>
        </c:ser>
        <c:ser>
          <c:idx val="1"/>
          <c:order val="1"/>
          <c:tx>
            <c:strRef>
              <c:f>Sheet3!$S$4</c:f>
              <c:strCache>
                <c:ptCount val="1"/>
                <c:pt idx="0">
                  <c:v>STAYED</c:v>
                </c:pt>
              </c:strCache>
            </c:strRef>
          </c:tx>
          <c:dLbls>
            <c:spPr>
              <a:noFill/>
              <a:ln>
                <a:noFill/>
              </a:ln>
              <a:effectLst/>
            </c:spPr>
            <c:txPr>
              <a:bodyPr rot="0" vert="horz"/>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Sheet3!$Q$5:$Q$9</c:f>
              <c:strCache>
                <c:ptCount val="5"/>
                <c:pt idx="0">
                  <c:v>DRVENG</c:v>
                </c:pt>
                <c:pt idx="1">
                  <c:v>OTR</c:v>
                </c:pt>
                <c:pt idx="2">
                  <c:v>OO</c:v>
                </c:pt>
                <c:pt idx="3">
                  <c:v>TD/ST</c:v>
                </c:pt>
                <c:pt idx="4">
                  <c:v>Trainer</c:v>
                </c:pt>
              </c:strCache>
            </c:strRef>
          </c:cat>
          <c:val>
            <c:numRef>
              <c:f>Sheet3!$S$5:$S$9</c:f>
              <c:numCache>
                <c:formatCode>General</c:formatCode>
                <c:ptCount val="5"/>
                <c:pt idx="0">
                  <c:v>4.66</c:v>
                </c:pt>
                <c:pt idx="1">
                  <c:v>3.61</c:v>
                </c:pt>
                <c:pt idx="2">
                  <c:v>1.25</c:v>
                </c:pt>
                <c:pt idx="3">
                  <c:v>1.52</c:v>
                </c:pt>
                <c:pt idx="4">
                  <c:v>6.35</c:v>
                </c:pt>
              </c:numCache>
            </c:numRef>
          </c:val>
          <c:smooth val="0"/>
          <c:extLst>
            <c:ext xmlns:c16="http://schemas.microsoft.com/office/drawing/2014/chart" uri="{C3380CC4-5D6E-409C-BE32-E72D297353CC}">
              <c16:uniqueId val="{00000001-79CD-42B3-913E-9348D74BA7B7}"/>
            </c:ext>
          </c:extLst>
        </c:ser>
        <c:dLbls>
          <c:dLblPos val="ctr"/>
          <c:showLegendKey val="0"/>
          <c:showVal val="1"/>
          <c:showCatName val="0"/>
          <c:showSerName val="0"/>
          <c:showPercent val="0"/>
          <c:showBubbleSize val="0"/>
        </c:dLbls>
        <c:marker val="1"/>
        <c:smooth val="0"/>
        <c:axId val="123670528"/>
        <c:axId val="95663168"/>
      </c:lineChart>
      <c:catAx>
        <c:axId val="123670528"/>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95663168"/>
        <c:crosses val="autoZero"/>
        <c:auto val="1"/>
        <c:lblAlgn val="ctr"/>
        <c:lblOffset val="100"/>
        <c:noMultiLvlLbl val="0"/>
      </c:catAx>
      <c:valAx>
        <c:axId val="95663168"/>
        <c:scaling>
          <c:orientation val="minMax"/>
        </c:scaling>
        <c:delete val="1"/>
        <c:axPos val="l"/>
        <c:numFmt formatCode="General" sourceLinked="1"/>
        <c:majorTickMark val="none"/>
        <c:minorTickMark val="none"/>
        <c:tickLblPos val="nextTo"/>
        <c:crossAx val="123670528"/>
        <c:crosses val="autoZero"/>
        <c:crossBetween val="between"/>
      </c:valAx>
    </c:plotArea>
    <c:legend>
      <c:legendPos val="b"/>
      <c:overlay val="0"/>
      <c:txPr>
        <a:bodyPr rot="0" vert="horz"/>
        <a:lstStyle/>
        <a:p>
          <a:pPr>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E545C8-2E23-4C9C-A4CD-BB3BB18B430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AAB24EF-E284-4E95-BE3F-74A0DF6B7053}">
      <dgm:prSet custT="1"/>
      <dgm:spPr/>
      <dgm:t>
        <a:bodyPr/>
        <a:lstStyle/>
        <a:p>
          <a:pPr rtl="0"/>
          <a:r>
            <a:rPr lang="en-US" sz="2400" dirty="0" smtClean="0"/>
            <a:t>Physiological Needs:</a:t>
          </a:r>
          <a:endParaRPr lang="en-US" sz="2400" dirty="0"/>
        </a:p>
      </dgm:t>
    </dgm:pt>
    <dgm:pt modelId="{F5F64C28-47CE-4D99-9363-C2D5781471B9}" type="parTrans" cxnId="{203022DB-FBD4-4409-B4D5-A887A81752D8}">
      <dgm:prSet/>
      <dgm:spPr/>
      <dgm:t>
        <a:bodyPr/>
        <a:lstStyle/>
        <a:p>
          <a:endParaRPr lang="en-US"/>
        </a:p>
      </dgm:t>
    </dgm:pt>
    <dgm:pt modelId="{E9E40CBC-1182-4E3C-BEC2-7C200C60B153}" type="sibTrans" cxnId="{203022DB-FBD4-4409-B4D5-A887A81752D8}">
      <dgm:prSet/>
      <dgm:spPr/>
      <dgm:t>
        <a:bodyPr/>
        <a:lstStyle/>
        <a:p>
          <a:endParaRPr lang="en-US"/>
        </a:p>
      </dgm:t>
    </dgm:pt>
    <dgm:pt modelId="{5440622E-D9E8-4E92-8D44-4CD0381F0723}">
      <dgm:prSet/>
      <dgm:spPr/>
      <dgm:t>
        <a:bodyPr/>
        <a:lstStyle/>
        <a:p>
          <a:pPr rtl="0"/>
          <a:r>
            <a:rPr lang="en-US" smtClean="0"/>
            <a:t>Sleep</a:t>
          </a:r>
          <a:endParaRPr lang="en-US"/>
        </a:p>
      </dgm:t>
    </dgm:pt>
    <dgm:pt modelId="{98F166F1-4B8A-4100-A554-B4172928DA0E}" type="parTrans" cxnId="{5731B4ED-1A19-4654-A15F-3EEB70196CEB}">
      <dgm:prSet/>
      <dgm:spPr/>
      <dgm:t>
        <a:bodyPr/>
        <a:lstStyle/>
        <a:p>
          <a:endParaRPr lang="en-US"/>
        </a:p>
      </dgm:t>
    </dgm:pt>
    <dgm:pt modelId="{8DDF8DD6-7E01-4321-A253-A05B3602CDB6}" type="sibTrans" cxnId="{5731B4ED-1A19-4654-A15F-3EEB70196CEB}">
      <dgm:prSet/>
      <dgm:spPr/>
      <dgm:t>
        <a:bodyPr/>
        <a:lstStyle/>
        <a:p>
          <a:endParaRPr lang="en-US"/>
        </a:p>
      </dgm:t>
    </dgm:pt>
    <dgm:pt modelId="{4A979A97-0241-46E8-84CB-AF82DCD37C63}">
      <dgm:prSet/>
      <dgm:spPr/>
      <dgm:t>
        <a:bodyPr/>
        <a:lstStyle/>
        <a:p>
          <a:pPr rtl="0"/>
          <a:r>
            <a:rPr lang="en-US" smtClean="0"/>
            <a:t>Food</a:t>
          </a:r>
          <a:endParaRPr lang="en-US"/>
        </a:p>
      </dgm:t>
    </dgm:pt>
    <dgm:pt modelId="{AFFBE08A-FFA7-4FEF-A201-07497A554635}" type="parTrans" cxnId="{D057FC85-B903-4525-9304-519B84611CAC}">
      <dgm:prSet/>
      <dgm:spPr/>
      <dgm:t>
        <a:bodyPr/>
        <a:lstStyle/>
        <a:p>
          <a:endParaRPr lang="en-US"/>
        </a:p>
      </dgm:t>
    </dgm:pt>
    <dgm:pt modelId="{FA459665-712D-4738-8CBD-4A0FA73C9E7C}" type="sibTrans" cxnId="{D057FC85-B903-4525-9304-519B84611CAC}">
      <dgm:prSet/>
      <dgm:spPr/>
      <dgm:t>
        <a:bodyPr/>
        <a:lstStyle/>
        <a:p>
          <a:endParaRPr lang="en-US"/>
        </a:p>
      </dgm:t>
    </dgm:pt>
    <dgm:pt modelId="{7EFA4B12-7740-4D68-9CE1-96367098E39B}">
      <dgm:prSet/>
      <dgm:spPr/>
      <dgm:t>
        <a:bodyPr/>
        <a:lstStyle/>
        <a:p>
          <a:pPr rtl="0"/>
          <a:r>
            <a:rPr lang="en-US" dirty="0" smtClean="0"/>
            <a:t>Water</a:t>
          </a:r>
          <a:endParaRPr lang="en-US" dirty="0"/>
        </a:p>
      </dgm:t>
    </dgm:pt>
    <dgm:pt modelId="{8990FB4C-F60F-4CE2-847B-9F9F2ACFAD62}" type="parTrans" cxnId="{4BDD376D-47E8-4077-8860-4BF87668B28E}">
      <dgm:prSet/>
      <dgm:spPr/>
      <dgm:t>
        <a:bodyPr/>
        <a:lstStyle/>
        <a:p>
          <a:endParaRPr lang="en-US"/>
        </a:p>
      </dgm:t>
    </dgm:pt>
    <dgm:pt modelId="{A086EEEB-DA98-4508-A49D-0EA110DE0307}" type="sibTrans" cxnId="{4BDD376D-47E8-4077-8860-4BF87668B28E}">
      <dgm:prSet/>
      <dgm:spPr/>
      <dgm:t>
        <a:bodyPr/>
        <a:lstStyle/>
        <a:p>
          <a:endParaRPr lang="en-US"/>
        </a:p>
      </dgm:t>
    </dgm:pt>
    <dgm:pt modelId="{BF9BF577-5204-4FB0-BCD6-582B7CD3AFE7}">
      <dgm:prSet/>
      <dgm:spPr/>
      <dgm:t>
        <a:bodyPr/>
        <a:lstStyle/>
        <a:p>
          <a:pPr rtl="0"/>
          <a:r>
            <a:rPr lang="en-US" smtClean="0"/>
            <a:t>Oxygen</a:t>
          </a:r>
          <a:endParaRPr lang="en-US"/>
        </a:p>
      </dgm:t>
    </dgm:pt>
    <dgm:pt modelId="{0D04EAD9-82E5-44DA-BB3A-061B27FD0E28}" type="parTrans" cxnId="{89F97A45-C1CC-463B-A13F-FFF56A302F95}">
      <dgm:prSet/>
      <dgm:spPr/>
      <dgm:t>
        <a:bodyPr/>
        <a:lstStyle/>
        <a:p>
          <a:endParaRPr lang="en-US"/>
        </a:p>
      </dgm:t>
    </dgm:pt>
    <dgm:pt modelId="{251A1738-045E-4A3C-B1CD-1DDACA7EE48E}" type="sibTrans" cxnId="{89F97A45-C1CC-463B-A13F-FFF56A302F95}">
      <dgm:prSet/>
      <dgm:spPr/>
      <dgm:t>
        <a:bodyPr/>
        <a:lstStyle/>
        <a:p>
          <a:endParaRPr lang="en-US"/>
        </a:p>
      </dgm:t>
    </dgm:pt>
    <dgm:pt modelId="{6CA28C29-78AF-47FF-87CB-51CB0299DAC3}" type="pres">
      <dgm:prSet presAssocID="{E6E545C8-2E23-4C9C-A4CD-BB3BB18B4303}" presName="Name0" presStyleCnt="0">
        <dgm:presLayoutVars>
          <dgm:dir/>
          <dgm:animLvl val="lvl"/>
          <dgm:resizeHandles val="exact"/>
        </dgm:presLayoutVars>
      </dgm:prSet>
      <dgm:spPr/>
      <dgm:t>
        <a:bodyPr/>
        <a:lstStyle/>
        <a:p>
          <a:endParaRPr lang="en-US"/>
        </a:p>
      </dgm:t>
    </dgm:pt>
    <dgm:pt modelId="{A95CF098-7359-4AB3-82C4-469CA4A63BAD}" type="pres">
      <dgm:prSet presAssocID="{CAAB24EF-E284-4E95-BE3F-74A0DF6B7053}" presName="linNode" presStyleCnt="0"/>
      <dgm:spPr/>
    </dgm:pt>
    <dgm:pt modelId="{8C525BF9-DD18-4597-8D42-9D294EF98E09}" type="pres">
      <dgm:prSet presAssocID="{CAAB24EF-E284-4E95-BE3F-74A0DF6B7053}" presName="parentText" presStyleLbl="node1" presStyleIdx="0" presStyleCnt="1">
        <dgm:presLayoutVars>
          <dgm:chMax val="1"/>
          <dgm:bulletEnabled val="1"/>
        </dgm:presLayoutVars>
      </dgm:prSet>
      <dgm:spPr/>
      <dgm:t>
        <a:bodyPr/>
        <a:lstStyle/>
        <a:p>
          <a:endParaRPr lang="en-US"/>
        </a:p>
      </dgm:t>
    </dgm:pt>
    <dgm:pt modelId="{A98F7F72-3AD7-4AB1-A8E9-ED8CB96489F4}" type="pres">
      <dgm:prSet presAssocID="{CAAB24EF-E284-4E95-BE3F-74A0DF6B7053}" presName="descendantText" presStyleLbl="alignAccFollowNode1" presStyleIdx="0" presStyleCnt="1">
        <dgm:presLayoutVars>
          <dgm:bulletEnabled val="1"/>
        </dgm:presLayoutVars>
      </dgm:prSet>
      <dgm:spPr/>
      <dgm:t>
        <a:bodyPr/>
        <a:lstStyle/>
        <a:p>
          <a:endParaRPr lang="en-US"/>
        </a:p>
      </dgm:t>
    </dgm:pt>
  </dgm:ptLst>
  <dgm:cxnLst>
    <dgm:cxn modelId="{53347F52-449C-4133-A79C-246BF27057B3}" type="presOf" srcId="{7EFA4B12-7740-4D68-9CE1-96367098E39B}" destId="{A98F7F72-3AD7-4AB1-A8E9-ED8CB96489F4}" srcOrd="0" destOrd="2" presId="urn:microsoft.com/office/officeart/2005/8/layout/vList5"/>
    <dgm:cxn modelId="{203022DB-FBD4-4409-B4D5-A887A81752D8}" srcId="{E6E545C8-2E23-4C9C-A4CD-BB3BB18B4303}" destId="{CAAB24EF-E284-4E95-BE3F-74A0DF6B7053}" srcOrd="0" destOrd="0" parTransId="{F5F64C28-47CE-4D99-9363-C2D5781471B9}" sibTransId="{E9E40CBC-1182-4E3C-BEC2-7C200C60B153}"/>
    <dgm:cxn modelId="{B6AB93FC-9D77-4202-A46F-D75A755DD7AB}" type="presOf" srcId="{E6E545C8-2E23-4C9C-A4CD-BB3BB18B4303}" destId="{6CA28C29-78AF-47FF-87CB-51CB0299DAC3}" srcOrd="0" destOrd="0" presId="urn:microsoft.com/office/officeart/2005/8/layout/vList5"/>
    <dgm:cxn modelId="{5731B4ED-1A19-4654-A15F-3EEB70196CEB}" srcId="{CAAB24EF-E284-4E95-BE3F-74A0DF6B7053}" destId="{5440622E-D9E8-4E92-8D44-4CD0381F0723}" srcOrd="0" destOrd="0" parTransId="{98F166F1-4B8A-4100-A554-B4172928DA0E}" sibTransId="{8DDF8DD6-7E01-4321-A253-A05B3602CDB6}"/>
    <dgm:cxn modelId="{5CEB9210-D9D0-4A62-9649-41FA40AC0889}" type="presOf" srcId="{4A979A97-0241-46E8-84CB-AF82DCD37C63}" destId="{A98F7F72-3AD7-4AB1-A8E9-ED8CB96489F4}" srcOrd="0" destOrd="1" presId="urn:microsoft.com/office/officeart/2005/8/layout/vList5"/>
    <dgm:cxn modelId="{DEBCB76F-7726-4489-90FA-A469FD80D99F}" type="presOf" srcId="{BF9BF577-5204-4FB0-BCD6-582B7CD3AFE7}" destId="{A98F7F72-3AD7-4AB1-A8E9-ED8CB96489F4}" srcOrd="0" destOrd="3" presId="urn:microsoft.com/office/officeart/2005/8/layout/vList5"/>
    <dgm:cxn modelId="{89F97A45-C1CC-463B-A13F-FFF56A302F95}" srcId="{CAAB24EF-E284-4E95-BE3F-74A0DF6B7053}" destId="{BF9BF577-5204-4FB0-BCD6-582B7CD3AFE7}" srcOrd="3" destOrd="0" parTransId="{0D04EAD9-82E5-44DA-BB3A-061B27FD0E28}" sibTransId="{251A1738-045E-4A3C-B1CD-1DDACA7EE48E}"/>
    <dgm:cxn modelId="{4BDD376D-47E8-4077-8860-4BF87668B28E}" srcId="{CAAB24EF-E284-4E95-BE3F-74A0DF6B7053}" destId="{7EFA4B12-7740-4D68-9CE1-96367098E39B}" srcOrd="2" destOrd="0" parTransId="{8990FB4C-F60F-4CE2-847B-9F9F2ACFAD62}" sibTransId="{A086EEEB-DA98-4508-A49D-0EA110DE0307}"/>
    <dgm:cxn modelId="{711BB0C2-6C51-4173-B5AF-7041BF094592}" type="presOf" srcId="{CAAB24EF-E284-4E95-BE3F-74A0DF6B7053}" destId="{8C525BF9-DD18-4597-8D42-9D294EF98E09}" srcOrd="0" destOrd="0" presId="urn:microsoft.com/office/officeart/2005/8/layout/vList5"/>
    <dgm:cxn modelId="{D057FC85-B903-4525-9304-519B84611CAC}" srcId="{CAAB24EF-E284-4E95-BE3F-74A0DF6B7053}" destId="{4A979A97-0241-46E8-84CB-AF82DCD37C63}" srcOrd="1" destOrd="0" parTransId="{AFFBE08A-FFA7-4FEF-A201-07497A554635}" sibTransId="{FA459665-712D-4738-8CBD-4A0FA73C9E7C}"/>
    <dgm:cxn modelId="{A6DD74FB-3CAC-4BC9-AD88-CBCA5A898388}" type="presOf" srcId="{5440622E-D9E8-4E92-8D44-4CD0381F0723}" destId="{A98F7F72-3AD7-4AB1-A8E9-ED8CB96489F4}" srcOrd="0" destOrd="0" presId="urn:microsoft.com/office/officeart/2005/8/layout/vList5"/>
    <dgm:cxn modelId="{44AD1084-15E2-44DB-B04B-C88FC052B126}" type="presParOf" srcId="{6CA28C29-78AF-47FF-87CB-51CB0299DAC3}" destId="{A95CF098-7359-4AB3-82C4-469CA4A63BAD}" srcOrd="0" destOrd="0" presId="urn:microsoft.com/office/officeart/2005/8/layout/vList5"/>
    <dgm:cxn modelId="{B2B0CF50-5D01-4267-A5E3-658D38E7E0D9}" type="presParOf" srcId="{A95CF098-7359-4AB3-82C4-469CA4A63BAD}" destId="{8C525BF9-DD18-4597-8D42-9D294EF98E09}" srcOrd="0" destOrd="0" presId="urn:microsoft.com/office/officeart/2005/8/layout/vList5"/>
    <dgm:cxn modelId="{A6D1A0FF-507F-4459-9589-615B7D33D0ED}" type="presParOf" srcId="{A95CF098-7359-4AB3-82C4-469CA4A63BAD}" destId="{A98F7F72-3AD7-4AB1-A8E9-ED8CB96489F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11809A-E43A-490F-B67E-E48AF7C2574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E88C63A-2AF0-4A82-8DBA-06431BCFF408}">
      <dgm:prSet custT="1"/>
      <dgm:spPr/>
      <dgm:t>
        <a:bodyPr/>
        <a:lstStyle/>
        <a:p>
          <a:pPr rtl="0"/>
          <a:r>
            <a:rPr lang="en-US" sz="2400" dirty="0" smtClean="0"/>
            <a:t>Safety &amp; Security Needs: </a:t>
          </a:r>
          <a:endParaRPr lang="en-US" sz="2400" dirty="0"/>
        </a:p>
      </dgm:t>
    </dgm:pt>
    <dgm:pt modelId="{D616EA27-EEA9-4625-A25C-91A9A4FD4B17}" type="parTrans" cxnId="{EAEA1C93-CA52-4035-BDBC-AE2BD207C66B}">
      <dgm:prSet/>
      <dgm:spPr/>
      <dgm:t>
        <a:bodyPr/>
        <a:lstStyle/>
        <a:p>
          <a:endParaRPr lang="en-US"/>
        </a:p>
      </dgm:t>
    </dgm:pt>
    <dgm:pt modelId="{BC6AB1C6-4A75-4C77-8E74-9EF1724435D4}" type="sibTrans" cxnId="{EAEA1C93-CA52-4035-BDBC-AE2BD207C66B}">
      <dgm:prSet/>
      <dgm:spPr/>
      <dgm:t>
        <a:bodyPr/>
        <a:lstStyle/>
        <a:p>
          <a:endParaRPr lang="en-US"/>
        </a:p>
      </dgm:t>
    </dgm:pt>
    <dgm:pt modelId="{AA648149-0E56-4531-A15B-482495188501}">
      <dgm:prSet/>
      <dgm:spPr/>
      <dgm:t>
        <a:bodyPr/>
        <a:lstStyle/>
        <a:p>
          <a:pPr rtl="0"/>
          <a:r>
            <a:rPr lang="en-US" smtClean="0"/>
            <a:t>Employment</a:t>
          </a:r>
          <a:endParaRPr lang="en-US"/>
        </a:p>
      </dgm:t>
    </dgm:pt>
    <dgm:pt modelId="{AF884961-7919-4AF0-95E3-A6FF99F6B8DB}" type="parTrans" cxnId="{2DCE73FC-6144-4BC3-A27F-8DB35B180A90}">
      <dgm:prSet/>
      <dgm:spPr/>
      <dgm:t>
        <a:bodyPr/>
        <a:lstStyle/>
        <a:p>
          <a:endParaRPr lang="en-US"/>
        </a:p>
      </dgm:t>
    </dgm:pt>
    <dgm:pt modelId="{5DBCA487-9063-4429-83E7-FD49BBCFBC1C}" type="sibTrans" cxnId="{2DCE73FC-6144-4BC3-A27F-8DB35B180A90}">
      <dgm:prSet/>
      <dgm:spPr/>
      <dgm:t>
        <a:bodyPr/>
        <a:lstStyle/>
        <a:p>
          <a:endParaRPr lang="en-US"/>
        </a:p>
      </dgm:t>
    </dgm:pt>
    <dgm:pt modelId="{ED1D8D01-E9AF-482D-8EED-3F55BDF3CC1D}">
      <dgm:prSet/>
      <dgm:spPr/>
      <dgm:t>
        <a:bodyPr/>
        <a:lstStyle/>
        <a:p>
          <a:pPr rtl="0"/>
          <a:r>
            <a:rPr lang="en-US" smtClean="0"/>
            <a:t>Financial Security </a:t>
          </a:r>
          <a:endParaRPr lang="en-US"/>
        </a:p>
      </dgm:t>
    </dgm:pt>
    <dgm:pt modelId="{29B257CF-BAB2-46BF-A97B-6DADC5050144}" type="parTrans" cxnId="{995959BE-EB2A-4ACC-B880-13211074B5F5}">
      <dgm:prSet/>
      <dgm:spPr/>
      <dgm:t>
        <a:bodyPr/>
        <a:lstStyle/>
        <a:p>
          <a:endParaRPr lang="en-US"/>
        </a:p>
      </dgm:t>
    </dgm:pt>
    <dgm:pt modelId="{09D59CBC-9366-4B69-965E-9370E38CBB94}" type="sibTrans" cxnId="{995959BE-EB2A-4ACC-B880-13211074B5F5}">
      <dgm:prSet/>
      <dgm:spPr/>
      <dgm:t>
        <a:bodyPr/>
        <a:lstStyle/>
        <a:p>
          <a:endParaRPr lang="en-US"/>
        </a:p>
      </dgm:t>
    </dgm:pt>
    <dgm:pt modelId="{C300D4D2-9269-4ABF-A1A1-D58D358C2ACF}">
      <dgm:prSet/>
      <dgm:spPr/>
      <dgm:t>
        <a:bodyPr/>
        <a:lstStyle/>
        <a:p>
          <a:pPr rtl="0"/>
          <a:r>
            <a:rPr lang="en-US" smtClean="0"/>
            <a:t>Property</a:t>
          </a:r>
          <a:endParaRPr lang="en-US"/>
        </a:p>
      </dgm:t>
    </dgm:pt>
    <dgm:pt modelId="{66480587-D461-4B32-A056-4C97723652C8}" type="parTrans" cxnId="{859EA0A6-A4F5-45D4-A944-F47BEE821399}">
      <dgm:prSet/>
      <dgm:spPr/>
      <dgm:t>
        <a:bodyPr/>
        <a:lstStyle/>
        <a:p>
          <a:endParaRPr lang="en-US"/>
        </a:p>
      </dgm:t>
    </dgm:pt>
    <dgm:pt modelId="{8BFB161A-D81F-4102-9CFD-963809C24C12}" type="sibTrans" cxnId="{859EA0A6-A4F5-45D4-A944-F47BEE821399}">
      <dgm:prSet/>
      <dgm:spPr/>
      <dgm:t>
        <a:bodyPr/>
        <a:lstStyle/>
        <a:p>
          <a:endParaRPr lang="en-US"/>
        </a:p>
      </dgm:t>
    </dgm:pt>
    <dgm:pt modelId="{33DE28D8-E872-4F06-A83C-5C38B59C0CD9}">
      <dgm:prSet/>
      <dgm:spPr/>
      <dgm:t>
        <a:bodyPr/>
        <a:lstStyle/>
        <a:p>
          <a:pPr rtl="0"/>
          <a:r>
            <a:rPr lang="en-US" dirty="0" smtClean="0"/>
            <a:t>Protection &amp; Law </a:t>
          </a:r>
          <a:endParaRPr lang="en-US" dirty="0"/>
        </a:p>
      </dgm:t>
    </dgm:pt>
    <dgm:pt modelId="{607CE1DE-3865-410F-A2E6-E7ECA2F39B75}" type="parTrans" cxnId="{B24FE393-743D-4C9D-8347-25CDC197375A}">
      <dgm:prSet/>
      <dgm:spPr/>
      <dgm:t>
        <a:bodyPr/>
        <a:lstStyle/>
        <a:p>
          <a:endParaRPr lang="en-US"/>
        </a:p>
      </dgm:t>
    </dgm:pt>
    <dgm:pt modelId="{8DDC2315-4647-430E-B15C-8EFBE549E426}" type="sibTrans" cxnId="{B24FE393-743D-4C9D-8347-25CDC197375A}">
      <dgm:prSet/>
      <dgm:spPr/>
      <dgm:t>
        <a:bodyPr/>
        <a:lstStyle/>
        <a:p>
          <a:endParaRPr lang="en-US"/>
        </a:p>
      </dgm:t>
    </dgm:pt>
    <dgm:pt modelId="{731FCDB0-A15D-480A-A7DF-266B23B7B33C}" type="pres">
      <dgm:prSet presAssocID="{F311809A-E43A-490F-B67E-E48AF7C25746}" presName="Name0" presStyleCnt="0">
        <dgm:presLayoutVars>
          <dgm:dir/>
          <dgm:animLvl val="lvl"/>
          <dgm:resizeHandles val="exact"/>
        </dgm:presLayoutVars>
      </dgm:prSet>
      <dgm:spPr/>
      <dgm:t>
        <a:bodyPr/>
        <a:lstStyle/>
        <a:p>
          <a:endParaRPr lang="en-US"/>
        </a:p>
      </dgm:t>
    </dgm:pt>
    <dgm:pt modelId="{DF67A97A-ACB4-4BFF-B1F5-FF331A2BB28A}" type="pres">
      <dgm:prSet presAssocID="{FE88C63A-2AF0-4A82-8DBA-06431BCFF408}" presName="linNode" presStyleCnt="0"/>
      <dgm:spPr/>
    </dgm:pt>
    <dgm:pt modelId="{630A14CA-7305-4448-96F4-0E8720014B19}" type="pres">
      <dgm:prSet presAssocID="{FE88C63A-2AF0-4A82-8DBA-06431BCFF408}" presName="parentText" presStyleLbl="node1" presStyleIdx="0" presStyleCnt="1">
        <dgm:presLayoutVars>
          <dgm:chMax val="1"/>
          <dgm:bulletEnabled val="1"/>
        </dgm:presLayoutVars>
      </dgm:prSet>
      <dgm:spPr/>
      <dgm:t>
        <a:bodyPr/>
        <a:lstStyle/>
        <a:p>
          <a:endParaRPr lang="en-US"/>
        </a:p>
      </dgm:t>
    </dgm:pt>
    <dgm:pt modelId="{CAD47311-CC07-453A-84A7-25BD856C8589}" type="pres">
      <dgm:prSet presAssocID="{FE88C63A-2AF0-4A82-8DBA-06431BCFF408}" presName="descendantText" presStyleLbl="alignAccFollowNode1" presStyleIdx="0" presStyleCnt="1">
        <dgm:presLayoutVars>
          <dgm:bulletEnabled val="1"/>
        </dgm:presLayoutVars>
      </dgm:prSet>
      <dgm:spPr/>
      <dgm:t>
        <a:bodyPr/>
        <a:lstStyle/>
        <a:p>
          <a:endParaRPr lang="en-US"/>
        </a:p>
      </dgm:t>
    </dgm:pt>
  </dgm:ptLst>
  <dgm:cxnLst>
    <dgm:cxn modelId="{D2D7B9C5-8572-44E6-AAED-CA669E46C124}" type="presOf" srcId="{C300D4D2-9269-4ABF-A1A1-D58D358C2ACF}" destId="{CAD47311-CC07-453A-84A7-25BD856C8589}" srcOrd="0" destOrd="2" presId="urn:microsoft.com/office/officeart/2005/8/layout/vList5"/>
    <dgm:cxn modelId="{859EA0A6-A4F5-45D4-A944-F47BEE821399}" srcId="{FE88C63A-2AF0-4A82-8DBA-06431BCFF408}" destId="{C300D4D2-9269-4ABF-A1A1-D58D358C2ACF}" srcOrd="1" destOrd="0" parTransId="{66480587-D461-4B32-A056-4C97723652C8}" sibTransId="{8BFB161A-D81F-4102-9CFD-963809C24C12}"/>
    <dgm:cxn modelId="{5695EA14-F177-4E6A-A894-D0F6D3CE1211}" type="presOf" srcId="{ED1D8D01-E9AF-482D-8EED-3F55BDF3CC1D}" destId="{CAD47311-CC07-453A-84A7-25BD856C8589}" srcOrd="0" destOrd="1" presId="urn:microsoft.com/office/officeart/2005/8/layout/vList5"/>
    <dgm:cxn modelId="{EAEA1C93-CA52-4035-BDBC-AE2BD207C66B}" srcId="{F311809A-E43A-490F-B67E-E48AF7C25746}" destId="{FE88C63A-2AF0-4A82-8DBA-06431BCFF408}" srcOrd="0" destOrd="0" parTransId="{D616EA27-EEA9-4625-A25C-91A9A4FD4B17}" sibTransId="{BC6AB1C6-4A75-4C77-8E74-9EF1724435D4}"/>
    <dgm:cxn modelId="{995959BE-EB2A-4ACC-B880-13211074B5F5}" srcId="{AA648149-0E56-4531-A15B-482495188501}" destId="{ED1D8D01-E9AF-482D-8EED-3F55BDF3CC1D}" srcOrd="0" destOrd="0" parTransId="{29B257CF-BAB2-46BF-A97B-6DADC5050144}" sibTransId="{09D59CBC-9366-4B69-965E-9370E38CBB94}"/>
    <dgm:cxn modelId="{9E739F33-119B-420D-AD1A-81F7C526D379}" type="presOf" srcId="{33DE28D8-E872-4F06-A83C-5C38B59C0CD9}" destId="{CAD47311-CC07-453A-84A7-25BD856C8589}" srcOrd="0" destOrd="3" presId="urn:microsoft.com/office/officeart/2005/8/layout/vList5"/>
    <dgm:cxn modelId="{2DCE73FC-6144-4BC3-A27F-8DB35B180A90}" srcId="{FE88C63A-2AF0-4A82-8DBA-06431BCFF408}" destId="{AA648149-0E56-4531-A15B-482495188501}" srcOrd="0" destOrd="0" parTransId="{AF884961-7919-4AF0-95E3-A6FF99F6B8DB}" sibTransId="{5DBCA487-9063-4429-83E7-FD49BBCFBC1C}"/>
    <dgm:cxn modelId="{00BC072F-747D-4F98-8E4D-690FD3C07729}" type="presOf" srcId="{F311809A-E43A-490F-B67E-E48AF7C25746}" destId="{731FCDB0-A15D-480A-A7DF-266B23B7B33C}" srcOrd="0" destOrd="0" presId="urn:microsoft.com/office/officeart/2005/8/layout/vList5"/>
    <dgm:cxn modelId="{C106D6F2-47C8-49D7-8264-689E83D98D86}" type="presOf" srcId="{FE88C63A-2AF0-4A82-8DBA-06431BCFF408}" destId="{630A14CA-7305-4448-96F4-0E8720014B19}" srcOrd="0" destOrd="0" presId="urn:microsoft.com/office/officeart/2005/8/layout/vList5"/>
    <dgm:cxn modelId="{B24FE393-743D-4C9D-8347-25CDC197375A}" srcId="{FE88C63A-2AF0-4A82-8DBA-06431BCFF408}" destId="{33DE28D8-E872-4F06-A83C-5C38B59C0CD9}" srcOrd="2" destOrd="0" parTransId="{607CE1DE-3865-410F-A2E6-E7ECA2F39B75}" sibTransId="{8DDC2315-4647-430E-B15C-8EFBE549E426}"/>
    <dgm:cxn modelId="{8D558183-8123-4788-A41B-4A5338C94BFA}" type="presOf" srcId="{AA648149-0E56-4531-A15B-482495188501}" destId="{CAD47311-CC07-453A-84A7-25BD856C8589}" srcOrd="0" destOrd="0" presId="urn:microsoft.com/office/officeart/2005/8/layout/vList5"/>
    <dgm:cxn modelId="{CAFE272F-D0EE-44C1-99FE-1CF8A3FF6A5A}" type="presParOf" srcId="{731FCDB0-A15D-480A-A7DF-266B23B7B33C}" destId="{DF67A97A-ACB4-4BFF-B1F5-FF331A2BB28A}" srcOrd="0" destOrd="0" presId="urn:microsoft.com/office/officeart/2005/8/layout/vList5"/>
    <dgm:cxn modelId="{DD4B5AEF-2D51-432C-9510-5FC85C7EB645}" type="presParOf" srcId="{DF67A97A-ACB4-4BFF-B1F5-FF331A2BB28A}" destId="{630A14CA-7305-4448-96F4-0E8720014B19}" srcOrd="0" destOrd="0" presId="urn:microsoft.com/office/officeart/2005/8/layout/vList5"/>
    <dgm:cxn modelId="{167FAACE-E79D-452E-82B0-9D138FB24673}" type="presParOf" srcId="{DF67A97A-ACB4-4BFF-B1F5-FF331A2BB28A}" destId="{CAD47311-CC07-453A-84A7-25BD856C8589}"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2707AE-BCAC-445D-B68B-EFF3B7FE592D}"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E94D3064-8D98-42B1-8DCF-AEE064B2E431}">
      <dgm:prSet custT="1"/>
      <dgm:spPr/>
      <dgm:t>
        <a:bodyPr/>
        <a:lstStyle/>
        <a:p>
          <a:pPr rtl="0"/>
          <a:r>
            <a:rPr lang="en-US" sz="1800" b="1" smtClean="0"/>
            <a:t>Wages</a:t>
          </a:r>
          <a:endParaRPr lang="en-US" sz="1800" b="1" dirty="0"/>
        </a:p>
      </dgm:t>
    </dgm:pt>
    <dgm:pt modelId="{CB65981E-65EB-4562-B478-0FBF15A21BCF}" type="parTrans" cxnId="{4FD4A379-E710-46B0-A3F2-F16862C19B00}">
      <dgm:prSet/>
      <dgm:spPr/>
      <dgm:t>
        <a:bodyPr/>
        <a:lstStyle/>
        <a:p>
          <a:endParaRPr lang="en-US"/>
        </a:p>
      </dgm:t>
    </dgm:pt>
    <dgm:pt modelId="{3F68D460-737D-427E-88C7-836239A0903B}" type="sibTrans" cxnId="{4FD4A379-E710-46B0-A3F2-F16862C19B00}">
      <dgm:prSet/>
      <dgm:spPr/>
      <dgm:t>
        <a:bodyPr/>
        <a:lstStyle/>
        <a:p>
          <a:endParaRPr lang="en-US"/>
        </a:p>
      </dgm:t>
    </dgm:pt>
    <dgm:pt modelId="{57E997FE-F526-4572-8A6B-DEEBBF17B4B3}">
      <dgm:prSet custT="1"/>
      <dgm:spPr/>
      <dgm:t>
        <a:bodyPr/>
        <a:lstStyle/>
        <a:p>
          <a:pPr rtl="0"/>
          <a:r>
            <a:rPr lang="en-US" sz="1800" b="1" smtClean="0"/>
            <a:t>Pay Expectations</a:t>
          </a:r>
          <a:endParaRPr lang="en-US" sz="1800" b="1" dirty="0"/>
        </a:p>
      </dgm:t>
    </dgm:pt>
    <dgm:pt modelId="{2B096FF0-19B2-44B1-9E15-2D2520C6D816}" type="parTrans" cxnId="{4505C05E-E0A0-4116-B533-0941268CE582}">
      <dgm:prSet/>
      <dgm:spPr/>
      <dgm:t>
        <a:bodyPr/>
        <a:lstStyle/>
        <a:p>
          <a:endParaRPr lang="en-US"/>
        </a:p>
      </dgm:t>
    </dgm:pt>
    <dgm:pt modelId="{1FDDA08B-1294-4D7D-9342-FF795DC4BFA2}" type="sibTrans" cxnId="{4505C05E-E0A0-4116-B533-0941268CE582}">
      <dgm:prSet/>
      <dgm:spPr/>
      <dgm:t>
        <a:bodyPr/>
        <a:lstStyle/>
        <a:p>
          <a:endParaRPr lang="en-US"/>
        </a:p>
      </dgm:t>
    </dgm:pt>
    <dgm:pt modelId="{9DADEFBA-7E9E-431B-A8F5-C53D1907E2D2}">
      <dgm:prSet custT="1"/>
      <dgm:spPr/>
      <dgm:t>
        <a:bodyPr/>
        <a:lstStyle/>
        <a:p>
          <a:pPr rtl="0"/>
          <a:r>
            <a:rPr lang="en-US" sz="1800" b="1" dirty="0" smtClean="0"/>
            <a:t>Pay Complexity</a:t>
          </a:r>
          <a:endParaRPr lang="en-US" sz="1800" b="1" dirty="0"/>
        </a:p>
      </dgm:t>
    </dgm:pt>
    <dgm:pt modelId="{61EC6D77-FDD0-489E-96DC-AF842EC32812}" type="parTrans" cxnId="{28EC72F1-D563-427C-9ADC-09831BDB03B5}">
      <dgm:prSet/>
      <dgm:spPr/>
      <dgm:t>
        <a:bodyPr/>
        <a:lstStyle/>
        <a:p>
          <a:endParaRPr lang="en-US"/>
        </a:p>
      </dgm:t>
    </dgm:pt>
    <dgm:pt modelId="{75B5ED14-09B2-4F65-BCF4-C4748C9D6DBB}" type="sibTrans" cxnId="{28EC72F1-D563-427C-9ADC-09831BDB03B5}">
      <dgm:prSet/>
      <dgm:spPr/>
      <dgm:t>
        <a:bodyPr/>
        <a:lstStyle/>
        <a:p>
          <a:endParaRPr lang="en-US"/>
        </a:p>
      </dgm:t>
    </dgm:pt>
    <dgm:pt modelId="{9D33998D-5FE7-4705-8C6E-839AE2D7B048}">
      <dgm:prSet custT="1"/>
      <dgm:spPr/>
      <dgm:t>
        <a:bodyPr/>
        <a:lstStyle/>
        <a:p>
          <a:pPr rtl="0"/>
          <a:r>
            <a:rPr lang="en-US" sz="1800" b="1" smtClean="0"/>
            <a:t>DOT</a:t>
          </a:r>
          <a:endParaRPr lang="en-US" sz="1800" b="1" dirty="0"/>
        </a:p>
      </dgm:t>
    </dgm:pt>
    <dgm:pt modelId="{3FA25AFE-3BE1-4E40-9232-69C04EB48071}" type="parTrans" cxnId="{49619A37-5279-4C10-B10D-8716EA2E9E72}">
      <dgm:prSet/>
      <dgm:spPr/>
      <dgm:t>
        <a:bodyPr/>
        <a:lstStyle/>
        <a:p>
          <a:endParaRPr lang="en-US"/>
        </a:p>
      </dgm:t>
    </dgm:pt>
    <dgm:pt modelId="{0CF0FEC4-4F1C-44B5-B237-FCA4FB905143}" type="sibTrans" cxnId="{49619A37-5279-4C10-B10D-8716EA2E9E72}">
      <dgm:prSet/>
      <dgm:spPr/>
      <dgm:t>
        <a:bodyPr/>
        <a:lstStyle/>
        <a:p>
          <a:endParaRPr lang="en-US"/>
        </a:p>
      </dgm:t>
    </dgm:pt>
    <dgm:pt modelId="{7F807E08-20B5-4154-B6A2-51EA99D6AD13}" type="pres">
      <dgm:prSet presAssocID="{742707AE-BCAC-445D-B68B-EFF3B7FE592D}" presName="linear" presStyleCnt="0">
        <dgm:presLayoutVars>
          <dgm:animLvl val="lvl"/>
          <dgm:resizeHandles val="exact"/>
        </dgm:presLayoutVars>
      </dgm:prSet>
      <dgm:spPr/>
      <dgm:t>
        <a:bodyPr/>
        <a:lstStyle/>
        <a:p>
          <a:endParaRPr lang="en-US"/>
        </a:p>
      </dgm:t>
    </dgm:pt>
    <dgm:pt modelId="{EE8905AA-C714-430E-9580-E61F205FDCCF}" type="pres">
      <dgm:prSet presAssocID="{E94D3064-8D98-42B1-8DCF-AEE064B2E431}" presName="parentText" presStyleLbl="node1" presStyleIdx="0" presStyleCnt="4">
        <dgm:presLayoutVars>
          <dgm:chMax val="0"/>
          <dgm:bulletEnabled val="1"/>
        </dgm:presLayoutVars>
      </dgm:prSet>
      <dgm:spPr/>
      <dgm:t>
        <a:bodyPr/>
        <a:lstStyle/>
        <a:p>
          <a:endParaRPr lang="en-US"/>
        </a:p>
      </dgm:t>
    </dgm:pt>
    <dgm:pt modelId="{4498328F-2986-4C7B-A2E5-03E9A190D028}" type="pres">
      <dgm:prSet presAssocID="{3F68D460-737D-427E-88C7-836239A0903B}" presName="spacer" presStyleCnt="0"/>
      <dgm:spPr/>
      <dgm:t>
        <a:bodyPr/>
        <a:lstStyle/>
        <a:p>
          <a:endParaRPr lang="en-US"/>
        </a:p>
      </dgm:t>
    </dgm:pt>
    <dgm:pt modelId="{145B4390-5605-4D2C-97D5-D88744E96626}" type="pres">
      <dgm:prSet presAssocID="{57E997FE-F526-4572-8A6B-DEEBBF17B4B3}" presName="parentText" presStyleLbl="node1" presStyleIdx="1" presStyleCnt="4">
        <dgm:presLayoutVars>
          <dgm:chMax val="0"/>
          <dgm:bulletEnabled val="1"/>
        </dgm:presLayoutVars>
      </dgm:prSet>
      <dgm:spPr/>
      <dgm:t>
        <a:bodyPr/>
        <a:lstStyle/>
        <a:p>
          <a:endParaRPr lang="en-US"/>
        </a:p>
      </dgm:t>
    </dgm:pt>
    <dgm:pt modelId="{D4EBED28-B309-480D-A158-8A95C0835E37}" type="pres">
      <dgm:prSet presAssocID="{1FDDA08B-1294-4D7D-9342-FF795DC4BFA2}" presName="spacer" presStyleCnt="0"/>
      <dgm:spPr/>
      <dgm:t>
        <a:bodyPr/>
        <a:lstStyle/>
        <a:p>
          <a:endParaRPr lang="en-US"/>
        </a:p>
      </dgm:t>
    </dgm:pt>
    <dgm:pt modelId="{F9685D57-4E72-42A2-97C2-D3276FE2E41C}" type="pres">
      <dgm:prSet presAssocID="{9DADEFBA-7E9E-431B-A8F5-C53D1907E2D2}" presName="parentText" presStyleLbl="node1" presStyleIdx="2" presStyleCnt="4">
        <dgm:presLayoutVars>
          <dgm:chMax val="0"/>
          <dgm:bulletEnabled val="1"/>
        </dgm:presLayoutVars>
      </dgm:prSet>
      <dgm:spPr/>
      <dgm:t>
        <a:bodyPr/>
        <a:lstStyle/>
        <a:p>
          <a:endParaRPr lang="en-US"/>
        </a:p>
      </dgm:t>
    </dgm:pt>
    <dgm:pt modelId="{9A55660C-4F9D-4469-8B32-310B79EC8031}" type="pres">
      <dgm:prSet presAssocID="{75B5ED14-09B2-4F65-BCF4-C4748C9D6DBB}" presName="spacer" presStyleCnt="0"/>
      <dgm:spPr/>
      <dgm:t>
        <a:bodyPr/>
        <a:lstStyle/>
        <a:p>
          <a:endParaRPr lang="en-US"/>
        </a:p>
      </dgm:t>
    </dgm:pt>
    <dgm:pt modelId="{7AE2DD09-9B67-4E4B-8E72-F6A0021649FF}" type="pres">
      <dgm:prSet presAssocID="{9D33998D-5FE7-4705-8C6E-839AE2D7B048}" presName="parentText" presStyleLbl="node1" presStyleIdx="3" presStyleCnt="4">
        <dgm:presLayoutVars>
          <dgm:chMax val="0"/>
          <dgm:bulletEnabled val="1"/>
        </dgm:presLayoutVars>
      </dgm:prSet>
      <dgm:spPr/>
      <dgm:t>
        <a:bodyPr/>
        <a:lstStyle/>
        <a:p>
          <a:endParaRPr lang="en-US"/>
        </a:p>
      </dgm:t>
    </dgm:pt>
  </dgm:ptLst>
  <dgm:cxnLst>
    <dgm:cxn modelId="{4505C05E-E0A0-4116-B533-0941268CE582}" srcId="{742707AE-BCAC-445D-B68B-EFF3B7FE592D}" destId="{57E997FE-F526-4572-8A6B-DEEBBF17B4B3}" srcOrd="1" destOrd="0" parTransId="{2B096FF0-19B2-44B1-9E15-2D2520C6D816}" sibTransId="{1FDDA08B-1294-4D7D-9342-FF795DC4BFA2}"/>
    <dgm:cxn modelId="{B4255019-1B6D-47CE-94CD-67F9FDD049FC}" type="presOf" srcId="{57E997FE-F526-4572-8A6B-DEEBBF17B4B3}" destId="{145B4390-5605-4D2C-97D5-D88744E96626}" srcOrd="0" destOrd="0" presId="urn:microsoft.com/office/officeart/2005/8/layout/vList2"/>
    <dgm:cxn modelId="{84D9AD1D-6812-432C-814A-2ED161EF32EA}" type="presOf" srcId="{9DADEFBA-7E9E-431B-A8F5-C53D1907E2D2}" destId="{F9685D57-4E72-42A2-97C2-D3276FE2E41C}" srcOrd="0" destOrd="0" presId="urn:microsoft.com/office/officeart/2005/8/layout/vList2"/>
    <dgm:cxn modelId="{49619A37-5279-4C10-B10D-8716EA2E9E72}" srcId="{742707AE-BCAC-445D-B68B-EFF3B7FE592D}" destId="{9D33998D-5FE7-4705-8C6E-839AE2D7B048}" srcOrd="3" destOrd="0" parTransId="{3FA25AFE-3BE1-4E40-9232-69C04EB48071}" sibTransId="{0CF0FEC4-4F1C-44B5-B237-FCA4FB905143}"/>
    <dgm:cxn modelId="{4FD4A379-E710-46B0-A3F2-F16862C19B00}" srcId="{742707AE-BCAC-445D-B68B-EFF3B7FE592D}" destId="{E94D3064-8D98-42B1-8DCF-AEE064B2E431}" srcOrd="0" destOrd="0" parTransId="{CB65981E-65EB-4562-B478-0FBF15A21BCF}" sibTransId="{3F68D460-737D-427E-88C7-836239A0903B}"/>
    <dgm:cxn modelId="{6110E7E1-0BFA-4AF1-9CCE-6022252A2DF3}" type="presOf" srcId="{E94D3064-8D98-42B1-8DCF-AEE064B2E431}" destId="{EE8905AA-C714-430E-9580-E61F205FDCCF}" srcOrd="0" destOrd="0" presId="urn:microsoft.com/office/officeart/2005/8/layout/vList2"/>
    <dgm:cxn modelId="{28EC72F1-D563-427C-9ADC-09831BDB03B5}" srcId="{742707AE-BCAC-445D-B68B-EFF3B7FE592D}" destId="{9DADEFBA-7E9E-431B-A8F5-C53D1907E2D2}" srcOrd="2" destOrd="0" parTransId="{61EC6D77-FDD0-489E-96DC-AF842EC32812}" sibTransId="{75B5ED14-09B2-4F65-BCF4-C4748C9D6DBB}"/>
    <dgm:cxn modelId="{F13D3939-6396-449A-B945-285F6D9C1E67}" type="presOf" srcId="{742707AE-BCAC-445D-B68B-EFF3B7FE592D}" destId="{7F807E08-20B5-4154-B6A2-51EA99D6AD13}" srcOrd="0" destOrd="0" presId="urn:microsoft.com/office/officeart/2005/8/layout/vList2"/>
    <dgm:cxn modelId="{BDBD7C02-D9AF-40E2-B4C4-125751B8ED8F}" type="presOf" srcId="{9D33998D-5FE7-4705-8C6E-839AE2D7B048}" destId="{7AE2DD09-9B67-4E4B-8E72-F6A0021649FF}" srcOrd="0" destOrd="0" presId="urn:microsoft.com/office/officeart/2005/8/layout/vList2"/>
    <dgm:cxn modelId="{8AF5706E-F3C1-4949-B893-65A48178C16C}" type="presParOf" srcId="{7F807E08-20B5-4154-B6A2-51EA99D6AD13}" destId="{EE8905AA-C714-430E-9580-E61F205FDCCF}" srcOrd="0" destOrd="0" presId="urn:microsoft.com/office/officeart/2005/8/layout/vList2"/>
    <dgm:cxn modelId="{0F4DDC83-5865-413F-BBA8-0E8EC57A4F58}" type="presParOf" srcId="{7F807E08-20B5-4154-B6A2-51EA99D6AD13}" destId="{4498328F-2986-4C7B-A2E5-03E9A190D028}" srcOrd="1" destOrd="0" presId="urn:microsoft.com/office/officeart/2005/8/layout/vList2"/>
    <dgm:cxn modelId="{AF04FD69-A34C-41F1-8E85-FA5EBDA434B3}" type="presParOf" srcId="{7F807E08-20B5-4154-B6A2-51EA99D6AD13}" destId="{145B4390-5605-4D2C-97D5-D88744E96626}" srcOrd="2" destOrd="0" presId="urn:microsoft.com/office/officeart/2005/8/layout/vList2"/>
    <dgm:cxn modelId="{E9C8768D-8D86-4912-B5DB-1BEDB9894AB0}" type="presParOf" srcId="{7F807E08-20B5-4154-B6A2-51EA99D6AD13}" destId="{D4EBED28-B309-480D-A158-8A95C0835E37}" srcOrd="3" destOrd="0" presId="urn:microsoft.com/office/officeart/2005/8/layout/vList2"/>
    <dgm:cxn modelId="{34F0B24B-7D0C-45C4-A6D6-7B2CD957A737}" type="presParOf" srcId="{7F807E08-20B5-4154-B6A2-51EA99D6AD13}" destId="{F9685D57-4E72-42A2-97C2-D3276FE2E41C}" srcOrd="4" destOrd="0" presId="urn:microsoft.com/office/officeart/2005/8/layout/vList2"/>
    <dgm:cxn modelId="{8F06EC0B-A888-4781-9643-E85978D5F5F6}" type="presParOf" srcId="{7F807E08-20B5-4154-B6A2-51EA99D6AD13}" destId="{9A55660C-4F9D-4469-8B32-310B79EC8031}" srcOrd="5" destOrd="0" presId="urn:microsoft.com/office/officeart/2005/8/layout/vList2"/>
    <dgm:cxn modelId="{57E80A6E-D07F-45BD-A7CA-573E9F85124E}" type="presParOf" srcId="{7F807E08-20B5-4154-B6A2-51EA99D6AD13}" destId="{7AE2DD09-9B67-4E4B-8E72-F6A0021649FF}" srcOrd="6"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0E94997-58F9-4BE7-B008-F9325372FA0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6C542E1-70D7-4856-932C-DC9D693680FF}">
      <dgm:prSet/>
      <dgm:spPr/>
      <dgm:t>
        <a:bodyPr/>
        <a:lstStyle/>
        <a:p>
          <a:pPr rtl="0"/>
          <a:r>
            <a:rPr lang="en-US" dirty="0" smtClean="0"/>
            <a:t>Esteem Needs: </a:t>
          </a:r>
          <a:endParaRPr lang="en-US" dirty="0"/>
        </a:p>
      </dgm:t>
    </dgm:pt>
    <dgm:pt modelId="{EB3C9777-11CA-4C13-8CCA-823AB1176CAA}" type="parTrans" cxnId="{BA8DE351-E4AB-4CB8-A02C-B2D32AE7EC3D}">
      <dgm:prSet/>
      <dgm:spPr/>
      <dgm:t>
        <a:bodyPr/>
        <a:lstStyle/>
        <a:p>
          <a:endParaRPr lang="en-US"/>
        </a:p>
      </dgm:t>
    </dgm:pt>
    <dgm:pt modelId="{B0C395A7-E978-4BA7-BE91-0EAB39E94F5B}" type="sibTrans" cxnId="{BA8DE351-E4AB-4CB8-A02C-B2D32AE7EC3D}">
      <dgm:prSet/>
      <dgm:spPr/>
      <dgm:t>
        <a:bodyPr/>
        <a:lstStyle/>
        <a:p>
          <a:endParaRPr lang="en-US"/>
        </a:p>
      </dgm:t>
    </dgm:pt>
    <dgm:pt modelId="{0E6CD6E1-7D03-45B4-BD1D-FF1BC89E4C0E}">
      <dgm:prSet/>
      <dgm:spPr/>
      <dgm:t>
        <a:bodyPr/>
        <a:lstStyle/>
        <a:p>
          <a:pPr rtl="0"/>
          <a:r>
            <a:rPr lang="en-US" smtClean="0"/>
            <a:t>Respect</a:t>
          </a:r>
          <a:endParaRPr lang="en-US"/>
        </a:p>
      </dgm:t>
    </dgm:pt>
    <dgm:pt modelId="{09580851-B421-4C45-A03C-A2C21348D44F}" type="parTrans" cxnId="{30192397-55A7-4E1B-A2A9-BD898F8D13D2}">
      <dgm:prSet/>
      <dgm:spPr/>
      <dgm:t>
        <a:bodyPr/>
        <a:lstStyle/>
        <a:p>
          <a:endParaRPr lang="en-US"/>
        </a:p>
      </dgm:t>
    </dgm:pt>
    <dgm:pt modelId="{502C84AD-0DAC-460E-92B3-E5C780FA1B71}" type="sibTrans" cxnId="{30192397-55A7-4E1B-A2A9-BD898F8D13D2}">
      <dgm:prSet/>
      <dgm:spPr/>
      <dgm:t>
        <a:bodyPr/>
        <a:lstStyle/>
        <a:p>
          <a:endParaRPr lang="en-US"/>
        </a:p>
      </dgm:t>
    </dgm:pt>
    <dgm:pt modelId="{2C3CE35D-622E-4E8A-B267-87414AAE3736}">
      <dgm:prSet/>
      <dgm:spPr/>
      <dgm:t>
        <a:bodyPr/>
        <a:lstStyle/>
        <a:p>
          <a:pPr rtl="0"/>
          <a:r>
            <a:rPr lang="en-US" dirty="0" smtClean="0"/>
            <a:t>Self-Esteem</a:t>
          </a:r>
          <a:endParaRPr lang="en-US" dirty="0"/>
        </a:p>
      </dgm:t>
    </dgm:pt>
    <dgm:pt modelId="{993BC7D2-FE6D-4C00-A2C7-7F00D9823B5C}" type="parTrans" cxnId="{74CD6974-7E96-4106-90E9-D57A9A7FAAB0}">
      <dgm:prSet/>
      <dgm:spPr/>
      <dgm:t>
        <a:bodyPr/>
        <a:lstStyle/>
        <a:p>
          <a:endParaRPr lang="en-US"/>
        </a:p>
      </dgm:t>
    </dgm:pt>
    <dgm:pt modelId="{CD7C09BE-9808-48C8-B77F-CE20F8751B0C}" type="sibTrans" cxnId="{74CD6974-7E96-4106-90E9-D57A9A7FAAB0}">
      <dgm:prSet/>
      <dgm:spPr/>
      <dgm:t>
        <a:bodyPr/>
        <a:lstStyle/>
        <a:p>
          <a:endParaRPr lang="en-US"/>
        </a:p>
      </dgm:t>
    </dgm:pt>
    <dgm:pt modelId="{7155B2E5-C258-495D-837A-076DB69C8BAF}">
      <dgm:prSet/>
      <dgm:spPr/>
      <dgm:t>
        <a:bodyPr/>
        <a:lstStyle/>
        <a:p>
          <a:pPr rtl="0"/>
          <a:r>
            <a:rPr lang="en-US" smtClean="0"/>
            <a:t>Appreciation</a:t>
          </a:r>
          <a:endParaRPr lang="en-US"/>
        </a:p>
      </dgm:t>
    </dgm:pt>
    <dgm:pt modelId="{36871DA0-91FE-4C9A-B721-8BB7478E8589}" type="parTrans" cxnId="{7B7C6FF4-149A-4DBC-A4B9-636C7EDB2C81}">
      <dgm:prSet/>
      <dgm:spPr/>
      <dgm:t>
        <a:bodyPr/>
        <a:lstStyle/>
        <a:p>
          <a:endParaRPr lang="en-US"/>
        </a:p>
      </dgm:t>
    </dgm:pt>
    <dgm:pt modelId="{18E1D09E-8F30-4CA2-A250-C8496C100898}" type="sibTrans" cxnId="{7B7C6FF4-149A-4DBC-A4B9-636C7EDB2C81}">
      <dgm:prSet/>
      <dgm:spPr/>
      <dgm:t>
        <a:bodyPr/>
        <a:lstStyle/>
        <a:p>
          <a:endParaRPr lang="en-US"/>
        </a:p>
      </dgm:t>
    </dgm:pt>
    <dgm:pt modelId="{C19A23A9-0C88-4334-BECB-3BF939A542DE}">
      <dgm:prSet/>
      <dgm:spPr/>
      <dgm:t>
        <a:bodyPr/>
        <a:lstStyle/>
        <a:p>
          <a:pPr rtl="0"/>
          <a:r>
            <a:rPr lang="en-US" smtClean="0"/>
            <a:t>Prestige </a:t>
          </a:r>
          <a:endParaRPr lang="en-US"/>
        </a:p>
      </dgm:t>
    </dgm:pt>
    <dgm:pt modelId="{6183A9ED-8A84-4A69-BEBC-5F777B3175EE}" type="parTrans" cxnId="{91182FFE-4F8A-4CAA-9DAC-807829BCC26D}">
      <dgm:prSet/>
      <dgm:spPr/>
      <dgm:t>
        <a:bodyPr/>
        <a:lstStyle/>
        <a:p>
          <a:endParaRPr lang="en-US"/>
        </a:p>
      </dgm:t>
    </dgm:pt>
    <dgm:pt modelId="{A271244F-6966-4A0C-BD2F-3D8843A548FE}" type="sibTrans" cxnId="{91182FFE-4F8A-4CAA-9DAC-807829BCC26D}">
      <dgm:prSet/>
      <dgm:spPr/>
      <dgm:t>
        <a:bodyPr/>
        <a:lstStyle/>
        <a:p>
          <a:endParaRPr lang="en-US"/>
        </a:p>
      </dgm:t>
    </dgm:pt>
    <dgm:pt modelId="{DAC2B9F0-8D2A-479D-8589-730AE7BE4B90}">
      <dgm:prSet/>
      <dgm:spPr/>
      <dgm:t>
        <a:bodyPr/>
        <a:lstStyle/>
        <a:p>
          <a:pPr rtl="0"/>
          <a:r>
            <a:rPr lang="en-US" smtClean="0"/>
            <a:t>Recognition</a:t>
          </a:r>
          <a:endParaRPr lang="en-US"/>
        </a:p>
      </dgm:t>
    </dgm:pt>
    <dgm:pt modelId="{2D8A6770-75C0-400C-ABF2-4BB8BEFD315B}" type="parTrans" cxnId="{3F040861-4F6B-4694-A55D-C1AF3CE1AE07}">
      <dgm:prSet/>
      <dgm:spPr/>
      <dgm:t>
        <a:bodyPr/>
        <a:lstStyle/>
        <a:p>
          <a:endParaRPr lang="en-US"/>
        </a:p>
      </dgm:t>
    </dgm:pt>
    <dgm:pt modelId="{CCDC046F-4D77-481D-A90A-8FF45D3D4B9D}" type="sibTrans" cxnId="{3F040861-4F6B-4694-A55D-C1AF3CE1AE07}">
      <dgm:prSet/>
      <dgm:spPr/>
      <dgm:t>
        <a:bodyPr/>
        <a:lstStyle/>
        <a:p>
          <a:endParaRPr lang="en-US"/>
        </a:p>
      </dgm:t>
    </dgm:pt>
    <dgm:pt modelId="{B1B70A1D-E976-4893-BE99-784D2552441E}" type="pres">
      <dgm:prSet presAssocID="{50E94997-58F9-4BE7-B008-F9325372FA01}" presName="Name0" presStyleCnt="0">
        <dgm:presLayoutVars>
          <dgm:dir/>
          <dgm:animLvl val="lvl"/>
          <dgm:resizeHandles val="exact"/>
        </dgm:presLayoutVars>
      </dgm:prSet>
      <dgm:spPr/>
      <dgm:t>
        <a:bodyPr/>
        <a:lstStyle/>
        <a:p>
          <a:endParaRPr lang="en-US"/>
        </a:p>
      </dgm:t>
    </dgm:pt>
    <dgm:pt modelId="{6F2A7E21-6FA1-4F0B-B6BB-A84FDEE0472B}" type="pres">
      <dgm:prSet presAssocID="{66C542E1-70D7-4856-932C-DC9D693680FF}" presName="linNode" presStyleCnt="0"/>
      <dgm:spPr/>
    </dgm:pt>
    <dgm:pt modelId="{7B73B751-98B1-4F21-99C7-CB1420EE4640}" type="pres">
      <dgm:prSet presAssocID="{66C542E1-70D7-4856-932C-DC9D693680FF}" presName="parentText" presStyleLbl="node1" presStyleIdx="0" presStyleCnt="1" custScaleX="76318" custScaleY="62292">
        <dgm:presLayoutVars>
          <dgm:chMax val="1"/>
          <dgm:bulletEnabled val="1"/>
        </dgm:presLayoutVars>
      </dgm:prSet>
      <dgm:spPr/>
      <dgm:t>
        <a:bodyPr/>
        <a:lstStyle/>
        <a:p>
          <a:endParaRPr lang="en-US"/>
        </a:p>
      </dgm:t>
    </dgm:pt>
    <dgm:pt modelId="{5EB4525B-6585-4B0E-B73F-7651B6F6812A}" type="pres">
      <dgm:prSet presAssocID="{66C542E1-70D7-4856-932C-DC9D693680FF}" presName="descendantText" presStyleLbl="alignAccFollowNode1" presStyleIdx="0" presStyleCnt="1">
        <dgm:presLayoutVars>
          <dgm:bulletEnabled val="1"/>
        </dgm:presLayoutVars>
      </dgm:prSet>
      <dgm:spPr/>
      <dgm:t>
        <a:bodyPr/>
        <a:lstStyle/>
        <a:p>
          <a:endParaRPr lang="en-US"/>
        </a:p>
      </dgm:t>
    </dgm:pt>
  </dgm:ptLst>
  <dgm:cxnLst>
    <dgm:cxn modelId="{7B7C6FF4-149A-4DBC-A4B9-636C7EDB2C81}" srcId="{66C542E1-70D7-4856-932C-DC9D693680FF}" destId="{7155B2E5-C258-495D-837A-076DB69C8BAF}" srcOrd="2" destOrd="0" parTransId="{36871DA0-91FE-4C9A-B721-8BB7478E8589}" sibTransId="{18E1D09E-8F30-4CA2-A250-C8496C100898}"/>
    <dgm:cxn modelId="{00F428FA-49D4-486C-AE5A-4FF5DFEE4689}" type="presOf" srcId="{50E94997-58F9-4BE7-B008-F9325372FA01}" destId="{B1B70A1D-E976-4893-BE99-784D2552441E}" srcOrd="0" destOrd="0" presId="urn:microsoft.com/office/officeart/2005/8/layout/vList5"/>
    <dgm:cxn modelId="{91182FFE-4F8A-4CAA-9DAC-807829BCC26D}" srcId="{66C542E1-70D7-4856-932C-DC9D693680FF}" destId="{C19A23A9-0C88-4334-BECB-3BF939A542DE}" srcOrd="3" destOrd="0" parTransId="{6183A9ED-8A84-4A69-BEBC-5F777B3175EE}" sibTransId="{A271244F-6966-4A0C-BD2F-3D8843A548FE}"/>
    <dgm:cxn modelId="{FEA43E2C-02B2-4A9C-A245-32D47840CBDD}" type="presOf" srcId="{66C542E1-70D7-4856-932C-DC9D693680FF}" destId="{7B73B751-98B1-4F21-99C7-CB1420EE4640}" srcOrd="0" destOrd="0" presId="urn:microsoft.com/office/officeart/2005/8/layout/vList5"/>
    <dgm:cxn modelId="{38059F19-648B-4631-A6FD-4FE500DB85F0}" type="presOf" srcId="{2C3CE35D-622E-4E8A-B267-87414AAE3736}" destId="{5EB4525B-6585-4B0E-B73F-7651B6F6812A}" srcOrd="0" destOrd="1" presId="urn:microsoft.com/office/officeart/2005/8/layout/vList5"/>
    <dgm:cxn modelId="{BA8DE351-E4AB-4CB8-A02C-B2D32AE7EC3D}" srcId="{50E94997-58F9-4BE7-B008-F9325372FA01}" destId="{66C542E1-70D7-4856-932C-DC9D693680FF}" srcOrd="0" destOrd="0" parTransId="{EB3C9777-11CA-4C13-8CCA-823AB1176CAA}" sibTransId="{B0C395A7-E978-4BA7-BE91-0EAB39E94F5B}"/>
    <dgm:cxn modelId="{7901350D-8135-488A-A203-5B9A7392CF84}" type="presOf" srcId="{C19A23A9-0C88-4334-BECB-3BF939A542DE}" destId="{5EB4525B-6585-4B0E-B73F-7651B6F6812A}" srcOrd="0" destOrd="3" presId="urn:microsoft.com/office/officeart/2005/8/layout/vList5"/>
    <dgm:cxn modelId="{74CD6974-7E96-4106-90E9-D57A9A7FAAB0}" srcId="{66C542E1-70D7-4856-932C-DC9D693680FF}" destId="{2C3CE35D-622E-4E8A-B267-87414AAE3736}" srcOrd="1" destOrd="0" parTransId="{993BC7D2-FE6D-4C00-A2C7-7F00D9823B5C}" sibTransId="{CD7C09BE-9808-48C8-B77F-CE20F8751B0C}"/>
    <dgm:cxn modelId="{738DBBCE-2190-4C14-9FDF-0921A4F0B3C2}" type="presOf" srcId="{7155B2E5-C258-495D-837A-076DB69C8BAF}" destId="{5EB4525B-6585-4B0E-B73F-7651B6F6812A}" srcOrd="0" destOrd="2" presId="urn:microsoft.com/office/officeart/2005/8/layout/vList5"/>
    <dgm:cxn modelId="{30192397-55A7-4E1B-A2A9-BD898F8D13D2}" srcId="{66C542E1-70D7-4856-932C-DC9D693680FF}" destId="{0E6CD6E1-7D03-45B4-BD1D-FF1BC89E4C0E}" srcOrd="0" destOrd="0" parTransId="{09580851-B421-4C45-A03C-A2C21348D44F}" sibTransId="{502C84AD-0DAC-460E-92B3-E5C780FA1B71}"/>
    <dgm:cxn modelId="{3713CE75-296B-4CBB-BF97-D7E871EB433A}" type="presOf" srcId="{DAC2B9F0-8D2A-479D-8589-730AE7BE4B90}" destId="{5EB4525B-6585-4B0E-B73F-7651B6F6812A}" srcOrd="0" destOrd="4" presId="urn:microsoft.com/office/officeart/2005/8/layout/vList5"/>
    <dgm:cxn modelId="{3F040861-4F6B-4694-A55D-C1AF3CE1AE07}" srcId="{66C542E1-70D7-4856-932C-DC9D693680FF}" destId="{DAC2B9F0-8D2A-479D-8589-730AE7BE4B90}" srcOrd="4" destOrd="0" parTransId="{2D8A6770-75C0-400C-ABF2-4BB8BEFD315B}" sibTransId="{CCDC046F-4D77-481D-A90A-8FF45D3D4B9D}"/>
    <dgm:cxn modelId="{03316E67-1AA9-4986-899A-8E8BFD46052B}" type="presOf" srcId="{0E6CD6E1-7D03-45B4-BD1D-FF1BC89E4C0E}" destId="{5EB4525B-6585-4B0E-B73F-7651B6F6812A}" srcOrd="0" destOrd="0" presId="urn:microsoft.com/office/officeart/2005/8/layout/vList5"/>
    <dgm:cxn modelId="{3219BD20-1DCF-4CF5-A088-0B8DDE6B387F}" type="presParOf" srcId="{B1B70A1D-E976-4893-BE99-784D2552441E}" destId="{6F2A7E21-6FA1-4F0B-B6BB-A84FDEE0472B}" srcOrd="0" destOrd="0" presId="urn:microsoft.com/office/officeart/2005/8/layout/vList5"/>
    <dgm:cxn modelId="{0B350BB4-A400-4424-8E1D-7645A60AA118}" type="presParOf" srcId="{6F2A7E21-6FA1-4F0B-B6BB-A84FDEE0472B}" destId="{7B73B751-98B1-4F21-99C7-CB1420EE4640}" srcOrd="0" destOrd="0" presId="urn:microsoft.com/office/officeart/2005/8/layout/vList5"/>
    <dgm:cxn modelId="{8CB82F76-C037-4FC3-9780-8BABDA576E5D}" type="presParOf" srcId="{6F2A7E21-6FA1-4F0B-B6BB-A84FDEE0472B}" destId="{5EB4525B-6585-4B0E-B73F-7651B6F6812A}"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53C34D-A12D-446E-BF7D-B0831D82DFA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3D45717-0642-4812-84DD-5961088F93D9}">
      <dgm:prSet/>
      <dgm:spPr/>
      <dgm:t>
        <a:bodyPr/>
        <a:lstStyle/>
        <a:p>
          <a:pPr rtl="0"/>
          <a:r>
            <a:rPr lang="en-US" dirty="0" smtClean="0"/>
            <a:t>Social Needs: </a:t>
          </a:r>
          <a:endParaRPr lang="en-US" dirty="0"/>
        </a:p>
      </dgm:t>
    </dgm:pt>
    <dgm:pt modelId="{C89CD8DE-7150-42D2-8082-CE4790EE80D7}" type="parTrans" cxnId="{0B9914CF-34A7-43BF-9F9E-16F4B3DBB849}">
      <dgm:prSet/>
      <dgm:spPr/>
      <dgm:t>
        <a:bodyPr/>
        <a:lstStyle/>
        <a:p>
          <a:endParaRPr lang="en-US"/>
        </a:p>
      </dgm:t>
    </dgm:pt>
    <dgm:pt modelId="{52163A28-7664-4612-8AF2-C89CBB33EF29}" type="sibTrans" cxnId="{0B9914CF-34A7-43BF-9F9E-16F4B3DBB849}">
      <dgm:prSet/>
      <dgm:spPr/>
      <dgm:t>
        <a:bodyPr/>
        <a:lstStyle/>
        <a:p>
          <a:endParaRPr lang="en-US"/>
        </a:p>
      </dgm:t>
    </dgm:pt>
    <dgm:pt modelId="{4D69AE8C-3D89-4418-912F-F6874FB2EB50}">
      <dgm:prSet/>
      <dgm:spPr/>
      <dgm:t>
        <a:bodyPr/>
        <a:lstStyle/>
        <a:p>
          <a:pPr rtl="0"/>
          <a:r>
            <a:rPr lang="en-US" dirty="0" smtClean="0"/>
            <a:t>Friendships</a:t>
          </a:r>
          <a:endParaRPr lang="en-US" dirty="0"/>
        </a:p>
      </dgm:t>
    </dgm:pt>
    <dgm:pt modelId="{608D154A-4BFD-4891-91AF-46AA44F6CEA7}" type="parTrans" cxnId="{7D3C96B9-FE36-47D9-8B70-16085C356C58}">
      <dgm:prSet/>
      <dgm:spPr/>
      <dgm:t>
        <a:bodyPr/>
        <a:lstStyle/>
        <a:p>
          <a:endParaRPr lang="en-US"/>
        </a:p>
      </dgm:t>
    </dgm:pt>
    <dgm:pt modelId="{ADE1948A-9CA1-40FF-A8AA-292908E61C50}" type="sibTrans" cxnId="{7D3C96B9-FE36-47D9-8B70-16085C356C58}">
      <dgm:prSet/>
      <dgm:spPr/>
      <dgm:t>
        <a:bodyPr/>
        <a:lstStyle/>
        <a:p>
          <a:endParaRPr lang="en-US"/>
        </a:p>
      </dgm:t>
    </dgm:pt>
    <dgm:pt modelId="{3CC29B6C-3596-476A-B727-799C6DF7D7E6}">
      <dgm:prSet/>
      <dgm:spPr/>
      <dgm:t>
        <a:bodyPr/>
        <a:lstStyle/>
        <a:p>
          <a:pPr rtl="0"/>
          <a:r>
            <a:rPr lang="en-US" smtClean="0"/>
            <a:t>Family </a:t>
          </a:r>
          <a:endParaRPr lang="en-US"/>
        </a:p>
      </dgm:t>
    </dgm:pt>
    <dgm:pt modelId="{75E3E52E-524B-49D6-8BCD-F01C82716EFA}" type="parTrans" cxnId="{0530158F-795C-4D84-B050-C71446957657}">
      <dgm:prSet/>
      <dgm:spPr/>
      <dgm:t>
        <a:bodyPr/>
        <a:lstStyle/>
        <a:p>
          <a:endParaRPr lang="en-US"/>
        </a:p>
      </dgm:t>
    </dgm:pt>
    <dgm:pt modelId="{B9F15885-E78F-4C5E-899E-78486A0AA6A1}" type="sibTrans" cxnId="{0530158F-795C-4D84-B050-C71446957657}">
      <dgm:prSet/>
      <dgm:spPr/>
      <dgm:t>
        <a:bodyPr/>
        <a:lstStyle/>
        <a:p>
          <a:endParaRPr lang="en-US"/>
        </a:p>
      </dgm:t>
    </dgm:pt>
    <dgm:pt modelId="{455D709F-DBDD-41F8-A032-AA6000985479}">
      <dgm:prSet/>
      <dgm:spPr/>
      <dgm:t>
        <a:bodyPr/>
        <a:lstStyle/>
        <a:p>
          <a:pPr rtl="0"/>
          <a:r>
            <a:rPr lang="en-US" dirty="0" smtClean="0"/>
            <a:t>Romantic attachments</a:t>
          </a:r>
          <a:endParaRPr lang="en-US" dirty="0"/>
        </a:p>
      </dgm:t>
    </dgm:pt>
    <dgm:pt modelId="{B83AD807-6A65-4121-B5A5-E27D1E1C19E3}" type="parTrans" cxnId="{12F9807B-3C75-4A0F-8D15-C892541890B0}">
      <dgm:prSet/>
      <dgm:spPr/>
      <dgm:t>
        <a:bodyPr/>
        <a:lstStyle/>
        <a:p>
          <a:endParaRPr lang="en-US"/>
        </a:p>
      </dgm:t>
    </dgm:pt>
    <dgm:pt modelId="{EAB75D02-DB05-4ABF-BF1B-11EF660868C3}" type="sibTrans" cxnId="{12F9807B-3C75-4A0F-8D15-C892541890B0}">
      <dgm:prSet/>
      <dgm:spPr/>
      <dgm:t>
        <a:bodyPr/>
        <a:lstStyle/>
        <a:p>
          <a:endParaRPr lang="en-US"/>
        </a:p>
      </dgm:t>
    </dgm:pt>
    <dgm:pt modelId="{3D3B2C5B-40EA-448A-B71D-2F4A473BF0A2}">
      <dgm:prSet/>
      <dgm:spPr/>
      <dgm:t>
        <a:bodyPr/>
        <a:lstStyle/>
        <a:p>
          <a:pPr rtl="0"/>
          <a:r>
            <a:rPr lang="en-US" smtClean="0"/>
            <a:t>Social groups</a:t>
          </a:r>
          <a:endParaRPr lang="en-US"/>
        </a:p>
      </dgm:t>
    </dgm:pt>
    <dgm:pt modelId="{35A0689D-1EF9-4F29-B049-191F3F74CFE6}" type="parTrans" cxnId="{D2344E33-09B1-447B-9AAF-D2340CC1B3E7}">
      <dgm:prSet/>
      <dgm:spPr/>
      <dgm:t>
        <a:bodyPr/>
        <a:lstStyle/>
        <a:p>
          <a:endParaRPr lang="en-US"/>
        </a:p>
      </dgm:t>
    </dgm:pt>
    <dgm:pt modelId="{0FC0AFCA-AC6F-43CB-9A88-B9B99A998019}" type="sibTrans" cxnId="{D2344E33-09B1-447B-9AAF-D2340CC1B3E7}">
      <dgm:prSet/>
      <dgm:spPr/>
      <dgm:t>
        <a:bodyPr/>
        <a:lstStyle/>
        <a:p>
          <a:endParaRPr lang="en-US"/>
        </a:p>
      </dgm:t>
    </dgm:pt>
    <dgm:pt modelId="{2493CF5C-3C2D-46E6-B660-F136253720D8}">
      <dgm:prSet/>
      <dgm:spPr/>
      <dgm:t>
        <a:bodyPr/>
        <a:lstStyle/>
        <a:p>
          <a:pPr rtl="0"/>
          <a:r>
            <a:rPr lang="en-US" smtClean="0"/>
            <a:t>Churches and religious organizations</a:t>
          </a:r>
          <a:endParaRPr lang="en-US"/>
        </a:p>
      </dgm:t>
    </dgm:pt>
    <dgm:pt modelId="{748B9E40-8093-4359-A245-AB320DF51417}" type="parTrans" cxnId="{7BEA9263-74DA-413D-BECB-E089333FCC6B}">
      <dgm:prSet/>
      <dgm:spPr/>
      <dgm:t>
        <a:bodyPr/>
        <a:lstStyle/>
        <a:p>
          <a:endParaRPr lang="en-US"/>
        </a:p>
      </dgm:t>
    </dgm:pt>
    <dgm:pt modelId="{FBB38A4F-E024-4BD1-AF72-FE6E6611C989}" type="sibTrans" cxnId="{7BEA9263-74DA-413D-BECB-E089333FCC6B}">
      <dgm:prSet/>
      <dgm:spPr/>
      <dgm:t>
        <a:bodyPr/>
        <a:lstStyle/>
        <a:p>
          <a:endParaRPr lang="en-US"/>
        </a:p>
      </dgm:t>
    </dgm:pt>
    <dgm:pt modelId="{FD9A9B1D-712C-4C04-B0A4-A36DA600CC9F}" type="pres">
      <dgm:prSet presAssocID="{EC53C34D-A12D-446E-BF7D-B0831D82DFA9}" presName="Name0" presStyleCnt="0">
        <dgm:presLayoutVars>
          <dgm:dir/>
          <dgm:animLvl val="lvl"/>
          <dgm:resizeHandles val="exact"/>
        </dgm:presLayoutVars>
      </dgm:prSet>
      <dgm:spPr/>
      <dgm:t>
        <a:bodyPr/>
        <a:lstStyle/>
        <a:p>
          <a:endParaRPr lang="en-US"/>
        </a:p>
      </dgm:t>
    </dgm:pt>
    <dgm:pt modelId="{4189F157-366F-44E6-81B8-7E1B13CB59F4}" type="pres">
      <dgm:prSet presAssocID="{93D45717-0642-4812-84DD-5961088F93D9}" presName="linNode" presStyleCnt="0"/>
      <dgm:spPr/>
    </dgm:pt>
    <dgm:pt modelId="{34E57CDB-A5C8-4D8F-AD80-DCAC302456BA}" type="pres">
      <dgm:prSet presAssocID="{93D45717-0642-4812-84DD-5961088F93D9}" presName="parentText" presStyleLbl="node1" presStyleIdx="0" presStyleCnt="1" custScaleX="79979" custScaleY="53514">
        <dgm:presLayoutVars>
          <dgm:chMax val="1"/>
          <dgm:bulletEnabled val="1"/>
        </dgm:presLayoutVars>
      </dgm:prSet>
      <dgm:spPr/>
      <dgm:t>
        <a:bodyPr/>
        <a:lstStyle/>
        <a:p>
          <a:endParaRPr lang="en-US"/>
        </a:p>
      </dgm:t>
    </dgm:pt>
    <dgm:pt modelId="{EC1717D1-2225-494C-84DF-AD67ED1EADB7}" type="pres">
      <dgm:prSet presAssocID="{93D45717-0642-4812-84DD-5961088F93D9}" presName="descendantText" presStyleLbl="alignAccFollowNode1" presStyleIdx="0" presStyleCnt="1" custScaleY="79549">
        <dgm:presLayoutVars>
          <dgm:bulletEnabled val="1"/>
        </dgm:presLayoutVars>
      </dgm:prSet>
      <dgm:spPr/>
      <dgm:t>
        <a:bodyPr/>
        <a:lstStyle/>
        <a:p>
          <a:endParaRPr lang="en-US"/>
        </a:p>
      </dgm:t>
    </dgm:pt>
  </dgm:ptLst>
  <dgm:cxnLst>
    <dgm:cxn modelId="{0530158F-795C-4D84-B050-C71446957657}" srcId="{93D45717-0642-4812-84DD-5961088F93D9}" destId="{3CC29B6C-3596-476A-B727-799C6DF7D7E6}" srcOrd="1" destOrd="0" parTransId="{75E3E52E-524B-49D6-8BCD-F01C82716EFA}" sibTransId="{B9F15885-E78F-4C5E-899E-78486A0AA6A1}"/>
    <dgm:cxn modelId="{0B9914CF-34A7-43BF-9F9E-16F4B3DBB849}" srcId="{EC53C34D-A12D-446E-BF7D-B0831D82DFA9}" destId="{93D45717-0642-4812-84DD-5961088F93D9}" srcOrd="0" destOrd="0" parTransId="{C89CD8DE-7150-42D2-8082-CE4790EE80D7}" sibTransId="{52163A28-7664-4612-8AF2-C89CBB33EF29}"/>
    <dgm:cxn modelId="{E0F74206-A167-4A1E-8E6F-0E99C830A500}" type="presOf" srcId="{3CC29B6C-3596-476A-B727-799C6DF7D7E6}" destId="{EC1717D1-2225-494C-84DF-AD67ED1EADB7}" srcOrd="0" destOrd="1" presId="urn:microsoft.com/office/officeart/2005/8/layout/vList5"/>
    <dgm:cxn modelId="{12F9807B-3C75-4A0F-8D15-C892541890B0}" srcId="{93D45717-0642-4812-84DD-5961088F93D9}" destId="{455D709F-DBDD-41F8-A032-AA6000985479}" srcOrd="2" destOrd="0" parTransId="{B83AD807-6A65-4121-B5A5-E27D1E1C19E3}" sibTransId="{EAB75D02-DB05-4ABF-BF1B-11EF660868C3}"/>
    <dgm:cxn modelId="{1212DC7E-61E4-4ECB-A20F-09D833A79B60}" type="presOf" srcId="{3D3B2C5B-40EA-448A-B71D-2F4A473BF0A2}" destId="{EC1717D1-2225-494C-84DF-AD67ED1EADB7}" srcOrd="0" destOrd="3" presId="urn:microsoft.com/office/officeart/2005/8/layout/vList5"/>
    <dgm:cxn modelId="{7D3C96B9-FE36-47D9-8B70-16085C356C58}" srcId="{93D45717-0642-4812-84DD-5961088F93D9}" destId="{4D69AE8C-3D89-4418-912F-F6874FB2EB50}" srcOrd="0" destOrd="0" parTransId="{608D154A-4BFD-4891-91AF-46AA44F6CEA7}" sibTransId="{ADE1948A-9CA1-40FF-A8AA-292908E61C50}"/>
    <dgm:cxn modelId="{B3B3FE12-7B80-4B39-8E7A-5CDA76C13EC1}" type="presOf" srcId="{455D709F-DBDD-41F8-A032-AA6000985479}" destId="{EC1717D1-2225-494C-84DF-AD67ED1EADB7}" srcOrd="0" destOrd="2" presId="urn:microsoft.com/office/officeart/2005/8/layout/vList5"/>
    <dgm:cxn modelId="{1C61F968-9A0C-4F8C-BDD0-91366E461978}" type="presOf" srcId="{2493CF5C-3C2D-46E6-B660-F136253720D8}" destId="{EC1717D1-2225-494C-84DF-AD67ED1EADB7}" srcOrd="0" destOrd="4" presId="urn:microsoft.com/office/officeart/2005/8/layout/vList5"/>
    <dgm:cxn modelId="{81F870EE-82AE-47EE-A286-92271DCC8BFA}" type="presOf" srcId="{EC53C34D-A12D-446E-BF7D-B0831D82DFA9}" destId="{FD9A9B1D-712C-4C04-B0A4-A36DA600CC9F}" srcOrd="0" destOrd="0" presId="urn:microsoft.com/office/officeart/2005/8/layout/vList5"/>
    <dgm:cxn modelId="{7BEA9263-74DA-413D-BECB-E089333FCC6B}" srcId="{93D45717-0642-4812-84DD-5961088F93D9}" destId="{2493CF5C-3C2D-46E6-B660-F136253720D8}" srcOrd="4" destOrd="0" parTransId="{748B9E40-8093-4359-A245-AB320DF51417}" sibTransId="{FBB38A4F-E024-4BD1-AF72-FE6E6611C989}"/>
    <dgm:cxn modelId="{71634940-7DEE-4186-A924-29AA4A494C63}" type="presOf" srcId="{93D45717-0642-4812-84DD-5961088F93D9}" destId="{34E57CDB-A5C8-4D8F-AD80-DCAC302456BA}" srcOrd="0" destOrd="0" presId="urn:microsoft.com/office/officeart/2005/8/layout/vList5"/>
    <dgm:cxn modelId="{A6C883A2-FFA3-49CA-B568-8EA5BA7EAD32}" type="presOf" srcId="{4D69AE8C-3D89-4418-912F-F6874FB2EB50}" destId="{EC1717D1-2225-494C-84DF-AD67ED1EADB7}" srcOrd="0" destOrd="0" presId="urn:microsoft.com/office/officeart/2005/8/layout/vList5"/>
    <dgm:cxn modelId="{D2344E33-09B1-447B-9AAF-D2340CC1B3E7}" srcId="{93D45717-0642-4812-84DD-5961088F93D9}" destId="{3D3B2C5B-40EA-448A-B71D-2F4A473BF0A2}" srcOrd="3" destOrd="0" parTransId="{35A0689D-1EF9-4F29-B049-191F3F74CFE6}" sibTransId="{0FC0AFCA-AC6F-43CB-9A88-B9B99A998019}"/>
    <dgm:cxn modelId="{23B6D81B-BB7A-4708-8DF2-2D7D7C435465}" type="presParOf" srcId="{FD9A9B1D-712C-4C04-B0A4-A36DA600CC9F}" destId="{4189F157-366F-44E6-81B8-7E1B13CB59F4}" srcOrd="0" destOrd="0" presId="urn:microsoft.com/office/officeart/2005/8/layout/vList5"/>
    <dgm:cxn modelId="{443FECF9-12CC-47CF-BA2E-871F4825F917}" type="presParOf" srcId="{4189F157-366F-44E6-81B8-7E1B13CB59F4}" destId="{34E57CDB-A5C8-4D8F-AD80-DCAC302456BA}" srcOrd="0" destOrd="0" presId="urn:microsoft.com/office/officeart/2005/8/layout/vList5"/>
    <dgm:cxn modelId="{A266667E-D336-4B81-B6EC-5B67A8F20425}" type="presParOf" srcId="{4189F157-366F-44E6-81B8-7E1B13CB59F4}" destId="{EC1717D1-2225-494C-84DF-AD67ED1EADB7}"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688174-B2F2-4BEC-8AC2-A9D5468409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9387DF-98B4-429C-A37F-6F40369DB537}">
      <dgm:prSet/>
      <dgm:spPr/>
      <dgm:t>
        <a:bodyPr/>
        <a:lstStyle/>
        <a:p>
          <a:pPr rtl="0"/>
          <a:r>
            <a:rPr lang="en-US" dirty="0" smtClean="0"/>
            <a:t>Home-time</a:t>
          </a:r>
          <a:endParaRPr lang="en-US" dirty="0"/>
        </a:p>
      </dgm:t>
    </dgm:pt>
    <dgm:pt modelId="{8F3E9746-B6FC-42B7-ACF6-7A4745F7EF77}" type="parTrans" cxnId="{96DBD132-7389-4041-B95E-298A444A42F1}">
      <dgm:prSet/>
      <dgm:spPr/>
      <dgm:t>
        <a:bodyPr/>
        <a:lstStyle/>
        <a:p>
          <a:endParaRPr lang="en-US"/>
        </a:p>
      </dgm:t>
    </dgm:pt>
    <dgm:pt modelId="{4818427E-1B04-41FE-8A62-48C8A0059D04}" type="sibTrans" cxnId="{96DBD132-7389-4041-B95E-298A444A42F1}">
      <dgm:prSet/>
      <dgm:spPr/>
      <dgm:t>
        <a:bodyPr/>
        <a:lstStyle/>
        <a:p>
          <a:endParaRPr lang="en-US"/>
        </a:p>
      </dgm:t>
    </dgm:pt>
    <dgm:pt modelId="{B0F22A5F-FD78-4967-92E2-C00EC93CBB8E}" type="pres">
      <dgm:prSet presAssocID="{84688174-B2F2-4BEC-8AC2-A9D54684094B}" presName="linear" presStyleCnt="0">
        <dgm:presLayoutVars>
          <dgm:animLvl val="lvl"/>
          <dgm:resizeHandles val="exact"/>
        </dgm:presLayoutVars>
      </dgm:prSet>
      <dgm:spPr/>
      <dgm:t>
        <a:bodyPr/>
        <a:lstStyle/>
        <a:p>
          <a:endParaRPr lang="en-US"/>
        </a:p>
      </dgm:t>
    </dgm:pt>
    <dgm:pt modelId="{B9D0BB93-B4A0-41B7-BA67-B8398C70E1EE}" type="pres">
      <dgm:prSet presAssocID="{079387DF-98B4-429C-A37F-6F40369DB537}" presName="parentText" presStyleLbl="node1" presStyleIdx="0" presStyleCnt="1">
        <dgm:presLayoutVars>
          <dgm:chMax val="0"/>
          <dgm:bulletEnabled val="1"/>
        </dgm:presLayoutVars>
      </dgm:prSet>
      <dgm:spPr/>
      <dgm:t>
        <a:bodyPr/>
        <a:lstStyle/>
        <a:p>
          <a:endParaRPr lang="en-US"/>
        </a:p>
      </dgm:t>
    </dgm:pt>
  </dgm:ptLst>
  <dgm:cxnLst>
    <dgm:cxn modelId="{4891732E-BEA2-44D9-80CF-242E4AD6C98B}" type="presOf" srcId="{079387DF-98B4-429C-A37F-6F40369DB537}" destId="{B9D0BB93-B4A0-41B7-BA67-B8398C70E1EE}" srcOrd="0" destOrd="0" presId="urn:microsoft.com/office/officeart/2005/8/layout/vList2"/>
    <dgm:cxn modelId="{96DBD132-7389-4041-B95E-298A444A42F1}" srcId="{84688174-B2F2-4BEC-8AC2-A9D54684094B}" destId="{079387DF-98B4-429C-A37F-6F40369DB537}" srcOrd="0" destOrd="0" parTransId="{8F3E9746-B6FC-42B7-ACF6-7A4745F7EF77}" sibTransId="{4818427E-1B04-41FE-8A62-48C8A0059D04}"/>
    <dgm:cxn modelId="{D3D9C0E5-247F-4B39-A876-50AC578D86BC}" type="presOf" srcId="{84688174-B2F2-4BEC-8AC2-A9D54684094B}" destId="{B0F22A5F-FD78-4967-92E2-C00EC93CBB8E}" srcOrd="0" destOrd="0" presId="urn:microsoft.com/office/officeart/2005/8/layout/vList2"/>
    <dgm:cxn modelId="{65B7684F-C698-4F21-A65D-C33BA6644137}" type="presParOf" srcId="{B0F22A5F-FD78-4967-92E2-C00EC93CBB8E}" destId="{B9D0BB93-B4A0-41B7-BA67-B8398C70E1EE}"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3B2FD7-85AB-4D16-8E84-AD86050BA80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0A475B3-D875-488A-87D5-50AD8B9782EF}">
      <dgm:prSet/>
      <dgm:spPr/>
      <dgm:t>
        <a:bodyPr/>
        <a:lstStyle/>
        <a:p>
          <a:pPr rtl="0"/>
          <a:r>
            <a:rPr lang="en-US" dirty="0" smtClean="0"/>
            <a:t>Team Mate</a:t>
          </a:r>
          <a:endParaRPr lang="en-US" dirty="0"/>
        </a:p>
      </dgm:t>
    </dgm:pt>
    <dgm:pt modelId="{9D242F57-2A33-4A11-8FE3-371AF4A4D817}" type="parTrans" cxnId="{4E5E3807-9AC3-47D6-843E-D28C32EA3E09}">
      <dgm:prSet/>
      <dgm:spPr/>
      <dgm:t>
        <a:bodyPr/>
        <a:lstStyle/>
        <a:p>
          <a:endParaRPr lang="en-US"/>
        </a:p>
      </dgm:t>
    </dgm:pt>
    <dgm:pt modelId="{D4815064-9859-460F-85FF-3643197FE148}" type="sibTrans" cxnId="{4E5E3807-9AC3-47D6-843E-D28C32EA3E09}">
      <dgm:prSet/>
      <dgm:spPr/>
      <dgm:t>
        <a:bodyPr/>
        <a:lstStyle/>
        <a:p>
          <a:endParaRPr lang="en-US"/>
        </a:p>
      </dgm:t>
    </dgm:pt>
    <dgm:pt modelId="{95D5550A-FF2B-4732-8F8B-EE537754BA78}" type="pres">
      <dgm:prSet presAssocID="{343B2FD7-85AB-4D16-8E84-AD86050BA803}" presName="linear" presStyleCnt="0">
        <dgm:presLayoutVars>
          <dgm:animLvl val="lvl"/>
          <dgm:resizeHandles val="exact"/>
        </dgm:presLayoutVars>
      </dgm:prSet>
      <dgm:spPr/>
      <dgm:t>
        <a:bodyPr/>
        <a:lstStyle/>
        <a:p>
          <a:endParaRPr lang="en-US"/>
        </a:p>
      </dgm:t>
    </dgm:pt>
    <dgm:pt modelId="{1AA0C6E7-47D1-4D49-A0E7-AEE5D92A3062}" type="pres">
      <dgm:prSet presAssocID="{30A475B3-D875-488A-87D5-50AD8B9782EF}" presName="parentText" presStyleLbl="node1" presStyleIdx="0" presStyleCnt="1">
        <dgm:presLayoutVars>
          <dgm:chMax val="0"/>
          <dgm:bulletEnabled val="1"/>
        </dgm:presLayoutVars>
      </dgm:prSet>
      <dgm:spPr/>
      <dgm:t>
        <a:bodyPr/>
        <a:lstStyle/>
        <a:p>
          <a:endParaRPr lang="en-US"/>
        </a:p>
      </dgm:t>
    </dgm:pt>
  </dgm:ptLst>
  <dgm:cxnLst>
    <dgm:cxn modelId="{4E5E3807-9AC3-47D6-843E-D28C32EA3E09}" srcId="{343B2FD7-85AB-4D16-8E84-AD86050BA803}" destId="{30A475B3-D875-488A-87D5-50AD8B9782EF}" srcOrd="0" destOrd="0" parTransId="{9D242F57-2A33-4A11-8FE3-371AF4A4D817}" sibTransId="{D4815064-9859-460F-85FF-3643197FE148}"/>
    <dgm:cxn modelId="{835FB8F3-CB39-44F3-9235-626B271E078F}" type="presOf" srcId="{343B2FD7-85AB-4D16-8E84-AD86050BA803}" destId="{95D5550A-FF2B-4732-8F8B-EE537754BA78}" srcOrd="0" destOrd="0" presId="urn:microsoft.com/office/officeart/2005/8/layout/vList2"/>
    <dgm:cxn modelId="{A4D18918-30A8-473F-80A1-2A0ACC322AB9}" type="presOf" srcId="{30A475B3-D875-488A-87D5-50AD8B9782EF}" destId="{1AA0C6E7-47D1-4D49-A0E7-AEE5D92A3062}" srcOrd="0" destOrd="0" presId="urn:microsoft.com/office/officeart/2005/8/layout/vList2"/>
    <dgm:cxn modelId="{C05F2AC1-9C6C-48B6-A481-969AB874BB5B}" type="presParOf" srcId="{95D5550A-FF2B-4732-8F8B-EE537754BA78}" destId="{1AA0C6E7-47D1-4D49-A0E7-AEE5D92A3062}" srcOrd="0" destOrd="0" presId="urn:microsoft.com/office/officeart/2005/8/layout/vList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FEE088-80CB-46A4-AFAD-2C215BAC52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320D125-68F4-4492-9F86-6EBD01F73F15}">
      <dgm:prSet/>
      <dgm:spPr/>
      <dgm:t>
        <a:bodyPr/>
        <a:lstStyle/>
        <a:p>
          <a:pPr rtl="0"/>
          <a:r>
            <a:rPr lang="en-US" dirty="0" smtClean="0"/>
            <a:t>Detention</a:t>
          </a:r>
          <a:endParaRPr lang="en-US" dirty="0"/>
        </a:p>
      </dgm:t>
    </dgm:pt>
    <dgm:pt modelId="{E1F7B5D2-8FBB-4D69-A413-AF3F25A6645B}" type="parTrans" cxnId="{19D552E6-3A63-47D7-83FE-F442779BF8BE}">
      <dgm:prSet/>
      <dgm:spPr/>
      <dgm:t>
        <a:bodyPr/>
        <a:lstStyle/>
        <a:p>
          <a:endParaRPr lang="en-US"/>
        </a:p>
      </dgm:t>
    </dgm:pt>
    <dgm:pt modelId="{A5265C5B-DEC0-4DEA-9214-670AE2F966E1}" type="sibTrans" cxnId="{19D552E6-3A63-47D7-83FE-F442779BF8BE}">
      <dgm:prSet/>
      <dgm:spPr/>
      <dgm:t>
        <a:bodyPr/>
        <a:lstStyle/>
        <a:p>
          <a:endParaRPr lang="en-US"/>
        </a:p>
      </dgm:t>
    </dgm:pt>
    <dgm:pt modelId="{1DB48F16-36C2-47C1-B71B-A864A63DD040}">
      <dgm:prSet/>
      <dgm:spPr/>
      <dgm:t>
        <a:bodyPr/>
        <a:lstStyle/>
        <a:p>
          <a:pPr rtl="0"/>
          <a:r>
            <a:rPr lang="en-US" smtClean="0"/>
            <a:t>Lay-over</a:t>
          </a:r>
          <a:endParaRPr lang="en-US"/>
        </a:p>
      </dgm:t>
    </dgm:pt>
    <dgm:pt modelId="{618DCC41-37F0-4CBA-9F98-715BF59F1E08}" type="parTrans" cxnId="{4C95BF2B-54A5-4900-A73D-5872E02616C2}">
      <dgm:prSet/>
      <dgm:spPr/>
      <dgm:t>
        <a:bodyPr/>
        <a:lstStyle/>
        <a:p>
          <a:endParaRPr lang="en-US"/>
        </a:p>
      </dgm:t>
    </dgm:pt>
    <dgm:pt modelId="{A8A646BA-C10A-46FE-BE91-3AC8CC05707C}" type="sibTrans" cxnId="{4C95BF2B-54A5-4900-A73D-5872E02616C2}">
      <dgm:prSet/>
      <dgm:spPr/>
      <dgm:t>
        <a:bodyPr/>
        <a:lstStyle/>
        <a:p>
          <a:endParaRPr lang="en-US"/>
        </a:p>
      </dgm:t>
    </dgm:pt>
    <dgm:pt modelId="{E54D586C-84F2-4EA1-9933-E25EFAB7E6E8}" type="pres">
      <dgm:prSet presAssocID="{ADFEE088-80CB-46A4-AFAD-2C215BAC52FE}" presName="linear" presStyleCnt="0">
        <dgm:presLayoutVars>
          <dgm:animLvl val="lvl"/>
          <dgm:resizeHandles val="exact"/>
        </dgm:presLayoutVars>
      </dgm:prSet>
      <dgm:spPr/>
      <dgm:t>
        <a:bodyPr/>
        <a:lstStyle/>
        <a:p>
          <a:endParaRPr lang="en-US"/>
        </a:p>
      </dgm:t>
    </dgm:pt>
    <dgm:pt modelId="{4F67A517-1CED-42A1-AC8D-53D5F2AF8C4E}" type="pres">
      <dgm:prSet presAssocID="{D320D125-68F4-4492-9F86-6EBD01F73F15}" presName="parentText" presStyleLbl="node1" presStyleIdx="0" presStyleCnt="2">
        <dgm:presLayoutVars>
          <dgm:chMax val="0"/>
          <dgm:bulletEnabled val="1"/>
        </dgm:presLayoutVars>
      </dgm:prSet>
      <dgm:spPr/>
      <dgm:t>
        <a:bodyPr/>
        <a:lstStyle/>
        <a:p>
          <a:endParaRPr lang="en-US"/>
        </a:p>
      </dgm:t>
    </dgm:pt>
    <dgm:pt modelId="{A78E0CE2-6AEE-4C51-B7F5-98BFF393C72B}" type="pres">
      <dgm:prSet presAssocID="{A5265C5B-DEC0-4DEA-9214-670AE2F966E1}" presName="spacer" presStyleCnt="0"/>
      <dgm:spPr/>
    </dgm:pt>
    <dgm:pt modelId="{E0AD4220-C19F-4E32-B315-A5C4353D01D8}" type="pres">
      <dgm:prSet presAssocID="{1DB48F16-36C2-47C1-B71B-A864A63DD040}" presName="parentText" presStyleLbl="node1" presStyleIdx="1" presStyleCnt="2">
        <dgm:presLayoutVars>
          <dgm:chMax val="0"/>
          <dgm:bulletEnabled val="1"/>
        </dgm:presLayoutVars>
      </dgm:prSet>
      <dgm:spPr/>
      <dgm:t>
        <a:bodyPr/>
        <a:lstStyle/>
        <a:p>
          <a:endParaRPr lang="en-US"/>
        </a:p>
      </dgm:t>
    </dgm:pt>
  </dgm:ptLst>
  <dgm:cxnLst>
    <dgm:cxn modelId="{19D552E6-3A63-47D7-83FE-F442779BF8BE}" srcId="{ADFEE088-80CB-46A4-AFAD-2C215BAC52FE}" destId="{D320D125-68F4-4492-9F86-6EBD01F73F15}" srcOrd="0" destOrd="0" parTransId="{E1F7B5D2-8FBB-4D69-A413-AF3F25A6645B}" sibTransId="{A5265C5B-DEC0-4DEA-9214-670AE2F966E1}"/>
    <dgm:cxn modelId="{33128790-FD7A-4712-93EC-7E2253F0E8F1}" type="presOf" srcId="{1DB48F16-36C2-47C1-B71B-A864A63DD040}" destId="{E0AD4220-C19F-4E32-B315-A5C4353D01D8}" srcOrd="0" destOrd="0" presId="urn:microsoft.com/office/officeart/2005/8/layout/vList2"/>
    <dgm:cxn modelId="{B2D7555D-688B-4269-9483-FF3D88F7DC54}" type="presOf" srcId="{D320D125-68F4-4492-9F86-6EBD01F73F15}" destId="{4F67A517-1CED-42A1-AC8D-53D5F2AF8C4E}" srcOrd="0" destOrd="0" presId="urn:microsoft.com/office/officeart/2005/8/layout/vList2"/>
    <dgm:cxn modelId="{4C95BF2B-54A5-4900-A73D-5872E02616C2}" srcId="{ADFEE088-80CB-46A4-AFAD-2C215BAC52FE}" destId="{1DB48F16-36C2-47C1-B71B-A864A63DD040}" srcOrd="1" destOrd="0" parTransId="{618DCC41-37F0-4CBA-9F98-715BF59F1E08}" sibTransId="{A8A646BA-C10A-46FE-BE91-3AC8CC05707C}"/>
    <dgm:cxn modelId="{AC8F41D4-523D-4FAF-BE4E-C2F4357689B3}" type="presOf" srcId="{ADFEE088-80CB-46A4-AFAD-2C215BAC52FE}" destId="{E54D586C-84F2-4EA1-9933-E25EFAB7E6E8}" srcOrd="0" destOrd="0" presId="urn:microsoft.com/office/officeart/2005/8/layout/vList2"/>
    <dgm:cxn modelId="{B27C4917-21C5-4A6D-AA18-1B47B3E8024D}" type="presParOf" srcId="{E54D586C-84F2-4EA1-9933-E25EFAB7E6E8}" destId="{4F67A517-1CED-42A1-AC8D-53D5F2AF8C4E}" srcOrd="0" destOrd="0" presId="urn:microsoft.com/office/officeart/2005/8/layout/vList2"/>
    <dgm:cxn modelId="{99237BB2-FEB3-477D-8C51-ED5F28984C9D}" type="presParOf" srcId="{E54D586C-84F2-4EA1-9933-E25EFAB7E6E8}" destId="{A78E0CE2-6AEE-4C51-B7F5-98BFF393C72B}" srcOrd="1" destOrd="0" presId="urn:microsoft.com/office/officeart/2005/8/layout/vList2"/>
    <dgm:cxn modelId="{36B92F44-8AC0-4765-8531-1F76B43CEFDA}" type="presParOf" srcId="{E54D586C-84F2-4EA1-9933-E25EFAB7E6E8}" destId="{E0AD4220-C19F-4E32-B315-A5C4353D01D8}" srcOrd="2" destOrd="0" presId="urn:microsoft.com/office/officeart/2005/8/layout/vList2"/>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199A9B-EA41-4190-BF52-D40D7B1792A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A793EDF-06E4-4712-AA6D-616875C61E70}">
      <dgm:prSet custT="1"/>
      <dgm:spPr/>
      <dgm:t>
        <a:bodyPr/>
        <a:lstStyle/>
        <a:p>
          <a:pPr rtl="0"/>
          <a:r>
            <a:rPr lang="en-US" sz="1400" b="1" dirty="0" smtClean="0"/>
            <a:t>Accomplishment</a:t>
          </a:r>
          <a:endParaRPr lang="en-US" sz="1400" b="1" dirty="0"/>
        </a:p>
      </dgm:t>
    </dgm:pt>
    <dgm:pt modelId="{C203E80E-EBD3-4AE3-80F5-0B2FC12BEC93}" type="parTrans" cxnId="{B0BCA66D-F9BE-46ED-B7AC-DA6C3C11CC5C}">
      <dgm:prSet/>
      <dgm:spPr/>
      <dgm:t>
        <a:bodyPr/>
        <a:lstStyle/>
        <a:p>
          <a:endParaRPr lang="en-US" sz="1800" b="1"/>
        </a:p>
      </dgm:t>
    </dgm:pt>
    <dgm:pt modelId="{DCB2834C-1530-4592-B462-7E97986725EC}" type="sibTrans" cxnId="{B0BCA66D-F9BE-46ED-B7AC-DA6C3C11CC5C}">
      <dgm:prSet/>
      <dgm:spPr/>
      <dgm:t>
        <a:bodyPr/>
        <a:lstStyle/>
        <a:p>
          <a:endParaRPr lang="en-US" sz="1800" b="1"/>
        </a:p>
      </dgm:t>
    </dgm:pt>
    <dgm:pt modelId="{4B8832B8-766D-49FD-8907-04946BAF093B}">
      <dgm:prSet custT="1"/>
      <dgm:spPr/>
      <dgm:t>
        <a:bodyPr/>
        <a:lstStyle/>
        <a:p>
          <a:pPr rtl="0"/>
          <a:r>
            <a:rPr lang="en-US" sz="1400" b="1" dirty="0" smtClean="0"/>
            <a:t>Career Paths</a:t>
          </a:r>
          <a:endParaRPr lang="en-US" sz="1400" b="1" dirty="0"/>
        </a:p>
      </dgm:t>
    </dgm:pt>
    <dgm:pt modelId="{DBD898BB-7B48-4F51-8A0A-3D9078100E26}" type="parTrans" cxnId="{CE1931A4-57B5-41FB-BE8F-E0383EF1FAFE}">
      <dgm:prSet/>
      <dgm:spPr/>
      <dgm:t>
        <a:bodyPr/>
        <a:lstStyle/>
        <a:p>
          <a:endParaRPr lang="en-US" sz="1800" b="1"/>
        </a:p>
      </dgm:t>
    </dgm:pt>
    <dgm:pt modelId="{234DD32C-444F-4848-824A-1508B944EFB6}" type="sibTrans" cxnId="{CE1931A4-57B5-41FB-BE8F-E0383EF1FAFE}">
      <dgm:prSet/>
      <dgm:spPr/>
      <dgm:t>
        <a:bodyPr/>
        <a:lstStyle/>
        <a:p>
          <a:endParaRPr lang="en-US" sz="1800" b="1"/>
        </a:p>
      </dgm:t>
    </dgm:pt>
    <dgm:pt modelId="{2B0DB165-11F1-497E-B71B-5E1A8E31F465}">
      <dgm:prSet custT="1"/>
      <dgm:spPr/>
      <dgm:t>
        <a:bodyPr/>
        <a:lstStyle/>
        <a:p>
          <a:pPr rtl="0"/>
          <a:r>
            <a:rPr lang="en-US" sz="1400" b="1" dirty="0" smtClean="0"/>
            <a:t>Career Advancement</a:t>
          </a:r>
          <a:endParaRPr lang="en-US" sz="1400" b="1" dirty="0"/>
        </a:p>
      </dgm:t>
    </dgm:pt>
    <dgm:pt modelId="{1D98DC23-943B-4C25-A3D3-E8D418E3C5CC}" type="parTrans" cxnId="{B47115FE-7A40-4039-8F1A-C6F3125CE70A}">
      <dgm:prSet/>
      <dgm:spPr/>
      <dgm:t>
        <a:bodyPr/>
        <a:lstStyle/>
        <a:p>
          <a:endParaRPr lang="en-US" sz="1800" b="1"/>
        </a:p>
      </dgm:t>
    </dgm:pt>
    <dgm:pt modelId="{919437EF-EDE6-4C5E-95D0-B40418475413}" type="sibTrans" cxnId="{B47115FE-7A40-4039-8F1A-C6F3125CE70A}">
      <dgm:prSet/>
      <dgm:spPr/>
      <dgm:t>
        <a:bodyPr/>
        <a:lstStyle/>
        <a:p>
          <a:endParaRPr lang="en-US" sz="1800" b="1"/>
        </a:p>
      </dgm:t>
    </dgm:pt>
    <dgm:pt modelId="{4CE9EBEB-324C-4741-A5E2-EC80973AC661}" type="pres">
      <dgm:prSet presAssocID="{84199A9B-EA41-4190-BF52-D40D7B1792A5}" presName="diagram" presStyleCnt="0">
        <dgm:presLayoutVars>
          <dgm:dir/>
          <dgm:resizeHandles val="exact"/>
        </dgm:presLayoutVars>
      </dgm:prSet>
      <dgm:spPr/>
      <dgm:t>
        <a:bodyPr/>
        <a:lstStyle/>
        <a:p>
          <a:endParaRPr lang="en-US"/>
        </a:p>
      </dgm:t>
    </dgm:pt>
    <dgm:pt modelId="{988C4425-45F4-433D-9834-483E2AAC12E0}" type="pres">
      <dgm:prSet presAssocID="{AA793EDF-06E4-4712-AA6D-616875C61E70}" presName="node" presStyleLbl="node1" presStyleIdx="0" presStyleCnt="3" custLinFactY="7770" custLinFactNeighborX="-4953" custLinFactNeighborY="100000">
        <dgm:presLayoutVars>
          <dgm:bulletEnabled val="1"/>
        </dgm:presLayoutVars>
      </dgm:prSet>
      <dgm:spPr/>
      <dgm:t>
        <a:bodyPr/>
        <a:lstStyle/>
        <a:p>
          <a:endParaRPr lang="en-US"/>
        </a:p>
      </dgm:t>
    </dgm:pt>
    <dgm:pt modelId="{E98060B2-5E10-4F54-B9FD-86C20FAEBC54}" type="pres">
      <dgm:prSet presAssocID="{DCB2834C-1530-4592-B462-7E97986725EC}" presName="sibTrans" presStyleCnt="0"/>
      <dgm:spPr/>
    </dgm:pt>
    <dgm:pt modelId="{64FCDFA1-076E-4925-A8CD-A2F4840E4B37}" type="pres">
      <dgm:prSet presAssocID="{4B8832B8-766D-49FD-8907-04946BAF093B}" presName="node" presStyleLbl="node1" presStyleIdx="1" presStyleCnt="3" custLinFactY="7770" custLinFactNeighborX="2830" custLinFactNeighborY="100000">
        <dgm:presLayoutVars>
          <dgm:bulletEnabled val="1"/>
        </dgm:presLayoutVars>
      </dgm:prSet>
      <dgm:spPr/>
      <dgm:t>
        <a:bodyPr/>
        <a:lstStyle/>
        <a:p>
          <a:endParaRPr lang="en-US"/>
        </a:p>
      </dgm:t>
    </dgm:pt>
    <dgm:pt modelId="{2F8F1718-B986-4AD0-8E5B-6C6ED3A58986}" type="pres">
      <dgm:prSet presAssocID="{234DD32C-444F-4848-824A-1508B944EFB6}" presName="sibTrans" presStyleCnt="0"/>
      <dgm:spPr/>
    </dgm:pt>
    <dgm:pt modelId="{D8083D22-71A4-4E0D-A8C0-252D87B09714}" type="pres">
      <dgm:prSet presAssocID="{2B0DB165-11F1-497E-B71B-5E1A8E31F465}" presName="node" presStyleLbl="node1" presStyleIdx="2" presStyleCnt="3" custLinFactY="-100000" custLinFactNeighborX="-2830" custLinFactNeighborY="-153534">
        <dgm:presLayoutVars>
          <dgm:bulletEnabled val="1"/>
        </dgm:presLayoutVars>
      </dgm:prSet>
      <dgm:spPr/>
      <dgm:t>
        <a:bodyPr/>
        <a:lstStyle/>
        <a:p>
          <a:endParaRPr lang="en-US"/>
        </a:p>
      </dgm:t>
    </dgm:pt>
  </dgm:ptLst>
  <dgm:cxnLst>
    <dgm:cxn modelId="{9C4A05BD-B59F-47DD-9404-156AAF10BC52}" type="presOf" srcId="{AA793EDF-06E4-4712-AA6D-616875C61E70}" destId="{988C4425-45F4-433D-9834-483E2AAC12E0}" srcOrd="0" destOrd="0" presId="urn:microsoft.com/office/officeart/2005/8/layout/default"/>
    <dgm:cxn modelId="{B0BCA66D-F9BE-46ED-B7AC-DA6C3C11CC5C}" srcId="{84199A9B-EA41-4190-BF52-D40D7B1792A5}" destId="{AA793EDF-06E4-4712-AA6D-616875C61E70}" srcOrd="0" destOrd="0" parTransId="{C203E80E-EBD3-4AE3-80F5-0B2FC12BEC93}" sibTransId="{DCB2834C-1530-4592-B462-7E97986725EC}"/>
    <dgm:cxn modelId="{EE32B999-1BF7-40E1-9EFF-DC67E0EC00C9}" type="presOf" srcId="{2B0DB165-11F1-497E-B71B-5E1A8E31F465}" destId="{D8083D22-71A4-4E0D-A8C0-252D87B09714}" srcOrd="0" destOrd="0" presId="urn:microsoft.com/office/officeart/2005/8/layout/default"/>
    <dgm:cxn modelId="{B47115FE-7A40-4039-8F1A-C6F3125CE70A}" srcId="{84199A9B-EA41-4190-BF52-D40D7B1792A5}" destId="{2B0DB165-11F1-497E-B71B-5E1A8E31F465}" srcOrd="2" destOrd="0" parTransId="{1D98DC23-943B-4C25-A3D3-E8D418E3C5CC}" sibTransId="{919437EF-EDE6-4C5E-95D0-B40418475413}"/>
    <dgm:cxn modelId="{B910AA4D-ADDD-4C43-879F-D301730688A9}" type="presOf" srcId="{4B8832B8-766D-49FD-8907-04946BAF093B}" destId="{64FCDFA1-076E-4925-A8CD-A2F4840E4B37}" srcOrd="0" destOrd="0" presId="urn:microsoft.com/office/officeart/2005/8/layout/default"/>
    <dgm:cxn modelId="{CE1931A4-57B5-41FB-BE8F-E0383EF1FAFE}" srcId="{84199A9B-EA41-4190-BF52-D40D7B1792A5}" destId="{4B8832B8-766D-49FD-8907-04946BAF093B}" srcOrd="1" destOrd="0" parTransId="{DBD898BB-7B48-4F51-8A0A-3D9078100E26}" sibTransId="{234DD32C-444F-4848-824A-1508B944EFB6}"/>
    <dgm:cxn modelId="{6D9BED56-1BC6-48CF-888A-0C9EC43268C7}" type="presOf" srcId="{84199A9B-EA41-4190-BF52-D40D7B1792A5}" destId="{4CE9EBEB-324C-4741-A5E2-EC80973AC661}" srcOrd="0" destOrd="0" presId="urn:microsoft.com/office/officeart/2005/8/layout/default"/>
    <dgm:cxn modelId="{6EFCF780-1270-4AFF-8BA6-35619CEE00EA}" type="presParOf" srcId="{4CE9EBEB-324C-4741-A5E2-EC80973AC661}" destId="{988C4425-45F4-433D-9834-483E2AAC12E0}" srcOrd="0" destOrd="0" presId="urn:microsoft.com/office/officeart/2005/8/layout/default"/>
    <dgm:cxn modelId="{4082139A-65EA-4FDB-912E-31FFF7A92E09}" type="presParOf" srcId="{4CE9EBEB-324C-4741-A5E2-EC80973AC661}" destId="{E98060B2-5E10-4F54-B9FD-86C20FAEBC54}" srcOrd="1" destOrd="0" presId="urn:microsoft.com/office/officeart/2005/8/layout/default"/>
    <dgm:cxn modelId="{AE01D974-BFB0-4C03-A752-A22E25770365}" type="presParOf" srcId="{4CE9EBEB-324C-4741-A5E2-EC80973AC661}" destId="{64FCDFA1-076E-4925-A8CD-A2F4840E4B37}" srcOrd="2" destOrd="0" presId="urn:microsoft.com/office/officeart/2005/8/layout/default"/>
    <dgm:cxn modelId="{8F9BD311-FB24-4913-AFE7-FD3938C00053}" type="presParOf" srcId="{4CE9EBEB-324C-4741-A5E2-EC80973AC661}" destId="{2F8F1718-B986-4AD0-8E5B-6C6ED3A58986}" srcOrd="3" destOrd="0" presId="urn:microsoft.com/office/officeart/2005/8/layout/default"/>
    <dgm:cxn modelId="{637E075A-DE19-4C7D-80F7-F2B342F72013}" type="presParOf" srcId="{4CE9EBEB-324C-4741-A5E2-EC80973AC661}" destId="{D8083D22-71A4-4E0D-A8C0-252D87B09714}"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F7F72-3AD7-4AB1-A8E9-ED8CB96489F4}">
      <dsp:nvSpPr>
        <dsp:cNvPr id="0" name=""/>
        <dsp:cNvSpPr/>
      </dsp:nvSpPr>
      <dsp:spPr>
        <a:xfrm rot="5400000">
          <a:off x="3543320" y="-1174598"/>
          <a:ext cx="1264663" cy="3930025"/>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smtClean="0"/>
            <a:t>Sleep</a:t>
          </a:r>
          <a:endParaRPr lang="en-US" sz="1700" kern="1200"/>
        </a:p>
        <a:p>
          <a:pPr marL="171450" lvl="1" indent="-171450" algn="l" defTabSz="755650" rtl="0">
            <a:lnSpc>
              <a:spcPct val="90000"/>
            </a:lnSpc>
            <a:spcBef>
              <a:spcPct val="0"/>
            </a:spcBef>
            <a:spcAft>
              <a:spcPct val="15000"/>
            </a:spcAft>
            <a:buChar char="••"/>
          </a:pPr>
          <a:r>
            <a:rPr lang="en-US" sz="1700" kern="1200" smtClean="0"/>
            <a:t>Food</a:t>
          </a:r>
          <a:endParaRPr lang="en-US" sz="1700" kern="1200"/>
        </a:p>
        <a:p>
          <a:pPr marL="171450" lvl="1" indent="-171450" algn="l" defTabSz="755650" rtl="0">
            <a:lnSpc>
              <a:spcPct val="90000"/>
            </a:lnSpc>
            <a:spcBef>
              <a:spcPct val="0"/>
            </a:spcBef>
            <a:spcAft>
              <a:spcPct val="15000"/>
            </a:spcAft>
            <a:buChar char="••"/>
          </a:pPr>
          <a:r>
            <a:rPr lang="en-US" sz="1700" kern="1200" dirty="0" smtClean="0"/>
            <a:t>Water</a:t>
          </a:r>
          <a:endParaRPr lang="en-US" sz="1700" kern="1200" dirty="0"/>
        </a:p>
        <a:p>
          <a:pPr marL="171450" lvl="1" indent="-171450" algn="l" defTabSz="755650" rtl="0">
            <a:lnSpc>
              <a:spcPct val="90000"/>
            </a:lnSpc>
            <a:spcBef>
              <a:spcPct val="0"/>
            </a:spcBef>
            <a:spcAft>
              <a:spcPct val="15000"/>
            </a:spcAft>
            <a:buChar char="••"/>
          </a:pPr>
          <a:r>
            <a:rPr lang="en-US" sz="1700" kern="1200" smtClean="0"/>
            <a:t>Oxygen</a:t>
          </a:r>
          <a:endParaRPr lang="en-US" sz="1700" kern="1200"/>
        </a:p>
      </dsp:txBody>
      <dsp:txXfrm rot="-5400000">
        <a:off x="2210639" y="219819"/>
        <a:ext cx="3868289" cy="1141191"/>
      </dsp:txXfrm>
    </dsp:sp>
    <dsp:sp modelId="{8C525BF9-DD18-4597-8D42-9D294EF98E09}">
      <dsp:nvSpPr>
        <dsp:cNvPr id="0" name=""/>
        <dsp:cNvSpPr/>
      </dsp:nvSpPr>
      <dsp:spPr>
        <a:xfrm>
          <a:off x="0" y="0"/>
          <a:ext cx="2210639" cy="158082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Physiological Needs:</a:t>
          </a:r>
          <a:endParaRPr lang="en-US" sz="2400" kern="1200" dirty="0"/>
        </a:p>
      </dsp:txBody>
      <dsp:txXfrm>
        <a:off x="77170" y="77170"/>
        <a:ext cx="2056299" cy="1426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47311-CC07-453A-84A7-25BD856C8589}">
      <dsp:nvSpPr>
        <dsp:cNvPr id="0" name=""/>
        <dsp:cNvSpPr/>
      </dsp:nvSpPr>
      <dsp:spPr>
        <a:xfrm rot="5400000">
          <a:off x="3564386" y="-1246816"/>
          <a:ext cx="1104787" cy="387461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smtClean="0"/>
            <a:t>Employment</a:t>
          </a:r>
          <a:endParaRPr lang="en-US" sz="1500" kern="1200"/>
        </a:p>
        <a:p>
          <a:pPr marL="228600" lvl="2" indent="-114300" algn="l" defTabSz="666750" rtl="0">
            <a:lnSpc>
              <a:spcPct val="90000"/>
            </a:lnSpc>
            <a:spcBef>
              <a:spcPct val="0"/>
            </a:spcBef>
            <a:spcAft>
              <a:spcPct val="15000"/>
            </a:spcAft>
            <a:buChar char="••"/>
          </a:pPr>
          <a:r>
            <a:rPr lang="en-US" sz="1500" kern="1200" smtClean="0"/>
            <a:t>Financial Security </a:t>
          </a:r>
          <a:endParaRPr lang="en-US" sz="1500" kern="1200"/>
        </a:p>
        <a:p>
          <a:pPr marL="114300" lvl="1" indent="-114300" algn="l" defTabSz="666750" rtl="0">
            <a:lnSpc>
              <a:spcPct val="90000"/>
            </a:lnSpc>
            <a:spcBef>
              <a:spcPct val="0"/>
            </a:spcBef>
            <a:spcAft>
              <a:spcPct val="15000"/>
            </a:spcAft>
            <a:buChar char="••"/>
          </a:pPr>
          <a:r>
            <a:rPr lang="en-US" sz="1500" kern="1200" smtClean="0"/>
            <a:t>Property</a:t>
          </a:r>
          <a:endParaRPr lang="en-US" sz="1500" kern="1200"/>
        </a:p>
        <a:p>
          <a:pPr marL="114300" lvl="1" indent="-114300" algn="l" defTabSz="666750" rtl="0">
            <a:lnSpc>
              <a:spcPct val="90000"/>
            </a:lnSpc>
            <a:spcBef>
              <a:spcPct val="0"/>
            </a:spcBef>
            <a:spcAft>
              <a:spcPct val="15000"/>
            </a:spcAft>
            <a:buChar char="••"/>
          </a:pPr>
          <a:r>
            <a:rPr lang="en-US" sz="1500" kern="1200" dirty="0" smtClean="0"/>
            <a:t>Protection &amp; Law </a:t>
          </a:r>
          <a:endParaRPr lang="en-US" sz="1500" kern="1200" dirty="0"/>
        </a:p>
      </dsp:txBody>
      <dsp:txXfrm rot="-5400000">
        <a:off x="2179472" y="192029"/>
        <a:ext cx="3820685" cy="996925"/>
      </dsp:txXfrm>
    </dsp:sp>
    <dsp:sp modelId="{630A14CA-7305-4448-96F4-0E8720014B19}">
      <dsp:nvSpPr>
        <dsp:cNvPr id="0" name=""/>
        <dsp:cNvSpPr/>
      </dsp:nvSpPr>
      <dsp:spPr>
        <a:xfrm>
          <a:off x="0" y="0"/>
          <a:ext cx="2179471" cy="13809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Safety &amp; Security Needs: </a:t>
          </a:r>
          <a:endParaRPr lang="en-US" sz="2400" kern="1200" dirty="0"/>
        </a:p>
      </dsp:txBody>
      <dsp:txXfrm>
        <a:off x="67414" y="67414"/>
        <a:ext cx="2044643" cy="1246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905AA-C714-430E-9580-E61F205FDCCF}">
      <dsp:nvSpPr>
        <dsp:cNvPr id="0" name=""/>
        <dsp:cNvSpPr/>
      </dsp:nvSpPr>
      <dsp:spPr>
        <a:xfrm>
          <a:off x="0" y="737"/>
          <a:ext cx="2466509" cy="247208"/>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Wages</a:t>
          </a:r>
          <a:endParaRPr lang="en-US" sz="1800" b="1" kern="1200" dirty="0"/>
        </a:p>
      </dsp:txBody>
      <dsp:txXfrm>
        <a:off x="12068" y="12805"/>
        <a:ext cx="2442373" cy="223072"/>
      </dsp:txXfrm>
    </dsp:sp>
    <dsp:sp modelId="{145B4390-5605-4D2C-97D5-D88744E96626}">
      <dsp:nvSpPr>
        <dsp:cNvPr id="0" name=""/>
        <dsp:cNvSpPr/>
      </dsp:nvSpPr>
      <dsp:spPr>
        <a:xfrm>
          <a:off x="0" y="256397"/>
          <a:ext cx="2466509" cy="247208"/>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Pay Expectations</a:t>
          </a:r>
          <a:endParaRPr lang="en-US" sz="1800" b="1" kern="1200" dirty="0"/>
        </a:p>
      </dsp:txBody>
      <dsp:txXfrm>
        <a:off x="12068" y="268465"/>
        <a:ext cx="2442373" cy="223072"/>
      </dsp:txXfrm>
    </dsp:sp>
    <dsp:sp modelId="{F9685D57-4E72-42A2-97C2-D3276FE2E41C}">
      <dsp:nvSpPr>
        <dsp:cNvPr id="0" name=""/>
        <dsp:cNvSpPr/>
      </dsp:nvSpPr>
      <dsp:spPr>
        <a:xfrm>
          <a:off x="0" y="512057"/>
          <a:ext cx="2466509" cy="247208"/>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t>Pay Complexity</a:t>
          </a:r>
          <a:endParaRPr lang="en-US" sz="1800" b="1" kern="1200" dirty="0"/>
        </a:p>
      </dsp:txBody>
      <dsp:txXfrm>
        <a:off x="12068" y="524125"/>
        <a:ext cx="2442373" cy="223072"/>
      </dsp:txXfrm>
    </dsp:sp>
    <dsp:sp modelId="{7AE2DD09-9B67-4E4B-8E72-F6A0021649FF}">
      <dsp:nvSpPr>
        <dsp:cNvPr id="0" name=""/>
        <dsp:cNvSpPr/>
      </dsp:nvSpPr>
      <dsp:spPr>
        <a:xfrm>
          <a:off x="0" y="767717"/>
          <a:ext cx="2466509" cy="247208"/>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smtClean="0"/>
            <a:t>DOT</a:t>
          </a:r>
          <a:endParaRPr lang="en-US" sz="1800" b="1" kern="1200" dirty="0"/>
        </a:p>
      </dsp:txBody>
      <dsp:txXfrm>
        <a:off x="12068" y="779785"/>
        <a:ext cx="2442373" cy="223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4525B-6585-4B0E-B73F-7651B6F6812A}">
      <dsp:nvSpPr>
        <dsp:cNvPr id="0" name=""/>
        <dsp:cNvSpPr/>
      </dsp:nvSpPr>
      <dsp:spPr>
        <a:xfrm rot="5400000">
          <a:off x="3016927" y="-954959"/>
          <a:ext cx="1496707" cy="3780803"/>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smtClean="0"/>
            <a:t>Respect</a:t>
          </a:r>
          <a:endParaRPr lang="en-US" sz="1700" kern="1200"/>
        </a:p>
        <a:p>
          <a:pPr marL="171450" lvl="1" indent="-171450" algn="l" defTabSz="755650" rtl="0">
            <a:lnSpc>
              <a:spcPct val="90000"/>
            </a:lnSpc>
            <a:spcBef>
              <a:spcPct val="0"/>
            </a:spcBef>
            <a:spcAft>
              <a:spcPct val="15000"/>
            </a:spcAft>
            <a:buChar char="••"/>
          </a:pPr>
          <a:r>
            <a:rPr lang="en-US" sz="1700" kern="1200" dirty="0" smtClean="0"/>
            <a:t>Self-Esteem</a:t>
          </a:r>
          <a:endParaRPr lang="en-US" sz="1700" kern="1200" dirty="0"/>
        </a:p>
        <a:p>
          <a:pPr marL="171450" lvl="1" indent="-171450" algn="l" defTabSz="755650" rtl="0">
            <a:lnSpc>
              <a:spcPct val="90000"/>
            </a:lnSpc>
            <a:spcBef>
              <a:spcPct val="0"/>
            </a:spcBef>
            <a:spcAft>
              <a:spcPct val="15000"/>
            </a:spcAft>
            <a:buChar char="••"/>
          </a:pPr>
          <a:r>
            <a:rPr lang="en-US" sz="1700" kern="1200" smtClean="0"/>
            <a:t>Appreciation</a:t>
          </a:r>
          <a:endParaRPr lang="en-US" sz="1700" kern="1200"/>
        </a:p>
        <a:p>
          <a:pPr marL="171450" lvl="1" indent="-171450" algn="l" defTabSz="755650" rtl="0">
            <a:lnSpc>
              <a:spcPct val="90000"/>
            </a:lnSpc>
            <a:spcBef>
              <a:spcPct val="0"/>
            </a:spcBef>
            <a:spcAft>
              <a:spcPct val="15000"/>
            </a:spcAft>
            <a:buChar char="••"/>
          </a:pPr>
          <a:r>
            <a:rPr lang="en-US" sz="1700" kern="1200" smtClean="0"/>
            <a:t>Prestige </a:t>
          </a:r>
          <a:endParaRPr lang="en-US" sz="1700" kern="1200"/>
        </a:p>
        <a:p>
          <a:pPr marL="171450" lvl="1" indent="-171450" algn="l" defTabSz="755650" rtl="0">
            <a:lnSpc>
              <a:spcPct val="90000"/>
            </a:lnSpc>
            <a:spcBef>
              <a:spcPct val="0"/>
            </a:spcBef>
            <a:spcAft>
              <a:spcPct val="15000"/>
            </a:spcAft>
            <a:buChar char="••"/>
          </a:pPr>
          <a:r>
            <a:rPr lang="en-US" sz="1700" kern="1200" smtClean="0"/>
            <a:t>Recognition</a:t>
          </a:r>
          <a:endParaRPr lang="en-US" sz="1700" kern="1200"/>
        </a:p>
      </dsp:txBody>
      <dsp:txXfrm rot="-5400000">
        <a:off x="1874880" y="260151"/>
        <a:ext cx="3707740" cy="1350581"/>
      </dsp:txXfrm>
    </dsp:sp>
    <dsp:sp modelId="{7B73B751-98B1-4F21-99C7-CB1420EE4640}">
      <dsp:nvSpPr>
        <dsp:cNvPr id="0" name=""/>
        <dsp:cNvSpPr/>
      </dsp:nvSpPr>
      <dsp:spPr>
        <a:xfrm>
          <a:off x="251822" y="352736"/>
          <a:ext cx="1623056" cy="116541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en-US" sz="3000" kern="1200" dirty="0" smtClean="0"/>
            <a:t>Esteem Needs: </a:t>
          </a:r>
          <a:endParaRPr lang="en-US" sz="3000" kern="1200" dirty="0"/>
        </a:p>
      </dsp:txBody>
      <dsp:txXfrm>
        <a:off x="308713" y="409627"/>
        <a:ext cx="1509274" cy="10516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717D1-2225-494C-84DF-AD67ED1EADB7}">
      <dsp:nvSpPr>
        <dsp:cNvPr id="0" name=""/>
        <dsp:cNvSpPr/>
      </dsp:nvSpPr>
      <dsp:spPr>
        <a:xfrm rot="5400000">
          <a:off x="3229879" y="-903694"/>
          <a:ext cx="1305446" cy="3858714"/>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smtClean="0"/>
            <a:t>Friendships</a:t>
          </a:r>
          <a:endParaRPr lang="en-US" sz="1400" kern="1200" dirty="0"/>
        </a:p>
        <a:p>
          <a:pPr marL="114300" lvl="1" indent="-114300" algn="l" defTabSz="622300" rtl="0">
            <a:lnSpc>
              <a:spcPct val="90000"/>
            </a:lnSpc>
            <a:spcBef>
              <a:spcPct val="0"/>
            </a:spcBef>
            <a:spcAft>
              <a:spcPct val="15000"/>
            </a:spcAft>
            <a:buChar char="••"/>
          </a:pPr>
          <a:r>
            <a:rPr lang="en-US" sz="1400" kern="1200" smtClean="0"/>
            <a:t>Family </a:t>
          </a:r>
          <a:endParaRPr lang="en-US" sz="1400" kern="1200"/>
        </a:p>
        <a:p>
          <a:pPr marL="114300" lvl="1" indent="-114300" algn="l" defTabSz="622300" rtl="0">
            <a:lnSpc>
              <a:spcPct val="90000"/>
            </a:lnSpc>
            <a:spcBef>
              <a:spcPct val="0"/>
            </a:spcBef>
            <a:spcAft>
              <a:spcPct val="15000"/>
            </a:spcAft>
            <a:buChar char="••"/>
          </a:pPr>
          <a:r>
            <a:rPr lang="en-US" sz="1400" kern="1200" dirty="0" smtClean="0"/>
            <a:t>Romantic attachments</a:t>
          </a:r>
          <a:endParaRPr lang="en-US" sz="1400" kern="1200" dirty="0"/>
        </a:p>
        <a:p>
          <a:pPr marL="114300" lvl="1" indent="-114300" algn="l" defTabSz="622300" rtl="0">
            <a:lnSpc>
              <a:spcPct val="90000"/>
            </a:lnSpc>
            <a:spcBef>
              <a:spcPct val="0"/>
            </a:spcBef>
            <a:spcAft>
              <a:spcPct val="15000"/>
            </a:spcAft>
            <a:buChar char="••"/>
          </a:pPr>
          <a:r>
            <a:rPr lang="en-US" sz="1400" kern="1200" smtClean="0"/>
            <a:t>Social groups</a:t>
          </a:r>
          <a:endParaRPr lang="en-US" sz="1400" kern="1200"/>
        </a:p>
        <a:p>
          <a:pPr marL="114300" lvl="1" indent="-114300" algn="l" defTabSz="622300" rtl="0">
            <a:lnSpc>
              <a:spcPct val="90000"/>
            </a:lnSpc>
            <a:spcBef>
              <a:spcPct val="0"/>
            </a:spcBef>
            <a:spcAft>
              <a:spcPct val="15000"/>
            </a:spcAft>
            <a:buChar char="••"/>
          </a:pPr>
          <a:r>
            <a:rPr lang="en-US" sz="1400" kern="1200" smtClean="0"/>
            <a:t>Churches and religious organizations</a:t>
          </a:r>
          <a:endParaRPr lang="en-US" sz="1400" kern="1200"/>
        </a:p>
      </dsp:txBody>
      <dsp:txXfrm rot="-5400000">
        <a:off x="1953246" y="436666"/>
        <a:ext cx="3794987" cy="1177992"/>
      </dsp:txXfrm>
    </dsp:sp>
    <dsp:sp modelId="{34E57CDB-A5C8-4D8F-AD80-DCAC302456BA}">
      <dsp:nvSpPr>
        <dsp:cNvPr id="0" name=""/>
        <dsp:cNvSpPr/>
      </dsp:nvSpPr>
      <dsp:spPr>
        <a:xfrm>
          <a:off x="217280" y="476789"/>
          <a:ext cx="1735965" cy="10977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en-US" sz="3200" kern="1200" dirty="0" smtClean="0"/>
            <a:t>Social Needs: </a:t>
          </a:r>
          <a:endParaRPr lang="en-US" sz="3200" kern="1200" dirty="0"/>
        </a:p>
      </dsp:txBody>
      <dsp:txXfrm>
        <a:off x="270868" y="530377"/>
        <a:ext cx="1628789" cy="9905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0BB93-B4A0-41B7-BA67-B8398C70E1EE}">
      <dsp:nvSpPr>
        <dsp:cNvPr id="0" name=""/>
        <dsp:cNvSpPr/>
      </dsp:nvSpPr>
      <dsp:spPr>
        <a:xfrm>
          <a:off x="0" y="10582"/>
          <a:ext cx="1465465" cy="374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Home-time</a:t>
          </a:r>
          <a:endParaRPr lang="en-US" sz="1600" kern="1200" dirty="0"/>
        </a:p>
      </dsp:txBody>
      <dsp:txXfrm>
        <a:off x="18277" y="28859"/>
        <a:ext cx="1428911" cy="3378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0C6E7-47D1-4D49-A0E7-AEE5D92A3062}">
      <dsp:nvSpPr>
        <dsp:cNvPr id="0" name=""/>
        <dsp:cNvSpPr/>
      </dsp:nvSpPr>
      <dsp:spPr>
        <a:xfrm>
          <a:off x="0" y="1154"/>
          <a:ext cx="1470723" cy="397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dirty="0" smtClean="0"/>
            <a:t>Team Mate</a:t>
          </a:r>
          <a:endParaRPr lang="en-US" sz="1700" kern="1200" dirty="0"/>
        </a:p>
      </dsp:txBody>
      <dsp:txXfrm>
        <a:off x="19419" y="20573"/>
        <a:ext cx="1431885" cy="3589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7A517-1CED-42A1-AC8D-53D5F2AF8C4E}">
      <dsp:nvSpPr>
        <dsp:cNvPr id="0" name=""/>
        <dsp:cNvSpPr/>
      </dsp:nvSpPr>
      <dsp:spPr>
        <a:xfrm>
          <a:off x="0" y="208995"/>
          <a:ext cx="1294680"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Detention</a:t>
          </a:r>
          <a:endParaRPr lang="en-US" sz="1900" kern="1200" dirty="0"/>
        </a:p>
      </dsp:txBody>
      <dsp:txXfrm>
        <a:off x="21704" y="230699"/>
        <a:ext cx="1251272" cy="401192"/>
      </dsp:txXfrm>
    </dsp:sp>
    <dsp:sp modelId="{E0AD4220-C19F-4E32-B315-A5C4353D01D8}">
      <dsp:nvSpPr>
        <dsp:cNvPr id="0" name=""/>
        <dsp:cNvSpPr/>
      </dsp:nvSpPr>
      <dsp:spPr>
        <a:xfrm>
          <a:off x="0" y="708315"/>
          <a:ext cx="1294680"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Lay-over</a:t>
          </a:r>
          <a:endParaRPr lang="en-US" sz="1900" kern="1200"/>
        </a:p>
      </dsp:txBody>
      <dsp:txXfrm>
        <a:off x="21704" y="730019"/>
        <a:ext cx="1251272" cy="4011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C4425-45F4-433D-9834-483E2AAC12E0}">
      <dsp:nvSpPr>
        <dsp:cNvPr id="0" name=""/>
        <dsp:cNvSpPr/>
      </dsp:nvSpPr>
      <dsp:spPr>
        <a:xfrm>
          <a:off x="205709" y="1099735"/>
          <a:ext cx="1700488" cy="10202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Accomplishment</a:t>
          </a:r>
          <a:endParaRPr lang="en-US" sz="1400" b="1" kern="1200" dirty="0"/>
        </a:p>
      </dsp:txBody>
      <dsp:txXfrm>
        <a:off x="205709" y="1099735"/>
        <a:ext cx="1700488" cy="1020293"/>
      </dsp:txXfrm>
    </dsp:sp>
    <dsp:sp modelId="{64FCDFA1-076E-4925-A8CD-A2F4840E4B37}">
      <dsp:nvSpPr>
        <dsp:cNvPr id="0" name=""/>
        <dsp:cNvSpPr/>
      </dsp:nvSpPr>
      <dsp:spPr>
        <a:xfrm>
          <a:off x="2208595" y="1099735"/>
          <a:ext cx="1700488" cy="10202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Career Paths</a:t>
          </a:r>
          <a:endParaRPr lang="en-US" sz="1400" b="1" kern="1200" dirty="0"/>
        </a:p>
      </dsp:txBody>
      <dsp:txXfrm>
        <a:off x="2208595" y="1099735"/>
        <a:ext cx="1700488" cy="1020293"/>
      </dsp:txXfrm>
    </dsp:sp>
    <dsp:sp modelId="{D8083D22-71A4-4E0D-A8C0-252D87B09714}">
      <dsp:nvSpPr>
        <dsp:cNvPr id="0" name=""/>
        <dsp:cNvSpPr/>
      </dsp:nvSpPr>
      <dsp:spPr>
        <a:xfrm>
          <a:off x="1177079" y="0"/>
          <a:ext cx="1700488" cy="10202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Career Advancement</a:t>
          </a:r>
          <a:endParaRPr lang="en-US" sz="1400" b="1" kern="1200" dirty="0"/>
        </a:p>
      </dsp:txBody>
      <dsp:txXfrm>
        <a:off x="1177079" y="0"/>
        <a:ext cx="1700488" cy="102029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164155-8A8C-4C65-8830-F8A88D7AE88E}" type="datetimeFigureOut">
              <a:rPr lang="en-US" smtClean="0"/>
              <a:t>3/8/2018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074DCC-7DD8-42E2-B9B2-859D7D938BEF}" type="slidenum">
              <a:rPr lang="en-US" smtClean="0"/>
              <a:t>‹#›</a:t>
            </a:fld>
            <a:endParaRPr lang="en-US" dirty="0"/>
          </a:p>
        </p:txBody>
      </p:sp>
    </p:spTree>
    <p:extLst>
      <p:ext uri="{BB962C8B-B14F-4D97-AF65-F5344CB8AC3E}">
        <p14:creationId xmlns:p14="http://schemas.microsoft.com/office/powerpoint/2010/main" val="375818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basic needs are met, esteem and social needs become more important.</a:t>
            </a:r>
            <a:endParaRPr lang="en-US" dirty="0"/>
          </a:p>
        </p:txBody>
      </p:sp>
      <p:sp>
        <p:nvSpPr>
          <p:cNvPr id="4" name="Slide Number Placeholder 3"/>
          <p:cNvSpPr>
            <a:spLocks noGrp="1"/>
          </p:cNvSpPr>
          <p:nvPr>
            <p:ph type="sldNum" sz="quarter" idx="10"/>
          </p:nvPr>
        </p:nvSpPr>
        <p:spPr/>
        <p:txBody>
          <a:bodyPr/>
          <a:lstStyle/>
          <a:p>
            <a:fld id="{7E074DCC-7DD8-42E2-B9B2-859D7D938BEF}" type="slidenum">
              <a:rPr lang="en-US" smtClean="0"/>
              <a:t>8</a:t>
            </a:fld>
            <a:endParaRPr lang="en-US" dirty="0"/>
          </a:p>
        </p:txBody>
      </p:sp>
    </p:spTree>
    <p:extLst>
      <p:ext uri="{BB962C8B-B14F-4D97-AF65-F5344CB8AC3E}">
        <p14:creationId xmlns:p14="http://schemas.microsoft.com/office/powerpoint/2010/main" val="164515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83% of drivers indicated that career advancement was “somewhat” to “very important” </a:t>
            </a:r>
          </a:p>
          <a:p>
            <a:r>
              <a:rPr lang="en-US" sz="1200" kern="1200" dirty="0" smtClean="0">
                <a:solidFill>
                  <a:schemeClr val="tx1"/>
                </a:solidFill>
                <a:effectLst/>
                <a:latin typeface="+mn-lt"/>
                <a:ea typeface="+mn-ea"/>
                <a:cs typeface="+mn-cs"/>
              </a:rPr>
              <a:t>–      54% of drivers perceived opportunities of advancement in their company was “poor” or “very poor.”</a:t>
            </a:r>
          </a:p>
          <a:p>
            <a:r>
              <a:rPr lang="en-US" sz="1200" kern="1200" dirty="0" smtClean="0">
                <a:solidFill>
                  <a:schemeClr val="tx1"/>
                </a:solidFill>
                <a:effectLst/>
                <a:latin typeface="+mn-lt"/>
                <a:ea typeface="+mn-ea"/>
                <a:cs typeface="+mn-cs"/>
              </a:rPr>
              <a:t>–      “A large majority of drivers prefer some form of advancement as a driver as opposed to moving to a different job in the company.  As a result, it is probable that a lack of a career path encourages drivers to think about quitting and/or searching for a different job”</a:t>
            </a:r>
          </a:p>
          <a:p>
            <a:endParaRPr lang="en-US" dirty="0"/>
          </a:p>
        </p:txBody>
      </p:sp>
      <p:sp>
        <p:nvSpPr>
          <p:cNvPr id="4" name="Slide Number Placeholder 3"/>
          <p:cNvSpPr>
            <a:spLocks noGrp="1"/>
          </p:cNvSpPr>
          <p:nvPr>
            <p:ph type="sldNum" sz="quarter" idx="10"/>
          </p:nvPr>
        </p:nvSpPr>
        <p:spPr/>
        <p:txBody>
          <a:bodyPr/>
          <a:lstStyle/>
          <a:p>
            <a:fld id="{7E074DCC-7DD8-42E2-B9B2-859D7D938BEF}" type="slidenum">
              <a:rPr lang="en-US" smtClean="0"/>
              <a:t>9</a:t>
            </a:fld>
            <a:endParaRPr lang="en-US" dirty="0"/>
          </a:p>
        </p:txBody>
      </p:sp>
    </p:spTree>
    <p:extLst>
      <p:ext uri="{BB962C8B-B14F-4D97-AF65-F5344CB8AC3E}">
        <p14:creationId xmlns:p14="http://schemas.microsoft.com/office/powerpoint/2010/main" val="2963886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Certain </a:t>
            </a:r>
            <a:r>
              <a:rPr lang="en-US" sz="1200" kern="1200" dirty="0" err="1" smtClean="0">
                <a:solidFill>
                  <a:schemeClr val="tx1"/>
                </a:solidFill>
                <a:effectLst/>
                <a:latin typeface="+mn-lt"/>
                <a:ea typeface="+mn-ea"/>
                <a:cs typeface="+mn-cs"/>
              </a:rPr>
              <a:t>paycodes</a:t>
            </a:r>
            <a:r>
              <a:rPr lang="en-US" sz="1200" kern="1200" dirty="0" smtClean="0">
                <a:solidFill>
                  <a:schemeClr val="tx1"/>
                </a:solidFill>
                <a:effectLst/>
                <a:latin typeface="+mn-lt"/>
                <a:ea typeface="+mn-ea"/>
                <a:cs typeface="+mn-cs"/>
              </a:rPr>
              <a:t> can also be an indicator that pro drivers understand how to put in for pay that they are owed</a:t>
            </a:r>
          </a:p>
          <a:p>
            <a:pPr lvl="2"/>
            <a:r>
              <a:rPr lang="en-US" sz="1200" kern="1200" dirty="0" smtClean="0">
                <a:solidFill>
                  <a:schemeClr val="tx1"/>
                </a:solidFill>
                <a:effectLst/>
                <a:latin typeface="+mn-lt"/>
                <a:ea typeface="+mn-ea"/>
                <a:cs typeface="+mn-cs"/>
              </a:rPr>
              <a:t>Ex: 95.5% of the time drivers get home when requested. Of the 4.5% that are late and qualify for late home pay 21% don’t ask for it</a:t>
            </a:r>
          </a:p>
          <a:p>
            <a:pPr lvl="2"/>
            <a:r>
              <a:rPr lang="en-US" sz="1200" kern="1200" dirty="0" smtClean="0">
                <a:solidFill>
                  <a:schemeClr val="tx1"/>
                </a:solidFill>
                <a:effectLst/>
                <a:latin typeface="+mn-lt"/>
                <a:ea typeface="+mn-ea"/>
                <a:cs typeface="+mn-cs"/>
              </a:rPr>
              <a:t>Currently there are reports and processes in place to ensure drivers aren’t overpaid, but nothing to ensure not underpaid. Ex: </a:t>
            </a:r>
            <a:r>
              <a:rPr lang="en-US" sz="1200" kern="1200" dirty="0" err="1" smtClean="0">
                <a:solidFill>
                  <a:schemeClr val="tx1"/>
                </a:solidFill>
                <a:effectLst/>
                <a:latin typeface="+mn-lt"/>
                <a:ea typeface="+mn-ea"/>
                <a:cs typeface="+mn-cs"/>
              </a:rPr>
              <a:t>ETOExpirations</a:t>
            </a:r>
            <a:r>
              <a:rPr lang="en-US" sz="1200" kern="1200" dirty="0" smtClean="0">
                <a:solidFill>
                  <a:schemeClr val="tx1"/>
                </a:solidFill>
                <a:effectLst/>
                <a:latin typeface="+mn-lt"/>
                <a:ea typeface="+mn-ea"/>
                <a:cs typeface="+mn-cs"/>
              </a:rPr>
              <a:t> for Late </a:t>
            </a:r>
            <a:r>
              <a:rPr lang="en-US" sz="1200" kern="1200" dirty="0" err="1" smtClean="0">
                <a:solidFill>
                  <a:schemeClr val="tx1"/>
                </a:solidFill>
                <a:effectLst/>
                <a:latin typeface="+mn-lt"/>
                <a:ea typeface="+mn-ea"/>
                <a:cs typeface="+mn-cs"/>
              </a:rPr>
              <a:t>hometime</a:t>
            </a:r>
            <a:r>
              <a:rPr lang="en-US" sz="1200" kern="1200" dirty="0" smtClean="0">
                <a:solidFill>
                  <a:schemeClr val="tx1"/>
                </a:solidFill>
                <a:effectLst/>
                <a:latin typeface="+mn-lt"/>
                <a:ea typeface="+mn-ea"/>
                <a:cs typeface="+mn-cs"/>
              </a:rPr>
              <a:t> pay </a:t>
            </a:r>
          </a:p>
          <a:p>
            <a:pPr lvl="3"/>
            <a:r>
              <a:rPr lang="en-US" sz="1200" kern="1200" dirty="0" smtClean="0">
                <a:solidFill>
                  <a:schemeClr val="tx1"/>
                </a:solidFill>
                <a:effectLst/>
                <a:latin typeface="+mn-lt"/>
                <a:ea typeface="+mn-ea"/>
                <a:cs typeface="+mn-cs"/>
              </a:rPr>
              <a:t>This is verified by David Mathis, Taylor Bryant, and Sarah Arnold, Paul Allen, and Holly Thomas (payroll)</a:t>
            </a:r>
          </a:p>
          <a:p>
            <a:pPr lvl="2"/>
            <a:r>
              <a:rPr lang="en-US" sz="1200" kern="1200" dirty="0" smtClean="0">
                <a:solidFill>
                  <a:schemeClr val="tx1"/>
                </a:solidFill>
                <a:effectLst/>
                <a:latin typeface="+mn-lt"/>
                <a:ea typeface="+mn-ea"/>
                <a:cs typeface="+mn-cs"/>
              </a:rPr>
              <a:t>Make some sort of flow chart to show operations process to ensure </a:t>
            </a:r>
            <a:r>
              <a:rPr lang="en-US" sz="1200" kern="1200" dirty="0" err="1" smtClean="0">
                <a:solidFill>
                  <a:schemeClr val="tx1"/>
                </a:solidFill>
                <a:effectLst/>
                <a:latin typeface="+mn-lt"/>
                <a:ea typeface="+mn-ea"/>
                <a:cs typeface="+mn-cs"/>
              </a:rPr>
              <a:t>dirvers</a:t>
            </a:r>
            <a:r>
              <a:rPr lang="en-US" sz="1200" kern="1200" dirty="0" smtClean="0">
                <a:solidFill>
                  <a:schemeClr val="tx1"/>
                </a:solidFill>
                <a:effectLst/>
                <a:latin typeface="+mn-lt"/>
                <a:ea typeface="+mn-ea"/>
                <a:cs typeface="+mn-cs"/>
              </a:rPr>
              <a:t> aren’t over paid compared to underpaid</a:t>
            </a:r>
          </a:p>
          <a:p>
            <a:pPr lvl="2"/>
            <a:r>
              <a:rPr lang="en-US" sz="1200" kern="1200" dirty="0" smtClean="0">
                <a:solidFill>
                  <a:schemeClr val="tx1"/>
                </a:solidFill>
                <a:effectLst/>
                <a:latin typeface="+mn-lt"/>
                <a:ea typeface="+mn-ea"/>
                <a:cs typeface="+mn-cs"/>
              </a:rPr>
              <a:t>OTR that leave are twice as likely as OTR that stay to have corrections to their pay. 0.16 compared to 0.8 respectively.</a:t>
            </a:r>
          </a:p>
          <a:p>
            <a:pPr lvl="2"/>
            <a:r>
              <a:rPr lang="en-US" sz="1200" kern="1200" dirty="0" smtClean="0">
                <a:solidFill>
                  <a:schemeClr val="tx1"/>
                </a:solidFill>
                <a:effectLst/>
                <a:latin typeface="+mn-lt"/>
                <a:ea typeface="+mn-ea"/>
                <a:cs typeface="+mn-cs"/>
              </a:rPr>
              <a:t>Add in statistics about layover pay when data is collected.</a:t>
            </a:r>
          </a:p>
          <a:p>
            <a:pPr lvl="1"/>
            <a:r>
              <a:rPr lang="en-US" sz="1200" kern="1200" dirty="0" smtClean="0">
                <a:solidFill>
                  <a:schemeClr val="tx1"/>
                </a:solidFill>
                <a:effectLst/>
                <a:latin typeface="+mn-lt"/>
                <a:ea typeface="+mn-ea"/>
                <a:cs typeface="+mn-cs"/>
              </a:rPr>
              <a:t>In later sections we will look at the effects of Detention pay, layover pay, and late home pay</a:t>
            </a:r>
          </a:p>
          <a:p>
            <a:endParaRPr lang="en-US" dirty="0"/>
          </a:p>
        </p:txBody>
      </p:sp>
      <p:sp>
        <p:nvSpPr>
          <p:cNvPr id="4" name="Slide Number Placeholder 3"/>
          <p:cNvSpPr>
            <a:spLocks noGrp="1"/>
          </p:cNvSpPr>
          <p:nvPr>
            <p:ph type="sldNum" sz="quarter" idx="10"/>
          </p:nvPr>
        </p:nvSpPr>
        <p:spPr/>
        <p:txBody>
          <a:bodyPr/>
          <a:lstStyle/>
          <a:p>
            <a:fld id="{7E074DCC-7DD8-42E2-B9B2-859D7D938BEF}" type="slidenum">
              <a:rPr lang="en-US" smtClean="0"/>
              <a:t>20</a:t>
            </a:fld>
            <a:endParaRPr lang="en-US" dirty="0"/>
          </a:p>
        </p:txBody>
      </p:sp>
    </p:spTree>
    <p:extLst>
      <p:ext uri="{BB962C8B-B14F-4D97-AF65-F5344CB8AC3E}">
        <p14:creationId xmlns:p14="http://schemas.microsoft.com/office/powerpoint/2010/main" val="107035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who leave are more likely to have more team partners compared to their counterparts. </a:t>
            </a:r>
          </a:p>
          <a:p>
            <a:r>
              <a:rPr lang="en-US" sz="1200" kern="1200" dirty="0" smtClean="0">
                <a:solidFill>
                  <a:schemeClr val="tx1"/>
                </a:solidFill>
                <a:effectLst/>
                <a:latin typeface="+mn-lt"/>
                <a:ea typeface="+mn-ea"/>
                <a:cs typeface="+mn-cs"/>
              </a:rPr>
              <a:t>It will decrease the next paycheck after reteaming by $244 on average for a OTR driver who has been with the company for less than 6 months. This number goes up to $460 for a driver who has been with the company for over 2 years. </a:t>
            </a:r>
          </a:p>
          <a:p>
            <a:pPr lvl="0"/>
            <a:r>
              <a:rPr lang="en-US" sz="1200" kern="1200" dirty="0" smtClean="0">
                <a:solidFill>
                  <a:schemeClr val="tx1"/>
                </a:solidFill>
                <a:effectLst/>
                <a:latin typeface="+mn-lt"/>
                <a:ea typeface="+mn-ea"/>
                <a:cs typeface="+mn-cs"/>
              </a:rPr>
              <a:t>The difference in the cost of teaming is likely due to the selectivity of those who have been around for 2 years. They are likely to ask more questions such as do you drive at night? How long of shifts do you like?</a:t>
            </a:r>
          </a:p>
          <a:p>
            <a:pPr lvl="0"/>
            <a:r>
              <a:rPr lang="en-US" sz="1200" kern="1200" dirty="0" smtClean="0">
                <a:solidFill>
                  <a:schemeClr val="tx1"/>
                </a:solidFill>
                <a:effectLst/>
                <a:latin typeface="+mn-lt"/>
                <a:ea typeface="+mn-ea"/>
                <a:cs typeface="+mn-cs"/>
              </a:rPr>
              <a:t>(it would be great if we could visualize this with a filled up dollar sign)</a:t>
            </a:r>
          </a:p>
          <a:p>
            <a:r>
              <a:rPr lang="en-US" sz="1200" kern="1200" dirty="0" smtClean="0">
                <a:solidFill>
                  <a:schemeClr val="tx1"/>
                </a:solidFill>
                <a:effectLst/>
                <a:latin typeface="+mn-lt"/>
                <a:ea typeface="+mn-ea"/>
                <a:cs typeface="+mn-cs"/>
              </a:rPr>
              <a:t>The cost of teaming varies by how many days of driving are lost and how long it takes to get both members in the same location. This can take anywhere from 1day to 3 weeks with most falling in the 2-4 day time window. Within the 2-4 day window</a:t>
            </a:r>
          </a:p>
          <a:p>
            <a:endParaRPr lang="en-US" dirty="0"/>
          </a:p>
        </p:txBody>
      </p:sp>
      <p:sp>
        <p:nvSpPr>
          <p:cNvPr id="4" name="Slide Number Placeholder 3"/>
          <p:cNvSpPr>
            <a:spLocks noGrp="1"/>
          </p:cNvSpPr>
          <p:nvPr>
            <p:ph type="sldNum" sz="quarter" idx="10"/>
          </p:nvPr>
        </p:nvSpPr>
        <p:spPr/>
        <p:txBody>
          <a:bodyPr/>
          <a:lstStyle/>
          <a:p>
            <a:fld id="{7E074DCC-7DD8-42E2-B9B2-859D7D938BEF}" type="slidenum">
              <a:rPr lang="en-US" smtClean="0"/>
              <a:t>21</a:t>
            </a:fld>
            <a:endParaRPr lang="en-US" dirty="0"/>
          </a:p>
        </p:txBody>
      </p:sp>
    </p:spTree>
    <p:extLst>
      <p:ext uri="{BB962C8B-B14F-4D97-AF65-F5344CB8AC3E}">
        <p14:creationId xmlns:p14="http://schemas.microsoft.com/office/powerpoint/2010/main" val="2811685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01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12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896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835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5433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2069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89050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620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819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85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4120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787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987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819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7655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2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674705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1.jpg"/><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18" Type="http://schemas.microsoft.com/office/2007/relationships/diagramDrawing" Target="../diagrams/drawing6.xml"/><Relationship Id="rId26" Type="http://schemas.openxmlformats.org/officeDocument/2006/relationships/diagramQuickStyle" Target="../diagrams/quickStyle8.xml"/><Relationship Id="rId3" Type="http://schemas.openxmlformats.org/officeDocument/2006/relationships/image" Target="../media/image1.jpg"/><Relationship Id="rId21" Type="http://schemas.openxmlformats.org/officeDocument/2006/relationships/diagramQuickStyle" Target="../diagrams/quickStyle7.xml"/><Relationship Id="rId7" Type="http://schemas.openxmlformats.org/officeDocument/2006/relationships/diagramColors" Target="../diagrams/colors4.xml"/><Relationship Id="rId12" Type="http://schemas.openxmlformats.org/officeDocument/2006/relationships/diagramColors" Target="../diagrams/colors5.xml"/><Relationship Id="rId17" Type="http://schemas.openxmlformats.org/officeDocument/2006/relationships/diagramColors" Target="../diagrams/colors6.xml"/><Relationship Id="rId25" Type="http://schemas.openxmlformats.org/officeDocument/2006/relationships/diagramLayout" Target="../diagrams/layout8.xml"/><Relationship Id="rId2" Type="http://schemas.openxmlformats.org/officeDocument/2006/relationships/notesSlide" Target="../notesSlides/notesSlide1.xml"/><Relationship Id="rId16" Type="http://schemas.openxmlformats.org/officeDocument/2006/relationships/diagramQuickStyle" Target="../diagrams/quickStyle6.xml"/><Relationship Id="rId20" Type="http://schemas.openxmlformats.org/officeDocument/2006/relationships/diagramLayout" Target="../diagrams/layout7.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24" Type="http://schemas.openxmlformats.org/officeDocument/2006/relationships/diagramData" Target="../diagrams/data8.xml"/><Relationship Id="rId5" Type="http://schemas.openxmlformats.org/officeDocument/2006/relationships/diagramLayout" Target="../diagrams/layout4.xml"/><Relationship Id="rId15" Type="http://schemas.openxmlformats.org/officeDocument/2006/relationships/diagramLayout" Target="../diagrams/layout6.xml"/><Relationship Id="rId23" Type="http://schemas.microsoft.com/office/2007/relationships/diagramDrawing" Target="../diagrams/drawing7.xml"/><Relationship Id="rId28" Type="http://schemas.microsoft.com/office/2007/relationships/diagramDrawing" Target="../diagrams/drawing8.xml"/><Relationship Id="rId10" Type="http://schemas.openxmlformats.org/officeDocument/2006/relationships/diagramLayout" Target="../diagrams/layout5.xml"/><Relationship Id="rId19" Type="http://schemas.openxmlformats.org/officeDocument/2006/relationships/diagramData" Target="../diagrams/data7.xml"/><Relationship Id="rId4" Type="http://schemas.openxmlformats.org/officeDocument/2006/relationships/diagramData" Target="../diagrams/data4.xml"/><Relationship Id="rId9" Type="http://schemas.openxmlformats.org/officeDocument/2006/relationships/diagramData" Target="../diagrams/data5.xml"/><Relationship Id="rId14" Type="http://schemas.openxmlformats.org/officeDocument/2006/relationships/diagramData" Target="../diagrams/data6.xml"/><Relationship Id="rId22" Type="http://schemas.openxmlformats.org/officeDocument/2006/relationships/diagramColors" Target="../diagrams/colors7.xml"/><Relationship Id="rId27" Type="http://schemas.openxmlformats.org/officeDocument/2006/relationships/diagramColors" Target="../diagrams/colors8.xml"/></Relationships>
</file>

<file path=ppt/slides/_rels/slide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g"/><Relationship Id="rId7" Type="http://schemas.openxmlformats.org/officeDocument/2006/relationships/diagramColors" Target="../diagrams/colors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Summary</a:t>
            </a:r>
            <a:endParaRPr lang="en-US" dirty="0"/>
          </a:p>
        </p:txBody>
      </p:sp>
      <p:sp>
        <p:nvSpPr>
          <p:cNvPr id="3" name="Content Placeholder 2"/>
          <p:cNvSpPr>
            <a:spLocks noGrp="1"/>
          </p:cNvSpPr>
          <p:nvPr>
            <p:ph idx="1"/>
          </p:nvPr>
        </p:nvSpPr>
        <p:spPr>
          <a:xfrm>
            <a:off x="1258359" y="1684339"/>
            <a:ext cx="8596668" cy="3880773"/>
          </a:xfrm>
        </p:spPr>
        <p:txBody>
          <a:bodyPr>
            <a:normAutofit/>
          </a:bodyPr>
          <a:lstStyle/>
          <a:p>
            <a:pPr>
              <a:lnSpc>
                <a:spcPct val="150000"/>
              </a:lnSpc>
            </a:pPr>
            <a:r>
              <a:rPr lang="en-US" dirty="0" smtClean="0"/>
              <a:t>Introduction &amp; Welcome </a:t>
            </a:r>
          </a:p>
          <a:p>
            <a:pPr>
              <a:lnSpc>
                <a:spcPct val="150000"/>
              </a:lnSpc>
            </a:pPr>
            <a:r>
              <a:rPr lang="en-US" dirty="0" smtClean="0"/>
              <a:t>Applying psychological theory to driver retention</a:t>
            </a:r>
          </a:p>
          <a:p>
            <a:pPr>
              <a:lnSpc>
                <a:spcPct val="150000"/>
              </a:lnSpc>
            </a:pPr>
            <a:r>
              <a:rPr lang="en-US" dirty="0" smtClean="0"/>
              <a:t>Variable Analysis and Results </a:t>
            </a:r>
          </a:p>
          <a:p>
            <a:pPr>
              <a:lnSpc>
                <a:spcPct val="150000"/>
              </a:lnSpc>
            </a:pPr>
            <a:r>
              <a:rPr lang="en-US" dirty="0" smtClean="0"/>
              <a:t>Key Focus Items </a:t>
            </a:r>
          </a:p>
          <a:p>
            <a:pPr>
              <a:lnSpc>
                <a:spcPct val="150000"/>
              </a:lnSpc>
            </a:pPr>
            <a:r>
              <a:rPr lang="en-US" dirty="0" smtClean="0"/>
              <a:t>Action Item Review </a:t>
            </a:r>
          </a:p>
          <a:p>
            <a:pPr>
              <a:lnSpc>
                <a:spcPct val="150000"/>
              </a:lnSpc>
            </a:pPr>
            <a:r>
              <a:rPr lang="en-US" dirty="0" smtClean="0"/>
              <a:t>Conclusion</a:t>
            </a:r>
          </a:p>
          <a:p>
            <a:endParaRPr lang="en-US" dirty="0" smtClean="0"/>
          </a:p>
        </p:txBody>
      </p:sp>
    </p:spTree>
    <p:extLst>
      <p:ext uri="{BB962C8B-B14F-4D97-AF65-F5344CB8AC3E}">
        <p14:creationId xmlns:p14="http://schemas.microsoft.com/office/powerpoint/2010/main" val="163263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777" y="2809591"/>
            <a:ext cx="8819751" cy="4415073"/>
          </a:xfrm>
        </p:spPr>
        <p:txBody>
          <a:bodyPr>
            <a:normAutofit/>
          </a:bodyPr>
          <a:lstStyle/>
          <a:p>
            <a:pPr algn="ctr"/>
            <a:r>
              <a:rPr lang="en-US" sz="6000" dirty="0" smtClean="0"/>
              <a:t>Theory in Action</a:t>
            </a:r>
            <a:endParaRPr lang="en-US" sz="6000" dirty="0"/>
          </a:p>
        </p:txBody>
      </p:sp>
    </p:spTree>
    <p:extLst>
      <p:ext uri="{BB962C8B-B14F-4D97-AF65-F5344CB8AC3E}">
        <p14:creationId xmlns:p14="http://schemas.microsoft.com/office/powerpoint/2010/main" val="4112479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5" y="191048"/>
            <a:ext cx="8596668" cy="1320800"/>
          </a:xfrm>
        </p:spPr>
        <p:txBody>
          <a:bodyPr/>
          <a:lstStyle/>
          <a:p>
            <a:r>
              <a:rPr lang="en-US" dirty="0"/>
              <a:t>Who is </a:t>
            </a:r>
            <a:r>
              <a:rPr lang="en-US" dirty="0" smtClean="0"/>
              <a:t>leaving?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96667787"/>
              </p:ext>
            </p:extLst>
          </p:nvPr>
        </p:nvGraphicFramePr>
        <p:xfrm>
          <a:off x="6900861" y="2227889"/>
          <a:ext cx="5291139" cy="2739456"/>
        </p:xfrm>
        <a:graphic>
          <a:graphicData uri="http://schemas.openxmlformats.org/drawingml/2006/table">
            <a:tbl>
              <a:tblPr firstRow="1" firstCol="1" bandRow="1">
                <a:tableStyleId>{6E25E649-3F16-4E02-A733-19D2CDBF48F0}</a:tableStyleId>
              </a:tblPr>
              <a:tblGrid>
                <a:gridCol w="1500471">
                  <a:extLst>
                    <a:ext uri="{9D8B030D-6E8A-4147-A177-3AD203B41FA5}">
                      <a16:colId xmlns:a16="http://schemas.microsoft.com/office/drawing/2014/main" val="2669029490"/>
                    </a:ext>
                  </a:extLst>
                </a:gridCol>
                <a:gridCol w="1263556">
                  <a:extLst>
                    <a:ext uri="{9D8B030D-6E8A-4147-A177-3AD203B41FA5}">
                      <a16:colId xmlns:a16="http://schemas.microsoft.com/office/drawing/2014/main" val="1164256441"/>
                    </a:ext>
                  </a:extLst>
                </a:gridCol>
                <a:gridCol w="1263556">
                  <a:extLst>
                    <a:ext uri="{9D8B030D-6E8A-4147-A177-3AD203B41FA5}">
                      <a16:colId xmlns:a16="http://schemas.microsoft.com/office/drawing/2014/main" val="2194971907"/>
                    </a:ext>
                  </a:extLst>
                </a:gridCol>
                <a:gridCol w="1263556">
                  <a:extLst>
                    <a:ext uri="{9D8B030D-6E8A-4147-A177-3AD203B41FA5}">
                      <a16:colId xmlns:a16="http://schemas.microsoft.com/office/drawing/2014/main" val="1309913910"/>
                    </a:ext>
                  </a:extLst>
                </a:gridCol>
              </a:tblGrid>
              <a:tr h="682651">
                <a:tc>
                  <a:txBody>
                    <a:bodyPr/>
                    <a:lstStyle/>
                    <a:p>
                      <a:pPr marL="0" marR="0">
                        <a:lnSpc>
                          <a:spcPct val="107000"/>
                        </a:lnSpc>
                        <a:spcBef>
                          <a:spcPts val="0"/>
                        </a:spcBef>
                        <a:spcAft>
                          <a:spcPts val="800"/>
                        </a:spcAft>
                      </a:pPr>
                      <a:r>
                        <a:rPr lang="en-US" sz="2400" dirty="0">
                          <a:effectLst/>
                        </a:rPr>
                        <a:t>Driver Type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2400" dirty="0">
                          <a:effectLst/>
                        </a:rPr>
                        <a:t>Total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2400" dirty="0">
                          <a:effectLst/>
                        </a:rPr>
                        <a:t>Left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2400">
                          <a:effectLst/>
                        </a:rPr>
                        <a:t>left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93498897"/>
                  </a:ext>
                </a:extLst>
              </a:tr>
              <a:tr h="362470">
                <a:tc>
                  <a:txBody>
                    <a:bodyPr/>
                    <a:lstStyle/>
                    <a:p>
                      <a:pPr marL="0" marR="0">
                        <a:lnSpc>
                          <a:spcPct val="107000"/>
                        </a:lnSpc>
                        <a:spcBef>
                          <a:spcPts val="0"/>
                        </a:spcBef>
                        <a:spcAft>
                          <a:spcPts val="800"/>
                        </a:spcAft>
                      </a:pPr>
                      <a:r>
                        <a:rPr lang="en-US" sz="2400">
                          <a:effectLst/>
                        </a:rPr>
                        <a:t>Student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a:effectLst/>
                        </a:rPr>
                        <a:t>837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a:effectLst/>
                        </a:rPr>
                        <a:t>433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51.7%</a:t>
                      </a:r>
                    </a:p>
                  </a:txBody>
                  <a:tcPr marL="68580" marR="68580" marT="0" marB="0" anchor="b"/>
                </a:tc>
                <a:extLst>
                  <a:ext uri="{0D108BD9-81ED-4DB2-BD59-A6C34878D82A}">
                    <a16:rowId xmlns:a16="http://schemas.microsoft.com/office/drawing/2014/main" val="4197108286"/>
                  </a:ext>
                </a:extLst>
              </a:tr>
              <a:tr h="362470">
                <a:tc>
                  <a:txBody>
                    <a:bodyPr/>
                    <a:lstStyle/>
                    <a:p>
                      <a:pPr marL="0" marR="0">
                        <a:lnSpc>
                          <a:spcPct val="107000"/>
                        </a:lnSpc>
                        <a:spcBef>
                          <a:spcPts val="0"/>
                        </a:spcBef>
                        <a:spcAft>
                          <a:spcPts val="800"/>
                        </a:spcAft>
                      </a:pPr>
                      <a:r>
                        <a:rPr lang="en-US" sz="2400">
                          <a:effectLst/>
                        </a:rPr>
                        <a:t>OO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dirty="0">
                          <a:effectLst/>
                        </a:rPr>
                        <a:t>214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a:effectLst/>
                        </a:rPr>
                        <a:t>28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dirty="0" smtClean="0">
                          <a:effectLst/>
                        </a:rPr>
                        <a:t>13.1%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31021469"/>
                  </a:ext>
                </a:extLst>
              </a:tr>
              <a:tr h="362470">
                <a:tc>
                  <a:txBody>
                    <a:bodyPr/>
                    <a:lstStyle/>
                    <a:p>
                      <a:pPr marL="0" marR="0">
                        <a:lnSpc>
                          <a:spcPct val="107000"/>
                        </a:lnSpc>
                        <a:spcBef>
                          <a:spcPts val="0"/>
                        </a:spcBef>
                        <a:spcAft>
                          <a:spcPts val="800"/>
                        </a:spcAft>
                      </a:pPr>
                      <a:r>
                        <a:rPr lang="en-US" sz="2400" dirty="0">
                          <a:effectLst/>
                        </a:rPr>
                        <a:t>DRVENG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a:effectLst/>
                        </a:rPr>
                        <a:t>52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a:effectLst/>
                        </a:rPr>
                        <a:t>10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dirty="0" smtClean="0">
                          <a:effectLst/>
                        </a:rPr>
                        <a:t>19.2%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10057365"/>
                  </a:ext>
                </a:extLst>
              </a:tr>
              <a:tr h="362470">
                <a:tc>
                  <a:txBody>
                    <a:bodyPr/>
                    <a:lstStyle/>
                    <a:p>
                      <a:pPr marL="0" marR="0">
                        <a:lnSpc>
                          <a:spcPct val="107000"/>
                        </a:lnSpc>
                        <a:spcBef>
                          <a:spcPts val="0"/>
                        </a:spcBef>
                        <a:spcAft>
                          <a:spcPts val="800"/>
                        </a:spcAft>
                      </a:pPr>
                      <a:r>
                        <a:rPr lang="en-US" sz="2400">
                          <a:effectLst/>
                        </a:rPr>
                        <a:t>OTR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a:effectLst/>
                        </a:rPr>
                        <a:t>2449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a:effectLst/>
                        </a:rPr>
                        <a:t>924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dirty="0" smtClean="0">
                          <a:effectLst/>
                        </a:rPr>
                        <a:t>37.7%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83250161"/>
                  </a:ext>
                </a:extLst>
              </a:tr>
              <a:tr h="362470">
                <a:tc>
                  <a:txBody>
                    <a:bodyPr/>
                    <a:lstStyle/>
                    <a:p>
                      <a:pPr marL="0" marR="0">
                        <a:lnSpc>
                          <a:spcPct val="107000"/>
                        </a:lnSpc>
                        <a:spcBef>
                          <a:spcPts val="0"/>
                        </a:spcBef>
                        <a:spcAft>
                          <a:spcPts val="800"/>
                        </a:spcAft>
                      </a:pPr>
                      <a:r>
                        <a:rPr lang="en-US" sz="2400">
                          <a:effectLst/>
                        </a:rPr>
                        <a:t>Trainer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a:effectLst/>
                        </a:rPr>
                        <a:t>156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a:effectLst/>
                        </a:rPr>
                        <a:t>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800"/>
                        </a:spcAft>
                      </a:pPr>
                      <a:r>
                        <a:rPr lang="en-US" sz="2400" dirty="0" smtClean="0">
                          <a:effectLst/>
                          <a:latin typeface="+mn-lt"/>
                          <a:ea typeface="+mn-ea"/>
                          <a:cs typeface="+mn-cs"/>
                        </a:rPr>
                        <a:t>12.8%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96627954"/>
                  </a:ext>
                </a:extLst>
              </a:tr>
            </a:tbl>
          </a:graphicData>
        </a:graphic>
      </p:graphicFrame>
      <p:graphicFrame>
        <p:nvGraphicFramePr>
          <p:cNvPr id="7" name="Chart 6"/>
          <p:cNvGraphicFramePr/>
          <p:nvPr>
            <p:extLst>
              <p:ext uri="{D42A27DB-BD31-4B8C-83A1-F6EECF244321}">
                <p14:modId xmlns:p14="http://schemas.microsoft.com/office/powerpoint/2010/main" val="1998168623"/>
              </p:ext>
            </p:extLst>
          </p:nvPr>
        </p:nvGraphicFramePr>
        <p:xfrm>
          <a:off x="0" y="1638914"/>
          <a:ext cx="6881495" cy="4229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2161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5" y="191048"/>
            <a:ext cx="8596668" cy="1320800"/>
          </a:xfrm>
        </p:spPr>
        <p:txBody>
          <a:bodyPr/>
          <a:lstStyle/>
          <a:p>
            <a:r>
              <a:rPr lang="en-US" dirty="0" smtClean="0"/>
              <a:t>Where are they going?</a:t>
            </a:r>
            <a:endParaRPr lang="en-US" dirty="0"/>
          </a:p>
        </p:txBody>
      </p:sp>
      <p:pic>
        <p:nvPicPr>
          <p:cNvPr id="6" name="Picture 5"/>
          <p:cNvPicPr/>
          <p:nvPr/>
        </p:nvPicPr>
        <p:blipFill>
          <a:blip r:embed="rId2"/>
          <a:stretch>
            <a:fillRect/>
          </a:stretch>
        </p:blipFill>
        <p:spPr>
          <a:xfrm>
            <a:off x="1244011" y="978193"/>
            <a:ext cx="9452344" cy="5539563"/>
          </a:xfrm>
          <a:prstGeom prst="rect">
            <a:avLst/>
          </a:prstGeom>
        </p:spPr>
      </p:pic>
    </p:spTree>
    <p:extLst>
      <p:ext uri="{BB962C8B-B14F-4D97-AF65-F5344CB8AC3E}">
        <p14:creationId xmlns:p14="http://schemas.microsoft.com/office/powerpoint/2010/main" val="165864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5" y="191048"/>
            <a:ext cx="8596668" cy="1320800"/>
          </a:xfrm>
        </p:spPr>
        <p:txBody>
          <a:bodyPr/>
          <a:lstStyle/>
          <a:p>
            <a:r>
              <a:rPr lang="en-US" dirty="0" smtClean="0"/>
              <a:t>Why are they leaving?</a:t>
            </a:r>
            <a:endParaRPr lang="en-US" dirty="0"/>
          </a:p>
        </p:txBody>
      </p:sp>
      <p:pic>
        <p:nvPicPr>
          <p:cNvPr id="6" name="Picture 5"/>
          <p:cNvPicPr/>
          <p:nvPr/>
        </p:nvPicPr>
        <p:blipFill>
          <a:blip r:embed="rId2"/>
          <a:stretch>
            <a:fillRect/>
          </a:stretch>
        </p:blipFill>
        <p:spPr>
          <a:xfrm>
            <a:off x="241005" y="893135"/>
            <a:ext cx="11950995" cy="5762845"/>
          </a:xfrm>
          <a:prstGeom prst="rect">
            <a:avLst/>
          </a:prstGeom>
        </p:spPr>
      </p:pic>
    </p:spTree>
    <p:extLst>
      <p:ext uri="{BB962C8B-B14F-4D97-AF65-F5344CB8AC3E}">
        <p14:creationId xmlns:p14="http://schemas.microsoft.com/office/powerpoint/2010/main" val="173946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5" y="191048"/>
            <a:ext cx="8596668" cy="1320800"/>
          </a:xfrm>
        </p:spPr>
        <p:txBody>
          <a:bodyPr/>
          <a:lstStyle/>
          <a:p>
            <a:r>
              <a:rPr lang="en-US" dirty="0" smtClean="0"/>
              <a:t>Why are they leaving?</a:t>
            </a:r>
            <a:endParaRPr lang="en-US" dirty="0"/>
          </a:p>
        </p:txBody>
      </p:sp>
      <p:pic>
        <p:nvPicPr>
          <p:cNvPr id="7" name="Picture 6"/>
          <p:cNvPicPr/>
          <p:nvPr/>
        </p:nvPicPr>
        <p:blipFill rotWithShape="1">
          <a:blip r:embed="rId2"/>
          <a:srcRect l="21981" t="20462" r="18829" b="23102"/>
          <a:stretch/>
        </p:blipFill>
        <p:spPr>
          <a:xfrm>
            <a:off x="1431758" y="1135024"/>
            <a:ext cx="7640052" cy="5279065"/>
          </a:xfrm>
          <a:prstGeom prst="rect">
            <a:avLst/>
          </a:prstGeom>
        </p:spPr>
      </p:pic>
    </p:spTree>
    <p:extLst>
      <p:ext uri="{BB962C8B-B14F-4D97-AF65-F5344CB8AC3E}">
        <p14:creationId xmlns:p14="http://schemas.microsoft.com/office/powerpoint/2010/main" val="1100362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5" y="191048"/>
            <a:ext cx="8596668" cy="1320800"/>
          </a:xfrm>
        </p:spPr>
        <p:txBody>
          <a:bodyPr/>
          <a:lstStyle/>
          <a:p>
            <a:r>
              <a:rPr lang="en-US" dirty="0" smtClean="0"/>
              <a:t>What do people like about Covenant?</a:t>
            </a:r>
            <a:endParaRPr lang="en-US" dirty="0"/>
          </a:p>
        </p:txBody>
      </p:sp>
      <p:pic>
        <p:nvPicPr>
          <p:cNvPr id="5" name="Picture 4"/>
          <p:cNvPicPr/>
          <p:nvPr/>
        </p:nvPicPr>
        <p:blipFill>
          <a:blip r:embed="rId2"/>
          <a:stretch>
            <a:fillRect/>
          </a:stretch>
        </p:blipFill>
        <p:spPr>
          <a:xfrm>
            <a:off x="161945" y="905953"/>
            <a:ext cx="10055328" cy="5952047"/>
          </a:xfrm>
          <a:prstGeom prst="rect">
            <a:avLst/>
          </a:prstGeom>
        </p:spPr>
      </p:pic>
    </p:spTree>
    <p:extLst>
      <p:ext uri="{BB962C8B-B14F-4D97-AF65-F5344CB8AC3E}">
        <p14:creationId xmlns:p14="http://schemas.microsoft.com/office/powerpoint/2010/main" val="173313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5" y="191048"/>
            <a:ext cx="8596668" cy="1320800"/>
          </a:xfrm>
        </p:spPr>
        <p:txBody>
          <a:bodyPr/>
          <a:lstStyle/>
          <a:p>
            <a:r>
              <a:rPr lang="en-US" dirty="0" smtClean="0"/>
              <a:t>What do people like about Covenant?</a:t>
            </a:r>
            <a:endParaRPr lang="en-US" dirty="0"/>
          </a:p>
        </p:txBody>
      </p:sp>
      <p:pic>
        <p:nvPicPr>
          <p:cNvPr id="8" name="Picture 7"/>
          <p:cNvPicPr/>
          <p:nvPr/>
        </p:nvPicPr>
        <p:blipFill rotWithShape="1">
          <a:blip r:embed="rId2"/>
          <a:srcRect l="22369" t="9499" r="27507" b="15996"/>
          <a:stretch/>
        </p:blipFill>
        <p:spPr>
          <a:xfrm>
            <a:off x="2358190" y="905953"/>
            <a:ext cx="6227041" cy="5473251"/>
          </a:xfrm>
          <a:prstGeom prst="rect">
            <a:avLst/>
          </a:prstGeom>
          <a:solidFill>
            <a:schemeClr val="accent6"/>
          </a:solidFill>
        </p:spPr>
      </p:pic>
    </p:spTree>
    <p:extLst>
      <p:ext uri="{BB962C8B-B14F-4D97-AF65-F5344CB8AC3E}">
        <p14:creationId xmlns:p14="http://schemas.microsoft.com/office/powerpoint/2010/main" val="81930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5" y="191048"/>
            <a:ext cx="8596668" cy="1320800"/>
          </a:xfrm>
        </p:spPr>
        <p:txBody>
          <a:bodyPr/>
          <a:lstStyle/>
          <a:p>
            <a:r>
              <a:rPr lang="en-US" dirty="0" smtClean="0"/>
              <a:t>What are the reasons they left?</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57133478"/>
              </p:ext>
            </p:extLst>
          </p:nvPr>
        </p:nvGraphicFramePr>
        <p:xfrm>
          <a:off x="545689" y="884903"/>
          <a:ext cx="11149781" cy="57961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435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4" y="191048"/>
            <a:ext cx="8701837" cy="1320800"/>
          </a:xfrm>
        </p:spPr>
        <p:txBody>
          <a:bodyPr/>
          <a:lstStyle/>
          <a:p>
            <a:r>
              <a:rPr lang="en-US" dirty="0" smtClean="0"/>
              <a:t>Are the issues distributed evenly among tenure?</a:t>
            </a:r>
            <a:endParaRPr lang="en-US" dirty="0"/>
          </a:p>
        </p:txBody>
      </p:sp>
      <p:graphicFrame>
        <p:nvGraphicFramePr>
          <p:cNvPr id="5" name="Chart 4"/>
          <p:cNvGraphicFramePr/>
          <p:nvPr>
            <p:extLst>
              <p:ext uri="{D42A27DB-BD31-4B8C-83A1-F6EECF244321}">
                <p14:modId xmlns:p14="http://schemas.microsoft.com/office/powerpoint/2010/main" val="2190605644"/>
              </p:ext>
            </p:extLst>
          </p:nvPr>
        </p:nvGraphicFramePr>
        <p:xfrm>
          <a:off x="584791" y="1356852"/>
          <a:ext cx="10963196" cy="5501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328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4" y="191047"/>
            <a:ext cx="6781115" cy="1529687"/>
          </a:xfrm>
        </p:spPr>
        <p:txBody>
          <a:bodyPr/>
          <a:lstStyle/>
          <a:p>
            <a:r>
              <a:rPr lang="en-US" dirty="0" smtClean="0"/>
              <a:t>Financial Security </a:t>
            </a:r>
            <a:endParaRPr lang="en-US" dirty="0"/>
          </a:p>
        </p:txBody>
      </p:sp>
      <p:graphicFrame>
        <p:nvGraphicFramePr>
          <p:cNvPr id="5" name="Chart 4"/>
          <p:cNvGraphicFramePr/>
          <p:nvPr>
            <p:extLst>
              <p:ext uri="{D42A27DB-BD31-4B8C-83A1-F6EECF244321}">
                <p14:modId xmlns:p14="http://schemas.microsoft.com/office/powerpoint/2010/main" val="2828426143"/>
              </p:ext>
            </p:extLst>
          </p:nvPr>
        </p:nvGraphicFramePr>
        <p:xfrm>
          <a:off x="88669" y="1297172"/>
          <a:ext cx="6733308" cy="5560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05117427"/>
              </p:ext>
            </p:extLst>
          </p:nvPr>
        </p:nvGraphicFramePr>
        <p:xfrm>
          <a:off x="6928881" y="2052084"/>
          <a:ext cx="5101196" cy="3795824"/>
        </p:xfrm>
        <a:graphic>
          <a:graphicData uri="http://schemas.openxmlformats.org/drawingml/2006/table">
            <a:tbl>
              <a:tblPr bandRow="1">
                <a:tableStyleId>{D113A9D2-9D6B-4929-AA2D-F23B5EE8CBE7}</a:tableStyleId>
              </a:tblPr>
              <a:tblGrid>
                <a:gridCol w="1275299">
                  <a:extLst>
                    <a:ext uri="{9D8B030D-6E8A-4147-A177-3AD203B41FA5}">
                      <a16:colId xmlns:a16="http://schemas.microsoft.com/office/drawing/2014/main" val="20000"/>
                    </a:ext>
                  </a:extLst>
                </a:gridCol>
                <a:gridCol w="1275299">
                  <a:extLst>
                    <a:ext uri="{9D8B030D-6E8A-4147-A177-3AD203B41FA5}">
                      <a16:colId xmlns:a16="http://schemas.microsoft.com/office/drawing/2014/main" val="20001"/>
                    </a:ext>
                  </a:extLst>
                </a:gridCol>
                <a:gridCol w="1275299">
                  <a:extLst>
                    <a:ext uri="{9D8B030D-6E8A-4147-A177-3AD203B41FA5}">
                      <a16:colId xmlns:a16="http://schemas.microsoft.com/office/drawing/2014/main" val="20002"/>
                    </a:ext>
                  </a:extLst>
                </a:gridCol>
                <a:gridCol w="1275299">
                  <a:extLst>
                    <a:ext uri="{9D8B030D-6E8A-4147-A177-3AD203B41FA5}">
                      <a16:colId xmlns:a16="http://schemas.microsoft.com/office/drawing/2014/main" val="20003"/>
                    </a:ext>
                  </a:extLst>
                </a:gridCol>
              </a:tblGrid>
              <a:tr h="521299">
                <a:tc>
                  <a:txBody>
                    <a:bodyPr/>
                    <a:lstStyle/>
                    <a:p>
                      <a:pPr algn="ctr" fontAlgn="b"/>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LEFT</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STAYED</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DIFFERENCE</a:t>
                      </a:r>
                      <a:endParaRPr lang="en-US"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654905">
                <a:tc>
                  <a:txBody>
                    <a:bodyPr/>
                    <a:lstStyle/>
                    <a:p>
                      <a:pPr algn="ctr" fontAlgn="b"/>
                      <a:r>
                        <a:rPr lang="en-US" sz="1800" u="none" strike="noStrike" dirty="0">
                          <a:effectLst/>
                        </a:rPr>
                        <a:t>DRVENG</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$1,207.01</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$1,112.07</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u="none" strike="noStrike" dirty="0">
                          <a:effectLst/>
                        </a:rPr>
                        <a:t>$94.94</a:t>
                      </a:r>
                      <a:endParaRPr lang="en-US"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654905">
                <a:tc>
                  <a:txBody>
                    <a:bodyPr/>
                    <a:lstStyle/>
                    <a:p>
                      <a:pPr algn="ctr" fontAlgn="b"/>
                      <a:r>
                        <a:rPr lang="en-US" sz="1800" u="none" strike="noStrike" dirty="0">
                          <a:effectLst/>
                        </a:rPr>
                        <a:t>OTR</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$909.40</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$947.89</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u="none" strike="noStrike" dirty="0">
                          <a:effectLst/>
                        </a:rPr>
                        <a:t>-$38.49</a:t>
                      </a:r>
                      <a:endParaRPr lang="en-US"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654905">
                <a:tc>
                  <a:txBody>
                    <a:bodyPr/>
                    <a:lstStyle/>
                    <a:p>
                      <a:pPr algn="ctr" fontAlgn="b"/>
                      <a:r>
                        <a:rPr lang="en-US" sz="1800" u="none" strike="noStrike" dirty="0">
                          <a:effectLst/>
                        </a:rPr>
                        <a:t>OO</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$1,020.47</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$1,011.42</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u="none" strike="noStrike" dirty="0">
                          <a:effectLst/>
                        </a:rPr>
                        <a:t>$9.05</a:t>
                      </a:r>
                      <a:endParaRPr lang="en-US"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654905">
                <a:tc>
                  <a:txBody>
                    <a:bodyPr/>
                    <a:lstStyle/>
                    <a:p>
                      <a:pPr algn="ctr" fontAlgn="b"/>
                      <a:r>
                        <a:rPr lang="en-US" sz="1800" u="none" strike="noStrike" dirty="0">
                          <a:effectLst/>
                        </a:rPr>
                        <a:t>TD/ST</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$716.43</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$735.80</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u="none" strike="noStrike" dirty="0">
                          <a:effectLst/>
                        </a:rPr>
                        <a:t>-$19.36</a:t>
                      </a:r>
                      <a:endParaRPr lang="en-US"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654905">
                <a:tc>
                  <a:txBody>
                    <a:bodyPr/>
                    <a:lstStyle/>
                    <a:p>
                      <a:pPr algn="ctr" fontAlgn="b"/>
                      <a:r>
                        <a:rPr lang="en-US" sz="1800" u="none" strike="noStrike" dirty="0">
                          <a:effectLst/>
                        </a:rPr>
                        <a:t>Trainer</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$963.23</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$1,064.29</a:t>
                      </a:r>
                      <a:endParaRPr lang="en-US" sz="1800" b="1" i="0" u="none" strike="noStrike" dirty="0">
                        <a:solidFill>
                          <a:srgbClr val="000000"/>
                        </a:solidFill>
                        <a:effectLst/>
                        <a:latin typeface="Calibri"/>
                      </a:endParaRPr>
                    </a:p>
                  </a:txBody>
                  <a:tcPr marL="9525" marR="9525" marT="9525" marB="0" anchor="b"/>
                </a:tc>
                <a:tc>
                  <a:txBody>
                    <a:bodyPr/>
                    <a:lstStyle/>
                    <a:p>
                      <a:pPr algn="r" fontAlgn="b"/>
                      <a:r>
                        <a:rPr lang="en-US" sz="1800" u="none" strike="noStrike" dirty="0">
                          <a:effectLst/>
                        </a:rPr>
                        <a:t>-$101.06</a:t>
                      </a:r>
                      <a:endParaRPr lang="en-US" sz="18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2519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Driver Retention &amp; Turnover</a:t>
            </a:r>
            <a:endParaRPr lang="en-US" dirty="0"/>
          </a:p>
        </p:txBody>
      </p:sp>
      <p:sp>
        <p:nvSpPr>
          <p:cNvPr id="3" name="Subtitle 2"/>
          <p:cNvSpPr>
            <a:spLocks noGrp="1"/>
          </p:cNvSpPr>
          <p:nvPr>
            <p:ph type="subTitle" idx="1"/>
          </p:nvPr>
        </p:nvSpPr>
        <p:spPr/>
        <p:txBody>
          <a:bodyPr/>
          <a:lstStyle/>
          <a:p>
            <a:r>
              <a:rPr lang="en-US" dirty="0" smtClean="0"/>
              <a:t>Clara Min, Jill Cox, Vanessa Lee</a:t>
            </a:r>
            <a:endParaRPr lang="en-US" dirty="0"/>
          </a:p>
        </p:txBody>
      </p:sp>
    </p:spTree>
    <p:extLst>
      <p:ext uri="{BB962C8B-B14F-4D97-AF65-F5344CB8AC3E}">
        <p14:creationId xmlns:p14="http://schemas.microsoft.com/office/powerpoint/2010/main" val="853352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5" y="191048"/>
            <a:ext cx="8596668" cy="1320800"/>
          </a:xfrm>
        </p:spPr>
        <p:txBody>
          <a:bodyPr/>
          <a:lstStyle/>
          <a:p>
            <a:r>
              <a:rPr lang="en-US" dirty="0" smtClean="0"/>
              <a:t>Financial Security </a:t>
            </a:r>
            <a:endParaRPr lang="en-US" dirty="0"/>
          </a:p>
        </p:txBody>
      </p:sp>
      <p:sp>
        <p:nvSpPr>
          <p:cNvPr id="3" name="TextBox 2"/>
          <p:cNvSpPr txBox="1"/>
          <p:nvPr/>
        </p:nvSpPr>
        <p:spPr>
          <a:xfrm>
            <a:off x="5037136" y="274160"/>
            <a:ext cx="5048250" cy="646331"/>
          </a:xfrm>
          <a:prstGeom prst="rect">
            <a:avLst/>
          </a:prstGeom>
          <a:noFill/>
        </p:spPr>
        <p:txBody>
          <a:bodyPr wrap="square" rtlCol="0">
            <a:spAutoFit/>
          </a:bodyPr>
          <a:lstStyle/>
          <a:p>
            <a:r>
              <a:rPr lang="en-US" dirty="0" smtClean="0"/>
              <a:t>Currently there are processes to prevent overpaying drivers but not underpaying</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576889862"/>
              </p:ext>
            </p:extLst>
          </p:nvPr>
        </p:nvGraphicFramePr>
        <p:xfrm>
          <a:off x="593852" y="1084774"/>
          <a:ext cx="11145864" cy="54635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603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61925"/>
            <a:ext cx="8596668" cy="680597"/>
          </a:xfrm>
        </p:spPr>
        <p:txBody>
          <a:bodyPr>
            <a:normAutofit/>
          </a:bodyPr>
          <a:lstStyle/>
          <a:p>
            <a:r>
              <a:rPr lang="en-US" sz="3200" dirty="0" smtClean="0"/>
              <a:t>Social Needs: Team Partner</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88962500"/>
              </p:ext>
            </p:extLst>
          </p:nvPr>
        </p:nvGraphicFramePr>
        <p:xfrm>
          <a:off x="677862" y="1010654"/>
          <a:ext cx="10671455" cy="5031372"/>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661321" y="5934670"/>
            <a:ext cx="5203669"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$244 &lt;6months</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Rectangle 6"/>
          <p:cNvSpPr/>
          <p:nvPr/>
        </p:nvSpPr>
        <p:spPr>
          <a:xfrm>
            <a:off x="6236200" y="5934670"/>
            <a:ext cx="4766049"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$460 &gt;2 years</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90400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5" grpId="0">
        <p:bldAsOne/>
      </p:bldGraphic>
      <p:bldP spid="2"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97708"/>
            <a:ext cx="8596668" cy="680597"/>
          </a:xfrm>
        </p:spPr>
        <p:txBody>
          <a:bodyPr>
            <a:normAutofit/>
          </a:bodyPr>
          <a:lstStyle/>
          <a:p>
            <a:r>
              <a:rPr lang="en-US" sz="3200" dirty="0" smtClean="0"/>
              <a:t>Social Needs: Home-time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4124584"/>
              </p:ext>
            </p:extLst>
          </p:nvPr>
        </p:nvGraphicFramePr>
        <p:xfrm>
          <a:off x="497388" y="1270251"/>
          <a:ext cx="10851930" cy="49691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372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604" y="161365"/>
            <a:ext cx="8596668" cy="1320800"/>
          </a:xfrm>
        </p:spPr>
        <p:txBody>
          <a:bodyPr/>
          <a:lstStyle/>
          <a:p>
            <a:r>
              <a:rPr lang="en-US" dirty="0" smtClean="0"/>
              <a:t>Esteem Needs: Need to keep moving</a:t>
            </a:r>
            <a:endParaRPr lang="en-US" dirty="0"/>
          </a:p>
        </p:txBody>
      </p:sp>
      <p:graphicFrame>
        <p:nvGraphicFramePr>
          <p:cNvPr id="6" name="Chart 5"/>
          <p:cNvGraphicFramePr/>
          <p:nvPr>
            <p:extLst>
              <p:ext uri="{D42A27DB-BD31-4B8C-83A1-F6EECF244321}">
                <p14:modId xmlns:p14="http://schemas.microsoft.com/office/powerpoint/2010/main" val="2441416638"/>
              </p:ext>
            </p:extLst>
          </p:nvPr>
        </p:nvGraphicFramePr>
        <p:xfrm>
          <a:off x="1039072" y="1075765"/>
          <a:ext cx="10041304" cy="53967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32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604" y="161365"/>
            <a:ext cx="8596668" cy="1320800"/>
          </a:xfrm>
        </p:spPr>
        <p:txBody>
          <a:bodyPr/>
          <a:lstStyle/>
          <a:p>
            <a:r>
              <a:rPr lang="en-US" dirty="0" smtClean="0"/>
              <a:t>Esteem Needs: Need to keep moving</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738528654"/>
              </p:ext>
            </p:extLst>
          </p:nvPr>
        </p:nvGraphicFramePr>
        <p:xfrm>
          <a:off x="797025" y="1178290"/>
          <a:ext cx="10050270" cy="54018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862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0-ppt_w/2"/>
                                          </p:val>
                                        </p:tav>
                                      </p:tavLst>
                                    </p:anim>
                                    <p:anim calcmode="lin" valueType="num">
                                      <p:cBhvr additive="base">
                                        <p:cTn id="7" dur="500"/>
                                        <p:tgtEl>
                                          <p:spTgt spid="5"/>
                                        </p:tgtEl>
                                        <p:attrNameLst>
                                          <p:attrName>ppt_y</p:attrName>
                                        </p:attrNameLst>
                                      </p:cBhvr>
                                      <p:tavLst>
                                        <p:tav tm="0">
                                          <p:val>
                                            <p:strVal val="ppt_y"/>
                                          </p:val>
                                        </p:tav>
                                        <p:tav tm="100000">
                                          <p:val>
                                            <p:strVal val="ppt_y"/>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604" y="161365"/>
            <a:ext cx="8596668" cy="1320800"/>
          </a:xfrm>
        </p:spPr>
        <p:txBody>
          <a:bodyPr/>
          <a:lstStyle/>
          <a:p>
            <a:r>
              <a:rPr lang="en-US" dirty="0" smtClean="0"/>
              <a:t>Esteem Needs: Need to keep moving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9309360"/>
              </p:ext>
            </p:extLst>
          </p:nvPr>
        </p:nvGraphicFramePr>
        <p:xfrm>
          <a:off x="697246" y="1180354"/>
          <a:ext cx="10472777" cy="543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6065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Esteem Needs: Need to keep moving</a:t>
            </a:r>
            <a:endParaRPr lang="en-US" dirty="0"/>
          </a:p>
        </p:txBody>
      </p:sp>
      <p:sp>
        <p:nvSpPr>
          <p:cNvPr id="3" name="Content Placeholder 2"/>
          <p:cNvSpPr>
            <a:spLocks noGrp="1"/>
          </p:cNvSpPr>
          <p:nvPr>
            <p:ph idx="1"/>
          </p:nvPr>
        </p:nvSpPr>
        <p:spPr>
          <a:xfrm>
            <a:off x="734484" y="4917613"/>
            <a:ext cx="8596668" cy="3880773"/>
          </a:xfrm>
        </p:spPr>
        <p:txBody>
          <a:bodyPr/>
          <a:lstStyle/>
          <a:p>
            <a:r>
              <a:rPr lang="en-US" dirty="0" smtClean="0"/>
              <a:t>Things that caused a layover not to be considered:</a:t>
            </a:r>
          </a:p>
          <a:p>
            <a:pPr lvl="1"/>
            <a:r>
              <a:rPr lang="en-US" dirty="0" smtClean="0"/>
              <a:t>Non-Paid</a:t>
            </a:r>
            <a:r>
              <a:rPr lang="en-US" dirty="0"/>
              <a:t>: being in the shop, Earned Time Off, Family Medical Leave, Sent Home, Military Leave, Terminated, Personal Leave, Route Through Home, Route to Terminal, </a:t>
            </a:r>
            <a:r>
              <a:rPr lang="en-US" dirty="0" smtClean="0"/>
              <a:t>Sick</a:t>
            </a:r>
          </a:p>
          <a:p>
            <a:pPr lvl="1"/>
            <a:r>
              <a:rPr lang="en-US" dirty="0" smtClean="0"/>
              <a:t>Paid: </a:t>
            </a:r>
            <a:r>
              <a:rPr lang="en-US" dirty="0"/>
              <a:t>Student Upgrade, Safety Review, Pickup student</a:t>
            </a:r>
          </a:p>
        </p:txBody>
      </p:sp>
      <p:graphicFrame>
        <p:nvGraphicFramePr>
          <p:cNvPr id="4" name="Chart 3"/>
          <p:cNvGraphicFramePr/>
          <p:nvPr>
            <p:extLst>
              <p:ext uri="{D42A27DB-BD31-4B8C-83A1-F6EECF244321}">
                <p14:modId xmlns:p14="http://schemas.microsoft.com/office/powerpoint/2010/main" val="915674139"/>
              </p:ext>
            </p:extLst>
          </p:nvPr>
        </p:nvGraphicFramePr>
        <p:xfrm>
          <a:off x="1552575" y="1495425"/>
          <a:ext cx="59055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3051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Time Utilization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743248"/>
              </p:ext>
            </p:extLst>
          </p:nvPr>
        </p:nvGraphicFramePr>
        <p:xfrm>
          <a:off x="1018521" y="1506071"/>
          <a:ext cx="9739125" cy="5127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3243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Time Utilization</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752377845"/>
              </p:ext>
            </p:extLst>
          </p:nvPr>
        </p:nvGraphicFramePr>
        <p:xfrm>
          <a:off x="233881" y="1505139"/>
          <a:ext cx="6936463" cy="50495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377318074"/>
              </p:ext>
            </p:extLst>
          </p:nvPr>
        </p:nvGraphicFramePr>
        <p:xfrm>
          <a:off x="7368081" y="1270000"/>
          <a:ext cx="4572000" cy="54164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434921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7 Variables that Contributed to the Retention </a:t>
            </a:r>
            <a:r>
              <a:rPr lang="en-US" dirty="0"/>
              <a:t>M</a:t>
            </a:r>
            <a:r>
              <a:rPr lang="en-US" dirty="0" smtClean="0"/>
              <a:t>odel</a:t>
            </a:r>
            <a:endParaRPr lang="en-US" dirty="0"/>
          </a:p>
        </p:txBody>
      </p:sp>
      <p:sp>
        <p:nvSpPr>
          <p:cNvPr id="3" name="Content Placeholder 2"/>
          <p:cNvSpPr>
            <a:spLocks noGrp="1"/>
          </p:cNvSpPr>
          <p:nvPr>
            <p:ph idx="1"/>
          </p:nvPr>
        </p:nvSpPr>
        <p:spPr/>
        <p:txBody>
          <a:bodyPr/>
          <a:lstStyle/>
          <a:p>
            <a:r>
              <a:rPr lang="en-US" dirty="0" smtClean="0"/>
              <a:t>1. Active driving </a:t>
            </a:r>
            <a:r>
              <a:rPr lang="en-US" dirty="0"/>
              <a:t>d</a:t>
            </a:r>
            <a:r>
              <a:rPr lang="en-US" dirty="0" smtClean="0"/>
              <a:t>ays</a:t>
            </a:r>
          </a:p>
          <a:p>
            <a:r>
              <a:rPr lang="en-US" dirty="0" smtClean="0"/>
              <a:t>2. Numbers of times reteamed</a:t>
            </a:r>
          </a:p>
          <a:p>
            <a:r>
              <a:rPr lang="en-US" dirty="0" smtClean="0"/>
              <a:t>3. Was the safety bonus given</a:t>
            </a:r>
          </a:p>
          <a:p>
            <a:r>
              <a:rPr lang="en-US" dirty="0" smtClean="0"/>
              <a:t>4. Seniority</a:t>
            </a:r>
          </a:p>
          <a:p>
            <a:r>
              <a:rPr lang="en-US" dirty="0" smtClean="0"/>
              <a:t>5. Active </a:t>
            </a:r>
            <a:r>
              <a:rPr lang="en-US" dirty="0"/>
              <a:t>d</a:t>
            </a:r>
            <a:r>
              <a:rPr lang="en-US" dirty="0" smtClean="0"/>
              <a:t>riving </a:t>
            </a:r>
            <a:r>
              <a:rPr lang="en-US" dirty="0"/>
              <a:t>t</a:t>
            </a:r>
            <a:r>
              <a:rPr lang="en-US" dirty="0" smtClean="0"/>
              <a:t>ime per day</a:t>
            </a:r>
          </a:p>
          <a:p>
            <a:r>
              <a:rPr lang="en-US" dirty="0" smtClean="0"/>
              <a:t>6. How many details were in pay</a:t>
            </a:r>
          </a:p>
          <a:p>
            <a:r>
              <a:rPr lang="en-US" dirty="0" smtClean="0"/>
              <a:t>7. Driver type (Career advancement)</a:t>
            </a:r>
            <a:endParaRPr lang="en-US" dirty="0"/>
          </a:p>
        </p:txBody>
      </p:sp>
      <p:sp>
        <p:nvSpPr>
          <p:cNvPr id="5" name="TextBox 4"/>
          <p:cNvSpPr txBox="1"/>
          <p:nvPr/>
        </p:nvSpPr>
        <p:spPr>
          <a:xfrm>
            <a:off x="5657850" y="2990850"/>
            <a:ext cx="3829050" cy="1754326"/>
          </a:xfrm>
          <a:prstGeom prst="rect">
            <a:avLst/>
          </a:prstGeom>
          <a:noFill/>
        </p:spPr>
        <p:txBody>
          <a:bodyPr wrap="square" rtlCol="0">
            <a:spAutoFit/>
          </a:bodyPr>
          <a:lstStyle/>
          <a:p>
            <a:r>
              <a:rPr lang="en-US" dirty="0" smtClean="0"/>
              <a:t>Future Variable to Consider</a:t>
            </a:r>
          </a:p>
          <a:p>
            <a:pPr marL="285750" indent="-285750">
              <a:buFont typeface="Arial" panose="020B0604020202020204" pitchFamily="34" charset="0"/>
              <a:buChar char="•"/>
            </a:pPr>
            <a:r>
              <a:rPr lang="en-US" dirty="0" smtClean="0">
                <a:solidFill>
                  <a:schemeClr val="accent1">
                    <a:lumMod val="75000"/>
                  </a:schemeClr>
                </a:solidFill>
              </a:rPr>
              <a:t>Sentiment change in </a:t>
            </a:r>
            <a:r>
              <a:rPr lang="en-US" dirty="0">
                <a:solidFill>
                  <a:schemeClr val="accent1">
                    <a:lumMod val="75000"/>
                  </a:schemeClr>
                </a:solidFill>
              </a:rPr>
              <a:t>Q</a:t>
            </a:r>
            <a:r>
              <a:rPr lang="en-US" dirty="0" smtClean="0">
                <a:solidFill>
                  <a:schemeClr val="accent1">
                    <a:lumMod val="75000"/>
                  </a:schemeClr>
                </a:solidFill>
              </a:rPr>
              <a:t>ualcomm messages</a:t>
            </a:r>
          </a:p>
          <a:p>
            <a:pPr marL="285750" indent="-285750">
              <a:buFont typeface="Arial" panose="020B0604020202020204" pitchFamily="34" charset="0"/>
              <a:buChar char="•"/>
            </a:pPr>
            <a:r>
              <a:rPr lang="en-US" dirty="0" smtClean="0">
                <a:solidFill>
                  <a:schemeClr val="accent1">
                    <a:lumMod val="75000"/>
                  </a:schemeClr>
                </a:solidFill>
              </a:rPr>
              <a:t>Changes in driver utilization as opportunities to coach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4869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Turnover – Historical Efforts </a:t>
            </a:r>
            <a:endParaRPr lang="en-US" dirty="0"/>
          </a:p>
        </p:txBody>
      </p:sp>
      <p:sp>
        <p:nvSpPr>
          <p:cNvPr id="5" name="Content Placeholder 2"/>
          <p:cNvSpPr>
            <a:spLocks noGrp="1"/>
          </p:cNvSpPr>
          <p:nvPr>
            <p:ph idx="1"/>
          </p:nvPr>
        </p:nvSpPr>
        <p:spPr/>
        <p:txBody>
          <a:bodyPr/>
          <a:lstStyle/>
          <a:p>
            <a:r>
              <a:rPr lang="en-US" dirty="0" smtClean="0"/>
              <a:t>Pay Additions</a:t>
            </a:r>
          </a:p>
          <a:p>
            <a:pPr lvl="1"/>
            <a:r>
              <a:rPr lang="en-US" dirty="0" smtClean="0"/>
              <a:t>Minimum Pay Programs</a:t>
            </a:r>
          </a:p>
          <a:p>
            <a:pPr lvl="1"/>
            <a:r>
              <a:rPr lang="en-US" dirty="0" smtClean="0"/>
              <a:t>Bonuses</a:t>
            </a:r>
          </a:p>
          <a:p>
            <a:r>
              <a:rPr lang="en-US" dirty="0" smtClean="0"/>
              <a:t>Home-Time</a:t>
            </a:r>
          </a:p>
          <a:p>
            <a:r>
              <a:rPr lang="en-US" dirty="0" smtClean="0"/>
              <a:t>Teaming Tool </a:t>
            </a:r>
          </a:p>
          <a:p>
            <a:r>
              <a:rPr lang="en-US" dirty="0" smtClean="0"/>
              <a:t>Operations Re-Organization</a:t>
            </a:r>
          </a:p>
          <a:p>
            <a:r>
              <a:rPr lang="en-US" dirty="0" smtClean="0"/>
              <a:t>Training Videos</a:t>
            </a:r>
            <a:endParaRPr lang="en-US" dirty="0"/>
          </a:p>
        </p:txBody>
      </p:sp>
      <p:sp>
        <p:nvSpPr>
          <p:cNvPr id="2" name="TextBox 1"/>
          <p:cNvSpPr txBox="1"/>
          <p:nvPr/>
        </p:nvSpPr>
        <p:spPr>
          <a:xfrm>
            <a:off x="1245140" y="5048655"/>
            <a:ext cx="1117998" cy="369332"/>
          </a:xfrm>
          <a:prstGeom prst="rect">
            <a:avLst/>
          </a:prstGeom>
          <a:noFill/>
        </p:spPr>
        <p:txBody>
          <a:bodyPr wrap="none" rtlCol="0">
            <a:spAutoFit/>
          </a:bodyPr>
          <a:lstStyle/>
          <a:p>
            <a:r>
              <a:rPr lang="en-US" dirty="0" smtClean="0"/>
              <a:t>Progress?</a:t>
            </a:r>
            <a:endParaRPr lang="en-US" dirty="0"/>
          </a:p>
        </p:txBody>
      </p:sp>
    </p:spTree>
    <p:extLst>
      <p:ext uri="{BB962C8B-B14F-4D97-AF65-F5344CB8AC3E}">
        <p14:creationId xmlns:p14="http://schemas.microsoft.com/office/powerpoint/2010/main" val="63385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2" dur="500"/>
                                        <p:tgtEl>
                                          <p:spTgt spid="5">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randombar(horizontal)">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50068" y="2924430"/>
            <a:ext cx="10706100" cy="817828"/>
            <a:chOff x="331292" y="6106847"/>
            <a:chExt cx="8512669" cy="751153"/>
          </a:xfrm>
        </p:grpSpPr>
        <p:pic>
          <p:nvPicPr>
            <p:cNvPr id="4" name="Picture 3"/>
            <p:cNvPicPr>
              <a:picLocks noChangeAspect="1"/>
            </p:cNvPicPr>
            <p:nvPr/>
          </p:nvPicPr>
          <p:blipFill rotWithShape="1">
            <a:blip r:embed="rId2"/>
            <a:srcRect l="11536"/>
            <a:stretch/>
          </p:blipFill>
          <p:spPr>
            <a:xfrm>
              <a:off x="331292" y="6106847"/>
              <a:ext cx="2540495" cy="75115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a:stretch>
              <a:fillRect/>
            </a:stretch>
          </p:blipFill>
          <p:spPr>
            <a:xfrm>
              <a:off x="3257549" y="6117092"/>
              <a:ext cx="2305049" cy="74090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6076950" y="6138088"/>
              <a:ext cx="2767011" cy="719912"/>
            </a:xfrm>
            <a:prstGeom prst="rect">
              <a:avLst/>
            </a:prstGeom>
            <a:ln>
              <a:noFill/>
            </a:ln>
            <a:effectLst>
              <a:outerShdw blurRad="190500" algn="tl" rotWithShape="0">
                <a:srgbClr val="000000">
                  <a:alpha val="70000"/>
                </a:srgbClr>
              </a:outerShdw>
            </a:effectLst>
          </p:spPr>
        </p:pic>
      </p:grpSp>
      <p:sp>
        <p:nvSpPr>
          <p:cNvPr id="11" name="TextBox 10"/>
          <p:cNvSpPr txBox="1"/>
          <p:nvPr/>
        </p:nvSpPr>
        <p:spPr>
          <a:xfrm>
            <a:off x="-16185" y="1983198"/>
            <a:ext cx="12192000" cy="646331"/>
          </a:xfrm>
          <a:prstGeom prst="rect">
            <a:avLst/>
          </a:prstGeom>
          <a:noFill/>
        </p:spPr>
        <p:txBody>
          <a:bodyPr wrap="square" rtlCol="0">
            <a:spAutoFit/>
          </a:bodyPr>
          <a:lstStyle/>
          <a:p>
            <a:pPr algn="ct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Legend: </a:t>
            </a:r>
            <a:endPar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59425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icture 144"/>
          <p:cNvPicPr>
            <a:picLocks noChangeAspect="1"/>
          </p:cNvPicPr>
          <p:nvPr/>
        </p:nvPicPr>
        <p:blipFill>
          <a:blip r:embed="rId2"/>
          <a:stretch>
            <a:fillRect/>
          </a:stretch>
        </p:blipFill>
        <p:spPr>
          <a:xfrm>
            <a:off x="1146175" y="-243191"/>
            <a:ext cx="9912437" cy="7101191"/>
          </a:xfrm>
          <a:prstGeom prst="rect">
            <a:avLst/>
          </a:prstGeom>
          <a:effectLst>
            <a:glow rad="63500">
              <a:schemeClr val="accent3">
                <a:satMod val="175000"/>
                <a:alpha val="40000"/>
              </a:schemeClr>
            </a:glow>
          </a:effectLst>
        </p:spPr>
      </p:pic>
      <p:sp>
        <p:nvSpPr>
          <p:cNvPr id="146" name="Rounded Rectangle 145"/>
          <p:cNvSpPr/>
          <p:nvPr/>
        </p:nvSpPr>
        <p:spPr>
          <a:xfrm>
            <a:off x="1123950" y="2976664"/>
            <a:ext cx="9934662" cy="515566"/>
          </a:xfrm>
          <a:prstGeom prst="roundRect">
            <a:avLst/>
          </a:prstGeom>
          <a:no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a:off x="1135062" y="5914416"/>
            <a:ext cx="9934662" cy="490605"/>
          </a:xfrm>
          <a:prstGeom prst="roundRect">
            <a:avLst/>
          </a:prstGeom>
          <a:no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p:cNvSpPr/>
          <p:nvPr/>
        </p:nvSpPr>
        <p:spPr>
          <a:xfrm>
            <a:off x="1112838" y="2449985"/>
            <a:ext cx="9934662" cy="515566"/>
          </a:xfrm>
          <a:prstGeom prst="roundRect">
            <a:avLst/>
          </a:prstGeom>
          <a:no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ounded Rectangle 148"/>
          <p:cNvSpPr/>
          <p:nvPr/>
        </p:nvSpPr>
        <p:spPr>
          <a:xfrm>
            <a:off x="1135062" y="3449215"/>
            <a:ext cx="9934662" cy="441849"/>
          </a:xfrm>
          <a:prstGeom prst="roundRect">
            <a:avLst/>
          </a:prstGeom>
          <a:no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7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75888" y="13476288"/>
            <a:ext cx="5710237" cy="7064375"/>
          </a:xfrm>
          <a:prstGeom prst="rect">
            <a:avLst/>
          </a:prstGeom>
          <a:noFill/>
          <a:extLst>
            <a:ext uri="{909E8E84-426E-40DD-AFC4-6F175D3DCCD1}">
              <a14:hiddenFill xmlns:a14="http://schemas.microsoft.com/office/drawing/2010/main">
                <a:solidFill>
                  <a:srgbClr val="FFFFFF"/>
                </a:solidFill>
              </a14:hiddenFill>
            </a:ext>
          </a:extLst>
        </p:spPr>
      </p:pic>
      <p:pic>
        <p:nvPicPr>
          <p:cNvPr id="2146" name="Picture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92400" y="80895825"/>
            <a:ext cx="34261425" cy="42376725"/>
          </a:xfrm>
          <a:prstGeom prst="rect">
            <a:avLst/>
          </a:prstGeom>
          <a:noFill/>
          <a:extLst>
            <a:ext uri="{909E8E84-426E-40DD-AFC4-6F175D3DCCD1}">
              <a14:hiddenFill xmlns:a14="http://schemas.microsoft.com/office/drawing/2010/main">
                <a:solidFill>
                  <a:srgbClr val="FFFFFF"/>
                </a:solidFill>
              </a14:hiddenFill>
            </a:ext>
          </a:extLst>
        </p:spPr>
      </p:pic>
      <p:pic>
        <p:nvPicPr>
          <p:cNvPr id="2150" name="Picture 186" descr="Image result for aw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26425" y="48885475"/>
            <a:ext cx="4354513" cy="696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44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barn(inVertical)">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7"/>
                                        </p:tgtEl>
                                        <p:attrNameLst>
                                          <p:attrName>style.visibility</p:attrName>
                                        </p:attrNameLst>
                                      </p:cBhvr>
                                      <p:to>
                                        <p:strVal val="visible"/>
                                      </p:to>
                                    </p:set>
                                    <p:animEffect transition="in" filter="barn(inVertical)">
                                      <p:cBhvr>
                                        <p:cTn id="17" dur="500"/>
                                        <p:tgtEl>
                                          <p:spTgt spid="14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8"/>
                                        </p:tgtEl>
                                        <p:attrNameLst>
                                          <p:attrName>style.visibility</p:attrName>
                                        </p:attrNameLst>
                                      </p:cBhvr>
                                      <p:to>
                                        <p:strVal val="visible"/>
                                      </p:to>
                                    </p:set>
                                    <p:animEffect transition="in" filter="barn(inVertical)">
                                      <p:cBhvr>
                                        <p:cTn id="22" dur="500"/>
                                        <p:tgtEl>
                                          <p:spTgt spid="14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9"/>
                                        </p:tgtEl>
                                        <p:attrNameLst>
                                          <p:attrName>style.visibility</p:attrName>
                                        </p:attrNameLst>
                                      </p:cBhvr>
                                      <p:to>
                                        <p:strVal val="visible"/>
                                      </p:to>
                                    </p:set>
                                    <p:animEffect transition="in" filter="barn(inVertical)">
                                      <p:cBhvr>
                                        <p:cTn id="2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148" grpId="0" animBg="1"/>
      <p:bldP spid="1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Thanks to:</a:t>
            </a:r>
            <a:endParaRPr lang="en-US" dirty="0"/>
          </a:p>
        </p:txBody>
      </p:sp>
      <p:sp>
        <p:nvSpPr>
          <p:cNvPr id="3" name="Content Placeholder 2"/>
          <p:cNvSpPr>
            <a:spLocks noGrp="1"/>
          </p:cNvSpPr>
          <p:nvPr>
            <p:ph idx="1"/>
          </p:nvPr>
        </p:nvSpPr>
        <p:spPr/>
        <p:txBody>
          <a:bodyPr/>
          <a:lstStyle/>
          <a:p>
            <a:r>
              <a:rPr lang="en-US" dirty="0" smtClean="0"/>
              <a:t>Sarah Arnold </a:t>
            </a:r>
          </a:p>
          <a:p>
            <a:r>
              <a:rPr lang="en-US" dirty="0" smtClean="0"/>
              <a:t>David Mathis </a:t>
            </a:r>
          </a:p>
          <a:p>
            <a:r>
              <a:rPr lang="en-US" dirty="0" smtClean="0"/>
              <a:t>Patrick Hamilton</a:t>
            </a:r>
          </a:p>
          <a:p>
            <a:r>
              <a:rPr lang="en-US" dirty="0" smtClean="0"/>
              <a:t>Debbie Henderson-Bell</a:t>
            </a:r>
          </a:p>
          <a:p>
            <a:r>
              <a:rPr lang="en-US" dirty="0" smtClean="0"/>
              <a:t>Holly Thomas</a:t>
            </a:r>
          </a:p>
          <a:p>
            <a:r>
              <a:rPr lang="en-US" dirty="0" smtClean="0"/>
              <a:t>Paul Allen</a:t>
            </a:r>
          </a:p>
          <a:p>
            <a:r>
              <a:rPr lang="en-US" dirty="0" smtClean="0"/>
              <a:t>Susan Bowman</a:t>
            </a:r>
          </a:p>
          <a:p>
            <a:r>
              <a:rPr lang="en-US" dirty="0" smtClean="0"/>
              <a:t>Sam Tibbs</a:t>
            </a:r>
          </a:p>
          <a:p>
            <a:r>
              <a:rPr lang="en-US" dirty="0" smtClean="0"/>
              <a:t>Safety and Recruiting </a:t>
            </a:r>
            <a:endParaRPr lang="en-US" dirty="0"/>
          </a:p>
        </p:txBody>
      </p:sp>
    </p:spTree>
    <p:extLst>
      <p:ext uri="{BB962C8B-B14F-4D97-AF65-F5344CB8AC3E}">
        <p14:creationId xmlns:p14="http://schemas.microsoft.com/office/powerpoint/2010/main" val="415635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887" y="2555131"/>
            <a:ext cx="8596668" cy="1320800"/>
          </a:xfrm>
        </p:spPr>
        <p:txBody>
          <a:bodyPr>
            <a:normAutofit/>
          </a:bodyPr>
          <a:lstStyle/>
          <a:p>
            <a:r>
              <a:rPr lang="en-US" sz="5400" dirty="0" smtClean="0"/>
              <a:t>Model Strategy </a:t>
            </a:r>
            <a:endParaRPr lang="en-US" sz="5400" dirty="0"/>
          </a:p>
        </p:txBody>
      </p:sp>
    </p:spTree>
    <p:extLst>
      <p:ext uri="{BB962C8B-B14F-4D97-AF65-F5344CB8AC3E}">
        <p14:creationId xmlns:p14="http://schemas.microsoft.com/office/powerpoint/2010/main" val="1787242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291622">
            <a:off x="7353816" y="712122"/>
            <a:ext cx="2003910" cy="923330"/>
          </a:xfrm>
          <a:prstGeom prst="rect">
            <a:avLst/>
          </a:prstGeom>
          <a:noFill/>
        </p:spPr>
        <p:txBody>
          <a:bodyPr wrap="squar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Wage</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5" name="Rectangle 4"/>
          <p:cNvSpPr/>
          <p:nvPr/>
        </p:nvSpPr>
        <p:spPr>
          <a:xfrm rot="21010304">
            <a:off x="7311867" y="3080252"/>
            <a:ext cx="2855462"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Teaming</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8" name="Rectangle 7"/>
          <p:cNvSpPr/>
          <p:nvPr/>
        </p:nvSpPr>
        <p:spPr>
          <a:xfrm rot="441219">
            <a:off x="2284317" y="500928"/>
            <a:ext cx="1499129"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HOS</a:t>
            </a:r>
            <a:endParaRPr lang="en-US" sz="5400" b="1" dirty="0">
              <a:ln w="22225">
                <a:solidFill>
                  <a:schemeClr val="accent2"/>
                </a:solidFill>
                <a:prstDash val="solid"/>
              </a:ln>
              <a:solidFill>
                <a:schemeClr val="accent2">
                  <a:lumMod val="40000"/>
                  <a:lumOff val="60000"/>
                </a:schemeClr>
              </a:solidFill>
            </a:endParaRPr>
          </a:p>
        </p:txBody>
      </p:sp>
      <p:sp>
        <p:nvSpPr>
          <p:cNvPr id="9" name="Rectangle 8"/>
          <p:cNvSpPr/>
          <p:nvPr/>
        </p:nvSpPr>
        <p:spPr>
          <a:xfrm>
            <a:off x="3399967" y="1893088"/>
            <a:ext cx="3389069"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Detention</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Rectangle 5"/>
          <p:cNvSpPr/>
          <p:nvPr/>
        </p:nvSpPr>
        <p:spPr>
          <a:xfrm rot="574030">
            <a:off x="592917" y="3178444"/>
            <a:ext cx="5661743"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Pay Expectations</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7" name="Rectangle 6"/>
          <p:cNvSpPr/>
          <p:nvPr/>
        </p:nvSpPr>
        <p:spPr>
          <a:xfrm rot="21385617">
            <a:off x="1236098" y="5377798"/>
            <a:ext cx="3833358"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Home Time</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0" name="Rectangle 9"/>
          <p:cNvSpPr/>
          <p:nvPr/>
        </p:nvSpPr>
        <p:spPr>
          <a:xfrm>
            <a:off x="5699744" y="5496351"/>
            <a:ext cx="3108543"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Lay-Over</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1" name="Rectangle 10"/>
          <p:cNvSpPr/>
          <p:nvPr/>
        </p:nvSpPr>
        <p:spPr>
          <a:xfrm rot="20291622">
            <a:off x="7353815" y="712122"/>
            <a:ext cx="2003910" cy="923330"/>
          </a:xfrm>
          <a:prstGeom prst="rect">
            <a:avLst/>
          </a:prstGeom>
          <a:noFill/>
        </p:spPr>
        <p:txBody>
          <a:bodyPr wrap="squar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Wage</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2" name="Rectangle 11"/>
          <p:cNvSpPr/>
          <p:nvPr/>
        </p:nvSpPr>
        <p:spPr>
          <a:xfrm rot="21010304">
            <a:off x="7311866" y="3080252"/>
            <a:ext cx="2855462"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Teaming</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3" name="Rectangle 12"/>
          <p:cNvSpPr/>
          <p:nvPr/>
        </p:nvSpPr>
        <p:spPr>
          <a:xfrm rot="441219">
            <a:off x="2284316" y="500928"/>
            <a:ext cx="1499129"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HOS</a:t>
            </a:r>
            <a:endParaRPr lang="en-US" sz="5400" b="1" dirty="0">
              <a:ln w="22225">
                <a:solidFill>
                  <a:schemeClr val="accent2"/>
                </a:solidFill>
                <a:prstDash val="solid"/>
              </a:ln>
              <a:solidFill>
                <a:schemeClr val="accent2">
                  <a:lumMod val="40000"/>
                  <a:lumOff val="60000"/>
                </a:schemeClr>
              </a:solidFill>
            </a:endParaRPr>
          </a:p>
        </p:txBody>
      </p:sp>
      <p:sp>
        <p:nvSpPr>
          <p:cNvPr id="14" name="Rectangle 13"/>
          <p:cNvSpPr/>
          <p:nvPr/>
        </p:nvSpPr>
        <p:spPr>
          <a:xfrm>
            <a:off x="3399966" y="1893088"/>
            <a:ext cx="3389069"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Detention</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5" name="Rectangle 14"/>
          <p:cNvSpPr/>
          <p:nvPr/>
        </p:nvSpPr>
        <p:spPr>
          <a:xfrm rot="574030">
            <a:off x="595080" y="3154943"/>
            <a:ext cx="5661743"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Pay Expectations</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rot="21385617">
            <a:off x="1238261" y="5354297"/>
            <a:ext cx="3833358"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Home Time</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rot="20291622">
            <a:off x="7355978" y="688621"/>
            <a:ext cx="2003910" cy="923330"/>
          </a:xfrm>
          <a:prstGeom prst="rect">
            <a:avLst/>
          </a:prstGeom>
          <a:noFill/>
        </p:spPr>
        <p:txBody>
          <a:bodyPr wrap="squar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Wage</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rot="21010304">
            <a:off x="7314029" y="3056751"/>
            <a:ext cx="2855462"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Teaming</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rot="441219">
            <a:off x="2286479" y="477427"/>
            <a:ext cx="1499129"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HOS</a:t>
            </a:r>
            <a:endParaRPr lang="en-US" sz="5400" b="1" dirty="0">
              <a:ln w="22225">
                <a:solidFill>
                  <a:schemeClr val="accent2"/>
                </a:solidFill>
                <a:prstDash val="solid"/>
              </a:ln>
              <a:solidFill>
                <a:schemeClr val="accent2">
                  <a:lumMod val="40000"/>
                  <a:lumOff val="60000"/>
                </a:schemeClr>
              </a:solidFill>
            </a:endParaRPr>
          </a:p>
        </p:txBody>
      </p:sp>
      <p:sp>
        <p:nvSpPr>
          <p:cNvPr id="20" name="Rectangle 19"/>
          <p:cNvSpPr/>
          <p:nvPr/>
        </p:nvSpPr>
        <p:spPr>
          <a:xfrm>
            <a:off x="3402129" y="1869587"/>
            <a:ext cx="3389069"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Detention</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3848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6" grpId="0"/>
      <p:bldP spid="7" grpId="0"/>
      <p:bldP spid="10" grpId="0"/>
      <p:bldP spid="11" grpId="0"/>
      <p:bldP spid="12" grpId="0"/>
      <p:bldP spid="13" grpId="0"/>
      <p:bldP spid="14" grpId="0"/>
      <p:bldP spid="15" grpId="0"/>
      <p:bldP spid="16" grpId="0"/>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66502"/>
            <a:ext cx="8669710" cy="6450676"/>
          </a:xfrm>
        </p:spPr>
      </p:pic>
      <p:cxnSp>
        <p:nvCxnSpPr>
          <p:cNvPr id="10" name="Straight Arrow Connector 9"/>
          <p:cNvCxnSpPr/>
          <p:nvPr/>
        </p:nvCxnSpPr>
        <p:spPr>
          <a:xfrm flipV="1">
            <a:off x="548641" y="340822"/>
            <a:ext cx="3832166" cy="5860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p:nvPr>
        </p:nvSpPr>
        <p:spPr>
          <a:xfrm>
            <a:off x="207819" y="182879"/>
            <a:ext cx="3674225" cy="731520"/>
          </a:xfrm>
        </p:spPr>
        <p:txBody>
          <a:bodyPr>
            <a:normAutofit/>
          </a:bodyPr>
          <a:lstStyle/>
          <a:p>
            <a:pPr algn="ctr"/>
            <a:r>
              <a:rPr lang="en-US" dirty="0"/>
              <a:t>Model </a:t>
            </a:r>
            <a:r>
              <a:rPr lang="en-US" dirty="0" smtClean="0"/>
              <a:t>Strategy = </a:t>
            </a:r>
            <a:r>
              <a:rPr lang="en-US" dirty="0"/>
              <a:t/>
            </a:r>
            <a:br>
              <a:rPr lang="en-US" dirty="0"/>
            </a:br>
            <a:r>
              <a:rPr lang="en-US" dirty="0"/>
              <a:t>Maslow's Hierarchy of </a:t>
            </a:r>
            <a:r>
              <a:rPr lang="en-US" dirty="0" smtClean="0"/>
              <a:t>Needs </a:t>
            </a:r>
            <a:endParaRPr lang="en-US" dirty="0"/>
          </a:p>
        </p:txBody>
      </p:sp>
    </p:spTree>
    <p:extLst>
      <p:ext uri="{BB962C8B-B14F-4D97-AF65-F5344CB8AC3E}">
        <p14:creationId xmlns:p14="http://schemas.microsoft.com/office/powerpoint/2010/main" val="178756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9415" y="1054087"/>
            <a:ext cx="5892585" cy="4384363"/>
          </a:xfrm>
        </p:spPr>
      </p:pic>
      <p:graphicFrame>
        <p:nvGraphicFramePr>
          <p:cNvPr id="6" name="Diagram 5"/>
          <p:cNvGraphicFramePr/>
          <p:nvPr>
            <p:extLst>
              <p:ext uri="{D42A27DB-BD31-4B8C-83A1-F6EECF244321}">
                <p14:modId xmlns:p14="http://schemas.microsoft.com/office/powerpoint/2010/main" val="2558050025"/>
              </p:ext>
            </p:extLst>
          </p:nvPr>
        </p:nvGraphicFramePr>
        <p:xfrm>
          <a:off x="250308" y="3231803"/>
          <a:ext cx="6140665" cy="1580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177448196"/>
              </p:ext>
            </p:extLst>
          </p:nvPr>
        </p:nvGraphicFramePr>
        <p:xfrm>
          <a:off x="336885" y="1362216"/>
          <a:ext cx="6054088" cy="1380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Title 1"/>
          <p:cNvSpPr txBox="1">
            <a:spLocks/>
          </p:cNvSpPr>
          <p:nvPr/>
        </p:nvSpPr>
        <p:spPr>
          <a:xfrm>
            <a:off x="250309" y="5315602"/>
            <a:ext cx="10746554" cy="11118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Could any existing business process compromise the basic needs?</a:t>
            </a:r>
            <a:endParaRPr lang="en-US" sz="2000" dirty="0"/>
          </a:p>
        </p:txBody>
      </p:sp>
      <p:sp>
        <p:nvSpPr>
          <p:cNvPr id="10" name="Title 1"/>
          <p:cNvSpPr txBox="1">
            <a:spLocks/>
          </p:cNvSpPr>
          <p:nvPr/>
        </p:nvSpPr>
        <p:spPr>
          <a:xfrm>
            <a:off x="250309" y="206460"/>
            <a:ext cx="6140664" cy="84762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Are we meeting the basic needs?</a:t>
            </a:r>
            <a:endParaRPr lang="en-US" sz="2800" dirty="0"/>
          </a:p>
        </p:txBody>
      </p:sp>
      <p:graphicFrame>
        <p:nvGraphicFramePr>
          <p:cNvPr id="2" name="Diagram 1"/>
          <p:cNvGraphicFramePr/>
          <p:nvPr>
            <p:extLst>
              <p:ext uri="{D42A27DB-BD31-4B8C-83A1-F6EECF244321}">
                <p14:modId xmlns:p14="http://schemas.microsoft.com/office/powerpoint/2010/main" val="543973664"/>
              </p:ext>
            </p:extLst>
          </p:nvPr>
        </p:nvGraphicFramePr>
        <p:xfrm>
          <a:off x="4943510" y="1523819"/>
          <a:ext cx="2466509" cy="10156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3" name="Title 1"/>
          <p:cNvSpPr txBox="1">
            <a:spLocks/>
          </p:cNvSpPr>
          <p:nvPr/>
        </p:nvSpPr>
        <p:spPr>
          <a:xfrm>
            <a:off x="4272447" y="2647765"/>
            <a:ext cx="2504504" cy="7274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t>Insecurities? </a:t>
            </a:r>
            <a:endParaRPr lang="en-US" sz="2400" dirty="0"/>
          </a:p>
        </p:txBody>
      </p:sp>
    </p:spTree>
    <p:extLst>
      <p:ext uri="{BB962C8B-B14F-4D97-AF65-F5344CB8AC3E}">
        <p14:creationId xmlns:p14="http://schemas.microsoft.com/office/powerpoint/2010/main" val="32594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5" grpId="0">
        <p:bldAsOne/>
      </p:bldGraphic>
      <p:bldP spid="9" grpId="0"/>
      <p:bldP spid="10" grpId="0"/>
      <p:bldGraphic spid="2" grpId="0">
        <p:bldAsOne/>
      </p:bldGraphic>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415" y="1054087"/>
            <a:ext cx="5892585" cy="4384363"/>
          </a:xfrm>
          <a:prstGeom prst="rect">
            <a:avLst/>
          </a:prstGeom>
        </p:spPr>
      </p:pic>
      <p:sp>
        <p:nvSpPr>
          <p:cNvPr id="7" name="Title 1"/>
          <p:cNvSpPr>
            <a:spLocks noGrp="1"/>
          </p:cNvSpPr>
          <p:nvPr>
            <p:ph type="title"/>
          </p:nvPr>
        </p:nvSpPr>
        <p:spPr>
          <a:xfrm>
            <a:off x="419686" y="229551"/>
            <a:ext cx="7175139" cy="1175260"/>
          </a:xfrm>
        </p:spPr>
        <p:txBody>
          <a:bodyPr>
            <a:normAutofit/>
          </a:bodyPr>
          <a:lstStyle/>
          <a:p>
            <a:r>
              <a:rPr lang="en-US" sz="3200" dirty="0" smtClean="0"/>
              <a:t>Are psychological needs being met?</a:t>
            </a:r>
            <a:endParaRPr lang="en-US" sz="3200" dirty="0"/>
          </a:p>
        </p:txBody>
      </p:sp>
      <p:graphicFrame>
        <p:nvGraphicFramePr>
          <p:cNvPr id="21" name="Diagram 20"/>
          <p:cNvGraphicFramePr/>
          <p:nvPr>
            <p:extLst>
              <p:ext uri="{D42A27DB-BD31-4B8C-83A1-F6EECF244321}">
                <p14:modId xmlns:p14="http://schemas.microsoft.com/office/powerpoint/2010/main" val="3127581596"/>
              </p:ext>
            </p:extLst>
          </p:nvPr>
        </p:nvGraphicFramePr>
        <p:xfrm>
          <a:off x="331042" y="3777224"/>
          <a:ext cx="5907505" cy="18708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Diagram 2"/>
          <p:cNvGraphicFramePr/>
          <p:nvPr>
            <p:extLst>
              <p:ext uri="{D42A27DB-BD31-4B8C-83A1-F6EECF244321}">
                <p14:modId xmlns:p14="http://schemas.microsoft.com/office/powerpoint/2010/main" val="2730110268"/>
              </p:ext>
            </p:extLst>
          </p:nvPr>
        </p:nvGraphicFramePr>
        <p:xfrm>
          <a:off x="270174" y="1439392"/>
          <a:ext cx="6029241" cy="205132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4" name="Diagram 3"/>
          <p:cNvGraphicFramePr/>
          <p:nvPr>
            <p:extLst>
              <p:ext uri="{D42A27DB-BD31-4B8C-83A1-F6EECF244321}">
                <p14:modId xmlns:p14="http://schemas.microsoft.com/office/powerpoint/2010/main" val="2199227349"/>
              </p:ext>
            </p:extLst>
          </p:nvPr>
        </p:nvGraphicFramePr>
        <p:xfrm>
          <a:off x="4833949" y="2339427"/>
          <a:ext cx="1465466" cy="39556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 name="Diagram 1"/>
          <p:cNvGraphicFramePr/>
          <p:nvPr>
            <p:extLst>
              <p:ext uri="{D42A27DB-BD31-4B8C-83A1-F6EECF244321}">
                <p14:modId xmlns:p14="http://schemas.microsoft.com/office/powerpoint/2010/main" val="634303340"/>
              </p:ext>
            </p:extLst>
          </p:nvPr>
        </p:nvGraphicFramePr>
        <p:xfrm>
          <a:off x="4828691" y="1864889"/>
          <a:ext cx="1470724" cy="40011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7" name="Title 1"/>
          <p:cNvSpPr txBox="1">
            <a:spLocks/>
          </p:cNvSpPr>
          <p:nvPr/>
        </p:nvSpPr>
        <p:spPr>
          <a:xfrm>
            <a:off x="2368171" y="3525298"/>
            <a:ext cx="4591050" cy="340299"/>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Do we respect professional drivers time?</a:t>
            </a:r>
            <a:endParaRPr lang="en-US" sz="1800" dirty="0"/>
          </a:p>
        </p:txBody>
      </p:sp>
      <p:graphicFrame>
        <p:nvGraphicFramePr>
          <p:cNvPr id="6" name="Diagram 5"/>
          <p:cNvGraphicFramePr/>
          <p:nvPr>
            <p:extLst>
              <p:ext uri="{D42A27DB-BD31-4B8C-83A1-F6EECF244321}">
                <p14:modId xmlns:p14="http://schemas.microsoft.com/office/powerpoint/2010/main" val="3269941955"/>
              </p:ext>
            </p:extLst>
          </p:nvPr>
        </p:nvGraphicFramePr>
        <p:xfrm>
          <a:off x="5004735" y="4008443"/>
          <a:ext cx="1294680" cy="1361911"/>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Tree>
    <p:extLst>
      <p:ext uri="{BB962C8B-B14F-4D97-AF65-F5344CB8AC3E}">
        <p14:creationId xmlns:p14="http://schemas.microsoft.com/office/powerpoint/2010/main" val="332713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21" grpId="0">
        <p:bldAsOne/>
      </p:bldGraphic>
      <p:bldGraphic spid="3" grpId="0">
        <p:bldAsOne/>
      </p:bldGraphic>
      <p:bldGraphic spid="4" grpId="0">
        <p:bldAsOne/>
      </p:bldGraphic>
      <p:bldGraphic spid="2" grpId="0">
        <p:bldAsOne/>
      </p:bldGraphic>
      <p:bldP spid="17" grpId="0"/>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539" y="1054087"/>
            <a:ext cx="7800461" cy="5803913"/>
          </a:xfrm>
          <a:prstGeom prst="rect">
            <a:avLst/>
          </a:prstGeom>
        </p:spPr>
      </p:pic>
      <p:sp>
        <p:nvSpPr>
          <p:cNvPr id="7" name="Title 1"/>
          <p:cNvSpPr>
            <a:spLocks noGrp="1"/>
          </p:cNvSpPr>
          <p:nvPr>
            <p:ph type="title"/>
          </p:nvPr>
        </p:nvSpPr>
        <p:spPr>
          <a:xfrm>
            <a:off x="-1" y="197708"/>
            <a:ext cx="9541043" cy="1123092"/>
          </a:xfrm>
        </p:spPr>
        <p:txBody>
          <a:bodyPr>
            <a:normAutofit/>
          </a:bodyPr>
          <a:lstStyle/>
          <a:p>
            <a:r>
              <a:rPr lang="en-US" sz="2800" dirty="0" smtClean="0"/>
              <a:t>Are we helping our professional drivers reach their full potential? </a:t>
            </a:r>
            <a:endParaRPr lang="en-US" sz="2800" dirty="0"/>
          </a:p>
        </p:txBody>
      </p:sp>
      <p:graphicFrame>
        <p:nvGraphicFramePr>
          <p:cNvPr id="2" name="Diagram 1"/>
          <p:cNvGraphicFramePr/>
          <p:nvPr>
            <p:extLst>
              <p:ext uri="{D42A27DB-BD31-4B8C-83A1-F6EECF244321}">
                <p14:modId xmlns:p14="http://schemas.microsoft.com/office/powerpoint/2010/main" val="79071503"/>
              </p:ext>
            </p:extLst>
          </p:nvPr>
        </p:nvGraphicFramePr>
        <p:xfrm>
          <a:off x="2316091" y="1335505"/>
          <a:ext cx="4150895" cy="22109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032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2" grpId="0">
        <p:bldAsOne/>
      </p:bldGraphic>
    </p:bldLst>
  </p:timing>
</p:sld>
</file>

<file path=ppt/theme/theme1.xml><?xml version="1.0" encoding="utf-8"?>
<a:theme xmlns:a="http://schemas.openxmlformats.org/drawingml/2006/main" name="Facet">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1408</TotalTime>
  <Words>960</Words>
  <Application>Microsoft Office PowerPoint</Application>
  <PresentationFormat>Widescreen</PresentationFormat>
  <Paragraphs>212</Paragraphs>
  <Slides>32</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 New Roman</vt:lpstr>
      <vt:lpstr>Trebuchet MS</vt:lpstr>
      <vt:lpstr>Wingdings 3</vt:lpstr>
      <vt:lpstr>Facet</vt:lpstr>
      <vt:lpstr>Meeting Summary</vt:lpstr>
      <vt:lpstr>Driver Retention &amp; Turnover</vt:lpstr>
      <vt:lpstr>Turnover – Historical Efforts </vt:lpstr>
      <vt:lpstr>Model Strategy </vt:lpstr>
      <vt:lpstr>PowerPoint Presentation</vt:lpstr>
      <vt:lpstr>Model Strategy =  Maslow's Hierarchy of Needs </vt:lpstr>
      <vt:lpstr>PowerPoint Presentation</vt:lpstr>
      <vt:lpstr>Are psychological needs being met?</vt:lpstr>
      <vt:lpstr>Are we helping our professional drivers reach their full potential? </vt:lpstr>
      <vt:lpstr>Theory in Action</vt:lpstr>
      <vt:lpstr>Who is leaving?</vt:lpstr>
      <vt:lpstr>Where are they going?</vt:lpstr>
      <vt:lpstr>Why are they leaving?</vt:lpstr>
      <vt:lpstr>Why are they leaving?</vt:lpstr>
      <vt:lpstr>What do people like about Covenant?</vt:lpstr>
      <vt:lpstr>What do people like about Covenant?</vt:lpstr>
      <vt:lpstr>What are the reasons they left?</vt:lpstr>
      <vt:lpstr>Are the issues distributed evenly among tenure?</vt:lpstr>
      <vt:lpstr>Financial Security </vt:lpstr>
      <vt:lpstr>Financial Security </vt:lpstr>
      <vt:lpstr>Social Needs: Team Partner</vt:lpstr>
      <vt:lpstr>Social Needs: Home-time</vt:lpstr>
      <vt:lpstr>Esteem Needs: Need to keep moving</vt:lpstr>
      <vt:lpstr>Esteem Needs: Need to keep moving</vt:lpstr>
      <vt:lpstr>Esteem Needs: Need to keep moving</vt:lpstr>
      <vt:lpstr>Esteem Needs: Need to keep moving</vt:lpstr>
      <vt:lpstr>Time Utilization</vt:lpstr>
      <vt:lpstr>Time Utilization</vt:lpstr>
      <vt:lpstr>Top 7 Variables that Contributed to the Retention Model</vt:lpstr>
      <vt:lpstr>PowerPoint Presentation</vt:lpstr>
      <vt:lpstr>PowerPoint Presentation</vt:lpstr>
      <vt:lpstr>Special Thanks 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Retention &amp; Turnover</dc:title>
  <dc:creator>Vanessa Trotman</dc:creator>
  <cp:lastModifiedBy>Jill Cox</cp:lastModifiedBy>
  <cp:revision>73</cp:revision>
  <dcterms:created xsi:type="dcterms:W3CDTF">2018-03-05T17:06:36Z</dcterms:created>
  <dcterms:modified xsi:type="dcterms:W3CDTF">2018-03-08T21:58:16Z</dcterms:modified>
</cp:coreProperties>
</file>