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29T03:22:06.278"/>
    </inkml:context>
    <inkml:brush xml:id="br0">
      <inkml:brushProperty name="width" value="0.175" units="cm"/>
      <inkml:brushProperty name="height" value="0.175" units="cm"/>
      <inkml:brushProperty name="color" value="#57D200"/>
      <inkml:brushProperty name="ignorePressure" value="1"/>
    </inkml:brush>
  </inkml:definitions>
  <inkml:traceGroup>
    <inkml:annotationXML>
      <emma:emma xmlns:emma="http://www.w3.org/2003/04/emma" version="1.0">
        <emma:interpretation id="{195A705C-40D9-47F5-9462-E268A7BD17FC}" emma:medium="tactile" emma:mode="ink">
          <msink:context xmlns:msink="http://schemas.microsoft.com/ink/2010/main" type="writingRegion" rotatedBoundingBox="15954,14580 15330,14757 15102,13955 15726,13778"/>
        </emma:interpretation>
      </emma:emma>
    </inkml:annotationXML>
    <inkml:traceGroup>
      <inkml:annotationXML>
        <emma:emma xmlns:emma="http://www.w3.org/2003/04/emma" version="1.0">
          <emma:interpretation id="{74EA0352-9004-4BA3-BD71-536E274FADDC}" emma:medium="tactile" emma:mode="ink">
            <msink:context xmlns:msink="http://schemas.microsoft.com/ink/2010/main" type="paragraph" rotatedBoundingBox="15954,14580 15330,14757 15102,13955 15726,13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1F72EF-D85E-4F78-BA37-1FFEA1A9B767}" emma:medium="tactile" emma:mode="ink">
              <msink:context xmlns:msink="http://schemas.microsoft.com/ink/2010/main" type="line" rotatedBoundingBox="15954,14580 15330,14757 15102,13955 15726,13778"/>
            </emma:interpretation>
          </emma:emma>
        </inkml:annotationXML>
        <inkml:traceGroup>
          <inkml:annotationXML>
            <emma:emma xmlns:emma="http://www.w3.org/2003/04/emma" version="1.0">
              <emma:interpretation id="{F862B814-C134-499B-B8D4-0D358BE9AC57}" emma:medium="tactile" emma:mode="ink">
                <msink:context xmlns:msink="http://schemas.microsoft.com/ink/2010/main" type="inkWord" rotatedBoundingBox="15954,14580 15330,14757 15102,13955 15726,13778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@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15927 15358,'0'3,"0"2,0 9,0 7,0 7,0 13,0 11,0 3,0-6,0-7,0-10,0-7,0-3,0-2,0-3,0-2,-3-2,-2-5,-7-3,-3-2,-1-3,-1 3,0 0,1-1,0 0,1-1,-3 0,-2 2,-1 0,-5 5,-4 4,0-1,2 1,4-2,3-1,4 0,0-3,8-3,6-1,7-1,5-1,4 0,4 0,2-1,-3-2,-1 0,0-3,-1 0,0 1,0 1,2 0,2-4,-1 1,0 2,0 0,-2 3,1 0,1 2,-2 2,-5 2,-8-1,-4 2,-3 1,-5-2,1 2,1 2,-1-1,2 2,-1 4,1 2,2 1,2 0,1 0,1 0,-2 0,0 1,0 2,1-9,3-8,1-6,1-6,2-3,0-3,2 3,2 2,0 2,0-4,4 2,3 1,0 1,-2-1,-1 1,-1 3,1 1,-2 5,-3 7,-3 5,-2 3,-2 1,2-1,0-2,-1 0,0 0,0 3,4-2,3 3,8 0,1 2,-2 1,-5-1,-3-1,-6-4,-4-6,-3-5,-4-3,1-4,-3-6,0-6,-2-1,-3 0,1 1,3 0,2-1,-1 1,1 1,4 1,1 1,3-1,-1 2,-1 1,1 0,1-3,1-2,0-1,1 1,2 2,4 4,6 3,3 4,-1-1,-1 0,1 2,0 0,0 1,0 0,3 1,1 0,0 0,-1 1,-1-1,0 0,-1 0,-2 2,-2 2,3 1,1 1,1 2,-3 4,0 0,-6-2,-6-5,-8-4,-6-1,-2-1,-2-1,-1 1,1 0,1-3,0 1,-2-1,0 2,0 0,1 1,1 0,0 1,1 0,-2 0,-1 0,3 5,4 5,8-1,6 2,4-1,3-3,1 0,0-1,-1 1,-1-1,2-1,0-1,5-3,1 0,0 0,0-1,-3 2,-4-2,-6 0,-4-3,-1-4,-4 0,-6 0,0 0,1-4,-1-1,3 0,-1 2,-1 2,2 0,-1 2,1-1,0 1,0-1,3-2,2-2,1-4,3 1,5 0,3 2,3 4,4 2,2 3,0 2,0 1,-1 1,-1-1,0 1,-1-1,2 1,-4-1,-7 0,-7 0,-5 0,-5 0,-3 0,-1 0,-1 0,2 5,4 4,4 3,2 2,2 1,2-2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29T03:22:08.636"/>
    </inkml:context>
    <inkml:brush xml:id="br0">
      <inkml:brushProperty name="width" value="0.175" units="cm"/>
      <inkml:brushProperty name="height" value="0.175" units="cm"/>
      <inkml:brushProperty name="color" value="#57D200"/>
      <inkml:brushProperty name="ignorePressure" value="1"/>
    </inkml:brush>
  </inkml:definitions>
  <inkml:traceGroup>
    <inkml:annotationXML>
      <emma:emma xmlns:emma="http://www.w3.org/2003/04/emma" version="1.0">
        <emma:interpretation id="{69308898-EA71-4FFA-8306-CBAFEC501F65}" emma:medium="tactile" emma:mode="ink">
          <msink:context xmlns:msink="http://schemas.microsoft.com/ink/2010/main" type="inkDrawing"/>
        </emma:interpretation>
      </emma:emma>
    </inkml:annotationXML>
    <inkml:trace contextRef="#ctx0" brushRef="#br0">6862 13372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29T03:22:12.709"/>
    </inkml:context>
    <inkml:brush xml:id="br0">
      <inkml:brushProperty name="width" value="0.175" units="cm"/>
      <inkml:brushProperty name="height" value="0.175" units="cm"/>
      <inkml:brushProperty name="color" value="#57D200"/>
      <inkml:brushProperty name="ignorePressure" value="1"/>
    </inkml:brush>
  </inkml:definitions>
  <inkml:traceGroup>
    <inkml:annotationXML>
      <emma:emma xmlns:emma="http://www.w3.org/2003/04/emma" version="1.0">
        <emma:interpretation id="{D4D1F1B4-ADC8-4D9F-AED8-28F2578A9930}" emma:medium="tactile" emma:mode="ink">
          <msink:context xmlns:msink="http://schemas.microsoft.com/ink/2010/main" type="writingRegion" rotatedBoundingBox="6446,11962 6592,11962 6592,12160 6446,12160"/>
        </emma:interpretation>
      </emma:emma>
    </inkml:annotationXML>
    <inkml:traceGroup>
      <inkml:annotationXML>
        <emma:emma xmlns:emma="http://www.w3.org/2003/04/emma" version="1.0">
          <emma:interpretation id="{0DF20B03-7277-4BF8-8187-ECBEEC2B6690}" emma:medium="tactile" emma:mode="ink">
            <msink:context xmlns:msink="http://schemas.microsoft.com/ink/2010/main" type="paragraph" rotatedBoundingBox="6446,11962 6592,11962 6592,12160 6446,12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7580B1-1548-4942-BA72-562720416EA0}" emma:medium="tactile" emma:mode="ink">
              <msink:context xmlns:msink="http://schemas.microsoft.com/ink/2010/main" type="line" rotatedBoundingBox="6446,11962 6592,11962 6592,12160 6446,12160"/>
            </emma:interpretation>
          </emma:emma>
        </inkml:annotationXML>
        <inkml:traceGroup>
          <inkml:annotationXML>
            <emma:emma xmlns:emma="http://www.w3.org/2003/04/emma" version="1.0">
              <emma:interpretation id="{0446C2E7-22A1-44BF-8F65-08C6F97A7BF0}" emma:medium="tactile" emma:mode="ink">
                <msink:context xmlns:msink="http://schemas.microsoft.com/ink/2010/main" type="inkWord" rotatedBoundingBox="6446,11962 6592,11962 6592,12160 6446,12160"/>
              </emma:interpretation>
              <emma:one-of disjunction-type="recognition" id="oneOf0">
                <emma:interpretation id="interp0" emma:lang="en-US" emma:confidence="0">
                  <emma:literal>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6832 13650,'0'-3,"2"0,4-5,1-4,1 0,2 3,2 2,-1 8,-3 6,-4 1,-4 3,-4-1,-2 0,-2-1,-1-3,-3-2,-4-2,-1 0,-1-2,0 0,2 0,2-4,6-2,8 0,6-6,2-1,4 0,3 3,2 4,-1 2,-2 6,-1 4,-3 2,-1 2,-1 0,-3 0,-4 0,-3 0,-3 2,-3-3,-3-2,0 1,-2-2,-3-2,1-1,-1-2,3-3,3-3,4-4,2-3,2-2,2-2,0-3,4 0,0 1,0 2,-2 0,3 2,0 3,-1-3,-2 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110" y="2404534"/>
            <a:ext cx="8208580" cy="1646302"/>
          </a:xfrm>
        </p:spPr>
        <p:txBody>
          <a:bodyPr/>
          <a:lstStyle/>
          <a:p>
            <a:r>
              <a:rPr lang="en-US" dirty="0"/>
              <a:t>NAO-Kinect Teleoperation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Brady Rainey, Jill Mercer</a:t>
            </a:r>
          </a:p>
        </p:txBody>
      </p:sp>
    </p:spTree>
    <p:extLst>
      <p:ext uri="{BB962C8B-B14F-4D97-AF65-F5344CB8AC3E}">
        <p14:creationId xmlns:p14="http://schemas.microsoft.com/office/powerpoint/2010/main" val="126848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Java 4 Kinect Library</a:t>
            </a:r>
          </a:p>
          <a:p>
            <a:r>
              <a:rPr lang="en-US" dirty="0"/>
              <a:t>Skeleton Angles</a:t>
            </a:r>
          </a:p>
          <a:p>
            <a:r>
              <a:rPr lang="en-US" dirty="0"/>
              <a:t>NAO Angles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017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88045" cy="3880773"/>
          </a:xfrm>
        </p:spPr>
        <p:txBody>
          <a:bodyPr/>
          <a:lstStyle/>
          <a:p>
            <a:r>
              <a:rPr lang="en-US" dirty="0"/>
              <a:t>Challenging project in an interesting area of research.</a:t>
            </a:r>
          </a:p>
          <a:p>
            <a:r>
              <a:rPr lang="en-US" dirty="0"/>
              <a:t>Physical component. </a:t>
            </a:r>
          </a:p>
        </p:txBody>
      </p:sp>
      <p:pic>
        <p:nvPicPr>
          <p:cNvPr id="1026" name="Picture 2" descr="http://cdn2.hubspot.net/hub/314265/file-1052596453-jpg/images/NAO/Evolution/NAO_Evolution_V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r="5464"/>
          <a:stretch/>
        </p:blipFill>
        <p:spPr bwMode="auto">
          <a:xfrm>
            <a:off x="5906813" y="2102782"/>
            <a:ext cx="4824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1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for Kinect (J4K) Library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Skeleton</a:t>
            </a:r>
          </a:p>
          <a:p>
            <a:pPr lvl="1"/>
            <a:r>
              <a:rPr lang="en-US" dirty="0"/>
              <a:t>Array of joints which include X, Y, Z positions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2" y="3137033"/>
            <a:ext cx="7544457" cy="34538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5480441" y="4971292"/>
              <a:ext cx="243180" cy="3025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8784" y="4939631"/>
                <a:ext cx="306493" cy="365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2359421" y="4256512"/>
              <a:ext cx="180" cy="1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3581" y="4240672"/>
                <a:ext cx="31860" cy="31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2320901" y="4306372"/>
              <a:ext cx="52560" cy="71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9437" y="4274692"/>
                <a:ext cx="115489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95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Skeleton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744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Methods:</a:t>
            </a:r>
          </a:p>
          <a:p>
            <a:r>
              <a:rPr lang="EN-US">
                <a:solidFill>
                  <a:srgbClr val="404040"/>
                </a:solidFill>
              </a:rPr>
              <a:t>Slope for Shoulder Pitch: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>
                <a:solidFill>
                  <a:srgbClr val="404040"/>
                </a:solidFill>
              </a:rPr>
              <a:t>elbow</a:t>
            </a:r>
            <a:r>
              <a:rPr lang="EN-US" dirty="0">
                <a:solidFill>
                  <a:srgbClr val="404040"/>
                </a:solidFill>
              </a:rPr>
              <a:t>, shoulder</a:t>
            </a:r>
          </a:p>
          <a:p>
            <a:r>
              <a:rPr lang="EN-US">
                <a:solidFill>
                  <a:srgbClr val="404040"/>
                </a:solidFill>
              </a:rPr>
              <a:t>Vectors </a:t>
            </a:r>
            <a:r>
              <a:rPr lang="EN-US" dirty="0">
                <a:solidFill>
                  <a:srgbClr val="404040"/>
                </a:solidFill>
              </a:rPr>
              <a:t>for </a:t>
            </a:r>
            <a:r>
              <a:rPr lang="EN-US" b="1" dirty="0">
                <a:solidFill>
                  <a:srgbClr val="FFC000"/>
                </a:solidFill>
              </a:rPr>
              <a:t>Shoulder</a:t>
            </a:r>
            <a:r>
              <a:rPr lang="EN-US" dirty="0">
                <a:solidFill>
                  <a:srgbClr val="404040"/>
                </a:solidFill>
              </a:rPr>
              <a:t>/</a:t>
            </a:r>
            <a:r>
              <a:rPr lang="EN-US" b="1" dirty="0">
                <a:solidFill>
                  <a:srgbClr val="90C226"/>
                </a:solidFill>
              </a:rPr>
              <a:t>Elbow</a:t>
            </a:r>
            <a:r>
              <a:rPr lang="EN-US" dirty="0">
                <a:solidFill>
                  <a:srgbClr val="404040"/>
                </a:solidFill>
              </a:rPr>
              <a:t> Roll (3 points)</a:t>
            </a:r>
          </a:p>
          <a:p>
            <a:r>
              <a:rPr lang="EN-US">
                <a:solidFill>
                  <a:srgbClr val="404040"/>
                </a:solidFill>
              </a:rPr>
              <a:t>Allow </a:t>
            </a:r>
            <a:r>
              <a:rPr lang="EN-US" dirty="0">
                <a:solidFill>
                  <a:srgbClr val="404040"/>
                </a:solidFill>
              </a:rPr>
              <a:t>for a correction angle</a:t>
            </a:r>
          </a:p>
          <a:p>
            <a:r>
              <a:rPr lang="EN-US">
                <a:solidFill>
                  <a:srgbClr val="404040"/>
                </a:solidFill>
              </a:rPr>
              <a:t>Negate </a:t>
            </a:r>
            <a:r>
              <a:rPr lang="EN-US" dirty="0">
                <a:solidFill>
                  <a:srgbClr val="404040"/>
                </a:solidFill>
              </a:rPr>
              <a:t>for right </a:t>
            </a:r>
            <a:r>
              <a:rPr lang="EN-US">
                <a:solidFill>
                  <a:srgbClr val="404040"/>
                </a:solidFill>
              </a:rPr>
              <a:t>side</a:t>
            </a:r>
          </a:p>
        </p:txBody>
      </p:sp>
      <p:pic>
        <p:nvPicPr>
          <p:cNvPr id="5" name="Picture 2" descr="https://ometechnology.files.wordpress.com/2013/03/durango-kinec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5" t="8393" r="47817" b="6071"/>
          <a:stretch/>
        </p:blipFill>
        <p:spPr bwMode="auto">
          <a:xfrm>
            <a:off x="5898567" y="1066800"/>
            <a:ext cx="3799811" cy="44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/>
          <p:cNvSpPr/>
          <p:nvPr/>
        </p:nvSpPr>
        <p:spPr>
          <a:xfrm>
            <a:off x="6766756" y="2628900"/>
            <a:ext cx="125768" cy="1325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95492" y="1798157"/>
            <a:ext cx="125768" cy="1325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766757" y="3290702"/>
            <a:ext cx="125768" cy="1325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962974" y="2762250"/>
            <a:ext cx="180652" cy="170729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76574" y="1960525"/>
            <a:ext cx="180652" cy="170729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90117" y="1849228"/>
            <a:ext cx="180652" cy="170729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322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NAO’s Angles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828" y="1182442"/>
            <a:ext cx="4067503" cy="504877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Needed to mimic NAO’s ‘zero’ angle and subtract it. </a:t>
            </a:r>
          </a:p>
          <a:p>
            <a:r>
              <a:rPr lang="en-US" dirty="0"/>
              <a:t>Very “hands on”.</a:t>
            </a:r>
          </a:p>
        </p:txBody>
      </p:sp>
    </p:spTree>
    <p:extLst>
      <p:ext uri="{BB962C8B-B14F-4D97-AF65-F5344CB8AC3E}">
        <p14:creationId xmlns:p14="http://schemas.microsoft.com/office/powerpoint/2010/main" val="162940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J4K Library made using Kinect super simple. </a:t>
            </a:r>
          </a:p>
          <a:p>
            <a:r>
              <a:rPr lang="en-US" dirty="0"/>
              <a:t>Vector math used to pull skeleton angles.</a:t>
            </a:r>
          </a:p>
          <a:p>
            <a:r>
              <a:rPr lang="en-US" dirty="0"/>
              <a:t>Angles translated to NAO. </a:t>
            </a:r>
          </a:p>
        </p:txBody>
      </p:sp>
    </p:spTree>
    <p:extLst>
      <p:ext uri="{BB962C8B-B14F-4D97-AF65-F5344CB8AC3E}">
        <p14:creationId xmlns:p14="http://schemas.microsoft.com/office/powerpoint/2010/main" val="228259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metechnology.files.wordpress.com/2013/03/durango-kinec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8977" r="10847" b="6175"/>
          <a:stretch/>
        </p:blipFill>
        <p:spPr bwMode="auto">
          <a:xfrm>
            <a:off x="4929352" y="2321155"/>
            <a:ext cx="7215641" cy="4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2598227" cy="576262"/>
          </a:xfrm>
        </p:spPr>
        <p:txBody>
          <a:bodyPr/>
          <a:lstStyle/>
          <a:p>
            <a:r>
              <a:rPr lang="en-US" dirty="0"/>
              <a:t>Legs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2598227" cy="3304117"/>
          </a:xfrm>
        </p:spPr>
        <p:txBody>
          <a:bodyPr/>
          <a:lstStyle/>
          <a:p>
            <a:r>
              <a:rPr lang="en-US" dirty="0"/>
              <a:t>Robot balance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3972" y="2160983"/>
            <a:ext cx="6000029" cy="576262"/>
          </a:xfrm>
        </p:spPr>
        <p:txBody>
          <a:bodyPr/>
          <a:lstStyle/>
          <a:p>
            <a:r>
              <a:rPr lang="en-US" dirty="0"/>
              <a:t>Kinect 2.0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3972" y="2737245"/>
            <a:ext cx="6000029" cy="3304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Head rotation</a:t>
            </a:r>
            <a:endParaRPr lang="EN-US" dirty="0"/>
          </a:p>
          <a:p>
            <a:r>
              <a:rPr lang="EN-US"/>
              <a:t>Finger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4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07067" y="52552"/>
            <a:ext cx="7766936" cy="1187669"/>
          </a:xfrm>
        </p:spPr>
        <p:txBody>
          <a:bodyPr/>
          <a:lstStyle/>
          <a:p>
            <a:pPr algn="ctr"/>
            <a:r>
              <a:rPr lang="en-US" dirty="0"/>
              <a:t>Questions? </a:t>
            </a:r>
          </a:p>
        </p:txBody>
      </p:sp>
      <p:pic>
        <p:nvPicPr>
          <p:cNvPr id="9" name="Picture 8" descr="Teams are made up from identical Aldeberan NAO robots – it’s the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02" y="1655380"/>
            <a:ext cx="690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64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141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NAO-Kinect Teleoperation</vt:lpstr>
      <vt:lpstr>Overview</vt:lpstr>
      <vt:lpstr>Motivation</vt:lpstr>
      <vt:lpstr>Java for Kinect (J4K) Library</vt:lpstr>
      <vt:lpstr>Skeleton Angles</vt:lpstr>
      <vt:lpstr>Calculating NAO’s Angles</vt:lpstr>
      <vt:lpstr>Summary </vt:lpstr>
      <vt:lpstr>Future Work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NAO-Kinect Teleoperation</dc:title>
  <dc:creator>Brady Rainey</dc:creator>
  <cp:lastModifiedBy>Brady Rainey</cp:lastModifiedBy>
  <cp:revision>28</cp:revision>
  <dcterms:created xsi:type="dcterms:W3CDTF">2016-11-21T17:02:41Z</dcterms:created>
  <dcterms:modified xsi:type="dcterms:W3CDTF">2016-11-29T14:26:43Z</dcterms:modified>
</cp:coreProperties>
</file>