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57" r:id="rId4"/>
  </p:sldMasterIdLst>
  <p:notesMasterIdLst>
    <p:notesMasterId r:id="rId8"/>
  </p:notesMasterIdLst>
  <p:handoutMasterIdLst>
    <p:handoutMasterId r:id="rId54"/>
  </p:handoutMasterIdLst>
  <p:sldIdLst>
    <p:sldId id="494" r:id="rId5"/>
    <p:sldId id="847" r:id="rId6"/>
    <p:sldId id="845" r:id="rId7"/>
    <p:sldId id="841" r:id="rId9"/>
    <p:sldId id="854" r:id="rId10"/>
    <p:sldId id="855" r:id="rId11"/>
    <p:sldId id="856" r:id="rId12"/>
    <p:sldId id="857" r:id="rId13"/>
    <p:sldId id="858" r:id="rId14"/>
    <p:sldId id="859" r:id="rId15"/>
    <p:sldId id="860" r:id="rId16"/>
    <p:sldId id="861" r:id="rId17"/>
    <p:sldId id="862" r:id="rId18"/>
    <p:sldId id="863" r:id="rId19"/>
    <p:sldId id="864" r:id="rId20"/>
    <p:sldId id="872" r:id="rId21"/>
    <p:sldId id="873" r:id="rId22"/>
    <p:sldId id="865" r:id="rId23"/>
    <p:sldId id="852" r:id="rId24"/>
    <p:sldId id="874" r:id="rId25"/>
    <p:sldId id="875" r:id="rId26"/>
    <p:sldId id="876" r:id="rId27"/>
    <p:sldId id="880" r:id="rId28"/>
    <p:sldId id="878" r:id="rId29"/>
    <p:sldId id="879" r:id="rId30"/>
    <p:sldId id="881" r:id="rId31"/>
    <p:sldId id="882" r:id="rId32"/>
    <p:sldId id="884" r:id="rId33"/>
    <p:sldId id="885" r:id="rId34"/>
    <p:sldId id="886" r:id="rId35"/>
    <p:sldId id="887" r:id="rId36"/>
    <p:sldId id="888" r:id="rId37"/>
    <p:sldId id="889" r:id="rId38"/>
    <p:sldId id="853" r:id="rId39"/>
    <p:sldId id="891" r:id="rId40"/>
    <p:sldId id="892" r:id="rId41"/>
    <p:sldId id="893" r:id="rId42"/>
    <p:sldId id="894" r:id="rId43"/>
    <p:sldId id="895" r:id="rId44"/>
    <p:sldId id="896" r:id="rId45"/>
    <p:sldId id="897" r:id="rId46"/>
    <p:sldId id="898" r:id="rId47"/>
    <p:sldId id="899" r:id="rId48"/>
    <p:sldId id="900" r:id="rId49"/>
    <p:sldId id="901" r:id="rId50"/>
    <p:sldId id="902" r:id="rId51"/>
    <p:sldId id="838" r:id="rId52"/>
    <p:sldId id="649" r:id="rId5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BF"/>
    <a:srgbClr val="0032CB"/>
    <a:srgbClr val="0000FF"/>
    <a:srgbClr val="064BB2"/>
    <a:srgbClr val="00AFEF"/>
    <a:srgbClr val="7624CC"/>
    <a:srgbClr val="990099"/>
    <a:srgbClr val="AE40CC"/>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38" autoAdjust="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2.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CA7841-4BE5-4A02-80CE-D758A5F323C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CD05D-0C36-4176-929B-49DF3E2549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96B3F24-C0A1-47AD-9A8D-4A48F66D7600}"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C1AB5C-377A-41EB-BBB1-2DE3B27A783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ln>
        </p:spPr>
      </p:sp>
      <p:sp>
        <p:nvSpPr>
          <p:cNvPr id="307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C45FE9E-59FD-4495-B781-F605B4F3675D}"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ln>
        </p:spPr>
      </p:sp>
      <p:sp>
        <p:nvSpPr>
          <p:cNvPr id="307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C45FE9E-59FD-4495-B781-F605B4F3675D}"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ln>
        </p:spPr>
      </p:sp>
      <p:sp>
        <p:nvSpPr>
          <p:cNvPr id="3072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072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C45FE9E-59FD-4495-B781-F605B4F3675D}"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1587"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908091" y="2570682"/>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9" name="日期占位符 29"/>
          <p:cNvSpPr>
            <a:spLocks noGrp="1"/>
          </p:cNvSpPr>
          <p:nvPr>
            <p:ph type="dt" sz="half" idx="10"/>
          </p:nvPr>
        </p:nvSpPr>
        <p:spPr>
          <a:xfrm>
            <a:off x="3994680" y="3682451"/>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6DA0C47-8EEF-4316-9F84-548B5DB86994}" type="datetimeFigureOut">
              <a:rPr lang="zh-CN" altLang="en-US"/>
            </a:fld>
            <a:endParaRPr lang="zh-CN" altLang="en-US" dirty="0"/>
          </a:p>
        </p:txBody>
      </p:sp>
      <p:pic>
        <p:nvPicPr>
          <p:cNvPr id="8" name="图片 7"/>
          <p:cNvPicPr>
            <a:picLocks noChangeAspect="1"/>
          </p:cNvPicPr>
          <p:nvPr userDrawn="1"/>
        </p:nvPicPr>
        <p:blipFill rotWithShape="1">
          <a:blip r:embed="rId2"/>
          <a:srcRect l="1176" t="1599" r="829"/>
          <a:stretch>
            <a:fillRect/>
          </a:stretch>
        </p:blipFill>
        <p:spPr>
          <a:xfrm>
            <a:off x="7112766" y="2812311"/>
            <a:ext cx="4536637" cy="2470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E6E121F-235D-4C25-A2F2-973AF74EB6E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1C53B-9A12-46E1-B958-9BD9232D91C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516412" y="1803243"/>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524000" y="76200"/>
            <a:ext cx="10668000" cy="914400"/>
          </a:xfrm>
          <a:prstGeom prst="rect">
            <a:avLst/>
          </a:prstGeom>
          <a:noFill/>
          <a:ln w="9525">
            <a:noFill/>
            <a:miter lim="800000"/>
          </a:ln>
        </p:spPr>
        <p:txBody>
          <a:bodyPr/>
          <a:lstStyle/>
          <a:p>
            <a:pPr lvl="0"/>
            <a:r>
              <a:rPr lang="zh-CN"/>
              <a:t>单击此处编辑母版标题样式</a:t>
            </a:r>
            <a:endParaRPr lang="zh-CN"/>
          </a:p>
        </p:txBody>
      </p:sp>
      <p:grpSp>
        <p:nvGrpSpPr>
          <p:cNvPr id="5" name="Group 3"/>
          <p:cNvGrpSpPr/>
          <p:nvPr userDrawn="1"/>
        </p:nvGrpSpPr>
        <p:grpSpPr bwMode="auto">
          <a:xfrm>
            <a:off x="1588" y="4121150"/>
            <a:ext cx="12190412" cy="2747963"/>
            <a:chOff x="1184" y="4120681"/>
            <a:chExt cx="12190816" cy="2747947"/>
          </a:xfrm>
        </p:grpSpPr>
        <p:sp>
          <p:nvSpPr>
            <p:cNvPr id="6"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7"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8"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9"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0"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1"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a">
    <p:bg>
      <p:bgPr>
        <a:solidFill>
          <a:schemeClr val="bg1"/>
        </a:solid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7" name="图片 6" descr="AW视觉符号.jpg"/>
          <p:cNvPicPr>
            <a:picLocks noChangeAspect="1"/>
          </p:cNvPicPr>
          <p:nvPr/>
        </p:nvPicPr>
        <p:blipFill>
          <a:blip r:embed="rId2" cstate="print"/>
          <a:stretch>
            <a:fillRect/>
          </a:stretch>
        </p:blipFill>
        <p:spPr>
          <a:xfrm>
            <a:off x="202395" y="209254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endParaRPr lang="zh-CN" altLang="en-US" dirty="0"/>
          </a:p>
        </p:txBody>
      </p:sp>
      <p:sp>
        <p:nvSpPr>
          <p:cNvPr id="8" name="日期占位符 29"/>
          <p:cNvSpPr>
            <a:spLocks noGrp="1"/>
          </p:cNvSpPr>
          <p:nvPr>
            <p:ph type="dt" sz="half" idx="2"/>
          </p:nvPr>
        </p:nvSpPr>
        <p:spPr>
          <a:xfrm>
            <a:off x="9447213" y="3771900"/>
            <a:ext cx="2743200" cy="365125"/>
          </a:xfrm>
          <a:prstGeom prst="rect">
            <a:avLst/>
          </a:prstGeo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4B941C-137D-4A49-A1BA-AD02BAE7F29E}"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12"/>
          <p:cNvSpPr>
            <a:spLocks noGrp="1"/>
          </p:cNvSpPr>
          <p:nvPr>
            <p:ph type="ftr" sz="quarter" idx="3"/>
          </p:nvPr>
        </p:nvSpPr>
        <p:spPr>
          <a:xfrm>
            <a:off x="4038600" y="6356350"/>
            <a:ext cx="4114800" cy="365125"/>
          </a:xfrm>
          <a:prstGeom prst="rect">
            <a:avLst/>
          </a:prstGeom>
        </p:spPr>
        <p:txBody>
          <a:bodyPr/>
          <a:lstStyle>
            <a:lvl1pPr algn="ctr" fontAlgn="auto">
              <a:spcBef>
                <a:spcPts val="0"/>
              </a:spcBef>
              <a:spcAft>
                <a:spcPts val="0"/>
              </a:spcAft>
              <a:defRPr sz="1600" b="1">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rPr>
              <a:t>三亚学院信息与智能工程学院</a:t>
            </a:r>
            <a:endPar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kumimoji="0" lang="en-US" altLang="zh-CN" sz="1060" dirty="0">
                <a:solidFill>
                  <a:srgbClr val="7F7F7F"/>
                </a:solidFill>
                <a:cs typeface="Arial" panose="020B0604020202020204" pitchFamily="34" charset="0"/>
              </a:rPr>
              <a:t> </a:t>
            </a:r>
            <a:fld id="{19390B9B-912E-461F-955B-2A98CC7E9B55}" type="slidenum">
              <a:rPr kumimoji="0" lang="en-US" altLang="zh-CN" sz="1060" dirty="0" smtClean="0">
                <a:solidFill>
                  <a:srgbClr val="7F7F7F"/>
                </a:solidFill>
                <a:cs typeface="Arial" panose="020B0604020202020204" pitchFamily="34" charset="0"/>
              </a:rPr>
            </a:fld>
            <a:endParaRPr kumimoji="0" lang="en-US" altLang="zh-CN" sz="1060" dirty="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15913"/>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大数据技术基础</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endParaRPr lang="id-ID" sz="1800">
                <a:solidFill>
                  <a:schemeClr val="tx1"/>
                </a:solidFill>
              </a:endParaRPr>
            </a:p>
          </p:txBody>
        </p:sp>
      </p:gr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B227CE-C434-421A-A201-B0DFAA99D5B1}"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89AF741-F64B-4C7B-9A70-F3D0EE07070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AE604AFC-06DE-4157-AEA4-3EC0AFC228B7}"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tint val="75000"/>
                  </a:srgbClr>
                </a:solidFill>
                <a:latin typeface="+mn-lt"/>
                <a:ea typeface="+mn-ea"/>
              </a:defRPr>
            </a:lvl1pPr>
          </a:lstStyle>
          <a:p>
            <a:pPr>
              <a:defRPr/>
            </a:pPr>
            <a:fld id="{3D7D21AB-9FFF-423A-BB12-CA9E6F4A3DA0}" type="slidenum">
              <a:rPr lang="zh-CN" altLang="en-US"/>
            </a:fld>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F0B227CE-C434-421A-A201-B0DFAA99D5B1}"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789AF741-F64B-4C7B-9A70-F3D0EE07070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image" Target="../media/image5.png"/><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image" Target="../media/image6.wmf"/><Relationship Id="rId7" Type="http://schemas.openxmlformats.org/officeDocument/2006/relationships/oleObject" Target="../embeddings/oleObject1.bin"/><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1" Type="http://schemas.openxmlformats.org/officeDocument/2006/relationships/vmlDrawing" Target="../drawings/vmlDrawing1.vml"/><Relationship Id="rId10" Type="http://schemas.openxmlformats.org/officeDocument/2006/relationships/slideLayout" Target="../slideLayouts/slideLayout8.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78.xml"/><Relationship Id="rId7" Type="http://schemas.openxmlformats.org/officeDocument/2006/relationships/image" Target="../media/image7.png"/><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wmf"/><Relationship Id="rId7" Type="http://schemas.openxmlformats.org/officeDocument/2006/relationships/oleObject" Target="../embeddings/oleObject2.bin"/><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1" Type="http://schemas.openxmlformats.org/officeDocument/2006/relationships/vmlDrawing" Target="../drawings/vmlDrawing2.vml"/><Relationship Id="rId10" Type="http://schemas.openxmlformats.org/officeDocument/2006/relationships/slideLayout" Target="../slideLayouts/slideLayout8.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2.xml"/><Relationship Id="rId7" Type="http://schemas.openxmlformats.org/officeDocument/2006/relationships/image" Target="../media/image9.png"/><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06.xml"/><Relationship Id="rId7" Type="http://schemas.openxmlformats.org/officeDocument/2006/relationships/image" Target="../media/image10.wmf"/><Relationship Id="rId6" Type="http://schemas.openxmlformats.org/officeDocument/2006/relationships/oleObject" Target="../embeddings/oleObject3.bin"/><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vmlDrawing" Target="../drawings/vmlDrawing3.v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13.xml"/><Relationship Id="rId7" Type="http://schemas.openxmlformats.org/officeDocument/2006/relationships/image" Target="../media/image11.png"/><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2" Type="http://schemas.openxmlformats.org/officeDocument/2006/relationships/vmlDrawing" Target="../drawings/vmlDrawing4.vml"/><Relationship Id="rId11" Type="http://schemas.openxmlformats.org/officeDocument/2006/relationships/slideLayout" Target="../slideLayouts/slideLayout8.xml"/><Relationship Id="rId10" Type="http://schemas.openxmlformats.org/officeDocument/2006/relationships/tags" Target="../tags/tag120.xml"/><Relationship Id="rId1" Type="http://schemas.openxmlformats.org/officeDocument/2006/relationships/tags" Target="../tags/tag114.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3.wmf"/><Relationship Id="rId7" Type="http://schemas.openxmlformats.org/officeDocument/2006/relationships/oleObject" Target="../embeddings/oleObject6.bin"/><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9" Type="http://schemas.openxmlformats.org/officeDocument/2006/relationships/vmlDrawing" Target="../drawings/vmlDrawing5.vml"/><Relationship Id="rId18" Type="http://schemas.openxmlformats.org/officeDocument/2006/relationships/slideLayout" Target="../slideLayouts/slideLayout8.xml"/><Relationship Id="rId17" Type="http://schemas.openxmlformats.org/officeDocument/2006/relationships/tags" Target="../tags/tag127.xml"/><Relationship Id="rId16" Type="http://schemas.openxmlformats.org/officeDocument/2006/relationships/image" Target="../media/image17.wmf"/><Relationship Id="rId15" Type="http://schemas.openxmlformats.org/officeDocument/2006/relationships/oleObject" Target="../embeddings/oleObject10.bin"/><Relationship Id="rId14" Type="http://schemas.openxmlformats.org/officeDocument/2006/relationships/image" Target="../media/image16.wmf"/><Relationship Id="rId13" Type="http://schemas.openxmlformats.org/officeDocument/2006/relationships/oleObject" Target="../embeddings/oleObject9.bin"/><Relationship Id="rId12" Type="http://schemas.openxmlformats.org/officeDocument/2006/relationships/image" Target="../media/image15.wmf"/><Relationship Id="rId11" Type="http://schemas.openxmlformats.org/officeDocument/2006/relationships/oleObject" Target="../embeddings/oleObject8.bin"/><Relationship Id="rId10" Type="http://schemas.openxmlformats.org/officeDocument/2006/relationships/image" Target="../media/image14.wmf"/><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8.wmf"/><Relationship Id="rId7" Type="http://schemas.openxmlformats.org/officeDocument/2006/relationships/oleObject" Target="../embeddings/oleObject11.bin"/><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4" Type="http://schemas.openxmlformats.org/officeDocument/2006/relationships/vmlDrawing" Target="../drawings/vmlDrawing6.vml"/><Relationship Id="rId23" Type="http://schemas.openxmlformats.org/officeDocument/2006/relationships/slideLayout" Target="../slideLayouts/slideLayout8.xml"/><Relationship Id="rId22" Type="http://schemas.openxmlformats.org/officeDocument/2006/relationships/tags" Target="../tags/tag134.xml"/><Relationship Id="rId21" Type="http://schemas.openxmlformats.org/officeDocument/2006/relationships/image" Target="../media/image23.wmf"/><Relationship Id="rId20" Type="http://schemas.openxmlformats.org/officeDocument/2006/relationships/oleObject" Target="../embeddings/oleObject18.bin"/><Relationship Id="rId2" Type="http://schemas.openxmlformats.org/officeDocument/2006/relationships/tags" Target="../tags/tag129.xml"/><Relationship Id="rId19" Type="http://schemas.openxmlformats.org/officeDocument/2006/relationships/image" Target="../media/image22.wmf"/><Relationship Id="rId18" Type="http://schemas.openxmlformats.org/officeDocument/2006/relationships/oleObject" Target="../embeddings/oleObject17.bin"/><Relationship Id="rId17" Type="http://schemas.openxmlformats.org/officeDocument/2006/relationships/image" Target="../media/image21.wmf"/><Relationship Id="rId16" Type="http://schemas.openxmlformats.org/officeDocument/2006/relationships/oleObject" Target="../embeddings/oleObject16.bin"/><Relationship Id="rId15" Type="http://schemas.openxmlformats.org/officeDocument/2006/relationships/oleObject" Target="../embeddings/oleObject15.bin"/><Relationship Id="rId14" Type="http://schemas.openxmlformats.org/officeDocument/2006/relationships/image" Target="../media/image20.wmf"/><Relationship Id="rId13" Type="http://schemas.openxmlformats.org/officeDocument/2006/relationships/oleObject" Target="../embeddings/oleObject14.bin"/><Relationship Id="rId12" Type="http://schemas.openxmlformats.org/officeDocument/2006/relationships/image" Target="../media/image19.wmf"/><Relationship Id="rId11" Type="http://schemas.openxmlformats.org/officeDocument/2006/relationships/oleObject" Target="../embeddings/oleObject13.bin"/><Relationship Id="rId10" Type="http://schemas.openxmlformats.org/officeDocument/2006/relationships/image" Target="../media/image12.wmf"/><Relationship Id="rId1" Type="http://schemas.openxmlformats.org/officeDocument/2006/relationships/tags" Target="../tags/tag128.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41.xml"/><Relationship Id="rId7" Type="http://schemas.openxmlformats.org/officeDocument/2006/relationships/image" Target="../media/image24.png"/><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25.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20.bin"/><Relationship Id="rId7" Type="http://schemas.openxmlformats.org/officeDocument/2006/relationships/image" Target="../media/image25.wmf"/><Relationship Id="rId6" Type="http://schemas.openxmlformats.org/officeDocument/2006/relationships/oleObject" Target="../embeddings/oleObject19.bin"/><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6" Type="http://schemas.openxmlformats.org/officeDocument/2006/relationships/vmlDrawing" Target="../drawings/vmlDrawing7.vml"/><Relationship Id="rId15" Type="http://schemas.openxmlformats.org/officeDocument/2006/relationships/slideLayout" Target="../slideLayouts/slideLayout8.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image" Target="../media/image28.png"/><Relationship Id="rId11" Type="http://schemas.openxmlformats.org/officeDocument/2006/relationships/image" Target="../media/image27.wmf"/><Relationship Id="rId10" Type="http://schemas.openxmlformats.org/officeDocument/2006/relationships/oleObject" Target="../embeddings/oleObject21.bin"/><Relationship Id="rId1" Type="http://schemas.openxmlformats.org/officeDocument/2006/relationships/tags" Target="../tags/tag149.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9.wmf"/><Relationship Id="rId7" Type="http://schemas.openxmlformats.org/officeDocument/2006/relationships/oleObject" Target="../embeddings/oleObject22.bin"/><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1" Type="http://schemas.openxmlformats.org/officeDocument/2006/relationships/vmlDrawing" Target="../drawings/vmlDrawing8.vml"/><Relationship Id="rId20" Type="http://schemas.openxmlformats.org/officeDocument/2006/relationships/slideLayout" Target="../slideLayouts/slideLayout8.xml"/><Relationship Id="rId2" Type="http://schemas.openxmlformats.org/officeDocument/2006/relationships/tags" Target="../tags/tag171.xml"/><Relationship Id="rId19" Type="http://schemas.openxmlformats.org/officeDocument/2006/relationships/tags" Target="../tags/tag176.xml"/><Relationship Id="rId18" Type="http://schemas.openxmlformats.org/officeDocument/2006/relationships/image" Target="../media/image34.wmf"/><Relationship Id="rId17" Type="http://schemas.openxmlformats.org/officeDocument/2006/relationships/oleObject" Target="../embeddings/oleObject27.bin"/><Relationship Id="rId16" Type="http://schemas.openxmlformats.org/officeDocument/2006/relationships/image" Target="../media/image33.wmf"/><Relationship Id="rId15" Type="http://schemas.openxmlformats.org/officeDocument/2006/relationships/oleObject" Target="../embeddings/oleObject26.bin"/><Relationship Id="rId14" Type="http://schemas.openxmlformats.org/officeDocument/2006/relationships/image" Target="../media/image32.wmf"/><Relationship Id="rId13" Type="http://schemas.openxmlformats.org/officeDocument/2006/relationships/oleObject" Target="../embeddings/oleObject25.bin"/><Relationship Id="rId12" Type="http://schemas.openxmlformats.org/officeDocument/2006/relationships/image" Target="../media/image31.wmf"/><Relationship Id="rId11" Type="http://schemas.openxmlformats.org/officeDocument/2006/relationships/oleObject" Target="../embeddings/oleObject24.bin"/><Relationship Id="rId10" Type="http://schemas.openxmlformats.org/officeDocument/2006/relationships/image" Target="../media/image30.wmf"/><Relationship Id="rId1" Type="http://schemas.openxmlformats.org/officeDocument/2006/relationships/tags" Target="../tags/tag170.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83.xml"/><Relationship Id="rId7" Type="http://schemas.openxmlformats.org/officeDocument/2006/relationships/image" Target="../media/image35.png"/><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97.xml"/><Relationship Id="rId7" Type="http://schemas.openxmlformats.org/officeDocument/2006/relationships/image" Target="../media/image36.png"/><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11.xml"/><Relationship Id="rId7" Type="http://schemas.openxmlformats.org/officeDocument/2006/relationships/image" Target="../media/image37.png"/><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8.wmf"/><Relationship Id="rId7" Type="http://schemas.openxmlformats.org/officeDocument/2006/relationships/oleObject" Target="../embeddings/oleObject28.bin"/><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7" Type="http://schemas.openxmlformats.org/officeDocument/2006/relationships/vmlDrawing" Target="../drawings/vmlDrawing9.vml"/><Relationship Id="rId16" Type="http://schemas.openxmlformats.org/officeDocument/2006/relationships/slideLayout" Target="../slideLayouts/slideLayout8.xml"/><Relationship Id="rId15" Type="http://schemas.openxmlformats.org/officeDocument/2006/relationships/tags" Target="../tags/tag225.xml"/><Relationship Id="rId14" Type="http://schemas.openxmlformats.org/officeDocument/2006/relationships/image" Target="../media/image41.wmf"/><Relationship Id="rId13" Type="http://schemas.openxmlformats.org/officeDocument/2006/relationships/oleObject" Target="../embeddings/oleObject31.bin"/><Relationship Id="rId12" Type="http://schemas.openxmlformats.org/officeDocument/2006/relationships/image" Target="../media/image40.wmf"/><Relationship Id="rId11" Type="http://schemas.openxmlformats.org/officeDocument/2006/relationships/oleObject" Target="../embeddings/oleObject30.bin"/><Relationship Id="rId10" Type="http://schemas.openxmlformats.org/officeDocument/2006/relationships/image" Target="../media/image39.wmf"/><Relationship Id="rId1" Type="http://schemas.openxmlformats.org/officeDocument/2006/relationships/tags" Target="../tags/tag219.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42.wmf"/><Relationship Id="rId7" Type="http://schemas.openxmlformats.org/officeDocument/2006/relationships/oleObject" Target="../embeddings/oleObject32.bin"/><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4" Type="http://schemas.openxmlformats.org/officeDocument/2006/relationships/vmlDrawing" Target="../drawings/vmlDrawing10.vml"/><Relationship Id="rId13" Type="http://schemas.openxmlformats.org/officeDocument/2006/relationships/slideLayout" Target="../slideLayouts/slideLayout8.xml"/><Relationship Id="rId12" Type="http://schemas.openxmlformats.org/officeDocument/2006/relationships/tags" Target="../tags/tag232.xml"/><Relationship Id="rId11" Type="http://schemas.openxmlformats.org/officeDocument/2006/relationships/oleObject" Target="../embeddings/oleObject34.bin"/><Relationship Id="rId10" Type="http://schemas.openxmlformats.org/officeDocument/2006/relationships/image" Target="../media/image43.wmf"/><Relationship Id="rId1" Type="http://schemas.openxmlformats.org/officeDocument/2006/relationships/tags" Target="../tags/tag226.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44.wmf"/><Relationship Id="rId7" Type="http://schemas.openxmlformats.org/officeDocument/2006/relationships/oleObject" Target="../embeddings/oleObject35.bin"/><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2" Type="http://schemas.openxmlformats.org/officeDocument/2006/relationships/vmlDrawing" Target="../drawings/vmlDrawing11.vml"/><Relationship Id="rId11" Type="http://schemas.openxmlformats.org/officeDocument/2006/relationships/slideLayout" Target="../slideLayouts/slideLayout8.xml"/><Relationship Id="rId10" Type="http://schemas.openxmlformats.org/officeDocument/2006/relationships/tags" Target="../tags/tag239.xml"/><Relationship Id="rId1" Type="http://schemas.openxmlformats.org/officeDocument/2006/relationships/tags" Target="../tags/tag233.xml"/></Relationships>
</file>

<file path=ppt/slides/_rels/slide39.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image" Target="../media/image45.wmf"/><Relationship Id="rId7" Type="http://schemas.openxmlformats.org/officeDocument/2006/relationships/oleObject" Target="../embeddings/oleObject37.bin"/><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1" Type="http://schemas.openxmlformats.org/officeDocument/2006/relationships/vmlDrawing" Target="../drawings/vmlDrawing12.vml"/><Relationship Id="rId10" Type="http://schemas.openxmlformats.org/officeDocument/2006/relationships/slideLayout" Target="../slideLayouts/slideLayout8.xml"/><Relationship Id="rId1" Type="http://schemas.openxmlformats.org/officeDocument/2006/relationships/tags" Target="../tags/tag240.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6.wmf"/><Relationship Id="rId7" Type="http://schemas.openxmlformats.org/officeDocument/2006/relationships/oleObject" Target="../embeddings/oleObject38.bin"/><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3" Type="http://schemas.openxmlformats.org/officeDocument/2006/relationships/vmlDrawing" Target="../drawings/vmlDrawing13.vml"/><Relationship Id="rId12" Type="http://schemas.openxmlformats.org/officeDocument/2006/relationships/slideLayout" Target="../slideLayouts/slideLayout8.xml"/><Relationship Id="rId11" Type="http://schemas.openxmlformats.org/officeDocument/2006/relationships/tags" Target="../tags/tag253.xml"/><Relationship Id="rId10" Type="http://schemas.openxmlformats.org/officeDocument/2006/relationships/image" Target="../media/image47.wmf"/><Relationship Id="rId1" Type="http://schemas.openxmlformats.org/officeDocument/2006/relationships/tags" Target="../tags/tag247.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8.wmf"/><Relationship Id="rId7" Type="http://schemas.openxmlformats.org/officeDocument/2006/relationships/oleObject" Target="../embeddings/oleObject40.bin"/><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7" Type="http://schemas.openxmlformats.org/officeDocument/2006/relationships/vmlDrawing" Target="../drawings/vmlDrawing14.vml"/><Relationship Id="rId16" Type="http://schemas.openxmlformats.org/officeDocument/2006/relationships/slideLayout" Target="../slideLayouts/slideLayout8.xml"/><Relationship Id="rId15" Type="http://schemas.openxmlformats.org/officeDocument/2006/relationships/tags" Target="../tags/tag260.xml"/><Relationship Id="rId14" Type="http://schemas.openxmlformats.org/officeDocument/2006/relationships/oleObject" Target="../embeddings/oleObject45.bin"/><Relationship Id="rId13" Type="http://schemas.openxmlformats.org/officeDocument/2006/relationships/oleObject" Target="../embeddings/oleObject44.bin"/><Relationship Id="rId12" Type="http://schemas.openxmlformats.org/officeDocument/2006/relationships/oleObject" Target="../embeddings/oleObject43.bin"/><Relationship Id="rId11" Type="http://schemas.openxmlformats.org/officeDocument/2006/relationships/image" Target="../media/image49.wmf"/><Relationship Id="rId10" Type="http://schemas.openxmlformats.org/officeDocument/2006/relationships/oleObject" Target="../embeddings/oleObject42.bin"/><Relationship Id="rId1" Type="http://schemas.openxmlformats.org/officeDocument/2006/relationships/tags" Target="../tags/tag254.xml"/></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50.wmf"/><Relationship Id="rId7" Type="http://schemas.openxmlformats.org/officeDocument/2006/relationships/oleObject" Target="../embeddings/oleObject46.bin"/><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5" Type="http://schemas.openxmlformats.org/officeDocument/2006/relationships/vmlDrawing" Target="../drawings/vmlDrawing15.vml"/><Relationship Id="rId14" Type="http://schemas.openxmlformats.org/officeDocument/2006/relationships/slideLayout" Target="../slideLayouts/slideLayout8.xml"/><Relationship Id="rId13" Type="http://schemas.openxmlformats.org/officeDocument/2006/relationships/tags" Target="../tags/tag267.xml"/><Relationship Id="rId12" Type="http://schemas.openxmlformats.org/officeDocument/2006/relationships/image" Target="../media/image52.wmf"/><Relationship Id="rId11" Type="http://schemas.openxmlformats.org/officeDocument/2006/relationships/oleObject" Target="../embeddings/oleObject48.bin"/><Relationship Id="rId10" Type="http://schemas.openxmlformats.org/officeDocument/2006/relationships/image" Target="../media/image51.wmf"/><Relationship Id="rId1" Type="http://schemas.openxmlformats.org/officeDocument/2006/relationships/tags" Target="../tags/tag261.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8.wmf"/><Relationship Id="rId7" Type="http://schemas.openxmlformats.org/officeDocument/2006/relationships/oleObject" Target="../embeddings/oleObject49.bin"/><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9" Type="http://schemas.openxmlformats.org/officeDocument/2006/relationships/vmlDrawing" Target="../drawings/vmlDrawing16.vml"/><Relationship Id="rId18" Type="http://schemas.openxmlformats.org/officeDocument/2006/relationships/slideLayout" Target="../slideLayouts/slideLayout8.xml"/><Relationship Id="rId17" Type="http://schemas.openxmlformats.org/officeDocument/2006/relationships/tags" Target="../tags/tag274.xml"/><Relationship Id="rId16" Type="http://schemas.openxmlformats.org/officeDocument/2006/relationships/oleObject" Target="../embeddings/oleObject56.bin"/><Relationship Id="rId15" Type="http://schemas.openxmlformats.org/officeDocument/2006/relationships/oleObject" Target="../embeddings/oleObject55.bin"/><Relationship Id="rId14" Type="http://schemas.openxmlformats.org/officeDocument/2006/relationships/oleObject" Target="../embeddings/oleObject54.bin"/><Relationship Id="rId13" Type="http://schemas.openxmlformats.org/officeDocument/2006/relationships/oleObject" Target="../embeddings/oleObject53.bin"/><Relationship Id="rId12" Type="http://schemas.openxmlformats.org/officeDocument/2006/relationships/oleObject" Target="../embeddings/oleObject52.bin"/><Relationship Id="rId11" Type="http://schemas.openxmlformats.org/officeDocument/2006/relationships/oleObject" Target="../embeddings/oleObject51.bin"/><Relationship Id="rId10" Type="http://schemas.openxmlformats.org/officeDocument/2006/relationships/image" Target="../media/image49.wmf"/><Relationship Id="rId1" Type="http://schemas.openxmlformats.org/officeDocument/2006/relationships/tags" Target="../tags/tag268.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3.wmf"/><Relationship Id="rId7" Type="http://schemas.openxmlformats.org/officeDocument/2006/relationships/oleObject" Target="../embeddings/oleObject57.bin"/><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7" Type="http://schemas.openxmlformats.org/officeDocument/2006/relationships/vmlDrawing" Target="../drawings/vmlDrawing17.vml"/><Relationship Id="rId16" Type="http://schemas.openxmlformats.org/officeDocument/2006/relationships/slideLayout" Target="../slideLayouts/slideLayout8.xml"/><Relationship Id="rId15" Type="http://schemas.openxmlformats.org/officeDocument/2006/relationships/tags" Target="../tags/tag281.xml"/><Relationship Id="rId14" Type="http://schemas.openxmlformats.org/officeDocument/2006/relationships/image" Target="../media/image56.wmf"/><Relationship Id="rId13" Type="http://schemas.openxmlformats.org/officeDocument/2006/relationships/oleObject" Target="../embeddings/oleObject60.bin"/><Relationship Id="rId12" Type="http://schemas.openxmlformats.org/officeDocument/2006/relationships/image" Target="../media/image55.wmf"/><Relationship Id="rId11" Type="http://schemas.openxmlformats.org/officeDocument/2006/relationships/oleObject" Target="../embeddings/oleObject59.bin"/><Relationship Id="rId10" Type="http://schemas.openxmlformats.org/officeDocument/2006/relationships/image" Target="../media/image54.wmf"/><Relationship Id="rId1" Type="http://schemas.openxmlformats.org/officeDocument/2006/relationships/tags" Target="../tags/tag275.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7.wmf"/><Relationship Id="rId7" Type="http://schemas.openxmlformats.org/officeDocument/2006/relationships/oleObject" Target="../embeddings/oleObject61.bin"/><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5" Type="http://schemas.openxmlformats.org/officeDocument/2006/relationships/vmlDrawing" Target="../drawings/vmlDrawing18.vml"/><Relationship Id="rId14" Type="http://schemas.openxmlformats.org/officeDocument/2006/relationships/slideLayout" Target="../slideLayouts/slideLayout8.xml"/><Relationship Id="rId13" Type="http://schemas.openxmlformats.org/officeDocument/2006/relationships/tags" Target="../tags/tag288.xml"/><Relationship Id="rId12" Type="http://schemas.openxmlformats.org/officeDocument/2006/relationships/image" Target="../media/image59.wmf"/><Relationship Id="rId11" Type="http://schemas.openxmlformats.org/officeDocument/2006/relationships/oleObject" Target="../embeddings/oleObject63.bin"/><Relationship Id="rId10" Type="http://schemas.openxmlformats.org/officeDocument/2006/relationships/image" Target="../media/image58.wmf"/><Relationship Id="rId1" Type="http://schemas.openxmlformats.org/officeDocument/2006/relationships/tags" Target="../tags/tag282.xml"/></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60.wmf"/><Relationship Id="rId7" Type="http://schemas.openxmlformats.org/officeDocument/2006/relationships/oleObject" Target="../embeddings/oleObject64.bin"/><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5" Type="http://schemas.openxmlformats.org/officeDocument/2006/relationships/vmlDrawing" Target="../drawings/vmlDrawing19.vml"/><Relationship Id="rId14" Type="http://schemas.openxmlformats.org/officeDocument/2006/relationships/slideLayout" Target="../slideLayouts/slideLayout8.xml"/><Relationship Id="rId13" Type="http://schemas.openxmlformats.org/officeDocument/2006/relationships/tags" Target="../tags/tag295.xml"/><Relationship Id="rId12" Type="http://schemas.openxmlformats.org/officeDocument/2006/relationships/image" Target="../media/image62.wmf"/><Relationship Id="rId11" Type="http://schemas.openxmlformats.org/officeDocument/2006/relationships/oleObject" Target="../embeddings/oleObject66.bin"/><Relationship Id="rId10" Type="http://schemas.openxmlformats.org/officeDocument/2006/relationships/image" Target="../media/image61.wmf"/><Relationship Id="rId1" Type="http://schemas.openxmlformats.org/officeDocument/2006/relationships/tags" Target="../tags/tag28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4.png"/><Relationship Id="rId1" Type="http://schemas.openxmlformats.org/officeDocument/2006/relationships/image" Target="../media/image63.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43.xml"/><Relationship Id="rId7" Type="http://schemas.openxmlformats.org/officeDocument/2006/relationships/image" Target="../media/image3.png"/><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50.xml"/><Relationship Id="rId7" Type="http://schemas.openxmlformats.org/officeDocument/2006/relationships/image" Target="../media/image4.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979" y="2476705"/>
            <a:ext cx="6511150" cy="829945"/>
          </a:xfrm>
          <a:prstGeom prst="rect">
            <a:avLst/>
          </a:prstGeom>
          <a:noFill/>
        </p:spPr>
        <p:txBody>
          <a:bodyPr wrap="square" rtlCol="0">
            <a:spAutoFit/>
          </a:bodyPr>
          <a:lstStyle/>
          <a:p>
            <a:pPr algn="ctr"/>
            <a:r>
              <a:rPr kumimoji="1" lang="zh-CN" altLang="en-US" sz="4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第三章 概率</a:t>
            </a:r>
            <a:r>
              <a:rPr kumimoji="1" lang="zh-CN" altLang="en-US" sz="4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统计基础</a:t>
            </a:r>
            <a:endParaRPr kumimoji="1" lang="zh-CN" altLang="en-US" sz="4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2922914" y="144052"/>
            <a:ext cx="6511150" cy="830997"/>
          </a:xfrm>
          <a:prstGeom prst="rect">
            <a:avLst/>
          </a:prstGeom>
          <a:noFill/>
        </p:spPr>
        <p:txBody>
          <a:bodyPr wrap="square" rtlCol="0">
            <a:spAutoFit/>
          </a:bodyPr>
          <a:lstStyle/>
          <a:p>
            <a:pPr algn="ctr"/>
            <a:r>
              <a:rPr kumimoji="1" lang="en-US" altLang="zh-CN"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人工智能</a:t>
            </a:r>
            <a:r>
              <a:rPr kumimoji="1" lang="en-US" altLang="zh-CN"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0070BF"/>
              </a:solidFill>
            </a:endParaRPr>
          </a:p>
        </p:txBody>
      </p:sp>
    </p:spTree>
  </p:cSld>
  <p:clrMapOvr>
    <a:masterClrMapping/>
  </p:clrMapOvr>
  <p:transition spd="slow" advTm="768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泊松分布：如果某事件以固定强度λ随机且独立地出现，该事件在单位时间内出现的次数（个数）可以看成是服从泊松分布。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第3章/poisson_pmf.py</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poisson_pmf(mu=3):</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poisson_dis = stats.poisson(mu)</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 = np.arange(poisson_dis.ppf(0.001), poisson_dis.ppf(0.999))</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print(x)</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poisson_dis.pmf(x), 'bo', ms=8, label='poisson pmf')</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ax.vlines(x, 0, poisson_dis.pmf(x), colors='b', lw=5, alpha=0.5)</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plt.title('PMF of poisson distribution(mu={})'.format(mu))</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poisson_pmf(mu=8)</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2147482621" name="图片 -2147482622"/>
          <p:cNvPicPr>
            <a:picLocks noChangeAspect="1"/>
          </p:cNvPicPr>
          <p:nvPr/>
        </p:nvPicPr>
        <p:blipFill>
          <a:blip r:embed="rId6"/>
          <a:stretch>
            <a:fillRect/>
          </a:stretch>
        </p:blipFill>
        <p:spPr>
          <a:xfrm>
            <a:off x="8969375" y="2042795"/>
            <a:ext cx="2898775" cy="2141855"/>
          </a:xfrm>
          <a:prstGeom prst="rect">
            <a:avLst/>
          </a:prstGeom>
          <a:noFill/>
          <a:ln w="9525">
            <a:noFill/>
          </a:ln>
        </p:spPr>
      </p:pic>
      <p:sp>
        <p:nvSpPr>
          <p:cNvPr id="3" name="文本框 2"/>
          <p:cNvSpPr txBox="1"/>
          <p:nvPr>
            <p:custDataLst>
              <p:tags r:id="rId7"/>
            </p:custDataLst>
          </p:nvPr>
        </p:nvSpPr>
        <p:spPr>
          <a:xfrm>
            <a:off x="3654425" y="241300"/>
            <a:ext cx="575754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离散随机变量分布Python实验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均匀分布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均匀分布是最简单的连续型概率分布，因为其概率密度是一个常数，不随随机变量X取值的变化而变化。如果连续型随机变量 X 具有如下的概率密度函数，则称X 服从 [a,b] 上的均匀分布，记作 X∼U(a,b) 或 X∼Unif(a,b)。</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620" name="对象 -2147482621"/>
          <p:cNvGraphicFramePr>
            <a:graphicFrameLocks noChangeAspect="1"/>
          </p:cNvGraphicFramePr>
          <p:nvPr/>
        </p:nvGraphicFramePr>
        <p:xfrm>
          <a:off x="3263265" y="4049395"/>
          <a:ext cx="5327650" cy="1843405"/>
        </p:xfrm>
        <a:graphic>
          <a:graphicData uri="http://schemas.openxmlformats.org/presentationml/2006/ole">
            <mc:AlternateContent xmlns:mc="http://schemas.openxmlformats.org/markup-compatibility/2006">
              <mc:Choice xmlns:v="urn:schemas-microsoft-com:vml" Requires="v">
                <p:oleObj spid="_x0000_s3076" name="" r:id="rId7" imgW="1905000" imgH="660400" progId="Equation.DSMT4">
                  <p:embed/>
                </p:oleObj>
              </mc:Choice>
              <mc:Fallback>
                <p:oleObj name="" r:id="rId7" imgW="1905000" imgH="660400" progId="Equation.DSMT4">
                  <p:embed/>
                  <p:pic>
                    <p:nvPicPr>
                      <p:cNvPr id="0" name="图片 3075"/>
                      <p:cNvPicPr/>
                      <p:nvPr/>
                    </p:nvPicPr>
                    <p:blipFill>
                      <a:blip r:embed="rId8"/>
                      <a:stretch>
                        <a:fillRect/>
                      </a:stretch>
                    </p:blipFill>
                    <p:spPr>
                      <a:xfrm>
                        <a:off x="3263265" y="4049395"/>
                        <a:ext cx="5327650" cy="1843405"/>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530098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第3章/uniform_dis.py</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uniform_distribution(loc=0, scale=1):</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uniform_dis = stats.uniform(loc=loc, scale=scale)</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 = np.linspace(uniform_dis.ppf(0.01),</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uniform_dis.ppf(0.99), 100)</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直接传入参数</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stats.uniform.pdf(x, loc=2, scale=4), 'r-',</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lw=5, alpha=0.6, label='uniform pdf')</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从冻结的均匀分布取值</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uniform_dis.pdf(x), 'k-',</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lw=2, label='frozen pdf')</a:t>
            </a:r>
            <a:endParaRPr lang="zh-CN" altLang="en-US" sz="16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989320" y="965835"/>
            <a:ext cx="5810250" cy="5323205"/>
          </a:xfrm>
          <a:prstGeom prst="rect">
            <a:avLst/>
          </a:prstGeom>
          <a:noFill/>
        </p:spPr>
        <p:txBody>
          <a:bodyPr wrap="square" rtlCol="0">
            <a:spAutoFit/>
          </a:bodyPr>
          <a:p>
            <a:r>
              <a:rPr lang="zh-CN" altLang="en-US" sz="2000" b="1"/>
              <a:t> # 计算ppf分别等于0.001, 0.5, 0.999时的x值</a:t>
            </a:r>
            <a:endParaRPr lang="zh-CN" altLang="en-US" sz="2000" b="1"/>
          </a:p>
          <a:p>
            <a:r>
              <a:rPr lang="zh-CN" altLang="en-US" sz="2000" b="1"/>
              <a:t>    vals = uniform_dis.ppf([0.001, 0.5, 0.999])</a:t>
            </a:r>
            <a:endParaRPr lang="zh-CN" altLang="en-US" sz="2000" b="1"/>
          </a:p>
          <a:p>
            <a:r>
              <a:rPr lang="zh-CN" altLang="en-US" sz="2000" b="1"/>
              <a:t>    print(vals)  # [ 2.004  4.     5.996]</a:t>
            </a:r>
            <a:endParaRPr lang="zh-CN" altLang="en-US" sz="2000" b="1"/>
          </a:p>
          <a:p>
            <a:endParaRPr lang="zh-CN" altLang="en-US" sz="2000" b="1"/>
          </a:p>
          <a:p>
            <a:r>
              <a:rPr lang="zh-CN" altLang="en-US" sz="2000" b="1"/>
              <a:t>    # 检测cdf 和 ppf的精确度</a:t>
            </a:r>
            <a:endParaRPr lang="zh-CN" altLang="en-US" sz="2000" b="1"/>
          </a:p>
          <a:p>
            <a:r>
              <a:rPr lang="zh-CN" altLang="en-US" sz="2000" b="1"/>
              <a:t>    print(np.allclose([0.001, 0.5, 0.999], uniform_dis.cdf(vals)))  # 结果为Ture</a:t>
            </a:r>
            <a:endParaRPr lang="zh-CN" altLang="en-US" sz="2000" b="1"/>
          </a:p>
          <a:p>
            <a:endParaRPr lang="zh-CN" altLang="en-US" sz="2000" b="1"/>
          </a:p>
          <a:p>
            <a:r>
              <a:rPr lang="zh-CN" altLang="en-US" sz="2000" b="1"/>
              <a:t>    r = uniform_dis.rvs(size=10000)</a:t>
            </a:r>
            <a:endParaRPr lang="zh-CN" altLang="en-US" sz="2000" b="1"/>
          </a:p>
          <a:p>
            <a:r>
              <a:rPr lang="zh-CN" altLang="en-US" sz="2000" b="1"/>
              <a:t>    ax.hist(r, normed=True, histtype='stepfilled', alpha=0.2)</a:t>
            </a:r>
            <a:endParaRPr lang="zh-CN" altLang="en-US" sz="2000" b="1"/>
          </a:p>
          <a:p>
            <a:r>
              <a:rPr lang="zh-CN" altLang="en-US" sz="2000" b="1"/>
              <a:t>    plt.ylabel('Probability')</a:t>
            </a:r>
            <a:endParaRPr lang="zh-CN" altLang="en-US" sz="2000" b="1"/>
          </a:p>
          <a:p>
            <a:r>
              <a:rPr lang="zh-CN" altLang="en-US" sz="2000" b="1"/>
              <a:t>    plt.title(r'PDF of Unif({}, {})'.format(loc, loc+scale))</a:t>
            </a:r>
            <a:endParaRPr lang="zh-CN" altLang="en-US" sz="2000" b="1"/>
          </a:p>
          <a:p>
            <a:r>
              <a:rPr lang="zh-CN" altLang="en-US" sz="2000" b="1"/>
              <a:t>    ax.legend(loc='best', frameon=False)</a:t>
            </a:r>
            <a:endParaRPr lang="zh-CN" altLang="en-US" sz="2000" b="1"/>
          </a:p>
          <a:p>
            <a:r>
              <a:rPr lang="zh-CN" altLang="en-US" sz="2000" b="1"/>
              <a:t>    plt.show()</a:t>
            </a:r>
            <a:endParaRPr lang="zh-CN" altLang="en-US" sz="2000" b="1"/>
          </a:p>
          <a:p>
            <a:endParaRPr lang="zh-CN" altLang="en-US" sz="2000" b="1"/>
          </a:p>
          <a:p>
            <a:r>
              <a:rPr lang="zh-CN" altLang="en-US" sz="2000" b="1"/>
              <a:t>uniform_distribution(loc=2, scale=4)</a:t>
            </a:r>
            <a:endParaRPr lang="zh-CN" altLang="en-US" sz="2000" b="1"/>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752475" y="965835"/>
            <a:ext cx="10687050" cy="86296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均匀分布</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8" name="文本框 7"/>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619" name="图片 -2147482620"/>
          <p:cNvPicPr>
            <a:picLocks noChangeAspect="1"/>
          </p:cNvPicPr>
          <p:nvPr/>
        </p:nvPicPr>
        <p:blipFill>
          <a:blip r:embed="rId7"/>
          <a:srcRect t="5226"/>
          <a:stretch>
            <a:fillRect/>
          </a:stretch>
        </p:blipFill>
        <p:spPr>
          <a:xfrm>
            <a:off x="2889250" y="1517015"/>
            <a:ext cx="6412865" cy="4483735"/>
          </a:xfrm>
          <a:prstGeom prst="rect">
            <a:avLst/>
          </a:prstGeom>
          <a:noFill/>
          <a:ln w="9525">
            <a:noFill/>
          </a:ln>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指数分布</a:t>
            </a:r>
            <a:endParaRPr lang="zh-CN" altLang="en-US" sz="2800" b="1" spc="10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如果一个随机变量X的概率密度函数满足以下形式，就称X为服从参数λ的指数分布(Exponential Distribution)，记做X∼E(λ) 或 X∼Exp(λ)。指数分布只有一个参数λ，且λ&gt;0。</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（3-2）</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指数分布的一个显著的特点是其具有无记忆性。</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618" name="对象 -2147482619"/>
          <p:cNvGraphicFramePr>
            <a:graphicFrameLocks noChangeAspect="1"/>
          </p:cNvGraphicFramePr>
          <p:nvPr/>
        </p:nvGraphicFramePr>
        <p:xfrm>
          <a:off x="2140585" y="3810000"/>
          <a:ext cx="4843145" cy="1517650"/>
        </p:xfrm>
        <a:graphic>
          <a:graphicData uri="http://schemas.openxmlformats.org/presentationml/2006/ole">
            <mc:AlternateContent xmlns:mc="http://schemas.openxmlformats.org/markup-compatibility/2006">
              <mc:Choice xmlns:v="urn:schemas-microsoft-com:vml" Requires="v">
                <p:oleObj spid="_x0000_s3076" name="" r:id="rId7" imgW="1536700" imgH="482600" progId="Equation.DSMT4">
                  <p:embed/>
                </p:oleObj>
              </mc:Choice>
              <mc:Fallback>
                <p:oleObj name="" r:id="rId7" imgW="1536700" imgH="482600" progId="Equation.DSMT4">
                  <p:embed/>
                  <p:pic>
                    <p:nvPicPr>
                      <p:cNvPr id="0" name="图片 3075"/>
                      <p:cNvPicPr/>
                      <p:nvPr/>
                    </p:nvPicPr>
                    <p:blipFill>
                      <a:blip r:embed="rId8"/>
                      <a:stretch>
                        <a:fillRect/>
                      </a:stretch>
                    </p:blipFill>
                    <p:spPr>
                      <a:xfrm>
                        <a:off x="2140585" y="3810000"/>
                        <a:ext cx="4843145" cy="1517650"/>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1162665"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第3章/exponential_dis.py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exponential_dis(loc=0, scale=1.0):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指数分布，exponential continuous random variable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按照定义，指数分布只有一个参数lambda，这里的scale = 1/lambda</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:param loc: 定义域的左端点，相当于将整体分布沿x轴平移loc</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:param scale: lambda的倒数，loc + scale表示该分布的均值，scale^2表示该分布的方差</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:return: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exp_dis = stats.expon(loc=loc, scale=scale)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 = np.linspace(exp_dis.ppf(0.000001),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exp_dis.ppf(0.999999),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 </a:t>
            </a:r>
            <a:r>
              <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617" name="图片 -2147482618"/>
          <p:cNvPicPr>
            <a:picLocks noChangeAspect="1"/>
          </p:cNvPicPr>
          <p:nvPr/>
        </p:nvPicPr>
        <p:blipFill>
          <a:blip r:embed="rId7"/>
          <a:srcRect t="5443"/>
          <a:stretch>
            <a:fillRect/>
          </a:stretch>
        </p:blipFill>
        <p:spPr>
          <a:xfrm>
            <a:off x="8399463" y="867093"/>
            <a:ext cx="3451225" cy="2404745"/>
          </a:xfrm>
          <a:prstGeom prst="rect">
            <a:avLst/>
          </a:prstGeom>
          <a:noFill/>
          <a:ln w="9525">
            <a:noFill/>
          </a:ln>
        </p:spPr>
      </p:pic>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557530" y="998855"/>
            <a:ext cx="6166485" cy="511175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直接传入参数</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stats.expon.pdf(x, loc=loc, scale=scale), 'r-',lw=5, alpha=0.6, label='uniform pdf')</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从冻结的均匀分布取值</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exp_dis.pdf(x), 'k-',</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lw=2, label='frozen pdf')</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计算ppf分别等于0.001, 0.5, 0.999时的x值</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vals = exp_dis.ppf([0.001, 0.5, 0.999])</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print(vals)  # [ 2.004  4.     5.996]</a:t>
            </a:r>
            <a:endParaRPr lang="zh-CN" altLang="en-US" sz="12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12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4" name="Title 6"/>
          <p:cNvSpPr txBox="1"/>
          <p:nvPr>
            <p:custDataLst>
              <p:tags r:id="rId7"/>
            </p:custDataLst>
          </p:nvPr>
        </p:nvSpPr>
        <p:spPr>
          <a:xfrm>
            <a:off x="6724015" y="890270"/>
            <a:ext cx="4845685"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检测cdf 和 ppf的精确度</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print(np.allclose([0.001, 0.5, 0.999], exp_dis.cdf(vals)))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 = exp_dis.rvs(size=10000)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ax.hist(r, normed=True, histtype='stepfilled', alpha=0.2)</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plt.title(r'PDF of Exp(0.5)')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100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exponential_dis(loc=0, scale=2)</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4"/>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5"/>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61720" y="1250315"/>
            <a:ext cx="9800590" cy="4354195"/>
          </a:xfrm>
          <a:prstGeom prst="rect">
            <a:avLst/>
          </a:prstGeom>
          <a:noFill/>
          <a:ln w="3175">
            <a:noFill/>
            <a:prstDash val="dash"/>
          </a:ln>
        </p:spPr>
        <p:txBody>
          <a:bodyPr wrap="square" lIns="63500" tIns="25400" rIns="63500" bIns="25400" rtlCol="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285750" algn="l" fontAlgn="ctr">
              <a:lnSpc>
                <a:spcPct val="100000"/>
              </a:lnSpc>
              <a:spcBef>
                <a:spcPts val="1000"/>
              </a:spcBef>
              <a:spcAft>
                <a:spcPts val="0"/>
              </a:spcAft>
              <a:buClrTx/>
              <a:buSzTx/>
              <a:buFont typeface="Wingdings" panose="05000000000000000000" charset="0"/>
            </a:pPr>
            <a:r>
              <a:rPr lang="zh-CN" altLang="en-US" sz="2800" b="1" spc="10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正态分布</a:t>
            </a:r>
            <a:endParaRPr lang="zh-CN" altLang="en-US" sz="2800" b="1" spc="10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285750" algn="l" fontAlgn="ctr">
              <a:lnSpc>
                <a:spcPct val="100000"/>
              </a:lnSpc>
              <a:spcBef>
                <a:spcPts val="1000"/>
              </a:spcBef>
              <a:spcAft>
                <a:spcPts val="0"/>
              </a:spcAft>
              <a:buClrTx/>
              <a:buSzTx/>
              <a:buFont typeface="Wingdings" panose="05000000000000000000" charset="0"/>
            </a:pPr>
            <a:r>
              <a:rPr lang="zh-CN" altLang="en-US" sz="2800" b="1" spc="10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若随机变量X服从一个数学期望为μ、方差为σ2的正态分布，记为N(μ, σ2)。其概率密度函数为正态分布的期望值μ决定了其位置，其标准差σ决定了分布的幅度。当μ=0,σ=1时的正态分布是标准正态分布。其概率密度函数为：</a:t>
            </a:r>
            <a:endParaRPr lang="zh-CN" altLang="en-US" sz="2800" b="1" spc="10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285750" algn="l" fontAlgn="ctr">
              <a:lnSpc>
                <a:spcPct val="100000"/>
              </a:lnSpc>
              <a:spcBef>
                <a:spcPts val="1000"/>
              </a:spcBef>
              <a:spcAft>
                <a:spcPts val="0"/>
              </a:spcAft>
              <a:buClrTx/>
              <a:buSzTx/>
              <a:buFont typeface="Wingdings" panose="05000000000000000000" charset="0"/>
            </a:pPr>
            <a:endParaRPr lang="zh-CN" altLang="en-US" sz="2800" b="1" spc="10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285750" algn="l" fontAlgn="ctr">
              <a:lnSpc>
                <a:spcPct val="100000"/>
              </a:lnSpc>
              <a:spcBef>
                <a:spcPts val="1000"/>
              </a:spcBef>
              <a:spcAft>
                <a:spcPts val="0"/>
              </a:spcAft>
              <a:buClrTx/>
              <a:buSzTx/>
              <a:buFont typeface="Wingdings" panose="05000000000000000000" charset="0"/>
            </a:pPr>
            <a:endParaRPr lang="zh-CN" altLang="en-US" sz="2800" b="1" spc="10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285750" algn="l" fontAlgn="ctr">
              <a:lnSpc>
                <a:spcPct val="100000"/>
              </a:lnSpc>
              <a:spcBef>
                <a:spcPts val="1000"/>
              </a:spcBef>
              <a:spcAft>
                <a:spcPts val="0"/>
              </a:spcAft>
              <a:buClrTx/>
              <a:buSzTx/>
              <a:buFont typeface="Wingdings" panose="05000000000000000000" charset="0"/>
            </a:pPr>
            <a:endParaRPr lang="zh-CN" altLang="en-US" sz="2800" b="1" spc="10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147482616" name="对象 -2147482617"/>
          <p:cNvGraphicFramePr>
            <a:graphicFrameLocks noChangeAspect="1"/>
          </p:cNvGraphicFramePr>
          <p:nvPr/>
        </p:nvGraphicFramePr>
        <p:xfrm>
          <a:off x="4135755" y="4090035"/>
          <a:ext cx="4516120" cy="1634490"/>
        </p:xfrm>
        <a:graphic>
          <a:graphicData uri="http://schemas.openxmlformats.org/presentationml/2006/ole">
            <mc:AlternateContent xmlns:mc="http://schemas.openxmlformats.org/markup-compatibility/2006">
              <mc:Choice xmlns:v="urn:schemas-microsoft-com:vml" Requires="v">
                <p:oleObj spid="_x0000_s3076" name="" r:id="rId6" imgW="1333500" imgH="482600" progId="Equation.DSMT4">
                  <p:embed/>
                </p:oleObj>
              </mc:Choice>
              <mc:Fallback>
                <p:oleObj name="" r:id="rId6" imgW="1333500" imgH="482600" progId="Equation.DSMT4">
                  <p:embed/>
                  <p:pic>
                    <p:nvPicPr>
                      <p:cNvPr id="0" name="图片 3075"/>
                      <p:cNvPicPr/>
                      <p:nvPr/>
                    </p:nvPicPr>
                    <p:blipFill>
                      <a:blip r:embed="rId7"/>
                      <a:stretch>
                        <a:fillRect/>
                      </a:stretch>
                    </p:blipFill>
                    <p:spPr>
                      <a:xfrm>
                        <a:off x="4135755" y="4090035"/>
                        <a:ext cx="4516120" cy="1634490"/>
                      </a:xfrm>
                      <a:prstGeom prst="rect">
                        <a:avLst/>
                      </a:prstGeom>
                      <a:noFill/>
                      <a:ln w="38100">
                        <a:noFill/>
                        <a:miter/>
                      </a:ln>
                    </p:spPr>
                  </p:pic>
                </p:oleObj>
              </mc:Fallback>
            </mc:AlternateContent>
          </a:graphicData>
        </a:graphic>
      </p:graphicFrame>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第3章/normal_dis.py</a:t>
            </a:r>
            <a:endPar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绘制正态分布概率密度函数</a:t>
            </a:r>
            <a:endPar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math</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 = 0  # 均值μ</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u01 = -2</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sig = math.sqrt(0.2)  # 标准差δ</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 = np.linspace(u - 3 * sig, u + 3 * sig, 50)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y_sig = np.exp(-(x - u) ** 2 / (2 * sig ** 2)) / (math.sqrt(2 * math.pi) * sig)</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print(x)</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print("=" * 20)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print(y_sig)</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plt.plot(x, y_sig, "r-", linewidth=2)</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plt.grid(True)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3654425" y="241300"/>
            <a:ext cx="5757545"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1.4</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连续随机变量分布Python实验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615" name="图片 -2147482616"/>
          <p:cNvPicPr>
            <a:picLocks noChangeAspect="1"/>
          </p:cNvPicPr>
          <p:nvPr/>
        </p:nvPicPr>
        <p:blipFill>
          <a:blip r:embed="rId7"/>
          <a:stretch>
            <a:fillRect/>
          </a:stretch>
        </p:blipFill>
        <p:spPr>
          <a:xfrm>
            <a:off x="7790815" y="1311910"/>
            <a:ext cx="3173730" cy="2330450"/>
          </a:xfrm>
          <a:prstGeom prst="rect">
            <a:avLst/>
          </a:prstGeom>
          <a:noFill/>
          <a:ln w="9525">
            <a:noFill/>
          </a:ln>
        </p:spPr>
      </p:pic>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305"/>
          </a:xfrm>
          <a:prstGeom prst="rect">
            <a:avLst/>
          </a:prstGeom>
          <a:noFill/>
        </p:spPr>
        <p:txBody>
          <a:bodyPr lIns="91440" tIns="45720" rIns="91440" bIns="45720">
            <a:spAutoFit/>
          </a:bodyPr>
          <a:lstStyle/>
          <a:p>
            <a:pPr algn="ctr" fontAlgn="auto">
              <a:spcBef>
                <a:spcPts val="0"/>
              </a:spcBef>
              <a:spcAft>
                <a:spcPts val="0"/>
              </a:spcAft>
              <a:defRPr/>
            </a:pPr>
            <a:r>
              <a:rPr lang="en-US" altLang="zh-CN" sz="4535" b="1" dirty="0">
                <a:solidFill>
                  <a:srgbClr val="1B4367"/>
                </a:solidFill>
                <a:latin typeface="+mn-lt"/>
                <a:ea typeface="+mn-ea"/>
                <a:cs typeface="+mn-ea"/>
                <a:sym typeface="+mn-lt"/>
              </a:rPr>
              <a:t>2.</a:t>
            </a:r>
            <a:r>
              <a:rPr lang="zh-CN" altLang="en-US" sz="4535" b="1" dirty="0">
                <a:solidFill>
                  <a:srgbClr val="1B4367"/>
                </a:solidFill>
                <a:latin typeface="+mn-lt"/>
                <a:ea typeface="+mn-ea"/>
                <a:cs typeface="+mn-ea"/>
                <a:sym typeface="+mn-lt"/>
              </a:rPr>
              <a:t>数理统计</a:t>
            </a:r>
            <a:endParaRPr lang="zh-CN" altLang="en-US" sz="4535" b="1" dirty="0">
              <a:solidFill>
                <a:srgbClr val="1B4367"/>
              </a:solidFill>
              <a:latin typeface="+mn-lt"/>
              <a:ea typeface="+mn-ea"/>
              <a:cs typeface="+mn-ea"/>
              <a:sym typeface="+mn-lt"/>
            </a:endParaRPr>
          </a:p>
        </p:txBody>
      </p:sp>
      <p:sp>
        <p:nvSpPr>
          <p:cNvPr id="95" name="文本框 11"/>
          <p:cNvSpPr txBox="1"/>
          <p:nvPr/>
        </p:nvSpPr>
        <p:spPr>
          <a:xfrm>
            <a:off x="4950884" y="2099734"/>
            <a:ext cx="2311400" cy="1116965"/>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02</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endParaRPr lang="en-US" altLang="zh-CN" sz="3200" dirty="0">
              <a:solidFill>
                <a:schemeClr val="bg1"/>
              </a:solidFill>
              <a:latin typeface="+mn-lt"/>
              <a:ea typeface="+mn-ea"/>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3"/>
            </p:custDataLst>
          </p:nvPr>
        </p:nvSpPr>
        <p:spPr>
          <a:xfrm>
            <a:off x="4917195" y="241433"/>
            <a:ext cx="3079140" cy="490091"/>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目录</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 name="Rectangle 2"/>
          <p:cNvSpPr/>
          <p:nvPr>
            <p:custDataLst>
              <p:tags r:id="rId4"/>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9" name="Rectangle 3"/>
          <p:cNvSpPr>
            <a:spLocks noGrp="1"/>
          </p:cNvSpPr>
          <p:nvPr>
            <p:ph idx="1"/>
          </p:nvPr>
        </p:nvSpPr>
        <p:spPr>
          <a:xfrm>
            <a:off x="839755" y="972957"/>
            <a:ext cx="10254343" cy="5341620"/>
          </a:xfrm>
        </p:spPr>
        <p:txBody>
          <a:bodyPr vert="horz" wrap="square" lIns="91440" tIns="45720" rIns="91440" bIns="45720" anchor="t"/>
          <a:lstStyle/>
          <a:p>
            <a:pPr algn="just">
              <a:spcBef>
                <a:spcPts val="0"/>
              </a:spcBef>
              <a:spcAft>
                <a:spcPts val="0"/>
              </a:spcAft>
            </a:pPr>
            <a:r>
              <a:rPr lang="en-US" altLang="zh-CN" sz="3200" kern="2200" dirty="0">
                <a:effectLst/>
                <a:latin typeface="Arial" panose="020B0604020202020204" pitchFamily="34" charset="0"/>
                <a:ea typeface="黑体" panose="02010609060101010101" pitchFamily="2" charset="-122"/>
              </a:rPr>
              <a:t>1.</a:t>
            </a:r>
            <a:r>
              <a:rPr lang="zh-CN" altLang="en-US" sz="3200" kern="2200" dirty="0">
                <a:effectLst/>
                <a:latin typeface="Arial" panose="020B0604020202020204" pitchFamily="34" charset="0"/>
                <a:ea typeface="黑体" panose="02010609060101010101" pitchFamily="2" charset="-122"/>
              </a:rPr>
              <a:t>概率论</a:t>
            </a:r>
            <a:endParaRPr lang="zh-CN" altLang="en-US" sz="3200" kern="2200" dirty="0">
              <a:effectLst/>
              <a:latin typeface="Arial" panose="020B0604020202020204" pitchFamily="34" charset="0"/>
              <a:ea typeface="黑体" panose="02010609060101010101" pitchFamily="2" charset="-122"/>
            </a:endParaRPr>
          </a:p>
          <a:p>
            <a:pPr algn="just">
              <a:spcBef>
                <a:spcPts val="0"/>
              </a:spcBef>
              <a:spcAft>
                <a:spcPts val="0"/>
              </a:spcAft>
            </a:pPr>
            <a:r>
              <a:rPr lang="en-US" altLang="zh-CN" sz="3200" kern="2200" dirty="0">
                <a:effectLst/>
                <a:latin typeface="Arial" panose="020B0604020202020204" pitchFamily="34" charset="0"/>
                <a:ea typeface="黑体" panose="02010609060101010101" pitchFamily="2" charset="-122"/>
              </a:rPr>
              <a:t>2.</a:t>
            </a:r>
            <a:r>
              <a:rPr lang="zh-CN" altLang="en-US" sz="3200" kern="2200" dirty="0">
                <a:effectLst/>
                <a:latin typeface="Arial" panose="020B0604020202020204" pitchFamily="34" charset="0"/>
                <a:ea typeface="黑体" panose="02010609060101010101" pitchFamily="2" charset="-122"/>
              </a:rPr>
              <a:t>数理统计</a:t>
            </a:r>
            <a:endParaRPr lang="zh-CN" altLang="en-US" sz="3200" kern="2200" dirty="0">
              <a:effectLst/>
              <a:latin typeface="Arial" panose="020B0604020202020204" pitchFamily="34" charset="0"/>
              <a:ea typeface="黑体" panose="02010609060101010101" pitchFamily="2" charset="-122"/>
            </a:endParaRPr>
          </a:p>
          <a:p>
            <a:pPr algn="just">
              <a:spcBef>
                <a:spcPts val="0"/>
              </a:spcBef>
              <a:spcAft>
                <a:spcPts val="0"/>
              </a:spcAft>
            </a:pPr>
            <a:r>
              <a:rPr lang="en-US" altLang="zh-CN" sz="3200" kern="2200" dirty="0">
                <a:effectLst/>
                <a:latin typeface="Arial" panose="020B0604020202020204" pitchFamily="34" charset="0"/>
                <a:ea typeface="黑体" panose="02010609060101010101" pitchFamily="2" charset="-122"/>
              </a:rPr>
              <a:t>3.</a:t>
            </a:r>
            <a:r>
              <a:rPr lang="zh-CN" altLang="en-US" sz="3200" kern="2200" dirty="0">
                <a:effectLst/>
                <a:latin typeface="Arial" panose="020B0604020202020204" pitchFamily="34" charset="0"/>
                <a:ea typeface="黑体" panose="02010609060101010101" pitchFamily="2" charset="-122"/>
              </a:rPr>
              <a:t>参数估计</a:t>
            </a:r>
            <a:endParaRPr lang="zh-CN" altLang="en-US" sz="3200" kern="2200" dirty="0">
              <a:effectLst/>
              <a:latin typeface="Arial" panose="020B0604020202020204" pitchFamily="34" charset="0"/>
              <a:ea typeface="黑体" panose="02010609060101010101" pitchFamily="2" charset="-122"/>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总体和样本</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总体：研究对象的全体。</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样本：从总体</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中随机抽取一部分个体              ,称              为取自的容量为n的样本。</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样本作为随机变量有一定的概率分布，这个概率分布称为样本分布。显然，样本分布取决于总体的性质和样本的性质。</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2147482613" name="对象 29"/>
          <p:cNvGraphicFramePr>
            <a:graphicFrameLocks noChangeAspect="1"/>
          </p:cNvGraphicFramePr>
          <p:nvPr/>
        </p:nvGraphicFramePr>
        <p:xfrm>
          <a:off x="6941185" y="2576195"/>
          <a:ext cx="1536065" cy="425450"/>
        </p:xfrm>
        <a:graphic>
          <a:graphicData uri="http://schemas.openxmlformats.org/presentationml/2006/ole">
            <mc:AlternateContent xmlns:mc="http://schemas.openxmlformats.org/markup-compatibility/2006">
              <mc:Choice xmlns:v="urn:schemas-microsoft-com:vml" Requires="v">
                <p:oleObj spid="_x0000_s3076" name="" r:id="rId7" imgW="825500" imgH="228600" progId="Equation.DSMT4">
                  <p:embed/>
                </p:oleObj>
              </mc:Choice>
              <mc:Fallback>
                <p:oleObj name="" r:id="rId7" imgW="825500" imgH="228600" progId="Equation.DSMT4">
                  <p:embed/>
                  <p:pic>
                    <p:nvPicPr>
                      <p:cNvPr id="0" name="图片 3075"/>
                      <p:cNvPicPr/>
                      <p:nvPr/>
                    </p:nvPicPr>
                    <p:blipFill>
                      <a:blip r:embed="rId8"/>
                      <a:stretch>
                        <a:fillRect/>
                      </a:stretch>
                    </p:blipFill>
                    <p:spPr>
                      <a:xfrm>
                        <a:off x="6941185" y="2576195"/>
                        <a:ext cx="1536065" cy="425450"/>
                      </a:xfrm>
                      <a:prstGeom prst="rect">
                        <a:avLst/>
                      </a:prstGeom>
                      <a:noFill/>
                      <a:ln w="38100">
                        <a:noFill/>
                        <a:miter/>
                      </a:ln>
                    </p:spPr>
                  </p:pic>
                </p:oleObj>
              </mc:Fallback>
            </mc:AlternateContent>
          </a:graphicData>
        </a:graphic>
      </p:graphicFrame>
      <p:graphicFrame>
        <p:nvGraphicFramePr>
          <p:cNvPr id="3" name="对象 29"/>
          <p:cNvGraphicFramePr>
            <a:graphicFrameLocks noChangeAspect="1"/>
          </p:cNvGraphicFramePr>
          <p:nvPr/>
        </p:nvGraphicFramePr>
        <p:xfrm>
          <a:off x="9175750" y="2576195"/>
          <a:ext cx="1536065" cy="425450"/>
        </p:xfrm>
        <a:graphic>
          <a:graphicData uri="http://schemas.openxmlformats.org/presentationml/2006/ole">
            <mc:AlternateContent xmlns:mc="http://schemas.openxmlformats.org/markup-compatibility/2006">
              <mc:Choice xmlns:v="urn:schemas-microsoft-com:vml" Requires="v">
                <p:oleObj spid="_x0000_s8" name="" r:id="rId9" imgW="825500" imgH="228600" progId="Equation.DSMT4">
                  <p:embed/>
                </p:oleObj>
              </mc:Choice>
              <mc:Fallback>
                <p:oleObj name="" r:id="rId9" imgW="825500" imgH="228600" progId="Equation.DSMT4">
                  <p:embed/>
                  <p:pic>
                    <p:nvPicPr>
                      <p:cNvPr id="0" name="图片 3075"/>
                      <p:cNvPicPr/>
                      <p:nvPr/>
                    </p:nvPicPr>
                    <p:blipFill>
                      <a:blip r:embed="rId8"/>
                      <a:stretch>
                        <a:fillRect/>
                      </a:stretch>
                    </p:blipFill>
                    <p:spPr>
                      <a:xfrm>
                        <a:off x="9175750" y="2576195"/>
                        <a:ext cx="1536065" cy="425450"/>
                      </a:xfrm>
                      <a:prstGeom prst="rect">
                        <a:avLst/>
                      </a:prstGeom>
                      <a:noFill/>
                      <a:ln w="38100">
                        <a:noFill/>
                        <a:miter/>
                      </a:ln>
                    </p:spPr>
                  </p:pic>
                </p:oleObj>
              </mc:Fallback>
            </mc:AlternateContent>
          </a:graphicData>
        </a:graphic>
      </p:graphicFrame>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752475" y="890270"/>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统计量</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样本均值</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样本方差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样本标准差</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样本阶（原点）矩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样本阶中心矩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2147482590" name="对象 52"/>
          <p:cNvGraphicFramePr>
            <a:graphicFrameLocks noChangeAspect="1"/>
          </p:cNvGraphicFramePr>
          <p:nvPr/>
        </p:nvGraphicFramePr>
        <p:xfrm>
          <a:off x="2397125" y="1539240"/>
          <a:ext cx="1846580" cy="996950"/>
        </p:xfrm>
        <a:graphic>
          <a:graphicData uri="http://schemas.openxmlformats.org/presentationml/2006/ole">
            <mc:AlternateContent xmlns:mc="http://schemas.openxmlformats.org/markup-compatibility/2006">
              <mc:Choice xmlns:v="urn:schemas-microsoft-com:vml" Requires="v">
                <p:oleObj spid="_x0000_s3076" name="" r:id="rId7" imgW="799465" imgH="431800" progId="Equation.3">
                  <p:embed/>
                </p:oleObj>
              </mc:Choice>
              <mc:Fallback>
                <p:oleObj name="" r:id="rId7" imgW="799465" imgH="431800" progId="Equation.3">
                  <p:embed/>
                  <p:pic>
                    <p:nvPicPr>
                      <p:cNvPr id="0" name="图片 3075"/>
                      <p:cNvPicPr/>
                      <p:nvPr/>
                    </p:nvPicPr>
                    <p:blipFill>
                      <a:blip r:embed="rId8"/>
                      <a:stretch>
                        <a:fillRect/>
                      </a:stretch>
                    </p:blipFill>
                    <p:spPr>
                      <a:xfrm>
                        <a:off x="2397125" y="1539240"/>
                        <a:ext cx="1846580" cy="996950"/>
                      </a:xfrm>
                      <a:prstGeom prst="rect">
                        <a:avLst/>
                      </a:prstGeom>
                      <a:noFill/>
                      <a:ln w="38100">
                        <a:noFill/>
                        <a:miter/>
                      </a:ln>
                    </p:spPr>
                  </p:pic>
                </p:oleObj>
              </mc:Fallback>
            </mc:AlternateContent>
          </a:graphicData>
        </a:graphic>
      </p:graphicFrame>
      <p:graphicFrame>
        <p:nvGraphicFramePr>
          <p:cNvPr id="-2147482589" name="对象 53"/>
          <p:cNvGraphicFramePr>
            <a:graphicFrameLocks noChangeAspect="1"/>
          </p:cNvGraphicFramePr>
          <p:nvPr/>
        </p:nvGraphicFramePr>
        <p:xfrm>
          <a:off x="8131810" y="1593850"/>
          <a:ext cx="3131820" cy="942340"/>
        </p:xfrm>
        <a:graphic>
          <a:graphicData uri="http://schemas.openxmlformats.org/presentationml/2006/ole">
            <mc:AlternateContent xmlns:mc="http://schemas.openxmlformats.org/markup-compatibility/2006">
              <mc:Choice xmlns:v="urn:schemas-microsoft-com:vml" Requires="v">
                <p:oleObj spid="_x0000_s3" name="" r:id="rId9" imgW="1434465" imgH="431800" progId="Equation.3">
                  <p:embed/>
                </p:oleObj>
              </mc:Choice>
              <mc:Fallback>
                <p:oleObj name="" r:id="rId9" imgW="1434465" imgH="431800" progId="Equation.3">
                  <p:embed/>
                  <p:pic>
                    <p:nvPicPr>
                      <p:cNvPr id="0" name="图片 2"/>
                      <p:cNvPicPr/>
                      <p:nvPr/>
                    </p:nvPicPr>
                    <p:blipFill>
                      <a:blip r:embed="rId10"/>
                      <a:stretch>
                        <a:fillRect/>
                      </a:stretch>
                    </p:blipFill>
                    <p:spPr>
                      <a:xfrm>
                        <a:off x="8131810" y="1593850"/>
                        <a:ext cx="3131820" cy="942340"/>
                      </a:xfrm>
                      <a:prstGeom prst="rect">
                        <a:avLst/>
                      </a:prstGeom>
                      <a:noFill/>
                      <a:ln w="38100">
                        <a:noFill/>
                        <a:miter/>
                      </a:ln>
                    </p:spPr>
                  </p:pic>
                </p:oleObj>
              </mc:Fallback>
            </mc:AlternateContent>
          </a:graphicData>
        </a:graphic>
      </p:graphicFrame>
      <p:graphicFrame>
        <p:nvGraphicFramePr>
          <p:cNvPr id="-2147482588" name="对象 54"/>
          <p:cNvGraphicFramePr>
            <a:graphicFrameLocks noChangeAspect="1"/>
          </p:cNvGraphicFramePr>
          <p:nvPr/>
        </p:nvGraphicFramePr>
        <p:xfrm>
          <a:off x="2886075" y="2843530"/>
          <a:ext cx="3874135" cy="975360"/>
        </p:xfrm>
        <a:graphic>
          <a:graphicData uri="http://schemas.openxmlformats.org/presentationml/2006/ole">
            <mc:AlternateContent xmlns:mc="http://schemas.openxmlformats.org/markup-compatibility/2006">
              <mc:Choice xmlns:v="urn:schemas-microsoft-com:vml" Requires="v">
                <p:oleObj spid="_x0000_s8" name="" r:id="rId11" imgW="1917065" imgH="482600" progId="Equation.3">
                  <p:embed/>
                </p:oleObj>
              </mc:Choice>
              <mc:Fallback>
                <p:oleObj name="" r:id="rId11" imgW="1917065" imgH="482600" progId="Equation.3">
                  <p:embed/>
                  <p:pic>
                    <p:nvPicPr>
                      <p:cNvPr id="0" name="图片 7"/>
                      <p:cNvPicPr/>
                      <p:nvPr/>
                    </p:nvPicPr>
                    <p:blipFill>
                      <a:blip r:embed="rId12"/>
                      <a:stretch>
                        <a:fillRect/>
                      </a:stretch>
                    </p:blipFill>
                    <p:spPr>
                      <a:xfrm>
                        <a:off x="2886075" y="2843530"/>
                        <a:ext cx="3874135" cy="975360"/>
                      </a:xfrm>
                      <a:prstGeom prst="rect">
                        <a:avLst/>
                      </a:prstGeom>
                      <a:noFill/>
                      <a:ln w="38100">
                        <a:noFill/>
                        <a:miter/>
                      </a:ln>
                    </p:spPr>
                  </p:pic>
                </p:oleObj>
              </mc:Fallback>
            </mc:AlternateContent>
          </a:graphicData>
        </a:graphic>
      </p:graphicFrame>
      <p:graphicFrame>
        <p:nvGraphicFramePr>
          <p:cNvPr id="-2147482586" name="对象 56"/>
          <p:cNvGraphicFramePr>
            <a:graphicFrameLocks noChangeAspect="1"/>
          </p:cNvGraphicFramePr>
          <p:nvPr/>
        </p:nvGraphicFramePr>
        <p:xfrm>
          <a:off x="4243705" y="4164965"/>
          <a:ext cx="3346450" cy="956310"/>
        </p:xfrm>
        <a:graphic>
          <a:graphicData uri="http://schemas.openxmlformats.org/presentationml/2006/ole">
            <mc:AlternateContent xmlns:mc="http://schemas.openxmlformats.org/markup-compatibility/2006">
              <mc:Choice xmlns:v="urn:schemas-microsoft-com:vml" Requires="v">
                <p:oleObj spid="_x0000_s9" name="" r:id="rId13" imgW="1510665" imgH="431800" progId="Equation.3">
                  <p:embed/>
                </p:oleObj>
              </mc:Choice>
              <mc:Fallback>
                <p:oleObj name="" r:id="rId13" imgW="1510665" imgH="431800" progId="Equation.3">
                  <p:embed/>
                  <p:pic>
                    <p:nvPicPr>
                      <p:cNvPr id="0" name="图片 8"/>
                      <p:cNvPicPr/>
                      <p:nvPr/>
                    </p:nvPicPr>
                    <p:blipFill>
                      <a:blip r:embed="rId14"/>
                      <a:stretch>
                        <a:fillRect/>
                      </a:stretch>
                    </p:blipFill>
                    <p:spPr>
                      <a:xfrm>
                        <a:off x="4243705" y="4164965"/>
                        <a:ext cx="3346450" cy="956310"/>
                      </a:xfrm>
                      <a:prstGeom prst="rect">
                        <a:avLst/>
                      </a:prstGeom>
                      <a:noFill/>
                      <a:ln w="38100">
                        <a:noFill/>
                        <a:miter/>
                      </a:ln>
                    </p:spPr>
                  </p:pic>
                </p:oleObj>
              </mc:Fallback>
            </mc:AlternateContent>
          </a:graphicData>
        </a:graphic>
      </p:graphicFrame>
      <p:graphicFrame>
        <p:nvGraphicFramePr>
          <p:cNvPr id="-2147482584" name="对象 58"/>
          <p:cNvGraphicFramePr>
            <a:graphicFrameLocks noChangeAspect="1"/>
          </p:cNvGraphicFramePr>
          <p:nvPr/>
        </p:nvGraphicFramePr>
        <p:xfrm>
          <a:off x="3386455" y="5488305"/>
          <a:ext cx="4203700" cy="940435"/>
        </p:xfrm>
        <a:graphic>
          <a:graphicData uri="http://schemas.openxmlformats.org/presentationml/2006/ole">
            <mc:AlternateContent xmlns:mc="http://schemas.openxmlformats.org/markup-compatibility/2006">
              <mc:Choice xmlns:v="urn:schemas-microsoft-com:vml" Requires="v">
                <p:oleObj spid="_x0000_s10" name="" r:id="rId15" imgW="1929765" imgH="431800" progId="Equation.3">
                  <p:embed/>
                </p:oleObj>
              </mc:Choice>
              <mc:Fallback>
                <p:oleObj name="" r:id="rId15" imgW="1929765" imgH="431800" progId="Equation.3">
                  <p:embed/>
                  <p:pic>
                    <p:nvPicPr>
                      <p:cNvPr id="0" name="图片 9"/>
                      <p:cNvPicPr/>
                      <p:nvPr/>
                    </p:nvPicPr>
                    <p:blipFill>
                      <a:blip r:embed="rId16"/>
                      <a:stretch>
                        <a:fillRect/>
                      </a:stretch>
                    </p:blipFill>
                    <p:spPr>
                      <a:xfrm>
                        <a:off x="3386455" y="5488305"/>
                        <a:ext cx="4203700" cy="940435"/>
                      </a:xfrm>
                      <a:prstGeom prst="rect">
                        <a:avLst/>
                      </a:prstGeom>
                      <a:noFill/>
                      <a:ln w="38100">
                        <a:noFill/>
                        <a:miter/>
                      </a:ln>
                    </p:spPr>
                  </p:pic>
                </p:oleObj>
              </mc:Fallback>
            </mc:AlternateContent>
          </a:graphicData>
        </a:graphic>
      </p:graphicFrame>
    </p:spTree>
    <p:custDataLst>
      <p:tags r:id="rId1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752475" y="890270"/>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三大抽样分布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altLang="zh-CN"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卡方（    ）分布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                 是来自总体N</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的样本，则统计量                                    所服从的分布称为自由度为n的    分布（   -distribution），记为              。       分布的概率密度函数为：</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456" name="对象 59"/>
          <p:cNvGraphicFramePr>
            <a:graphicFrameLocks noChangeAspect="1"/>
          </p:cNvGraphicFramePr>
          <p:nvPr/>
        </p:nvGraphicFramePr>
        <p:xfrm>
          <a:off x="2168525" y="1615440"/>
          <a:ext cx="629920" cy="709295"/>
        </p:xfrm>
        <a:graphic>
          <a:graphicData uri="http://schemas.openxmlformats.org/presentationml/2006/ole">
            <mc:AlternateContent xmlns:mc="http://schemas.openxmlformats.org/markup-compatibility/2006">
              <mc:Choice xmlns:v="urn:schemas-microsoft-com:vml" Requires="v">
                <p:oleObj spid="_x0000_s3076" name="" r:id="rId7" imgW="203200" imgH="228600" progId="Equation.3">
                  <p:embed/>
                </p:oleObj>
              </mc:Choice>
              <mc:Fallback>
                <p:oleObj name="" r:id="rId7" imgW="203200" imgH="228600" progId="Equation.3">
                  <p:embed/>
                  <p:pic>
                    <p:nvPicPr>
                      <p:cNvPr id="0" name="图片 3075"/>
                      <p:cNvPicPr/>
                      <p:nvPr/>
                    </p:nvPicPr>
                    <p:blipFill>
                      <a:blip r:embed="rId8"/>
                      <a:stretch>
                        <a:fillRect/>
                      </a:stretch>
                    </p:blipFill>
                    <p:spPr>
                      <a:xfrm>
                        <a:off x="2168525" y="1615440"/>
                        <a:ext cx="629920" cy="709295"/>
                      </a:xfrm>
                      <a:prstGeom prst="rect">
                        <a:avLst/>
                      </a:prstGeom>
                      <a:noFill/>
                      <a:ln w="38100">
                        <a:noFill/>
                        <a:miter/>
                      </a:ln>
                    </p:spPr>
                  </p:pic>
                </p:oleObj>
              </mc:Fallback>
            </mc:AlternateContent>
          </a:graphicData>
        </a:graphic>
      </p:graphicFrame>
      <p:graphicFrame>
        <p:nvGraphicFramePr>
          <p:cNvPr id="-2147482582" name="对象 60"/>
          <p:cNvGraphicFramePr>
            <a:graphicFrameLocks noChangeAspect="1"/>
          </p:cNvGraphicFramePr>
          <p:nvPr/>
        </p:nvGraphicFramePr>
        <p:xfrm>
          <a:off x="1348740" y="2495550"/>
          <a:ext cx="1683385" cy="466090"/>
        </p:xfrm>
        <a:graphic>
          <a:graphicData uri="http://schemas.openxmlformats.org/presentationml/2006/ole">
            <mc:AlternateContent xmlns:mc="http://schemas.openxmlformats.org/markup-compatibility/2006">
              <mc:Choice xmlns:v="urn:schemas-microsoft-com:vml" Requires="v">
                <p:oleObj spid="_x0000_s8" name="" r:id="rId9" imgW="825500" imgH="228600" progId="Equation.DSMT4">
                  <p:embed/>
                </p:oleObj>
              </mc:Choice>
              <mc:Fallback>
                <p:oleObj name="" r:id="rId9" imgW="825500" imgH="228600" progId="Equation.DSMT4">
                  <p:embed/>
                  <p:pic>
                    <p:nvPicPr>
                      <p:cNvPr id="0" name="图片 7"/>
                      <p:cNvPicPr/>
                      <p:nvPr/>
                    </p:nvPicPr>
                    <p:blipFill>
                      <a:blip r:embed="rId10"/>
                      <a:stretch>
                        <a:fillRect/>
                      </a:stretch>
                    </p:blipFill>
                    <p:spPr>
                      <a:xfrm>
                        <a:off x="1348740" y="2495550"/>
                        <a:ext cx="1683385" cy="466090"/>
                      </a:xfrm>
                      <a:prstGeom prst="rect">
                        <a:avLst/>
                      </a:prstGeom>
                      <a:noFill/>
                      <a:ln w="38100">
                        <a:noFill/>
                        <a:miter/>
                      </a:ln>
                    </p:spPr>
                  </p:pic>
                </p:oleObj>
              </mc:Fallback>
            </mc:AlternateContent>
          </a:graphicData>
        </a:graphic>
      </p:graphicFrame>
      <p:graphicFrame>
        <p:nvGraphicFramePr>
          <p:cNvPr id="-2147482581" name="对象 61"/>
          <p:cNvGraphicFramePr>
            <a:graphicFrameLocks noChangeAspect="1"/>
          </p:cNvGraphicFramePr>
          <p:nvPr/>
        </p:nvGraphicFramePr>
        <p:xfrm>
          <a:off x="9169400" y="2482215"/>
          <a:ext cx="2776220" cy="492760"/>
        </p:xfrm>
        <a:graphic>
          <a:graphicData uri="http://schemas.openxmlformats.org/presentationml/2006/ole">
            <mc:AlternateContent xmlns:mc="http://schemas.openxmlformats.org/markup-compatibility/2006">
              <mc:Choice xmlns:v="urn:schemas-microsoft-com:vml" Requires="v">
                <p:oleObj spid="_x0000_s9" name="" r:id="rId11" imgW="1358265" imgH="241300" progId="Equation.DSMT4">
                  <p:embed/>
                </p:oleObj>
              </mc:Choice>
              <mc:Fallback>
                <p:oleObj name="" r:id="rId11" imgW="1358265" imgH="241300" progId="Equation.DSMT4">
                  <p:embed/>
                  <p:pic>
                    <p:nvPicPr>
                      <p:cNvPr id="0" name="图片 8"/>
                      <p:cNvPicPr/>
                      <p:nvPr/>
                    </p:nvPicPr>
                    <p:blipFill>
                      <a:blip r:embed="rId12"/>
                      <a:stretch>
                        <a:fillRect/>
                      </a:stretch>
                    </p:blipFill>
                    <p:spPr>
                      <a:xfrm>
                        <a:off x="9169400" y="2482215"/>
                        <a:ext cx="2776220" cy="492760"/>
                      </a:xfrm>
                      <a:prstGeom prst="rect">
                        <a:avLst/>
                      </a:prstGeom>
                      <a:noFill/>
                      <a:ln w="38100">
                        <a:noFill/>
                        <a:miter/>
                      </a:ln>
                    </p:spPr>
                  </p:pic>
                </p:oleObj>
              </mc:Fallback>
            </mc:AlternateContent>
          </a:graphicData>
        </a:graphic>
      </p:graphicFrame>
      <p:graphicFrame>
        <p:nvGraphicFramePr>
          <p:cNvPr id="-2147482580" name="对象 62"/>
          <p:cNvGraphicFramePr>
            <a:graphicFrameLocks noChangeAspect="1"/>
          </p:cNvGraphicFramePr>
          <p:nvPr/>
        </p:nvGraphicFramePr>
        <p:xfrm>
          <a:off x="5863590" y="2974975"/>
          <a:ext cx="464820" cy="523240"/>
        </p:xfrm>
        <a:graphic>
          <a:graphicData uri="http://schemas.openxmlformats.org/presentationml/2006/ole">
            <mc:AlternateContent xmlns:mc="http://schemas.openxmlformats.org/markup-compatibility/2006">
              <mc:Choice xmlns:v="urn:schemas-microsoft-com:vml" Requires="v">
                <p:oleObj spid="_x0000_s10" name="" r:id="rId13" imgW="203200" imgH="228600" progId="Equation.3">
                  <p:embed/>
                </p:oleObj>
              </mc:Choice>
              <mc:Fallback>
                <p:oleObj name="" r:id="rId13" imgW="203200" imgH="228600" progId="Equation.3">
                  <p:embed/>
                  <p:pic>
                    <p:nvPicPr>
                      <p:cNvPr id="0" name="图片 9"/>
                      <p:cNvPicPr/>
                      <p:nvPr/>
                    </p:nvPicPr>
                    <p:blipFill>
                      <a:blip r:embed="rId14"/>
                      <a:stretch>
                        <a:fillRect/>
                      </a:stretch>
                    </p:blipFill>
                    <p:spPr>
                      <a:xfrm>
                        <a:off x="5863590" y="2974975"/>
                        <a:ext cx="464820" cy="523240"/>
                      </a:xfrm>
                      <a:prstGeom prst="rect">
                        <a:avLst/>
                      </a:prstGeom>
                      <a:noFill/>
                      <a:ln w="38100">
                        <a:noFill/>
                        <a:miter/>
                      </a:ln>
                    </p:spPr>
                  </p:pic>
                </p:oleObj>
              </mc:Fallback>
            </mc:AlternateContent>
          </a:graphicData>
        </a:graphic>
      </p:graphicFrame>
      <p:graphicFrame>
        <p:nvGraphicFramePr>
          <p:cNvPr id="12" name="对象 62"/>
          <p:cNvGraphicFramePr>
            <a:graphicFrameLocks noChangeAspect="1"/>
          </p:cNvGraphicFramePr>
          <p:nvPr/>
        </p:nvGraphicFramePr>
        <p:xfrm>
          <a:off x="7317740" y="2900045"/>
          <a:ext cx="531495" cy="598170"/>
        </p:xfrm>
        <a:graphic>
          <a:graphicData uri="http://schemas.openxmlformats.org/presentationml/2006/ole">
            <mc:AlternateContent xmlns:mc="http://schemas.openxmlformats.org/markup-compatibility/2006">
              <mc:Choice xmlns:v="urn:schemas-microsoft-com:vml" Requires="v">
                <p:oleObj spid="_x0000_s13" name="" r:id="rId15" imgW="203200" imgH="228600" progId="Equation.3">
                  <p:embed/>
                </p:oleObj>
              </mc:Choice>
              <mc:Fallback>
                <p:oleObj name="" r:id="rId15" imgW="203200" imgH="228600" progId="Equation.3">
                  <p:embed/>
                  <p:pic>
                    <p:nvPicPr>
                      <p:cNvPr id="0" name="图片 12"/>
                      <p:cNvPicPr/>
                      <p:nvPr/>
                    </p:nvPicPr>
                    <p:blipFill>
                      <a:blip r:embed="rId14"/>
                      <a:stretch>
                        <a:fillRect/>
                      </a:stretch>
                    </p:blipFill>
                    <p:spPr>
                      <a:xfrm>
                        <a:off x="7317740" y="2900045"/>
                        <a:ext cx="531495" cy="598170"/>
                      </a:xfrm>
                      <a:prstGeom prst="rect">
                        <a:avLst/>
                      </a:prstGeom>
                      <a:noFill/>
                      <a:ln w="38100">
                        <a:noFill/>
                        <a:miter/>
                      </a:ln>
                    </p:spPr>
                  </p:pic>
                </p:oleObj>
              </mc:Fallback>
            </mc:AlternateContent>
          </a:graphicData>
        </a:graphic>
      </p:graphicFrame>
      <p:graphicFrame>
        <p:nvGraphicFramePr>
          <p:cNvPr id="-2147482578" name="对象 64"/>
          <p:cNvGraphicFramePr>
            <a:graphicFrameLocks noChangeAspect="1"/>
          </p:cNvGraphicFramePr>
          <p:nvPr/>
        </p:nvGraphicFramePr>
        <p:xfrm>
          <a:off x="1151890" y="3498215"/>
          <a:ext cx="1530985" cy="483235"/>
        </p:xfrm>
        <a:graphic>
          <a:graphicData uri="http://schemas.openxmlformats.org/presentationml/2006/ole">
            <mc:AlternateContent xmlns:mc="http://schemas.openxmlformats.org/markup-compatibility/2006">
              <mc:Choice xmlns:v="urn:schemas-microsoft-com:vml" Requires="v">
                <p:oleObj spid="_x0000_s14" name="" r:id="rId16" imgW="723900" imgH="228600" progId="Equation.3">
                  <p:embed/>
                </p:oleObj>
              </mc:Choice>
              <mc:Fallback>
                <p:oleObj name="" r:id="rId16" imgW="723900" imgH="228600" progId="Equation.3">
                  <p:embed/>
                  <p:pic>
                    <p:nvPicPr>
                      <p:cNvPr id="0" name="图片 13"/>
                      <p:cNvPicPr/>
                      <p:nvPr/>
                    </p:nvPicPr>
                    <p:blipFill>
                      <a:blip r:embed="rId17"/>
                      <a:stretch>
                        <a:fillRect/>
                      </a:stretch>
                    </p:blipFill>
                    <p:spPr>
                      <a:xfrm>
                        <a:off x="1151890" y="3498215"/>
                        <a:ext cx="1530985" cy="483235"/>
                      </a:xfrm>
                      <a:prstGeom prst="rect">
                        <a:avLst/>
                      </a:prstGeom>
                      <a:noFill/>
                      <a:ln w="38100">
                        <a:noFill/>
                        <a:miter/>
                      </a:ln>
                    </p:spPr>
                  </p:pic>
                </p:oleObj>
              </mc:Fallback>
            </mc:AlternateContent>
          </a:graphicData>
        </a:graphic>
      </p:graphicFrame>
      <p:graphicFrame>
        <p:nvGraphicFramePr>
          <p:cNvPr id="-2147482577" name="对象 65"/>
          <p:cNvGraphicFramePr>
            <a:graphicFrameLocks noChangeAspect="1"/>
          </p:cNvGraphicFramePr>
          <p:nvPr/>
        </p:nvGraphicFramePr>
        <p:xfrm>
          <a:off x="3032125" y="3490595"/>
          <a:ext cx="871220" cy="490855"/>
        </p:xfrm>
        <a:graphic>
          <a:graphicData uri="http://schemas.openxmlformats.org/presentationml/2006/ole">
            <mc:AlternateContent xmlns:mc="http://schemas.openxmlformats.org/markup-compatibility/2006">
              <mc:Choice xmlns:v="urn:schemas-microsoft-com:vml" Requires="v">
                <p:oleObj spid="_x0000_s15" name="" r:id="rId18" imgW="405765" imgH="228600" progId="Equation.3">
                  <p:embed/>
                </p:oleObj>
              </mc:Choice>
              <mc:Fallback>
                <p:oleObj name="" r:id="rId18" imgW="405765" imgH="228600" progId="Equation.3">
                  <p:embed/>
                  <p:pic>
                    <p:nvPicPr>
                      <p:cNvPr id="0" name="图片 14"/>
                      <p:cNvPicPr/>
                      <p:nvPr/>
                    </p:nvPicPr>
                    <p:blipFill>
                      <a:blip r:embed="rId19"/>
                      <a:stretch>
                        <a:fillRect/>
                      </a:stretch>
                    </p:blipFill>
                    <p:spPr>
                      <a:xfrm>
                        <a:off x="3032125" y="3490595"/>
                        <a:ext cx="871220" cy="490855"/>
                      </a:xfrm>
                      <a:prstGeom prst="rect">
                        <a:avLst/>
                      </a:prstGeom>
                      <a:noFill/>
                      <a:ln w="38100">
                        <a:noFill/>
                        <a:miter/>
                      </a:ln>
                    </p:spPr>
                  </p:pic>
                </p:oleObj>
              </mc:Fallback>
            </mc:AlternateContent>
          </a:graphicData>
        </a:graphic>
      </p:graphicFrame>
      <p:graphicFrame>
        <p:nvGraphicFramePr>
          <p:cNvPr id="-2147482576" name="对象 66"/>
          <p:cNvGraphicFramePr>
            <a:graphicFrameLocks noChangeAspect="1"/>
          </p:cNvGraphicFramePr>
          <p:nvPr/>
        </p:nvGraphicFramePr>
        <p:xfrm>
          <a:off x="3834765" y="4278630"/>
          <a:ext cx="5334635" cy="1778635"/>
        </p:xfrm>
        <a:graphic>
          <a:graphicData uri="http://schemas.openxmlformats.org/presentationml/2006/ole">
            <mc:AlternateContent xmlns:mc="http://schemas.openxmlformats.org/markup-compatibility/2006">
              <mc:Choice xmlns:v="urn:schemas-microsoft-com:vml" Requires="v">
                <p:oleObj spid="_x0000_s16" name="" r:id="rId20" imgW="2284730" imgH="761365" progId="Equation.3">
                  <p:embed/>
                </p:oleObj>
              </mc:Choice>
              <mc:Fallback>
                <p:oleObj name="" r:id="rId20" imgW="2284730" imgH="761365" progId="Equation.3">
                  <p:embed/>
                  <p:pic>
                    <p:nvPicPr>
                      <p:cNvPr id="0" name="图片 15"/>
                      <p:cNvPicPr/>
                      <p:nvPr/>
                    </p:nvPicPr>
                    <p:blipFill>
                      <a:blip r:embed="rId21"/>
                      <a:stretch>
                        <a:fillRect/>
                      </a:stretch>
                    </p:blipFill>
                    <p:spPr>
                      <a:xfrm>
                        <a:off x="3834765" y="4278630"/>
                        <a:ext cx="5334635" cy="1778635"/>
                      </a:xfrm>
                      <a:prstGeom prst="rect">
                        <a:avLst/>
                      </a:prstGeom>
                      <a:noFill/>
                      <a:ln w="38100">
                        <a:noFill/>
                        <a:miter/>
                      </a:ln>
                    </p:spPr>
                  </p:pic>
                </p:oleObj>
              </mc:Fallback>
            </mc:AlternateContent>
          </a:graphicData>
        </a:graphic>
      </p:graphicFrame>
    </p:spTree>
    <p:custDataLst>
      <p:tags r:id="rId2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第3章/binom_dis.py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diff_chi2_dis():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不同参数下的卡方分布</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:return: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chi2_dis_0_5 = stats.chi2(df=0.5)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chi2_dis_1 = stats.chi2(df=1)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chi2_dis_4 = stats.chi2(df=4)</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chi2_dis_10 = stats.chi2(df=10)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chi2_dis_20 = stats.chi2(df=20)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x1 = np.linspace(chi2_dis_0_5.ppf(0.01), chi2_dis_0_5.ppf(0.99),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575" name="图片 -2147482576"/>
          <p:cNvPicPr>
            <a:picLocks noChangeAspect="1"/>
          </p:cNvPicPr>
          <p:nvPr/>
        </p:nvPicPr>
        <p:blipFill>
          <a:blip r:embed="rId7"/>
          <a:stretch>
            <a:fillRect/>
          </a:stretch>
        </p:blipFill>
        <p:spPr>
          <a:xfrm>
            <a:off x="5796915" y="846455"/>
            <a:ext cx="6012815" cy="3138805"/>
          </a:xfrm>
          <a:prstGeom prst="rect">
            <a:avLst/>
          </a:prstGeom>
          <a:noFill/>
          <a:ln w="9525">
            <a:noFill/>
          </a:ln>
        </p:spPr>
      </p:pic>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x2 = np.linspace(chi2_dis_1.ppf(0.65), chi2_dis_1.ppf(0.9999999),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x3 = np.linspace(chi2_dis_4.ppf(0.000001), chi2_dis_4.ppf(0.999999),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x4 = np.linspace(chi2_dis_10.ppf(0.000001), chi2_dis_10.ppf(0.99999),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x5 = np.linspace(chi2_dis_20.ppf(0.00000001), chi2_dis_20.ppf(0.9999),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ax.plot(x1, chi2_dis_0_5.pdf(x1), 'b-', lw=2, label=r'df = 0.5')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ax.plot(x2, chi2_dis_1.pdf(x2), 'g-', lw=2, label='df =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ax.plot(x3, chi2_dis_4.pdf(x3), 'r-', lw=2, label='df = 4')</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ax.plot(x4, chi2_dis_10.pdf(x4), 'b-', lw=2, label='df = 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ax.plot(x5, chi2_dis_20.pdf(x5), 'y-', lw=2, label='df = 20')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plt.title(r'PDF of $\chi^2$ Distribution')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diff_chi2_dis()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 </a:t>
            </a:r>
            <a:r>
              <a:rPr altLang="zh-CN"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                             ，并且X，Y独立，则称随机变量          服从自由度为n的t分布（t-distribution），记为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2147482573" name="对象 100"/>
          <p:cNvGraphicFramePr>
            <a:graphicFrameLocks noChangeAspect="1"/>
          </p:cNvGraphicFramePr>
          <p:nvPr/>
        </p:nvGraphicFramePr>
        <p:xfrm>
          <a:off x="1236345" y="1450340"/>
          <a:ext cx="3103880" cy="508000"/>
        </p:xfrm>
        <a:graphic>
          <a:graphicData uri="http://schemas.openxmlformats.org/presentationml/2006/ole">
            <mc:AlternateContent xmlns:mc="http://schemas.openxmlformats.org/markup-compatibility/2006">
              <mc:Choice xmlns:v="urn:schemas-microsoft-com:vml" Requires="v">
                <p:oleObj spid="_x0000_s3076" name="" r:id="rId6" imgW="1397000" imgH="228600" progId="Equation.DSMT4">
                  <p:embed/>
                </p:oleObj>
              </mc:Choice>
              <mc:Fallback>
                <p:oleObj name="" r:id="rId6" imgW="1397000" imgH="228600" progId="Equation.DSMT4">
                  <p:embed/>
                  <p:pic>
                    <p:nvPicPr>
                      <p:cNvPr id="0" name="图片 3075"/>
                      <p:cNvPicPr/>
                      <p:nvPr/>
                    </p:nvPicPr>
                    <p:blipFill>
                      <a:blip r:embed="rId7"/>
                      <a:stretch>
                        <a:fillRect/>
                      </a:stretch>
                    </p:blipFill>
                    <p:spPr>
                      <a:xfrm>
                        <a:off x="1236345" y="1450340"/>
                        <a:ext cx="3103880" cy="508000"/>
                      </a:xfrm>
                      <a:prstGeom prst="rect">
                        <a:avLst/>
                      </a:prstGeom>
                      <a:noFill/>
                      <a:ln w="38100">
                        <a:noFill/>
                        <a:miter/>
                      </a:ln>
                    </p:spPr>
                  </p:pic>
                </p:oleObj>
              </mc:Fallback>
            </mc:AlternateContent>
          </a:graphicData>
        </a:graphic>
      </p:graphicFrame>
      <p:graphicFrame>
        <p:nvGraphicFramePr>
          <p:cNvPr id="-2147482572" name="对象 101"/>
          <p:cNvGraphicFramePr>
            <a:graphicFrameLocks noChangeAspect="1"/>
          </p:cNvGraphicFramePr>
          <p:nvPr/>
        </p:nvGraphicFramePr>
        <p:xfrm>
          <a:off x="10133330" y="1236345"/>
          <a:ext cx="1242060" cy="1134110"/>
        </p:xfrm>
        <a:graphic>
          <a:graphicData uri="http://schemas.openxmlformats.org/presentationml/2006/ole">
            <mc:AlternateContent xmlns:mc="http://schemas.openxmlformats.org/markup-compatibility/2006">
              <mc:Choice xmlns:v="urn:schemas-microsoft-com:vml" Requires="v">
                <p:oleObj spid="_x0000_s3" name="" r:id="rId8" imgW="584200" imgH="533400" progId="Equation.DSMT4">
                  <p:embed/>
                </p:oleObj>
              </mc:Choice>
              <mc:Fallback>
                <p:oleObj name="" r:id="rId8" imgW="584200" imgH="533400" progId="Equation.DSMT4">
                  <p:embed/>
                  <p:pic>
                    <p:nvPicPr>
                      <p:cNvPr id="0" name="图片 2"/>
                      <p:cNvPicPr/>
                      <p:nvPr/>
                    </p:nvPicPr>
                    <p:blipFill>
                      <a:blip r:embed="rId9"/>
                      <a:stretch>
                        <a:fillRect/>
                      </a:stretch>
                    </p:blipFill>
                    <p:spPr>
                      <a:xfrm>
                        <a:off x="10133330" y="1236345"/>
                        <a:ext cx="1242060" cy="1134110"/>
                      </a:xfrm>
                      <a:prstGeom prst="rect">
                        <a:avLst/>
                      </a:prstGeom>
                      <a:noFill/>
                      <a:ln w="38100">
                        <a:noFill/>
                        <a:miter/>
                      </a:ln>
                    </p:spPr>
                  </p:pic>
                </p:oleObj>
              </mc:Fallback>
            </mc:AlternateContent>
          </a:graphicData>
        </a:graphic>
      </p:graphicFrame>
      <p:graphicFrame>
        <p:nvGraphicFramePr>
          <p:cNvPr id="-2147482571" name="对象 102"/>
          <p:cNvGraphicFramePr>
            <a:graphicFrameLocks noChangeAspect="1"/>
          </p:cNvGraphicFramePr>
          <p:nvPr/>
        </p:nvGraphicFramePr>
        <p:xfrm>
          <a:off x="8918575" y="2056765"/>
          <a:ext cx="1106805" cy="466090"/>
        </p:xfrm>
        <a:graphic>
          <a:graphicData uri="http://schemas.openxmlformats.org/presentationml/2006/ole">
            <mc:AlternateContent xmlns:mc="http://schemas.openxmlformats.org/markup-compatibility/2006">
              <mc:Choice xmlns:v="urn:schemas-microsoft-com:vml" Requires="v">
                <p:oleObj spid="_x0000_s8" name="" r:id="rId10" imgW="481965" imgH="203200" progId="Equation.DSMT4">
                  <p:embed/>
                </p:oleObj>
              </mc:Choice>
              <mc:Fallback>
                <p:oleObj name="" r:id="rId10" imgW="481965" imgH="203200" progId="Equation.DSMT4">
                  <p:embed/>
                  <p:pic>
                    <p:nvPicPr>
                      <p:cNvPr id="0" name="图片 7"/>
                      <p:cNvPicPr/>
                      <p:nvPr/>
                    </p:nvPicPr>
                    <p:blipFill>
                      <a:blip r:embed="rId11"/>
                      <a:stretch>
                        <a:fillRect/>
                      </a:stretch>
                    </p:blipFill>
                    <p:spPr>
                      <a:xfrm>
                        <a:off x="8918575" y="2056765"/>
                        <a:ext cx="1106805" cy="466090"/>
                      </a:xfrm>
                      <a:prstGeom prst="rect">
                        <a:avLst/>
                      </a:prstGeom>
                      <a:noFill/>
                      <a:ln w="38100">
                        <a:noFill/>
                        <a:miter/>
                      </a:ln>
                    </p:spPr>
                  </p:pic>
                </p:oleObj>
              </mc:Fallback>
            </mc:AlternateContent>
          </a:graphicData>
        </a:graphic>
      </p:graphicFrame>
      <p:pic>
        <p:nvPicPr>
          <p:cNvPr id="-2147482568" name="图片 -2147482569"/>
          <p:cNvPicPr>
            <a:picLocks noChangeAspect="1"/>
          </p:cNvPicPr>
          <p:nvPr/>
        </p:nvPicPr>
        <p:blipFill>
          <a:blip r:embed="rId12"/>
          <a:stretch>
            <a:fillRect/>
          </a:stretch>
        </p:blipFill>
        <p:spPr>
          <a:xfrm>
            <a:off x="4232275" y="2522855"/>
            <a:ext cx="4244975" cy="3228975"/>
          </a:xfrm>
          <a:prstGeom prst="rect">
            <a:avLst/>
          </a:prstGeom>
          <a:noFill/>
          <a:ln w="9525">
            <a:noFill/>
          </a:ln>
        </p:spPr>
      </p:pic>
      <p:sp>
        <p:nvSpPr>
          <p:cNvPr id="9" name="文本框 8"/>
          <p:cNvSpPr txBox="1"/>
          <p:nvPr>
            <p:custDataLst>
              <p:tags r:id="rId13"/>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第3章/binom_dis.py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diff_t_dis():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不同参数下的t分布</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:return: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norm_dis = stats.norm()</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t_dis_1 = stats.t(df=1)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t_dis_4 = stats.t(df=4)</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t_dis_10 = stats.t(df=10)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t_dis_20 = stats.t(df=20)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x1 = np.linspace(norm_dis.ppf(0.000001), norm_dis.ppf(0.999999), 1000)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x2 = np.linspace(t_dis_1.ppf(0.04), t_dis_1.ppf(0.96), 1000)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x3 = np.linspace(t_dis_4.ppf(0.001), t_dis_4.ppf(0.999), 1000)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x4 = np.linspace(t_dis_10.ppf(0.001), t_dis_10.ppf(0.999), 1000)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x5 = np.linspace(t_dis_20.ppf(0.001), t_dis_20.ppf(0.999), 1000)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ax.plot(x1, norm_dis.pdf(x1), 'r-', lw=2, label=r'N(0,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ax.plot(x2, t_dis_1.pdf(x2), 'b-', lw=2, label='t(1)')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ax.plot(x3, t_dis_4.pdf(x3), 'g-', lw=2, label='t(4)')</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ax.plot(x4, t_dis_10.pdf(x4), 'm-', lw=2, label='t(10)')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ax.plot(x5, t_dis_20.pdf(x5), 'y-', lw=2, label='t(20)')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plt.title(r'PDF of t Distribution')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diff_t_dis()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859155"/>
            <a:ext cx="10687050" cy="546481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altLang="zh-CN"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分布：</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设U~       ，V~         ，且U，V独立，则称随机变</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量                服从自由度为（n1，n2）的F分布</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（F-distribution），记：                    </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分布的概率密度为:</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66" name="对象 127"/>
          <p:cNvGraphicFramePr>
            <a:graphicFrameLocks noChangeAspect="1"/>
          </p:cNvGraphicFramePr>
          <p:nvPr/>
        </p:nvGraphicFramePr>
        <p:xfrm>
          <a:off x="2983865" y="859155"/>
          <a:ext cx="952500" cy="489585"/>
        </p:xfrm>
        <a:graphic>
          <a:graphicData uri="http://schemas.openxmlformats.org/presentationml/2006/ole">
            <mc:AlternateContent xmlns:mc="http://schemas.openxmlformats.org/markup-compatibility/2006">
              <mc:Choice xmlns:v="urn:schemas-microsoft-com:vml" Requires="v">
                <p:oleObj spid="_x0000_s3076" name="" r:id="rId7" imgW="444500" imgH="228600" progId="Equation.3">
                  <p:embed/>
                </p:oleObj>
              </mc:Choice>
              <mc:Fallback>
                <p:oleObj name="" r:id="rId7" imgW="444500" imgH="228600" progId="Equation.3">
                  <p:embed/>
                  <p:pic>
                    <p:nvPicPr>
                      <p:cNvPr id="0" name="图片 3075"/>
                      <p:cNvPicPr/>
                      <p:nvPr/>
                    </p:nvPicPr>
                    <p:blipFill>
                      <a:blip r:embed="rId8"/>
                      <a:stretch>
                        <a:fillRect/>
                      </a:stretch>
                    </p:blipFill>
                    <p:spPr>
                      <a:xfrm>
                        <a:off x="2983865" y="859155"/>
                        <a:ext cx="952500" cy="489585"/>
                      </a:xfrm>
                      <a:prstGeom prst="rect">
                        <a:avLst/>
                      </a:prstGeom>
                      <a:noFill/>
                      <a:ln w="38100">
                        <a:noFill/>
                        <a:miter/>
                      </a:ln>
                    </p:spPr>
                  </p:pic>
                </p:oleObj>
              </mc:Fallback>
            </mc:AlternateContent>
          </a:graphicData>
        </a:graphic>
      </p:graphicFrame>
      <p:graphicFrame>
        <p:nvGraphicFramePr>
          <p:cNvPr id="-2147482565" name="对象 128"/>
          <p:cNvGraphicFramePr>
            <a:graphicFrameLocks noChangeAspect="1"/>
          </p:cNvGraphicFramePr>
          <p:nvPr/>
        </p:nvGraphicFramePr>
        <p:xfrm>
          <a:off x="4758690" y="859155"/>
          <a:ext cx="1028700" cy="514350"/>
        </p:xfrm>
        <a:graphic>
          <a:graphicData uri="http://schemas.openxmlformats.org/presentationml/2006/ole">
            <mc:AlternateContent xmlns:mc="http://schemas.openxmlformats.org/markup-compatibility/2006">
              <mc:Choice xmlns:v="urn:schemas-microsoft-com:vml" Requires="v">
                <p:oleObj spid="_x0000_s3" name="" r:id="rId9" imgW="457200" imgH="228600" progId="Equation.3">
                  <p:embed/>
                </p:oleObj>
              </mc:Choice>
              <mc:Fallback>
                <p:oleObj name="" r:id="rId9" imgW="457200" imgH="228600" progId="Equation.3">
                  <p:embed/>
                  <p:pic>
                    <p:nvPicPr>
                      <p:cNvPr id="0" name="图片 2"/>
                      <p:cNvPicPr/>
                      <p:nvPr/>
                    </p:nvPicPr>
                    <p:blipFill>
                      <a:blip r:embed="rId10"/>
                      <a:stretch>
                        <a:fillRect/>
                      </a:stretch>
                    </p:blipFill>
                    <p:spPr>
                      <a:xfrm>
                        <a:off x="4758690" y="859155"/>
                        <a:ext cx="1028700" cy="514350"/>
                      </a:xfrm>
                      <a:prstGeom prst="rect">
                        <a:avLst/>
                      </a:prstGeom>
                      <a:noFill/>
                      <a:ln w="38100">
                        <a:noFill/>
                        <a:miter/>
                      </a:ln>
                    </p:spPr>
                  </p:pic>
                </p:oleObj>
              </mc:Fallback>
            </mc:AlternateContent>
          </a:graphicData>
        </a:graphic>
      </p:graphicFrame>
      <p:graphicFrame>
        <p:nvGraphicFramePr>
          <p:cNvPr id="-2147482564" name="对象 129"/>
          <p:cNvGraphicFramePr>
            <a:graphicFrameLocks noChangeAspect="1"/>
          </p:cNvGraphicFramePr>
          <p:nvPr/>
        </p:nvGraphicFramePr>
        <p:xfrm>
          <a:off x="1248410" y="1557655"/>
          <a:ext cx="1558925" cy="1000125"/>
        </p:xfrm>
        <a:graphic>
          <a:graphicData uri="http://schemas.openxmlformats.org/presentationml/2006/ole">
            <mc:AlternateContent xmlns:mc="http://schemas.openxmlformats.org/markup-compatibility/2006">
              <mc:Choice xmlns:v="urn:schemas-microsoft-com:vml" Requires="v">
                <p:oleObj spid="_x0000_s4" name="" r:id="rId11" imgW="673100" imgH="431800" progId="Equation.3">
                  <p:embed/>
                </p:oleObj>
              </mc:Choice>
              <mc:Fallback>
                <p:oleObj name="" r:id="rId11" imgW="673100" imgH="431800" progId="Equation.3">
                  <p:embed/>
                  <p:pic>
                    <p:nvPicPr>
                      <p:cNvPr id="0" name="图片 3"/>
                      <p:cNvPicPr/>
                      <p:nvPr/>
                    </p:nvPicPr>
                    <p:blipFill>
                      <a:blip r:embed="rId12"/>
                      <a:stretch>
                        <a:fillRect/>
                      </a:stretch>
                    </p:blipFill>
                    <p:spPr>
                      <a:xfrm>
                        <a:off x="1248410" y="1557655"/>
                        <a:ext cx="1558925" cy="1000125"/>
                      </a:xfrm>
                      <a:prstGeom prst="rect">
                        <a:avLst/>
                      </a:prstGeom>
                      <a:noFill/>
                      <a:ln w="38100">
                        <a:noFill/>
                        <a:miter/>
                      </a:ln>
                    </p:spPr>
                  </p:pic>
                </p:oleObj>
              </mc:Fallback>
            </mc:AlternateContent>
          </a:graphicData>
        </a:graphic>
      </p:graphicFrame>
      <p:graphicFrame>
        <p:nvGraphicFramePr>
          <p:cNvPr id="-2147482563" name="对象 130"/>
          <p:cNvGraphicFramePr>
            <a:graphicFrameLocks noChangeAspect="1"/>
          </p:cNvGraphicFramePr>
          <p:nvPr/>
        </p:nvGraphicFramePr>
        <p:xfrm>
          <a:off x="5154295" y="2557780"/>
          <a:ext cx="2048510" cy="550545"/>
        </p:xfrm>
        <a:graphic>
          <a:graphicData uri="http://schemas.openxmlformats.org/presentationml/2006/ole">
            <mc:AlternateContent xmlns:mc="http://schemas.openxmlformats.org/markup-compatibility/2006">
              <mc:Choice xmlns:v="urn:schemas-microsoft-com:vml" Requires="v">
                <p:oleObj spid="_x0000_s8" name="" r:id="rId13" imgW="850265" imgH="228600" progId="Equation.DSMT4">
                  <p:embed/>
                </p:oleObj>
              </mc:Choice>
              <mc:Fallback>
                <p:oleObj name="" r:id="rId13" imgW="850265" imgH="228600" progId="Equation.DSMT4">
                  <p:embed/>
                  <p:pic>
                    <p:nvPicPr>
                      <p:cNvPr id="0" name="图片 7"/>
                      <p:cNvPicPr/>
                      <p:nvPr/>
                    </p:nvPicPr>
                    <p:blipFill>
                      <a:blip r:embed="rId14"/>
                      <a:stretch>
                        <a:fillRect/>
                      </a:stretch>
                    </p:blipFill>
                    <p:spPr>
                      <a:xfrm>
                        <a:off x="5154295" y="2557780"/>
                        <a:ext cx="2048510" cy="550545"/>
                      </a:xfrm>
                      <a:prstGeom prst="rect">
                        <a:avLst/>
                      </a:prstGeom>
                      <a:noFill/>
                      <a:ln w="38100">
                        <a:noFill/>
                        <a:miter/>
                      </a:ln>
                    </p:spPr>
                  </p:pic>
                </p:oleObj>
              </mc:Fallback>
            </mc:AlternateContent>
          </a:graphicData>
        </a:graphic>
      </p:graphicFrame>
      <p:graphicFrame>
        <p:nvGraphicFramePr>
          <p:cNvPr id="-2147482562" name="对象 131"/>
          <p:cNvGraphicFramePr>
            <a:graphicFrameLocks noChangeAspect="1"/>
          </p:cNvGraphicFramePr>
          <p:nvPr/>
        </p:nvGraphicFramePr>
        <p:xfrm>
          <a:off x="7861300" y="2557780"/>
          <a:ext cx="1375410" cy="550545"/>
        </p:xfrm>
        <a:graphic>
          <a:graphicData uri="http://schemas.openxmlformats.org/presentationml/2006/ole">
            <mc:AlternateContent xmlns:mc="http://schemas.openxmlformats.org/markup-compatibility/2006">
              <mc:Choice xmlns:v="urn:schemas-microsoft-com:vml" Requires="v">
                <p:oleObj spid="_x0000_s9" name="" r:id="rId15" imgW="571500" imgH="228600" progId="Equation.DSMT4">
                  <p:embed/>
                </p:oleObj>
              </mc:Choice>
              <mc:Fallback>
                <p:oleObj name="" r:id="rId15" imgW="571500" imgH="228600" progId="Equation.DSMT4">
                  <p:embed/>
                  <p:pic>
                    <p:nvPicPr>
                      <p:cNvPr id="0" name="图片 8"/>
                      <p:cNvPicPr/>
                      <p:nvPr/>
                    </p:nvPicPr>
                    <p:blipFill>
                      <a:blip r:embed="rId16"/>
                      <a:stretch>
                        <a:fillRect/>
                      </a:stretch>
                    </p:blipFill>
                    <p:spPr>
                      <a:xfrm>
                        <a:off x="7861300" y="2557780"/>
                        <a:ext cx="1375410" cy="550545"/>
                      </a:xfrm>
                      <a:prstGeom prst="rect">
                        <a:avLst/>
                      </a:prstGeom>
                      <a:noFill/>
                      <a:ln w="38100">
                        <a:noFill/>
                        <a:miter/>
                      </a:ln>
                    </p:spPr>
                  </p:pic>
                </p:oleObj>
              </mc:Fallback>
            </mc:AlternateContent>
          </a:graphicData>
        </a:graphic>
      </p:graphicFrame>
      <p:graphicFrame>
        <p:nvGraphicFramePr>
          <p:cNvPr id="-2147482561" name="对象 132"/>
          <p:cNvGraphicFramePr>
            <a:graphicFrameLocks noChangeAspect="1"/>
          </p:cNvGraphicFramePr>
          <p:nvPr/>
        </p:nvGraphicFramePr>
        <p:xfrm>
          <a:off x="2050415" y="3665220"/>
          <a:ext cx="8504555" cy="1668780"/>
        </p:xfrm>
        <a:graphic>
          <a:graphicData uri="http://schemas.openxmlformats.org/presentationml/2006/ole">
            <mc:AlternateContent xmlns:mc="http://schemas.openxmlformats.org/markup-compatibility/2006">
              <mc:Choice xmlns:v="urn:schemas-microsoft-com:vml" Requires="v">
                <p:oleObj spid="_x0000_s10" name="" r:id="rId17" imgW="3364230" imgH="660400" progId="Equation.3">
                  <p:embed/>
                </p:oleObj>
              </mc:Choice>
              <mc:Fallback>
                <p:oleObj name="" r:id="rId17" imgW="3364230" imgH="660400" progId="Equation.3">
                  <p:embed/>
                  <p:pic>
                    <p:nvPicPr>
                      <p:cNvPr id="0" name="图片 9"/>
                      <p:cNvPicPr/>
                      <p:nvPr/>
                    </p:nvPicPr>
                    <p:blipFill>
                      <a:blip r:embed="rId18"/>
                      <a:stretch>
                        <a:fillRect/>
                      </a:stretch>
                    </p:blipFill>
                    <p:spPr>
                      <a:xfrm>
                        <a:off x="2050415" y="3665220"/>
                        <a:ext cx="8504555" cy="1668780"/>
                      </a:xfrm>
                      <a:prstGeom prst="rect">
                        <a:avLst/>
                      </a:prstGeom>
                      <a:noFill/>
                      <a:ln w="38100">
                        <a:noFill/>
                        <a:miter/>
                      </a:ln>
                    </p:spPr>
                  </p:pic>
                </p:oleObj>
              </mc:Fallback>
            </mc:AlternateContent>
          </a:graphicData>
        </a:graphic>
      </p:graphicFrame>
    </p:spTree>
    <p:custDataLst>
      <p:tags r:id="rId19"/>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第3章/binom_dis.py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diff_f_dis():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不同参数下的F分布</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:return: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f_dis_0_5 = stats.f(dfn=10, dfd=1)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f_dis_1_30 = stats.f(dfn=1, dfd=30)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f_dis_30_5 = stats.f(dfn=30, dfd=5)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f_dis_30_30 = stats.f(dfn=30, dfd=30)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f_dis_30_100 = stats.f(dfn=30, dfd=100)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f_dis_100_100 = stats.f(dfn=100, dfd=100)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x1 = np.linspace(f_dis_0_5.ppf(0.01), f_dis_0_5.ppf(0.99),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x2 = np.linspace(f_dis_1_30.ppf(0.2), f_dis_1_30.ppf(0.99),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560" name="图片 -2147482561"/>
          <p:cNvPicPr>
            <a:picLocks noChangeAspect="1"/>
          </p:cNvPicPr>
          <p:nvPr/>
        </p:nvPicPr>
        <p:blipFill>
          <a:blip r:embed="rId7"/>
          <a:stretch>
            <a:fillRect/>
          </a:stretch>
        </p:blipFill>
        <p:spPr>
          <a:xfrm>
            <a:off x="6230303" y="953453"/>
            <a:ext cx="5257165" cy="2787015"/>
          </a:xfrm>
          <a:prstGeom prst="rect">
            <a:avLst/>
          </a:prstGeom>
          <a:noFill/>
          <a:ln w="9525">
            <a:noFill/>
          </a:ln>
        </p:spPr>
      </p:pic>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305"/>
          </a:xfrm>
          <a:prstGeom prst="rect">
            <a:avLst/>
          </a:prstGeom>
          <a:noFill/>
        </p:spPr>
        <p:txBody>
          <a:bodyPr lIns="91440" tIns="45720" rIns="91440" bIns="45720">
            <a:spAutoFit/>
          </a:bodyPr>
          <a:lstStyle/>
          <a:p>
            <a:pPr algn="ctr" fontAlgn="auto">
              <a:spcBef>
                <a:spcPts val="0"/>
              </a:spcBef>
              <a:spcAft>
                <a:spcPts val="0"/>
              </a:spcAft>
              <a:defRPr/>
            </a:pPr>
            <a:r>
              <a:rPr lang="en-US" altLang="zh-CN" sz="4535" b="1" dirty="0">
                <a:solidFill>
                  <a:srgbClr val="1B4367"/>
                </a:solidFill>
                <a:latin typeface="+mn-lt"/>
                <a:ea typeface="+mn-ea"/>
                <a:cs typeface="+mn-ea"/>
                <a:sym typeface="+mn-lt"/>
              </a:rPr>
              <a:t>1.</a:t>
            </a:r>
            <a:r>
              <a:rPr lang="zh-CN" altLang="en-US" sz="4535" b="1" dirty="0">
                <a:solidFill>
                  <a:srgbClr val="1B4367"/>
                </a:solidFill>
                <a:latin typeface="+mn-lt"/>
                <a:ea typeface="+mn-ea"/>
                <a:cs typeface="+mn-ea"/>
                <a:sym typeface="+mn-lt"/>
              </a:rPr>
              <a:t>概率论</a:t>
            </a:r>
            <a:endParaRPr lang="zh-CN" altLang="en-US" sz="4535" b="1" dirty="0">
              <a:solidFill>
                <a:srgbClr val="1B4367"/>
              </a:solidFill>
              <a:latin typeface="+mn-lt"/>
              <a:ea typeface="+mn-ea"/>
              <a:cs typeface="+mn-ea"/>
              <a:sym typeface="+mn-lt"/>
            </a:endParaRPr>
          </a:p>
        </p:txBody>
      </p:sp>
      <p:sp>
        <p:nvSpPr>
          <p:cNvPr id="95" name="文本框 11"/>
          <p:cNvSpPr txBox="1"/>
          <p:nvPr/>
        </p:nvSpPr>
        <p:spPr>
          <a:xfrm>
            <a:off x="4950884" y="2099734"/>
            <a:ext cx="2311400" cy="1098378"/>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01</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endParaRPr lang="en-US" altLang="zh-CN" sz="3200" dirty="0">
              <a:solidFill>
                <a:schemeClr val="bg1"/>
              </a:solidFill>
              <a:latin typeface="+mn-lt"/>
              <a:ea typeface="+mn-ea"/>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574040" y="1063625"/>
            <a:ext cx="110477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x3 = np.linspace(f_dis_30_5.ppf(0.00001), f_dis_30_5.ppf(0.99),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x4 = np.linspace(f_dis_30_30.ppf(0.00001), f_dis_30_30.ppf(0.999),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x6 = np.linspace(f_dis_30_100.ppf(0.0001), f_dis_30_100.ppf(0.999),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x5 = np.linspace(f_dis_100_100.ppf(0.0001), f_dis_100_100.ppf(0.9999),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 figsize=(20, 10))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ax.plot(x1, f_dis_0_5.pdf(x1), 'b-', lw=2, label=r'F(0.5, 0.5)')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ax.plot(x2, f_dis_1_30.pdf(x2), 'g-', lw=2, label='F(1, 30)')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ax.plot(x3, f_dis_30_5.pdf(x3), 'r-', lw=2, label='F(30, 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ax.plot(x4, f_dis_30_30.pdf(x4), 'm-', lw=2, label='F(30, 30)')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ax.plot(x6, f_dis_30_100.pdf(x6), 'c-', lw=2, label='F(30,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ax.plot(x5, f_dis_100_100.pdf(x5), 'y-', lw=2, label='F(100, 100)')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plt.title(r'PDF of f Distribution')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plt.savefig('f_diff_pdf.png', dip=500)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diff_f_dis()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大数定律</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第3章/binom_dis.py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random</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flip_plot(minExp, maxExp):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Assumes minExp and maxExp positive integers; minExp &lt; maxExp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Plots results of 2**minExp to 2**maxExp coin flips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两个参数的含义，抛硬币的次数为2的minExp次方到2的maxExp次方，也就是一共做了(2**maxExp - 2**minExp)批次实验，每批次重复抛硬币2**n次</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ratios =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xAxis =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 exp in range(minExp, maxExp + 1):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xAxis.append(2**exp)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大数定律与中心极限定理</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558" name="图片 -2147482559"/>
          <p:cNvPicPr>
            <a:picLocks noChangeAspect="1"/>
          </p:cNvPicPr>
          <p:nvPr/>
        </p:nvPicPr>
        <p:blipFill>
          <a:blip r:embed="rId7"/>
          <a:stretch>
            <a:fillRect/>
          </a:stretch>
        </p:blipFill>
        <p:spPr>
          <a:xfrm>
            <a:off x="7202805" y="861695"/>
            <a:ext cx="3743960" cy="2193925"/>
          </a:xfrm>
          <a:prstGeom prst="rect">
            <a:avLst/>
          </a:prstGeom>
          <a:noFill/>
          <a:ln w="9525">
            <a:noFill/>
          </a:ln>
        </p:spPr>
      </p:pic>
    </p:spTree>
    <p:custDataLst>
      <p:tags r:id="rId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 numFlips in xAxis: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numHeads = 0 # 初始化，硬币正面朝上的计数为0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for n in range(numFlips):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if random.random() &lt; 0.5:  # random.random()从[0, 1)随机的取出一个数</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numHeads += 1  # 当随机取出的数小于0.5时，正面朝上的计数加1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numTails = numFlips - numHeads  # 得到本次试验中反面朝上的次数</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ratios.append(numHeads/float(numTails))  #正反面计数的比值</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plt.title('Heads/Tails Ratios')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plt.xlabel('Number of Flips')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plt.ylabel('Heads/Tails')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plt.plot(xAxis, ratios)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plt.hlines(1, 0, xAxis[-1], linestyles='dashed', colors='r')</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flip_plot(4, 16)</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大数定律与中心极限定理</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中心极限定理</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假设我们现在观测一个人掷骰子。这个骰子是公平的，也就是说掷出1~6的概率都是相同的：1/6。他掷了一万次，用Python来模拟投掷过程，代码如下：</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第3章/central_limit.py</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random_data = np.random.randint(1, 7, 10000)</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print random_data.mean() # 打印平均值</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print random_data.std()  # 打印标准差</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4917440" y="241300"/>
            <a:ext cx="355981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统计量与抽样分布</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2147482557" name="图片 -2147482558"/>
          <p:cNvPicPr>
            <a:picLocks noChangeAspect="1"/>
          </p:cNvPicPr>
          <p:nvPr/>
        </p:nvPicPr>
        <p:blipFill>
          <a:blip r:embed="rId7"/>
          <a:stretch>
            <a:fillRect/>
          </a:stretch>
        </p:blipFill>
        <p:spPr>
          <a:xfrm>
            <a:off x="7202805" y="2861310"/>
            <a:ext cx="2509520" cy="1664335"/>
          </a:xfrm>
          <a:prstGeom prst="rect">
            <a:avLst/>
          </a:prstGeom>
          <a:noFill/>
          <a:ln w="9525">
            <a:noFill/>
          </a:ln>
        </p:spPr>
      </p:pic>
    </p:spTree>
    <p:custDataLst>
      <p:tags r:id="rId8"/>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92700" y="1452033"/>
            <a:ext cx="2000251" cy="2000251"/>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3312584" y="3613151"/>
            <a:ext cx="5560483" cy="789305"/>
          </a:xfrm>
          <a:prstGeom prst="rect">
            <a:avLst/>
          </a:prstGeom>
          <a:noFill/>
        </p:spPr>
        <p:txBody>
          <a:bodyPr lIns="91440" tIns="45720" rIns="91440" bIns="45720">
            <a:spAutoFit/>
          </a:bodyPr>
          <a:lstStyle/>
          <a:p>
            <a:pPr algn="ctr" fontAlgn="auto">
              <a:spcBef>
                <a:spcPts val="0"/>
              </a:spcBef>
              <a:spcAft>
                <a:spcPts val="0"/>
              </a:spcAft>
              <a:defRPr/>
            </a:pPr>
            <a:r>
              <a:rPr lang="en-US" altLang="zh-CN" sz="4535" b="1" dirty="0">
                <a:solidFill>
                  <a:srgbClr val="1B4367"/>
                </a:solidFill>
                <a:latin typeface="+mn-lt"/>
                <a:ea typeface="+mn-ea"/>
                <a:cs typeface="+mn-ea"/>
                <a:sym typeface="+mn-lt"/>
              </a:rPr>
              <a:t>3.</a:t>
            </a:r>
            <a:r>
              <a:rPr lang="zh-CN" altLang="en-US" sz="4535" b="1" dirty="0">
                <a:solidFill>
                  <a:srgbClr val="1B4367"/>
                </a:solidFill>
                <a:latin typeface="+mn-lt"/>
                <a:ea typeface="+mn-ea"/>
                <a:cs typeface="+mn-ea"/>
                <a:sym typeface="+mn-lt"/>
              </a:rPr>
              <a:t>参数估计</a:t>
            </a:r>
            <a:endParaRPr lang="zh-CN" altLang="en-US" sz="4535" b="1" dirty="0">
              <a:solidFill>
                <a:srgbClr val="1B4367"/>
              </a:solidFill>
              <a:latin typeface="+mn-lt"/>
              <a:ea typeface="+mn-ea"/>
              <a:cs typeface="+mn-ea"/>
              <a:sym typeface="+mn-lt"/>
            </a:endParaRPr>
          </a:p>
        </p:txBody>
      </p:sp>
      <p:sp>
        <p:nvSpPr>
          <p:cNvPr id="95" name="文本框 11"/>
          <p:cNvSpPr txBox="1"/>
          <p:nvPr/>
        </p:nvSpPr>
        <p:spPr>
          <a:xfrm>
            <a:off x="4950884" y="2099734"/>
            <a:ext cx="2311400" cy="1116965"/>
          </a:xfrm>
          <a:prstGeom prst="rect">
            <a:avLst/>
          </a:prstGeom>
          <a:noFill/>
        </p:spPr>
        <p:txBody>
          <a:bodyPr lIns="91440" tIns="45720" rIns="91440" bIns="45720">
            <a:spAutoFit/>
          </a:bodyPr>
          <a:lstStyle/>
          <a:p>
            <a:pPr algn="ctr" fontAlgn="auto">
              <a:lnSpc>
                <a:spcPts val="4000"/>
              </a:lnSpc>
              <a:spcBef>
                <a:spcPts val="0"/>
              </a:spcBef>
              <a:spcAft>
                <a:spcPts val="0"/>
              </a:spcAft>
              <a:defRPr/>
            </a:pPr>
            <a:r>
              <a:rPr lang="en-US" altLang="zh-CN" sz="7200" dirty="0">
                <a:solidFill>
                  <a:schemeClr val="bg1"/>
                </a:solidFill>
                <a:latin typeface="+mn-lt"/>
                <a:ea typeface="+mn-ea"/>
                <a:cs typeface="+mn-ea"/>
                <a:sym typeface="+mn-lt"/>
              </a:rPr>
              <a:t>03</a:t>
            </a:r>
            <a:endParaRPr lang="zh-CN" altLang="en-US" sz="7200" dirty="0">
              <a:solidFill>
                <a:schemeClr val="bg1"/>
              </a:solidFill>
              <a:latin typeface="+mn-lt"/>
              <a:ea typeface="+mn-ea"/>
              <a:cs typeface="+mn-ea"/>
              <a:sym typeface="+mn-lt"/>
            </a:endParaRPr>
          </a:p>
          <a:p>
            <a:pPr algn="ctr" fontAlgn="auto">
              <a:lnSpc>
                <a:spcPts val="4000"/>
              </a:lnSpc>
              <a:spcBef>
                <a:spcPts val="0"/>
              </a:spcBef>
              <a:spcAft>
                <a:spcPts val="0"/>
              </a:spcAft>
              <a:defRPr/>
            </a:pPr>
            <a:r>
              <a:rPr lang="en-US" altLang="zh-CN" sz="3200" dirty="0">
                <a:solidFill>
                  <a:schemeClr val="bg1"/>
                </a:solidFill>
                <a:latin typeface="+mn-lt"/>
                <a:ea typeface="+mn-ea"/>
                <a:cs typeface="+mn-ea"/>
                <a:sym typeface="+mn-lt"/>
              </a:rPr>
              <a:t>PART </a:t>
            </a:r>
            <a:endParaRPr lang="en-US" altLang="zh-CN" sz="3200" dirty="0">
              <a:solidFill>
                <a:schemeClr val="bg1"/>
              </a:solidFill>
              <a:latin typeface="+mn-lt"/>
              <a:ea typeface="+mn-ea"/>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所谓点估计是指把总体的未知参数估计为某个确定的值或在某个确定的点上，故点估计又称为定值估计.</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设总体X的分布函数为F（x，θ），θ是未知参数，X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是X的一样本，样本值为x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，构造一个统计量（X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），用它的观察值</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）作为θ的估计值，这种问题称为点估计问题.习惯上称随机变量（X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）为θ的估计量,称（x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）为的估计值.</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点估计</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68705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矩估计法的一般作法：设总体X~F（X；θ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均未知.</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如果总体X的k阶矩μ</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=E(X</a:t>
            </a:r>
            <a:r>
              <a:rPr lang="zh-CN" altLang="en-US" sz="2800" b="1" spc="100" baseline="30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(1≤k≤l)均存在，则</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μ</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=μ</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)，（1≤k≤l）.</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令</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（1≤k≤l）为样本k阶矩.</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求出方程组的解                我们称                       为参数θ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(1≤k≤l)的矩估计量,                       为参数θ</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的矩估计值.</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1.矩估计法</a:t>
            </a:r>
            <a:endPar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53" name="对象 169"/>
          <p:cNvGraphicFramePr>
            <a:graphicFrameLocks noChangeAspect="1"/>
          </p:cNvGraphicFramePr>
          <p:nvPr/>
        </p:nvGraphicFramePr>
        <p:xfrm>
          <a:off x="1978025" y="2719705"/>
          <a:ext cx="2577465" cy="1948180"/>
        </p:xfrm>
        <a:graphic>
          <a:graphicData uri="http://schemas.openxmlformats.org/presentationml/2006/ole">
            <mc:AlternateContent xmlns:mc="http://schemas.openxmlformats.org/markup-compatibility/2006">
              <mc:Choice xmlns:v="urn:schemas-microsoft-com:vml" Requires="v">
                <p:oleObj spid="_x0000_s3076" name="" r:id="rId7" imgW="1244600" imgH="939800" progId="Equation.3">
                  <p:embed/>
                </p:oleObj>
              </mc:Choice>
              <mc:Fallback>
                <p:oleObj name="" r:id="rId7" imgW="1244600" imgH="939800" progId="Equation.3">
                  <p:embed/>
                  <p:pic>
                    <p:nvPicPr>
                      <p:cNvPr id="0" name="图片 3075"/>
                      <p:cNvPicPr/>
                      <p:nvPr/>
                    </p:nvPicPr>
                    <p:blipFill>
                      <a:blip r:embed="rId8"/>
                      <a:stretch>
                        <a:fillRect/>
                      </a:stretch>
                    </p:blipFill>
                    <p:spPr>
                      <a:xfrm>
                        <a:off x="1978025" y="2719705"/>
                        <a:ext cx="2577465" cy="1948180"/>
                      </a:xfrm>
                      <a:prstGeom prst="rect">
                        <a:avLst/>
                      </a:prstGeom>
                      <a:noFill/>
                      <a:ln w="38100">
                        <a:noFill/>
                        <a:miter/>
                      </a:ln>
                    </p:spPr>
                  </p:pic>
                </p:oleObj>
              </mc:Fallback>
            </mc:AlternateContent>
          </a:graphicData>
        </a:graphic>
      </p:graphicFrame>
      <p:graphicFrame>
        <p:nvGraphicFramePr>
          <p:cNvPr id="-2147482552" name="对象 170"/>
          <p:cNvGraphicFramePr>
            <a:graphicFrameLocks noChangeAspect="1"/>
          </p:cNvGraphicFramePr>
          <p:nvPr/>
        </p:nvGraphicFramePr>
        <p:xfrm>
          <a:off x="3390265" y="5085715"/>
          <a:ext cx="1593850" cy="544830"/>
        </p:xfrm>
        <a:graphic>
          <a:graphicData uri="http://schemas.openxmlformats.org/presentationml/2006/ole">
            <mc:AlternateContent xmlns:mc="http://schemas.openxmlformats.org/markup-compatibility/2006">
              <mc:Choice xmlns:v="urn:schemas-microsoft-com:vml" Requires="v">
                <p:oleObj spid="_x0000_s3" name="" r:id="rId9" imgW="748665" imgH="254000" progId="Equation.3">
                  <p:embed/>
                </p:oleObj>
              </mc:Choice>
              <mc:Fallback>
                <p:oleObj name="" r:id="rId9" imgW="748665" imgH="254000" progId="Equation.3">
                  <p:embed/>
                  <p:pic>
                    <p:nvPicPr>
                      <p:cNvPr id="0" name="图片 2"/>
                      <p:cNvPicPr/>
                      <p:nvPr/>
                    </p:nvPicPr>
                    <p:blipFill>
                      <a:blip r:embed="rId10"/>
                      <a:stretch>
                        <a:fillRect/>
                      </a:stretch>
                    </p:blipFill>
                    <p:spPr>
                      <a:xfrm>
                        <a:off x="3390265" y="5085715"/>
                        <a:ext cx="1593850" cy="544830"/>
                      </a:xfrm>
                      <a:prstGeom prst="rect">
                        <a:avLst/>
                      </a:prstGeom>
                      <a:noFill/>
                      <a:ln w="38100">
                        <a:noFill/>
                        <a:miter/>
                      </a:ln>
                    </p:spPr>
                  </p:pic>
                </p:oleObj>
              </mc:Fallback>
            </mc:AlternateContent>
          </a:graphicData>
        </a:graphic>
      </p:graphicFrame>
      <p:graphicFrame>
        <p:nvGraphicFramePr>
          <p:cNvPr id="-2147482551" name="对象 171"/>
          <p:cNvGraphicFramePr>
            <a:graphicFrameLocks noChangeAspect="1"/>
          </p:cNvGraphicFramePr>
          <p:nvPr/>
        </p:nvGraphicFramePr>
        <p:xfrm>
          <a:off x="6424930" y="5085715"/>
          <a:ext cx="2488565" cy="454025"/>
        </p:xfrm>
        <a:graphic>
          <a:graphicData uri="http://schemas.openxmlformats.org/presentationml/2006/ole">
            <mc:AlternateContent xmlns:mc="http://schemas.openxmlformats.org/markup-compatibility/2006">
              <mc:Choice xmlns:v="urn:schemas-microsoft-com:vml" Requires="v">
                <p:oleObj spid="_x0000_s4" name="" r:id="rId11" imgW="1409065" imgH="254000" progId="Equation.3">
                  <p:embed/>
                </p:oleObj>
              </mc:Choice>
              <mc:Fallback>
                <p:oleObj name="" r:id="rId11" imgW="1409065" imgH="254000" progId="Equation.3">
                  <p:embed/>
                  <p:pic>
                    <p:nvPicPr>
                      <p:cNvPr id="0" name="图片 3"/>
                      <p:cNvPicPr/>
                      <p:nvPr/>
                    </p:nvPicPr>
                    <p:blipFill>
                      <a:blip r:embed="rId12"/>
                      <a:stretch>
                        <a:fillRect/>
                      </a:stretch>
                    </p:blipFill>
                    <p:spPr>
                      <a:xfrm>
                        <a:off x="6424930" y="5085715"/>
                        <a:ext cx="2488565" cy="454025"/>
                      </a:xfrm>
                      <a:prstGeom prst="rect">
                        <a:avLst/>
                      </a:prstGeom>
                      <a:noFill/>
                      <a:ln w="38100">
                        <a:noFill/>
                        <a:miter/>
                      </a:ln>
                    </p:spPr>
                  </p:pic>
                </p:oleObj>
              </mc:Fallback>
            </mc:AlternateContent>
          </a:graphicData>
        </a:graphic>
      </p:graphicFrame>
      <p:graphicFrame>
        <p:nvGraphicFramePr>
          <p:cNvPr id="-2147482550" name="对象 172"/>
          <p:cNvGraphicFramePr>
            <a:graphicFrameLocks noChangeAspect="1"/>
          </p:cNvGraphicFramePr>
          <p:nvPr/>
        </p:nvGraphicFramePr>
        <p:xfrm>
          <a:off x="4653915" y="5630545"/>
          <a:ext cx="2356485" cy="481965"/>
        </p:xfrm>
        <a:graphic>
          <a:graphicData uri="http://schemas.openxmlformats.org/presentationml/2006/ole">
            <mc:AlternateContent xmlns:mc="http://schemas.openxmlformats.org/markup-compatibility/2006">
              <mc:Choice xmlns:v="urn:schemas-microsoft-com:vml" Requires="v">
                <p:oleObj spid="_x0000_s8" name="" r:id="rId13" imgW="1256665" imgH="254000" progId="Equation.3">
                  <p:embed/>
                </p:oleObj>
              </mc:Choice>
              <mc:Fallback>
                <p:oleObj name="" r:id="rId13" imgW="1256665" imgH="254000" progId="Equation.3">
                  <p:embed/>
                  <p:pic>
                    <p:nvPicPr>
                      <p:cNvPr id="0" name="图片 7"/>
                      <p:cNvPicPr/>
                      <p:nvPr/>
                    </p:nvPicPr>
                    <p:blipFill>
                      <a:blip r:embed="rId14"/>
                      <a:stretch>
                        <a:fillRect/>
                      </a:stretch>
                    </p:blipFill>
                    <p:spPr>
                      <a:xfrm>
                        <a:off x="4653915" y="5630545"/>
                        <a:ext cx="2356485" cy="481965"/>
                      </a:xfrm>
                      <a:prstGeom prst="rect">
                        <a:avLst/>
                      </a:prstGeom>
                      <a:noFill/>
                      <a:ln w="38100">
                        <a:noFill/>
                        <a:miter/>
                      </a:ln>
                    </p:spPr>
                  </p:pic>
                </p:oleObj>
              </mc:Fallback>
            </mc:AlternateContent>
          </a:graphicData>
        </a:graphic>
      </p:graphicFrame>
      <p:sp>
        <p:nvSpPr>
          <p:cNvPr id="9" name="文本框 8"/>
          <p:cNvSpPr txBox="1"/>
          <p:nvPr/>
        </p:nvSpPr>
        <p:spPr>
          <a:xfrm>
            <a:off x="7202805" y="3114040"/>
            <a:ext cx="3675380" cy="953135"/>
          </a:xfrm>
          <a:prstGeom prst="rect">
            <a:avLst/>
          </a:prstGeom>
          <a:noFill/>
        </p:spPr>
        <p:txBody>
          <a:bodyPr wrap="square" rtlCol="0">
            <a:spAutoFit/>
          </a:bodyPr>
          <a:p>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用样本矩作为相应总体矩的估计量。</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似然函数</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 离散型总体</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设总体X为离散型，P{X=x}=p</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，其中θ为待估计的未知参数，假定x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为样本X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的一组观测值.</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                看作是参数θ的函数，记为L</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（3.1）</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a:t>
            </a:r>
            <a:r>
              <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.极大似然估计法</a:t>
            </a:r>
            <a:endPar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7563485" y="3771900"/>
            <a:ext cx="3675380" cy="953135"/>
          </a:xfrm>
          <a:prstGeom prst="rect">
            <a:avLst/>
          </a:prstGeom>
          <a:noFill/>
        </p:spPr>
        <p:txBody>
          <a:bodyPr wrap="square" rtlCol="0">
            <a:spAutoFit/>
          </a:bodyPr>
          <a:p>
            <a:r>
              <a:rPr lang="zh-CN" altLang="en-US" sz="2800" b="1" spc="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用样本矩作为相应总体矩的估计量。</a:t>
            </a:r>
            <a:endParaRPr lang="zh-CN" altLang="en-US" sz="2800" b="1" spc="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147482536" name="对象 188"/>
          <p:cNvGraphicFramePr>
            <a:graphicFrameLocks noChangeAspect="1"/>
          </p:cNvGraphicFramePr>
          <p:nvPr/>
        </p:nvGraphicFramePr>
        <p:xfrm>
          <a:off x="5478145" y="5640705"/>
          <a:ext cx="1724660" cy="1035050"/>
        </p:xfrm>
        <a:graphic>
          <a:graphicData uri="http://schemas.openxmlformats.org/presentationml/2006/ole">
            <mc:AlternateContent xmlns:mc="http://schemas.openxmlformats.org/markup-compatibility/2006">
              <mc:Choice xmlns:v="urn:schemas-microsoft-com:vml" Requires="v">
                <p:oleObj spid="_x0000_s16" name="" r:id="rId7" imgW="711200" imgH="431800" progId="Equation.3">
                  <p:embed/>
                </p:oleObj>
              </mc:Choice>
              <mc:Fallback>
                <p:oleObj name="" r:id="rId7" imgW="711200" imgH="431800" progId="Equation.3">
                  <p:embed/>
                  <p:pic>
                    <p:nvPicPr>
                      <p:cNvPr id="0" name="图片 15"/>
                      <p:cNvPicPr/>
                      <p:nvPr/>
                    </p:nvPicPr>
                    <p:blipFill>
                      <a:blip r:embed="rId8"/>
                      <a:stretch>
                        <a:fillRect/>
                      </a:stretch>
                    </p:blipFill>
                    <p:spPr>
                      <a:xfrm>
                        <a:off x="5478145" y="5640705"/>
                        <a:ext cx="1724660" cy="1035050"/>
                      </a:xfrm>
                      <a:prstGeom prst="rect">
                        <a:avLst/>
                      </a:prstGeom>
                      <a:noFill/>
                      <a:ln w="38100">
                        <a:noFill/>
                        <a:miter/>
                      </a:ln>
                    </p:spPr>
                  </p:pic>
                </p:oleObj>
              </mc:Fallback>
            </mc:AlternateContent>
          </a:graphicData>
        </a:graphic>
      </p:graphicFrame>
      <p:graphicFrame>
        <p:nvGraphicFramePr>
          <p:cNvPr id="-2147482538" name="对象 186"/>
          <p:cNvGraphicFramePr>
            <a:graphicFrameLocks noChangeAspect="1"/>
          </p:cNvGraphicFramePr>
          <p:nvPr/>
        </p:nvGraphicFramePr>
        <p:xfrm>
          <a:off x="1111250" y="4326890"/>
          <a:ext cx="1477645" cy="886460"/>
        </p:xfrm>
        <a:graphic>
          <a:graphicData uri="http://schemas.openxmlformats.org/presentationml/2006/ole">
            <mc:AlternateContent xmlns:mc="http://schemas.openxmlformats.org/markup-compatibility/2006">
              <mc:Choice xmlns:v="urn:schemas-microsoft-com:vml" Requires="v">
                <p:oleObj spid="_x0000_s17" name="" r:id="rId9" imgW="711200" imgH="431800" progId="Equation.3">
                  <p:embed/>
                </p:oleObj>
              </mc:Choice>
              <mc:Fallback>
                <p:oleObj name="" r:id="rId9" imgW="711200" imgH="431800" progId="Equation.3">
                  <p:embed/>
                  <p:pic>
                    <p:nvPicPr>
                      <p:cNvPr id="0" name="图片 16"/>
                      <p:cNvPicPr/>
                      <p:nvPr/>
                    </p:nvPicPr>
                    <p:blipFill>
                      <a:blip r:embed="rId10"/>
                      <a:stretch>
                        <a:fillRect/>
                      </a:stretch>
                    </p:blipFill>
                    <p:spPr>
                      <a:xfrm>
                        <a:off x="1111250" y="4326890"/>
                        <a:ext cx="1477645" cy="886460"/>
                      </a:xfrm>
                      <a:prstGeom prst="rect">
                        <a:avLst/>
                      </a:prstGeom>
                      <a:noFill/>
                      <a:ln w="38100">
                        <a:noFill/>
                        <a:miter/>
                      </a:ln>
                    </p:spPr>
                  </p:pic>
                </p:oleObj>
              </mc:Fallback>
            </mc:AlternateContent>
          </a:graphicData>
        </a:graphic>
      </p:graphicFrame>
      <p:graphicFrame>
        <p:nvGraphicFramePr>
          <p:cNvPr id="18" name="对象 186"/>
          <p:cNvGraphicFramePr>
            <a:graphicFrameLocks noChangeAspect="1"/>
          </p:cNvGraphicFramePr>
          <p:nvPr/>
        </p:nvGraphicFramePr>
        <p:xfrm>
          <a:off x="1242695" y="4970780"/>
          <a:ext cx="1588135" cy="953135"/>
        </p:xfrm>
        <a:graphic>
          <a:graphicData uri="http://schemas.openxmlformats.org/presentationml/2006/ole">
            <mc:AlternateContent xmlns:mc="http://schemas.openxmlformats.org/markup-compatibility/2006">
              <mc:Choice xmlns:v="urn:schemas-microsoft-com:vml" Requires="v">
                <p:oleObj spid="_x0000_s19" name="" r:id="rId11" imgW="711200" imgH="431800" progId="Equation.3">
                  <p:embed/>
                </p:oleObj>
              </mc:Choice>
              <mc:Fallback>
                <p:oleObj name="" r:id="rId11" imgW="711200" imgH="431800" progId="Equation.3">
                  <p:embed/>
                  <p:pic>
                    <p:nvPicPr>
                      <p:cNvPr id="0" name="图片 18"/>
                      <p:cNvPicPr/>
                      <p:nvPr/>
                    </p:nvPicPr>
                    <p:blipFill>
                      <a:blip r:embed="rId10"/>
                      <a:stretch>
                        <a:fillRect/>
                      </a:stretch>
                    </p:blipFill>
                    <p:spPr>
                      <a:xfrm>
                        <a:off x="1242695" y="4970780"/>
                        <a:ext cx="1588135" cy="953135"/>
                      </a:xfrm>
                      <a:prstGeom prst="rect">
                        <a:avLst/>
                      </a:prstGeom>
                      <a:noFill/>
                      <a:ln w="38100">
                        <a:noFill/>
                        <a:miter/>
                      </a:ln>
                    </p:spPr>
                  </p:pic>
                </p:oleObj>
              </mc:Fallback>
            </mc:AlternateContent>
          </a:graphicData>
        </a:graphic>
      </p:graphicFrame>
    </p:spTree>
    <p:custDataLst>
      <p:tags r:id="rId1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 连续型总体</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设总体X为连续型，已知其分布密度函数为f（x，θ），θ为待估计的未知参数，则样本（X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）的联合密度为：</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，θ）f（x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，θ）…f（x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，θ）=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将它也看作是关于参数θ的函数，记为L（θ），即</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L（θ）=                 .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不管是离散型总体，还是连续型总体，只要知道它的概率分布或密度函数，我们总可以得到一个关于参数θ的函数L（θ），称L（θ）为似然函数. </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a:t>
            </a:r>
            <a:r>
              <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.极大似然估计法</a:t>
            </a:r>
            <a:endPar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8" name="对象 189"/>
          <p:cNvGraphicFramePr>
            <a:graphicFrameLocks noChangeAspect="1"/>
          </p:cNvGraphicFramePr>
          <p:nvPr/>
        </p:nvGraphicFramePr>
        <p:xfrm>
          <a:off x="7052310" y="2626360"/>
          <a:ext cx="1588135" cy="953135"/>
        </p:xfrm>
        <a:graphic>
          <a:graphicData uri="http://schemas.openxmlformats.org/presentationml/2006/ole">
            <mc:AlternateContent xmlns:mc="http://schemas.openxmlformats.org/markup-compatibility/2006">
              <mc:Choice xmlns:v="urn:schemas-microsoft-com:vml" Requires="v">
                <p:oleObj spid="_x0000_s9" name="" r:id="rId7" imgW="711200" imgH="431800" progId="Equation.3">
                  <p:embed/>
                </p:oleObj>
              </mc:Choice>
              <mc:Fallback>
                <p:oleObj name="" r:id="rId7" imgW="711200" imgH="431800" progId="Equation.3">
                  <p:embed/>
                  <p:pic>
                    <p:nvPicPr>
                      <p:cNvPr id="0" name="图片 8"/>
                      <p:cNvPicPr/>
                      <p:nvPr/>
                    </p:nvPicPr>
                    <p:blipFill>
                      <a:blip r:embed="rId8"/>
                      <a:stretch>
                        <a:fillRect/>
                      </a:stretch>
                    </p:blipFill>
                    <p:spPr>
                      <a:xfrm>
                        <a:off x="7052310" y="2626360"/>
                        <a:ext cx="1588135" cy="953135"/>
                      </a:xfrm>
                      <a:prstGeom prst="rect">
                        <a:avLst/>
                      </a:prstGeom>
                      <a:noFill/>
                      <a:ln w="38100">
                        <a:noFill/>
                        <a:miter/>
                      </a:ln>
                    </p:spPr>
                  </p:pic>
                </p:oleObj>
              </mc:Fallback>
            </mc:AlternateContent>
          </a:graphicData>
        </a:graphic>
      </p:graphicFrame>
      <p:graphicFrame>
        <p:nvGraphicFramePr>
          <p:cNvPr id="10" name="对象 189"/>
          <p:cNvGraphicFramePr>
            <a:graphicFrameLocks noChangeAspect="1"/>
          </p:cNvGraphicFramePr>
          <p:nvPr/>
        </p:nvGraphicFramePr>
        <p:xfrm>
          <a:off x="2309495" y="3969385"/>
          <a:ext cx="1724025" cy="1035050"/>
        </p:xfrm>
        <a:graphic>
          <a:graphicData uri="http://schemas.openxmlformats.org/presentationml/2006/ole">
            <mc:AlternateContent xmlns:mc="http://schemas.openxmlformats.org/markup-compatibility/2006">
              <mc:Choice xmlns:v="urn:schemas-microsoft-com:vml" Requires="v">
                <p:oleObj spid="_x0000_s12" name="" r:id="rId9" imgW="711200" imgH="431800" progId="Equation.3">
                  <p:embed/>
                </p:oleObj>
              </mc:Choice>
              <mc:Fallback>
                <p:oleObj name="" r:id="rId9" imgW="711200" imgH="431800" progId="Equation.3">
                  <p:embed/>
                  <p:pic>
                    <p:nvPicPr>
                      <p:cNvPr id="0" name="图片 11"/>
                      <p:cNvPicPr/>
                      <p:nvPr/>
                    </p:nvPicPr>
                    <p:blipFill>
                      <a:blip r:embed="rId8"/>
                      <a:stretch>
                        <a:fillRect/>
                      </a:stretch>
                    </p:blipFill>
                    <p:spPr>
                      <a:xfrm>
                        <a:off x="2309495" y="3969385"/>
                        <a:ext cx="1724025" cy="1035050"/>
                      </a:xfrm>
                      <a:prstGeom prst="rect">
                        <a:avLst/>
                      </a:prstGeom>
                      <a:noFill/>
                      <a:ln w="38100">
                        <a:noFill/>
                        <a:miter/>
                      </a:ln>
                    </p:spPr>
                  </p:pic>
                </p:oleObj>
              </mc:Fallback>
            </mc:AlternateContent>
          </a:graphicData>
        </a:graphic>
      </p:graphicFrame>
    </p:spTree>
    <p:custDataLst>
      <p:tags r:id="rId10"/>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如果随机抽样得到的样本观测值为x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，则我们应当这样来选取未知参数θ的值，使得出现该样本值的可能性最大，即使得似然函数L(θ)取最大值，从而求参数θ的极大似然估计的问题，就转化为求似然函数L（θ）的极值点的问题</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L（θ）与ln L（θ）在θ的同一点处取得极大值</a:t>
            </a:r>
            <a:r>
              <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2</a:t>
            </a:r>
            <a:r>
              <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.极大似然估计法</a:t>
            </a:r>
            <a:endParaRPr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32" name="对象 192"/>
          <p:cNvGraphicFramePr>
            <a:graphicFrameLocks noChangeAspect="1"/>
          </p:cNvGraphicFramePr>
          <p:nvPr/>
        </p:nvGraphicFramePr>
        <p:xfrm>
          <a:off x="5027295" y="4498340"/>
          <a:ext cx="2863215" cy="1414145"/>
        </p:xfrm>
        <a:graphic>
          <a:graphicData uri="http://schemas.openxmlformats.org/presentationml/2006/ole">
            <mc:AlternateContent xmlns:mc="http://schemas.openxmlformats.org/markup-compatibility/2006">
              <mc:Choice xmlns:v="urn:schemas-microsoft-com:vml" Requires="v">
                <p:oleObj spid="_x0000_s3076" name="" r:id="rId7" imgW="786765" imgH="393700" progId="Equation.3">
                  <p:embed/>
                </p:oleObj>
              </mc:Choice>
              <mc:Fallback>
                <p:oleObj name="" r:id="rId7" imgW="786765" imgH="393700" progId="Equation.3">
                  <p:embed/>
                  <p:pic>
                    <p:nvPicPr>
                      <p:cNvPr id="0" name="图片 3075"/>
                      <p:cNvPicPr/>
                      <p:nvPr/>
                    </p:nvPicPr>
                    <p:blipFill>
                      <a:blip r:embed="rId8"/>
                      <a:stretch>
                        <a:fillRect/>
                      </a:stretch>
                    </p:blipFill>
                    <p:spPr>
                      <a:xfrm>
                        <a:off x="5027295" y="4498340"/>
                        <a:ext cx="2863215" cy="1414145"/>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概率与条件概率</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样本空间、样本点、频率、概率的定义</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人们把随机试验E的所有可能结果组成的集合称为E的样本空间，记为S。样本空间的元素即E的每个结果称为样本点。</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假设在相同条件下，进行了n次试验，在这n次试验中，人们把事件A发生的次数称为事件A发生的频数，A发生的次数与试验次数的比值称为事件A发生的频率。</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当试验次数增加时，随机事件A发生的频率趋于一个稳定值，记为p，p就称为该事件发生的概率。记为P(A)=p。</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1.无偏性</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若估计量（X1，X2，…，Xn）的数学期望等于未知参数θ，即：</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（3.6）</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则称     为θ的无偏估计量（Non-deviation estimator）.</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3.2 评价估计量的标准</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28" name="对象 275"/>
          <p:cNvGraphicFramePr>
            <a:graphicFrameLocks noChangeAspect="1"/>
          </p:cNvGraphicFramePr>
          <p:nvPr/>
        </p:nvGraphicFramePr>
        <p:xfrm>
          <a:off x="2015490" y="3046095"/>
          <a:ext cx="1574165" cy="650240"/>
        </p:xfrm>
        <a:graphic>
          <a:graphicData uri="http://schemas.openxmlformats.org/presentationml/2006/ole">
            <mc:AlternateContent xmlns:mc="http://schemas.openxmlformats.org/markup-compatibility/2006">
              <mc:Choice xmlns:v="urn:schemas-microsoft-com:vml" Requires="v">
                <p:oleObj spid="_x0000_s4" name="" r:id="rId7" imgW="584200" imgH="241300" progId="Equation.DSMT4">
                  <p:embed/>
                </p:oleObj>
              </mc:Choice>
              <mc:Fallback>
                <p:oleObj name="" r:id="rId7" imgW="584200" imgH="241300" progId="Equation.DSMT4">
                  <p:embed/>
                  <p:pic>
                    <p:nvPicPr>
                      <p:cNvPr id="0" name="图片 3"/>
                      <p:cNvPicPr/>
                      <p:nvPr/>
                    </p:nvPicPr>
                    <p:blipFill>
                      <a:blip r:embed="rId8"/>
                      <a:stretch>
                        <a:fillRect/>
                      </a:stretch>
                    </p:blipFill>
                    <p:spPr>
                      <a:xfrm>
                        <a:off x="2015490" y="3046095"/>
                        <a:ext cx="1574165" cy="650240"/>
                      </a:xfrm>
                      <a:prstGeom prst="rect">
                        <a:avLst/>
                      </a:prstGeom>
                      <a:noFill/>
                      <a:ln w="38100">
                        <a:noFill/>
                        <a:miter/>
                      </a:ln>
                    </p:spPr>
                  </p:pic>
                </p:oleObj>
              </mc:Fallback>
            </mc:AlternateContent>
          </a:graphicData>
        </a:graphic>
      </p:graphicFrame>
      <p:graphicFrame>
        <p:nvGraphicFramePr>
          <p:cNvPr id="-2147482526" name="对象 277"/>
          <p:cNvGraphicFramePr>
            <a:graphicFrameLocks noChangeAspect="1"/>
          </p:cNvGraphicFramePr>
          <p:nvPr/>
        </p:nvGraphicFramePr>
        <p:xfrm>
          <a:off x="1626235" y="3707765"/>
          <a:ext cx="389255" cy="661670"/>
        </p:xfrm>
        <a:graphic>
          <a:graphicData uri="http://schemas.openxmlformats.org/presentationml/2006/ole">
            <mc:AlternateContent xmlns:mc="http://schemas.openxmlformats.org/markup-compatibility/2006">
              <mc:Choice xmlns:v="urn:schemas-microsoft-com:vml" Requires="v">
                <p:oleObj spid="_x0000_s8" name="" r:id="rId9" imgW="127000" imgH="215265" progId="Equation.DSMT4">
                  <p:embed/>
                </p:oleObj>
              </mc:Choice>
              <mc:Fallback>
                <p:oleObj name="" r:id="rId9" imgW="127000" imgH="215265" progId="Equation.DSMT4">
                  <p:embed/>
                  <p:pic>
                    <p:nvPicPr>
                      <p:cNvPr id="0" name="图片 7"/>
                      <p:cNvPicPr/>
                      <p:nvPr/>
                    </p:nvPicPr>
                    <p:blipFill>
                      <a:blip r:embed="rId10"/>
                      <a:stretch>
                        <a:fillRect/>
                      </a:stretch>
                    </p:blipFill>
                    <p:spPr>
                      <a:xfrm>
                        <a:off x="1626235" y="3707765"/>
                        <a:ext cx="389255" cy="661670"/>
                      </a:xfrm>
                      <a:prstGeom prst="rect">
                        <a:avLst/>
                      </a:prstGeom>
                      <a:noFill/>
                      <a:ln w="38100">
                        <a:noFill/>
                        <a:miter/>
                      </a:ln>
                    </p:spPr>
                  </p:pic>
                </p:oleObj>
              </mc:Fallback>
            </mc:AlternateContent>
          </a:graphicData>
        </a:graphic>
      </p:graphicFrame>
    </p:spTree>
    <p:custDataLst>
      <p:tags r:id="rId1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有效性</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     和     都是未知参数θ的无偏估计，若对任意的参数θ，有：</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   ）≤D（    ），                 （3.7）</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则称     比     有效.</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3.2 评价估计量的标准</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14" name="对象 289"/>
          <p:cNvGraphicFramePr>
            <a:graphicFrameLocks noChangeAspect="1"/>
          </p:cNvGraphicFramePr>
          <p:nvPr/>
        </p:nvGraphicFramePr>
        <p:xfrm>
          <a:off x="1360170" y="3333750"/>
          <a:ext cx="421640" cy="703580"/>
        </p:xfrm>
        <a:graphic>
          <a:graphicData uri="http://schemas.openxmlformats.org/presentationml/2006/ole">
            <mc:AlternateContent xmlns:mc="http://schemas.openxmlformats.org/markup-compatibility/2006">
              <mc:Choice xmlns:v="urn:schemas-microsoft-com:vml" Requires="v">
                <p:oleObj spid="_x0000_s3076" name="" r:id="rId7" imgW="152400" imgH="254000" progId="Equation.DSMT4">
                  <p:embed/>
                </p:oleObj>
              </mc:Choice>
              <mc:Fallback>
                <p:oleObj name="" r:id="rId7" imgW="152400" imgH="254000" progId="Equation.DSMT4">
                  <p:embed/>
                  <p:pic>
                    <p:nvPicPr>
                      <p:cNvPr id="0" name="图片 3075"/>
                      <p:cNvPicPr/>
                      <p:nvPr/>
                    </p:nvPicPr>
                    <p:blipFill>
                      <a:blip r:embed="rId8"/>
                      <a:stretch>
                        <a:fillRect/>
                      </a:stretch>
                    </p:blipFill>
                    <p:spPr>
                      <a:xfrm>
                        <a:off x="1360170" y="3333750"/>
                        <a:ext cx="421640" cy="703580"/>
                      </a:xfrm>
                      <a:prstGeom prst="rect">
                        <a:avLst/>
                      </a:prstGeom>
                      <a:noFill/>
                      <a:ln w="38100">
                        <a:noFill/>
                        <a:miter/>
                      </a:ln>
                    </p:spPr>
                  </p:pic>
                </p:oleObj>
              </mc:Fallback>
            </mc:AlternateContent>
          </a:graphicData>
        </a:graphic>
      </p:graphicFrame>
      <p:graphicFrame>
        <p:nvGraphicFramePr>
          <p:cNvPr id="10" name="对象 289"/>
          <p:cNvGraphicFramePr>
            <a:graphicFrameLocks noChangeAspect="1"/>
          </p:cNvGraphicFramePr>
          <p:nvPr/>
        </p:nvGraphicFramePr>
        <p:xfrm>
          <a:off x="1568450" y="4054475"/>
          <a:ext cx="400050" cy="666750"/>
        </p:xfrm>
        <a:graphic>
          <a:graphicData uri="http://schemas.openxmlformats.org/presentationml/2006/ole">
            <mc:AlternateContent xmlns:mc="http://schemas.openxmlformats.org/markup-compatibility/2006">
              <mc:Choice xmlns:v="urn:schemas-microsoft-com:vml" Requires="v">
                <p:oleObj spid="_x0000_s12" name="" r:id="rId9" imgW="152400" imgH="254000" progId="Equation.DSMT4">
                  <p:embed/>
                </p:oleObj>
              </mc:Choice>
              <mc:Fallback>
                <p:oleObj name="" r:id="rId9" imgW="152400" imgH="254000" progId="Equation.DSMT4">
                  <p:embed/>
                  <p:pic>
                    <p:nvPicPr>
                      <p:cNvPr id="0" name="图片 3075"/>
                      <p:cNvPicPr/>
                      <p:nvPr/>
                    </p:nvPicPr>
                    <p:blipFill>
                      <a:blip r:embed="rId8"/>
                      <a:stretch>
                        <a:fillRect/>
                      </a:stretch>
                    </p:blipFill>
                    <p:spPr>
                      <a:xfrm>
                        <a:off x="1568450" y="4054475"/>
                        <a:ext cx="400050" cy="666750"/>
                      </a:xfrm>
                      <a:prstGeom prst="rect">
                        <a:avLst/>
                      </a:prstGeom>
                      <a:noFill/>
                      <a:ln w="38100">
                        <a:noFill/>
                        <a:miter/>
                      </a:ln>
                    </p:spPr>
                  </p:pic>
                </p:oleObj>
              </mc:Fallback>
            </mc:AlternateContent>
          </a:graphicData>
        </a:graphic>
      </p:graphicFrame>
      <p:graphicFrame>
        <p:nvGraphicFramePr>
          <p:cNvPr id="-2147482515" name="对象 288"/>
          <p:cNvGraphicFramePr>
            <a:graphicFrameLocks noChangeAspect="1"/>
          </p:cNvGraphicFramePr>
          <p:nvPr/>
        </p:nvGraphicFramePr>
        <p:xfrm>
          <a:off x="3125470" y="3397885"/>
          <a:ext cx="426720" cy="656590"/>
        </p:xfrm>
        <a:graphic>
          <a:graphicData uri="http://schemas.openxmlformats.org/presentationml/2006/ole">
            <mc:AlternateContent xmlns:mc="http://schemas.openxmlformats.org/markup-compatibility/2006">
              <mc:Choice xmlns:v="urn:schemas-microsoft-com:vml" Requires="v">
                <p:oleObj spid="_x0000_s14" name="" r:id="rId10" imgW="165100" imgH="253365" progId="Equation.DSMT4">
                  <p:embed/>
                </p:oleObj>
              </mc:Choice>
              <mc:Fallback>
                <p:oleObj name="" r:id="rId10" imgW="165100" imgH="253365" progId="Equation.DSMT4">
                  <p:embed/>
                  <p:pic>
                    <p:nvPicPr>
                      <p:cNvPr id="0" name="图片 13"/>
                      <p:cNvPicPr/>
                      <p:nvPr/>
                    </p:nvPicPr>
                    <p:blipFill>
                      <a:blip r:embed="rId11"/>
                      <a:stretch>
                        <a:fillRect/>
                      </a:stretch>
                    </p:blipFill>
                    <p:spPr>
                      <a:xfrm>
                        <a:off x="3125470" y="3397885"/>
                        <a:ext cx="426720" cy="656590"/>
                      </a:xfrm>
                      <a:prstGeom prst="rect">
                        <a:avLst/>
                      </a:prstGeom>
                      <a:noFill/>
                      <a:ln w="38100">
                        <a:noFill/>
                        <a:miter/>
                      </a:ln>
                    </p:spPr>
                  </p:pic>
                </p:oleObj>
              </mc:Fallback>
            </mc:AlternateContent>
          </a:graphicData>
        </a:graphic>
      </p:graphicFrame>
      <p:graphicFrame>
        <p:nvGraphicFramePr>
          <p:cNvPr id="15" name="对象 288"/>
          <p:cNvGraphicFramePr>
            <a:graphicFrameLocks noChangeAspect="1"/>
          </p:cNvGraphicFramePr>
          <p:nvPr/>
        </p:nvGraphicFramePr>
        <p:xfrm>
          <a:off x="2579370" y="4054475"/>
          <a:ext cx="426720" cy="656590"/>
        </p:xfrm>
        <a:graphic>
          <a:graphicData uri="http://schemas.openxmlformats.org/presentationml/2006/ole">
            <mc:AlternateContent xmlns:mc="http://schemas.openxmlformats.org/markup-compatibility/2006">
              <mc:Choice xmlns:v="urn:schemas-microsoft-com:vml" Requires="v">
                <p:oleObj spid="_x0000_s16" name="" r:id="rId12" imgW="165100" imgH="253365" progId="Equation.DSMT4">
                  <p:embed/>
                </p:oleObj>
              </mc:Choice>
              <mc:Fallback>
                <p:oleObj name="" r:id="rId12" imgW="165100" imgH="253365" progId="Equation.DSMT4">
                  <p:embed/>
                  <p:pic>
                    <p:nvPicPr>
                      <p:cNvPr id="0" name="图片 13"/>
                      <p:cNvPicPr/>
                      <p:nvPr/>
                    </p:nvPicPr>
                    <p:blipFill>
                      <a:blip r:embed="rId11"/>
                      <a:stretch>
                        <a:fillRect/>
                      </a:stretch>
                    </p:blipFill>
                    <p:spPr>
                      <a:xfrm>
                        <a:off x="2579370" y="4054475"/>
                        <a:ext cx="426720" cy="656590"/>
                      </a:xfrm>
                      <a:prstGeom prst="rect">
                        <a:avLst/>
                      </a:prstGeom>
                      <a:noFill/>
                      <a:ln w="38100">
                        <a:noFill/>
                        <a:miter/>
                      </a:ln>
                    </p:spPr>
                  </p:pic>
                </p:oleObj>
              </mc:Fallback>
            </mc:AlternateContent>
          </a:graphicData>
        </a:graphic>
      </p:graphicFrame>
      <p:graphicFrame>
        <p:nvGraphicFramePr>
          <p:cNvPr id="17" name="对象 289"/>
          <p:cNvGraphicFramePr>
            <a:graphicFrameLocks noChangeAspect="1"/>
          </p:cNvGraphicFramePr>
          <p:nvPr/>
        </p:nvGraphicFramePr>
        <p:xfrm>
          <a:off x="1143000" y="2688590"/>
          <a:ext cx="399415" cy="666750"/>
        </p:xfrm>
        <a:graphic>
          <a:graphicData uri="http://schemas.openxmlformats.org/presentationml/2006/ole">
            <mc:AlternateContent xmlns:mc="http://schemas.openxmlformats.org/markup-compatibility/2006">
              <mc:Choice xmlns:v="urn:schemas-microsoft-com:vml" Requires="v">
                <p:oleObj spid="_x0000_s18" name="" r:id="rId13" imgW="152400" imgH="254000" progId="Equation.DSMT4">
                  <p:embed/>
                </p:oleObj>
              </mc:Choice>
              <mc:Fallback>
                <p:oleObj name="" r:id="rId13" imgW="152400" imgH="254000" progId="Equation.DSMT4">
                  <p:embed/>
                  <p:pic>
                    <p:nvPicPr>
                      <p:cNvPr id="0" name="图片 3075"/>
                      <p:cNvPicPr/>
                      <p:nvPr/>
                    </p:nvPicPr>
                    <p:blipFill>
                      <a:blip r:embed="rId8"/>
                      <a:stretch>
                        <a:fillRect/>
                      </a:stretch>
                    </p:blipFill>
                    <p:spPr>
                      <a:xfrm>
                        <a:off x="1143000" y="2688590"/>
                        <a:ext cx="399415" cy="666750"/>
                      </a:xfrm>
                      <a:prstGeom prst="rect">
                        <a:avLst/>
                      </a:prstGeom>
                      <a:noFill/>
                      <a:ln w="38100">
                        <a:noFill/>
                        <a:miter/>
                      </a:ln>
                    </p:spPr>
                  </p:pic>
                </p:oleObj>
              </mc:Fallback>
            </mc:AlternateContent>
          </a:graphicData>
        </a:graphic>
      </p:graphicFrame>
      <p:graphicFrame>
        <p:nvGraphicFramePr>
          <p:cNvPr id="19" name="对象 288"/>
          <p:cNvGraphicFramePr>
            <a:graphicFrameLocks noChangeAspect="1"/>
          </p:cNvGraphicFramePr>
          <p:nvPr/>
        </p:nvGraphicFramePr>
        <p:xfrm>
          <a:off x="2152650" y="2741295"/>
          <a:ext cx="426720" cy="656590"/>
        </p:xfrm>
        <a:graphic>
          <a:graphicData uri="http://schemas.openxmlformats.org/presentationml/2006/ole">
            <mc:AlternateContent xmlns:mc="http://schemas.openxmlformats.org/markup-compatibility/2006">
              <mc:Choice xmlns:v="urn:schemas-microsoft-com:vml" Requires="v">
                <p:oleObj spid="_x0000_s20" name="" r:id="rId14" imgW="165100" imgH="253365" progId="Equation.DSMT4">
                  <p:embed/>
                </p:oleObj>
              </mc:Choice>
              <mc:Fallback>
                <p:oleObj name="" r:id="rId14" imgW="165100" imgH="253365" progId="Equation.DSMT4">
                  <p:embed/>
                  <p:pic>
                    <p:nvPicPr>
                      <p:cNvPr id="0" name="图片 13"/>
                      <p:cNvPicPr/>
                      <p:nvPr/>
                    </p:nvPicPr>
                    <p:blipFill>
                      <a:blip r:embed="rId11"/>
                      <a:stretch>
                        <a:fillRect/>
                      </a:stretch>
                    </p:blipFill>
                    <p:spPr>
                      <a:xfrm>
                        <a:off x="2152650" y="2741295"/>
                        <a:ext cx="426720" cy="656590"/>
                      </a:xfrm>
                      <a:prstGeom prst="rect">
                        <a:avLst/>
                      </a:prstGeom>
                      <a:noFill/>
                      <a:ln w="38100">
                        <a:noFill/>
                        <a:miter/>
                      </a:ln>
                    </p:spPr>
                  </p:pic>
                </p:oleObj>
              </mc:Fallback>
            </mc:AlternateContent>
          </a:graphicData>
        </a:graphic>
      </p:graphicFrame>
    </p:spTree>
    <p:custDataLst>
      <p:tags r:id="rId1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一致性</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我们希望n越大时，n对θ的估计应该越精确。如果n依概率收敛于θ，即   ε＞0，有：</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（3.8）</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则称    是θ的一致估计量（Uniform estimator）.</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3.2 评价估计量的标准</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500" name="对象 303"/>
          <p:cNvGraphicFramePr>
            <a:graphicFrameLocks noChangeAspect="1"/>
          </p:cNvGraphicFramePr>
          <p:nvPr/>
        </p:nvGraphicFramePr>
        <p:xfrm>
          <a:off x="1687830" y="2941955"/>
          <a:ext cx="414020" cy="448310"/>
        </p:xfrm>
        <a:graphic>
          <a:graphicData uri="http://schemas.openxmlformats.org/presentationml/2006/ole">
            <mc:AlternateContent xmlns:mc="http://schemas.openxmlformats.org/markup-compatibility/2006">
              <mc:Choice xmlns:v="urn:schemas-microsoft-com:vml" Requires="v">
                <p:oleObj spid="_x0000_s8" name="" r:id="rId7" imgW="152400" imgH="165100" progId="Equation.DSMT4">
                  <p:embed/>
                </p:oleObj>
              </mc:Choice>
              <mc:Fallback>
                <p:oleObj name="" r:id="rId7" imgW="152400" imgH="165100" progId="Equation.DSMT4">
                  <p:embed/>
                  <p:pic>
                    <p:nvPicPr>
                      <p:cNvPr id="0" name="图片 7"/>
                      <p:cNvPicPr/>
                      <p:nvPr/>
                    </p:nvPicPr>
                    <p:blipFill>
                      <a:blip r:embed="rId8"/>
                      <a:stretch>
                        <a:fillRect/>
                      </a:stretch>
                    </p:blipFill>
                    <p:spPr>
                      <a:xfrm>
                        <a:off x="1687830" y="2941955"/>
                        <a:ext cx="414020" cy="448310"/>
                      </a:xfrm>
                      <a:prstGeom prst="rect">
                        <a:avLst/>
                      </a:prstGeom>
                      <a:noFill/>
                      <a:ln w="38100">
                        <a:noFill/>
                        <a:miter/>
                      </a:ln>
                    </p:spPr>
                  </p:pic>
                </p:oleObj>
              </mc:Fallback>
            </mc:AlternateContent>
          </a:graphicData>
        </a:graphic>
      </p:graphicFrame>
      <p:graphicFrame>
        <p:nvGraphicFramePr>
          <p:cNvPr id="-2147482499" name="对象 -2147482500"/>
          <p:cNvGraphicFramePr>
            <a:graphicFrameLocks noChangeAspect="1"/>
          </p:cNvGraphicFramePr>
          <p:nvPr/>
        </p:nvGraphicFramePr>
        <p:xfrm>
          <a:off x="3621405" y="3356610"/>
          <a:ext cx="2743835" cy="674370"/>
        </p:xfrm>
        <a:graphic>
          <a:graphicData uri="http://schemas.openxmlformats.org/presentationml/2006/ole">
            <mc:AlternateContent xmlns:mc="http://schemas.openxmlformats.org/markup-compatibility/2006">
              <mc:Choice xmlns:v="urn:schemas-microsoft-com:vml" Requires="v">
                <p:oleObj spid="_x0000_s9" name="" r:id="rId9" imgW="1345565" imgH="330200" progId="Equation.DSMT4">
                  <p:embed/>
                </p:oleObj>
              </mc:Choice>
              <mc:Fallback>
                <p:oleObj name="" r:id="rId9" imgW="1345565" imgH="330200" progId="Equation.DSMT4">
                  <p:embed/>
                  <p:pic>
                    <p:nvPicPr>
                      <p:cNvPr id="0" name="图片 8"/>
                      <p:cNvPicPr/>
                      <p:nvPr/>
                    </p:nvPicPr>
                    <p:blipFill>
                      <a:blip r:embed="rId10"/>
                      <a:stretch>
                        <a:fillRect/>
                      </a:stretch>
                    </p:blipFill>
                    <p:spPr>
                      <a:xfrm>
                        <a:off x="3621405" y="3356610"/>
                        <a:ext cx="2743835" cy="674370"/>
                      </a:xfrm>
                      <a:prstGeom prst="rect">
                        <a:avLst/>
                      </a:prstGeom>
                      <a:noFill/>
                      <a:ln w="38100">
                        <a:noFill/>
                        <a:miter/>
                      </a:ln>
                    </p:spPr>
                  </p:pic>
                </p:oleObj>
              </mc:Fallback>
            </mc:AlternateContent>
          </a:graphicData>
        </a:graphic>
      </p:graphicFrame>
      <p:graphicFrame>
        <p:nvGraphicFramePr>
          <p:cNvPr id="-2147482498" name="对象 305"/>
          <p:cNvGraphicFramePr>
            <a:graphicFrameLocks noChangeAspect="1"/>
          </p:cNvGraphicFramePr>
          <p:nvPr/>
        </p:nvGraphicFramePr>
        <p:xfrm>
          <a:off x="1539240" y="4030980"/>
          <a:ext cx="456565" cy="703580"/>
        </p:xfrm>
        <a:graphic>
          <a:graphicData uri="http://schemas.openxmlformats.org/presentationml/2006/ole">
            <mc:AlternateContent xmlns:mc="http://schemas.openxmlformats.org/markup-compatibility/2006">
              <mc:Choice xmlns:v="urn:schemas-microsoft-com:vml" Requires="v">
                <p:oleObj spid="_x0000_s21" name="" r:id="rId11" imgW="165100" imgH="253365" progId="Equation.DSMT4">
                  <p:embed/>
                </p:oleObj>
              </mc:Choice>
              <mc:Fallback>
                <p:oleObj name="" r:id="rId11" imgW="165100" imgH="253365" progId="Equation.DSMT4">
                  <p:embed/>
                  <p:pic>
                    <p:nvPicPr>
                      <p:cNvPr id="0" name="图片 20"/>
                      <p:cNvPicPr/>
                      <p:nvPr/>
                    </p:nvPicPr>
                    <p:blipFill>
                      <a:blip r:embed="rId12"/>
                      <a:stretch>
                        <a:fillRect/>
                      </a:stretch>
                    </p:blipFill>
                    <p:spPr>
                      <a:xfrm>
                        <a:off x="1539240" y="4030980"/>
                        <a:ext cx="456565" cy="703580"/>
                      </a:xfrm>
                      <a:prstGeom prst="rect">
                        <a:avLst/>
                      </a:prstGeom>
                      <a:noFill/>
                      <a:ln w="38100">
                        <a:noFill/>
                        <a:miter/>
                      </a:ln>
                    </p:spPr>
                  </p:pic>
                </p:oleObj>
              </mc:Fallback>
            </mc:AlternateContent>
          </a:graphicData>
        </a:graphic>
      </p:graphicFrame>
    </p:spTree>
    <p:custDataLst>
      <p:tags r:id="rId1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1.区间估计的概念</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   （X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    (X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sz="2800" b="1" spc="100" baseline="-250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)是两个统计量，如果对于给定的概率1-α（0&lt;α&lt;1），有：</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     ＜θ＜    }=1-α                    （3.9）</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则称随机区间（     ，   ）为参数θ的置信区间（Confidence interval），    称为置信下限，    称为置信上限，1-α叫置信概率或置信度(Confidence level).</a:t>
            </a: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区间估计</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4" name="对象 289"/>
          <p:cNvGraphicFramePr>
            <a:graphicFrameLocks noChangeAspect="1"/>
          </p:cNvGraphicFramePr>
          <p:nvPr/>
        </p:nvGraphicFramePr>
        <p:xfrm>
          <a:off x="1294765" y="1828800"/>
          <a:ext cx="421640" cy="703580"/>
        </p:xfrm>
        <a:graphic>
          <a:graphicData uri="http://schemas.openxmlformats.org/presentationml/2006/ole">
            <mc:AlternateContent xmlns:mc="http://schemas.openxmlformats.org/markup-compatibility/2006">
              <mc:Choice xmlns:v="urn:schemas-microsoft-com:vml" Requires="v">
                <p:oleObj spid="_x0000_s8" name="" r:id="rId7" imgW="152400" imgH="254000" progId="Equation.DSMT4">
                  <p:embed/>
                </p:oleObj>
              </mc:Choice>
              <mc:Fallback>
                <p:oleObj name="" r:id="rId7" imgW="152400" imgH="254000" progId="Equation.DSMT4">
                  <p:embed/>
                  <p:pic>
                    <p:nvPicPr>
                      <p:cNvPr id="0" name="图片 3075"/>
                      <p:cNvPicPr/>
                      <p:nvPr/>
                    </p:nvPicPr>
                    <p:blipFill>
                      <a:blip r:embed="rId8"/>
                      <a:stretch>
                        <a:fillRect/>
                      </a:stretch>
                    </p:blipFill>
                    <p:spPr>
                      <a:xfrm>
                        <a:off x="1294765" y="1828800"/>
                        <a:ext cx="421640" cy="703580"/>
                      </a:xfrm>
                      <a:prstGeom prst="rect">
                        <a:avLst/>
                      </a:prstGeom>
                      <a:noFill/>
                      <a:ln w="38100">
                        <a:noFill/>
                        <a:miter/>
                      </a:ln>
                    </p:spPr>
                  </p:pic>
                </p:oleObj>
              </mc:Fallback>
            </mc:AlternateContent>
          </a:graphicData>
        </a:graphic>
      </p:graphicFrame>
      <p:graphicFrame>
        <p:nvGraphicFramePr>
          <p:cNvPr id="9" name="对象 288"/>
          <p:cNvGraphicFramePr>
            <a:graphicFrameLocks noChangeAspect="1"/>
          </p:cNvGraphicFramePr>
          <p:nvPr/>
        </p:nvGraphicFramePr>
        <p:xfrm>
          <a:off x="4815840" y="1828800"/>
          <a:ext cx="426720" cy="656590"/>
        </p:xfrm>
        <a:graphic>
          <a:graphicData uri="http://schemas.openxmlformats.org/presentationml/2006/ole">
            <mc:AlternateContent xmlns:mc="http://schemas.openxmlformats.org/markup-compatibility/2006">
              <mc:Choice xmlns:v="urn:schemas-microsoft-com:vml" Requires="v">
                <p:oleObj spid="_x0000_s14" name="" r:id="rId9" imgW="165100" imgH="253365" progId="Equation.DSMT4">
                  <p:embed/>
                </p:oleObj>
              </mc:Choice>
              <mc:Fallback>
                <p:oleObj name="" r:id="rId9" imgW="165100" imgH="253365" progId="Equation.DSMT4">
                  <p:embed/>
                  <p:pic>
                    <p:nvPicPr>
                      <p:cNvPr id="0" name="图片 13"/>
                      <p:cNvPicPr/>
                      <p:nvPr/>
                    </p:nvPicPr>
                    <p:blipFill>
                      <a:blip r:embed="rId10"/>
                      <a:stretch>
                        <a:fillRect/>
                      </a:stretch>
                    </p:blipFill>
                    <p:spPr>
                      <a:xfrm>
                        <a:off x="4815840" y="1828800"/>
                        <a:ext cx="426720" cy="656590"/>
                      </a:xfrm>
                      <a:prstGeom prst="rect">
                        <a:avLst/>
                      </a:prstGeom>
                      <a:noFill/>
                      <a:ln w="38100">
                        <a:noFill/>
                        <a:miter/>
                      </a:ln>
                    </p:spPr>
                  </p:pic>
                </p:oleObj>
              </mc:Fallback>
            </mc:AlternateContent>
          </a:graphicData>
        </a:graphic>
      </p:graphicFrame>
      <p:graphicFrame>
        <p:nvGraphicFramePr>
          <p:cNvPr id="10" name="对象 289"/>
          <p:cNvGraphicFramePr>
            <a:graphicFrameLocks noChangeAspect="1"/>
          </p:cNvGraphicFramePr>
          <p:nvPr/>
        </p:nvGraphicFramePr>
        <p:xfrm>
          <a:off x="1294765" y="3077210"/>
          <a:ext cx="421640" cy="703580"/>
        </p:xfrm>
        <a:graphic>
          <a:graphicData uri="http://schemas.openxmlformats.org/presentationml/2006/ole">
            <mc:AlternateContent xmlns:mc="http://schemas.openxmlformats.org/markup-compatibility/2006">
              <mc:Choice xmlns:v="urn:schemas-microsoft-com:vml" Requires="v">
                <p:oleObj spid="_x0000_s12" name="" r:id="rId11" imgW="152400" imgH="254000" progId="Equation.DSMT4">
                  <p:embed/>
                </p:oleObj>
              </mc:Choice>
              <mc:Fallback>
                <p:oleObj name="" r:id="rId11" imgW="152400" imgH="254000" progId="Equation.DSMT4">
                  <p:embed/>
                  <p:pic>
                    <p:nvPicPr>
                      <p:cNvPr id="0" name="图片 3075"/>
                      <p:cNvPicPr/>
                      <p:nvPr/>
                    </p:nvPicPr>
                    <p:blipFill>
                      <a:blip r:embed="rId8"/>
                      <a:stretch>
                        <a:fillRect/>
                      </a:stretch>
                    </p:blipFill>
                    <p:spPr>
                      <a:xfrm>
                        <a:off x="1294765" y="3077210"/>
                        <a:ext cx="421640" cy="703580"/>
                      </a:xfrm>
                      <a:prstGeom prst="rect">
                        <a:avLst/>
                      </a:prstGeom>
                      <a:noFill/>
                      <a:ln w="38100">
                        <a:noFill/>
                        <a:miter/>
                      </a:ln>
                    </p:spPr>
                  </p:pic>
                </p:oleObj>
              </mc:Fallback>
            </mc:AlternateContent>
          </a:graphicData>
        </a:graphic>
      </p:graphicFrame>
      <p:graphicFrame>
        <p:nvGraphicFramePr>
          <p:cNvPr id="15" name="对象 288"/>
          <p:cNvGraphicFramePr>
            <a:graphicFrameLocks noChangeAspect="1"/>
          </p:cNvGraphicFramePr>
          <p:nvPr/>
        </p:nvGraphicFramePr>
        <p:xfrm>
          <a:off x="2711450" y="3124200"/>
          <a:ext cx="426720" cy="656590"/>
        </p:xfrm>
        <a:graphic>
          <a:graphicData uri="http://schemas.openxmlformats.org/presentationml/2006/ole">
            <mc:AlternateContent xmlns:mc="http://schemas.openxmlformats.org/markup-compatibility/2006">
              <mc:Choice xmlns:v="urn:schemas-microsoft-com:vml" Requires="v">
                <p:oleObj spid="_x0000_s16" name="" r:id="rId12" imgW="165100" imgH="253365" progId="Equation.DSMT4">
                  <p:embed/>
                </p:oleObj>
              </mc:Choice>
              <mc:Fallback>
                <p:oleObj name="" r:id="rId12" imgW="165100" imgH="253365" progId="Equation.DSMT4">
                  <p:embed/>
                  <p:pic>
                    <p:nvPicPr>
                      <p:cNvPr id="0" name="图片 13"/>
                      <p:cNvPicPr/>
                      <p:nvPr/>
                    </p:nvPicPr>
                    <p:blipFill>
                      <a:blip r:embed="rId10"/>
                      <a:stretch>
                        <a:fillRect/>
                      </a:stretch>
                    </p:blipFill>
                    <p:spPr>
                      <a:xfrm>
                        <a:off x="2711450" y="3124200"/>
                        <a:ext cx="426720" cy="656590"/>
                      </a:xfrm>
                      <a:prstGeom prst="rect">
                        <a:avLst/>
                      </a:prstGeom>
                      <a:noFill/>
                      <a:ln w="38100">
                        <a:noFill/>
                        <a:miter/>
                      </a:ln>
                    </p:spPr>
                  </p:pic>
                </p:oleObj>
              </mc:Fallback>
            </mc:AlternateContent>
          </a:graphicData>
        </a:graphic>
      </p:graphicFrame>
      <p:graphicFrame>
        <p:nvGraphicFramePr>
          <p:cNvPr id="17" name="对象 289"/>
          <p:cNvGraphicFramePr>
            <a:graphicFrameLocks noChangeAspect="1"/>
          </p:cNvGraphicFramePr>
          <p:nvPr/>
        </p:nvGraphicFramePr>
        <p:xfrm>
          <a:off x="3446145" y="3780790"/>
          <a:ext cx="421640" cy="703580"/>
        </p:xfrm>
        <a:graphic>
          <a:graphicData uri="http://schemas.openxmlformats.org/presentationml/2006/ole">
            <mc:AlternateContent xmlns:mc="http://schemas.openxmlformats.org/markup-compatibility/2006">
              <mc:Choice xmlns:v="urn:schemas-microsoft-com:vml" Requires="v">
                <p:oleObj spid="_x0000_s18" name="" r:id="rId13" imgW="152400" imgH="254000" progId="Equation.DSMT4">
                  <p:embed/>
                </p:oleObj>
              </mc:Choice>
              <mc:Fallback>
                <p:oleObj name="" r:id="rId13" imgW="152400" imgH="254000" progId="Equation.DSMT4">
                  <p:embed/>
                  <p:pic>
                    <p:nvPicPr>
                      <p:cNvPr id="0" name="图片 3075"/>
                      <p:cNvPicPr/>
                      <p:nvPr/>
                    </p:nvPicPr>
                    <p:blipFill>
                      <a:blip r:embed="rId8"/>
                      <a:stretch>
                        <a:fillRect/>
                      </a:stretch>
                    </p:blipFill>
                    <p:spPr>
                      <a:xfrm>
                        <a:off x="3446145" y="3780790"/>
                        <a:ext cx="421640" cy="703580"/>
                      </a:xfrm>
                      <a:prstGeom prst="rect">
                        <a:avLst/>
                      </a:prstGeom>
                      <a:noFill/>
                      <a:ln w="38100">
                        <a:noFill/>
                        <a:miter/>
                      </a:ln>
                    </p:spPr>
                  </p:pic>
                </p:oleObj>
              </mc:Fallback>
            </mc:AlternateContent>
          </a:graphicData>
        </a:graphic>
      </p:graphicFrame>
      <p:graphicFrame>
        <p:nvGraphicFramePr>
          <p:cNvPr id="19" name="对象 288"/>
          <p:cNvGraphicFramePr>
            <a:graphicFrameLocks noChangeAspect="1"/>
          </p:cNvGraphicFramePr>
          <p:nvPr/>
        </p:nvGraphicFramePr>
        <p:xfrm>
          <a:off x="4135120" y="3804285"/>
          <a:ext cx="426720" cy="656590"/>
        </p:xfrm>
        <a:graphic>
          <a:graphicData uri="http://schemas.openxmlformats.org/presentationml/2006/ole">
            <mc:AlternateContent xmlns:mc="http://schemas.openxmlformats.org/markup-compatibility/2006">
              <mc:Choice xmlns:v="urn:schemas-microsoft-com:vml" Requires="v">
                <p:oleObj spid="_x0000_s20" name="" r:id="rId14" imgW="165100" imgH="253365" progId="Equation.DSMT4">
                  <p:embed/>
                </p:oleObj>
              </mc:Choice>
              <mc:Fallback>
                <p:oleObj name="" r:id="rId14" imgW="165100" imgH="253365" progId="Equation.DSMT4">
                  <p:embed/>
                  <p:pic>
                    <p:nvPicPr>
                      <p:cNvPr id="0" name="图片 13"/>
                      <p:cNvPicPr/>
                      <p:nvPr/>
                    </p:nvPicPr>
                    <p:blipFill>
                      <a:blip r:embed="rId10"/>
                      <a:stretch>
                        <a:fillRect/>
                      </a:stretch>
                    </p:blipFill>
                    <p:spPr>
                      <a:xfrm>
                        <a:off x="4135120" y="3804285"/>
                        <a:ext cx="426720" cy="656590"/>
                      </a:xfrm>
                      <a:prstGeom prst="rect">
                        <a:avLst/>
                      </a:prstGeom>
                      <a:noFill/>
                      <a:ln w="38100">
                        <a:noFill/>
                        <a:miter/>
                      </a:ln>
                    </p:spPr>
                  </p:pic>
                </p:oleObj>
              </mc:Fallback>
            </mc:AlternateContent>
          </a:graphicData>
        </a:graphic>
      </p:graphicFrame>
      <p:graphicFrame>
        <p:nvGraphicFramePr>
          <p:cNvPr id="21" name="对象 289"/>
          <p:cNvGraphicFramePr>
            <a:graphicFrameLocks noChangeAspect="1"/>
          </p:cNvGraphicFramePr>
          <p:nvPr/>
        </p:nvGraphicFramePr>
        <p:xfrm>
          <a:off x="3024505" y="4350385"/>
          <a:ext cx="421640" cy="703580"/>
        </p:xfrm>
        <a:graphic>
          <a:graphicData uri="http://schemas.openxmlformats.org/presentationml/2006/ole">
            <mc:AlternateContent xmlns:mc="http://schemas.openxmlformats.org/markup-compatibility/2006">
              <mc:Choice xmlns:v="urn:schemas-microsoft-com:vml" Requires="v">
                <p:oleObj spid="_x0000_s22" name="" r:id="rId15" imgW="152400" imgH="254000" progId="Equation.DSMT4">
                  <p:embed/>
                </p:oleObj>
              </mc:Choice>
              <mc:Fallback>
                <p:oleObj name="" r:id="rId15" imgW="152400" imgH="254000" progId="Equation.DSMT4">
                  <p:embed/>
                  <p:pic>
                    <p:nvPicPr>
                      <p:cNvPr id="0" name="图片 3075"/>
                      <p:cNvPicPr/>
                      <p:nvPr/>
                    </p:nvPicPr>
                    <p:blipFill>
                      <a:blip r:embed="rId8"/>
                      <a:stretch>
                        <a:fillRect/>
                      </a:stretch>
                    </p:blipFill>
                    <p:spPr>
                      <a:xfrm>
                        <a:off x="3024505" y="4350385"/>
                        <a:ext cx="421640" cy="703580"/>
                      </a:xfrm>
                      <a:prstGeom prst="rect">
                        <a:avLst/>
                      </a:prstGeom>
                      <a:noFill/>
                      <a:ln w="38100">
                        <a:noFill/>
                        <a:miter/>
                      </a:ln>
                    </p:spPr>
                  </p:pic>
                </p:oleObj>
              </mc:Fallback>
            </mc:AlternateContent>
          </a:graphicData>
        </a:graphic>
      </p:graphicFrame>
      <p:graphicFrame>
        <p:nvGraphicFramePr>
          <p:cNvPr id="23" name="对象 288"/>
          <p:cNvGraphicFramePr>
            <a:graphicFrameLocks noChangeAspect="1"/>
          </p:cNvGraphicFramePr>
          <p:nvPr/>
        </p:nvGraphicFramePr>
        <p:xfrm>
          <a:off x="5882640" y="4397375"/>
          <a:ext cx="426720" cy="656590"/>
        </p:xfrm>
        <a:graphic>
          <a:graphicData uri="http://schemas.openxmlformats.org/presentationml/2006/ole">
            <mc:AlternateContent xmlns:mc="http://schemas.openxmlformats.org/markup-compatibility/2006">
              <mc:Choice xmlns:v="urn:schemas-microsoft-com:vml" Requires="v">
                <p:oleObj spid="_x0000_s24" name="" r:id="rId16" imgW="165100" imgH="253365" progId="Equation.DSMT4">
                  <p:embed/>
                </p:oleObj>
              </mc:Choice>
              <mc:Fallback>
                <p:oleObj name="" r:id="rId16" imgW="165100" imgH="253365" progId="Equation.DSMT4">
                  <p:embed/>
                  <p:pic>
                    <p:nvPicPr>
                      <p:cNvPr id="0" name="图片 13"/>
                      <p:cNvPicPr/>
                      <p:nvPr/>
                    </p:nvPicPr>
                    <p:blipFill>
                      <a:blip r:embed="rId10"/>
                      <a:stretch>
                        <a:fillRect/>
                      </a:stretch>
                    </p:blipFill>
                    <p:spPr>
                      <a:xfrm>
                        <a:off x="5882640" y="4397375"/>
                        <a:ext cx="426720" cy="656590"/>
                      </a:xfrm>
                      <a:prstGeom prst="rect">
                        <a:avLst/>
                      </a:prstGeom>
                      <a:noFill/>
                      <a:ln w="38100">
                        <a:noFill/>
                        <a:miter/>
                      </a:ln>
                    </p:spPr>
                  </p:pic>
                </p:oleObj>
              </mc:Fallback>
            </mc:AlternateContent>
          </a:graphicData>
        </a:graphic>
      </p:graphicFrame>
    </p:spTree>
    <p:custDataLst>
      <p:tags r:id="rId17"/>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对μ的估计</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分两种情况进行讨论。如果σ2已知，则μ的置信区间</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                           ，置信概率为1-α。</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如果σ2未知，不能使用（3.7）式作为置信区间，因为（3.7）式中区间的端点与σ有关，考虑到S2=                      是σ2的无偏估计，将         中的σ换成S得：</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          ~t（n-1）</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altLang="zh-CN"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3.3 正态总体参数的区间估计</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477" name="对象 334"/>
          <p:cNvGraphicFramePr>
            <a:graphicFrameLocks noChangeAspect="1"/>
          </p:cNvGraphicFramePr>
          <p:nvPr/>
        </p:nvGraphicFramePr>
        <p:xfrm>
          <a:off x="1062990" y="2217420"/>
          <a:ext cx="3235960" cy="947420"/>
        </p:xfrm>
        <a:graphic>
          <a:graphicData uri="http://schemas.openxmlformats.org/presentationml/2006/ole">
            <mc:AlternateContent xmlns:mc="http://schemas.openxmlformats.org/markup-compatibility/2006">
              <mc:Choice xmlns:v="urn:schemas-microsoft-com:vml" Requires="v">
                <p:oleObj spid="_x0000_s3076" name="" r:id="rId7" imgW="1562100" imgH="457200" progId="Equation.DSMT4">
                  <p:embed/>
                </p:oleObj>
              </mc:Choice>
              <mc:Fallback>
                <p:oleObj name="" r:id="rId7" imgW="1562100" imgH="457200" progId="Equation.DSMT4">
                  <p:embed/>
                  <p:pic>
                    <p:nvPicPr>
                      <p:cNvPr id="0" name="图片 3075"/>
                      <p:cNvPicPr/>
                      <p:nvPr/>
                    </p:nvPicPr>
                    <p:blipFill>
                      <a:blip r:embed="rId8"/>
                      <a:stretch>
                        <a:fillRect/>
                      </a:stretch>
                    </p:blipFill>
                    <p:spPr>
                      <a:xfrm>
                        <a:off x="1062990" y="2217420"/>
                        <a:ext cx="3235960" cy="947420"/>
                      </a:xfrm>
                      <a:prstGeom prst="rect">
                        <a:avLst/>
                      </a:prstGeom>
                      <a:noFill/>
                      <a:ln w="38100">
                        <a:noFill/>
                        <a:miter/>
                      </a:ln>
                    </p:spPr>
                  </p:pic>
                </p:oleObj>
              </mc:Fallback>
            </mc:AlternateContent>
          </a:graphicData>
        </a:graphic>
      </p:graphicFrame>
      <p:graphicFrame>
        <p:nvGraphicFramePr>
          <p:cNvPr id="-2147482476" name="对象 335"/>
          <p:cNvGraphicFramePr>
            <a:graphicFrameLocks noChangeAspect="1"/>
          </p:cNvGraphicFramePr>
          <p:nvPr/>
        </p:nvGraphicFramePr>
        <p:xfrm>
          <a:off x="6609080" y="3618230"/>
          <a:ext cx="2202180" cy="841375"/>
        </p:xfrm>
        <a:graphic>
          <a:graphicData uri="http://schemas.openxmlformats.org/presentationml/2006/ole">
            <mc:AlternateContent xmlns:mc="http://schemas.openxmlformats.org/markup-compatibility/2006">
              <mc:Choice xmlns:v="urn:schemas-microsoft-com:vml" Requires="v">
                <p:oleObj spid="_x0000_s10" name="" r:id="rId9" imgW="1129665" imgH="431800" progId="Equation.DSMT4">
                  <p:embed/>
                </p:oleObj>
              </mc:Choice>
              <mc:Fallback>
                <p:oleObj name="" r:id="rId9" imgW="1129665" imgH="431800" progId="Equation.DSMT4">
                  <p:embed/>
                  <p:pic>
                    <p:nvPicPr>
                      <p:cNvPr id="0" name="图片 9"/>
                      <p:cNvPicPr/>
                      <p:nvPr/>
                    </p:nvPicPr>
                    <p:blipFill>
                      <a:blip r:embed="rId10"/>
                      <a:stretch>
                        <a:fillRect/>
                      </a:stretch>
                    </p:blipFill>
                    <p:spPr>
                      <a:xfrm>
                        <a:off x="6609080" y="3618230"/>
                        <a:ext cx="2202180" cy="841375"/>
                      </a:xfrm>
                      <a:prstGeom prst="rect">
                        <a:avLst/>
                      </a:prstGeom>
                      <a:noFill/>
                      <a:ln w="38100">
                        <a:noFill/>
                        <a:miter/>
                      </a:ln>
                    </p:spPr>
                  </p:pic>
                </p:oleObj>
              </mc:Fallback>
            </mc:AlternateContent>
          </a:graphicData>
        </a:graphic>
      </p:graphicFrame>
      <p:graphicFrame>
        <p:nvGraphicFramePr>
          <p:cNvPr id="-2147482475" name="对象 336"/>
          <p:cNvGraphicFramePr>
            <a:graphicFrameLocks noChangeAspect="1"/>
          </p:cNvGraphicFramePr>
          <p:nvPr/>
        </p:nvGraphicFramePr>
        <p:xfrm>
          <a:off x="2273300" y="4344670"/>
          <a:ext cx="814705" cy="769620"/>
        </p:xfrm>
        <a:graphic>
          <a:graphicData uri="http://schemas.openxmlformats.org/presentationml/2006/ole">
            <mc:AlternateContent xmlns:mc="http://schemas.openxmlformats.org/markup-compatibility/2006">
              <mc:Choice xmlns:v="urn:schemas-microsoft-com:vml" Requires="v">
                <p:oleObj spid="_x0000_s12" name="" r:id="rId11" imgW="457200" imgH="431800" progId="Equation.DSMT4">
                  <p:embed/>
                </p:oleObj>
              </mc:Choice>
              <mc:Fallback>
                <p:oleObj name="" r:id="rId11" imgW="457200" imgH="431800" progId="Equation.DSMT4">
                  <p:embed/>
                  <p:pic>
                    <p:nvPicPr>
                      <p:cNvPr id="0" name="图片 11"/>
                      <p:cNvPicPr/>
                      <p:nvPr/>
                    </p:nvPicPr>
                    <p:blipFill>
                      <a:blip r:embed="rId12"/>
                      <a:stretch>
                        <a:fillRect/>
                      </a:stretch>
                    </p:blipFill>
                    <p:spPr>
                      <a:xfrm>
                        <a:off x="2273300" y="4344670"/>
                        <a:ext cx="814705" cy="769620"/>
                      </a:xfrm>
                      <a:prstGeom prst="rect">
                        <a:avLst/>
                      </a:prstGeom>
                      <a:noFill/>
                      <a:ln w="38100">
                        <a:noFill/>
                        <a:miter/>
                      </a:ln>
                    </p:spPr>
                  </p:pic>
                </p:oleObj>
              </mc:Fallback>
            </mc:AlternateContent>
          </a:graphicData>
        </a:graphic>
      </p:graphicFrame>
      <p:graphicFrame>
        <p:nvGraphicFramePr>
          <p:cNvPr id="-2147482474" name="对象 337"/>
          <p:cNvGraphicFramePr>
            <a:graphicFrameLocks noChangeAspect="1"/>
          </p:cNvGraphicFramePr>
          <p:nvPr/>
        </p:nvGraphicFramePr>
        <p:xfrm>
          <a:off x="1356995" y="4985385"/>
          <a:ext cx="916305" cy="890270"/>
        </p:xfrm>
        <a:graphic>
          <a:graphicData uri="http://schemas.openxmlformats.org/presentationml/2006/ole">
            <mc:AlternateContent xmlns:mc="http://schemas.openxmlformats.org/markup-compatibility/2006">
              <mc:Choice xmlns:v="urn:schemas-microsoft-com:vml" Requires="v">
                <p:oleObj spid="_x0000_s14" name="" r:id="rId13" imgW="444500" imgH="431800" progId="Equation.DSMT4">
                  <p:embed/>
                </p:oleObj>
              </mc:Choice>
              <mc:Fallback>
                <p:oleObj name="" r:id="rId13" imgW="444500" imgH="431800" progId="Equation.DSMT4">
                  <p:embed/>
                  <p:pic>
                    <p:nvPicPr>
                      <p:cNvPr id="0" name="图片 13"/>
                      <p:cNvPicPr/>
                      <p:nvPr/>
                    </p:nvPicPr>
                    <p:blipFill>
                      <a:blip r:embed="rId14"/>
                      <a:stretch>
                        <a:fillRect/>
                      </a:stretch>
                    </p:blipFill>
                    <p:spPr>
                      <a:xfrm>
                        <a:off x="1356995" y="4985385"/>
                        <a:ext cx="916305" cy="890270"/>
                      </a:xfrm>
                      <a:prstGeom prst="rect">
                        <a:avLst/>
                      </a:prstGeom>
                      <a:noFill/>
                      <a:ln w="38100">
                        <a:noFill/>
                        <a:miter/>
                      </a:ln>
                    </p:spPr>
                  </p:pic>
                </p:oleObj>
              </mc:Fallback>
            </mc:AlternateContent>
          </a:graphicData>
        </a:graphic>
      </p:graphicFrame>
    </p:spTree>
    <p:custDataLst>
      <p:tags r:id="rId15"/>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对于给定的α，查附录中t分布表4可得上分位点tσ/2（n-1），使得：</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=1-α，</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=1-α.</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所以μ的置信概率为1-α的置信区间为</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3.3 正态总体参数的区间估计</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473" name="对象 338"/>
          <p:cNvGraphicFramePr>
            <a:graphicFrameLocks noChangeAspect="1"/>
          </p:cNvGraphicFramePr>
          <p:nvPr/>
        </p:nvGraphicFramePr>
        <p:xfrm>
          <a:off x="4129405" y="2586990"/>
          <a:ext cx="3500755" cy="1198245"/>
        </p:xfrm>
        <a:graphic>
          <a:graphicData uri="http://schemas.openxmlformats.org/presentationml/2006/ole">
            <mc:AlternateContent xmlns:mc="http://schemas.openxmlformats.org/markup-compatibility/2006">
              <mc:Choice xmlns:v="urn:schemas-microsoft-com:vml" Requires="v">
                <p:oleObj spid="_x0000_s3076" name="" r:id="rId7" imgW="1409065" imgH="482600" progId="Equation.DSMT4">
                  <p:embed/>
                </p:oleObj>
              </mc:Choice>
              <mc:Fallback>
                <p:oleObj name="" r:id="rId7" imgW="1409065" imgH="482600" progId="Equation.DSMT4">
                  <p:embed/>
                  <p:pic>
                    <p:nvPicPr>
                      <p:cNvPr id="0" name="图片 3075"/>
                      <p:cNvPicPr/>
                      <p:nvPr/>
                    </p:nvPicPr>
                    <p:blipFill>
                      <a:blip r:embed="rId8"/>
                      <a:stretch>
                        <a:fillRect/>
                      </a:stretch>
                    </p:blipFill>
                    <p:spPr>
                      <a:xfrm>
                        <a:off x="4129405" y="2586990"/>
                        <a:ext cx="3500755" cy="1198245"/>
                      </a:xfrm>
                      <a:prstGeom prst="rect">
                        <a:avLst/>
                      </a:prstGeom>
                      <a:noFill/>
                      <a:ln w="38100">
                        <a:noFill/>
                        <a:miter/>
                      </a:ln>
                    </p:spPr>
                  </p:pic>
                </p:oleObj>
              </mc:Fallback>
            </mc:AlternateContent>
          </a:graphicData>
        </a:graphic>
      </p:graphicFrame>
      <p:graphicFrame>
        <p:nvGraphicFramePr>
          <p:cNvPr id="-2147482472" name="对象 339"/>
          <p:cNvGraphicFramePr>
            <a:graphicFrameLocks noChangeAspect="1"/>
          </p:cNvGraphicFramePr>
          <p:nvPr/>
        </p:nvGraphicFramePr>
        <p:xfrm>
          <a:off x="1583055" y="3785235"/>
          <a:ext cx="6383020" cy="1083945"/>
        </p:xfrm>
        <a:graphic>
          <a:graphicData uri="http://schemas.openxmlformats.org/presentationml/2006/ole">
            <mc:AlternateContent xmlns:mc="http://schemas.openxmlformats.org/markup-compatibility/2006">
              <mc:Choice xmlns:v="urn:schemas-microsoft-com:vml" Requires="v">
                <p:oleObj spid="_x0000_s3" name="" r:id="rId9" imgW="2692400" imgH="457200" progId="Equation.DSMT4">
                  <p:embed/>
                </p:oleObj>
              </mc:Choice>
              <mc:Fallback>
                <p:oleObj name="" r:id="rId9" imgW="2692400" imgH="457200" progId="Equation.DSMT4">
                  <p:embed/>
                  <p:pic>
                    <p:nvPicPr>
                      <p:cNvPr id="0" name="图片 2"/>
                      <p:cNvPicPr/>
                      <p:nvPr/>
                    </p:nvPicPr>
                    <p:blipFill>
                      <a:blip r:embed="rId10"/>
                      <a:stretch>
                        <a:fillRect/>
                      </a:stretch>
                    </p:blipFill>
                    <p:spPr>
                      <a:xfrm>
                        <a:off x="1583055" y="3785235"/>
                        <a:ext cx="6383020" cy="1083945"/>
                      </a:xfrm>
                      <a:prstGeom prst="rect">
                        <a:avLst/>
                      </a:prstGeom>
                      <a:noFill/>
                      <a:ln w="38100">
                        <a:noFill/>
                        <a:miter/>
                      </a:ln>
                    </p:spPr>
                  </p:pic>
                </p:oleObj>
              </mc:Fallback>
            </mc:AlternateContent>
          </a:graphicData>
        </a:graphic>
      </p:graphicFrame>
      <p:graphicFrame>
        <p:nvGraphicFramePr>
          <p:cNvPr id="-2147482471" name="对象 340"/>
          <p:cNvGraphicFramePr>
            <a:graphicFrameLocks noChangeAspect="1"/>
          </p:cNvGraphicFramePr>
          <p:nvPr/>
        </p:nvGraphicFramePr>
        <p:xfrm>
          <a:off x="3867785" y="5234305"/>
          <a:ext cx="4929505" cy="1014095"/>
        </p:xfrm>
        <a:graphic>
          <a:graphicData uri="http://schemas.openxmlformats.org/presentationml/2006/ole">
            <mc:AlternateContent xmlns:mc="http://schemas.openxmlformats.org/markup-compatibility/2006">
              <mc:Choice xmlns:v="urn:schemas-microsoft-com:vml" Requires="v">
                <p:oleObj spid="_x0000_s4" name="" r:id="rId11" imgW="2222500" imgH="457200" progId="Equation.DSMT4">
                  <p:embed/>
                </p:oleObj>
              </mc:Choice>
              <mc:Fallback>
                <p:oleObj name="" r:id="rId11" imgW="2222500" imgH="457200" progId="Equation.DSMT4">
                  <p:embed/>
                  <p:pic>
                    <p:nvPicPr>
                      <p:cNvPr id="0" name="图片 3"/>
                      <p:cNvPicPr/>
                      <p:nvPr/>
                    </p:nvPicPr>
                    <p:blipFill>
                      <a:blip r:embed="rId12"/>
                      <a:stretch>
                        <a:fillRect/>
                      </a:stretch>
                    </p:blipFill>
                    <p:spPr>
                      <a:xfrm>
                        <a:off x="3867785" y="5234305"/>
                        <a:ext cx="4929505" cy="1014095"/>
                      </a:xfrm>
                      <a:prstGeom prst="rect">
                        <a:avLst/>
                      </a:prstGeom>
                      <a:noFill/>
                      <a:ln w="38100">
                        <a:noFill/>
                        <a:miter/>
                      </a:ln>
                    </p:spPr>
                  </p:pic>
                </p:oleObj>
              </mc:Fallback>
            </mc:AlternateContent>
          </a:graphicData>
        </a:graphic>
      </p:graphicFrame>
    </p:spTree>
    <p:custDataLst>
      <p:tags r:id="rId1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688340" y="1063625"/>
            <a:ext cx="10768330" cy="52603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                 ，S0=                        ，所以μ的置信区间也可写成：</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50000"/>
              </a:lnSpc>
              <a:spcBef>
                <a:spcPts val="0"/>
              </a:spcBef>
              <a:spcAft>
                <a:spcPts val="0"/>
              </a:spcAft>
              <a:buSzPct val="100000"/>
              <a:buFont typeface="Wingdings" panose="05000000000000000000" charset="0"/>
              <a:buNone/>
            </a:pPr>
            <a:r>
              <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3" name="文本框 12"/>
          <p:cNvSpPr txBox="1"/>
          <p:nvPr>
            <p:custDataLst>
              <p:tags r:id="rId6"/>
            </p:custDataLst>
          </p:nvPr>
        </p:nvSpPr>
        <p:spPr>
          <a:xfrm>
            <a:off x="3867785" y="241300"/>
            <a:ext cx="5182870" cy="490220"/>
          </a:xfrm>
          <a:prstGeom prst="rect">
            <a:avLst/>
          </a:prstGeom>
          <a:noFill/>
        </p:spPr>
        <p:txBody>
          <a:bodyPr wrap="square" lIns="63500" tIns="25400" rIns="63500" bIns="25400" rtlCol="0" anchor="ctr" anchorCtr="0">
            <a:noAutofit/>
          </a:bodyPr>
          <a:p>
            <a:pPr marL="0" indent="0">
              <a:lnSpc>
                <a:spcPct val="100000"/>
              </a:lnSpc>
              <a:spcBef>
                <a:spcPts val="0"/>
              </a:spcBef>
              <a:spcAft>
                <a:spcPts val="0"/>
              </a:spcAft>
              <a:buSzPct val="100000"/>
              <a:buNone/>
            </a:pPr>
            <a:r>
              <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3.3 正态总体参数的区间估计</a:t>
            </a:r>
            <a:endParaRPr 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graphicFrame>
        <p:nvGraphicFramePr>
          <p:cNvPr id="-2147482470" name="对象 341"/>
          <p:cNvGraphicFramePr>
            <a:graphicFrameLocks noChangeAspect="1"/>
          </p:cNvGraphicFramePr>
          <p:nvPr/>
        </p:nvGraphicFramePr>
        <p:xfrm>
          <a:off x="1602740" y="1670685"/>
          <a:ext cx="1632585" cy="842010"/>
        </p:xfrm>
        <a:graphic>
          <a:graphicData uri="http://schemas.openxmlformats.org/presentationml/2006/ole">
            <mc:AlternateContent xmlns:mc="http://schemas.openxmlformats.org/markup-compatibility/2006">
              <mc:Choice xmlns:v="urn:schemas-microsoft-com:vml" Requires="v">
                <p:oleObj spid="_x0000_s3076" name="" r:id="rId7" imgW="812165" imgH="419100" progId="Equation.DSMT4">
                  <p:embed/>
                </p:oleObj>
              </mc:Choice>
              <mc:Fallback>
                <p:oleObj name="" r:id="rId7" imgW="812165" imgH="419100" progId="Equation.DSMT4">
                  <p:embed/>
                  <p:pic>
                    <p:nvPicPr>
                      <p:cNvPr id="0" name="图片 3075"/>
                      <p:cNvPicPr/>
                      <p:nvPr/>
                    </p:nvPicPr>
                    <p:blipFill>
                      <a:blip r:embed="rId8"/>
                      <a:stretch>
                        <a:fillRect/>
                      </a:stretch>
                    </p:blipFill>
                    <p:spPr>
                      <a:xfrm>
                        <a:off x="1602740" y="1670685"/>
                        <a:ext cx="1632585" cy="842010"/>
                      </a:xfrm>
                      <a:prstGeom prst="rect">
                        <a:avLst/>
                      </a:prstGeom>
                      <a:noFill/>
                      <a:ln w="38100">
                        <a:noFill/>
                        <a:miter/>
                      </a:ln>
                    </p:spPr>
                  </p:pic>
                </p:oleObj>
              </mc:Fallback>
            </mc:AlternateContent>
          </a:graphicData>
        </a:graphic>
      </p:graphicFrame>
      <p:graphicFrame>
        <p:nvGraphicFramePr>
          <p:cNvPr id="-2147482469" name="对象 342"/>
          <p:cNvGraphicFramePr>
            <a:graphicFrameLocks noChangeAspect="1"/>
          </p:cNvGraphicFramePr>
          <p:nvPr/>
        </p:nvGraphicFramePr>
        <p:xfrm>
          <a:off x="4763135" y="1670685"/>
          <a:ext cx="2244090" cy="1015365"/>
        </p:xfrm>
        <a:graphic>
          <a:graphicData uri="http://schemas.openxmlformats.org/presentationml/2006/ole">
            <mc:AlternateContent xmlns:mc="http://schemas.openxmlformats.org/markup-compatibility/2006">
              <mc:Choice xmlns:v="urn:schemas-microsoft-com:vml" Requires="v">
                <p:oleObj spid="_x0000_s3" name="" r:id="rId9" imgW="1066165" imgH="482600" progId="Equation.DSMT4">
                  <p:embed/>
                </p:oleObj>
              </mc:Choice>
              <mc:Fallback>
                <p:oleObj name="" r:id="rId9" imgW="1066165" imgH="482600" progId="Equation.DSMT4">
                  <p:embed/>
                  <p:pic>
                    <p:nvPicPr>
                      <p:cNvPr id="0" name="图片 2"/>
                      <p:cNvPicPr/>
                      <p:nvPr/>
                    </p:nvPicPr>
                    <p:blipFill>
                      <a:blip r:embed="rId10"/>
                      <a:stretch>
                        <a:fillRect/>
                      </a:stretch>
                    </p:blipFill>
                    <p:spPr>
                      <a:xfrm>
                        <a:off x="4763135" y="1670685"/>
                        <a:ext cx="2244090" cy="1015365"/>
                      </a:xfrm>
                      <a:prstGeom prst="rect">
                        <a:avLst/>
                      </a:prstGeom>
                      <a:noFill/>
                      <a:ln w="38100">
                        <a:noFill/>
                        <a:miter/>
                      </a:ln>
                    </p:spPr>
                  </p:pic>
                </p:oleObj>
              </mc:Fallback>
            </mc:AlternateContent>
          </a:graphicData>
        </a:graphic>
      </p:graphicFrame>
      <p:graphicFrame>
        <p:nvGraphicFramePr>
          <p:cNvPr id="-2147482468" name="对象 343"/>
          <p:cNvGraphicFramePr>
            <a:graphicFrameLocks noChangeAspect="1"/>
          </p:cNvGraphicFramePr>
          <p:nvPr/>
        </p:nvGraphicFramePr>
        <p:xfrm>
          <a:off x="2562225" y="3449320"/>
          <a:ext cx="6645275" cy="1178560"/>
        </p:xfrm>
        <a:graphic>
          <a:graphicData uri="http://schemas.openxmlformats.org/presentationml/2006/ole">
            <mc:AlternateContent xmlns:mc="http://schemas.openxmlformats.org/markup-compatibility/2006">
              <mc:Choice xmlns:v="urn:schemas-microsoft-com:vml" Requires="v">
                <p:oleObj spid="_x0000_s4" name="" r:id="rId11" imgW="2578100" imgH="457200" progId="Equation.DSMT4">
                  <p:embed/>
                </p:oleObj>
              </mc:Choice>
              <mc:Fallback>
                <p:oleObj name="" r:id="rId11" imgW="2578100" imgH="457200" progId="Equation.DSMT4">
                  <p:embed/>
                  <p:pic>
                    <p:nvPicPr>
                      <p:cNvPr id="0" name="图片 3"/>
                      <p:cNvPicPr/>
                      <p:nvPr/>
                    </p:nvPicPr>
                    <p:blipFill>
                      <a:blip r:embed="rId12"/>
                      <a:stretch>
                        <a:fillRect/>
                      </a:stretch>
                    </p:blipFill>
                    <p:spPr>
                      <a:xfrm>
                        <a:off x="2562225" y="3449320"/>
                        <a:ext cx="6645275" cy="1178560"/>
                      </a:xfrm>
                      <a:prstGeom prst="rect">
                        <a:avLst/>
                      </a:prstGeom>
                      <a:noFill/>
                      <a:ln w="38100">
                        <a:noFill/>
                        <a:miter/>
                      </a:ln>
                    </p:spPr>
                  </p:pic>
                </p:oleObj>
              </mc:Fallback>
            </mc:AlternateContent>
          </a:graphicData>
        </a:graphic>
      </p:graphicFrame>
    </p:spTree>
    <p:custDataLst>
      <p:tags r:id="rId1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5076"/>
            <a:ext cx="10972800" cy="528638"/>
          </a:xfrm>
        </p:spPr>
        <p:txBody>
          <a:bodyPr vert="horz" wrap="square" lIns="91440" tIns="45720" rIns="91440" bIns="45720" anchor="ctr"/>
          <a:lstStyle/>
          <a:p>
            <a:pPr algn="ctr" eaLnBrk="1" hangingPunct="1"/>
            <a:r>
              <a:rPr lang="zh-CN" altLang="en-US" sz="3200" b="0" dirty="0">
                <a:latin typeface="Times New Roman" panose="02020603050405020304" pitchFamily="18" charset="0"/>
                <a:ea typeface="黑体" panose="02010609060101010101" pitchFamily="2" charset="-122"/>
                <a:sym typeface="+mn-ea"/>
              </a:rPr>
              <a:t>课后思考题</a:t>
            </a:r>
            <a:endParaRPr lang="zh-CN" altLang="en-US" sz="3200" b="0" dirty="0">
              <a:latin typeface="Times New Roman" panose="02020603050405020304" pitchFamily="18" charset="0"/>
              <a:ea typeface="黑体" panose="02010609060101010101" pitchFamily="2" charset="-122"/>
              <a:sym typeface="+mn-ea"/>
            </a:endParaRPr>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73732" name="Rectangle 3"/>
          <p:cNvSpPr>
            <a:spLocks noGrp="1"/>
          </p:cNvSpPr>
          <p:nvPr>
            <p:ph idx="1"/>
          </p:nvPr>
        </p:nvSpPr>
        <p:spPr>
          <a:xfrm>
            <a:off x="255905" y="1005205"/>
            <a:ext cx="11563350" cy="4537075"/>
          </a:xfrm>
        </p:spPr>
        <p:txBody>
          <a:bodyPr vert="horz" wrap="square" lIns="91440" tIns="45720" rIns="91440" bIns="45720" anchor="t"/>
          <a:lstStyle/>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1.什么概率与条件概率？</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2.简述大数定律与中心极限定理？</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3.统计学中三大抽样分布与正态分布之间的关系？</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4.简述评价估计量好坏的标准？</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5.简述样本量与置信水平、总体方差、估计误差之间的关系？</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6.什么是假设检验中的显著性水平？统计显著是什么意思？</a:t>
            </a:r>
            <a:endParaRPr sz="3200" kern="2200" dirty="0">
              <a:effectLst/>
              <a:latin typeface="Arial" panose="020B0604020202020204" pitchFamily="34" charset="0"/>
              <a:ea typeface="黑体" panose="0201060906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谢谢聆听！</a:t>
            </a:r>
            <a:endParaRPr lang="zh-CN" altLang="en-US" sz="4400"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133725" cy="180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9929" y="0"/>
            <a:ext cx="1255235" cy="1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概率与条件概率</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88340" y="965835"/>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条件概率</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的定义</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条件概率(Conditional Probability)是一种带有附加条件的概率，例如，如果事件A与事件B是相依事件，即事件A的概率随事件B是否发生而变化，记为P(A|B)，表示在事件B发生的条件下，事件A发生的概率，相当于A在B中所占的比例。</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【例3-1】一个家庭中有两个小孩，已知至少一个是女孩，问两个都是女孩的概率是多少？（假定生男生女是等可能的）</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1.1</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概率与条件概率</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88340" y="899795"/>
            <a:ext cx="10687050" cy="542417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解：由题意，样本空间为：</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 = {(兄, 弟), (兄, 妹), (姐, 弟), (姐, 妹)}</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 = {(兄, 妹), (姐, 弟), (姐, 妹)}</a:t>
            </a:r>
            <a:r>
              <a:rPr altLang="zh-CN"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 = {(姐, 妹)}</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由于事件B已经发生，所以这时试验的所有可能只有3种，而事件A包含的基本事件只占其中的一种，所以有：</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P(A|B) = 1/3</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，即在已知至少一个是女孩的情况下，两个都是女孩的概率为1/3。</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在这个例子中，如果不知道事件B发生，则事件A发生的概率为P(A) = 1/4。这里</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 ≠ P(A|B)</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，其原因在于事件B的发生改变了样本空间，使它由原来的</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S缩减为新的样本空间S</a:t>
            </a:r>
            <a:r>
              <a:rPr lang="zh-CN" altLang="en-US" sz="2800" b="1" spc="100" baseline="-250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B</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4917440" y="241300"/>
            <a:ext cx="355981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1.2</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随机变量</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752475" y="890270"/>
            <a:ext cx="10884535"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随机变量（Random Variable）</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表示随机试验各种结果的实值单值函数，即能用数学分析方法来研究随机现象。</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分为两种基本类型：离散型和连续型</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离散型</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随机变量根据不同的概率分布有</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伯努利分布、二项分布、几何分布、泊松分布、超几何分布</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连续型</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随机变量即在一定区间内变量取值有无限个，或数值无法一一列举出来。连续型随机变量根据不同的概率分布有</a:t>
            </a: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均匀分布、指数分布、正态分布、伽马分布</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3686810" y="241300"/>
            <a:ext cx="593915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离散随机变量分布Python实验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22300" y="1097280"/>
            <a:ext cx="10687050" cy="53581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伯努利分布(Bernoulli distribution)又称两点分布或0-1分布</a:t>
            </a:r>
            <a:endPar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第3章/bernoulli_pmf.py</a:t>
            </a:r>
            <a:endParaRPr lang="zh-CN" altLang="en-US" sz="20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bernoulli_pmf(p=0.0):</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ber_dist = stats.bernoulli(p)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 = [0,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x_name = ['0',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pmf = [ber_dist.pmf(x[0]), ber_dist.pmf(x[1])]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plt.bar(x, pmf, width=0.15)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plt.xticks(x, x_name)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plt.title('PMF of bernoulli distribution')</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bernoulli_pmf(p=0.3)</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2147482623" name="图片 -2147482624"/>
          <p:cNvPicPr>
            <a:picLocks noChangeAspect="1"/>
          </p:cNvPicPr>
          <p:nvPr/>
        </p:nvPicPr>
        <p:blipFill>
          <a:blip r:embed="rId7"/>
          <a:srcRect t="4239"/>
          <a:stretch>
            <a:fillRect/>
          </a:stretch>
        </p:blipFill>
        <p:spPr>
          <a:xfrm>
            <a:off x="7677468" y="2499043"/>
            <a:ext cx="3532505" cy="2553335"/>
          </a:xfrm>
          <a:prstGeom prst="rect">
            <a:avLst/>
          </a:prstGeom>
          <a:noFill/>
          <a:ln w="9525">
            <a:noFill/>
          </a:ln>
        </p:spPr>
      </p:pic>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2"/>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0" y="1828800"/>
            <a:ext cx="12192000" cy="4419709"/>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3654425" y="241300"/>
            <a:ext cx="575754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en-US" altLang="zh-CN"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1.3</a:t>
            </a: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离散随机变量分布Python实验</a:t>
            </a:r>
            <a:endPar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5"/>
            </p:custDataLst>
          </p:nvPr>
        </p:nvSpPr>
        <p:spPr>
          <a:xfrm>
            <a:off x="688340" y="965835"/>
            <a:ext cx="10687050" cy="56032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800" b="1"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二项分布：</a:t>
            </a:r>
            <a:r>
              <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伯努利分布独立地重复n次。</a:t>
            </a:r>
            <a:endParaRPr lang="zh-CN" altLang="en-US" sz="28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第3章/binom_dis.py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import matplotlib.pyplot as plt</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def binom_dis(n=1, p=0.1):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binom_dis = stats.binom(n, 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x = np.arange(binom_dis.ppf(0.0001), binom_dis.ppf(0.9999))</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print(x)  # [ 0.  1.  2.  3.  4.]</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fig, ax = plt.subplots(1, 1)</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ax.plot(x, binom_dis.pmf(x), 'bo', label='binom pmf')</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ax.vlines(x, 0, binom_dis.pmf(x), colors='b', lw=5, alpha=0.5)</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ax.legend(loc='best', frameon=False)</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plt.ylabel('Probability')</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plt.title('PMF of binomial distribution(n={}, p={})'.format(n, p))</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plt.show()    </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00000"/>
              </a:lnSpc>
              <a:spcBef>
                <a:spcPts val="0"/>
              </a:spcBef>
              <a:spcAft>
                <a:spcPts val="0"/>
              </a:spcAft>
              <a:buSzPct val="100000"/>
              <a:buFont typeface="Wingdings" panose="05000000000000000000" charset="0"/>
              <a:buNone/>
            </a:pPr>
            <a:r>
              <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binom_dis(n=20, p=0.6)</a:t>
            </a: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endParaRPr lang="zh-CN" altLang="en-US" sz="2000" b="1" spc="100" dirty="0">
              <a:ln w="3175">
                <a:noFill/>
                <a:prstDash val="dash"/>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2147482622" name="图片 -2147482623"/>
          <p:cNvPicPr>
            <a:picLocks noChangeAspect="1"/>
          </p:cNvPicPr>
          <p:nvPr/>
        </p:nvPicPr>
        <p:blipFill>
          <a:blip r:embed="rId7"/>
          <a:srcRect t="5972"/>
          <a:stretch>
            <a:fillRect/>
          </a:stretch>
        </p:blipFill>
        <p:spPr>
          <a:xfrm>
            <a:off x="7511415" y="829945"/>
            <a:ext cx="3510915" cy="2343785"/>
          </a:xfrm>
          <a:prstGeom prst="rect">
            <a:avLst/>
          </a:prstGeom>
          <a:noFill/>
          <a:ln w="9525">
            <a:noFill/>
          </a:ln>
        </p:spPr>
      </p:pic>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0.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04.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6.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1.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3.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1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0.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2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6.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2.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4.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1.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6.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8.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3.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5.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0.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2.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7.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9.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4.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6.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1.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3.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8.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0.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9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5.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7.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0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2.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4.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1.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6.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8.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2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3.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5.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30.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2.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7.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9.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4.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4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6.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1.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3.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8.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0.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6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5.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7.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7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2.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4.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1.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8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6.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8.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9.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3.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5.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5.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0.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5.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7.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2.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4.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9.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1.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6.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8.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3.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5.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90.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2.xml><?xml version="1.0" encoding="utf-8"?>
<p:tagLst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7.xml><?xml version="1.0" encoding="utf-8"?>
<p:tagLst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13780</Words>
  <Application>WPS 演示</Application>
  <PresentationFormat>宽屏</PresentationFormat>
  <Paragraphs>592</Paragraphs>
  <Slides>48</Slides>
  <Notes>1</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66</vt:i4>
      </vt:variant>
      <vt:variant>
        <vt:lpstr>幻灯片标题</vt:lpstr>
      </vt:variant>
      <vt:variant>
        <vt:i4>48</vt:i4>
      </vt:variant>
    </vt:vector>
  </HeadingPairs>
  <TitlesOfParts>
    <vt:vector size="129" baseType="lpstr">
      <vt:lpstr>Arial</vt:lpstr>
      <vt:lpstr>宋体</vt:lpstr>
      <vt:lpstr>Wingdings</vt:lpstr>
      <vt:lpstr>Calibri</vt:lpstr>
      <vt:lpstr>微软雅黑</vt:lpstr>
      <vt:lpstr>黑体</vt:lpstr>
      <vt:lpstr>Calibri</vt:lpstr>
      <vt:lpstr>Times New Roman</vt:lpstr>
      <vt:lpstr>Segoe UI</vt:lpstr>
      <vt:lpstr>Wingdings</vt:lpstr>
      <vt:lpstr>Arial Unicode MS</vt:lpstr>
      <vt:lpstr>等线</vt:lpstr>
      <vt:lpstr>2_Office 主题</vt:lpstr>
      <vt:lpstr>3_Office 主题</vt:lpstr>
      <vt:lpstr>1_Office 主题</vt:lpstr>
      <vt:lpstr>Equation.DSMT4</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课后思考题</vt:lpstr>
      <vt:lpstr>谢谢聆听！</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Missgao</cp:lastModifiedBy>
  <cp:revision>713</cp:revision>
  <dcterms:created xsi:type="dcterms:W3CDTF">2017-01-10T15:44:00Z</dcterms:created>
  <dcterms:modified xsi:type="dcterms:W3CDTF">2020-12-03T16:46:37Z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