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4.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 id="2147483658" r:id="rId3"/>
  </p:sldMasterIdLst>
  <p:notesMasterIdLst>
    <p:notesMasterId r:id="rId60"/>
  </p:notesMasterIdLst>
  <p:handoutMasterIdLst>
    <p:handoutMasterId r:id="rId61"/>
  </p:handoutMasterIdLst>
  <p:sldIdLst>
    <p:sldId id="494" r:id="rId4"/>
    <p:sldId id="847" r:id="rId5"/>
    <p:sldId id="845" r:id="rId6"/>
    <p:sldId id="841" r:id="rId7"/>
    <p:sldId id="848" r:id="rId8"/>
    <p:sldId id="851" r:id="rId9"/>
    <p:sldId id="852" r:id="rId10"/>
    <p:sldId id="853" r:id="rId11"/>
    <p:sldId id="854" r:id="rId12"/>
    <p:sldId id="856" r:id="rId13"/>
    <p:sldId id="857" r:id="rId14"/>
    <p:sldId id="858" r:id="rId15"/>
    <p:sldId id="859" r:id="rId16"/>
    <p:sldId id="860" r:id="rId17"/>
    <p:sldId id="861" r:id="rId18"/>
    <p:sldId id="862" r:id="rId19"/>
    <p:sldId id="863" r:id="rId20"/>
    <p:sldId id="849" r:id="rId21"/>
    <p:sldId id="864" r:id="rId22"/>
    <p:sldId id="865" r:id="rId23"/>
    <p:sldId id="866" r:id="rId24"/>
    <p:sldId id="867" r:id="rId25"/>
    <p:sldId id="868" r:id="rId26"/>
    <p:sldId id="869" r:id="rId27"/>
    <p:sldId id="870" r:id="rId28"/>
    <p:sldId id="871" r:id="rId29"/>
    <p:sldId id="872" r:id="rId30"/>
    <p:sldId id="873" r:id="rId31"/>
    <p:sldId id="874" r:id="rId32"/>
    <p:sldId id="875" r:id="rId33"/>
    <p:sldId id="876" r:id="rId34"/>
    <p:sldId id="877" r:id="rId35"/>
    <p:sldId id="878" r:id="rId36"/>
    <p:sldId id="879" r:id="rId37"/>
    <p:sldId id="880" r:id="rId38"/>
    <p:sldId id="881" r:id="rId39"/>
    <p:sldId id="882" r:id="rId40"/>
    <p:sldId id="883" r:id="rId41"/>
    <p:sldId id="884" r:id="rId42"/>
    <p:sldId id="885" r:id="rId43"/>
    <p:sldId id="886" r:id="rId44"/>
    <p:sldId id="887" r:id="rId45"/>
    <p:sldId id="888" r:id="rId46"/>
    <p:sldId id="889" r:id="rId47"/>
    <p:sldId id="890" r:id="rId48"/>
    <p:sldId id="891" r:id="rId49"/>
    <p:sldId id="892" r:id="rId50"/>
    <p:sldId id="850" r:id="rId51"/>
    <p:sldId id="893" r:id="rId52"/>
    <p:sldId id="894" r:id="rId53"/>
    <p:sldId id="898" r:id="rId54"/>
    <p:sldId id="895" r:id="rId55"/>
    <p:sldId id="896" r:id="rId56"/>
    <p:sldId id="897" r:id="rId57"/>
    <p:sldId id="838" r:id="rId58"/>
    <p:sldId id="649" r:id="rId5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3839">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BF"/>
    <a:srgbClr val="0032CB"/>
    <a:srgbClr val="0000FF"/>
    <a:srgbClr val="064BB2"/>
    <a:srgbClr val="00AFEF"/>
    <a:srgbClr val="7624CC"/>
    <a:srgbClr val="990099"/>
    <a:srgbClr val="AE40CC"/>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38" autoAdjust="0"/>
  </p:normalViewPr>
  <p:slideViewPr>
    <p:cSldViewPr snapToGrid="0">
      <p:cViewPr varScale="1">
        <p:scale>
          <a:sx n="82" d="100"/>
          <a:sy n="82" d="100"/>
        </p:scale>
        <p:origin x="720" y="48"/>
      </p:cViewPr>
      <p:guideLst>
        <p:guide orient="horz" pos="2159"/>
        <p:guide pos="38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28" y="-84"/>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CA7841-4BE5-4A02-80CE-D758A5F323CD}" type="datetimeFigureOut">
              <a:rPr lang="zh-CN" altLang="en-US" smtClean="0"/>
              <a:t>2020/11/28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CD05D-0C36-4176-929B-49DF3E25498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96B3F24-C0A1-47AD-9A8D-4A48F66D7600}" type="datetimeFigureOut">
              <a:rPr lang="zh-CN" altLang="en-US"/>
              <a:t>2020/11/28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C1AB5C-377A-41EB-BBB1-2DE3B27A783C}"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45FE9E-59FD-4495-B781-F605B4F3675D}" type="slidenum">
              <a:rPr lang="zh-CN" altLang="en-US"/>
              <a:pPr fontAlgn="base">
                <a:spcBef>
                  <a:spcPct val="0"/>
                </a:spcBef>
                <a:spcAft>
                  <a:spcPct val="0"/>
                </a:spcAft>
              </a:pPr>
              <a:t>3</a:t>
            </a:fld>
            <a:endParaRPr lang="zh-CN" altLang="en-US"/>
          </a:p>
        </p:txBody>
      </p:sp>
    </p:spTree>
    <p:extLst>
      <p:ext uri="{BB962C8B-B14F-4D97-AF65-F5344CB8AC3E}">
        <p14:creationId xmlns:p14="http://schemas.microsoft.com/office/powerpoint/2010/main" val="277058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45FE9E-59FD-4495-B781-F605B4F3675D}" type="slidenum">
              <a:rPr lang="zh-CN" altLang="en-US"/>
              <a:pPr fontAlgn="base">
                <a:spcBef>
                  <a:spcPct val="0"/>
                </a:spcBef>
                <a:spcAft>
                  <a:spcPct val="0"/>
                </a:spcAft>
              </a:pPr>
              <a:t>5</a:t>
            </a:fld>
            <a:endParaRPr lang="zh-CN" altLang="en-US"/>
          </a:p>
        </p:txBody>
      </p:sp>
    </p:spTree>
    <p:extLst>
      <p:ext uri="{BB962C8B-B14F-4D97-AF65-F5344CB8AC3E}">
        <p14:creationId xmlns:p14="http://schemas.microsoft.com/office/powerpoint/2010/main" val="346554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45FE9E-59FD-4495-B781-F605B4F3675D}" type="slidenum">
              <a:rPr lang="zh-CN" altLang="en-US"/>
              <a:pPr fontAlgn="base">
                <a:spcBef>
                  <a:spcPct val="0"/>
                </a:spcBef>
                <a:spcAft>
                  <a:spcPct val="0"/>
                </a:spcAft>
              </a:pPr>
              <a:t>18</a:t>
            </a:fld>
            <a:endParaRPr lang="zh-CN" altLang="en-US"/>
          </a:p>
        </p:txBody>
      </p:sp>
    </p:spTree>
    <p:extLst>
      <p:ext uri="{BB962C8B-B14F-4D97-AF65-F5344CB8AC3E}">
        <p14:creationId xmlns:p14="http://schemas.microsoft.com/office/powerpoint/2010/main" val="240129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45FE9E-59FD-4495-B781-F605B4F3675D}" type="slidenum">
              <a:rPr lang="zh-CN" altLang="en-US"/>
              <a:pPr fontAlgn="base">
                <a:spcBef>
                  <a:spcPct val="0"/>
                </a:spcBef>
                <a:spcAft>
                  <a:spcPct val="0"/>
                </a:spcAft>
              </a:pPr>
              <a:t>48</a:t>
            </a:fld>
            <a:endParaRPr lang="zh-CN" altLang="en-US"/>
          </a:p>
        </p:txBody>
      </p:sp>
    </p:spTree>
    <p:extLst>
      <p:ext uri="{BB962C8B-B14F-4D97-AF65-F5344CB8AC3E}">
        <p14:creationId xmlns:p14="http://schemas.microsoft.com/office/powerpoint/2010/main" val="363631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45FE9E-59FD-4495-B781-F605B4F3675D}" type="slidenum">
              <a:rPr lang="zh-CN" altLang="en-US"/>
              <a:pPr fontAlgn="base">
                <a:spcBef>
                  <a:spcPct val="0"/>
                </a:spcBef>
                <a:spcAft>
                  <a:spcPct val="0"/>
                </a:spcAft>
              </a:pPr>
              <a:t>53</a:t>
            </a:fld>
            <a:endParaRPr lang="zh-CN" altLang="en-US"/>
          </a:p>
        </p:txBody>
      </p:sp>
    </p:spTree>
    <p:extLst>
      <p:ext uri="{BB962C8B-B14F-4D97-AF65-F5344CB8AC3E}">
        <p14:creationId xmlns:p14="http://schemas.microsoft.com/office/powerpoint/2010/main" val="1475007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1587"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908091" y="2570682"/>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p:cNvSpPr>
            <a:spLocks noGrp="1"/>
          </p:cNvSpPr>
          <p:nvPr>
            <p:ph type="dt" sz="half" idx="10"/>
          </p:nvPr>
        </p:nvSpPr>
        <p:spPr>
          <a:xfrm>
            <a:off x="3994680" y="3682451"/>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6DA0C47-8EEF-4316-9F84-548B5DB86994}" type="datetimeFigureOut">
              <a:rPr lang="zh-CN" altLang="en-US"/>
              <a:t>2020/11/28</a:t>
            </a:fld>
            <a:endParaRPr lang="zh-CN" altLang="en-US" dirty="0"/>
          </a:p>
        </p:txBody>
      </p:sp>
      <p:pic>
        <p:nvPicPr>
          <p:cNvPr id="8" name="图片 7"/>
          <p:cNvPicPr>
            <a:picLocks noChangeAspect="1"/>
          </p:cNvPicPr>
          <p:nvPr userDrawn="1"/>
        </p:nvPicPr>
        <p:blipFill rotWithShape="1">
          <a:blip r:embed="rId2"/>
          <a:srcRect l="1176" t="1599" r="829"/>
          <a:stretch>
            <a:fillRect/>
          </a:stretch>
        </p:blipFill>
        <p:spPr>
          <a:xfrm>
            <a:off x="7112766" y="2812311"/>
            <a:ext cx="4536637" cy="2470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E6E121F-235D-4C25-A2F2-973AF74EB6E2}" type="datetimeFigureOut">
              <a:rPr lang="zh-CN" altLang="en-US"/>
              <a:pPr>
                <a:defRPr/>
              </a:pPr>
              <a:t>2020/11/28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1C53B-9A12-46E1-B958-9BD9232D91CC}" type="slidenum">
              <a:rPr lang="zh-CN" altLang="en-US"/>
              <a:pPr>
                <a:defRPr/>
              </a:pPr>
              <a:t>‹#›</a:t>
            </a:fld>
            <a:endParaRPr lang="zh-CN" altLang="en-US"/>
          </a:p>
        </p:txBody>
      </p:sp>
    </p:spTree>
    <p:extLst>
      <p:ext uri="{BB962C8B-B14F-4D97-AF65-F5344CB8AC3E}">
        <p14:creationId xmlns:p14="http://schemas.microsoft.com/office/powerpoint/2010/main" val="386557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516412" y="1803243"/>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524000" y="76200"/>
            <a:ext cx="10668000" cy="914400"/>
          </a:xfrm>
          <a:prstGeom prst="rect">
            <a:avLst/>
          </a:prstGeom>
          <a:noFill/>
          <a:ln w="9525">
            <a:noFill/>
            <a:miter lim="800000"/>
          </a:ln>
        </p:spPr>
        <p:txBody>
          <a:bodyPr/>
          <a:lstStyle/>
          <a:p>
            <a:pPr lvl="0"/>
            <a:r>
              <a:rPr lang="zh-CN"/>
              <a:t>单击此处编辑母版标题样式</a:t>
            </a:r>
          </a:p>
        </p:txBody>
      </p:sp>
      <p:grpSp>
        <p:nvGrpSpPr>
          <p:cNvPr id="5" name="Group 3"/>
          <p:cNvGrpSpPr/>
          <p:nvPr userDrawn="1"/>
        </p:nvGrpSpPr>
        <p:grpSpPr bwMode="auto">
          <a:xfrm>
            <a:off x="1588" y="4121150"/>
            <a:ext cx="12190412" cy="2747963"/>
            <a:chOff x="1184" y="4120681"/>
            <a:chExt cx="12190816" cy="2747947"/>
          </a:xfrm>
        </p:grpSpPr>
        <p:sp>
          <p:nvSpPr>
            <p:cNvPr id="6"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7"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8"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9"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0"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1"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a">
    <p:bg>
      <p:bgPr>
        <a:solidFill>
          <a:schemeClr val="bg1"/>
        </a:solid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7" name="图片 6" descr="AW视觉符号.jpg"/>
          <p:cNvPicPr>
            <a:picLocks noChangeAspect="1"/>
          </p:cNvPicPr>
          <p:nvPr/>
        </p:nvPicPr>
        <p:blipFill>
          <a:blip r:embed="rId2" cstate="print"/>
          <a:stretch>
            <a:fillRect/>
          </a:stretch>
        </p:blipFill>
        <p:spPr>
          <a:xfrm>
            <a:off x="202395" y="209254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8" name="日期占位符 29"/>
          <p:cNvSpPr>
            <a:spLocks noGrp="1"/>
          </p:cNvSpPr>
          <p:nvPr>
            <p:ph type="dt" sz="half" idx="2"/>
          </p:nvPr>
        </p:nvSpPr>
        <p:spPr>
          <a:xfrm>
            <a:off x="9447213" y="3771900"/>
            <a:ext cx="2743200" cy="365125"/>
          </a:xfrm>
          <a:prstGeom prst="rect">
            <a:avLst/>
          </a:prstGeo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4B941C-137D-4A49-A1BA-AD02BAE7F29E}"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2020/11/28</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12"/>
          <p:cNvSpPr>
            <a:spLocks noGrp="1"/>
          </p:cNvSpPr>
          <p:nvPr>
            <p:ph type="ftr" sz="quarter" idx="3"/>
          </p:nvPr>
        </p:nvSpPr>
        <p:spPr>
          <a:xfrm>
            <a:off x="4038600" y="6356350"/>
            <a:ext cx="4114800" cy="365125"/>
          </a:xfrm>
          <a:prstGeom prst="rect">
            <a:avLst/>
          </a:prstGeom>
        </p:spPr>
        <p:txBody>
          <a:bodyPr/>
          <a:lstStyle>
            <a:lvl1pPr algn="ctr" fontAlgn="auto">
              <a:spcBef>
                <a:spcPts val="0"/>
              </a:spcBef>
              <a:spcAft>
                <a:spcPts val="0"/>
              </a:spcAft>
              <a:defRPr sz="1600" b="1">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rPr>
              <a:t>三亚学院信息与智能工程学院</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kumimoji="0" lang="en-US" altLang="zh-CN" sz="1060" dirty="0">
                <a:solidFill>
                  <a:srgbClr val="7F7F7F"/>
                </a:solidFill>
                <a:cs typeface="Arial" panose="020B0604020202020204" pitchFamily="34" charset="0"/>
              </a:rPr>
              <a:t> </a:t>
            </a:r>
            <a:fld id="{19390B9B-912E-461F-955B-2A98CC7E9B55}" type="slidenum">
              <a:rPr kumimoji="0" lang="en-US" altLang="zh-CN" sz="1060" dirty="0" smtClean="0">
                <a:solidFill>
                  <a:srgbClr val="7F7F7F"/>
                </a:solidFill>
                <a:cs typeface="Arial" panose="020B0604020202020204" pitchFamily="34" charset="0"/>
              </a:rPr>
              <a:t>‹#›</a:t>
            </a:fld>
            <a:endParaRPr kumimoji="0" lang="en-US" altLang="zh-CN" sz="1060" dirty="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15913"/>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大数据技术基础</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endParaRPr lang="id-ID" sz="1800">
                <a:solidFill>
                  <a:schemeClr val="tx1"/>
                </a:solidFill>
              </a:endParaRPr>
            </a:p>
          </p:txBody>
        </p:sp>
      </p:gr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B227CE-C434-421A-A201-B0DFAA99D5B1}" type="datetimeFigureOut">
              <a:rPr lang="zh-CN" altLang="en-US"/>
              <a:t>2020/11/28</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89AF741-F64B-4C7B-9A70-F3D0EE07070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AE604AFC-06DE-4157-AEA4-3EC0AFC228B7}" type="datetimeFigureOut">
              <a:rPr lang="zh-CN" altLang="en-US"/>
              <a:t>2020/11/28</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tint val="75000"/>
                  </a:srgbClr>
                </a:solidFill>
                <a:latin typeface="+mn-lt"/>
                <a:ea typeface="+mn-ea"/>
              </a:defRPr>
            </a:lvl1pPr>
          </a:lstStyle>
          <a:p>
            <a:pPr>
              <a:defRPr/>
            </a:pPr>
            <a:fld id="{3D7D21AB-9FFF-423A-BB12-CA9E6F4A3DA0}" type="slidenum">
              <a:rPr lang="zh-CN" altLang="en-US"/>
              <a:t>‹#›</a:t>
            </a:fld>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F0B227CE-C434-421A-A201-B0DFAA99D5B1}" type="datetimeFigureOut">
              <a:rPr lang="zh-CN" altLang="en-US"/>
              <a:t>2020/11/28</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789AF741-F64B-4C7B-9A70-F3D0EE07070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4" r:id="rId3"/>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slideLayout" Target="../slideLayouts/slideLayout8.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slideLayout" Target="../slideLayouts/slideLayout8.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s>
</file>

<file path=ppt/slides/_rels/slide12.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Layout" Target="../slideLayouts/slideLayout8.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s/_rels/slide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slideLayout" Target="../slideLayouts/slideLayout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Layout" Target="../slideLayouts/slideLayout8.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15.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s/_rels/slide16.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slideLayout" Target="../slideLayouts/slideLayout8.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slideLayout" Target="../slideLayouts/slideLayout8.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slideLayout" Target="../slideLayouts/slideLayout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3.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slideLayout" Target="../slideLayouts/slideLayout8.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21.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slideLayout" Target="../slideLayouts/slideLayout8.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7.xml"/><Relationship Id="rId7" Type="http://schemas.openxmlformats.org/officeDocument/2006/relationships/slideLayout" Target="../slideLayouts/slideLayout8.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s/_rels/slide23.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slideLayout" Target="../slideLayouts/slideLayout8.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s>
</file>

<file path=ppt/slides/_rels/slide24.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slideLayout" Target="../slideLayouts/slideLayout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25.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slideLayout" Target="../slideLayouts/slideLayout8.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s/_rels/slide26.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slideLayout" Target="../slideLayouts/slideLayout8.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s>
</file>

<file path=ppt/slides/_rels/slide27.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slideLayout" Target="../slideLayouts/slideLayout8.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Layout" Target="../slideLayouts/slideLayout8.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tags" Target="../tags/tag156.xml"/><Relationship Id="rId7" Type="http://schemas.openxmlformats.org/officeDocument/2006/relationships/slideLayout" Target="../slideLayouts/slideLayout8.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s>
</file>

<file path=ppt/slides/_rels/slide31.xml.rels><?xml version="1.0" encoding="UTF-8" standalone="yes"?>
<Relationships xmlns="http://schemas.openxmlformats.org/package/2006/relationships"><Relationship Id="rId3" Type="http://schemas.openxmlformats.org/officeDocument/2006/relationships/tags" Target="../tags/tag162.xml"/><Relationship Id="rId7" Type="http://schemas.openxmlformats.org/officeDocument/2006/relationships/slideLayout" Target="../slideLayouts/slideLayout8.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8.xml"/><Relationship Id="rId7" Type="http://schemas.openxmlformats.org/officeDocument/2006/relationships/slideLayout" Target="../slideLayouts/slideLayout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s>
</file>

<file path=ppt/slides/_rels/slide33.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slideLayout" Target="../slideLayouts/slideLayout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s>
</file>

<file path=ppt/slides/_rels/slide34.xml.rels><?xml version="1.0" encoding="UTF-8" standalone="yes"?>
<Relationships xmlns="http://schemas.openxmlformats.org/package/2006/relationships"><Relationship Id="rId3" Type="http://schemas.openxmlformats.org/officeDocument/2006/relationships/tags" Target="../tags/tag180.xml"/><Relationship Id="rId7" Type="http://schemas.openxmlformats.org/officeDocument/2006/relationships/slideLayout" Target="../slideLayouts/slideLayout8.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s>
</file>

<file path=ppt/slides/_rels/slide35.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slideLayout" Target="../slideLayouts/slideLayout8.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s>
</file>

<file path=ppt/slides/_rels/slide36.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slideLayout" Target="../slideLayouts/slideLayout8.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s>
</file>

<file path=ppt/slides/_rels/slide37.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slideLayout" Target="../slideLayouts/slideLayout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4.xml"/><Relationship Id="rId7" Type="http://schemas.openxmlformats.org/officeDocument/2006/relationships/slideLayout" Target="../slideLayouts/slideLayout8.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10.xml"/><Relationship Id="rId7" Type="http://schemas.openxmlformats.org/officeDocument/2006/relationships/slideLayout" Target="../slideLayouts/slideLayout8.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40.xml.rels><?xml version="1.0" encoding="UTF-8" standalone="yes"?>
<Relationships xmlns="http://schemas.openxmlformats.org/package/2006/relationships"><Relationship Id="rId3" Type="http://schemas.openxmlformats.org/officeDocument/2006/relationships/tags" Target="../tags/tag216.xml"/><Relationship Id="rId7" Type="http://schemas.openxmlformats.org/officeDocument/2006/relationships/slideLayout" Target="../slideLayouts/slideLayout8.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41.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slideLayout" Target="../slideLayouts/slideLayout8.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s>
</file>

<file path=ppt/slides/_rels/slide42.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slideLayout" Target="../slideLayouts/slideLayout8.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s>
</file>

<file path=ppt/slides/_rels/slide43.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Layout" Target="../slideLayouts/slideLayout8.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s/_rels/slide44.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slideLayout" Target="../slideLayouts/slideLayout8.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s/_rels/slide45.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slideLayout" Target="../slideLayouts/slideLayout8.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s>
</file>

<file path=ppt/slides/_rels/slide46.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slideLayout" Target="../slideLayouts/slideLayout8.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s>
</file>

<file path=ppt/slides/_rels/slide47.xml.rels><?xml version="1.0" encoding="UTF-8" standalone="yes"?>
<Relationships xmlns="http://schemas.openxmlformats.org/package/2006/relationships"><Relationship Id="rId3" Type="http://schemas.openxmlformats.org/officeDocument/2006/relationships/tags" Target="../tags/tag258.xml"/><Relationship Id="rId7" Type="http://schemas.openxmlformats.org/officeDocument/2006/relationships/slideLayout" Target="../slideLayouts/slideLayout8.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tags" Target="../tags/tag264.xml"/><Relationship Id="rId7" Type="http://schemas.openxmlformats.org/officeDocument/2006/relationships/slideLayout" Target="../slideLayouts/slideLayout8.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tags" Target="../tags/tag270.xml"/><Relationship Id="rId7" Type="http://schemas.openxmlformats.org/officeDocument/2006/relationships/slideLayout" Target="../slideLayouts/slideLayout8.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s>
</file>

<file path=ppt/slides/_rels/slide51.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slideLayout" Target="../slideLayouts/slideLayout8.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s>
</file>

<file path=ppt/slides/_rels/slide52.xml.rels><?xml version="1.0" encoding="UTF-8" standalone="yes"?>
<Relationships xmlns="http://schemas.openxmlformats.org/package/2006/relationships"><Relationship Id="rId3" Type="http://schemas.openxmlformats.org/officeDocument/2006/relationships/tags" Target="../tags/tag282.xml"/><Relationship Id="rId7" Type="http://schemas.openxmlformats.org/officeDocument/2006/relationships/slideLayout" Target="../slideLayouts/slideLayout8.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tags" Target="../tags/tag288.xml"/><Relationship Id="rId7" Type="http://schemas.openxmlformats.org/officeDocument/2006/relationships/slideLayout" Target="../slideLayouts/slideLayout8.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3.xml"/><Relationship Id="rId7"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Layout" Target="../slideLayouts/slideLayout8.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639808"/>
            <a:ext cx="7653794" cy="646331"/>
          </a:xfrm>
          <a:prstGeom prst="rect">
            <a:avLst/>
          </a:prstGeom>
          <a:noFill/>
        </p:spPr>
        <p:txBody>
          <a:bodyPr wrap="square" rtlCol="0">
            <a:spAutoFit/>
          </a:bodyPr>
          <a:lstStyle/>
          <a:p>
            <a:pPr algn="ctr"/>
            <a:r>
              <a:rPr kumimoji="1" lang="zh-CN" altLang="en-US" sz="36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第八章 </a:t>
            </a:r>
            <a:r>
              <a:rPr kumimoji="1" lang="en-US" altLang="zh-CN" sz="36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GPU</a:t>
            </a:r>
            <a:r>
              <a:rPr kumimoji="1" lang="zh-CN" altLang="en-US" sz="36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并行计算与</a:t>
            </a:r>
            <a:r>
              <a:rPr kumimoji="1" lang="en-US" altLang="zh-CN" sz="36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CUDA</a:t>
            </a:r>
            <a:r>
              <a:rPr kumimoji="1" lang="zh-CN" altLang="en-US" sz="36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编程</a:t>
            </a:r>
          </a:p>
        </p:txBody>
      </p:sp>
      <p:sp>
        <p:nvSpPr>
          <p:cNvPr id="3" name="文本框 2">
            <a:extLst>
              <a:ext uri="{FF2B5EF4-FFF2-40B4-BE49-F238E27FC236}">
                <a16:creationId xmlns:a16="http://schemas.microsoft.com/office/drawing/2014/main" id="{FD81D6F7-9572-42B9-A116-FF962BB90AAC}"/>
              </a:ext>
            </a:extLst>
          </p:cNvPr>
          <p:cNvSpPr txBox="1"/>
          <p:nvPr/>
        </p:nvSpPr>
        <p:spPr>
          <a:xfrm>
            <a:off x="3016221" y="349325"/>
            <a:ext cx="6511150" cy="830997"/>
          </a:xfrm>
          <a:prstGeom prst="rect">
            <a:avLst/>
          </a:prstGeom>
          <a:noFill/>
        </p:spPr>
        <p:txBody>
          <a:bodyPr wrap="square" rtlCol="0">
            <a:spAutoFit/>
          </a:bodyPr>
          <a:lstStyle/>
          <a:p>
            <a:pPr algn="ctr"/>
            <a:r>
              <a:rPr kumimoji="1" lang="en-US" altLang="zh-CN" sz="4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sz="4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人工智能</a:t>
            </a:r>
            <a:r>
              <a:rPr kumimoji="1" lang="en-US" altLang="zh-CN" sz="4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FF0000"/>
              </a:solidFill>
            </a:endParaRPr>
          </a:p>
        </p:txBody>
      </p:sp>
    </p:spTree>
  </p:cSld>
  <p:clrMapOvr>
    <a:masterClrMapping/>
  </p:clrMapOvr>
  <p:transition spd="slow" advTm="768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8.2.2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发展简介</a:t>
            </a:r>
          </a:p>
        </p:txBody>
      </p:sp>
      <p:sp>
        <p:nvSpPr>
          <p:cNvPr id="11" name="Title 6"/>
          <p:cNvSpPr txBox="1"/>
          <p:nvPr>
            <p:custDataLst>
              <p:tags r:id="rId5"/>
            </p:custDataLst>
          </p:nvPr>
        </p:nvSpPr>
        <p:spPr>
          <a:xfrm>
            <a:off x="220824" y="1038731"/>
            <a:ext cx="4598826"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720000" algn="just">
              <a:lnSpc>
                <a:spcPct val="150000"/>
              </a:lnSpc>
              <a:spcBef>
                <a:spcPts val="600"/>
              </a:spcBef>
            </a:pPr>
            <a:r>
              <a:rPr lang="zh-CN" altLang="en-US" sz="2400" kern="2200" dirty="0">
                <a:effectLst/>
                <a:latin typeface="微软雅黑" panose="020B0503020204020204" pitchFamily="34" charset="-122"/>
                <a:ea typeface="微软雅黑" panose="020B0503020204020204" pitchFamily="34" charset="-122"/>
              </a:rPr>
              <a:t>当今半导体领域，只有一种芯片能以</a:t>
            </a:r>
            <a:r>
              <a:rPr lang="en-US" altLang="zh-CN" sz="2400" kern="2200" dirty="0">
                <a:effectLst/>
                <a:latin typeface="微软雅黑" panose="020B0503020204020204" pitchFamily="34" charset="-122"/>
                <a:ea typeface="微软雅黑" panose="020B0503020204020204" pitchFamily="34" charset="-122"/>
              </a:rPr>
              <a:t>3</a:t>
            </a:r>
            <a:r>
              <a:rPr lang="zh-CN" altLang="en-US" sz="2400" kern="2200" dirty="0">
                <a:effectLst/>
                <a:latin typeface="微软雅黑" panose="020B0503020204020204" pitchFamily="34" charset="-122"/>
                <a:ea typeface="微软雅黑" panose="020B0503020204020204" pitchFamily="34" charset="-122"/>
              </a:rPr>
              <a:t>倍于摩尔定律的速度发展，并能够在</a:t>
            </a:r>
            <a:r>
              <a:rPr lang="en-US" altLang="zh-CN" sz="2400" kern="2200" dirty="0">
                <a:effectLst/>
                <a:latin typeface="微软雅黑" panose="020B0503020204020204" pitchFamily="34" charset="-122"/>
                <a:ea typeface="微软雅黑" panose="020B0503020204020204" pitchFamily="34" charset="-122"/>
              </a:rPr>
              <a:t>PC</a:t>
            </a:r>
            <a:r>
              <a:rPr lang="zh-CN" altLang="en-US" sz="2400" kern="2200" dirty="0">
                <a:effectLst/>
                <a:latin typeface="微软雅黑" panose="020B0503020204020204" pitchFamily="34" charset="-122"/>
                <a:ea typeface="微软雅黑" panose="020B0503020204020204" pitchFamily="34" charset="-122"/>
              </a:rPr>
              <a:t>领域挑战甚至超越同时期生产的</a:t>
            </a:r>
            <a:r>
              <a:rPr lang="en-US" altLang="zh-CN" sz="2400" kern="2200" dirty="0">
                <a:effectLst/>
                <a:latin typeface="微软雅黑" panose="020B0503020204020204" pitchFamily="34" charset="-122"/>
                <a:ea typeface="微软雅黑" panose="020B0503020204020204" pitchFamily="34" charset="-122"/>
              </a:rPr>
              <a:t>CPU</a:t>
            </a:r>
            <a:r>
              <a:rPr lang="zh-CN" altLang="en-US" sz="2400" kern="2200" dirty="0">
                <a:effectLst/>
                <a:latin typeface="微软雅黑" panose="020B0503020204020204" pitchFamily="34" charset="-122"/>
                <a:ea typeface="微软雅黑" panose="020B0503020204020204" pitchFamily="34" charset="-122"/>
              </a:rPr>
              <a:t>产品，这就是</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。从电子工程领域来讲，</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是一种专门用于图形信号处理的单芯片处理器。在独立显卡中，一般位于</a:t>
            </a:r>
            <a:r>
              <a:rPr lang="en-US" altLang="zh-CN" sz="2400" kern="2200" dirty="0">
                <a:effectLst/>
                <a:latin typeface="微软雅黑" panose="020B0503020204020204" pitchFamily="34" charset="-122"/>
                <a:ea typeface="微软雅黑" panose="020B0503020204020204" pitchFamily="34" charset="-122"/>
              </a:rPr>
              <a:t>PCB</a:t>
            </a:r>
            <a:r>
              <a:rPr lang="zh-CN" altLang="en-US" sz="2400" kern="2200" dirty="0">
                <a:effectLst/>
                <a:latin typeface="微软雅黑" panose="020B0503020204020204" pitchFamily="34" charset="-122"/>
                <a:ea typeface="微软雅黑" panose="020B0503020204020204" pitchFamily="34" charset="-122"/>
              </a:rPr>
              <a:t>板的中心。右图中银色部分就是</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的正面。</a:t>
            </a:r>
            <a:endParaRPr lang="zh-CN" altLang="zh-CN" sz="24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91CBFF43-8B0A-49E5-8E4D-2473C45EB918}"/>
              </a:ext>
            </a:extLst>
          </p:cNvPr>
          <p:cNvPicPr/>
          <p:nvPr/>
        </p:nvPicPr>
        <p:blipFill>
          <a:blip r:embed="rId8"/>
          <a:stretch>
            <a:fillRect/>
          </a:stretch>
        </p:blipFill>
        <p:spPr>
          <a:xfrm>
            <a:off x="5195217" y="1457960"/>
            <a:ext cx="5787108" cy="3971290"/>
          </a:xfrm>
          <a:prstGeom prst="rect">
            <a:avLst/>
          </a:prstGeom>
        </p:spPr>
      </p:pic>
    </p:spTree>
    <p:custDataLst>
      <p:tags r:id="rId1"/>
    </p:custDataLst>
    <p:extLst>
      <p:ext uri="{BB962C8B-B14F-4D97-AF65-F5344CB8AC3E}">
        <p14:creationId xmlns:p14="http://schemas.microsoft.com/office/powerpoint/2010/main" val="273228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8.2.2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发展简介</a:t>
            </a:r>
          </a:p>
        </p:txBody>
      </p:sp>
      <p:sp>
        <p:nvSpPr>
          <p:cNvPr id="11" name="Title 6"/>
          <p:cNvSpPr txBox="1"/>
          <p:nvPr>
            <p:custDataLst>
              <p:tags r:id="rId5"/>
            </p:custDataLst>
          </p:nvPr>
        </p:nvSpPr>
        <p:spPr>
          <a:xfrm>
            <a:off x="220824" y="1184356"/>
            <a:ext cx="11165049"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7200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1962年麻省理工学院的博士伊凡•苏泽兰发表的论文以及他的画板程序奠定了计算机图形学的基础。</a:t>
            </a:r>
            <a:endParaRPr lang="zh-CN" altLang="zh-CN" sz="2000" kern="2200" dirty="0">
              <a:effectLst/>
              <a:latin typeface="微软雅黑" panose="020B0503020204020204" pitchFamily="34" charset="-122"/>
              <a:ea typeface="微软雅黑" panose="020B0503020204020204" pitchFamily="34" charset="-122"/>
            </a:endParaRPr>
          </a:p>
          <a:p>
            <a:pPr indent="7200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1984年，SGI公司推出了面向专业领域的高端图形工作站，才有了专门的图形处理硬件，俗称图形加速器。</a:t>
            </a:r>
            <a:endParaRPr lang="en-US" altLang="zh-CN" sz="2000" kern="2200" dirty="0">
              <a:effectLst/>
              <a:latin typeface="微软雅黑" panose="020B0503020204020204" pitchFamily="34" charset="-122"/>
              <a:ea typeface="微软雅黑" panose="020B0503020204020204" pitchFamily="34" charset="-122"/>
            </a:endParaRPr>
          </a:p>
          <a:p>
            <a:pPr indent="720000" algn="just">
              <a:lnSpc>
                <a:spcPct val="150000"/>
              </a:lnSpc>
              <a:spcBef>
                <a:spcPts val="0"/>
              </a:spcBef>
            </a:pP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1995</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3dfx</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公司发布了消费级领域史上第一款</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3D</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图形加速卡</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Voodoo</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，这也是第一款真正意义上的消费级</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3D</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显卡。随后的几年，</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AMD</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公司和</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ATI(2006</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年被</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AMD</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公司收购</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公司分别发布了自己的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TNT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系列与</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Rage</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系列显卡。它们已经从硬件上实现了</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Z</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缓存和双缓存，可以进行光栅化之类的操作，同时也实现了</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DirectX6</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的特征集。</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终于从繁重的像素填充任务中解脱出来。当然，由于当时的技术不成熟，顶点变换还是必须在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中完成，光栅化之后的像素操作也很有限。</a:t>
            </a:r>
            <a:endParaRPr lang="zh-CN" altLang="zh-CN" sz="20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46320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8.2.2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发展简介</a:t>
            </a:r>
          </a:p>
        </p:txBody>
      </p:sp>
      <p:sp>
        <p:nvSpPr>
          <p:cNvPr id="11" name="Title 6"/>
          <p:cNvSpPr txBox="1"/>
          <p:nvPr>
            <p:custDataLst>
              <p:tags r:id="rId5"/>
            </p:custDataLst>
          </p:nvPr>
        </p:nvSpPr>
        <p:spPr>
          <a:xfrm>
            <a:off x="220824" y="939311"/>
            <a:ext cx="11165049"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1995—2000年，各硬件单元形成一条图形处理流水线，每个流水级功能固定，硬化了一些给定的函数。这个时代称之为固定功能架构(Fixed Function Architecture)时代。多条像素流水线对各自的输入数据进行相同的操作，计算模型是流式计算(Stream Computing)。GPU卸去了CPU的计算负担，加速了绘制，对图形学意义重大。</a:t>
            </a:r>
            <a:endParaRPr lang="zh-CN" altLang="zh-CN" sz="18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2001—2005年，GPU用可编程的顶点渲染器替换了变换与光照相关的固定单元，用可编程的像素渲染器替换了纹理采样与混合相关的固定单元。这两部分是实现图形特效最密集的部分，使用渲染器大大加强了图形处理的灵活性与表现力。两个渲染器呈现流处理器(Stream Processor)的特点，然而在物理上是两部分硬件，不可相互通用。这个时代称之为分离渲染架构(Separated Shader Architecture)时代。</a:t>
            </a:r>
            <a:endParaRPr lang="zh-CN" altLang="zh-CN" sz="1800" kern="2200" dirty="0">
              <a:effectLst/>
              <a:latin typeface="微软雅黑" panose="020B0503020204020204" pitchFamily="34" charset="-122"/>
              <a:ea typeface="微软雅黑" panose="020B0503020204020204" pitchFamily="34" charset="-122"/>
            </a:endParaRPr>
          </a:p>
          <a:p>
            <a:pPr indent="457200">
              <a:lnSpc>
                <a:spcPct val="150000"/>
              </a:lnSpc>
            </a:pP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2006—</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今，</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首次提供几何渲染程序</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(Geometry Shader Program)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功能，并动态调度统一的渲染硬件</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(Unified Shader)</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来执行顶点、几何、像素程序，在体系结构上不再是流水线的形式，而呈现并行机的特征。我们把这个时代称为统一渲染架构</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(Unified Shader Architecture)</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时代。</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厂商们开始从硬件和</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API</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上提供对</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GPGPU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的专门支持，且推出专门做通用计算的</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GPU(NVIDIA Tesla</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AMD Fire Stream)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的服务对象从以图形为主发展为图形和高性能计算并重。</a:t>
            </a:r>
            <a:endParaRPr lang="zh-CN" altLang="zh-CN" sz="24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41059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8.2.3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早期的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a:t>
            </a:r>
          </a:p>
        </p:txBody>
      </p:sp>
      <p:sp>
        <p:nvSpPr>
          <p:cNvPr id="11" name="Title 6"/>
          <p:cNvSpPr txBox="1"/>
          <p:nvPr>
            <p:custDataLst>
              <p:tags r:id="rId5"/>
            </p:custDataLst>
          </p:nvPr>
        </p:nvSpPr>
        <p:spPr>
          <a:xfrm>
            <a:off x="220824" y="1184356"/>
            <a:ext cx="11165049"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zh-CN" altLang="en-US" sz="2400" kern="2200" dirty="0">
                <a:effectLst/>
                <a:latin typeface="微软雅黑" panose="020B0503020204020204" pitchFamily="34" charset="-122"/>
                <a:ea typeface="微软雅黑" panose="020B0503020204020204" pitchFamily="34" charset="-122"/>
              </a:rPr>
              <a:t>自从</a:t>
            </a:r>
            <a:r>
              <a:rPr lang="en-US" altLang="zh-CN" sz="2400" kern="2200" dirty="0">
                <a:effectLst/>
                <a:latin typeface="微软雅黑" panose="020B0503020204020204" pitchFamily="34" charset="-122"/>
                <a:ea typeface="微软雅黑" panose="020B0503020204020204" pitchFamily="34" charset="-122"/>
              </a:rPr>
              <a:t>NVIDIA</a:t>
            </a:r>
            <a:r>
              <a:rPr lang="zh-CN" altLang="en-US" sz="2400" kern="2200" dirty="0">
                <a:effectLst/>
                <a:latin typeface="微软雅黑" panose="020B0503020204020204" pitchFamily="34" charset="-122"/>
                <a:ea typeface="微软雅黑" panose="020B0503020204020204" pitchFamily="34" charset="-122"/>
              </a:rPr>
              <a:t>于</a:t>
            </a:r>
            <a:r>
              <a:rPr lang="en-US" altLang="zh-CN" sz="2400" kern="2200" dirty="0">
                <a:effectLst/>
                <a:latin typeface="微软雅黑" panose="020B0503020204020204" pitchFamily="34" charset="-122"/>
                <a:ea typeface="微软雅黑" panose="020B0503020204020204" pitchFamily="34" charset="-122"/>
              </a:rPr>
              <a:t>1999</a:t>
            </a:r>
            <a:r>
              <a:rPr lang="zh-CN" altLang="en-US" sz="2400" kern="2200" dirty="0">
                <a:effectLst/>
                <a:latin typeface="微软雅黑" panose="020B0503020204020204" pitchFamily="34" charset="-122"/>
                <a:ea typeface="微软雅黑" panose="020B0503020204020204" pitchFamily="34" charset="-122"/>
              </a:rPr>
              <a:t>年发布第一颗</a:t>
            </a:r>
            <a:r>
              <a:rPr lang="en-US" altLang="zh-CN" sz="2400" kern="2200" dirty="0">
                <a:effectLst/>
                <a:latin typeface="微软雅黑" panose="020B0503020204020204" pitchFamily="34" charset="-122"/>
                <a:ea typeface="微软雅黑" panose="020B0503020204020204" pitchFamily="34" charset="-122"/>
              </a:rPr>
              <a:t>GPU(GeForce 256)</a:t>
            </a:r>
            <a:r>
              <a:rPr lang="zh-CN" altLang="en-US" sz="2400" kern="2200" dirty="0">
                <a:effectLst/>
                <a:latin typeface="微软雅黑" panose="020B0503020204020204" pitchFamily="34" charset="-122"/>
                <a:ea typeface="微软雅黑" panose="020B0503020204020204" pitchFamily="34" charset="-122"/>
              </a:rPr>
              <a:t>开始，</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就已经与并行计算结下了不解之缘，</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被扩展成为可进行浮点运算的可编程处理器，而不仅仅是图形处理器。</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无论计算能力还是内存带宽都要远胜于</a:t>
            </a:r>
            <a:r>
              <a:rPr lang="en-US" altLang="zh-CN" sz="2400" kern="2200" dirty="0">
                <a:effectLst/>
                <a:latin typeface="微软雅黑" panose="020B0503020204020204" pitchFamily="34" charset="-122"/>
                <a:ea typeface="微软雅黑" panose="020B0503020204020204" pitchFamily="34" charset="-122"/>
              </a:rPr>
              <a:t>CPU</a:t>
            </a:r>
            <a:r>
              <a:rPr lang="zh-CN" altLang="en-US" sz="2400" kern="2200" dirty="0">
                <a:effectLst/>
                <a:latin typeface="微软雅黑" panose="020B0503020204020204" pitchFamily="34" charset="-122"/>
                <a:ea typeface="微软雅黑" panose="020B0503020204020204" pitchFamily="34" charset="-122"/>
              </a:rPr>
              <a:t>，其性能不应该被限制在游戏和</a:t>
            </a:r>
            <a:r>
              <a:rPr lang="en-US" altLang="zh-CN" sz="2400" kern="2200" dirty="0">
                <a:effectLst/>
                <a:latin typeface="微软雅黑" panose="020B0503020204020204" pitchFamily="34" charset="-122"/>
                <a:ea typeface="微软雅黑" panose="020B0503020204020204" pitchFamily="34" charset="-122"/>
              </a:rPr>
              <a:t>3D</a:t>
            </a:r>
            <a:r>
              <a:rPr lang="zh-CN" altLang="en-US" sz="2400" kern="2200" dirty="0">
                <a:effectLst/>
                <a:latin typeface="微软雅黑" panose="020B0503020204020204" pitchFamily="34" charset="-122"/>
                <a:ea typeface="微软雅黑" panose="020B0503020204020204" pitchFamily="34" charset="-122"/>
              </a:rPr>
              <a:t>渲染之中。</a:t>
            </a:r>
          </a:p>
          <a:p>
            <a:pPr indent="457200" algn="just">
              <a:lnSpc>
                <a:spcPct val="150000"/>
              </a:lnSpc>
              <a:spcBef>
                <a:spcPts val="600"/>
              </a:spcBef>
            </a:pPr>
            <a:r>
              <a:rPr lang="zh-CN" altLang="en-US" sz="2400" kern="2200" dirty="0">
                <a:effectLst/>
                <a:latin typeface="微软雅黑" panose="020B0503020204020204" pitchFamily="34" charset="-122"/>
                <a:ea typeface="微软雅黑" panose="020B0503020204020204" pitchFamily="34" charset="-122"/>
              </a:rPr>
              <a:t>针对非图形应用程序的</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编程的探索始于</a:t>
            </a:r>
            <a:r>
              <a:rPr lang="en-US" altLang="zh-CN" sz="2400" kern="2200" dirty="0">
                <a:effectLst/>
                <a:latin typeface="微软雅黑" panose="020B0503020204020204" pitchFamily="34" charset="-122"/>
                <a:ea typeface="微软雅黑" panose="020B0503020204020204" pitchFamily="34" charset="-122"/>
              </a:rPr>
              <a:t>2003</a:t>
            </a:r>
            <a:r>
              <a:rPr lang="zh-CN" altLang="en-US" sz="2400" kern="2200" dirty="0">
                <a:effectLst/>
                <a:latin typeface="微软雅黑" panose="020B0503020204020204" pitchFamily="34" charset="-122"/>
                <a:ea typeface="微软雅黑" panose="020B0503020204020204" pitchFamily="34" charset="-122"/>
              </a:rPr>
              <a:t>年。通过使用高级绘制语言如</a:t>
            </a:r>
            <a:r>
              <a:rPr lang="en-US" altLang="zh-CN" sz="2400" kern="2200" dirty="0">
                <a:effectLst/>
                <a:latin typeface="微软雅黑" panose="020B0503020204020204" pitchFamily="34" charset="-122"/>
                <a:ea typeface="微软雅黑" panose="020B0503020204020204" pitchFamily="34" charset="-122"/>
              </a:rPr>
              <a:t>DirectX</a:t>
            </a:r>
            <a:r>
              <a:rPr lang="zh-CN" altLang="en-US" sz="2400" kern="2200" dirty="0">
                <a:effectLst/>
                <a:latin typeface="微软雅黑" panose="020B0503020204020204" pitchFamily="34" charset="-122"/>
                <a:ea typeface="微软雅黑" panose="020B0503020204020204" pitchFamily="34" charset="-122"/>
              </a:rPr>
              <a:t>、</a:t>
            </a:r>
            <a:r>
              <a:rPr lang="en-US" altLang="zh-CN" sz="2400" kern="2200" dirty="0">
                <a:effectLst/>
                <a:latin typeface="微软雅黑" panose="020B0503020204020204" pitchFamily="34" charset="-122"/>
                <a:ea typeface="微软雅黑" panose="020B0503020204020204" pitchFamily="34" charset="-122"/>
              </a:rPr>
              <a:t>OpenGL</a:t>
            </a:r>
            <a:r>
              <a:rPr lang="zh-CN" altLang="en-US" sz="2400" kern="2200" dirty="0">
                <a:effectLst/>
                <a:latin typeface="微软雅黑" panose="020B0503020204020204" pitchFamily="34" charset="-122"/>
                <a:ea typeface="微软雅黑" panose="020B0503020204020204" pitchFamily="34" charset="-122"/>
              </a:rPr>
              <a:t>和</a:t>
            </a:r>
            <a:r>
              <a:rPr lang="en-US" altLang="zh-CN" sz="2400" kern="2200" dirty="0">
                <a:effectLst/>
                <a:latin typeface="微软雅黑" panose="020B0503020204020204" pitchFamily="34" charset="-122"/>
                <a:ea typeface="微软雅黑" panose="020B0503020204020204" pitchFamily="34" charset="-122"/>
              </a:rPr>
              <a:t>Cg</a:t>
            </a:r>
            <a:r>
              <a:rPr lang="zh-CN" altLang="en-US" sz="2400" kern="2200" dirty="0">
                <a:effectLst/>
                <a:latin typeface="微软雅黑" panose="020B0503020204020204" pitchFamily="34" charset="-122"/>
                <a:ea typeface="微软雅黑" panose="020B0503020204020204" pitchFamily="34" charset="-122"/>
              </a:rPr>
              <a:t>，将多种数据平行算法导入</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。诸如蛋白质折叠、股票期权定价、</a:t>
            </a:r>
            <a:r>
              <a:rPr lang="en-US" altLang="zh-CN" sz="2400" kern="2200" dirty="0">
                <a:effectLst/>
                <a:latin typeface="微软雅黑" panose="020B0503020204020204" pitchFamily="34" charset="-122"/>
                <a:ea typeface="微软雅黑" panose="020B0503020204020204" pitchFamily="34" charset="-122"/>
              </a:rPr>
              <a:t>SQL</a:t>
            </a:r>
            <a:r>
              <a:rPr lang="zh-CN" altLang="en-US" sz="2400" kern="2200" dirty="0">
                <a:effectLst/>
                <a:latin typeface="微软雅黑" panose="020B0503020204020204" pitchFamily="34" charset="-122"/>
                <a:ea typeface="微软雅黑" panose="020B0503020204020204" pitchFamily="34" charset="-122"/>
              </a:rPr>
              <a:t>查询及</a:t>
            </a:r>
            <a:r>
              <a:rPr lang="en-US" altLang="zh-CN" sz="2400" kern="2200" dirty="0">
                <a:effectLst/>
                <a:latin typeface="微软雅黑" panose="020B0503020204020204" pitchFamily="34" charset="-122"/>
                <a:ea typeface="微软雅黑" panose="020B0503020204020204" pitchFamily="34" charset="-122"/>
              </a:rPr>
              <a:t>MRI</a:t>
            </a:r>
            <a:r>
              <a:rPr lang="zh-CN" altLang="en-US" sz="2400" kern="2200" dirty="0">
                <a:effectLst/>
                <a:latin typeface="微软雅黑" panose="020B0503020204020204" pitchFamily="34" charset="-122"/>
                <a:ea typeface="微软雅黑" panose="020B0503020204020204" pitchFamily="34" charset="-122"/>
              </a:rPr>
              <a:t>重建等问题都能通过</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获得非凡的加速表现。早期将图形</a:t>
            </a:r>
            <a:r>
              <a:rPr lang="en-US" altLang="zh-CN" sz="2400" kern="2200" dirty="0">
                <a:effectLst/>
                <a:latin typeface="微软雅黑" panose="020B0503020204020204" pitchFamily="34" charset="-122"/>
                <a:ea typeface="微软雅黑" panose="020B0503020204020204" pitchFamily="34" charset="-122"/>
              </a:rPr>
              <a:t>API</a:t>
            </a:r>
            <a:r>
              <a:rPr lang="zh-CN" altLang="en-US" sz="2400" kern="2200" dirty="0">
                <a:effectLst/>
                <a:latin typeface="微软雅黑" panose="020B0503020204020204" pitchFamily="34" charset="-122"/>
                <a:ea typeface="微软雅黑" panose="020B0503020204020204" pitchFamily="34" charset="-122"/>
              </a:rPr>
              <a:t>用于通用计算的努力被称之为</a:t>
            </a:r>
            <a:r>
              <a:rPr lang="en-US" altLang="zh-CN" sz="2400" kern="2200" dirty="0">
                <a:effectLst/>
                <a:latin typeface="微软雅黑" panose="020B0503020204020204" pitchFamily="34" charset="-122"/>
                <a:ea typeface="微软雅黑" panose="020B0503020204020204" pitchFamily="34" charset="-122"/>
              </a:rPr>
              <a:t>GPGPU(GPU</a:t>
            </a:r>
            <a:r>
              <a:rPr lang="zh-CN" altLang="en-US" sz="2400" kern="2200" dirty="0">
                <a:effectLst/>
                <a:latin typeface="微软雅黑" panose="020B0503020204020204" pitchFamily="34" charset="-122"/>
                <a:ea typeface="微软雅黑" panose="020B0503020204020204" pitchFamily="34" charset="-122"/>
              </a:rPr>
              <a:t>通用计算</a:t>
            </a:r>
            <a:r>
              <a:rPr lang="en-US" altLang="zh-CN" sz="2400" kern="2200" dirty="0">
                <a:effectLst/>
                <a:latin typeface="微软雅黑" panose="020B0503020204020204" pitchFamily="34" charset="-122"/>
                <a:ea typeface="微软雅黑" panose="020B0503020204020204" pitchFamily="34" charset="-122"/>
              </a:rPr>
              <a:t>)</a:t>
            </a:r>
            <a:r>
              <a:rPr lang="zh-CN" altLang="en-US" sz="2400" kern="2200" dirty="0">
                <a:effectLst/>
                <a:latin typeface="微软雅黑" panose="020B0503020204020204" pitchFamily="34" charset="-122"/>
                <a:ea typeface="微软雅黑" panose="020B0503020204020204" pitchFamily="34" charset="-122"/>
              </a:rPr>
              <a:t>。</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54149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8.2.3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早期的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a:t>
            </a:r>
          </a:p>
        </p:txBody>
      </p:sp>
      <p:sp>
        <p:nvSpPr>
          <p:cNvPr id="11" name="Title 6"/>
          <p:cNvSpPr txBox="1"/>
          <p:nvPr>
            <p:custDataLst>
              <p:tags r:id="rId5"/>
            </p:custDataLst>
          </p:nvPr>
        </p:nvSpPr>
        <p:spPr>
          <a:xfrm>
            <a:off x="220824" y="1184356"/>
            <a:ext cx="11165049"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en-US" altLang="zh-CN" sz="2400" kern="2200" dirty="0">
                <a:effectLst/>
                <a:latin typeface="微软雅黑" panose="020B0503020204020204" pitchFamily="34" charset="-122"/>
                <a:ea typeface="微软雅黑" panose="020B0503020204020204" pitchFamily="34" charset="-122"/>
              </a:rPr>
              <a:t>GPGPU</a:t>
            </a:r>
            <a:r>
              <a:rPr lang="zh-CN" altLang="en-US" sz="2400" kern="2200" dirty="0">
                <a:effectLst/>
                <a:latin typeface="微软雅黑" panose="020B0503020204020204" pitchFamily="34" charset="-122"/>
                <a:ea typeface="微软雅黑" panose="020B0503020204020204" pitchFamily="34" charset="-122"/>
              </a:rPr>
              <a:t>模型所存在的部分缺陷：</a:t>
            </a:r>
          </a:p>
          <a:p>
            <a:pPr indent="457200" algn="just">
              <a:lnSpc>
                <a:spcPct val="150000"/>
              </a:lnSpc>
              <a:spcBef>
                <a:spcPts val="600"/>
              </a:spcBef>
            </a:pPr>
            <a:r>
              <a:rPr lang="en-US" altLang="zh-CN" sz="2400" kern="2200" dirty="0">
                <a:effectLst/>
                <a:latin typeface="微软雅黑" panose="020B0503020204020204" pitchFamily="34" charset="-122"/>
                <a:ea typeface="微软雅黑" panose="020B0503020204020204" pitchFamily="34" charset="-122"/>
              </a:rPr>
              <a:t>(1) </a:t>
            </a:r>
            <a:r>
              <a:rPr lang="zh-CN" altLang="en-US" sz="2400" kern="2200" dirty="0">
                <a:effectLst/>
                <a:latin typeface="微软雅黑" panose="020B0503020204020204" pitchFamily="34" charset="-122"/>
                <a:ea typeface="微软雅黑" panose="020B0503020204020204" pitchFamily="34" charset="-122"/>
              </a:rPr>
              <a:t>它要求程序员全面掌握与图形</a:t>
            </a:r>
            <a:r>
              <a:rPr lang="en-US" altLang="zh-CN" sz="2400" kern="2200" dirty="0">
                <a:effectLst/>
                <a:latin typeface="微软雅黑" panose="020B0503020204020204" pitchFamily="34" charset="-122"/>
                <a:ea typeface="微软雅黑" panose="020B0503020204020204" pitchFamily="34" charset="-122"/>
              </a:rPr>
              <a:t>API</a:t>
            </a:r>
            <a:r>
              <a:rPr lang="zh-CN" altLang="en-US" sz="2400" kern="2200" dirty="0">
                <a:effectLst/>
                <a:latin typeface="微软雅黑" panose="020B0503020204020204" pitchFamily="34" charset="-122"/>
                <a:ea typeface="微软雅黑" panose="020B0503020204020204" pitchFamily="34" charset="-122"/>
              </a:rPr>
              <a:t>以及</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架构相关的知识。</a:t>
            </a:r>
          </a:p>
          <a:p>
            <a:pPr indent="457200" algn="just">
              <a:lnSpc>
                <a:spcPct val="150000"/>
              </a:lnSpc>
              <a:spcBef>
                <a:spcPts val="600"/>
              </a:spcBef>
            </a:pPr>
            <a:r>
              <a:rPr lang="en-US" altLang="zh-CN" sz="2400" kern="2200" dirty="0">
                <a:effectLst/>
                <a:latin typeface="微软雅黑" panose="020B0503020204020204" pitchFamily="34" charset="-122"/>
                <a:ea typeface="微软雅黑" panose="020B0503020204020204" pitchFamily="34" charset="-122"/>
              </a:rPr>
              <a:t>(2) </a:t>
            </a:r>
            <a:r>
              <a:rPr lang="zh-CN" altLang="en-US" sz="2400" kern="2200" dirty="0">
                <a:effectLst/>
                <a:latin typeface="微软雅黑" panose="020B0503020204020204" pitchFamily="34" charset="-122"/>
                <a:ea typeface="微软雅黑" panose="020B0503020204020204" pitchFamily="34" charset="-122"/>
              </a:rPr>
              <a:t>问题必须以顶点坐标、纹理及着色器程序的形式表达出来，这就大大增加了程序的复杂程度。</a:t>
            </a:r>
          </a:p>
          <a:p>
            <a:pPr indent="457200" algn="just">
              <a:lnSpc>
                <a:spcPct val="150000"/>
              </a:lnSpc>
              <a:spcBef>
                <a:spcPts val="600"/>
              </a:spcBef>
            </a:pPr>
            <a:r>
              <a:rPr lang="en-US" altLang="zh-CN" sz="2400" kern="2200" dirty="0">
                <a:effectLst/>
                <a:latin typeface="微软雅黑" panose="020B0503020204020204" pitchFamily="34" charset="-122"/>
                <a:ea typeface="微软雅黑" panose="020B0503020204020204" pitchFamily="34" charset="-122"/>
              </a:rPr>
              <a:t>(3) </a:t>
            </a:r>
            <a:r>
              <a:rPr lang="zh-CN" altLang="en-US" sz="2400" kern="2200" dirty="0">
                <a:effectLst/>
                <a:latin typeface="微软雅黑" panose="020B0503020204020204" pitchFamily="34" charset="-122"/>
                <a:ea typeface="微软雅黑" panose="020B0503020204020204" pitchFamily="34" charset="-122"/>
              </a:rPr>
              <a:t>不支持基础的编程特性如面向内存的随机读写，极大地限制了编程模型。</a:t>
            </a:r>
          </a:p>
          <a:p>
            <a:pPr indent="457200" algn="just">
              <a:lnSpc>
                <a:spcPct val="150000"/>
              </a:lnSpc>
              <a:spcBef>
                <a:spcPts val="600"/>
              </a:spcBef>
            </a:pPr>
            <a:r>
              <a:rPr lang="en-US" altLang="zh-CN" sz="2400" kern="2200" dirty="0">
                <a:effectLst/>
                <a:latin typeface="微软雅黑" panose="020B0503020204020204" pitchFamily="34" charset="-122"/>
                <a:ea typeface="微软雅黑" panose="020B0503020204020204" pitchFamily="34" charset="-122"/>
              </a:rPr>
              <a:t>(4) </a:t>
            </a:r>
            <a:r>
              <a:rPr lang="zh-CN" altLang="en-US" sz="2400" kern="2200" dirty="0">
                <a:effectLst/>
                <a:latin typeface="微软雅黑" panose="020B0503020204020204" pitchFamily="34" charset="-122"/>
                <a:ea typeface="微软雅黑" panose="020B0503020204020204" pitchFamily="34" charset="-122"/>
              </a:rPr>
              <a:t>缺乏双精度支持</a:t>
            </a:r>
            <a:r>
              <a:rPr lang="en-US" altLang="zh-CN" sz="2400" kern="2200" dirty="0">
                <a:effectLst/>
                <a:latin typeface="微软雅黑" panose="020B0503020204020204" pitchFamily="34" charset="-122"/>
                <a:ea typeface="微软雅黑" panose="020B0503020204020204" pitchFamily="34" charset="-122"/>
              </a:rPr>
              <a:t>(</a:t>
            </a:r>
            <a:r>
              <a:rPr lang="zh-CN" altLang="en-US" sz="2400" kern="2200" dirty="0">
                <a:effectLst/>
                <a:latin typeface="微软雅黑" panose="020B0503020204020204" pitchFamily="34" charset="-122"/>
                <a:ea typeface="微软雅黑" panose="020B0503020204020204" pitchFamily="34" charset="-122"/>
              </a:rPr>
              <a:t>直到最近才具备这一特性</a:t>
            </a:r>
            <a:r>
              <a:rPr lang="en-US" altLang="zh-CN" sz="2400" kern="2200" dirty="0">
                <a:effectLst/>
                <a:latin typeface="微软雅黑" panose="020B0503020204020204" pitchFamily="34" charset="-122"/>
                <a:ea typeface="微软雅黑" panose="020B0503020204020204" pitchFamily="34" charset="-122"/>
              </a:rPr>
              <a:t>)</a:t>
            </a:r>
            <a:r>
              <a:rPr lang="zh-CN" altLang="en-US" sz="2400" kern="2200" dirty="0">
                <a:effectLst/>
                <a:latin typeface="微软雅黑" panose="020B0503020204020204" pitchFamily="34" charset="-122"/>
                <a:ea typeface="微软雅黑" panose="020B0503020204020204" pitchFamily="34" charset="-122"/>
              </a:rPr>
              <a:t>意味着有些科学应用程序将不能在</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上运行。</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42126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8.2.3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早期的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a:t>
            </a:r>
          </a:p>
        </p:txBody>
      </p:sp>
      <p:sp>
        <p:nvSpPr>
          <p:cNvPr id="11" name="Title 6"/>
          <p:cNvSpPr txBox="1"/>
          <p:nvPr>
            <p:custDataLst>
              <p:tags r:id="rId5"/>
            </p:custDataLst>
          </p:nvPr>
        </p:nvSpPr>
        <p:spPr>
          <a:xfrm>
            <a:off x="220824" y="1038731"/>
            <a:ext cx="11165049"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zh-CN" altLang="en-US" sz="2400" kern="2200" dirty="0">
                <a:effectLst/>
                <a:latin typeface="微软雅黑" panose="020B0503020204020204" pitchFamily="34" charset="-122"/>
                <a:ea typeface="微软雅黑" panose="020B0503020204020204" pitchFamily="34" charset="-122"/>
              </a:rPr>
              <a:t>为了解决这些问题，</a:t>
            </a:r>
            <a:r>
              <a:rPr lang="en-US" altLang="zh-CN" sz="2400" kern="2200" dirty="0">
                <a:effectLst/>
                <a:latin typeface="微软雅黑" panose="020B0503020204020204" pitchFamily="34" charset="-122"/>
                <a:ea typeface="微软雅黑" panose="020B0503020204020204" pitchFamily="34" charset="-122"/>
              </a:rPr>
              <a:t>NVIDIA </a:t>
            </a:r>
            <a:r>
              <a:rPr lang="zh-CN" altLang="en-US" sz="2400" kern="2200" dirty="0">
                <a:effectLst/>
                <a:latin typeface="微软雅黑" panose="020B0503020204020204" pitchFamily="34" charset="-122"/>
                <a:ea typeface="微软雅黑" panose="020B0503020204020204" pitchFamily="34" charset="-122"/>
              </a:rPr>
              <a:t>采用了两种关键技术</a:t>
            </a:r>
            <a:r>
              <a:rPr lang="en-US" altLang="zh-CN" sz="2400" kern="2200" dirty="0">
                <a:effectLst/>
                <a:latin typeface="微软雅黑" panose="020B0503020204020204" pitchFamily="34" charset="-122"/>
                <a:ea typeface="微软雅黑" panose="020B0503020204020204" pitchFamily="34" charset="-122"/>
              </a:rPr>
              <a:t>——G80</a:t>
            </a:r>
            <a:r>
              <a:rPr lang="zh-CN" altLang="en-US" sz="2400" kern="2200" dirty="0">
                <a:effectLst/>
                <a:latin typeface="微软雅黑" panose="020B0503020204020204" pitchFamily="34" charset="-122"/>
                <a:ea typeface="微软雅黑" panose="020B0503020204020204" pitchFamily="34" charset="-122"/>
              </a:rPr>
              <a:t>统一图形及计算架构和</a:t>
            </a:r>
            <a:r>
              <a:rPr lang="en-US" altLang="zh-CN" sz="2400" kern="2200" dirty="0">
                <a:effectLst/>
                <a:latin typeface="微软雅黑" panose="020B0503020204020204" pitchFamily="34" charset="-122"/>
                <a:ea typeface="微软雅黑" panose="020B0503020204020204" pitchFamily="34" charset="-122"/>
              </a:rPr>
              <a:t>CUDA</a:t>
            </a:r>
            <a:r>
              <a:rPr lang="zh-CN" altLang="en-US" sz="2400" kern="2200" dirty="0">
                <a:effectLst/>
                <a:latin typeface="微软雅黑" panose="020B0503020204020204" pitchFamily="34" charset="-122"/>
                <a:ea typeface="微软雅黑" panose="020B0503020204020204" pitchFamily="34" charset="-122"/>
              </a:rPr>
              <a:t>。</a:t>
            </a:r>
            <a:r>
              <a:rPr lang="en-US" altLang="zh-CN" sz="2400" kern="2200" dirty="0">
                <a:effectLst/>
                <a:latin typeface="微软雅黑" panose="020B0503020204020204" pitchFamily="34" charset="-122"/>
                <a:ea typeface="微软雅黑" panose="020B0503020204020204" pitchFamily="34" charset="-122"/>
              </a:rPr>
              <a:t>G80</a:t>
            </a:r>
            <a:r>
              <a:rPr lang="zh-CN" altLang="en-US" sz="2400" kern="2200" dirty="0">
                <a:effectLst/>
                <a:latin typeface="微软雅黑" panose="020B0503020204020204" pitchFamily="34" charset="-122"/>
                <a:ea typeface="微软雅黑" panose="020B0503020204020204" pitchFamily="34" charset="-122"/>
              </a:rPr>
              <a:t>标量流处理器架构的诞生使得全新的</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计算成为可能，并创造了无数项第一：</a:t>
            </a:r>
          </a:p>
          <a:p>
            <a:pPr marL="342900" indent="-342900" algn="just">
              <a:lnSpc>
                <a:spcPct val="150000"/>
              </a:lnSpc>
              <a:spcBef>
                <a:spcPts val="600"/>
              </a:spcBef>
              <a:buFont typeface="Wingdings" panose="05000000000000000000" pitchFamily="2" charset="2"/>
              <a:buChar char="Ø"/>
            </a:pPr>
            <a:r>
              <a:rPr lang="zh-CN" altLang="en-US" sz="2400" kern="2200" dirty="0">
                <a:effectLst/>
                <a:latin typeface="微软雅黑" panose="020B0503020204020204" pitchFamily="34" charset="-122"/>
                <a:ea typeface="微软雅黑" panose="020B0503020204020204" pitchFamily="34" charset="-122"/>
              </a:rPr>
              <a:t>第一款支持</a:t>
            </a:r>
            <a:r>
              <a:rPr lang="en-US" altLang="zh-CN" sz="2400" kern="2200" dirty="0">
                <a:effectLst/>
                <a:latin typeface="微软雅黑" panose="020B0503020204020204" pitchFamily="34" charset="-122"/>
                <a:ea typeface="微软雅黑" panose="020B0503020204020204" pitchFamily="34" charset="-122"/>
              </a:rPr>
              <a:t>C</a:t>
            </a:r>
            <a:r>
              <a:rPr lang="zh-CN" altLang="en-US" sz="2400" kern="2200" dirty="0">
                <a:effectLst/>
                <a:latin typeface="微软雅黑" panose="020B0503020204020204" pitchFamily="34" charset="-122"/>
                <a:ea typeface="微软雅黑" panose="020B0503020204020204" pitchFamily="34" charset="-122"/>
              </a:rPr>
              <a:t>语言的</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，它让程序员可以利用</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的运算能力而无需掌握一门新的编程语言；</a:t>
            </a:r>
          </a:p>
          <a:p>
            <a:pPr marL="342900" indent="-342900" algn="just">
              <a:lnSpc>
                <a:spcPct val="150000"/>
              </a:lnSpc>
              <a:spcBef>
                <a:spcPts val="600"/>
              </a:spcBef>
              <a:buFont typeface="Wingdings" panose="05000000000000000000" pitchFamily="2" charset="2"/>
              <a:buChar char="Ø"/>
            </a:pPr>
            <a:r>
              <a:rPr lang="zh-CN" altLang="en-US" sz="2400" kern="2200" dirty="0">
                <a:effectLst/>
                <a:latin typeface="微软雅黑" panose="020B0503020204020204" pitchFamily="34" charset="-122"/>
                <a:ea typeface="微软雅黑" panose="020B0503020204020204" pitchFamily="34" charset="-122"/>
              </a:rPr>
              <a:t>第一款以单一的非统一的处理器取代分离式顶点及像素管线的</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，这种处理器可以执行顶点、几何、像素及计算程序；</a:t>
            </a:r>
          </a:p>
          <a:p>
            <a:pPr marL="342900" indent="-342900" algn="just">
              <a:lnSpc>
                <a:spcPct val="150000"/>
              </a:lnSpc>
              <a:spcBef>
                <a:spcPts val="600"/>
              </a:spcBef>
              <a:buFont typeface="Wingdings" panose="05000000000000000000" pitchFamily="2" charset="2"/>
              <a:buChar char="Ø"/>
            </a:pPr>
            <a:r>
              <a:rPr lang="zh-CN" altLang="en-US" sz="2400" kern="2200" dirty="0">
                <a:effectLst/>
                <a:latin typeface="微软雅黑" panose="020B0503020204020204" pitchFamily="34" charset="-122"/>
                <a:ea typeface="微软雅黑" panose="020B0503020204020204" pitchFamily="34" charset="-122"/>
              </a:rPr>
              <a:t>第一款利用标量线程处理器的</a:t>
            </a:r>
            <a:r>
              <a:rPr lang="en-US" altLang="zh-CN" sz="2400" kern="2200" dirty="0">
                <a:effectLst/>
                <a:latin typeface="微软雅黑" panose="020B0503020204020204" pitchFamily="34" charset="-122"/>
                <a:ea typeface="微软雅黑" panose="020B0503020204020204" pitchFamily="34" charset="-122"/>
              </a:rPr>
              <a:t>GPU</a:t>
            </a:r>
            <a:r>
              <a:rPr lang="zh-CN" altLang="en-US" sz="2400" kern="2200" dirty="0">
                <a:effectLst/>
                <a:latin typeface="微软雅黑" panose="020B0503020204020204" pitchFamily="34" charset="-122"/>
                <a:ea typeface="微软雅黑" panose="020B0503020204020204" pitchFamily="34" charset="-122"/>
              </a:rPr>
              <a:t>，从而使得程序员无需手工操控向量寄存器。</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60511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8.2.4 NVIDIA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和</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09585"/>
            <a:ext cx="11165049"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x-none" altLang="zh-CN" sz="2000" kern="2200" dirty="0">
                <a:latin typeface="微软雅黑" panose="020B0503020204020204" pitchFamily="34" charset="-122"/>
                <a:ea typeface="微软雅黑" panose="020B0503020204020204" pitchFamily="34" charset="-122"/>
              </a:rPr>
              <a:t>NVIDIA创立于1993年，是全球可编程图形处理技术</a:t>
            </a:r>
            <a:r>
              <a:rPr lang="zh-CN" altLang="zh-CN" sz="2000" kern="2200" dirty="0">
                <a:latin typeface="微软雅黑" panose="020B0503020204020204" pitchFamily="34" charset="-122"/>
                <a:ea typeface="微软雅黑" panose="020B0503020204020204" pitchFamily="34" charset="-122"/>
              </a:rPr>
              <a:t>领头羊</a:t>
            </a:r>
            <a:r>
              <a:rPr lang="x-none" altLang="zh-CN" sz="2000" kern="2200" dirty="0">
                <a:latin typeface="微软雅黑" panose="020B0503020204020204" pitchFamily="34" charset="-122"/>
                <a:ea typeface="微软雅黑" panose="020B0503020204020204" pitchFamily="34" charset="-122"/>
              </a:rPr>
              <a:t>，与ATI(后被AMD收购)齐名，专注于打造能够增强个人和专业计算平台的人机交互体验的产品。公司的图形和通信处理器拥有广泛的市场，已被多种多样的计算平台采用，包括个人数字媒体PC、商用PC、专业工作站、数字内容创建系统、笔记本电脑、军用导航系统和视频游戏控制台等。</a:t>
            </a:r>
            <a:endParaRPr lang="en-US" altLang="zh-CN" sz="2000" kern="2200" dirty="0">
              <a:latin typeface="微软雅黑" panose="020B0503020204020204" pitchFamily="34" charset="-122"/>
              <a:ea typeface="微软雅黑" panose="020B0503020204020204" pitchFamily="34" charset="-122"/>
            </a:endParaRPr>
          </a:p>
          <a:p>
            <a:pPr indent="457200" algn="just">
              <a:lnSpc>
                <a:spcPct val="150000"/>
              </a:lnSpc>
              <a:spcBef>
                <a:spcPts val="600"/>
              </a:spcBef>
            </a:pPr>
            <a:r>
              <a:rPr lang="x-none" altLang="zh-CN" sz="2000" kern="2200" dirty="0">
                <a:latin typeface="微软雅黑" panose="020B0503020204020204" pitchFamily="34" charset="-122"/>
                <a:ea typeface="微软雅黑" panose="020B0503020204020204" pitchFamily="34" charset="-122"/>
              </a:rPr>
              <a:t>NVIDIA公司专门打造面向计算机、消费电子和移动终端，能够改变整个行业的创新产品。这些产品家族正在改变视觉丰富和运算密集型应用例如视频游戏、电影产业、广播、工业设计、财政模型、空间探索以及医疗成像。</a:t>
            </a:r>
            <a:endParaRPr lang="zh-CN" altLang="zh-CN" sz="2000" kern="2200" dirty="0">
              <a:latin typeface="微软雅黑" panose="020B0503020204020204" pitchFamily="34" charset="-122"/>
              <a:ea typeface="微软雅黑" panose="020B0503020204020204" pitchFamily="34" charset="-122"/>
            </a:endParaRPr>
          </a:p>
          <a:p>
            <a:pPr indent="457200" algn="just">
              <a:lnSpc>
                <a:spcPct val="150000"/>
              </a:lnSpc>
              <a:spcBef>
                <a:spcPts val="600"/>
              </a:spcBef>
            </a:pPr>
            <a:r>
              <a:rPr lang="x-none" altLang="zh-CN" sz="2000" kern="2200" dirty="0">
                <a:latin typeface="微软雅黑" panose="020B0503020204020204" pitchFamily="34" charset="-122"/>
                <a:ea typeface="微软雅黑" panose="020B0503020204020204" pitchFamily="34" charset="-122"/>
              </a:rPr>
              <a:t>此外，NVIDIA致力于研发和提供引领行业潮流的先进技术，包括NVIDIA SLI技术——能够灵活地大幅提升系统性能的革命性技术和NVIDIA PureVideo高清视频技术。NVIDIA已经开发出了五大产品系列，以满足特定细分市场需求，包括GeForce、Tegra、ION、Quadro、Tesla。其中NVIDIA Tesla V100是当今市场上为加速人工智能、高性能计算和图形的数据中心GPU中的精尖之作。</a:t>
            </a:r>
            <a:endParaRPr lang="zh-CN" altLang="zh-CN" sz="20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53929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8.2.4 NVIDIA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和</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09585"/>
            <a:ext cx="11165049"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随着显卡的发展，</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越来越强大，而且</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为显示图像做了优化。在计算上已经超越了通用的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。如此强大的芯片如果只是作为显卡就太浪费了，因此</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推出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，让显卡可以用于图像渲染和计算以外的目的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例如这里提到的通用并行计算</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的全称是</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Computer Unified Device Architecture(</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计算机统一设备架构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，它是</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2007</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年推向市场的并行计算架构。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作为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图形处理器的通用计算引擎，可以利用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显卡进行</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GPGPU(General Purpose Graphics Process Unit)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开发的全套工具。因此，</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不只是一种编程语言，它包括</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对于</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GPGPU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的完整的解决方案：从支持通用计算并行架构的</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，到实现计算所需要的硬件驱动程序、编程接口、程序库、编译器、调试器等。</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提供了一种较为简便的方式编写</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GPGPU</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 C</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程序员提供了一个完整的接口，可以访问本地</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GPU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的内存、命令集以及并行计算元素，形成了一个开放的体系结构，并且可以同时运行成千上万个线程。开发人员可以利用</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语言、</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OpenCL</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Fortran</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等为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架构编写程序。</a:t>
            </a:r>
            <a:endParaRPr lang="zh-CN" altLang="zh-CN" sz="20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58818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896"/>
          </a:xfrm>
          <a:prstGeom prst="rect">
            <a:avLst/>
          </a:prstGeom>
          <a:noFill/>
        </p:spPr>
        <p:txBody>
          <a:bodyPr lIns="91440" tIns="45720" rIns="91440" bIns="45720">
            <a:spAutoFit/>
          </a:bodyPr>
          <a:lstStyle/>
          <a:p>
            <a:pPr algn="ctr" fontAlgn="auto">
              <a:spcBef>
                <a:spcPts val="0"/>
              </a:spcBef>
              <a:spcAft>
                <a:spcPts val="0"/>
              </a:spcAft>
              <a:defRPr/>
            </a:pPr>
            <a:r>
              <a:rPr lang="en-US" altLang="zh-CN" sz="4533" b="1" dirty="0">
                <a:solidFill>
                  <a:srgbClr val="1B4367"/>
                </a:solidFill>
                <a:latin typeface="+mn-lt"/>
                <a:ea typeface="+mn-ea"/>
                <a:cs typeface="+mn-ea"/>
                <a:sym typeface="+mn-lt"/>
              </a:rPr>
              <a:t>8.3 CUDA</a:t>
            </a:r>
            <a:endParaRPr lang="zh-CN" altLang="en-US" sz="4533" b="1" dirty="0">
              <a:solidFill>
                <a:srgbClr val="1B4367"/>
              </a:solidFill>
              <a:latin typeface="+mn-lt"/>
              <a:ea typeface="+mn-ea"/>
              <a:cs typeface="+mn-ea"/>
              <a:sym typeface="+mn-lt"/>
            </a:endParaRP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03</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p>
        </p:txBody>
      </p:sp>
    </p:spTree>
    <p:extLst>
      <p:ext uri="{BB962C8B-B14F-4D97-AF65-F5344CB8AC3E}">
        <p14:creationId xmlns:p14="http://schemas.microsoft.com/office/powerpoint/2010/main" val="2401247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8.3.1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硬件</a:t>
            </a:r>
          </a:p>
        </p:txBody>
      </p:sp>
      <p:sp>
        <p:nvSpPr>
          <p:cNvPr id="11" name="Title 6"/>
          <p:cNvSpPr txBox="1"/>
          <p:nvPr>
            <p:custDataLst>
              <p:tags r:id="rId5"/>
            </p:custDataLst>
          </p:nvPr>
        </p:nvSpPr>
        <p:spPr>
          <a:xfrm>
            <a:off x="220824" y="909585"/>
            <a:ext cx="10126824"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200000"/>
              </a:lnSpc>
              <a:spcBef>
                <a:spcPts val="600"/>
              </a:spcBef>
            </a:pP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相对于</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的一个概念，</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使显卡减少了对</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的依赖，并进行部分原本</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的工作</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主要是并行计算部分</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具有强大的浮点数编程和计算能力，在计算吞吐量和内存带宽上，</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远远超过</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。目前</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最新的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图形计算架构是</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2020</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月发布的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Ampere</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架构，核心代号</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A100</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，采用台积电</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7nm</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工艺，核心面积</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826mm</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，共有</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2542</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亿个晶体管组成，集成</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108</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SM</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单元，</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SXM4</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架构，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6912</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核心。</a:t>
            </a:r>
            <a:endParaRPr lang="zh-CN"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75627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195" y="241433"/>
            <a:ext cx="3079140"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目录</a:t>
            </a: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9" name="Rectangle 3">
            <a:extLst>
              <a:ext uri="{FF2B5EF4-FFF2-40B4-BE49-F238E27FC236}">
                <a16:creationId xmlns:a16="http://schemas.microsoft.com/office/drawing/2014/main" id="{C31B9E39-23E2-44B3-9A58-9D0A600280AC}"/>
              </a:ext>
            </a:extLst>
          </p:cNvPr>
          <p:cNvSpPr>
            <a:spLocks noGrp="1"/>
          </p:cNvSpPr>
          <p:nvPr>
            <p:ph idx="1"/>
          </p:nvPr>
        </p:nvSpPr>
        <p:spPr>
          <a:xfrm>
            <a:off x="839755" y="972957"/>
            <a:ext cx="10254343" cy="5341620"/>
          </a:xfrm>
        </p:spPr>
        <p:txBody>
          <a:bodyPr vert="horz" wrap="square" lIns="91440" tIns="45720" rIns="91440" bIns="45720" anchor="t"/>
          <a:lstStyle/>
          <a:p>
            <a:pPr algn="just">
              <a:lnSpc>
                <a:spcPct val="200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rPr>
              <a:t>8.1</a:t>
            </a:r>
            <a:r>
              <a:rPr lang="en-US" altLang="zh-CN" sz="3200" kern="2200" dirty="0">
                <a:latin typeface="Arial" panose="020B0604020202020204" pitchFamily="34" charset="0"/>
                <a:ea typeface="黑体" panose="02010609060101010101" pitchFamily="49" charset="-122"/>
              </a:rPr>
              <a:t> </a:t>
            </a:r>
            <a:r>
              <a:rPr lang="zh-CN" altLang="en-US" sz="3200" kern="2200" dirty="0">
                <a:effectLst/>
                <a:latin typeface="Arial" panose="020B0604020202020204" pitchFamily="34" charset="0"/>
                <a:ea typeface="黑体" panose="02010609060101010101" pitchFamily="49" charset="-122"/>
              </a:rPr>
              <a:t>引言</a:t>
            </a:r>
          </a:p>
          <a:p>
            <a:pPr algn="just">
              <a:lnSpc>
                <a:spcPct val="200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rPr>
              <a:t>8.2 GPU</a:t>
            </a:r>
            <a:r>
              <a:rPr lang="zh-CN" altLang="en-US" sz="3200" kern="2200" dirty="0">
                <a:effectLst/>
                <a:latin typeface="Arial" panose="020B0604020202020204" pitchFamily="34" charset="0"/>
                <a:ea typeface="黑体" panose="02010609060101010101" pitchFamily="49" charset="-122"/>
              </a:rPr>
              <a:t>通用计算</a:t>
            </a:r>
            <a:endParaRPr lang="en-US" altLang="zh-CN" sz="3200" kern="2200" dirty="0">
              <a:effectLst/>
              <a:latin typeface="Arial" panose="020B0604020202020204" pitchFamily="34" charset="0"/>
              <a:ea typeface="黑体" panose="02010609060101010101" pitchFamily="49" charset="-122"/>
            </a:endParaRPr>
          </a:p>
          <a:p>
            <a:pPr algn="just">
              <a:lnSpc>
                <a:spcPct val="200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rPr>
              <a:t>8.3 CUDA</a:t>
            </a:r>
            <a:endParaRPr lang="zh-CN" altLang="en-US" sz="3200" kern="2200" dirty="0">
              <a:effectLst/>
              <a:latin typeface="Arial" panose="020B0604020202020204" pitchFamily="34" charset="0"/>
              <a:ea typeface="黑体" panose="02010609060101010101" pitchFamily="49" charset="-122"/>
            </a:endParaRPr>
          </a:p>
          <a:p>
            <a:pPr algn="just">
              <a:lnSpc>
                <a:spcPct val="200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rPr>
              <a:t>8.4 CUDA</a:t>
            </a:r>
            <a:r>
              <a:rPr lang="zh-CN" altLang="en-US" sz="3200" kern="2200" dirty="0">
                <a:effectLst/>
                <a:latin typeface="Arial" panose="020B0604020202020204" pitchFamily="34" charset="0"/>
                <a:ea typeface="黑体" panose="02010609060101010101" pitchFamily="49" charset="-122"/>
              </a:rPr>
              <a:t>加速深度学习的案例</a:t>
            </a:r>
            <a:endParaRPr lang="en-US" altLang="zh-CN" sz="3200" kern="2200" dirty="0">
              <a:effectLst/>
              <a:latin typeface="Arial" panose="020B0604020202020204" pitchFamily="34" charset="0"/>
              <a:ea typeface="黑体" panose="02010609060101010101" pitchFamily="49" charset="-122"/>
            </a:endParaRPr>
          </a:p>
          <a:p>
            <a:pPr algn="just">
              <a:lnSpc>
                <a:spcPct val="200000"/>
              </a:lnSpc>
              <a:spcBef>
                <a:spcPts val="0"/>
              </a:spcBef>
              <a:spcAft>
                <a:spcPts val="0"/>
              </a:spcAft>
            </a:pPr>
            <a:r>
              <a:rPr lang="zh-CN" altLang="en-US" sz="3200" kern="2200" dirty="0">
                <a:latin typeface="Arial" panose="020B0604020202020204" pitchFamily="34" charset="0"/>
                <a:ea typeface="黑体" panose="02010609060101010101" pitchFamily="49" charset="-122"/>
              </a:rPr>
              <a:t>本章小结</a:t>
            </a:r>
            <a:endParaRPr lang="en-US" altLang="zh-CN" sz="3200" kern="2200" dirty="0">
              <a:effectLst/>
              <a:latin typeface="Arial" panose="020B060402020202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52838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165048"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CPU(Central Processing Unit, </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中央处理器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的结构主要包括运算器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(ALU, Arithmetic and Logic Unit)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、控制单元</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(CU, Control Unit)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、寄存器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(Register)</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、高速缓存器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(Cache)</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和它们之间通讯的数据、控制及状态的总线。需要具备处理不同数据类型的能力，具有很强的通用性，故</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内部结构非常复杂。</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擅长像操作系统、系统软件和通用应用程序这类拥有复杂指令调度、循环、分支、逻辑判断以及执行等的程序任务。它的并行优势是程序执行层面的，程序逻辑的复杂度也限定了程序执行的指令并行性，上百个并行程序执行的线程基本看不到。</a:t>
            </a:r>
            <a:endParaRPr lang="zh-CN"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26444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165048"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GPU(Graphics Processing Unit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，图形处理器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由数量众多的计算单元和超长的流水线组成，适合处理大量的类型统一的数据。但</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无法单独工作，必须由</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进行控制调用才能工作。</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以图形类数值计算为核心。用于处理类型高度统一、相互无依赖的大规模数据和不需要被打断的纯净的计算环境。</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擅长的是图形类的或者是非图形类的高度并行数值计算，</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可以容纳上千个没有逻辑关系的数值计算线程，它的优势是无逻辑关系数据的并行计算。</a:t>
            </a:r>
            <a:endParaRPr lang="zh-CN"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55340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165048"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600"/>
              </a:spcBef>
            </a:pP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的结构对比图如下图所示。从图中可以看到，相比</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中有很多的运算器</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ALU</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和很少的缓存</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Cache</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，缓存的目的不是保存后面需要访问的数据的，而是为线程</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thread</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提高服务的。如果有很多线程需要访问同一个相同的数据，缓存会合并这些访问，然后再去访问</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DRAM</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58C6CD1D-2D0E-49A5-8E6C-002942EB4A73}"/>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159517" y="2422598"/>
            <a:ext cx="7286281" cy="3634179"/>
          </a:xfrm>
          <a:prstGeom prst="rect">
            <a:avLst/>
          </a:prstGeom>
          <a:noFill/>
          <a:ln>
            <a:noFill/>
          </a:ln>
        </p:spPr>
      </p:pic>
    </p:spTree>
    <p:custDataLst>
      <p:tags r:id="rId1"/>
    </p:custDataLst>
    <p:extLst>
      <p:ext uri="{BB962C8B-B14F-4D97-AF65-F5344CB8AC3E}">
        <p14:creationId xmlns:p14="http://schemas.microsoft.com/office/powerpoint/2010/main" val="1797025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0" y="992955"/>
            <a:ext cx="11165048"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的不同之处</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(1) GPU的设计目的与CPU不同</a:t>
            </a:r>
            <a:r>
              <a:rPr lang="zh-CN" altLang="zh-CN" sz="2400" kern="2200" dirty="0">
                <a:effectLst/>
                <a:latin typeface="微软雅黑" panose="020B0503020204020204" pitchFamily="34" charset="-122"/>
                <a:ea typeface="微软雅黑" panose="020B0503020204020204" pitchFamily="34" charset="-122"/>
              </a:rPr>
              <a:t>。</a:t>
            </a: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(2) 延迟不同</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 </a:t>
            </a:r>
            <a:endParaRPr lang="en-US" altLang="zh-CN" sz="24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(3) 内存带宽不同</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 </a:t>
            </a:r>
            <a:endParaRPr lang="en-US" altLang="zh-CN" sz="24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(4) GPGPU具有更大的执行单元</a:t>
            </a:r>
            <a:r>
              <a:rPr lang="zh-CN" altLang="zh-CN" sz="2400" kern="2200" dirty="0">
                <a:effectLst/>
                <a:latin typeface="微软雅黑" panose="020B0503020204020204" pitchFamily="34" charset="-122"/>
                <a:ea typeface="微软雅黑" panose="020B0503020204020204" pitchFamily="34" charset="-122"/>
              </a:rPr>
              <a:t>。</a:t>
            </a: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(5) 线程轻重程度不同</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 </a:t>
            </a:r>
            <a:endParaRPr lang="en-US" altLang="zh-CN" sz="24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(6) CPU属于</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多核</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，而GPU则属于</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众核</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 </a:t>
            </a:r>
            <a:endParaRPr lang="en-US" altLang="zh-CN" sz="24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(7) 内存与寄存器之间的不同</a:t>
            </a:r>
            <a:r>
              <a:rPr lang="zh-CN" altLang="zh-CN" sz="2400" kern="2200" dirty="0">
                <a:effectLst/>
                <a:latin typeface="微软雅黑" panose="020B0503020204020204" pitchFamily="34" charset="-122"/>
                <a:ea typeface="微软雅黑" panose="020B0503020204020204" pitchFamily="34" charset="-122"/>
              </a:rPr>
              <a:t>。</a:t>
            </a:r>
            <a:r>
              <a:rPr lang="x-none" altLang="zh-CN" sz="2400" kern="2200" dirty="0">
                <a:effectLst/>
                <a:latin typeface="微软雅黑" panose="020B0503020204020204" pitchFamily="34" charset="-122"/>
                <a:ea typeface="微软雅黑" panose="020B0503020204020204" pitchFamily="34" charset="-122"/>
              </a:rPr>
              <a:t> </a:t>
            </a:r>
            <a:endParaRPr lang="en-US" altLang="zh-CN" sz="24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400" kern="2200" dirty="0">
                <a:effectLst/>
                <a:latin typeface="微软雅黑" panose="020B0503020204020204" pitchFamily="34" charset="-122"/>
                <a:ea typeface="微软雅黑" panose="020B0503020204020204" pitchFamily="34" charset="-122"/>
              </a:rPr>
              <a:t>(8) 缓存机制不同</a:t>
            </a:r>
            <a:r>
              <a:rPr lang="zh-CN" altLang="zh-CN" sz="2400" kern="2200" dirty="0">
                <a:effectLst/>
                <a:latin typeface="微软雅黑" panose="020B0503020204020204" pitchFamily="34" charset="-122"/>
                <a:ea typeface="微软雅黑" panose="020B0503020204020204" pitchFamily="34" charset="-122"/>
              </a:rPr>
              <a:t>。</a:t>
            </a:r>
            <a:endParaRPr lang="zh-CN"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33245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多进程、多线程、并发、并行</a:t>
            </a: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(1) 进程(活动)</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进程是一个具有独立功能的程序关于某个数据集合的一次运行活动。多进程，就好比同时打开了Word，Excel和Visio，他们都是不同的程序运行活动，即多个进程同时启动而已。</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(2) 线程(执行路径)</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线程，是一个执行中的程序活动(即进程)的多个执行路径，执行调度的单位。线程依托于进程存在，在进程之下，可以共享进程的内存，而且还拥有一个属于自己的内存空间，这段内存空间也叫做线程栈。多线程，指在一个进程下有多个线程。各个线程执行自己的任务，这些线程可以</a:t>
            </a:r>
            <a:r>
              <a:rPr lang="zh-CN" altLang="zh-CN" sz="1700" kern="2200" dirty="0">
                <a:effectLst/>
                <a:latin typeface="微软雅黑" panose="020B0503020204020204" pitchFamily="34" charset="-122"/>
                <a:ea typeface="微软雅黑" panose="020B0503020204020204" pitchFamily="34" charset="-122"/>
              </a:rPr>
              <a:t>“</a:t>
            </a:r>
            <a:r>
              <a:rPr lang="x-none" altLang="zh-CN" sz="1700" kern="2200" dirty="0">
                <a:effectLst/>
                <a:latin typeface="微软雅黑" panose="020B0503020204020204" pitchFamily="34" charset="-122"/>
                <a:ea typeface="微软雅黑" panose="020B0503020204020204" pitchFamily="34" charset="-122"/>
              </a:rPr>
              <a:t>同时进行</a:t>
            </a:r>
            <a:r>
              <a:rPr lang="zh-CN" altLang="zh-CN" sz="1700" kern="2200" dirty="0">
                <a:effectLst/>
                <a:latin typeface="微软雅黑" panose="020B0503020204020204" pitchFamily="34" charset="-122"/>
                <a:ea typeface="微软雅黑" panose="020B0503020204020204" pitchFamily="34" charset="-122"/>
              </a:rPr>
              <a:t>”</a:t>
            </a:r>
            <a:r>
              <a:rPr lang="x-none" altLang="zh-CN" sz="1700" kern="2200" dirty="0">
                <a:effectLst/>
                <a:latin typeface="微软雅黑" panose="020B0503020204020204" pitchFamily="34" charset="-122"/>
                <a:ea typeface="微软雅黑" panose="020B0503020204020204" pitchFamily="34" charset="-122"/>
              </a:rPr>
              <a:t>。多线程强调</a:t>
            </a:r>
            <a:r>
              <a:rPr lang="zh-CN" altLang="zh-CN" sz="1700" kern="2200" dirty="0">
                <a:effectLst/>
                <a:latin typeface="微软雅黑" panose="020B0503020204020204" pitchFamily="34" charset="-122"/>
                <a:ea typeface="微软雅黑" panose="020B0503020204020204" pitchFamily="34" charset="-122"/>
              </a:rPr>
              <a:t>“</a:t>
            </a:r>
            <a:r>
              <a:rPr lang="x-none" altLang="zh-CN" sz="1700" kern="2200" dirty="0">
                <a:effectLst/>
                <a:latin typeface="微软雅黑" panose="020B0503020204020204" pitchFamily="34" charset="-122"/>
                <a:ea typeface="微软雅黑" panose="020B0503020204020204" pitchFamily="34" charset="-122"/>
              </a:rPr>
              <a:t>同时，一起进行</a:t>
            </a:r>
            <a:r>
              <a:rPr lang="zh-CN" altLang="zh-CN" sz="1700" kern="2200" dirty="0">
                <a:effectLst/>
                <a:latin typeface="微软雅黑" panose="020B0503020204020204" pitchFamily="34" charset="-122"/>
                <a:ea typeface="微软雅黑" panose="020B0503020204020204" pitchFamily="34" charset="-122"/>
              </a:rPr>
              <a:t>”</a:t>
            </a:r>
            <a:r>
              <a:rPr lang="x-none" altLang="zh-CN" sz="1700" kern="2200" dirty="0">
                <a:effectLst/>
                <a:latin typeface="微软雅黑" panose="020B0503020204020204" pitchFamily="34" charset="-122"/>
                <a:ea typeface="微软雅黑" panose="020B0503020204020204" pitchFamily="34" charset="-122"/>
              </a:rPr>
              <a:t>，而不是单一的顺序操作。</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(3) 并发</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并发的实质是一个物理CPU(也可以多个物理CPU) 在若干道程序(或线程)之间多路复用，并发性是对有限物理资源强制行使多用户共享以提高效率。也就是说对于一个CPU资源，线程之间竞争得到执行机会。</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(4) 并行</a:t>
            </a:r>
            <a:endParaRPr lang="zh-CN" altLang="zh-CN" sz="17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0"/>
              </a:spcBef>
            </a:pPr>
            <a:r>
              <a:rPr lang="x-none" altLang="zh-CN" sz="1700" kern="2200" dirty="0">
                <a:effectLst/>
                <a:latin typeface="微软雅黑" panose="020B0503020204020204" pitchFamily="34" charset="-122"/>
                <a:ea typeface="微软雅黑" panose="020B0503020204020204" pitchFamily="34" charset="-122"/>
              </a:rPr>
              <a:t>指两个或两个以上事件(或线程)在同一时刻发生，是真正意义上的不同事件或线程在同一时刻，在不同CPU资源上(多核)，同时执行</a:t>
            </a:r>
            <a:r>
              <a:rPr lang="zh-CN" altLang="en-US" sz="1700" kern="2200" dirty="0">
                <a:effectLst/>
                <a:latin typeface="微软雅黑" panose="020B0503020204020204" pitchFamily="34" charset="-122"/>
                <a:ea typeface="微软雅黑" panose="020B0503020204020204" pitchFamily="34" charset="-122"/>
              </a:rPr>
              <a:t>。</a:t>
            </a:r>
            <a:endParaRPr lang="zh-CN" altLang="zh-CN" sz="17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54982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8.3.2 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GPU-CPU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的并行计算</a:t>
            </a: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2667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(1) CPU</a:t>
            </a:r>
            <a:r>
              <a:rPr lang="zh-CN" altLang="en-US" sz="2000" kern="2200" dirty="0">
                <a:effectLst/>
                <a:latin typeface="微软雅黑" panose="020B0503020204020204" pitchFamily="34" charset="-122"/>
                <a:ea typeface="微软雅黑" panose="020B0503020204020204" pitchFamily="34" charset="-122"/>
              </a:rPr>
              <a:t>并行计算</a:t>
            </a:r>
          </a:p>
          <a:p>
            <a:pPr indent="2667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CPU </a:t>
            </a:r>
            <a:r>
              <a:rPr lang="zh-CN" altLang="en-US" sz="2000" kern="2200" dirty="0">
                <a:effectLst/>
                <a:latin typeface="微软雅黑" panose="020B0503020204020204" pitchFamily="34" charset="-122"/>
                <a:ea typeface="微软雅黑" panose="020B0503020204020204" pitchFamily="34" charset="-122"/>
              </a:rPr>
              <a:t>采用复杂的分支预测技术来达到并行计算目的。对于</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并行计算，缓存对程序员透明。应用程序员无法通过编程手段操纵缓存。采用 </a:t>
            </a:r>
            <a:r>
              <a:rPr lang="en-US" altLang="zh-CN" sz="2000" kern="2200" dirty="0">
                <a:effectLst/>
                <a:latin typeface="微软雅黑" panose="020B0503020204020204" pitchFamily="34" charset="-122"/>
                <a:ea typeface="微软雅黑" panose="020B0503020204020204" pitchFamily="34" charset="-122"/>
              </a:rPr>
              <a:t>MIMD—</a:t>
            </a:r>
            <a:r>
              <a:rPr lang="zh-CN" altLang="en-US" sz="2000" kern="2200" dirty="0">
                <a:effectLst/>
                <a:latin typeface="微软雅黑" panose="020B0503020204020204" pitchFamily="34" charset="-122"/>
                <a:ea typeface="微软雅黑" panose="020B0503020204020204" pitchFamily="34" charset="-122"/>
              </a:rPr>
              <a:t>多指令多数据类型。多条指令构成指令流水线，且每个线程都有独立的硬件来操纵整个指令流。</a:t>
            </a:r>
          </a:p>
          <a:p>
            <a:pPr indent="2667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(2) GPU</a:t>
            </a:r>
            <a:r>
              <a:rPr lang="zh-CN" altLang="en-US" sz="2000" kern="2200" dirty="0">
                <a:effectLst/>
                <a:latin typeface="微软雅黑" panose="020B0503020204020204" pitchFamily="34" charset="-122"/>
                <a:ea typeface="微软雅黑" panose="020B0503020204020204" pitchFamily="34" charset="-122"/>
              </a:rPr>
              <a:t>并行计算</a:t>
            </a:r>
          </a:p>
          <a:p>
            <a:pPr indent="2667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最大的特点是它拥有超多计算核心，往往成千上万核。而每个核心都可以模拟一个</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的计算功能，虽然单个</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核心的计算能力一般低于</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。对于</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并行计算，缓存对程序员不透明，程序员可根据实际情况操纵大部分缓存。采用</a:t>
            </a:r>
            <a:r>
              <a:rPr lang="en-US" altLang="zh-CN" sz="2000" kern="2200" dirty="0">
                <a:effectLst/>
                <a:latin typeface="微软雅黑" panose="020B0503020204020204" pitchFamily="34" charset="-122"/>
                <a:ea typeface="微软雅黑" panose="020B0503020204020204" pitchFamily="34" charset="-122"/>
              </a:rPr>
              <a:t>SIMT—</a:t>
            </a:r>
            <a:r>
              <a:rPr lang="zh-CN" altLang="en-US" sz="2000" kern="2200" dirty="0">
                <a:effectLst/>
                <a:latin typeface="微软雅黑" panose="020B0503020204020204" pitchFamily="34" charset="-122"/>
                <a:ea typeface="微软雅黑" panose="020B0503020204020204" pitchFamily="34" charset="-122"/>
              </a:rPr>
              <a:t>单指令多线程模型，一条指令配备一组硬件，对应</a:t>
            </a:r>
            <a:r>
              <a:rPr lang="en-US" altLang="zh-CN" sz="2000" kern="2200" dirty="0">
                <a:effectLst/>
                <a:latin typeface="微软雅黑" panose="020B0503020204020204" pitchFamily="34" charset="-122"/>
                <a:ea typeface="微软雅黑" panose="020B0503020204020204" pitchFamily="34" charset="-122"/>
              </a:rPr>
              <a:t>32</a:t>
            </a:r>
            <a:r>
              <a:rPr lang="zh-CN" altLang="en-US" sz="2000" kern="2200" dirty="0">
                <a:effectLst/>
                <a:latin typeface="微软雅黑" panose="020B0503020204020204" pitchFamily="34" charset="-122"/>
                <a:ea typeface="微软雅黑" panose="020B0503020204020204" pitchFamily="34" charset="-122"/>
              </a:rPr>
              <a:t>个线程 </a:t>
            </a:r>
            <a:r>
              <a:rPr lang="en-US" altLang="zh-CN" sz="2000" kern="2200" dirty="0">
                <a:effectLst/>
                <a:latin typeface="微软雅黑" panose="020B0503020204020204" pitchFamily="34" charset="-122"/>
                <a:ea typeface="微软雅黑" panose="020B0503020204020204" pitchFamily="34" charset="-122"/>
              </a:rPr>
              <a:t>(</a:t>
            </a:r>
            <a:r>
              <a:rPr lang="zh-CN" altLang="en-US" sz="2000" kern="2200" dirty="0">
                <a:effectLst/>
                <a:latin typeface="微软雅黑" panose="020B0503020204020204" pitchFamily="34" charset="-122"/>
                <a:ea typeface="微软雅黑" panose="020B0503020204020204" pitchFamily="34" charset="-122"/>
              </a:rPr>
              <a:t>一个线程束</a:t>
            </a:r>
            <a:r>
              <a:rPr lang="en-US" altLang="zh-CN" sz="2000" kern="2200" dirty="0">
                <a:effectLst/>
                <a:latin typeface="微软雅黑" panose="020B0503020204020204" pitchFamily="34" charset="-122"/>
                <a:ea typeface="微软雅黑" panose="020B0503020204020204" pitchFamily="34" charset="-122"/>
              </a:rPr>
              <a:t>)</a:t>
            </a:r>
            <a:r>
              <a:rPr lang="zh-CN" altLang="en-US" sz="2000" kern="2200" dirty="0">
                <a:effectLst/>
                <a:latin typeface="微软雅黑" panose="020B0503020204020204" pitchFamily="34" charset="-122"/>
                <a:ea typeface="微软雅黑" panose="020B0503020204020204" pitchFamily="34" charset="-122"/>
              </a:rPr>
              <a:t>。</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内部有很多流多处理器。每个流多处理器都相当于一个“核”，而且一个流多处理器每次处理</a:t>
            </a:r>
            <a:r>
              <a:rPr lang="en-US" altLang="zh-CN" sz="2000" kern="2200" dirty="0">
                <a:effectLst/>
                <a:latin typeface="微软雅黑" panose="020B0503020204020204" pitchFamily="34" charset="-122"/>
                <a:ea typeface="微软雅黑" panose="020B0503020204020204" pitchFamily="34" charset="-122"/>
              </a:rPr>
              <a:t>32</a:t>
            </a:r>
            <a:r>
              <a:rPr lang="zh-CN" altLang="en-US" sz="2000" kern="2200" dirty="0">
                <a:effectLst/>
                <a:latin typeface="微软雅黑" panose="020B0503020204020204" pitchFamily="34" charset="-122"/>
                <a:ea typeface="微软雅黑" panose="020B0503020204020204" pitchFamily="34" charset="-122"/>
              </a:rPr>
              <a:t>个线程。</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61843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8.3.3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的计算能力</a:t>
            </a: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200" kern="2200" dirty="0">
                <a:effectLst/>
                <a:latin typeface="微软雅黑" panose="020B0503020204020204" pitchFamily="34" charset="-122"/>
                <a:ea typeface="微软雅黑" panose="020B0503020204020204" pitchFamily="34" charset="-122"/>
              </a:rPr>
              <a:t>从</a:t>
            </a:r>
            <a:r>
              <a:rPr lang="en-US" altLang="zh-CN" sz="2200" kern="2200" dirty="0">
                <a:effectLst/>
                <a:latin typeface="微软雅黑" panose="020B0503020204020204" pitchFamily="34" charset="-122"/>
                <a:ea typeface="微软雅黑" panose="020B0503020204020204" pitchFamily="34" charset="-122"/>
              </a:rPr>
              <a:t>8.3.2</a:t>
            </a:r>
            <a:r>
              <a:rPr lang="zh-CN" altLang="en-US" sz="2200" kern="2200" dirty="0">
                <a:effectLst/>
                <a:latin typeface="微软雅黑" panose="020B0503020204020204" pitchFamily="34" charset="-122"/>
                <a:ea typeface="微软雅黑" panose="020B0503020204020204" pitchFamily="34" charset="-122"/>
              </a:rPr>
              <a:t>章节中可以看出，</a:t>
            </a:r>
            <a:r>
              <a:rPr lang="en-US" altLang="zh-CN" sz="2200" kern="2200" dirty="0">
                <a:effectLst/>
                <a:latin typeface="微软雅黑" panose="020B0503020204020204" pitchFamily="34" charset="-122"/>
                <a:ea typeface="微软雅黑" panose="020B0503020204020204" pitchFamily="34" charset="-122"/>
              </a:rPr>
              <a:t>CPU</a:t>
            </a:r>
            <a:r>
              <a:rPr lang="zh-CN" altLang="en-US" sz="2200" kern="2200" dirty="0">
                <a:effectLst/>
                <a:latin typeface="微软雅黑" panose="020B0503020204020204" pitchFamily="34" charset="-122"/>
                <a:ea typeface="微软雅黑" panose="020B0503020204020204" pitchFamily="34" charset="-122"/>
              </a:rPr>
              <a:t>擅长统领全局等复杂操作，</a:t>
            </a:r>
            <a:r>
              <a:rPr lang="en-US" altLang="zh-CN" sz="2200" kern="2200" dirty="0">
                <a:effectLst/>
                <a:latin typeface="微软雅黑" panose="020B0503020204020204" pitchFamily="34" charset="-122"/>
                <a:ea typeface="微软雅黑" panose="020B0503020204020204" pitchFamily="34" charset="-122"/>
              </a:rPr>
              <a:t>GPU</a:t>
            </a:r>
            <a:r>
              <a:rPr lang="zh-CN" altLang="en-US" sz="2200" kern="2200" dirty="0">
                <a:effectLst/>
                <a:latin typeface="微软雅黑" panose="020B0503020204020204" pitchFamily="34" charset="-122"/>
                <a:ea typeface="微软雅黑" panose="020B0503020204020204" pitchFamily="34" charset="-122"/>
              </a:rPr>
              <a:t>擅长对大量数据进行简单重复操作。换句话说，</a:t>
            </a:r>
            <a:r>
              <a:rPr lang="en-US" altLang="zh-CN" sz="2200" kern="2200" dirty="0">
                <a:effectLst/>
                <a:latin typeface="微软雅黑" panose="020B0503020204020204" pitchFamily="34" charset="-122"/>
                <a:ea typeface="微软雅黑" panose="020B0503020204020204" pitchFamily="34" charset="-122"/>
              </a:rPr>
              <a:t>CPU</a:t>
            </a:r>
            <a:r>
              <a:rPr lang="zh-CN" altLang="en-US" sz="2200" kern="2200" dirty="0">
                <a:effectLst/>
                <a:latin typeface="微软雅黑" panose="020B0503020204020204" pitchFamily="34" charset="-122"/>
                <a:ea typeface="微软雅黑" panose="020B0503020204020204" pitchFamily="34" charset="-122"/>
              </a:rPr>
              <a:t>是从事复杂脑力劳动的教援，而</a:t>
            </a:r>
            <a:r>
              <a:rPr lang="en-US" altLang="zh-CN" sz="2200" kern="2200" dirty="0">
                <a:effectLst/>
                <a:latin typeface="微软雅黑" panose="020B0503020204020204" pitchFamily="34" charset="-122"/>
                <a:ea typeface="微软雅黑" panose="020B0503020204020204" pitchFamily="34" charset="-122"/>
              </a:rPr>
              <a:t>GPU</a:t>
            </a:r>
            <a:r>
              <a:rPr lang="zh-CN" altLang="en-US" sz="2200" kern="2200" dirty="0">
                <a:effectLst/>
                <a:latin typeface="微软雅黑" panose="020B0503020204020204" pitchFamily="34" charset="-122"/>
                <a:ea typeface="微软雅黑" panose="020B0503020204020204" pitchFamily="34" charset="-122"/>
              </a:rPr>
              <a:t>是进行大量并行计算的体力劳动者。</a:t>
            </a:r>
            <a:r>
              <a:rPr lang="en-US" altLang="zh-CN" sz="2200" kern="2200" dirty="0">
                <a:effectLst/>
                <a:latin typeface="微软雅黑" panose="020B0503020204020204" pitchFamily="34" charset="-122"/>
                <a:ea typeface="微软雅黑" panose="020B0503020204020204" pitchFamily="34" charset="-122"/>
              </a:rPr>
              <a:t>GPU</a:t>
            </a:r>
            <a:r>
              <a:rPr lang="zh-CN" altLang="en-US" sz="2200" kern="2200" dirty="0">
                <a:effectLst/>
                <a:latin typeface="微软雅黑" panose="020B0503020204020204" pitchFamily="34" charset="-122"/>
                <a:ea typeface="微软雅黑" panose="020B0503020204020204" pitchFamily="34" charset="-122"/>
              </a:rPr>
              <a:t>的重要参数有如下几点。</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(1) CUDA</a:t>
            </a:r>
            <a:r>
              <a:rPr lang="zh-CN" altLang="en-US" sz="2200" kern="2200" dirty="0">
                <a:effectLst/>
                <a:latin typeface="微软雅黑" panose="020B0503020204020204" pitchFamily="34" charset="-122"/>
                <a:ea typeface="微软雅黑" panose="020B0503020204020204" pitchFamily="34" charset="-122"/>
              </a:rPr>
              <a:t>核心</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(2) </a:t>
            </a:r>
            <a:r>
              <a:rPr lang="zh-CN" altLang="en-US" sz="2200" kern="2200" dirty="0">
                <a:effectLst/>
                <a:latin typeface="微软雅黑" panose="020B0503020204020204" pitchFamily="34" charset="-122"/>
                <a:ea typeface="微软雅黑" panose="020B0503020204020204" pitchFamily="34" charset="-122"/>
              </a:rPr>
              <a:t>显存容量</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(3) </a:t>
            </a:r>
            <a:r>
              <a:rPr lang="zh-CN" altLang="en-US" sz="2200" kern="2200" dirty="0">
                <a:effectLst/>
                <a:latin typeface="微软雅黑" panose="020B0503020204020204" pitchFamily="34" charset="-122"/>
                <a:ea typeface="微软雅黑" panose="020B0503020204020204" pitchFamily="34" charset="-122"/>
              </a:rPr>
              <a:t>显存位宽</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(4) </a:t>
            </a:r>
            <a:r>
              <a:rPr lang="zh-CN" altLang="en-US" sz="2200" kern="2200" dirty="0">
                <a:effectLst/>
                <a:latin typeface="微软雅黑" panose="020B0503020204020204" pitchFamily="34" charset="-122"/>
                <a:ea typeface="微软雅黑" panose="020B0503020204020204" pitchFamily="34" charset="-122"/>
              </a:rPr>
              <a:t>显存频率</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(5) </a:t>
            </a:r>
            <a:r>
              <a:rPr lang="zh-CN" altLang="en-US" sz="2200" kern="2200" dirty="0">
                <a:effectLst/>
                <a:latin typeface="微软雅黑" panose="020B0503020204020204" pitchFamily="34" charset="-122"/>
                <a:ea typeface="微软雅黑" panose="020B0503020204020204" pitchFamily="34" charset="-122"/>
              </a:rPr>
              <a:t>显存带宽</a:t>
            </a:r>
          </a:p>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(6) </a:t>
            </a:r>
            <a:r>
              <a:rPr lang="zh-CN" altLang="en-US" sz="2200" kern="2200" dirty="0">
                <a:effectLst/>
                <a:latin typeface="微软雅黑" panose="020B0503020204020204" pitchFamily="34" charset="-122"/>
                <a:ea typeface="微软雅黑" panose="020B0503020204020204" pitchFamily="34" charset="-122"/>
              </a:rPr>
              <a:t>其他指标</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522539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8.3.3 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的计算能力</a:t>
            </a: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评估一个显卡的性能不能单纯看某一个指标的性能，而是结合显卡的个指标及客户业务需求的综合性能。</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是协处理器，与</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端存储是分离的，故</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运算时必须先将</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端的代码和数据传输到</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才能执行</a:t>
            </a:r>
            <a:r>
              <a:rPr lang="en-US" altLang="zh-CN" sz="2000" kern="2200" dirty="0">
                <a:effectLst/>
                <a:latin typeface="微软雅黑" panose="020B0503020204020204" pitchFamily="34" charset="-122"/>
                <a:ea typeface="微软雅黑" panose="020B0503020204020204" pitchFamily="34" charset="-122"/>
              </a:rPr>
              <a:t>Kernel</a:t>
            </a:r>
            <a:r>
              <a:rPr lang="zh-CN" altLang="en-US" sz="2000" kern="2200" dirty="0">
                <a:effectLst/>
                <a:latin typeface="微软雅黑" panose="020B0503020204020204" pitchFamily="34" charset="-122"/>
                <a:ea typeface="微软雅黑" panose="020B0503020204020204" pitchFamily="34" charset="-122"/>
              </a:rPr>
              <a:t>函数。涉及</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与</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通信，其中通信接口</a:t>
            </a:r>
            <a:r>
              <a:rPr lang="en-US" altLang="zh-CN" sz="2000" kern="2200" dirty="0">
                <a:effectLst/>
                <a:latin typeface="微软雅黑" panose="020B0503020204020204" pitchFamily="34" charset="-122"/>
                <a:ea typeface="微软雅黑" panose="020B0503020204020204" pitchFamily="34" charset="-122"/>
              </a:rPr>
              <a:t>PCIe</a:t>
            </a:r>
            <a:r>
              <a:rPr lang="zh-CN" altLang="en-US" sz="2000" kern="2200" dirty="0">
                <a:effectLst/>
                <a:latin typeface="微软雅黑" panose="020B0503020204020204" pitchFamily="34" charset="-122"/>
                <a:ea typeface="微软雅黑" panose="020B0503020204020204" pitchFamily="34" charset="-122"/>
              </a:rPr>
              <a:t>的版本和性能会直接影响通信带宽。</a:t>
            </a:r>
          </a:p>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的另一个重要参数是浮点计算能力。对于常见的多媒体和图形处理计算、深度学习、人工智能等领域，</a:t>
            </a:r>
            <a:r>
              <a:rPr lang="en-US" altLang="zh-CN" sz="2000" kern="2200" dirty="0">
                <a:effectLst/>
                <a:latin typeface="微软雅黑" panose="020B0503020204020204" pitchFamily="34" charset="-122"/>
                <a:ea typeface="微软雅黑" panose="020B0503020204020204" pitchFamily="34" charset="-122"/>
              </a:rPr>
              <a:t>32</a:t>
            </a:r>
            <a:r>
              <a:rPr lang="zh-CN" altLang="en-US" sz="2000" kern="2200" dirty="0">
                <a:effectLst/>
                <a:latin typeface="微软雅黑" panose="020B0503020204020204" pitchFamily="34" charset="-122"/>
                <a:ea typeface="微软雅黑" panose="020B0503020204020204" pitchFamily="34" charset="-122"/>
              </a:rPr>
              <a:t>位的单精度浮点计算已经足够了。对于要求精度更低的机器学习等一些应用来说，半精度</a:t>
            </a:r>
            <a:r>
              <a:rPr lang="en-US" altLang="zh-CN" sz="2000" kern="2200" dirty="0">
                <a:effectLst/>
                <a:latin typeface="微软雅黑" panose="020B0503020204020204" pitchFamily="34" charset="-122"/>
                <a:ea typeface="微软雅黑" panose="020B0503020204020204" pitchFamily="34" charset="-122"/>
              </a:rPr>
              <a:t>16</a:t>
            </a:r>
            <a:r>
              <a:rPr lang="zh-CN" altLang="en-US" sz="2000" kern="2200" dirty="0">
                <a:effectLst/>
                <a:latin typeface="微软雅黑" panose="020B0503020204020204" pitchFamily="34" charset="-122"/>
                <a:ea typeface="微软雅黑" panose="020B0503020204020204" pitchFamily="34" charset="-122"/>
              </a:rPr>
              <a:t>位浮点数就可以甚至</a:t>
            </a:r>
            <a:r>
              <a:rPr lang="en-US" altLang="zh-CN" sz="2000" kern="2200" dirty="0">
                <a:effectLst/>
                <a:latin typeface="微软雅黑" panose="020B0503020204020204" pitchFamily="34" charset="-122"/>
                <a:ea typeface="微软雅黑" panose="020B0503020204020204" pitchFamily="34" charset="-122"/>
              </a:rPr>
              <a:t>8</a:t>
            </a:r>
            <a:r>
              <a:rPr lang="zh-CN" altLang="en-US" sz="2000" kern="2200" dirty="0">
                <a:effectLst/>
                <a:latin typeface="微软雅黑" panose="020B0503020204020204" pitchFamily="34" charset="-122"/>
                <a:ea typeface="微软雅黑" panose="020B0503020204020204" pitchFamily="34" charset="-122"/>
              </a:rPr>
              <a:t>位浮点数就已经够用了。</a:t>
            </a:r>
          </a:p>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对于浮点计算来说，</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可以同时支持不同精度的浮点运算，但在</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里针对单精度和双精度就需要各自独立的计算单元，一般在</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里支持单精度运算的单精度</a:t>
            </a:r>
            <a:r>
              <a:rPr lang="en-US" altLang="zh-CN" sz="2000" kern="2200" dirty="0">
                <a:effectLst/>
                <a:latin typeface="微软雅黑" panose="020B0503020204020204" pitchFamily="34" charset="-122"/>
                <a:ea typeface="微软雅黑" panose="020B0503020204020204" pitchFamily="34" charset="-122"/>
              </a:rPr>
              <a:t>ALU(</a:t>
            </a:r>
            <a:r>
              <a:rPr lang="zh-CN" altLang="en-US" sz="2000" kern="2200" dirty="0">
                <a:effectLst/>
                <a:latin typeface="微软雅黑" panose="020B0503020204020204" pitchFamily="34" charset="-122"/>
                <a:ea typeface="微软雅黑" panose="020B0503020204020204" pitchFamily="34" charset="-122"/>
              </a:rPr>
              <a:t>算术逻辑单元</a:t>
            </a:r>
            <a:r>
              <a:rPr lang="en-US" altLang="zh-CN" sz="2000" kern="2200" dirty="0">
                <a:effectLst/>
                <a:latin typeface="微软雅黑" panose="020B0503020204020204" pitchFamily="34" charset="-122"/>
                <a:ea typeface="微软雅黑" panose="020B0503020204020204" pitchFamily="34" charset="-122"/>
              </a:rPr>
              <a:t>)</a:t>
            </a:r>
            <a:r>
              <a:rPr lang="zh-CN" altLang="en-US" sz="2000" kern="2200" dirty="0">
                <a:effectLst/>
                <a:latin typeface="微软雅黑" panose="020B0503020204020204" pitchFamily="34" charset="-122"/>
                <a:ea typeface="微软雅黑" panose="020B0503020204020204" pitchFamily="34" charset="-122"/>
              </a:rPr>
              <a:t>称之为</a:t>
            </a:r>
            <a:r>
              <a:rPr lang="en-US" altLang="zh-CN" sz="2000" kern="2200" dirty="0">
                <a:effectLst/>
                <a:latin typeface="微软雅黑" panose="020B0503020204020204" pitchFamily="34" charset="-122"/>
                <a:ea typeface="微软雅黑" panose="020B0503020204020204" pitchFamily="34" charset="-122"/>
              </a:rPr>
              <a:t>FP32 Core</a:t>
            </a:r>
            <a:r>
              <a:rPr lang="zh-CN" altLang="en-US" sz="2000" kern="2200" dirty="0">
                <a:effectLst/>
                <a:latin typeface="微软雅黑" panose="020B0503020204020204" pitchFamily="34" charset="-122"/>
                <a:ea typeface="微软雅黑" panose="020B0503020204020204" pitchFamily="34" charset="-122"/>
              </a:rPr>
              <a:t>，而把用作双精度运算的双精度</a:t>
            </a:r>
            <a:r>
              <a:rPr lang="en-US" altLang="zh-CN" sz="2000" kern="2200" dirty="0">
                <a:effectLst/>
                <a:latin typeface="微软雅黑" panose="020B0503020204020204" pitchFamily="34" charset="-122"/>
                <a:ea typeface="微软雅黑" panose="020B0503020204020204" pitchFamily="34" charset="-122"/>
              </a:rPr>
              <a:t>ALU</a:t>
            </a:r>
            <a:r>
              <a:rPr lang="zh-CN" altLang="en-US" sz="2000" kern="2200" dirty="0">
                <a:effectLst/>
                <a:latin typeface="微软雅黑" panose="020B0503020204020204" pitchFamily="34" charset="-122"/>
                <a:ea typeface="微软雅黑" panose="020B0503020204020204" pitchFamily="34" charset="-122"/>
              </a:rPr>
              <a:t>称之为</a:t>
            </a:r>
            <a:r>
              <a:rPr lang="en-US" altLang="zh-CN" sz="2000" kern="2200" dirty="0">
                <a:effectLst/>
                <a:latin typeface="微软雅黑" panose="020B0503020204020204" pitchFamily="34" charset="-122"/>
                <a:ea typeface="微软雅黑" panose="020B0503020204020204" pitchFamily="34" charset="-122"/>
              </a:rPr>
              <a:t>DP Unit</a:t>
            </a:r>
            <a:r>
              <a:rPr lang="zh-CN" altLang="en-US" sz="2000" kern="2200" dirty="0">
                <a:effectLst/>
                <a:latin typeface="微软雅黑" panose="020B0503020204020204" pitchFamily="34" charset="-122"/>
                <a:ea typeface="微软雅黑" panose="020B0503020204020204" pitchFamily="34" charset="-122"/>
              </a:rPr>
              <a:t>或者</a:t>
            </a:r>
            <a:r>
              <a:rPr lang="en-US" altLang="zh-CN" sz="2000" kern="2200" dirty="0">
                <a:effectLst/>
                <a:latin typeface="微软雅黑" panose="020B0503020204020204" pitchFamily="34" charset="-122"/>
                <a:ea typeface="微软雅黑" panose="020B0503020204020204" pitchFamily="34" charset="-122"/>
              </a:rPr>
              <a:t>FP64 core</a:t>
            </a:r>
            <a:r>
              <a:rPr lang="zh-CN" altLang="en-US" sz="2000" kern="2200" dirty="0">
                <a:effectLst/>
                <a:latin typeface="微软雅黑" panose="020B0503020204020204" pitchFamily="34" charset="-122"/>
                <a:ea typeface="微软雅黑" panose="020B0503020204020204" pitchFamily="34" charset="-122"/>
              </a:rPr>
              <a:t>，在</a:t>
            </a:r>
            <a:r>
              <a:rPr lang="en-US" altLang="zh-CN" sz="2000" kern="2200" dirty="0">
                <a:effectLst/>
                <a:latin typeface="微软雅黑" panose="020B0503020204020204" pitchFamily="34" charset="-122"/>
                <a:ea typeface="微软雅黑" panose="020B0503020204020204" pitchFamily="34" charset="-122"/>
              </a:rPr>
              <a:t>NVIDIA</a:t>
            </a:r>
            <a:r>
              <a:rPr lang="zh-CN" altLang="en-US" sz="2000" kern="2200" dirty="0">
                <a:effectLst/>
                <a:latin typeface="微软雅黑" panose="020B0503020204020204" pitchFamily="34" charset="-122"/>
                <a:ea typeface="微软雅黑" panose="020B0503020204020204" pitchFamily="34" charset="-122"/>
              </a:rPr>
              <a:t>不同架构不同型号的</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之间，这两者数量的比例差异很大。</a:t>
            </a:r>
          </a:p>
          <a:p>
            <a:pPr indent="457200" algn="just">
              <a:lnSpc>
                <a:spcPct val="150000"/>
              </a:lnSpc>
              <a:spcBef>
                <a:spcPts val="0"/>
              </a:spcBef>
            </a:pPr>
            <a:endParaRPr lang="zh-CN" altLang="en-US" sz="22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737302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p>
        </p:txBody>
      </p:sp>
      <p:sp>
        <p:nvSpPr>
          <p:cNvPr id="11" name="Title 6"/>
          <p:cNvSpPr txBox="1"/>
          <p:nvPr>
            <p:custDataLst>
              <p:tags r:id="rId6"/>
            </p:custDataLst>
          </p:nvPr>
        </p:nvSpPr>
        <p:spPr>
          <a:xfrm>
            <a:off x="220824" y="992955"/>
            <a:ext cx="51036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是一种新的操作</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计算的硬件和软件架构，它将</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视作一个数据并行计算设备，而且无需把这些计算映射到图形</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。操作系统的多任务机制可以同时管理</a:t>
            </a: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访问</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和图形程序的运行库，其计算特性支持利用</a:t>
            </a: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直观地编写</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核心程序。目前</a:t>
            </a:r>
            <a:r>
              <a:rPr lang="en-US" altLang="zh-CN" sz="2000" kern="2200" dirty="0">
                <a:effectLst/>
                <a:latin typeface="微软雅黑" panose="020B0503020204020204" pitchFamily="34" charset="-122"/>
                <a:ea typeface="微软雅黑" panose="020B0503020204020204" pitchFamily="34" charset="-122"/>
              </a:rPr>
              <a:t>Tesla</a:t>
            </a:r>
            <a:r>
              <a:rPr lang="zh-CN" altLang="en-US" sz="2000" kern="2200" dirty="0">
                <a:effectLst/>
                <a:latin typeface="微软雅黑" panose="020B0503020204020204" pitchFamily="34" charset="-122"/>
                <a:ea typeface="微软雅黑" panose="020B0503020204020204" pitchFamily="34" charset="-122"/>
              </a:rPr>
              <a:t>架构具有在笔记本电脑、台式机、工作站和服务器上的广泛可用性。</a:t>
            </a: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编程框架可分为三个部分：编程接口</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、运行时需要的</a:t>
            </a:r>
            <a:r>
              <a:rPr lang="en-US" altLang="zh-CN" sz="2000" kern="2200" dirty="0">
                <a:effectLst/>
                <a:latin typeface="微软雅黑" panose="020B0503020204020204" pitchFamily="34" charset="-122"/>
                <a:ea typeface="微软雅黑" panose="020B0503020204020204" pitchFamily="34" charset="-122"/>
              </a:rPr>
              <a:t>runtime</a:t>
            </a:r>
            <a:r>
              <a:rPr lang="zh-CN" altLang="en-US" sz="2000" kern="2200" dirty="0">
                <a:effectLst/>
                <a:latin typeface="微软雅黑" panose="020B0503020204020204" pitchFamily="34" charset="-122"/>
                <a:ea typeface="微软雅黑" panose="020B0503020204020204" pitchFamily="34" charset="-122"/>
              </a:rPr>
              <a:t>库和设备驱动</a:t>
            </a:r>
            <a:endParaRPr lang="zh-CN" altLang="en-US" sz="22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FE4B0A44-C95D-4EED-975B-41F043A4CF38}"/>
              </a:ext>
            </a:extLst>
          </p:cNvPr>
          <p:cNvPicPr/>
          <p:nvPr/>
        </p:nvPicPr>
        <p:blipFill>
          <a:blip r:embed="rId9"/>
          <a:stretch>
            <a:fillRect/>
          </a:stretch>
        </p:blipFill>
        <p:spPr>
          <a:xfrm>
            <a:off x="5529580" y="992954"/>
            <a:ext cx="5933440" cy="5064945"/>
          </a:xfrm>
          <a:prstGeom prst="rect">
            <a:avLst/>
          </a:prstGeom>
        </p:spPr>
      </p:pic>
    </p:spTree>
    <p:custDataLst>
      <p:tags r:id="rId1"/>
    </p:custDataLst>
    <p:extLst>
      <p:ext uri="{BB962C8B-B14F-4D97-AF65-F5344CB8AC3E}">
        <p14:creationId xmlns:p14="http://schemas.microsoft.com/office/powerpoint/2010/main" val="291943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a:spcBef>
                <a:spcPts val="0"/>
              </a:spcBef>
              <a:spcAft>
                <a:spcPts val="0"/>
              </a:spcAft>
              <a:buSzPct val="100000"/>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 API</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评估一个显卡的性能不能单纯看某一个指标的性能，而是结合显卡的个指标及客户业务需求的综合性能。</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是协处理器，与</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端存储是分离的，故</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运算时必须先将</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端的代码和数据传输到</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才能执行</a:t>
            </a:r>
            <a:r>
              <a:rPr lang="en-US" altLang="zh-CN" sz="2000" kern="2200" dirty="0">
                <a:effectLst/>
                <a:latin typeface="微软雅黑" panose="020B0503020204020204" pitchFamily="34" charset="-122"/>
                <a:ea typeface="微软雅黑" panose="020B0503020204020204" pitchFamily="34" charset="-122"/>
              </a:rPr>
              <a:t>Kernel</a:t>
            </a:r>
            <a:r>
              <a:rPr lang="zh-CN" altLang="en-US" sz="2000" kern="2200" dirty="0">
                <a:effectLst/>
                <a:latin typeface="微软雅黑" panose="020B0503020204020204" pitchFamily="34" charset="-122"/>
                <a:ea typeface="微软雅黑" panose="020B0503020204020204" pitchFamily="34" charset="-122"/>
              </a:rPr>
              <a:t>函数。涉及</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与</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通信，其中通信接口</a:t>
            </a:r>
            <a:r>
              <a:rPr lang="en-US" altLang="zh-CN" sz="2000" kern="2200" dirty="0">
                <a:effectLst/>
                <a:latin typeface="微软雅黑" panose="020B0503020204020204" pitchFamily="34" charset="-122"/>
                <a:ea typeface="微软雅黑" panose="020B0503020204020204" pitchFamily="34" charset="-122"/>
              </a:rPr>
              <a:t>PCIe</a:t>
            </a:r>
            <a:r>
              <a:rPr lang="zh-CN" altLang="en-US" sz="2000" kern="2200" dirty="0">
                <a:effectLst/>
                <a:latin typeface="微软雅黑" panose="020B0503020204020204" pitchFamily="34" charset="-122"/>
                <a:ea typeface="微软雅黑" panose="020B0503020204020204" pitchFamily="34" charset="-122"/>
              </a:rPr>
              <a:t>的版本和性能会直接影响通信带宽。</a:t>
            </a:r>
          </a:p>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的另一个重要参数是浮点计算能力。对于常见的多媒体和图形处理计算、深度学习、人工智能等领域，</a:t>
            </a:r>
            <a:r>
              <a:rPr lang="en-US" altLang="zh-CN" sz="2000" kern="2200" dirty="0">
                <a:effectLst/>
                <a:latin typeface="微软雅黑" panose="020B0503020204020204" pitchFamily="34" charset="-122"/>
                <a:ea typeface="微软雅黑" panose="020B0503020204020204" pitchFamily="34" charset="-122"/>
              </a:rPr>
              <a:t>32</a:t>
            </a:r>
            <a:r>
              <a:rPr lang="zh-CN" altLang="en-US" sz="2000" kern="2200" dirty="0">
                <a:effectLst/>
                <a:latin typeface="微软雅黑" panose="020B0503020204020204" pitchFamily="34" charset="-122"/>
                <a:ea typeface="微软雅黑" panose="020B0503020204020204" pitchFamily="34" charset="-122"/>
              </a:rPr>
              <a:t>位的单精度浮点计算已经足够了。对于要求精度更低的机器学习等一些应用来说，半精度</a:t>
            </a:r>
            <a:r>
              <a:rPr lang="en-US" altLang="zh-CN" sz="2000" kern="2200" dirty="0">
                <a:effectLst/>
                <a:latin typeface="微软雅黑" panose="020B0503020204020204" pitchFamily="34" charset="-122"/>
                <a:ea typeface="微软雅黑" panose="020B0503020204020204" pitchFamily="34" charset="-122"/>
              </a:rPr>
              <a:t>16</a:t>
            </a:r>
            <a:r>
              <a:rPr lang="zh-CN" altLang="en-US" sz="2000" kern="2200" dirty="0">
                <a:effectLst/>
                <a:latin typeface="微软雅黑" panose="020B0503020204020204" pitchFamily="34" charset="-122"/>
                <a:ea typeface="微软雅黑" panose="020B0503020204020204" pitchFamily="34" charset="-122"/>
              </a:rPr>
              <a:t>位浮点数就可以甚至</a:t>
            </a:r>
            <a:r>
              <a:rPr lang="en-US" altLang="zh-CN" sz="2000" kern="2200" dirty="0">
                <a:effectLst/>
                <a:latin typeface="微软雅黑" panose="020B0503020204020204" pitchFamily="34" charset="-122"/>
                <a:ea typeface="微软雅黑" panose="020B0503020204020204" pitchFamily="34" charset="-122"/>
              </a:rPr>
              <a:t>8</a:t>
            </a:r>
            <a:r>
              <a:rPr lang="zh-CN" altLang="en-US" sz="2000" kern="2200" dirty="0">
                <a:effectLst/>
                <a:latin typeface="微软雅黑" panose="020B0503020204020204" pitchFamily="34" charset="-122"/>
                <a:ea typeface="微软雅黑" panose="020B0503020204020204" pitchFamily="34" charset="-122"/>
              </a:rPr>
              <a:t>位浮点数就已经够用了。</a:t>
            </a:r>
          </a:p>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对于浮点计算来说，</a:t>
            </a:r>
            <a:r>
              <a:rPr lang="en-US" altLang="zh-CN" sz="2000" kern="2200" dirty="0">
                <a:effectLst/>
                <a:latin typeface="微软雅黑" panose="020B0503020204020204" pitchFamily="34" charset="-122"/>
                <a:ea typeface="微软雅黑" panose="020B0503020204020204" pitchFamily="34" charset="-122"/>
              </a:rPr>
              <a:t>CPU</a:t>
            </a:r>
            <a:r>
              <a:rPr lang="zh-CN" altLang="en-US" sz="2000" kern="2200" dirty="0">
                <a:effectLst/>
                <a:latin typeface="微软雅黑" panose="020B0503020204020204" pitchFamily="34" charset="-122"/>
                <a:ea typeface="微软雅黑" panose="020B0503020204020204" pitchFamily="34" charset="-122"/>
              </a:rPr>
              <a:t>可以同时支持不同精度的浮点运算，但在</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里针对单精度和双精度就需要各自独立的计算单元，一般在</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里支持单精度运算的单精度</a:t>
            </a:r>
            <a:r>
              <a:rPr lang="en-US" altLang="zh-CN" sz="2000" kern="2200" dirty="0">
                <a:effectLst/>
                <a:latin typeface="微软雅黑" panose="020B0503020204020204" pitchFamily="34" charset="-122"/>
                <a:ea typeface="微软雅黑" panose="020B0503020204020204" pitchFamily="34" charset="-122"/>
              </a:rPr>
              <a:t>ALU(</a:t>
            </a:r>
            <a:r>
              <a:rPr lang="zh-CN" altLang="en-US" sz="2000" kern="2200" dirty="0">
                <a:effectLst/>
                <a:latin typeface="微软雅黑" panose="020B0503020204020204" pitchFamily="34" charset="-122"/>
                <a:ea typeface="微软雅黑" panose="020B0503020204020204" pitchFamily="34" charset="-122"/>
              </a:rPr>
              <a:t>算术逻辑单元</a:t>
            </a:r>
            <a:r>
              <a:rPr lang="en-US" altLang="zh-CN" sz="2000" kern="2200" dirty="0">
                <a:effectLst/>
                <a:latin typeface="微软雅黑" panose="020B0503020204020204" pitchFamily="34" charset="-122"/>
                <a:ea typeface="微软雅黑" panose="020B0503020204020204" pitchFamily="34" charset="-122"/>
              </a:rPr>
              <a:t>)</a:t>
            </a:r>
            <a:r>
              <a:rPr lang="zh-CN" altLang="en-US" sz="2000" kern="2200" dirty="0">
                <a:effectLst/>
                <a:latin typeface="微软雅黑" panose="020B0503020204020204" pitchFamily="34" charset="-122"/>
                <a:ea typeface="微软雅黑" panose="020B0503020204020204" pitchFamily="34" charset="-122"/>
              </a:rPr>
              <a:t>称之为</a:t>
            </a:r>
            <a:r>
              <a:rPr lang="en-US" altLang="zh-CN" sz="2000" kern="2200" dirty="0">
                <a:effectLst/>
                <a:latin typeface="微软雅黑" panose="020B0503020204020204" pitchFamily="34" charset="-122"/>
                <a:ea typeface="微软雅黑" panose="020B0503020204020204" pitchFamily="34" charset="-122"/>
              </a:rPr>
              <a:t>FP32 Core</a:t>
            </a:r>
            <a:r>
              <a:rPr lang="zh-CN" altLang="en-US" sz="2000" kern="2200" dirty="0">
                <a:effectLst/>
                <a:latin typeface="微软雅黑" panose="020B0503020204020204" pitchFamily="34" charset="-122"/>
                <a:ea typeface="微软雅黑" panose="020B0503020204020204" pitchFamily="34" charset="-122"/>
              </a:rPr>
              <a:t>，而把用作双精度运算的双精度</a:t>
            </a:r>
            <a:r>
              <a:rPr lang="en-US" altLang="zh-CN" sz="2000" kern="2200" dirty="0">
                <a:effectLst/>
                <a:latin typeface="微软雅黑" panose="020B0503020204020204" pitchFamily="34" charset="-122"/>
                <a:ea typeface="微软雅黑" panose="020B0503020204020204" pitchFamily="34" charset="-122"/>
              </a:rPr>
              <a:t>ALU</a:t>
            </a:r>
            <a:r>
              <a:rPr lang="zh-CN" altLang="en-US" sz="2000" kern="2200" dirty="0">
                <a:effectLst/>
                <a:latin typeface="微软雅黑" panose="020B0503020204020204" pitchFamily="34" charset="-122"/>
                <a:ea typeface="微软雅黑" panose="020B0503020204020204" pitchFamily="34" charset="-122"/>
              </a:rPr>
              <a:t>称之为</a:t>
            </a:r>
            <a:r>
              <a:rPr lang="en-US" altLang="zh-CN" sz="2000" kern="2200" dirty="0">
                <a:effectLst/>
                <a:latin typeface="微软雅黑" panose="020B0503020204020204" pitchFamily="34" charset="-122"/>
                <a:ea typeface="微软雅黑" panose="020B0503020204020204" pitchFamily="34" charset="-122"/>
              </a:rPr>
              <a:t>DP Unit</a:t>
            </a:r>
            <a:r>
              <a:rPr lang="zh-CN" altLang="en-US" sz="2000" kern="2200" dirty="0">
                <a:effectLst/>
                <a:latin typeface="微软雅黑" panose="020B0503020204020204" pitchFamily="34" charset="-122"/>
                <a:ea typeface="微软雅黑" panose="020B0503020204020204" pitchFamily="34" charset="-122"/>
              </a:rPr>
              <a:t>或者</a:t>
            </a:r>
            <a:r>
              <a:rPr lang="en-US" altLang="zh-CN" sz="2000" kern="2200" dirty="0">
                <a:effectLst/>
                <a:latin typeface="微软雅黑" panose="020B0503020204020204" pitchFamily="34" charset="-122"/>
                <a:ea typeface="微软雅黑" panose="020B0503020204020204" pitchFamily="34" charset="-122"/>
              </a:rPr>
              <a:t>FP64 core</a:t>
            </a:r>
            <a:r>
              <a:rPr lang="zh-CN" altLang="en-US" sz="2000" kern="2200" dirty="0">
                <a:effectLst/>
                <a:latin typeface="微软雅黑" panose="020B0503020204020204" pitchFamily="34" charset="-122"/>
                <a:ea typeface="微软雅黑" panose="020B0503020204020204" pitchFamily="34" charset="-122"/>
              </a:rPr>
              <a:t>，在</a:t>
            </a:r>
            <a:r>
              <a:rPr lang="en-US" altLang="zh-CN" sz="2000" kern="2200" dirty="0">
                <a:effectLst/>
                <a:latin typeface="微软雅黑" panose="020B0503020204020204" pitchFamily="34" charset="-122"/>
                <a:ea typeface="微软雅黑" panose="020B0503020204020204" pitchFamily="34" charset="-122"/>
              </a:rPr>
              <a:t>NVIDIA</a:t>
            </a:r>
            <a:r>
              <a:rPr lang="zh-CN" altLang="en-US" sz="2000" kern="2200" dirty="0">
                <a:effectLst/>
                <a:latin typeface="微软雅黑" panose="020B0503020204020204" pitchFamily="34" charset="-122"/>
                <a:ea typeface="微软雅黑" panose="020B0503020204020204" pitchFamily="34" charset="-122"/>
              </a:rPr>
              <a:t>不同架构不同型号的</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之间，这两者数量的比例差异很大。</a:t>
            </a:r>
          </a:p>
          <a:p>
            <a:pPr indent="457200" algn="just">
              <a:lnSpc>
                <a:spcPct val="150000"/>
              </a:lnSpc>
              <a:spcBef>
                <a:spcPts val="0"/>
              </a:spcBef>
            </a:pPr>
            <a:endParaRPr lang="zh-CN" altLang="en-US" sz="22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97430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896"/>
          </a:xfrm>
          <a:prstGeom prst="rect">
            <a:avLst/>
          </a:prstGeom>
          <a:noFill/>
        </p:spPr>
        <p:txBody>
          <a:bodyPr lIns="91440" tIns="45720" rIns="91440" bIns="45720">
            <a:spAutoFit/>
          </a:bodyPr>
          <a:lstStyle/>
          <a:p>
            <a:pPr algn="ctr" fontAlgn="auto">
              <a:spcBef>
                <a:spcPts val="0"/>
              </a:spcBef>
              <a:spcAft>
                <a:spcPts val="0"/>
              </a:spcAft>
              <a:defRPr/>
            </a:pPr>
            <a:r>
              <a:rPr lang="en-US" altLang="zh-CN" sz="4533" b="1" dirty="0">
                <a:solidFill>
                  <a:srgbClr val="1B4367"/>
                </a:solidFill>
                <a:latin typeface="+mn-lt"/>
                <a:ea typeface="+mn-ea"/>
                <a:cs typeface="+mn-ea"/>
                <a:sym typeface="+mn-lt"/>
              </a:rPr>
              <a:t>8.1 </a:t>
            </a:r>
            <a:r>
              <a:rPr lang="zh-CN" altLang="en-US" sz="4533" b="1" dirty="0">
                <a:solidFill>
                  <a:srgbClr val="1B4367"/>
                </a:solidFill>
                <a:latin typeface="+mn-lt"/>
                <a:ea typeface="+mn-ea"/>
                <a:cs typeface="+mn-ea"/>
                <a:sym typeface="+mn-lt"/>
              </a:rPr>
              <a:t>引言</a:t>
            </a: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01</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p>
        </p:txBody>
      </p:sp>
    </p:spTree>
    <p:extLst>
      <p:ext uri="{BB962C8B-B14F-4D97-AF65-F5344CB8AC3E}">
        <p14:creationId xmlns:p14="http://schemas.microsoft.com/office/powerpoint/2010/main" val="19231900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 API</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可以通过两种方式调用底层</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硬件：驱动</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和运行</a:t>
            </a:r>
            <a:r>
              <a:rPr lang="en-US" altLang="zh-CN" sz="2000" kern="2200" dirty="0">
                <a:effectLst/>
                <a:latin typeface="微软雅黑" panose="020B0503020204020204" pitchFamily="34" charset="-122"/>
                <a:ea typeface="微软雅黑" panose="020B0503020204020204" pitchFamily="34" charset="-122"/>
              </a:rPr>
              <a:t>API</a:t>
            </a:r>
          </a:p>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(1) </a:t>
            </a:r>
            <a:r>
              <a:rPr lang="zh-CN" altLang="en-US" sz="2000" kern="2200" dirty="0">
                <a:effectLst/>
                <a:latin typeface="微软雅黑" panose="020B0503020204020204" pitchFamily="34" charset="-122"/>
                <a:ea typeface="微软雅黑" panose="020B0503020204020204" pitchFamily="34" charset="-122"/>
              </a:rPr>
              <a:t>驱动</a:t>
            </a:r>
            <a:r>
              <a:rPr lang="en-US" altLang="zh-CN" sz="2000" kern="2200" dirty="0">
                <a:effectLst/>
                <a:latin typeface="微软雅黑" panose="020B0503020204020204" pitchFamily="34" charset="-122"/>
                <a:ea typeface="微软雅黑" panose="020B0503020204020204" pitchFamily="34" charset="-122"/>
              </a:rPr>
              <a:t>API</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驱动</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是一种基于句柄的底层接口，大多数对象通过句柄被弓</a:t>
            </a:r>
            <a:r>
              <a:rPr lang="en-US" altLang="zh-CN" sz="2000" kern="2200" dirty="0">
                <a:effectLst/>
                <a:latin typeface="微软雅黑" panose="020B0503020204020204" pitchFamily="34" charset="-122"/>
                <a:ea typeface="微软雅黑" panose="020B0503020204020204" pitchFamily="34" charset="-122"/>
              </a:rPr>
              <a:t>|</a:t>
            </a:r>
            <a:r>
              <a:rPr lang="zh-CN" altLang="en-US" sz="2000" kern="2200" dirty="0">
                <a:effectLst/>
                <a:latin typeface="微软雅黑" panose="020B0503020204020204" pitchFamily="34" charset="-122"/>
                <a:ea typeface="微软雅黑" panose="020B0503020204020204" pitchFamily="34" charset="-122"/>
              </a:rPr>
              <a:t>用，其函数前缀均为</a:t>
            </a:r>
            <a:r>
              <a:rPr lang="en-US" altLang="zh-CN" sz="2000" kern="2200" dirty="0">
                <a:effectLst/>
                <a:latin typeface="微软雅黑" panose="020B0503020204020204" pitchFamily="34" charset="-122"/>
                <a:ea typeface="微软雅黑" panose="020B0503020204020204" pitchFamily="34" charset="-122"/>
              </a:rPr>
              <a:t>cu</a:t>
            </a:r>
            <a:r>
              <a:rPr lang="zh-CN" altLang="en-US" sz="2000" kern="2200" dirty="0">
                <a:effectLst/>
                <a:latin typeface="微软雅黑" panose="020B0503020204020204" pitchFamily="34" charset="-122"/>
                <a:ea typeface="微软雅黑" panose="020B0503020204020204" pitchFamily="34" charset="-122"/>
              </a:rPr>
              <a:t>。</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在调用驱动</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前必须进行初始化然后创建一个</a:t>
            </a: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上下文，该上下文关联到特定设备并成为主机线程的当前上下文。</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通过加载</a:t>
            </a:r>
            <a:r>
              <a:rPr lang="en-US" altLang="zh-CN" sz="2000" kern="2200" dirty="0">
                <a:effectLst/>
                <a:latin typeface="微软雅黑" panose="020B0503020204020204" pitchFamily="34" charset="-122"/>
                <a:ea typeface="微软雅黑" panose="020B0503020204020204" pitchFamily="34" charset="-122"/>
              </a:rPr>
              <a:t>PTX</a:t>
            </a:r>
            <a:r>
              <a:rPr lang="zh-CN" altLang="en-US" sz="2000" kern="2200" dirty="0">
                <a:effectLst/>
                <a:latin typeface="微软雅黑" panose="020B0503020204020204" pitchFamily="34" charset="-122"/>
                <a:ea typeface="微软雅黑" panose="020B0503020204020204" pitchFamily="34" charset="-122"/>
              </a:rPr>
              <a:t>汇编形式或二进制对象形式的内核并指定参数，就可以启动内核进行计算。</a:t>
            </a:r>
            <a:endParaRPr lang="en-US" altLang="zh-CN" sz="2000" kern="2200" dirty="0">
              <a:effectLst/>
              <a:latin typeface="微软雅黑" panose="020B0503020204020204" pitchFamily="34" charset="-122"/>
              <a:ea typeface="微软雅黑" panose="020B0503020204020204" pitchFamily="34" charset="-122"/>
            </a:endParaRPr>
          </a:p>
          <a:p>
            <a:pPr marL="342900" indent="-457200" algn="just">
              <a:lnSpc>
                <a:spcPct val="150000"/>
              </a:lnSpc>
              <a:spcBef>
                <a:spcPts val="0"/>
              </a:spcBef>
              <a:buFont typeface="Wingdings" panose="05000000000000000000" pitchFamily="2" charset="2"/>
              <a:buChar char="Ø"/>
            </a:pPr>
            <a:r>
              <a:rPr lang="en-US" altLang="zh-CN" sz="2000" kern="2200" dirty="0">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驱动</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可以通过直接操作硬件执行一些复杂的功能而获得更高的性能，但其编程较为复杂，使用难度较大。</a:t>
            </a:r>
          </a:p>
          <a:p>
            <a:pPr indent="457200" algn="just">
              <a:lnSpc>
                <a:spcPct val="150000"/>
              </a:lnSpc>
              <a:spcBef>
                <a:spcPts val="0"/>
              </a:spcBef>
            </a:pPr>
            <a:endParaRPr lang="zh-CN" altLang="en-US" sz="22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984646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 API</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685426"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000" kern="2200" dirty="0">
                <a:effectLst/>
                <a:latin typeface="微软雅黑" panose="020B0503020204020204" pitchFamily="34" charset="-122"/>
                <a:ea typeface="微软雅黑" panose="020B0503020204020204" pitchFamily="34" charset="-122"/>
              </a:rPr>
              <a:t>(2) </a:t>
            </a:r>
            <a:r>
              <a:rPr lang="zh-CN" altLang="en-US" sz="2000" kern="2200" dirty="0">
                <a:effectLst/>
                <a:latin typeface="微软雅黑" panose="020B0503020204020204" pitchFamily="34" charset="-122"/>
                <a:ea typeface="微软雅黑" panose="020B0503020204020204" pitchFamily="34" charset="-122"/>
              </a:rPr>
              <a:t>运行</a:t>
            </a:r>
            <a:r>
              <a:rPr lang="en-US" altLang="zh-CN" sz="2000" kern="2200" dirty="0">
                <a:effectLst/>
                <a:latin typeface="微软雅黑" panose="020B0503020204020204" pitchFamily="34" charset="-122"/>
                <a:ea typeface="微软雅黑" panose="020B0503020204020204" pitchFamily="34" charset="-122"/>
              </a:rPr>
              <a:t>API</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运行</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对驱动</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进行了一定的封装，隐藏了其部分实现细节，因此使用起来更为方便，简化了编程的过程。因此在实际中更多使用的是运行</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运行</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没有专门的初始化函数，它将在第一次调用运行时函数时自动完成初始化。</a:t>
            </a:r>
          </a:p>
          <a:p>
            <a:pPr marL="342900" indent="-457200" algn="just">
              <a:lnSpc>
                <a:spcPct val="150000"/>
              </a:lnSpc>
              <a:spcBef>
                <a:spcPts val="0"/>
              </a:spcBef>
              <a:buFont typeface="Wingdings" panose="05000000000000000000" pitchFamily="2" charset="2"/>
              <a:buChar char="Ø"/>
            </a:pPr>
            <a:r>
              <a:rPr lang="zh-CN" altLang="en-US" sz="2000" kern="2200" dirty="0">
                <a:effectLst/>
                <a:latin typeface="微软雅黑" panose="020B0503020204020204" pitchFamily="34" charset="-122"/>
                <a:ea typeface="微软雅黑" panose="020B0503020204020204" pitchFamily="34" charset="-122"/>
              </a:rPr>
              <a:t>使用运行</a:t>
            </a:r>
            <a:r>
              <a:rPr lang="en-US" altLang="zh-CN" sz="2000" kern="2200" dirty="0">
                <a:effectLst/>
                <a:latin typeface="微软雅黑" panose="020B0503020204020204" pitchFamily="34" charset="-122"/>
                <a:ea typeface="微软雅黑" panose="020B0503020204020204" pitchFamily="34" charset="-122"/>
              </a:rPr>
              <a:t>API</a:t>
            </a:r>
            <a:r>
              <a:rPr lang="zh-CN" altLang="en-US" sz="2000" kern="2200" dirty="0">
                <a:effectLst/>
                <a:latin typeface="微软雅黑" panose="020B0503020204020204" pitchFamily="34" charset="-122"/>
                <a:ea typeface="微软雅黑" panose="020B0503020204020204" pitchFamily="34" charset="-122"/>
              </a:rPr>
              <a:t>的时候通常需要包含头文件</a:t>
            </a:r>
            <a:r>
              <a:rPr lang="en-US" altLang="zh-CN" sz="2000" kern="2200" dirty="0" err="1">
                <a:effectLst/>
                <a:latin typeface="微软雅黑" panose="020B0503020204020204" pitchFamily="34" charset="-122"/>
                <a:ea typeface="微软雅黑" panose="020B0503020204020204" pitchFamily="34" charset="-122"/>
              </a:rPr>
              <a:t>cuda</a:t>
            </a:r>
            <a:r>
              <a:rPr lang="en-US" altLang="zh-CN" sz="2000" kern="2200" dirty="0">
                <a:effectLst/>
                <a:latin typeface="微软雅黑" panose="020B0503020204020204" pitchFamily="34" charset="-122"/>
                <a:ea typeface="微软雅黑" panose="020B0503020204020204" pitchFamily="34" charset="-122"/>
              </a:rPr>
              <a:t>_ </a:t>
            </a:r>
            <a:r>
              <a:rPr lang="en-US" altLang="zh-CN" sz="2000" kern="2200" dirty="0" err="1">
                <a:effectLst/>
                <a:latin typeface="微软雅黑" panose="020B0503020204020204" pitchFamily="34" charset="-122"/>
                <a:ea typeface="微软雅黑" panose="020B0503020204020204" pitchFamily="34" charset="-122"/>
              </a:rPr>
              <a:t>runtime.h</a:t>
            </a:r>
            <a:r>
              <a:rPr lang="zh-CN" altLang="en-US" sz="2000" kern="2200" dirty="0">
                <a:effectLst/>
                <a:latin typeface="微软雅黑" panose="020B0503020204020204" pitchFamily="34" charset="-122"/>
                <a:ea typeface="微软雅黑" panose="020B0503020204020204" pitchFamily="34" charset="-122"/>
              </a:rPr>
              <a:t>，其函数前缀均为</a:t>
            </a:r>
            <a:r>
              <a:rPr lang="en-US" altLang="zh-CN" sz="2000" kern="2200" dirty="0" err="1">
                <a:effectLst/>
                <a:latin typeface="微软雅黑" panose="020B0503020204020204" pitchFamily="34" charset="-122"/>
                <a:ea typeface="微软雅黑" panose="020B0503020204020204" pitchFamily="34" charset="-122"/>
              </a:rPr>
              <a:t>cuda</a:t>
            </a:r>
            <a:r>
              <a:rPr lang="zh-CN" altLang="en-US" sz="2000" kern="2200" dirty="0">
                <a:effectLst/>
                <a:latin typeface="微软雅黑" panose="020B0503020204020204" pitchFamily="34" charset="-122"/>
                <a:ea typeface="微软雅黑" panose="020B0503020204020204" pitchFamily="34" charset="-122"/>
              </a:rPr>
              <a:t>。</a:t>
            </a:r>
          </a:p>
          <a:p>
            <a:pPr indent="457200" algn="just">
              <a:lnSpc>
                <a:spcPct val="150000"/>
              </a:lnSpc>
              <a:spcBef>
                <a:spcPts val="0"/>
              </a:spcBef>
            </a:pPr>
            <a:endParaRPr lang="zh-CN" altLang="en-US" sz="22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18140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的线程和内存结构</a:t>
            </a:r>
          </a:p>
        </p:txBody>
      </p:sp>
      <p:sp>
        <p:nvSpPr>
          <p:cNvPr id="11" name="Title 6"/>
          <p:cNvSpPr txBox="1"/>
          <p:nvPr>
            <p:custDataLst>
              <p:tags r:id="rId5"/>
            </p:custDataLst>
          </p:nvPr>
        </p:nvSpPr>
        <p:spPr>
          <a:xfrm>
            <a:off x="220824" y="992955"/>
            <a:ext cx="577040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200" kern="2200" dirty="0">
                <a:effectLst/>
                <a:latin typeface="微软雅黑" panose="020B0503020204020204" pitchFamily="34" charset="-122"/>
                <a:ea typeface="微软雅黑" panose="020B0503020204020204" pitchFamily="34" charset="-122"/>
              </a:rPr>
              <a:t>CUDA</a:t>
            </a:r>
            <a:r>
              <a:rPr lang="zh-CN" altLang="en-US" sz="2200" kern="2200" dirty="0">
                <a:effectLst/>
                <a:latin typeface="微软雅黑" panose="020B0503020204020204" pitchFamily="34" charset="-122"/>
                <a:ea typeface="微软雅黑" panose="020B0503020204020204" pitchFamily="34" charset="-122"/>
              </a:rPr>
              <a:t>计算模型如右图所示，从图中可以看到，在</a:t>
            </a:r>
            <a:r>
              <a:rPr lang="en-US" altLang="zh-CN" sz="2200" kern="2200" dirty="0">
                <a:effectLst/>
                <a:latin typeface="微软雅黑" panose="020B0503020204020204" pitchFamily="34" charset="-122"/>
                <a:ea typeface="微软雅黑" panose="020B0503020204020204" pitchFamily="34" charset="-122"/>
              </a:rPr>
              <a:t>CUDA</a:t>
            </a:r>
            <a:r>
              <a:rPr lang="zh-CN" altLang="en-US" sz="2200" kern="2200" dirty="0">
                <a:effectLst/>
                <a:latin typeface="微软雅黑" panose="020B0503020204020204" pitchFamily="34" charset="-122"/>
                <a:ea typeface="微软雅黑" panose="020B0503020204020204" pitchFamily="34" charset="-122"/>
              </a:rPr>
              <a:t>的计算模型中，程序分为两部分：主机端</a:t>
            </a:r>
            <a:r>
              <a:rPr lang="en-US" altLang="zh-CN" sz="2200" kern="2200" dirty="0">
                <a:effectLst/>
                <a:latin typeface="微软雅黑" panose="020B0503020204020204" pitchFamily="34" charset="-122"/>
                <a:ea typeface="微软雅黑" panose="020B0503020204020204" pitchFamily="34" charset="-122"/>
              </a:rPr>
              <a:t>(Host)</a:t>
            </a:r>
            <a:r>
              <a:rPr lang="zh-CN" altLang="en-US" sz="2200" kern="2200" dirty="0">
                <a:effectLst/>
                <a:latin typeface="微软雅黑" panose="020B0503020204020204" pitchFamily="34" charset="-122"/>
                <a:ea typeface="微软雅黑" panose="020B0503020204020204" pitchFamily="34" charset="-122"/>
              </a:rPr>
              <a:t>和设备</a:t>
            </a:r>
            <a:r>
              <a:rPr lang="en-US" altLang="zh-CN" sz="2200" kern="2200" dirty="0">
                <a:effectLst/>
                <a:latin typeface="微软雅黑" panose="020B0503020204020204" pitchFamily="34" charset="-122"/>
                <a:ea typeface="微软雅黑" panose="020B0503020204020204" pitchFamily="34" charset="-122"/>
              </a:rPr>
              <a:t>(Device)</a:t>
            </a:r>
            <a:r>
              <a:rPr lang="zh-CN" altLang="en-US" sz="2200" kern="2200" dirty="0">
                <a:effectLst/>
                <a:latin typeface="微软雅黑" panose="020B0503020204020204" pitchFamily="34" charset="-122"/>
                <a:ea typeface="微软雅黑" panose="020B0503020204020204" pitchFamily="34" charset="-122"/>
              </a:rPr>
              <a:t>端。主机端的是</a:t>
            </a:r>
            <a:r>
              <a:rPr lang="en-US" altLang="zh-CN" sz="2200" kern="2200" dirty="0">
                <a:effectLst/>
                <a:latin typeface="微软雅黑" panose="020B0503020204020204" pitchFamily="34" charset="-122"/>
                <a:ea typeface="微软雅黑" panose="020B0503020204020204" pitchFamily="34" charset="-122"/>
              </a:rPr>
              <a:t>CPU</a:t>
            </a:r>
            <a:r>
              <a:rPr lang="zh-CN" altLang="en-US" sz="2200" kern="2200" dirty="0">
                <a:effectLst/>
                <a:latin typeface="微软雅黑" panose="020B0503020204020204" pitchFamily="34" charset="-122"/>
                <a:ea typeface="微软雅黑" panose="020B0503020204020204" pitchFamily="34" charset="-122"/>
              </a:rPr>
              <a:t>执行的程序部分，设备端的是</a:t>
            </a:r>
            <a:r>
              <a:rPr lang="en-US" altLang="zh-CN" sz="2200" kern="2200" dirty="0">
                <a:effectLst/>
                <a:latin typeface="微软雅黑" panose="020B0503020204020204" pitchFamily="34" charset="-122"/>
                <a:ea typeface="微软雅黑" panose="020B0503020204020204" pitchFamily="34" charset="-122"/>
              </a:rPr>
              <a:t>GPU</a:t>
            </a:r>
            <a:r>
              <a:rPr lang="zh-CN" altLang="en-US" sz="2200" kern="2200" dirty="0">
                <a:effectLst/>
                <a:latin typeface="微软雅黑" panose="020B0503020204020204" pitchFamily="34" charset="-122"/>
                <a:ea typeface="微软雅黑" panose="020B0503020204020204" pitchFamily="34" charset="-122"/>
              </a:rPr>
              <a:t>上执行的程序部分。内核</a:t>
            </a:r>
            <a:r>
              <a:rPr lang="en-US" altLang="zh-CN" sz="2200" kern="2200" dirty="0">
                <a:effectLst/>
                <a:latin typeface="微软雅黑" panose="020B0503020204020204" pitchFamily="34" charset="-122"/>
                <a:ea typeface="微软雅黑" panose="020B0503020204020204" pitchFamily="34" charset="-122"/>
              </a:rPr>
              <a:t>(Kernel)</a:t>
            </a:r>
            <a:r>
              <a:rPr lang="zh-CN" altLang="en-US" sz="2200" kern="2200" dirty="0">
                <a:effectLst/>
                <a:latin typeface="微软雅黑" panose="020B0503020204020204" pitchFamily="34" charset="-122"/>
                <a:ea typeface="微软雅黑" panose="020B0503020204020204" pitchFamily="34" charset="-122"/>
              </a:rPr>
              <a:t>是设备端程序的另外一种叫法。一般情况下，</a:t>
            </a:r>
            <a:r>
              <a:rPr lang="en-US" altLang="zh-CN" sz="2200" kern="2200" dirty="0">
                <a:effectLst/>
                <a:latin typeface="微软雅黑" panose="020B0503020204020204" pitchFamily="34" charset="-122"/>
                <a:ea typeface="微软雅黑" panose="020B0503020204020204" pitchFamily="34" charset="-122"/>
              </a:rPr>
              <a:t>CPU</a:t>
            </a:r>
            <a:r>
              <a:rPr lang="zh-CN" altLang="en-US" sz="2200" kern="2200" dirty="0">
                <a:effectLst/>
                <a:latin typeface="微软雅黑" panose="020B0503020204020204" pitchFamily="34" charset="-122"/>
                <a:ea typeface="微软雅黑" panose="020B0503020204020204" pitchFamily="34" charset="-122"/>
              </a:rPr>
              <a:t>执行主机端的程序会准备好数据并将其复制进显卡内存中，然后设备端的程序由</a:t>
            </a:r>
            <a:r>
              <a:rPr lang="en-US" altLang="zh-CN" sz="2200" kern="2200" dirty="0">
                <a:effectLst/>
                <a:latin typeface="微软雅黑" panose="020B0503020204020204" pitchFamily="34" charset="-122"/>
                <a:ea typeface="微软雅黑" panose="020B0503020204020204" pitchFamily="34" charset="-122"/>
              </a:rPr>
              <a:t>GPU</a:t>
            </a:r>
            <a:r>
              <a:rPr lang="zh-CN" altLang="en-US" sz="2200" kern="2200" dirty="0">
                <a:effectLst/>
                <a:latin typeface="微软雅黑" panose="020B0503020204020204" pitchFamily="34" charset="-122"/>
                <a:ea typeface="微软雅黑" panose="020B0503020204020204" pitchFamily="34" charset="-122"/>
              </a:rPr>
              <a:t>执行完后，主机端程序会将生成的数据结果从显卡的内存中拿回。</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0B02AE06-585B-489A-8634-E106C7CF9F77}"/>
              </a:ext>
            </a:extLst>
          </p:cNvPr>
          <p:cNvPicPr/>
          <p:nvPr/>
        </p:nvPicPr>
        <p:blipFill>
          <a:blip r:embed="rId8"/>
          <a:stretch>
            <a:fillRect/>
          </a:stretch>
        </p:blipFill>
        <p:spPr>
          <a:xfrm>
            <a:off x="6262323" y="1174207"/>
            <a:ext cx="5770400" cy="4509585"/>
          </a:xfrm>
          <a:prstGeom prst="rect">
            <a:avLst/>
          </a:prstGeom>
        </p:spPr>
      </p:pic>
    </p:spTree>
    <p:custDataLst>
      <p:tags r:id="rId1"/>
    </p:custDataLst>
    <p:extLst>
      <p:ext uri="{BB962C8B-B14F-4D97-AF65-F5344CB8AC3E}">
        <p14:creationId xmlns:p14="http://schemas.microsoft.com/office/powerpoint/2010/main" val="830915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单指令多线程模式</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SIMT</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6568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x-none" altLang="zh-CN" sz="2200" kern="2200" dirty="0">
                <a:latin typeface="微软雅黑" panose="020B0503020204020204" pitchFamily="34" charset="-122"/>
                <a:ea typeface="微软雅黑" panose="020B0503020204020204" pitchFamily="34" charset="-122"/>
              </a:rPr>
              <a:t>在运行主机</a:t>
            </a:r>
            <a:r>
              <a:rPr lang="zh-CN" altLang="zh-CN" sz="2200" kern="2200" dirty="0">
                <a:latin typeface="微软雅黑" panose="020B0503020204020204" pitchFamily="34" charset="-122"/>
                <a:ea typeface="微软雅黑" panose="020B0503020204020204" pitchFamily="34" charset="-122"/>
              </a:rPr>
              <a:t>—</a:t>
            </a:r>
            <a:r>
              <a:rPr lang="x-none" altLang="zh-CN" sz="2200" kern="2200" dirty="0">
                <a:latin typeface="微软雅黑" panose="020B0503020204020204" pitchFamily="34" charset="-122"/>
                <a:ea typeface="微软雅黑" panose="020B0503020204020204" pitchFamily="34" charset="-122"/>
              </a:rPr>
              <a:t>设备机制的并行计算时，CPU主机的主程序使用设备内核的计算网格，在计算网格上部署的所有线程块不是指定到一个处理器上，而是由CUDA分配给多处理器并执行，这样使得一个线程块中的所有线程可以执行在一个多处理器中。并多处理器管理线程的方式是使用单指令多线程SIMT(Single Instruction Multi Threads)架构实现的，它有一个标量处理器核心，所有线程都映射到这个核心上成为标量线程，每一个标量线程在执行时都是独立地分配和使用各自的寄存器状态和指令地址。</a:t>
            </a:r>
            <a:endParaRPr lang="zh-CN" altLang="zh-CN" sz="22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4194490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8.3.4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软件架构</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单指令多线程模式</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SIMT</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6568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000" kern="2200" dirty="0">
                <a:latin typeface="微软雅黑" panose="020B0503020204020204" pitchFamily="34" charset="-122"/>
                <a:ea typeface="微软雅黑" panose="020B0503020204020204" pitchFamily="34" charset="-122"/>
              </a:rPr>
              <a:t>SIMT</a:t>
            </a:r>
            <a:r>
              <a:rPr lang="zh-CN" altLang="en-US" sz="2000" kern="2200" dirty="0">
                <a:latin typeface="微软雅黑" panose="020B0503020204020204" pitchFamily="34" charset="-122"/>
                <a:ea typeface="微软雅黑" panose="020B0503020204020204" pitchFamily="34" charset="-122"/>
              </a:rPr>
              <a:t>的模式与单指令多数据</a:t>
            </a:r>
            <a:r>
              <a:rPr lang="en-US" altLang="zh-CN" sz="2000" kern="2200" dirty="0">
                <a:latin typeface="微软雅黑" panose="020B0503020204020204" pitchFamily="34" charset="-122"/>
                <a:ea typeface="微软雅黑" panose="020B0503020204020204" pitchFamily="34" charset="-122"/>
              </a:rPr>
              <a:t>SIMD</a:t>
            </a:r>
            <a:r>
              <a:rPr lang="zh-CN" altLang="en-US" sz="2000" kern="2200" dirty="0">
                <a:latin typeface="微软雅黑" panose="020B0503020204020204" pitchFamily="34" charset="-122"/>
                <a:ea typeface="微软雅黑" panose="020B0503020204020204" pitchFamily="34" charset="-122"/>
              </a:rPr>
              <a:t>的向量式组织结构相似，虽然是控制多个处理单元，但是用单指令来完成的。不过</a:t>
            </a:r>
            <a:r>
              <a:rPr lang="en-US" altLang="zh-CN" sz="2000" kern="2200" dirty="0">
                <a:latin typeface="微软雅黑" panose="020B0503020204020204" pitchFamily="34" charset="-122"/>
                <a:ea typeface="微软雅黑" panose="020B0503020204020204" pitchFamily="34" charset="-122"/>
              </a:rPr>
              <a:t>SIMT</a:t>
            </a:r>
            <a:r>
              <a:rPr lang="zh-CN" altLang="en-US" sz="2000" kern="2200" dirty="0">
                <a:latin typeface="微软雅黑" panose="020B0503020204020204" pitchFamily="34" charset="-122"/>
                <a:ea typeface="微软雅黑" panose="020B0503020204020204" pitchFamily="34" charset="-122"/>
              </a:rPr>
              <a:t>让我们可以对独立的标量线程进行线程级细粒度的并行编码，也可以实现数据并行的编码，服务于协同线程，这些是</a:t>
            </a:r>
            <a:r>
              <a:rPr lang="en-US" altLang="zh-CN" sz="2000" kern="2200" dirty="0">
                <a:latin typeface="微软雅黑" panose="020B0503020204020204" pitchFamily="34" charset="-122"/>
                <a:ea typeface="微软雅黑" panose="020B0503020204020204" pitchFamily="34" charset="-122"/>
              </a:rPr>
              <a:t>SIMD</a:t>
            </a:r>
            <a:r>
              <a:rPr lang="zh-CN" altLang="en-US" sz="2000" kern="2200" dirty="0">
                <a:latin typeface="微软雅黑" panose="020B0503020204020204" pitchFamily="34" charset="-122"/>
                <a:ea typeface="微软雅黑" panose="020B0503020204020204" pitchFamily="34" charset="-122"/>
              </a:rPr>
              <a:t>向量机模式做不到的。</a:t>
            </a:r>
          </a:p>
          <a:p>
            <a:pPr indent="457200" algn="just">
              <a:lnSpc>
                <a:spcPct val="150000"/>
              </a:lnSpc>
              <a:spcBef>
                <a:spcPts val="0"/>
              </a:spcBef>
            </a:pPr>
            <a:r>
              <a:rPr lang="zh-CN" altLang="en-US" sz="2000" kern="2200" dirty="0">
                <a:latin typeface="微软雅黑" panose="020B0503020204020204" pitchFamily="34" charset="-122"/>
                <a:ea typeface="微软雅黑" panose="020B0503020204020204" pitchFamily="34" charset="-122"/>
              </a:rPr>
              <a:t>将一个</a:t>
            </a:r>
            <a:r>
              <a:rPr lang="en-US" altLang="zh-CN" sz="2000" kern="2200" dirty="0">
                <a:latin typeface="微软雅黑" panose="020B0503020204020204" pitchFamily="34" charset="-122"/>
                <a:ea typeface="微软雅黑" panose="020B0503020204020204" pitchFamily="34" charset="-122"/>
              </a:rPr>
              <a:t>CUDA</a:t>
            </a:r>
            <a:r>
              <a:rPr lang="zh-CN" altLang="en-US" sz="2000" kern="2200" dirty="0">
                <a:latin typeface="微软雅黑" panose="020B0503020204020204" pitchFamily="34" charset="-122"/>
                <a:ea typeface="微软雅黑" panose="020B0503020204020204" pitchFamily="34" charset="-122"/>
              </a:rPr>
              <a:t>应用程序分为主机端和设备端两个部分，主机端一般是指设备宿主主机的</a:t>
            </a:r>
            <a:r>
              <a:rPr lang="en-US" altLang="zh-CN" sz="2000" kern="2200" dirty="0">
                <a:latin typeface="微软雅黑" panose="020B0503020204020204" pitchFamily="34" charset="-122"/>
                <a:ea typeface="微软雅黑" panose="020B0503020204020204" pitchFamily="34" charset="-122"/>
              </a:rPr>
              <a:t>CPU</a:t>
            </a:r>
            <a:r>
              <a:rPr lang="zh-CN" altLang="en-US" sz="2000" kern="2200" dirty="0">
                <a:latin typeface="微软雅黑" panose="020B0503020204020204" pitchFamily="34" charset="-122"/>
                <a:ea typeface="微软雅黑" panose="020B0503020204020204" pitchFamily="34" charset="-122"/>
              </a:rPr>
              <a:t>处理器，设备端则指</a:t>
            </a:r>
            <a:r>
              <a:rPr lang="en-US" altLang="zh-CN" sz="2000" kern="2200" dirty="0">
                <a:latin typeface="微软雅黑" panose="020B0503020204020204" pitchFamily="34" charset="-122"/>
                <a:ea typeface="微软雅黑" panose="020B0503020204020204" pitchFamily="34" charset="-122"/>
              </a:rPr>
              <a:t>CUDA</a:t>
            </a:r>
            <a:r>
              <a:rPr lang="zh-CN" altLang="en-US" sz="2000" kern="2200" dirty="0">
                <a:latin typeface="微软雅黑" panose="020B0503020204020204" pitchFamily="34" charset="-122"/>
                <a:ea typeface="微软雅黑" panose="020B0503020204020204" pitchFamily="34" charset="-122"/>
              </a:rPr>
              <a:t>所能访问管理的显卡设备。一般情况下，一个系统最多同时只能拥有一个主机端，但是可以同时拥有多个设备端。主机端程序主要是通过</a:t>
            </a:r>
            <a:r>
              <a:rPr lang="en-US" altLang="zh-CN" sz="2000" kern="2200" dirty="0">
                <a:latin typeface="微软雅黑" panose="020B0503020204020204" pitchFamily="34" charset="-122"/>
                <a:ea typeface="微软雅黑" panose="020B0503020204020204" pitchFamily="34" charset="-122"/>
              </a:rPr>
              <a:t>CPU</a:t>
            </a:r>
            <a:r>
              <a:rPr lang="zh-CN" altLang="en-US" sz="2000" kern="2200" dirty="0">
                <a:latin typeface="微软雅黑" panose="020B0503020204020204" pitchFamily="34" charset="-122"/>
                <a:ea typeface="微软雅黑" panose="020B0503020204020204" pitchFamily="34" charset="-122"/>
              </a:rPr>
              <a:t>负责实际计算任务的执行，因此，主机端一般负责程序中的串行部分的业务处理，而</a:t>
            </a:r>
            <a:r>
              <a:rPr lang="en-US" altLang="zh-CN" sz="2000" kern="2200" dirty="0">
                <a:latin typeface="微软雅黑" panose="020B0503020204020204" pitchFamily="34" charset="-122"/>
                <a:ea typeface="微软雅黑" panose="020B0503020204020204" pitchFamily="34" charset="-122"/>
              </a:rPr>
              <a:t>GPU</a:t>
            </a:r>
            <a:r>
              <a:rPr lang="zh-CN" altLang="en-US" sz="2000" kern="2200" dirty="0">
                <a:latin typeface="微软雅黑" panose="020B0503020204020204" pitchFamily="34" charset="-122"/>
                <a:ea typeface="微软雅黑" panose="020B0503020204020204" pitchFamily="34" charset="-122"/>
              </a:rPr>
              <a:t>则主要用于进行并行计算任务的处理，一般以多线程的形式执行，由于主机端和设备端调用不同的处理单元，即前者调用主机的</a:t>
            </a:r>
            <a:r>
              <a:rPr lang="en-US" altLang="zh-CN" sz="2000" kern="2200" dirty="0">
                <a:latin typeface="微软雅黑" panose="020B0503020204020204" pitchFamily="34" charset="-122"/>
                <a:ea typeface="微软雅黑" panose="020B0503020204020204" pitchFamily="34" charset="-122"/>
              </a:rPr>
              <a:t>CPU</a:t>
            </a:r>
            <a:r>
              <a:rPr lang="zh-CN" altLang="en-US" sz="2000" kern="2200" dirty="0">
                <a:latin typeface="微软雅黑" panose="020B0503020204020204" pitchFamily="34" charset="-122"/>
                <a:ea typeface="微软雅黑" panose="020B0503020204020204" pitchFamily="34" charset="-122"/>
              </a:rPr>
              <a:t>处理单元，后者调用显卡设备的处理单元，因此二者访问的存储器空间是不同的，前者访问主机内存空间，而后者访问显卡设备内存空间。主机端负责的任务除了一般的与显卡设备交互以及</a:t>
            </a:r>
            <a:r>
              <a:rPr lang="en-US" altLang="zh-CN" sz="2000" kern="2200" dirty="0">
                <a:latin typeface="微软雅黑" panose="020B0503020204020204" pitchFamily="34" charset="-122"/>
                <a:ea typeface="微软雅黑" panose="020B0503020204020204" pitchFamily="34" charset="-122"/>
              </a:rPr>
              <a:t>CUDA</a:t>
            </a:r>
            <a:r>
              <a:rPr lang="zh-CN" altLang="en-US" sz="2000" kern="2200" dirty="0">
                <a:latin typeface="微软雅黑" panose="020B0503020204020204" pitchFamily="34" charset="-122"/>
                <a:ea typeface="微软雅黑" panose="020B0503020204020204" pitchFamily="34" charset="-122"/>
              </a:rPr>
              <a:t>程序的串行部分的计算任务之外，还负责对显卡设备调用前的环境初始化以及相关数据预处理等工作。</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093959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8.3.5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硬件框架</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芯片结构</a:t>
            </a:r>
          </a:p>
        </p:txBody>
      </p:sp>
      <p:sp>
        <p:nvSpPr>
          <p:cNvPr id="11" name="Title 6"/>
          <p:cNvSpPr txBox="1"/>
          <p:nvPr>
            <p:custDataLst>
              <p:tags r:id="rId5"/>
            </p:custDataLst>
          </p:nvPr>
        </p:nvSpPr>
        <p:spPr>
          <a:xfrm>
            <a:off x="220824" y="992955"/>
            <a:ext cx="116568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400" kern="2200" dirty="0">
                <a:latin typeface="微软雅黑" panose="020B0503020204020204" pitchFamily="34" charset="-122"/>
                <a:ea typeface="微软雅黑" panose="020B0503020204020204" pitchFamily="34" charset="-122"/>
              </a:rPr>
              <a:t>具有</a:t>
            </a:r>
            <a:r>
              <a:rPr lang="en-US" altLang="zh-CN" sz="2400" kern="2200" dirty="0">
                <a:latin typeface="微软雅黑" panose="020B0503020204020204" pitchFamily="34" charset="-122"/>
                <a:ea typeface="微软雅黑" panose="020B0503020204020204" pitchFamily="34" charset="-122"/>
              </a:rPr>
              <a:t>Tesla</a:t>
            </a:r>
            <a:r>
              <a:rPr lang="zh-CN" altLang="en-US" sz="2400" kern="2200" dirty="0">
                <a:latin typeface="微软雅黑" panose="020B0503020204020204" pitchFamily="34" charset="-122"/>
                <a:ea typeface="微软雅黑" panose="020B0503020204020204" pitchFamily="34" charset="-122"/>
              </a:rPr>
              <a:t>架构的</a:t>
            </a:r>
            <a:r>
              <a:rPr lang="en-US" altLang="zh-CN" sz="2400" kern="2200" dirty="0">
                <a:latin typeface="微软雅黑" panose="020B0503020204020204" pitchFamily="34" charset="-122"/>
                <a:ea typeface="微软雅黑" panose="020B0503020204020204" pitchFamily="34" charset="-122"/>
              </a:rPr>
              <a:t>GPU</a:t>
            </a:r>
            <a:r>
              <a:rPr lang="zh-CN" altLang="en-US" sz="2400" kern="2200" dirty="0">
                <a:latin typeface="微软雅黑" panose="020B0503020204020204" pitchFamily="34" charset="-122"/>
                <a:ea typeface="微软雅黑" panose="020B0503020204020204" pitchFamily="34" charset="-122"/>
              </a:rPr>
              <a:t>是具有芯片共享存储器的一组</a:t>
            </a:r>
            <a:r>
              <a:rPr lang="en-US" altLang="zh-CN" sz="2400" kern="2200" dirty="0">
                <a:latin typeface="微软雅黑" panose="020B0503020204020204" pitchFamily="34" charset="-122"/>
                <a:ea typeface="微软雅黑" panose="020B0503020204020204" pitchFamily="34" charset="-122"/>
              </a:rPr>
              <a:t>SIMT(</a:t>
            </a:r>
            <a:r>
              <a:rPr lang="zh-CN" altLang="en-US" sz="2400" kern="2200" dirty="0">
                <a:latin typeface="微软雅黑" panose="020B0503020204020204" pitchFamily="34" charset="-122"/>
                <a:ea typeface="微软雅黑" panose="020B0503020204020204" pitchFamily="34" charset="-122"/>
              </a:rPr>
              <a:t>单指令多线程</a:t>
            </a:r>
            <a:r>
              <a:rPr lang="en-US" altLang="zh-CN" sz="2400" kern="2200" dirty="0">
                <a:latin typeface="微软雅黑" panose="020B0503020204020204" pitchFamily="34" charset="-122"/>
                <a:ea typeface="微软雅黑" panose="020B0503020204020204" pitchFamily="34" charset="-122"/>
              </a:rPr>
              <a:t>)</a:t>
            </a:r>
            <a:r>
              <a:rPr lang="zh-CN" altLang="en-US" sz="2400" kern="2200" dirty="0">
                <a:latin typeface="微软雅黑" panose="020B0503020204020204" pitchFamily="34" charset="-122"/>
                <a:ea typeface="微软雅黑" panose="020B0503020204020204" pitchFamily="34" charset="-122"/>
              </a:rPr>
              <a:t>多处理器。它以一个可伸缩的多线程流处理器</a:t>
            </a:r>
            <a:r>
              <a:rPr lang="en-US" altLang="zh-CN" sz="2400" kern="2200" dirty="0">
                <a:latin typeface="微软雅黑" panose="020B0503020204020204" pitchFamily="34" charset="-122"/>
                <a:ea typeface="微软雅黑" panose="020B0503020204020204" pitchFamily="34" charset="-122"/>
              </a:rPr>
              <a:t>(Streaming Multiprocessors</a:t>
            </a:r>
            <a:r>
              <a:rPr lang="zh-CN" altLang="en-US" sz="2400" kern="2200" dirty="0">
                <a:latin typeface="微软雅黑" panose="020B0503020204020204" pitchFamily="34" charset="-122"/>
                <a:ea typeface="微软雅黑" panose="020B0503020204020204" pitchFamily="34" charset="-122"/>
              </a:rPr>
              <a:t>，</a:t>
            </a:r>
            <a:r>
              <a:rPr lang="en-US" altLang="zh-CN" sz="2400" kern="2200" dirty="0">
                <a:latin typeface="微软雅黑" panose="020B0503020204020204" pitchFamily="34" charset="-122"/>
                <a:ea typeface="微软雅黑" panose="020B0503020204020204" pitchFamily="34" charset="-122"/>
              </a:rPr>
              <a:t>SMs)</a:t>
            </a:r>
            <a:r>
              <a:rPr lang="zh-CN" altLang="en-US" sz="2400" kern="2200" dirty="0">
                <a:latin typeface="微软雅黑" panose="020B0503020204020204" pitchFamily="34" charset="-122"/>
                <a:ea typeface="微软雅黑" panose="020B0503020204020204" pitchFamily="34" charset="-122"/>
              </a:rPr>
              <a:t>阵列为中心实现了</a:t>
            </a:r>
            <a:r>
              <a:rPr lang="en-US" altLang="zh-CN" sz="2400" kern="2200" dirty="0">
                <a:latin typeface="微软雅黑" panose="020B0503020204020204" pitchFamily="34" charset="-122"/>
                <a:ea typeface="微软雅黑" panose="020B0503020204020204" pitchFamily="34" charset="-122"/>
              </a:rPr>
              <a:t>MIMD(</a:t>
            </a:r>
            <a:r>
              <a:rPr lang="zh-CN" altLang="en-US" sz="2400" kern="2200" dirty="0">
                <a:latin typeface="微软雅黑" panose="020B0503020204020204" pitchFamily="34" charset="-122"/>
                <a:ea typeface="微软雅黑" panose="020B0503020204020204" pitchFamily="34" charset="-122"/>
              </a:rPr>
              <a:t>多指令多数据</a:t>
            </a:r>
            <a:r>
              <a:rPr lang="en-US" altLang="zh-CN" sz="2400" kern="2200" dirty="0">
                <a:latin typeface="微软雅黑" panose="020B0503020204020204" pitchFamily="34" charset="-122"/>
                <a:ea typeface="微软雅黑" panose="020B0503020204020204" pitchFamily="34" charset="-122"/>
              </a:rPr>
              <a:t>)</a:t>
            </a:r>
            <a:r>
              <a:rPr lang="zh-CN" altLang="en-US" sz="2400" kern="2200" dirty="0">
                <a:latin typeface="微软雅黑" panose="020B0503020204020204" pitchFamily="34" charset="-122"/>
                <a:ea typeface="微软雅黑" panose="020B0503020204020204" pitchFamily="34" charset="-122"/>
              </a:rPr>
              <a:t>的异步并行机制，其中每个多处理器包含多个标量处理器</a:t>
            </a:r>
            <a:r>
              <a:rPr lang="en-US" altLang="zh-CN" sz="2400" kern="2200" dirty="0">
                <a:latin typeface="微软雅黑" panose="020B0503020204020204" pitchFamily="34" charset="-122"/>
                <a:ea typeface="微软雅黑" panose="020B0503020204020204" pitchFamily="34" charset="-122"/>
              </a:rPr>
              <a:t>(Scalar Processor</a:t>
            </a:r>
            <a:r>
              <a:rPr lang="zh-CN" altLang="en-US" sz="2400" kern="2200" dirty="0">
                <a:latin typeface="微软雅黑" panose="020B0503020204020204" pitchFamily="34" charset="-122"/>
                <a:ea typeface="微软雅黑" panose="020B0503020204020204" pitchFamily="34" charset="-122"/>
              </a:rPr>
              <a:t>，</a:t>
            </a:r>
            <a:r>
              <a:rPr lang="en-US" altLang="zh-CN" sz="2400" kern="2200" dirty="0">
                <a:latin typeface="微软雅黑" panose="020B0503020204020204" pitchFamily="34" charset="-122"/>
                <a:ea typeface="微软雅黑" panose="020B0503020204020204" pitchFamily="34" charset="-122"/>
              </a:rPr>
              <a:t>SP)</a:t>
            </a:r>
            <a:r>
              <a:rPr lang="zh-CN" altLang="en-US" sz="2400" kern="2200" dirty="0">
                <a:latin typeface="微软雅黑" panose="020B0503020204020204" pitchFamily="34" charset="-122"/>
                <a:ea typeface="微软雅黑" panose="020B0503020204020204" pitchFamily="34" charset="-122"/>
              </a:rPr>
              <a:t>，为了管理运行各种不同程序的数百个线程，</a:t>
            </a:r>
            <a:r>
              <a:rPr lang="en-US" altLang="zh-CN" sz="2400" kern="2200" dirty="0">
                <a:latin typeface="微软雅黑" panose="020B0503020204020204" pitchFamily="34" charset="-122"/>
                <a:ea typeface="微软雅黑" panose="020B0503020204020204" pitchFamily="34" charset="-122"/>
              </a:rPr>
              <a:t>SIMT</a:t>
            </a:r>
            <a:r>
              <a:rPr lang="zh-CN" altLang="en-US" sz="2400" kern="2200" dirty="0">
                <a:latin typeface="微软雅黑" panose="020B0503020204020204" pitchFamily="34" charset="-122"/>
                <a:ea typeface="微软雅黑" panose="020B0503020204020204" pitchFamily="34" charset="-122"/>
              </a:rPr>
              <a:t>架构的多处理器会将各线程映射到一个标量处理器核心，各标量线程使用自己的指令地址和寄存器状态独立执行。</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1538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8.3.5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硬件框架</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芯片结构</a:t>
            </a:r>
          </a:p>
        </p:txBody>
      </p:sp>
      <p:sp>
        <p:nvSpPr>
          <p:cNvPr id="11" name="Title 6"/>
          <p:cNvSpPr txBox="1"/>
          <p:nvPr>
            <p:custDataLst>
              <p:tags r:id="rId5"/>
            </p:custDataLst>
          </p:nvPr>
        </p:nvSpPr>
        <p:spPr>
          <a:xfrm>
            <a:off x="220824" y="992955"/>
            <a:ext cx="116568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000" kern="2200" dirty="0">
                <a:latin typeface="微软雅黑" panose="020B0503020204020204" pitchFamily="34" charset="-122"/>
                <a:ea typeface="微软雅黑" panose="020B0503020204020204" pitchFamily="34" charset="-122"/>
              </a:rPr>
              <a:t>在</a:t>
            </a:r>
            <a:r>
              <a:rPr lang="en-US" altLang="zh-CN" sz="2000" kern="2200" dirty="0">
                <a:latin typeface="微软雅黑" panose="020B0503020204020204" pitchFamily="34" charset="-122"/>
                <a:ea typeface="微软雅黑" panose="020B0503020204020204" pitchFamily="34" charset="-122"/>
              </a:rPr>
              <a:t>GPU</a:t>
            </a:r>
            <a:r>
              <a:rPr lang="zh-CN" altLang="en-US" sz="2000" kern="2200" dirty="0">
                <a:latin typeface="微软雅黑" panose="020B0503020204020204" pitchFamily="34" charset="-122"/>
                <a:ea typeface="微软雅黑" panose="020B0503020204020204" pitchFamily="34" charset="-122"/>
              </a:rPr>
              <a:t>中，每个多处理器</a:t>
            </a:r>
            <a:r>
              <a:rPr lang="en-US" altLang="zh-CN" sz="2000" kern="2200" dirty="0">
                <a:latin typeface="微软雅黑" panose="020B0503020204020204" pitchFamily="34" charset="-122"/>
                <a:ea typeface="微软雅黑" panose="020B0503020204020204" pitchFamily="34" charset="-122"/>
              </a:rPr>
              <a:t>(Multiprocessor)</a:t>
            </a:r>
            <a:r>
              <a:rPr lang="zh-CN" altLang="en-US" sz="2000" kern="2200" dirty="0">
                <a:latin typeface="微软雅黑" panose="020B0503020204020204" pitchFamily="34" charset="-122"/>
                <a:ea typeface="微软雅黑" panose="020B0503020204020204" pitchFamily="34" charset="-122"/>
              </a:rPr>
              <a:t>都有一个属于以下四种类型之一的芯片存储器：</a:t>
            </a:r>
            <a:endParaRPr lang="en-US" altLang="zh-CN" sz="2000" kern="2200" dirty="0">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en-US" altLang="zh-CN" sz="2000" kern="2200" dirty="0">
                <a:latin typeface="微软雅黑" panose="020B0503020204020204" pitchFamily="34" charset="-122"/>
                <a:ea typeface="微软雅黑" panose="020B0503020204020204" pitchFamily="34" charset="-122"/>
              </a:rPr>
              <a:t>(1) </a:t>
            </a:r>
            <a:r>
              <a:rPr lang="zh-CN" altLang="en-US" sz="2000" kern="2200" dirty="0">
                <a:latin typeface="微软雅黑" panose="020B0503020204020204" pitchFamily="34" charset="-122"/>
                <a:ea typeface="微软雅黑" panose="020B0503020204020204" pitchFamily="34" charset="-122"/>
              </a:rPr>
              <a:t>每个处理器上有一组本地 </a:t>
            </a:r>
            <a:r>
              <a:rPr lang="en-US" altLang="zh-CN" sz="2000" kern="2200" dirty="0">
                <a:latin typeface="微软雅黑" panose="020B0503020204020204" pitchFamily="34" charset="-122"/>
                <a:ea typeface="微软雅黑" panose="020B0503020204020204" pitchFamily="34" charset="-122"/>
              </a:rPr>
              <a:t>32 </a:t>
            </a:r>
            <a:r>
              <a:rPr lang="zh-CN" altLang="en-US" sz="2000" kern="2200" dirty="0">
                <a:latin typeface="微软雅黑" panose="020B0503020204020204" pitchFamily="34" charset="-122"/>
                <a:ea typeface="微软雅黑" panose="020B0503020204020204" pitchFamily="34" charset="-122"/>
              </a:rPr>
              <a:t>位寄存器</a:t>
            </a:r>
            <a:r>
              <a:rPr lang="en-US" altLang="zh-CN" sz="2000" kern="2200" dirty="0">
                <a:latin typeface="微软雅黑" panose="020B0503020204020204" pitchFamily="34" charset="-122"/>
                <a:ea typeface="微软雅黑" panose="020B0503020204020204" pitchFamily="34" charset="-122"/>
              </a:rPr>
              <a:t>(Registers)</a:t>
            </a:r>
            <a:r>
              <a:rPr lang="zh-CN" altLang="en-US" sz="2000" kern="2200" dirty="0">
                <a:latin typeface="微软雅黑" panose="020B0503020204020204" pitchFamily="34" charset="-122"/>
                <a:ea typeface="微软雅黑" panose="020B0503020204020204" pitchFamily="34" charset="-122"/>
              </a:rPr>
              <a:t>； </a:t>
            </a:r>
          </a:p>
          <a:p>
            <a:pPr indent="457200" algn="just">
              <a:lnSpc>
                <a:spcPct val="150000"/>
              </a:lnSpc>
              <a:spcBef>
                <a:spcPts val="0"/>
              </a:spcBef>
            </a:pPr>
            <a:r>
              <a:rPr lang="en-US" altLang="zh-CN" sz="2000" kern="2200" dirty="0">
                <a:latin typeface="微软雅黑" panose="020B0503020204020204" pitchFamily="34" charset="-122"/>
                <a:ea typeface="微软雅黑" panose="020B0503020204020204" pitchFamily="34" charset="-122"/>
              </a:rPr>
              <a:t>(2) </a:t>
            </a:r>
            <a:r>
              <a:rPr lang="zh-CN" altLang="en-US" sz="2000" kern="2200" dirty="0">
                <a:latin typeface="微软雅黑" panose="020B0503020204020204" pitchFamily="34" charset="-122"/>
                <a:ea typeface="微软雅黑" panose="020B0503020204020204" pitchFamily="34" charset="-122"/>
              </a:rPr>
              <a:t>并行数据缓存或共享存储器</a:t>
            </a:r>
            <a:r>
              <a:rPr lang="en-US" altLang="zh-CN" sz="2000" kern="2200" dirty="0">
                <a:latin typeface="微软雅黑" panose="020B0503020204020204" pitchFamily="34" charset="-122"/>
                <a:ea typeface="微软雅黑" panose="020B0503020204020204" pitchFamily="34" charset="-122"/>
              </a:rPr>
              <a:t>(Shared Memory)</a:t>
            </a:r>
            <a:r>
              <a:rPr lang="zh-CN" altLang="en-US" sz="2000" kern="2200" dirty="0">
                <a:latin typeface="微软雅黑" panose="020B0503020204020204" pitchFamily="34" charset="-122"/>
                <a:ea typeface="微软雅黑" panose="020B0503020204020204" pitchFamily="34" charset="-122"/>
              </a:rPr>
              <a:t>，由所有标量处理器核心共享，共享存储器空间就位于此处； </a:t>
            </a:r>
          </a:p>
          <a:p>
            <a:pPr indent="457200" algn="just">
              <a:lnSpc>
                <a:spcPct val="150000"/>
              </a:lnSpc>
              <a:spcBef>
                <a:spcPts val="0"/>
              </a:spcBef>
            </a:pPr>
            <a:r>
              <a:rPr lang="en-US" altLang="zh-CN" sz="2000" kern="2200" dirty="0">
                <a:latin typeface="微软雅黑" panose="020B0503020204020204" pitchFamily="34" charset="-122"/>
                <a:ea typeface="微软雅黑" panose="020B0503020204020204" pitchFamily="34" charset="-122"/>
              </a:rPr>
              <a:t>(3) </a:t>
            </a:r>
            <a:r>
              <a:rPr lang="zh-CN" altLang="en-US" sz="2000" kern="2200" dirty="0">
                <a:latin typeface="微软雅黑" panose="020B0503020204020204" pitchFamily="34" charset="-122"/>
                <a:ea typeface="微软雅黑" panose="020B0503020204020204" pitchFamily="34" charset="-122"/>
              </a:rPr>
              <a:t>只读固定缓存</a:t>
            </a:r>
            <a:r>
              <a:rPr lang="en-US" altLang="zh-CN" sz="2000" kern="2200" dirty="0">
                <a:latin typeface="微软雅黑" panose="020B0503020204020204" pitchFamily="34" charset="-122"/>
                <a:ea typeface="微软雅黑" panose="020B0503020204020204" pitchFamily="34" charset="-122"/>
              </a:rPr>
              <a:t>(Constant Cache)</a:t>
            </a:r>
            <a:r>
              <a:rPr lang="zh-CN" altLang="en-US" sz="2000" kern="2200" dirty="0">
                <a:latin typeface="微软雅黑" panose="020B0503020204020204" pitchFamily="34" charset="-122"/>
                <a:ea typeface="微软雅黑" panose="020B0503020204020204" pitchFamily="34" charset="-122"/>
              </a:rPr>
              <a:t>，由所有标量处理器核心共享，可加速从固定存储器空间进行的读取操作</a:t>
            </a:r>
            <a:r>
              <a:rPr lang="en-US" altLang="zh-CN" sz="2000" kern="2200" dirty="0">
                <a:latin typeface="微软雅黑" panose="020B0503020204020204" pitchFamily="34" charset="-122"/>
                <a:ea typeface="微软雅黑" panose="020B0503020204020204" pitchFamily="34" charset="-122"/>
              </a:rPr>
              <a:t>(</a:t>
            </a:r>
            <a:r>
              <a:rPr lang="zh-CN" altLang="en-US" sz="2000" kern="2200" dirty="0">
                <a:latin typeface="微软雅黑" panose="020B0503020204020204" pitchFamily="34" charset="-122"/>
                <a:ea typeface="微软雅黑" panose="020B0503020204020204" pitchFamily="34" charset="-122"/>
              </a:rPr>
              <a:t>这是设备存储器的一个只读区域</a:t>
            </a:r>
            <a:r>
              <a:rPr lang="en-US" altLang="zh-CN" sz="2000" kern="2200" dirty="0">
                <a:latin typeface="微软雅黑" panose="020B0503020204020204" pitchFamily="34" charset="-122"/>
                <a:ea typeface="微软雅黑" panose="020B0503020204020204" pitchFamily="34" charset="-122"/>
              </a:rPr>
              <a:t>)</a:t>
            </a:r>
            <a:r>
              <a:rPr lang="zh-CN" altLang="en-US" sz="2000" kern="2200" dirty="0">
                <a:latin typeface="微软雅黑" panose="020B0503020204020204" pitchFamily="34" charset="-122"/>
                <a:ea typeface="微软雅黑" panose="020B0503020204020204" pitchFamily="34" charset="-122"/>
              </a:rPr>
              <a:t>； </a:t>
            </a:r>
          </a:p>
          <a:p>
            <a:pPr indent="457200" algn="just">
              <a:lnSpc>
                <a:spcPct val="150000"/>
              </a:lnSpc>
              <a:spcBef>
                <a:spcPts val="0"/>
              </a:spcBef>
            </a:pPr>
            <a:r>
              <a:rPr lang="en-US" altLang="zh-CN" sz="2000" kern="2200" dirty="0">
                <a:latin typeface="微软雅黑" panose="020B0503020204020204" pitchFamily="34" charset="-122"/>
                <a:ea typeface="微软雅黑" panose="020B0503020204020204" pitchFamily="34" charset="-122"/>
              </a:rPr>
              <a:t>(4) </a:t>
            </a:r>
            <a:r>
              <a:rPr lang="zh-CN" altLang="en-US" sz="2000" kern="2200" dirty="0">
                <a:latin typeface="微软雅黑" panose="020B0503020204020204" pitchFamily="34" charset="-122"/>
                <a:ea typeface="微软雅黑" panose="020B0503020204020204" pitchFamily="34" charset="-122"/>
              </a:rPr>
              <a:t>一个只读纹理缓存</a:t>
            </a:r>
            <a:r>
              <a:rPr lang="en-US" altLang="zh-CN" sz="2000" kern="2200" dirty="0">
                <a:latin typeface="微软雅黑" panose="020B0503020204020204" pitchFamily="34" charset="-122"/>
                <a:ea typeface="微软雅黑" panose="020B0503020204020204" pitchFamily="34" charset="-122"/>
              </a:rPr>
              <a:t>(Texture Cache)</a:t>
            </a:r>
            <a:r>
              <a:rPr lang="zh-CN" altLang="en-US" sz="2000" kern="2200" dirty="0">
                <a:latin typeface="微软雅黑" panose="020B0503020204020204" pitchFamily="34" charset="-122"/>
                <a:ea typeface="微软雅黑" panose="020B0503020204020204" pitchFamily="34" charset="-122"/>
              </a:rPr>
              <a:t>，由所有标量处理器核心共享，加速从纹理存储器空间进行的读取操作</a:t>
            </a:r>
            <a:r>
              <a:rPr lang="en-US" altLang="zh-CN" sz="2000" kern="2200" dirty="0">
                <a:latin typeface="微软雅黑" panose="020B0503020204020204" pitchFamily="34" charset="-122"/>
                <a:ea typeface="微软雅黑" panose="020B0503020204020204" pitchFamily="34" charset="-122"/>
              </a:rPr>
              <a:t>(</a:t>
            </a:r>
            <a:r>
              <a:rPr lang="zh-CN" altLang="en-US" sz="2000" kern="2200" dirty="0">
                <a:latin typeface="微软雅黑" panose="020B0503020204020204" pitchFamily="34" charset="-122"/>
                <a:ea typeface="微软雅黑" panose="020B0503020204020204" pitchFamily="34" charset="-122"/>
              </a:rPr>
              <a:t>这是设备存储器的一个只读区域</a:t>
            </a:r>
            <a:r>
              <a:rPr lang="en-US" altLang="zh-CN" sz="2000" kern="2200" dirty="0">
                <a:latin typeface="微软雅黑" panose="020B0503020204020204" pitchFamily="34" charset="-122"/>
                <a:ea typeface="微软雅黑" panose="020B0503020204020204" pitchFamily="34" charset="-122"/>
              </a:rPr>
              <a:t>)</a:t>
            </a:r>
            <a:r>
              <a:rPr lang="zh-CN" altLang="en-US" sz="2000" kern="2200" dirty="0">
                <a:latin typeface="微软雅黑" panose="020B0503020204020204" pitchFamily="34" charset="-122"/>
                <a:ea typeface="微软雅黑" panose="020B0503020204020204" pitchFamily="34" charset="-122"/>
              </a:rPr>
              <a:t>，每个多处理器都会通过实现不同寻址模型和数据过滤的纹理单元访问纹理缓存。</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203814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8.3.6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编程模型</a:t>
            </a:r>
          </a:p>
        </p:txBody>
      </p:sp>
      <p:sp>
        <p:nvSpPr>
          <p:cNvPr id="11" name="Title 6"/>
          <p:cNvSpPr txBox="1"/>
          <p:nvPr>
            <p:custDataLst>
              <p:tags r:id="rId5"/>
            </p:custDataLst>
          </p:nvPr>
        </p:nvSpPr>
        <p:spPr>
          <a:xfrm>
            <a:off x="220824" y="992955"/>
            <a:ext cx="116568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程序构架分为两部分：</a:t>
            </a:r>
            <a:r>
              <a:rPr lang="en-US" altLang="zh-CN" sz="2200" kern="2200" dirty="0">
                <a:latin typeface="微软雅黑" panose="020B0503020204020204" pitchFamily="34" charset="-122"/>
                <a:ea typeface="微软雅黑" panose="020B0503020204020204" pitchFamily="34" charset="-122"/>
              </a:rPr>
              <a:t>Host</a:t>
            </a:r>
            <a:r>
              <a:rPr lang="zh-CN" altLang="en-US" sz="2200" kern="2200" dirty="0">
                <a:latin typeface="微软雅黑" panose="020B0503020204020204" pitchFamily="34" charset="-122"/>
                <a:ea typeface="微软雅黑" panose="020B0503020204020204" pitchFamily="34" charset="-122"/>
              </a:rPr>
              <a:t>和</a:t>
            </a:r>
            <a:r>
              <a:rPr lang="en-US" altLang="zh-CN" sz="2200" kern="2200" dirty="0">
                <a:latin typeface="微软雅黑" panose="020B0503020204020204" pitchFamily="34" charset="-122"/>
                <a:ea typeface="微软雅黑" panose="020B0503020204020204" pitchFamily="34" charset="-122"/>
              </a:rPr>
              <a:t>Device</a:t>
            </a:r>
            <a:r>
              <a:rPr lang="zh-CN" altLang="en-US" sz="2200" kern="2200" dirty="0">
                <a:latin typeface="微软雅黑" panose="020B0503020204020204" pitchFamily="34" charset="-122"/>
                <a:ea typeface="微软雅黑" panose="020B0503020204020204" pitchFamily="34" charset="-122"/>
              </a:rPr>
              <a:t>。一般而言，</a:t>
            </a:r>
            <a:r>
              <a:rPr lang="en-US" altLang="zh-CN" sz="2200" kern="2200" dirty="0">
                <a:latin typeface="微软雅黑" panose="020B0503020204020204" pitchFamily="34" charset="-122"/>
                <a:ea typeface="微软雅黑" panose="020B0503020204020204" pitchFamily="34" charset="-122"/>
              </a:rPr>
              <a:t>Host</a:t>
            </a:r>
            <a:r>
              <a:rPr lang="zh-CN" altLang="en-US" sz="2200" kern="2200" dirty="0">
                <a:latin typeface="微软雅黑" panose="020B0503020204020204" pitchFamily="34" charset="-122"/>
                <a:ea typeface="微软雅黑" panose="020B0503020204020204" pitchFamily="34" charset="-122"/>
              </a:rPr>
              <a:t>指的是</a:t>
            </a:r>
            <a:r>
              <a:rPr lang="en-US" altLang="zh-CN" sz="2200" kern="2200" dirty="0">
                <a:latin typeface="微软雅黑" panose="020B0503020204020204" pitchFamily="34" charset="-122"/>
                <a:ea typeface="微软雅黑" panose="020B0503020204020204" pitchFamily="34" charset="-122"/>
              </a:rPr>
              <a:t>CPU</a:t>
            </a:r>
            <a:r>
              <a:rPr lang="zh-CN" altLang="en-US" sz="2200" kern="2200" dirty="0">
                <a:latin typeface="微软雅黑" panose="020B0503020204020204" pitchFamily="34" charset="-122"/>
                <a:ea typeface="微软雅黑" panose="020B0503020204020204" pitchFamily="34" charset="-122"/>
              </a:rPr>
              <a:t>，</a:t>
            </a:r>
            <a:r>
              <a:rPr lang="en-US" altLang="zh-CN" sz="2200" kern="2200" dirty="0">
                <a:latin typeface="微软雅黑" panose="020B0503020204020204" pitchFamily="34" charset="-122"/>
                <a:ea typeface="微软雅黑" panose="020B0503020204020204" pitchFamily="34" charset="-122"/>
              </a:rPr>
              <a:t>Device</a:t>
            </a:r>
            <a:r>
              <a:rPr lang="zh-CN" altLang="en-US" sz="2200" kern="2200" dirty="0">
                <a:latin typeface="微软雅黑" panose="020B0503020204020204" pitchFamily="34" charset="-122"/>
                <a:ea typeface="微软雅黑" panose="020B0503020204020204" pitchFamily="34" charset="-122"/>
              </a:rPr>
              <a:t>指的是</a:t>
            </a:r>
            <a:r>
              <a:rPr lang="en-US" altLang="zh-CN" sz="2200" kern="2200" dirty="0">
                <a:latin typeface="微软雅黑" panose="020B0503020204020204" pitchFamily="34" charset="-122"/>
                <a:ea typeface="微软雅黑" panose="020B0503020204020204" pitchFamily="34" charset="-122"/>
              </a:rPr>
              <a:t>GPU</a:t>
            </a:r>
            <a:r>
              <a:rPr lang="zh-CN" altLang="en-US" sz="2200" kern="2200" dirty="0">
                <a:latin typeface="微软雅黑" panose="020B0503020204020204" pitchFamily="34" charset="-122"/>
                <a:ea typeface="微软雅黑" panose="020B0503020204020204" pitchFamily="34" charset="-122"/>
              </a:rPr>
              <a:t>。在</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程序构架中，主程序还是由</a:t>
            </a:r>
            <a:r>
              <a:rPr lang="en-US" altLang="zh-CN" sz="2200" kern="2200" dirty="0">
                <a:latin typeface="微软雅黑" panose="020B0503020204020204" pitchFamily="34" charset="-122"/>
                <a:ea typeface="微软雅黑" panose="020B0503020204020204" pitchFamily="34" charset="-122"/>
              </a:rPr>
              <a:t>CPU</a:t>
            </a:r>
            <a:r>
              <a:rPr lang="zh-CN" altLang="en-US" sz="2200" kern="2200" dirty="0">
                <a:latin typeface="微软雅黑" panose="020B0503020204020204" pitchFamily="34" charset="-122"/>
                <a:ea typeface="微软雅黑" panose="020B0503020204020204" pitchFamily="34" charset="-122"/>
              </a:rPr>
              <a:t>来执行，而当遇到数据并行处理的部分，</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就会将程序编译成</a:t>
            </a:r>
            <a:r>
              <a:rPr lang="en-US" altLang="zh-CN" sz="2200" kern="2200" dirty="0">
                <a:latin typeface="微软雅黑" panose="020B0503020204020204" pitchFamily="34" charset="-122"/>
                <a:ea typeface="微软雅黑" panose="020B0503020204020204" pitchFamily="34" charset="-122"/>
              </a:rPr>
              <a:t>GPU</a:t>
            </a:r>
            <a:r>
              <a:rPr lang="zh-CN" altLang="en-US" sz="2200" kern="2200" dirty="0">
                <a:latin typeface="微软雅黑" panose="020B0503020204020204" pitchFamily="34" charset="-122"/>
                <a:ea typeface="微软雅黑" panose="020B0503020204020204" pitchFamily="34" charset="-122"/>
              </a:rPr>
              <a:t>能执行的程序，并传送到</a:t>
            </a:r>
            <a:r>
              <a:rPr lang="en-US" altLang="zh-CN" sz="2200" kern="2200" dirty="0">
                <a:latin typeface="微软雅黑" panose="020B0503020204020204" pitchFamily="34" charset="-122"/>
                <a:ea typeface="微软雅黑" panose="020B0503020204020204" pitchFamily="34" charset="-122"/>
              </a:rPr>
              <a:t>GPU</a:t>
            </a:r>
            <a:r>
              <a:rPr lang="zh-CN" altLang="en-US" sz="2200" kern="2200" dirty="0">
                <a:latin typeface="微软雅黑" panose="020B0503020204020204" pitchFamily="34" charset="-122"/>
                <a:ea typeface="微软雅黑" panose="020B0503020204020204" pitchFamily="34" charset="-122"/>
              </a:rPr>
              <a:t>。而这个程序在</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里称做核</a:t>
            </a:r>
            <a:r>
              <a:rPr lang="en-US" altLang="zh-CN" sz="2200" kern="2200" dirty="0">
                <a:latin typeface="微软雅黑" panose="020B0503020204020204" pitchFamily="34" charset="-122"/>
                <a:ea typeface="微软雅黑" panose="020B0503020204020204" pitchFamily="34" charset="-122"/>
              </a:rPr>
              <a:t>(kernel)</a:t>
            </a:r>
            <a:r>
              <a:rPr lang="zh-CN" altLang="en-US" sz="2200" kern="2200" dirty="0">
                <a:latin typeface="微软雅黑" panose="020B0503020204020204" pitchFamily="34" charset="-122"/>
                <a:ea typeface="微软雅黑" panose="020B0503020204020204" pitchFamily="34" charset="-122"/>
              </a:rPr>
              <a:t>。</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允许程序员定义称为核的</a:t>
            </a:r>
            <a:r>
              <a:rPr lang="en-US" altLang="zh-CN" sz="2200" kern="2200" dirty="0">
                <a:latin typeface="微软雅黑" panose="020B0503020204020204" pitchFamily="34" charset="-122"/>
                <a:ea typeface="微软雅黑" panose="020B0503020204020204" pitchFamily="34" charset="-122"/>
              </a:rPr>
              <a:t>C</a:t>
            </a:r>
            <a:r>
              <a:rPr lang="zh-CN" altLang="en-US" sz="2200" kern="2200" dirty="0">
                <a:latin typeface="微软雅黑" panose="020B0503020204020204" pitchFamily="34" charset="-122"/>
                <a:ea typeface="微软雅黑" panose="020B0503020204020204" pitchFamily="34" charset="-122"/>
              </a:rPr>
              <a:t>语言函数，从而扩展了</a:t>
            </a:r>
            <a:r>
              <a:rPr lang="en-US" altLang="zh-CN" sz="2200" kern="2200" dirty="0">
                <a:latin typeface="微软雅黑" panose="020B0503020204020204" pitchFamily="34" charset="-122"/>
                <a:ea typeface="微软雅黑" panose="020B0503020204020204" pitchFamily="34" charset="-122"/>
              </a:rPr>
              <a:t>C</a:t>
            </a:r>
            <a:r>
              <a:rPr lang="zh-CN" altLang="en-US" sz="2200" kern="2200" dirty="0">
                <a:latin typeface="微软雅黑" panose="020B0503020204020204" pitchFamily="34" charset="-122"/>
                <a:ea typeface="微软雅黑" panose="020B0503020204020204" pitchFamily="34" charset="-122"/>
              </a:rPr>
              <a:t>语言，在调用此类函数时，它将由</a:t>
            </a:r>
            <a:r>
              <a:rPr lang="en-US" altLang="zh-CN" sz="2200" kern="2200" dirty="0">
                <a:latin typeface="微软雅黑" panose="020B0503020204020204" pitchFamily="34" charset="-122"/>
                <a:ea typeface="微软雅黑" panose="020B0503020204020204" pitchFamily="34" charset="-122"/>
              </a:rPr>
              <a:t>N</a:t>
            </a:r>
            <a:r>
              <a:rPr lang="zh-CN" altLang="en-US" sz="2200" kern="2200" dirty="0">
                <a:latin typeface="微软雅黑" panose="020B0503020204020204" pitchFamily="34" charset="-122"/>
                <a:ea typeface="微软雅黑" panose="020B0503020204020204" pitchFamily="34" charset="-122"/>
              </a:rPr>
              <a:t>个不同的</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线程并行执行</a:t>
            </a:r>
            <a:r>
              <a:rPr lang="en-US" altLang="zh-CN" sz="2200" kern="2200" dirty="0">
                <a:latin typeface="微软雅黑" panose="020B0503020204020204" pitchFamily="34" charset="-122"/>
                <a:ea typeface="微软雅黑" panose="020B0503020204020204" pitchFamily="34" charset="-122"/>
              </a:rPr>
              <a:t>N</a:t>
            </a:r>
            <a:r>
              <a:rPr lang="zh-CN" altLang="en-US" sz="2200" kern="2200" dirty="0">
                <a:latin typeface="微软雅黑" panose="020B0503020204020204" pitchFamily="34" charset="-122"/>
                <a:ea typeface="微软雅黑" panose="020B0503020204020204" pitchFamily="34" charset="-122"/>
              </a:rPr>
              <a:t>次，这与普通的</a:t>
            </a:r>
            <a:r>
              <a:rPr lang="en-US" altLang="zh-CN" sz="2200" kern="2200" dirty="0">
                <a:latin typeface="微软雅黑" panose="020B0503020204020204" pitchFamily="34" charset="-122"/>
                <a:ea typeface="微软雅黑" panose="020B0503020204020204" pitchFamily="34" charset="-122"/>
              </a:rPr>
              <a:t>C</a:t>
            </a:r>
            <a:r>
              <a:rPr lang="zh-CN" altLang="en-US" sz="2200" kern="2200" dirty="0">
                <a:latin typeface="微软雅黑" panose="020B0503020204020204" pitchFamily="34" charset="-122"/>
                <a:ea typeface="微软雅黑" panose="020B0503020204020204" pitchFamily="34" charset="-122"/>
              </a:rPr>
              <a:t>语言函数只执行一次的方式不同。执行核的每个线程都会被分配一个独特的线程</a:t>
            </a:r>
            <a:r>
              <a:rPr lang="en-US" altLang="zh-CN" sz="2200" kern="2200" dirty="0">
                <a:latin typeface="微软雅黑" panose="020B0503020204020204" pitchFamily="34" charset="-122"/>
                <a:ea typeface="微软雅黑" panose="020B0503020204020204" pitchFamily="34" charset="-122"/>
              </a:rPr>
              <a:t>ID</a:t>
            </a:r>
            <a:r>
              <a:rPr lang="zh-CN" altLang="en-US" sz="2200" kern="2200" dirty="0">
                <a:latin typeface="微软雅黑" panose="020B0503020204020204" pitchFamily="34" charset="-122"/>
                <a:ea typeface="微软雅黑" panose="020B0503020204020204" pitchFamily="34" charset="-122"/>
              </a:rPr>
              <a:t>，可通过内置的</a:t>
            </a:r>
            <a:r>
              <a:rPr lang="en-US" altLang="zh-CN" sz="2200" kern="2200" dirty="0" err="1">
                <a:latin typeface="微软雅黑" panose="020B0503020204020204" pitchFamily="34" charset="-122"/>
                <a:ea typeface="微软雅黑" panose="020B0503020204020204" pitchFamily="34" charset="-122"/>
              </a:rPr>
              <a:t>threadIdx</a:t>
            </a:r>
            <a:r>
              <a:rPr lang="zh-CN" altLang="en-US" sz="2200" kern="2200" dirty="0">
                <a:latin typeface="微软雅黑" panose="020B0503020204020204" pitchFamily="34" charset="-122"/>
                <a:ea typeface="微软雅黑" panose="020B0503020204020204" pitchFamily="34" charset="-122"/>
              </a:rPr>
              <a:t>变量在内核中访问此</a:t>
            </a:r>
            <a:r>
              <a:rPr lang="en-US" altLang="zh-CN" sz="2200" kern="2200" dirty="0">
                <a:latin typeface="微软雅黑" panose="020B0503020204020204" pitchFamily="34" charset="-122"/>
                <a:ea typeface="微软雅黑" panose="020B0503020204020204" pitchFamily="34" charset="-122"/>
              </a:rPr>
              <a:t>ID</a:t>
            </a:r>
            <a:r>
              <a:rPr lang="zh-CN" altLang="en-US" sz="2200" kern="2200" dirty="0">
                <a:latin typeface="微软雅黑" panose="020B0503020204020204" pitchFamily="34" charset="-122"/>
                <a:ea typeface="微软雅黑" panose="020B0503020204020204" pitchFamily="34" charset="-122"/>
              </a:rPr>
              <a:t>。在</a:t>
            </a:r>
            <a:r>
              <a:rPr lang="en-US" altLang="zh-CN" sz="2200" kern="2200" dirty="0">
                <a:latin typeface="微软雅黑" panose="020B0503020204020204" pitchFamily="34" charset="-122"/>
                <a:ea typeface="微软雅黑" panose="020B0503020204020204" pitchFamily="34" charset="-122"/>
              </a:rPr>
              <a:t>CUDA</a:t>
            </a:r>
            <a:r>
              <a:rPr lang="zh-CN" altLang="en-US" sz="2200" kern="2200" dirty="0">
                <a:latin typeface="微软雅黑" panose="020B0503020204020204" pitchFamily="34" charset="-122"/>
                <a:ea typeface="微软雅黑" panose="020B0503020204020204" pitchFamily="34" charset="-122"/>
              </a:rPr>
              <a:t>程序中，主程序在调用任何</a:t>
            </a:r>
            <a:r>
              <a:rPr lang="en-US" altLang="zh-CN" sz="2200" kern="2200" dirty="0">
                <a:latin typeface="微软雅黑" panose="020B0503020204020204" pitchFamily="34" charset="-122"/>
                <a:ea typeface="微软雅黑" panose="020B0503020204020204" pitchFamily="34" charset="-122"/>
              </a:rPr>
              <a:t>GPU</a:t>
            </a:r>
            <a:r>
              <a:rPr lang="zh-CN" altLang="en-US" sz="2200" kern="2200" dirty="0">
                <a:latin typeface="微软雅黑" panose="020B0503020204020204" pitchFamily="34" charset="-122"/>
                <a:ea typeface="微软雅黑" panose="020B0503020204020204" pitchFamily="34" charset="-122"/>
              </a:rPr>
              <a:t>内核之前，必须对核进行执行配置，即确定线程块数和每个线程块中的线程数以及共享内存大小。</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6640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8.3.6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编程模型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线程层次结构</a:t>
            </a:r>
          </a:p>
        </p:txBody>
      </p:sp>
      <p:sp>
        <p:nvSpPr>
          <p:cNvPr id="11" name="Title 6"/>
          <p:cNvSpPr txBox="1"/>
          <p:nvPr>
            <p:custDataLst>
              <p:tags r:id="rId5"/>
            </p:custDataLst>
          </p:nvPr>
        </p:nvSpPr>
        <p:spPr>
          <a:xfrm>
            <a:off x="220824" y="992955"/>
            <a:ext cx="55227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1800" kern="2200" dirty="0">
                <a:latin typeface="微软雅黑" panose="020B0503020204020204" pitchFamily="34" charset="-122"/>
                <a:ea typeface="微软雅黑" panose="020B0503020204020204" pitchFamily="34" charset="-122"/>
              </a:rPr>
              <a:t>在</a:t>
            </a:r>
            <a:r>
              <a:rPr lang="en-US" altLang="zh-CN" sz="1800" kern="2200" dirty="0">
                <a:latin typeface="微软雅黑" panose="020B0503020204020204" pitchFamily="34" charset="-122"/>
                <a:ea typeface="微软雅黑" panose="020B0503020204020204" pitchFamily="34" charset="-122"/>
              </a:rPr>
              <a:t>GPU</a:t>
            </a:r>
            <a:r>
              <a:rPr lang="zh-CN" altLang="en-US" sz="1800" kern="2200" dirty="0">
                <a:latin typeface="微软雅黑" panose="020B0503020204020204" pitchFamily="34" charset="-122"/>
                <a:ea typeface="微软雅黑" panose="020B0503020204020204" pitchFamily="34" charset="-122"/>
              </a:rPr>
              <a:t>中要执行的线程，根据最有效的数据共享来创建块</a:t>
            </a:r>
            <a:r>
              <a:rPr lang="en-US" altLang="zh-CN" sz="1800" kern="2200" dirty="0">
                <a:latin typeface="微软雅黑" panose="020B0503020204020204" pitchFamily="34" charset="-122"/>
                <a:ea typeface="微软雅黑" panose="020B0503020204020204" pitchFamily="34" charset="-122"/>
              </a:rPr>
              <a:t>(Block)</a:t>
            </a:r>
            <a:r>
              <a:rPr lang="zh-CN" altLang="en-US" sz="1800" kern="2200" dirty="0">
                <a:latin typeface="微软雅黑" panose="020B0503020204020204" pitchFamily="34" charset="-122"/>
                <a:ea typeface="微软雅黑" panose="020B0503020204020204" pitchFamily="34" charset="-122"/>
              </a:rPr>
              <a:t>，其类型有一维、二维或三维。在同一个块内的线程可彼此协作，通过一些共享存储器来共享数据，并同步其执行来协调存储器访问。一个块中的所有线程都必须位于同一个处理器核心中。因而，一个处理器核心的有限存储器资源制约了每个块的线程数量。一般</a:t>
            </a:r>
            <a:r>
              <a:rPr lang="en-US" altLang="zh-CN" sz="1800" kern="2200" dirty="0">
                <a:latin typeface="微软雅黑" panose="020B0503020204020204" pitchFamily="34" charset="-122"/>
                <a:ea typeface="微软雅黑" panose="020B0503020204020204" pitchFamily="34" charset="-122"/>
              </a:rPr>
              <a:t>GPGPU</a:t>
            </a:r>
            <a:r>
              <a:rPr lang="zh-CN" altLang="en-US" sz="1800" kern="2200" dirty="0">
                <a:latin typeface="微软雅黑" panose="020B0503020204020204" pitchFamily="34" charset="-122"/>
                <a:ea typeface="微软雅黑" panose="020B0503020204020204" pitchFamily="34" charset="-122"/>
              </a:rPr>
              <a:t>程序线程数目是很多的，所以不能把所有的线程都塞到同一个块里。但一个内核可由多个大小相同的线程块同时执行，因而线程总数应等于每个块的线程数乘以块的数量。这些同样维度和大小的块将组织为一个一维或二维线程块网格</a:t>
            </a:r>
            <a:r>
              <a:rPr lang="en-US" altLang="zh-CN" sz="1800" kern="2200" dirty="0">
                <a:latin typeface="微软雅黑" panose="020B0503020204020204" pitchFamily="34" charset="-122"/>
                <a:ea typeface="微软雅黑" panose="020B0503020204020204" pitchFamily="34" charset="-122"/>
              </a:rPr>
              <a:t>(Grid)</a:t>
            </a:r>
            <a:r>
              <a:rPr lang="zh-CN" altLang="en-US" sz="1800" kern="2200" dirty="0">
                <a:latin typeface="微软雅黑" panose="020B0503020204020204" pitchFamily="34" charset="-122"/>
                <a:ea typeface="微软雅黑" panose="020B0503020204020204" pitchFamily="34" charset="-122"/>
              </a:rPr>
              <a:t>。</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E60C1812-1DA1-42DF-B872-333F4DDD71D3}"/>
              </a:ext>
            </a:extLst>
          </p:cNvPr>
          <p:cNvPicPr/>
          <p:nvPr/>
        </p:nvPicPr>
        <p:blipFill>
          <a:blip r:embed="rId8"/>
          <a:stretch>
            <a:fillRect/>
          </a:stretch>
        </p:blipFill>
        <p:spPr>
          <a:xfrm>
            <a:off x="5964399" y="992955"/>
            <a:ext cx="4371658" cy="4872089"/>
          </a:xfrm>
          <a:prstGeom prst="rect">
            <a:avLst/>
          </a:prstGeom>
        </p:spPr>
      </p:pic>
    </p:spTree>
    <p:custDataLst>
      <p:tags r:id="rId1"/>
    </p:custDataLst>
    <p:extLst>
      <p:ext uri="{BB962C8B-B14F-4D97-AF65-F5344CB8AC3E}">
        <p14:creationId xmlns:p14="http://schemas.microsoft.com/office/powerpoint/2010/main" val="2912095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8.3.6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编程模型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存储器层次结构</a:t>
            </a:r>
          </a:p>
        </p:txBody>
      </p:sp>
      <p:sp>
        <p:nvSpPr>
          <p:cNvPr id="11" name="Title 6"/>
          <p:cNvSpPr txBox="1"/>
          <p:nvPr>
            <p:custDataLst>
              <p:tags r:id="rId5"/>
            </p:custDataLst>
          </p:nvPr>
        </p:nvSpPr>
        <p:spPr>
          <a:xfrm>
            <a:off x="220824" y="992955"/>
            <a:ext cx="55227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1800" kern="2200" dirty="0">
                <a:latin typeface="微软雅黑" panose="020B0503020204020204" pitchFamily="34" charset="-122"/>
                <a:ea typeface="微软雅黑" panose="020B0503020204020204" pitchFamily="34" charset="-122"/>
              </a:rPr>
              <a:t>CUDA</a:t>
            </a:r>
            <a:r>
              <a:rPr lang="zh-CN" altLang="en-US" sz="1800" kern="2200" dirty="0">
                <a:latin typeface="微软雅黑" panose="020B0503020204020204" pitchFamily="34" charset="-122"/>
                <a:ea typeface="微软雅黑" panose="020B0503020204020204" pitchFamily="34" charset="-122"/>
              </a:rPr>
              <a:t>设备拥有多个独立的存储空间，其中包括：全局存储器、本地存储器、共享存储器、常量存储器、纹理存储器和寄存器。</a:t>
            </a:r>
            <a:endParaRPr lang="en-US" altLang="zh-CN" sz="1800" kern="2200" dirty="0">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en-US" altLang="zh-CN" sz="1800" kern="2200" dirty="0">
                <a:latin typeface="微软雅黑" panose="020B0503020204020204" pitchFamily="34" charset="-122"/>
                <a:ea typeface="微软雅黑" panose="020B0503020204020204" pitchFamily="34" charset="-122"/>
              </a:rPr>
              <a:t>CUDA</a:t>
            </a:r>
            <a:r>
              <a:rPr lang="zh-CN" altLang="en-US" sz="1800" kern="2200" dirty="0">
                <a:latin typeface="微软雅黑" panose="020B0503020204020204" pitchFamily="34" charset="-122"/>
                <a:ea typeface="微软雅黑" panose="020B0503020204020204" pitchFamily="34" charset="-122"/>
              </a:rPr>
              <a:t>线程可在执行过程中访问多个存储器空间的数据，具体如下：</a:t>
            </a:r>
          </a:p>
          <a:p>
            <a:pPr marL="285750" indent="-285750" algn="just">
              <a:lnSpc>
                <a:spcPct val="150000"/>
              </a:lnSpc>
              <a:spcBef>
                <a:spcPts val="0"/>
              </a:spcBef>
              <a:buFont typeface="Wingdings" panose="05000000000000000000" pitchFamily="2" charset="2"/>
              <a:buChar char="Ø"/>
            </a:pPr>
            <a:r>
              <a:rPr lang="zh-CN" altLang="en-US" sz="1800" kern="2200" dirty="0">
                <a:latin typeface="微软雅黑" panose="020B0503020204020204" pitchFamily="34" charset="-122"/>
                <a:ea typeface="微软雅黑" panose="020B0503020204020204" pitchFamily="34" charset="-122"/>
              </a:rPr>
              <a:t>每个线程都有一个私有的本地存储器。</a:t>
            </a:r>
          </a:p>
          <a:p>
            <a:pPr marL="285750" indent="-285750" algn="just">
              <a:lnSpc>
                <a:spcPct val="150000"/>
              </a:lnSpc>
              <a:spcBef>
                <a:spcPts val="0"/>
              </a:spcBef>
              <a:buFont typeface="Wingdings" panose="05000000000000000000" pitchFamily="2" charset="2"/>
              <a:buChar char="Ø"/>
            </a:pPr>
            <a:r>
              <a:rPr lang="zh-CN" altLang="en-US" sz="1800" kern="2200" dirty="0">
                <a:latin typeface="微软雅黑" panose="020B0503020204020204" pitchFamily="34" charset="-122"/>
                <a:ea typeface="微软雅黑" panose="020B0503020204020204" pitchFamily="34" charset="-122"/>
              </a:rPr>
              <a:t>每个线程块都有一个共享存储器，该存储器对于块内的所有线程都是可见的，并且与块具有相同的生命周期。</a:t>
            </a:r>
          </a:p>
          <a:p>
            <a:pPr marL="285750" indent="-285750" algn="just">
              <a:lnSpc>
                <a:spcPct val="150000"/>
              </a:lnSpc>
              <a:spcBef>
                <a:spcPts val="0"/>
              </a:spcBef>
              <a:buFont typeface="Wingdings" panose="05000000000000000000" pitchFamily="2" charset="2"/>
              <a:buChar char="Ø"/>
            </a:pPr>
            <a:r>
              <a:rPr lang="zh-CN" altLang="en-US" sz="1800" kern="2200" dirty="0">
                <a:latin typeface="微软雅黑" panose="020B0503020204020204" pitchFamily="34" charset="-122"/>
                <a:ea typeface="微软雅黑" panose="020B0503020204020204" pitchFamily="34" charset="-122"/>
              </a:rPr>
              <a:t>所有线程都可访问相同的全局存储器。</a:t>
            </a:r>
          </a:p>
          <a:p>
            <a:pPr marL="285750" indent="-285750" algn="just">
              <a:lnSpc>
                <a:spcPct val="150000"/>
              </a:lnSpc>
              <a:spcBef>
                <a:spcPts val="0"/>
              </a:spcBef>
              <a:buFont typeface="Wingdings" panose="05000000000000000000" pitchFamily="2" charset="2"/>
              <a:buChar char="Ø"/>
            </a:pPr>
            <a:r>
              <a:rPr lang="zh-CN" altLang="en-US" sz="1800" kern="2200" dirty="0">
                <a:latin typeface="微软雅黑" panose="020B0503020204020204" pitchFamily="34" charset="-122"/>
                <a:ea typeface="微软雅黑" panose="020B0503020204020204" pitchFamily="34" charset="-122"/>
              </a:rPr>
              <a:t>此外还有两个只读的存储器空间，可由所有线程访问</a:t>
            </a:r>
            <a:endParaRPr lang="en-US" altLang="zh-CN" sz="18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9" name="图片 8">
            <a:extLst>
              <a:ext uri="{FF2B5EF4-FFF2-40B4-BE49-F238E27FC236}">
                <a16:creationId xmlns:a16="http://schemas.microsoft.com/office/drawing/2014/main" id="{182DF178-2D51-4BF9-A7BD-1213566DA1DF}"/>
              </a:ext>
            </a:extLst>
          </p:cNvPr>
          <p:cNvPicPr/>
          <p:nvPr/>
        </p:nvPicPr>
        <p:blipFill>
          <a:blip r:embed="rId8"/>
          <a:stretch>
            <a:fillRect/>
          </a:stretch>
        </p:blipFill>
        <p:spPr>
          <a:xfrm>
            <a:off x="5875972" y="1600256"/>
            <a:ext cx="5887403" cy="3533719"/>
          </a:xfrm>
          <a:prstGeom prst="rect">
            <a:avLst/>
          </a:prstGeom>
        </p:spPr>
      </p:pic>
    </p:spTree>
    <p:custDataLst>
      <p:tags r:id="rId1"/>
    </p:custDataLst>
    <p:extLst>
      <p:ext uri="{BB962C8B-B14F-4D97-AF65-F5344CB8AC3E}">
        <p14:creationId xmlns:p14="http://schemas.microsoft.com/office/powerpoint/2010/main" val="98821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5553" y="269087"/>
            <a:ext cx="3079140"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引言</a:t>
            </a:r>
          </a:p>
        </p:txBody>
      </p:sp>
      <p:sp>
        <p:nvSpPr>
          <p:cNvPr id="11" name="Title 6"/>
          <p:cNvSpPr txBox="1"/>
          <p:nvPr>
            <p:custDataLst>
              <p:tags r:id="rId5"/>
            </p:custDataLst>
          </p:nvPr>
        </p:nvSpPr>
        <p:spPr>
          <a:xfrm>
            <a:off x="83976" y="609492"/>
            <a:ext cx="11887200" cy="5543658"/>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720000" algn="l" fontAlgn="ctr">
              <a:lnSpc>
                <a:spcPct val="130000"/>
              </a:lnSpc>
              <a:spcBef>
                <a:spcPts val="1000"/>
              </a:spcBef>
              <a:spcAft>
                <a:spcPts val="0"/>
              </a:spcAft>
              <a:buSzPct val="100000"/>
              <a:buFont typeface="Wingdings" panose="05000000000000000000" charset="0"/>
              <a:buNone/>
            </a:pP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随着计算架构的不断演进，编程模型也发生着深刻的变化。计算机软件行业面临着最大的变迁问题</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从船型、单线程的问题求解方式切换到大规模同时执行的问题求解方式。由于传统</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GPU</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硬件架构的限制，很难有效利用其资源进行通用计算。</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NVIDIA</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公司推出的</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产品则完全扭转了这一局面。与传统</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GPU</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通用计算开发方式相比，</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提供了非常优秀的可扩展架构，以支持这种大规模并行程序设计需求，使得编程更简单，功能更强大，应用领域更广泛，支持</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的硬件性能也更强。</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能够有效的利用</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GPU</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强劲的处理功能和巨大的存储器带宽进行图形渲染以外的计算，广泛应用于人工智能、图像处理、视频播放、信号处理、模式识别、金融分析、数值计算、石油勘探、航空航天、流体力学计算、生物计算、分子动力学计算、编码加密等领域，并在这些应用中对</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有着数个数量级的加速，取得令人瞩目的成绩。</a:t>
            </a:r>
            <a:endParaRPr lang="zh-CN" altLang="en-US" sz="24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8.3.6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编程模型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主机</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(Host)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和设备</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(Device)</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2377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2400" kern="2200" dirty="0">
                <a:latin typeface="微软雅黑" panose="020B0503020204020204" pitchFamily="34" charset="-122"/>
                <a:ea typeface="微软雅黑" panose="020B0503020204020204" pitchFamily="34" charset="-122"/>
              </a:rPr>
              <a:t>CUDA</a:t>
            </a:r>
            <a:r>
              <a:rPr lang="zh-CN" altLang="en-US" sz="2400" kern="2200" dirty="0">
                <a:latin typeface="微软雅黑" panose="020B0503020204020204" pitchFamily="34" charset="-122"/>
                <a:ea typeface="微软雅黑" panose="020B0503020204020204" pitchFamily="34" charset="-122"/>
              </a:rPr>
              <a:t>假设线程可在物理上独立的设备上执行，此类设备作为运行</a:t>
            </a:r>
            <a:r>
              <a:rPr lang="en-US" altLang="zh-CN" sz="2400" kern="2200" dirty="0">
                <a:latin typeface="微软雅黑" panose="020B0503020204020204" pitchFamily="34" charset="-122"/>
                <a:ea typeface="微软雅黑" panose="020B0503020204020204" pitchFamily="34" charset="-122"/>
              </a:rPr>
              <a:t>C</a:t>
            </a:r>
            <a:r>
              <a:rPr lang="zh-CN" altLang="en-US" sz="2400" kern="2200" dirty="0">
                <a:latin typeface="微软雅黑" panose="020B0503020204020204" pitchFamily="34" charset="-122"/>
                <a:ea typeface="微软雅黑" panose="020B0503020204020204" pitchFamily="34" charset="-122"/>
              </a:rPr>
              <a:t>语言程序的主机的协处理器操作。内核在</a:t>
            </a:r>
            <a:r>
              <a:rPr lang="en-US" altLang="zh-CN" sz="2400" kern="2200" dirty="0">
                <a:latin typeface="微软雅黑" panose="020B0503020204020204" pitchFamily="34" charset="-122"/>
                <a:ea typeface="微软雅黑" panose="020B0503020204020204" pitchFamily="34" charset="-122"/>
              </a:rPr>
              <a:t>GPU</a:t>
            </a:r>
            <a:r>
              <a:rPr lang="zh-CN" altLang="en-US" sz="2400" kern="2200" dirty="0">
                <a:latin typeface="微软雅黑" panose="020B0503020204020204" pitchFamily="34" charset="-122"/>
                <a:ea typeface="微软雅黑" panose="020B0503020204020204" pitchFamily="34" charset="-122"/>
              </a:rPr>
              <a:t>上执行，而</a:t>
            </a:r>
            <a:r>
              <a:rPr lang="en-US" altLang="zh-CN" sz="2400" kern="2200" dirty="0">
                <a:latin typeface="微软雅黑" panose="020B0503020204020204" pitchFamily="34" charset="-122"/>
                <a:ea typeface="微软雅黑" panose="020B0503020204020204" pitchFamily="34" charset="-122"/>
              </a:rPr>
              <a:t>C</a:t>
            </a:r>
            <a:r>
              <a:rPr lang="zh-CN" altLang="en-US" sz="2400" kern="2200" dirty="0">
                <a:latin typeface="微软雅黑" panose="020B0503020204020204" pitchFamily="34" charset="-122"/>
                <a:ea typeface="微软雅黑" panose="020B0503020204020204" pitchFamily="34" charset="-122"/>
              </a:rPr>
              <a:t>语言程序的其他部分在</a:t>
            </a:r>
            <a:r>
              <a:rPr lang="en-US" altLang="zh-CN" sz="2400" kern="2200" dirty="0">
                <a:latin typeface="微软雅黑" panose="020B0503020204020204" pitchFamily="34" charset="-122"/>
                <a:ea typeface="微软雅黑" panose="020B0503020204020204" pitchFamily="34" charset="-122"/>
              </a:rPr>
              <a:t>CPU</a:t>
            </a:r>
            <a:r>
              <a:rPr lang="zh-CN" altLang="en-US" sz="2400" kern="2200" dirty="0">
                <a:latin typeface="微软雅黑" panose="020B0503020204020204" pitchFamily="34" charset="-122"/>
                <a:ea typeface="微软雅黑" panose="020B0503020204020204" pitchFamily="34" charset="-122"/>
              </a:rPr>
              <a:t>上执行</a:t>
            </a:r>
            <a:r>
              <a:rPr lang="en-US" altLang="zh-CN" sz="2400" kern="2200" dirty="0">
                <a:latin typeface="微软雅黑" panose="020B0503020204020204" pitchFamily="34" charset="-122"/>
                <a:ea typeface="微软雅黑" panose="020B0503020204020204" pitchFamily="34" charset="-122"/>
              </a:rPr>
              <a:t>(</a:t>
            </a:r>
            <a:r>
              <a:rPr lang="zh-CN" altLang="en-US" sz="2400" kern="2200" dirty="0">
                <a:latin typeface="微软雅黑" panose="020B0503020204020204" pitchFamily="34" charset="-122"/>
                <a:ea typeface="微软雅黑" panose="020B0503020204020204" pitchFamily="34" charset="-122"/>
              </a:rPr>
              <a:t>即串行代码在主机上执行，而并行代码在设备上执行</a:t>
            </a:r>
            <a:r>
              <a:rPr lang="en-US" altLang="zh-CN" sz="2400" kern="2200" dirty="0">
                <a:latin typeface="微软雅黑" panose="020B0503020204020204" pitchFamily="34" charset="-122"/>
                <a:ea typeface="微软雅黑" panose="020B0503020204020204" pitchFamily="34" charset="-122"/>
              </a:rPr>
              <a:t>)</a:t>
            </a:r>
            <a:r>
              <a:rPr lang="zh-CN" altLang="en-US" sz="2400" kern="2200" dirty="0">
                <a:latin typeface="微软雅黑" panose="020B0503020204020204" pitchFamily="34" charset="-122"/>
                <a:ea typeface="微软雅黑" panose="020B0503020204020204" pitchFamily="34" charset="-122"/>
              </a:rPr>
              <a:t>。此外，</a:t>
            </a:r>
            <a:r>
              <a:rPr lang="en-US" altLang="zh-CN" sz="2400" kern="2200" dirty="0">
                <a:latin typeface="微软雅黑" panose="020B0503020204020204" pitchFamily="34" charset="-122"/>
                <a:ea typeface="微软雅黑" panose="020B0503020204020204" pitchFamily="34" charset="-122"/>
              </a:rPr>
              <a:t>CUDA</a:t>
            </a:r>
            <a:r>
              <a:rPr lang="zh-CN" altLang="en-US" sz="2400" kern="2200" dirty="0">
                <a:latin typeface="微软雅黑" panose="020B0503020204020204" pitchFamily="34" charset="-122"/>
                <a:ea typeface="微软雅黑" panose="020B0503020204020204" pitchFamily="34" charset="-122"/>
              </a:rPr>
              <a:t>还假设主机和设备均维护自己的</a:t>
            </a:r>
            <a:r>
              <a:rPr lang="en-US" altLang="zh-CN" sz="2400" kern="2200" dirty="0">
                <a:latin typeface="微软雅黑" panose="020B0503020204020204" pitchFamily="34" charset="-122"/>
                <a:ea typeface="微软雅黑" panose="020B0503020204020204" pitchFamily="34" charset="-122"/>
              </a:rPr>
              <a:t>DRAM</a:t>
            </a:r>
            <a:r>
              <a:rPr lang="zh-CN" altLang="en-US" sz="2400" kern="2200" dirty="0">
                <a:latin typeface="微软雅黑" panose="020B0503020204020204" pitchFamily="34" charset="-122"/>
                <a:ea typeface="微软雅黑" panose="020B0503020204020204" pitchFamily="34" charset="-122"/>
              </a:rPr>
              <a:t>，分别称为主机存储器和设备存储器。因而，一个程序通过调用</a:t>
            </a:r>
            <a:r>
              <a:rPr lang="en-US" altLang="zh-CN" sz="2400" kern="2200" dirty="0">
                <a:latin typeface="微软雅黑" panose="020B0503020204020204" pitchFamily="34" charset="-122"/>
                <a:ea typeface="微软雅黑" panose="020B0503020204020204" pitchFamily="34" charset="-122"/>
              </a:rPr>
              <a:t>CUDA</a:t>
            </a:r>
            <a:r>
              <a:rPr lang="zh-CN" altLang="en-US" sz="2400" kern="2200" dirty="0">
                <a:latin typeface="微软雅黑" panose="020B0503020204020204" pitchFamily="34" charset="-122"/>
                <a:ea typeface="微软雅黑" panose="020B0503020204020204" pitchFamily="34" charset="-122"/>
              </a:rPr>
              <a:t>运行库来管理对内核可见的全局、固定和纹理存储器空间。这种管理包括设备存储器的分配和取消分配，还包括主机和设备存储器之间的数据传输。</a:t>
            </a:r>
            <a:endParaRPr lang="en-US"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947275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8.3.6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编程模型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术语</a:t>
            </a:r>
          </a:p>
        </p:txBody>
      </p:sp>
      <p:sp>
        <p:nvSpPr>
          <p:cNvPr id="11" name="Title 6"/>
          <p:cNvSpPr txBox="1"/>
          <p:nvPr>
            <p:custDataLst>
              <p:tags r:id="rId5"/>
            </p:custDataLst>
          </p:nvPr>
        </p:nvSpPr>
        <p:spPr>
          <a:xfrm>
            <a:off x="220824" y="992955"/>
            <a:ext cx="112377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中存在许多概念和术语，诸如</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SM</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block</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SP</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等多个概念不容易理解，将其与</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的一些概念进行比较</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2200" dirty="0">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3" name="表格 2">
            <a:extLst>
              <a:ext uri="{FF2B5EF4-FFF2-40B4-BE49-F238E27FC236}">
                <a16:creationId xmlns:a16="http://schemas.microsoft.com/office/drawing/2014/main" id="{098E8195-D7FC-480E-A205-16495DEAABF8}"/>
              </a:ext>
            </a:extLst>
          </p:cNvPr>
          <p:cNvGraphicFramePr>
            <a:graphicFrameLocks noGrp="1"/>
          </p:cNvGraphicFramePr>
          <p:nvPr>
            <p:extLst>
              <p:ext uri="{D42A27DB-BD31-4B8C-83A1-F6EECF244321}">
                <p14:modId xmlns:p14="http://schemas.microsoft.com/office/powerpoint/2010/main" val="2484997975"/>
              </p:ext>
            </p:extLst>
          </p:nvPr>
        </p:nvGraphicFramePr>
        <p:xfrm>
          <a:off x="2829149" y="2318890"/>
          <a:ext cx="5752876" cy="3513985"/>
        </p:xfrm>
        <a:graphic>
          <a:graphicData uri="http://schemas.openxmlformats.org/drawingml/2006/table">
            <a:tbl>
              <a:tblPr firstRow="1" firstCol="1" bandRow="1">
                <a:tableStyleId>{5C22544A-7EE6-4342-B048-85BDC9FD1C3A}</a:tableStyleId>
              </a:tblPr>
              <a:tblGrid>
                <a:gridCol w="2504647">
                  <a:extLst>
                    <a:ext uri="{9D8B030D-6E8A-4147-A177-3AD203B41FA5}">
                      <a16:colId xmlns:a16="http://schemas.microsoft.com/office/drawing/2014/main" val="1183204010"/>
                    </a:ext>
                  </a:extLst>
                </a:gridCol>
                <a:gridCol w="2214086">
                  <a:extLst>
                    <a:ext uri="{9D8B030D-6E8A-4147-A177-3AD203B41FA5}">
                      <a16:colId xmlns:a16="http://schemas.microsoft.com/office/drawing/2014/main" val="2123529314"/>
                    </a:ext>
                  </a:extLst>
                </a:gridCol>
                <a:gridCol w="1034143">
                  <a:extLst>
                    <a:ext uri="{9D8B030D-6E8A-4147-A177-3AD203B41FA5}">
                      <a16:colId xmlns:a16="http://schemas.microsoft.com/office/drawing/2014/main" val="3801521280"/>
                    </a:ext>
                  </a:extLst>
                </a:gridCol>
              </a:tblGrid>
              <a:tr h="556493">
                <a:tc>
                  <a:txBody>
                    <a:bodyPr/>
                    <a:lstStyle/>
                    <a:p>
                      <a:pPr algn="ctr"/>
                      <a:r>
                        <a:rPr lang="en-US" sz="2400" kern="100" dirty="0">
                          <a:effectLst/>
                        </a:rPr>
                        <a:t>CPU</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en-US" sz="2400" kern="100">
                          <a:effectLst/>
                        </a:rPr>
                        <a:t>GPU</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a:effectLst/>
                        </a:rPr>
                        <a:t>层次</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932363329"/>
                  </a:ext>
                </a:extLst>
              </a:tr>
              <a:tr h="556493">
                <a:tc>
                  <a:txBody>
                    <a:bodyPr/>
                    <a:lstStyle/>
                    <a:p>
                      <a:pPr algn="ctr"/>
                      <a:r>
                        <a:rPr lang="zh-CN" sz="2400" kern="100" dirty="0">
                          <a:effectLst/>
                        </a:rPr>
                        <a:t>算术逻辑和控制单元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dirty="0">
                          <a:effectLst/>
                        </a:rPr>
                        <a:t>流处理器</a:t>
                      </a:r>
                      <a:r>
                        <a:rPr lang="en-US" sz="2400" kern="100" dirty="0">
                          <a:effectLst/>
                        </a:rPr>
                        <a:t>(SM)</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a:effectLst/>
                        </a:rPr>
                        <a:t>硬件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1973563568"/>
                  </a:ext>
                </a:extLst>
              </a:tr>
              <a:tr h="556493">
                <a:tc>
                  <a:txBody>
                    <a:bodyPr/>
                    <a:lstStyle/>
                    <a:p>
                      <a:pPr algn="ctr"/>
                      <a:r>
                        <a:rPr lang="zh-CN" sz="2400" kern="100">
                          <a:effectLst/>
                        </a:rPr>
                        <a:t>算术单元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dirty="0">
                          <a:effectLst/>
                        </a:rPr>
                        <a:t>批量处理器</a:t>
                      </a:r>
                      <a:r>
                        <a:rPr lang="en-US" sz="2400" kern="100" dirty="0">
                          <a:effectLst/>
                        </a:rPr>
                        <a:t>(SP)</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a:effectLst/>
                        </a:rPr>
                        <a:t>硬件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4069611593"/>
                  </a:ext>
                </a:extLst>
              </a:tr>
              <a:tr h="556493">
                <a:tc>
                  <a:txBody>
                    <a:bodyPr/>
                    <a:lstStyle/>
                    <a:p>
                      <a:pPr algn="ctr"/>
                      <a:r>
                        <a:rPr lang="zh-CN" sz="2400" kern="100">
                          <a:effectLst/>
                        </a:rPr>
                        <a:t>进程</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en-US" sz="2400" kern="100" dirty="0">
                          <a:effectLst/>
                        </a:rPr>
                        <a:t>Block</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a:effectLst/>
                        </a:rPr>
                        <a:t>软件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2112226357"/>
                  </a:ext>
                </a:extLst>
              </a:tr>
              <a:tr h="556493">
                <a:tc>
                  <a:txBody>
                    <a:bodyPr/>
                    <a:lstStyle/>
                    <a:p>
                      <a:pPr algn="ctr"/>
                      <a:r>
                        <a:rPr lang="zh-CN" sz="2400" kern="100">
                          <a:effectLst/>
                        </a:rPr>
                        <a:t>线程</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en-US" sz="2400" kern="100" dirty="0">
                          <a:effectLst/>
                        </a:rPr>
                        <a:t>thread</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dirty="0">
                          <a:effectLst/>
                        </a:rPr>
                        <a:t>软件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3110390959"/>
                  </a:ext>
                </a:extLst>
              </a:tr>
              <a:tr h="556493">
                <a:tc>
                  <a:txBody>
                    <a:bodyPr/>
                    <a:lstStyle/>
                    <a:p>
                      <a:pPr algn="ctr"/>
                      <a:r>
                        <a:rPr lang="zh-CN" sz="2400" kern="100">
                          <a:effectLst/>
                        </a:rPr>
                        <a:t>调度单位</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en-US" sz="2400" kern="100">
                          <a:effectLst/>
                        </a:rPr>
                        <a:t>Warp</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tc>
                  <a:txBody>
                    <a:bodyPr/>
                    <a:lstStyle/>
                    <a:p>
                      <a:pPr algn="ctr"/>
                      <a:r>
                        <a:rPr lang="zh-CN" sz="2400" kern="100" dirty="0">
                          <a:effectLst/>
                        </a:rPr>
                        <a:t>软件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9967" marR="39967" marT="0" marB="0" anchor="ctr"/>
                </a:tc>
                <a:extLst>
                  <a:ext uri="{0D108BD9-81ED-4DB2-BD59-A6C34878D82A}">
                    <a16:rowId xmlns:a16="http://schemas.microsoft.com/office/drawing/2014/main" val="680298516"/>
                  </a:ext>
                </a:extLst>
              </a:tr>
            </a:tbl>
          </a:graphicData>
        </a:graphic>
      </p:graphicFrame>
    </p:spTree>
    <p:custDataLst>
      <p:tags r:id="rId1"/>
    </p:custDataLst>
    <p:extLst>
      <p:ext uri="{BB962C8B-B14F-4D97-AF65-F5344CB8AC3E}">
        <p14:creationId xmlns:p14="http://schemas.microsoft.com/office/powerpoint/2010/main" val="3067856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8.3.7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加速计算</a:t>
            </a:r>
          </a:p>
        </p:txBody>
      </p:sp>
      <p:sp>
        <p:nvSpPr>
          <p:cNvPr id="11" name="Title 6"/>
          <p:cNvSpPr txBox="1"/>
          <p:nvPr>
            <p:custDataLst>
              <p:tags r:id="rId5"/>
            </p:custDataLst>
          </p:nvPr>
        </p:nvSpPr>
        <p:spPr>
          <a:xfrm>
            <a:off x="220824" y="992955"/>
            <a:ext cx="11237751" cy="48720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众所周知，人工智能的训练和推理都需要海量的高性能计算，所以深度学习是一个对算力要求很高的领域。</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的选择将从根本上决定你的深度学习体验。一个好的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可以让你快速获得实践经验，而这些经验是正是建立专业知识的关键。如果没有这种快速的反馈，则会花费过多时间。</a:t>
            </a:r>
          </a:p>
          <a:p>
            <a:pPr indent="457200" algn="just">
              <a:lnSpc>
                <a:spcPct val="150000"/>
              </a:lnSpc>
              <a:spcBef>
                <a:spcPts val="0"/>
              </a:spcBef>
            </a:pP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目前的领导者则是</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发明的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是现代视觉计算的引擎，从最初用于游戏娱乐、视觉计算到如今的超级计算、云计算、大数据，</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正不断释放强劲的计算潜力。现在，</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已经成为数据中心、超算中心的标配，广泛应用于深度学习、大数据、石油化工、传媒娱乐、科学研究等行业。</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434958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8.3.7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深度学习与</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GPU</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加速计算</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针对深度学习，对比CPU，GPU有着如下几个优势：</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(1) 高宽带的内存</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一方面，</a:t>
            </a:r>
            <a:r>
              <a:rPr lang="x-none" altLang="zh-CN" sz="2000" kern="2200" dirty="0">
                <a:effectLst/>
                <a:latin typeface="微软雅黑" panose="020B0503020204020204" pitchFamily="34" charset="-122"/>
                <a:ea typeface="微软雅黑" panose="020B0503020204020204" pitchFamily="34" charset="-122"/>
              </a:rPr>
              <a:t>CPU是基于延迟优化的，而GPU是基于带宽优化的。另一方面，最好的CPU大约能达到50GB/s的内存带宽，而最好的GPU能达到750GB/s的内存带宽。因此，在内存方面，计算操作越复杂，GPU对CPU的优势就越明显。</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(2) 多线程并行下的内存访问隐藏延迟</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GPU可以在多线程并行下隐藏延迟的同时提供高带宽，因此，对于大块内存来说，GPU提供了几乎没有缺点的最佳内存带宽。</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(3) 数量多且速度快的可调整的寄存器和L1缓存</a:t>
            </a:r>
            <a:endParaRPr lang="zh-CN" altLang="zh-CN" sz="20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x-none" altLang="zh-CN" sz="2000" kern="2200" dirty="0">
                <a:effectLst/>
                <a:latin typeface="微软雅黑" panose="020B0503020204020204" pitchFamily="34" charset="-122"/>
                <a:ea typeface="微软雅黑" panose="020B0503020204020204" pitchFamily="34" charset="-122"/>
              </a:rPr>
              <a:t>所有被执行的计算都在寄存器中发生，寄存器直接连接着执行单元(一个核心CPU和一连串的GPU处理器)。GPU有许多处理单元(SM，流处理器)，且每个处理单元中都有一组寄存器，这样，GPU就有着大量体积小、处理速度快的寄存器，这也是GPU的优点。</a:t>
            </a:r>
            <a:endParaRPr lang="zh-CN" altLang="zh-CN" sz="20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407913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8.3.8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环境搭建</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zh-CN" altLang="en-US" sz="2000" kern="2200" dirty="0">
                <a:effectLst/>
                <a:latin typeface="微软雅黑" panose="020B0503020204020204" pitchFamily="34" charset="-122"/>
                <a:ea typeface="微软雅黑" panose="020B0503020204020204" pitchFamily="34" charset="-122"/>
              </a:rPr>
              <a:t>在目前的深度学习领域，主流的框架为</a:t>
            </a:r>
            <a:r>
              <a:rPr lang="en-US" altLang="zh-CN" sz="2000" kern="2200" dirty="0">
                <a:effectLst/>
                <a:latin typeface="微软雅黑" panose="020B0503020204020204" pitchFamily="34" charset="-122"/>
                <a:ea typeface="微软雅黑" panose="020B0503020204020204" pitchFamily="34" charset="-122"/>
              </a:rPr>
              <a:t>TensorFlow</a:t>
            </a:r>
            <a:r>
              <a:rPr lang="zh-CN" altLang="en-US" sz="2000" kern="2200" dirty="0">
                <a:effectLst/>
                <a:latin typeface="微软雅黑" panose="020B0503020204020204" pitchFamily="34" charset="-122"/>
                <a:ea typeface="微软雅黑" panose="020B0503020204020204" pitchFamily="34" charset="-122"/>
              </a:rPr>
              <a:t>和</a:t>
            </a:r>
            <a:r>
              <a:rPr lang="en-US" altLang="zh-CN" sz="2000" kern="2200" dirty="0">
                <a:effectLst/>
                <a:latin typeface="微软雅黑" panose="020B0503020204020204" pitchFamily="34" charset="-122"/>
                <a:ea typeface="微软雅黑" panose="020B0503020204020204" pitchFamily="34" charset="-122"/>
              </a:rPr>
              <a:t>PyTorch</a:t>
            </a:r>
            <a:r>
              <a:rPr lang="zh-CN" altLang="en-US" sz="2000" kern="2200" dirty="0">
                <a:effectLst/>
                <a:latin typeface="微软雅黑" panose="020B0503020204020204" pitchFamily="34" charset="-122"/>
                <a:ea typeface="微软雅黑" panose="020B0503020204020204" pitchFamily="34" charset="-122"/>
              </a:rPr>
              <a:t>。以</a:t>
            </a:r>
            <a:r>
              <a:rPr lang="en-US" altLang="zh-CN" sz="2000" kern="2200" dirty="0">
                <a:effectLst/>
                <a:latin typeface="微软雅黑" panose="020B0503020204020204" pitchFamily="34" charset="-122"/>
                <a:ea typeface="微软雅黑" panose="020B0503020204020204" pitchFamily="34" charset="-122"/>
              </a:rPr>
              <a:t>GPU</a:t>
            </a:r>
            <a:r>
              <a:rPr lang="zh-CN" altLang="en-US" sz="2000" kern="2200" dirty="0">
                <a:effectLst/>
                <a:latin typeface="微软雅黑" panose="020B0503020204020204" pitchFamily="34" charset="-122"/>
                <a:ea typeface="微软雅黑" panose="020B0503020204020204" pitchFamily="34" charset="-122"/>
              </a:rPr>
              <a:t>为</a:t>
            </a:r>
            <a:r>
              <a:rPr lang="en-US" altLang="zh-CN" sz="2000" kern="2200" dirty="0">
                <a:effectLst/>
                <a:latin typeface="微软雅黑" panose="020B0503020204020204" pitchFamily="34" charset="-122"/>
                <a:ea typeface="微软雅黑" panose="020B0503020204020204" pitchFamily="34" charset="-122"/>
              </a:rPr>
              <a:t>NVIDIA RTX2070</a:t>
            </a:r>
            <a:r>
              <a:rPr lang="zh-CN" altLang="en-US" sz="2000" kern="2200" dirty="0">
                <a:effectLst/>
                <a:latin typeface="微软雅黑" panose="020B0503020204020204" pitchFamily="34" charset="-122"/>
                <a:ea typeface="微软雅黑" panose="020B0503020204020204" pitchFamily="34" charset="-122"/>
              </a:rPr>
              <a:t>，软件环境中深度学习的编译</a:t>
            </a:r>
            <a:r>
              <a:rPr lang="en-US" altLang="zh-CN" sz="2000" kern="2200" dirty="0">
                <a:effectLst/>
                <a:latin typeface="微软雅黑" panose="020B0503020204020204" pitchFamily="34" charset="-122"/>
                <a:ea typeface="微软雅黑" panose="020B0503020204020204" pitchFamily="34" charset="-122"/>
              </a:rPr>
              <a:t>IDE</a:t>
            </a:r>
            <a:r>
              <a:rPr lang="zh-CN" altLang="en-US" sz="2000" kern="2200" dirty="0">
                <a:effectLst/>
                <a:latin typeface="微软雅黑" panose="020B0503020204020204" pitchFamily="34" charset="-122"/>
                <a:ea typeface="微软雅黑" panose="020B0503020204020204" pitchFamily="34" charset="-122"/>
              </a:rPr>
              <a:t>为</a:t>
            </a:r>
            <a:r>
              <a:rPr lang="en-US" altLang="zh-CN" sz="2000" kern="2200" dirty="0">
                <a:effectLst/>
                <a:latin typeface="微软雅黑" panose="020B0503020204020204" pitchFamily="34" charset="-122"/>
                <a:ea typeface="微软雅黑" panose="020B0503020204020204" pitchFamily="34" charset="-122"/>
              </a:rPr>
              <a:t>Anaconda3-4.2.0</a:t>
            </a:r>
            <a:r>
              <a:rPr lang="zh-CN" altLang="en-US" sz="2000" kern="2200" dirty="0">
                <a:effectLst/>
                <a:latin typeface="微软雅黑" panose="020B0503020204020204" pitchFamily="34" charset="-122"/>
                <a:ea typeface="微软雅黑" panose="020B0503020204020204" pitchFamily="34" charset="-122"/>
              </a:rPr>
              <a:t>为例，分别在</a:t>
            </a:r>
            <a:r>
              <a:rPr lang="en-US" altLang="zh-CN" sz="2000" kern="2200" dirty="0">
                <a:effectLst/>
                <a:latin typeface="微软雅黑" panose="020B0503020204020204" pitchFamily="34" charset="-122"/>
                <a:ea typeface="微软雅黑" panose="020B0503020204020204" pitchFamily="34" charset="-122"/>
              </a:rPr>
              <a:t>Windows 10 LTSC</a:t>
            </a:r>
            <a:r>
              <a:rPr lang="zh-CN" altLang="en-US" sz="2000" kern="2200" dirty="0">
                <a:effectLst/>
                <a:latin typeface="微软雅黑" panose="020B0503020204020204" pitchFamily="34" charset="-122"/>
                <a:ea typeface="微软雅黑" panose="020B0503020204020204" pitchFamily="34" charset="-122"/>
              </a:rPr>
              <a:t>和</a:t>
            </a:r>
            <a:r>
              <a:rPr lang="en-US" altLang="zh-CN" sz="2000" kern="2200" dirty="0">
                <a:effectLst/>
                <a:latin typeface="微软雅黑" panose="020B0503020204020204" pitchFamily="34" charset="-122"/>
                <a:ea typeface="微软雅黑" panose="020B0503020204020204" pitchFamily="34" charset="-122"/>
              </a:rPr>
              <a:t>Ubuntu 18.04</a:t>
            </a:r>
            <a:r>
              <a:rPr lang="zh-CN" altLang="en-US" sz="2000" kern="2200" dirty="0">
                <a:effectLst/>
                <a:latin typeface="微软雅黑" panose="020B0503020204020204" pitchFamily="34" charset="-122"/>
                <a:ea typeface="微软雅黑" panose="020B0503020204020204" pitchFamily="34" charset="-122"/>
              </a:rPr>
              <a:t>中搭建</a:t>
            </a:r>
            <a:r>
              <a:rPr lang="en-US" altLang="zh-CN" sz="2000" kern="2200" dirty="0">
                <a:effectLst/>
                <a:latin typeface="微软雅黑" panose="020B0503020204020204" pitchFamily="34" charset="-122"/>
                <a:ea typeface="微软雅黑" panose="020B0503020204020204" pitchFamily="34" charset="-122"/>
              </a:rPr>
              <a:t>TensorFlow</a:t>
            </a:r>
            <a:r>
              <a:rPr lang="zh-CN" altLang="en-US" sz="2000" kern="2200" dirty="0">
                <a:effectLst/>
                <a:latin typeface="微软雅黑" panose="020B0503020204020204" pitchFamily="34" charset="-122"/>
                <a:ea typeface="微软雅黑" panose="020B0503020204020204" pitchFamily="34" charset="-122"/>
              </a:rPr>
              <a:t>和</a:t>
            </a:r>
            <a:r>
              <a:rPr lang="en-US" altLang="zh-CN" sz="2000" kern="2200" dirty="0">
                <a:effectLst/>
                <a:latin typeface="微软雅黑" panose="020B0503020204020204" pitchFamily="34" charset="-122"/>
                <a:ea typeface="微软雅黑" panose="020B0503020204020204" pitchFamily="34" charset="-122"/>
              </a:rPr>
              <a:t>PyTorch</a:t>
            </a:r>
            <a:r>
              <a:rPr lang="zh-CN" altLang="en-US" sz="2000" kern="2200" dirty="0">
                <a:effectLst/>
                <a:latin typeface="微软雅黑" panose="020B0503020204020204" pitchFamily="34" charset="-122"/>
                <a:ea typeface="微软雅黑" panose="020B0503020204020204" pitchFamily="34" charset="-122"/>
              </a:rPr>
              <a:t>所需要的</a:t>
            </a:r>
            <a:r>
              <a:rPr lang="en-US" altLang="zh-CN" sz="2000" kern="2200" dirty="0">
                <a:effectLst/>
                <a:latin typeface="微软雅黑" panose="020B0503020204020204" pitchFamily="34" charset="-122"/>
                <a:ea typeface="微软雅黑" panose="020B0503020204020204" pitchFamily="34" charset="-122"/>
              </a:rPr>
              <a:t>CUDA9.0</a:t>
            </a:r>
            <a:r>
              <a:rPr lang="zh-CN" altLang="en-US" sz="2000" kern="2200" dirty="0">
                <a:effectLst/>
                <a:latin typeface="微软雅黑" panose="020B0503020204020204" pitchFamily="34" charset="-122"/>
                <a:ea typeface="微软雅黑" panose="020B0503020204020204" pitchFamily="34" charset="-122"/>
              </a:rPr>
              <a:t>环境。需要装的深度学习框架及其软件和版本如下表所示。</a:t>
            </a:r>
            <a:endParaRPr lang="zh-CN" altLang="zh-CN" sz="20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3" name="表格 2">
            <a:extLst>
              <a:ext uri="{FF2B5EF4-FFF2-40B4-BE49-F238E27FC236}">
                <a16:creationId xmlns:a16="http://schemas.microsoft.com/office/drawing/2014/main" id="{95ABADC4-E1CE-4CEF-8398-49F5D3E33819}"/>
              </a:ext>
            </a:extLst>
          </p:cNvPr>
          <p:cNvGraphicFramePr>
            <a:graphicFrameLocks noGrp="1"/>
          </p:cNvGraphicFramePr>
          <p:nvPr>
            <p:extLst>
              <p:ext uri="{D42A27DB-BD31-4B8C-83A1-F6EECF244321}">
                <p14:modId xmlns:p14="http://schemas.microsoft.com/office/powerpoint/2010/main" val="1577008616"/>
              </p:ext>
            </p:extLst>
          </p:nvPr>
        </p:nvGraphicFramePr>
        <p:xfrm>
          <a:off x="3023335" y="3062129"/>
          <a:ext cx="6147041" cy="3171616"/>
        </p:xfrm>
        <a:graphic>
          <a:graphicData uri="http://schemas.openxmlformats.org/drawingml/2006/table">
            <a:tbl>
              <a:tblPr firstRow="1" firstCol="1" bandRow="1">
                <a:tableStyleId>{5C22544A-7EE6-4342-B048-85BDC9FD1C3A}</a:tableStyleId>
              </a:tblPr>
              <a:tblGrid>
                <a:gridCol w="2604567">
                  <a:extLst>
                    <a:ext uri="{9D8B030D-6E8A-4147-A177-3AD203B41FA5}">
                      <a16:colId xmlns:a16="http://schemas.microsoft.com/office/drawing/2014/main" val="4168776005"/>
                    </a:ext>
                  </a:extLst>
                </a:gridCol>
                <a:gridCol w="1678498">
                  <a:extLst>
                    <a:ext uri="{9D8B030D-6E8A-4147-A177-3AD203B41FA5}">
                      <a16:colId xmlns:a16="http://schemas.microsoft.com/office/drawing/2014/main" val="688321645"/>
                    </a:ext>
                  </a:extLst>
                </a:gridCol>
                <a:gridCol w="1863976">
                  <a:extLst>
                    <a:ext uri="{9D8B030D-6E8A-4147-A177-3AD203B41FA5}">
                      <a16:colId xmlns:a16="http://schemas.microsoft.com/office/drawing/2014/main" val="2728367065"/>
                    </a:ext>
                  </a:extLst>
                </a:gridCol>
              </a:tblGrid>
              <a:tr h="453088">
                <a:tc>
                  <a:txBody>
                    <a:bodyPr/>
                    <a:lstStyle/>
                    <a:p>
                      <a:pPr algn="ctr"/>
                      <a:r>
                        <a:rPr lang="zh-CN" sz="1600" kern="100" dirty="0">
                          <a:effectLst/>
                        </a:rPr>
                        <a:t>软件</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zh-CN" sz="1600" kern="100">
                          <a:effectLst/>
                        </a:rPr>
                        <a:t>版本</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zh-CN" sz="1600" kern="100">
                          <a:effectLst/>
                        </a:rPr>
                        <a:t>备注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1282944786"/>
                  </a:ext>
                </a:extLst>
              </a:tr>
              <a:tr h="453088">
                <a:tc>
                  <a:txBody>
                    <a:bodyPr/>
                    <a:lstStyle/>
                    <a:p>
                      <a:pPr algn="ctr"/>
                      <a:r>
                        <a:rPr lang="en-US" sz="1600" kern="100" dirty="0">
                          <a:effectLst/>
                        </a:rPr>
                        <a:t>NVIDIA</a:t>
                      </a:r>
                      <a:r>
                        <a:rPr lang="zh-CN" sz="1600" kern="100" dirty="0">
                          <a:effectLst/>
                        </a:rPr>
                        <a:t>显卡驱动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451.48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452146028"/>
                  </a:ext>
                </a:extLst>
              </a:tr>
              <a:tr h="453088">
                <a:tc>
                  <a:txBody>
                    <a:bodyPr/>
                    <a:lstStyle/>
                    <a:p>
                      <a:pPr algn="ctr"/>
                      <a:r>
                        <a:rPr lang="en-US" sz="1600" kern="100">
                          <a:effectLst/>
                        </a:rPr>
                        <a:t>CUDA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9.0.176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255116969"/>
                  </a:ext>
                </a:extLst>
              </a:tr>
              <a:tr h="453088">
                <a:tc>
                  <a:txBody>
                    <a:bodyPr/>
                    <a:lstStyle/>
                    <a:p>
                      <a:pPr algn="ctr"/>
                      <a:r>
                        <a:rPr lang="en-US" sz="1600" kern="100" dirty="0">
                          <a:effectLst/>
                        </a:rPr>
                        <a:t>CUDNN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9.0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577702063"/>
                  </a:ext>
                </a:extLst>
              </a:tr>
              <a:tr h="453088">
                <a:tc>
                  <a:txBody>
                    <a:bodyPr/>
                    <a:lstStyle/>
                    <a:p>
                      <a:pPr algn="ctr"/>
                      <a:r>
                        <a:rPr lang="en-US" sz="1600" kern="100">
                          <a:effectLst/>
                        </a:rPr>
                        <a:t>Anaconda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a:effectLst/>
                        </a:rPr>
                        <a:t>4.2.0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Python3.5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33952202"/>
                  </a:ext>
                </a:extLst>
              </a:tr>
              <a:tr h="453088">
                <a:tc>
                  <a:txBody>
                    <a:bodyPr/>
                    <a:lstStyle/>
                    <a:p>
                      <a:pPr algn="ctr"/>
                      <a:r>
                        <a:rPr lang="en-US" sz="1600" kern="100">
                          <a:effectLst/>
                        </a:rPr>
                        <a:t>TensorFlow</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a:effectLst/>
                        </a:rPr>
                        <a:t>1.8.0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3038258594"/>
                  </a:ext>
                </a:extLst>
              </a:tr>
              <a:tr h="453088">
                <a:tc>
                  <a:txBody>
                    <a:bodyPr/>
                    <a:lstStyle/>
                    <a:p>
                      <a:pPr algn="ctr"/>
                      <a:r>
                        <a:rPr lang="en-US" sz="1600" kern="100">
                          <a:effectLst/>
                        </a:rPr>
                        <a:t>PyTorch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a:effectLst/>
                        </a:rPr>
                        <a:t>0.4.1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3664875808"/>
                  </a:ext>
                </a:extLst>
              </a:tr>
            </a:tbl>
          </a:graphicData>
        </a:graphic>
      </p:graphicFrame>
    </p:spTree>
    <p:custDataLst>
      <p:tags r:id="rId1"/>
    </p:custDataLst>
    <p:extLst>
      <p:ext uri="{BB962C8B-B14F-4D97-AF65-F5344CB8AC3E}">
        <p14:creationId xmlns:p14="http://schemas.microsoft.com/office/powerpoint/2010/main" val="3774475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8.3.8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环境搭建</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Windows</a:t>
            </a:r>
            <a:r>
              <a:rPr lang="zh-CN" altLang="en-US" sz="1900" kern="2200" dirty="0">
                <a:effectLst/>
                <a:latin typeface="微软雅黑" panose="020B0503020204020204" pitchFamily="34" charset="-122"/>
                <a:ea typeface="微软雅黑" panose="020B0503020204020204" pitchFamily="34" charset="-122"/>
              </a:rPr>
              <a:t>系统</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(1) </a:t>
            </a:r>
            <a:r>
              <a:rPr lang="zh-CN" altLang="en-US" sz="1900" kern="2200" dirty="0">
                <a:effectLst/>
                <a:latin typeface="微软雅黑" panose="020B0503020204020204" pitchFamily="34" charset="-122"/>
                <a:ea typeface="微软雅黑" panose="020B0503020204020204" pitchFamily="34" charset="-122"/>
              </a:rPr>
              <a:t>默认安装</a:t>
            </a:r>
            <a:r>
              <a:rPr lang="en-US" altLang="zh-CN" sz="1900" kern="2200" dirty="0">
                <a:effectLst/>
                <a:latin typeface="微软雅黑" panose="020B0503020204020204" pitchFamily="34" charset="-122"/>
                <a:ea typeface="微软雅黑" panose="020B0503020204020204" pitchFamily="34" charset="-122"/>
              </a:rPr>
              <a:t>NVIDIA</a:t>
            </a:r>
            <a:r>
              <a:rPr lang="zh-CN" altLang="en-US" sz="1900" kern="2200" dirty="0">
                <a:effectLst/>
                <a:latin typeface="微软雅黑" panose="020B0503020204020204" pitchFamily="34" charset="-122"/>
                <a:ea typeface="微软雅黑" panose="020B0503020204020204" pitchFamily="34" charset="-122"/>
              </a:rPr>
              <a:t>显卡驱动和</a:t>
            </a:r>
            <a:r>
              <a:rPr lang="en-US" altLang="zh-CN" sz="1900" kern="2200" dirty="0">
                <a:effectLst/>
                <a:latin typeface="微软雅黑" panose="020B0503020204020204" pitchFamily="34" charset="-122"/>
                <a:ea typeface="微软雅黑" panose="020B0503020204020204" pitchFamily="34" charset="-122"/>
              </a:rPr>
              <a:t>CUDA9.0.176</a:t>
            </a:r>
            <a:r>
              <a:rPr lang="zh-CN" altLang="en-US" sz="1900" kern="2200" dirty="0">
                <a:effectLst/>
                <a:latin typeface="微软雅黑" panose="020B0503020204020204" pitchFamily="34" charset="-122"/>
                <a:ea typeface="微软雅黑" panose="020B0503020204020204" pitchFamily="34" charset="-122"/>
              </a:rPr>
              <a:t>。将</a:t>
            </a:r>
            <a:r>
              <a:rPr lang="en-US" altLang="zh-CN" sz="1900" kern="2200" dirty="0">
                <a:effectLst/>
                <a:latin typeface="微软雅黑" panose="020B0503020204020204" pitchFamily="34" charset="-122"/>
                <a:ea typeface="微软雅黑" panose="020B0503020204020204" pitchFamily="34" charset="-122"/>
              </a:rPr>
              <a:t>CUDNN9.0</a:t>
            </a:r>
            <a:r>
              <a:rPr lang="zh-CN" altLang="en-US" sz="1900" kern="2200" dirty="0">
                <a:effectLst/>
                <a:latin typeface="微软雅黑" panose="020B0503020204020204" pitchFamily="34" charset="-122"/>
                <a:ea typeface="微软雅黑" panose="020B0503020204020204" pitchFamily="34" charset="-122"/>
              </a:rPr>
              <a:t>解压缩后，把</a:t>
            </a:r>
            <a:r>
              <a:rPr lang="en-US" altLang="zh-CN" sz="1900" kern="2200" dirty="0">
                <a:effectLst/>
                <a:latin typeface="微软雅黑" panose="020B0503020204020204" pitchFamily="34" charset="-122"/>
                <a:ea typeface="微软雅黑" panose="020B0503020204020204" pitchFamily="34" charset="-122"/>
              </a:rPr>
              <a:t>bin</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include</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lib\x64</a:t>
            </a:r>
            <a:r>
              <a:rPr lang="zh-CN" altLang="en-US" sz="1900" kern="2200" dirty="0">
                <a:effectLst/>
                <a:latin typeface="微软雅黑" panose="020B0503020204020204" pitchFamily="34" charset="-122"/>
                <a:ea typeface="微软雅黑" panose="020B0503020204020204" pitchFamily="34" charset="-122"/>
              </a:rPr>
              <a:t>这三个文件夹里面的文件</a:t>
            </a:r>
            <a:r>
              <a:rPr lang="en-US" altLang="zh-CN" sz="1900" kern="2200" dirty="0">
                <a:effectLst/>
                <a:latin typeface="微软雅黑" panose="020B0503020204020204" pitchFamily="34" charset="-122"/>
                <a:ea typeface="微软雅黑" panose="020B0503020204020204" pitchFamily="34" charset="-122"/>
              </a:rPr>
              <a:t>(</a:t>
            </a:r>
            <a:r>
              <a:rPr lang="zh-CN" altLang="en-US" sz="1900" kern="2200" dirty="0">
                <a:effectLst/>
                <a:latin typeface="微软雅黑" panose="020B0503020204020204" pitchFamily="34" charset="-122"/>
                <a:ea typeface="微软雅黑" panose="020B0503020204020204" pitchFamily="34" charset="-122"/>
              </a:rPr>
              <a:t>共三个</a:t>
            </a:r>
            <a:r>
              <a:rPr lang="en-US" altLang="zh-CN" sz="1900" kern="2200" dirty="0">
                <a:effectLst/>
                <a:latin typeface="微软雅黑" panose="020B0503020204020204" pitchFamily="34" charset="-122"/>
                <a:ea typeface="微软雅黑" panose="020B0503020204020204" pitchFamily="34" charset="-122"/>
              </a:rPr>
              <a:t>)</a:t>
            </a:r>
            <a:r>
              <a:rPr lang="zh-CN" altLang="en-US" sz="1900" kern="2200" dirty="0">
                <a:effectLst/>
                <a:latin typeface="微软雅黑" panose="020B0503020204020204" pitchFamily="34" charset="-122"/>
                <a:ea typeface="微软雅黑" panose="020B0503020204020204" pitchFamily="34" charset="-122"/>
              </a:rPr>
              <a:t>分别拷贝到</a:t>
            </a:r>
            <a:r>
              <a:rPr lang="en-US" altLang="zh-CN" sz="1900" kern="2200" dirty="0">
                <a:effectLst/>
                <a:latin typeface="微软雅黑" panose="020B0503020204020204" pitchFamily="34" charset="-122"/>
                <a:ea typeface="微软雅黑" panose="020B0503020204020204" pitchFamily="34" charset="-122"/>
              </a:rPr>
              <a:t>C:\Program Files\NVIDIA GPU Computing Toolkit\CUDA\v9.0\</a:t>
            </a:r>
            <a:r>
              <a:rPr lang="zh-CN" altLang="en-US" sz="1900" kern="2200" dirty="0">
                <a:effectLst/>
                <a:latin typeface="微软雅黑" panose="020B0503020204020204" pitchFamily="34" charset="-122"/>
                <a:ea typeface="微软雅黑" panose="020B0503020204020204" pitchFamily="34" charset="-122"/>
              </a:rPr>
              <a:t>下的</a:t>
            </a:r>
            <a:r>
              <a:rPr lang="en-US" altLang="zh-CN" sz="1900" kern="2200" dirty="0">
                <a:effectLst/>
                <a:latin typeface="微软雅黑" panose="020B0503020204020204" pitchFamily="34" charset="-122"/>
                <a:ea typeface="微软雅黑" panose="020B0503020204020204" pitchFamily="34" charset="-122"/>
              </a:rPr>
              <a:t>bin</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include</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lib\x64</a:t>
            </a:r>
            <a:r>
              <a:rPr lang="zh-CN" altLang="en-US" sz="1900" kern="2200" dirty="0">
                <a:effectLst/>
                <a:latin typeface="微软雅黑" panose="020B0503020204020204" pitchFamily="34" charset="-122"/>
                <a:ea typeface="微软雅黑" panose="020B0503020204020204" pitchFamily="34" charset="-122"/>
              </a:rPr>
              <a:t>目录下即可。在</a:t>
            </a:r>
            <a:r>
              <a:rPr lang="en-US" altLang="zh-CN" sz="1900" kern="2200" dirty="0" err="1">
                <a:effectLst/>
                <a:latin typeface="微软雅黑" panose="020B0503020204020204" pitchFamily="34" charset="-122"/>
                <a:ea typeface="微软雅黑" panose="020B0503020204020204" pitchFamily="34" charset="-122"/>
              </a:rPr>
              <a:t>cmd</a:t>
            </a:r>
            <a:r>
              <a:rPr lang="zh-CN" altLang="en-US" sz="1900" kern="2200" dirty="0">
                <a:effectLst/>
                <a:latin typeface="微软雅黑" panose="020B0503020204020204" pitchFamily="34" charset="-122"/>
                <a:ea typeface="微软雅黑" panose="020B0503020204020204" pitchFamily="34" charset="-122"/>
              </a:rPr>
              <a:t>命令行中输入“</a:t>
            </a:r>
            <a:r>
              <a:rPr lang="en-US" altLang="zh-CN" sz="1900" kern="2200" dirty="0" err="1">
                <a:effectLst/>
                <a:latin typeface="微软雅黑" panose="020B0503020204020204" pitchFamily="34" charset="-122"/>
                <a:ea typeface="微软雅黑" panose="020B0503020204020204" pitchFamily="34" charset="-122"/>
              </a:rPr>
              <a:t>nvcc</a:t>
            </a:r>
            <a:r>
              <a:rPr lang="en-US" altLang="zh-CN" sz="1900" kern="2200" dirty="0">
                <a:effectLst/>
                <a:latin typeface="微软雅黑" panose="020B0503020204020204" pitchFamily="34" charset="-122"/>
                <a:ea typeface="微软雅黑" panose="020B0503020204020204" pitchFamily="34" charset="-122"/>
              </a:rPr>
              <a:t>-V”</a:t>
            </a:r>
            <a:r>
              <a:rPr lang="zh-CN" altLang="en-US" sz="1900" kern="2200" dirty="0">
                <a:effectLst/>
                <a:latin typeface="微软雅黑" panose="020B0503020204020204" pitchFamily="34" charset="-122"/>
                <a:ea typeface="微软雅黑" panose="020B0503020204020204" pitchFamily="34" charset="-122"/>
              </a:rPr>
              <a:t>，若可以看到</a:t>
            </a:r>
            <a:r>
              <a:rPr lang="en-US" altLang="zh-CN" sz="1900" kern="2200" dirty="0">
                <a:effectLst/>
                <a:latin typeface="微软雅黑" panose="020B0503020204020204" pitchFamily="34" charset="-122"/>
                <a:ea typeface="微软雅黑" panose="020B0503020204020204" pitchFamily="34" charset="-122"/>
              </a:rPr>
              <a:t>CUDA</a:t>
            </a:r>
            <a:r>
              <a:rPr lang="zh-CN" altLang="en-US" sz="1900" kern="2200" dirty="0">
                <a:effectLst/>
                <a:latin typeface="微软雅黑" panose="020B0503020204020204" pitchFamily="34" charset="-122"/>
                <a:ea typeface="微软雅黑" panose="020B0503020204020204" pitchFamily="34" charset="-122"/>
              </a:rPr>
              <a:t>的版本，则表示</a:t>
            </a:r>
            <a:r>
              <a:rPr lang="en-US" altLang="zh-CN" sz="1900" kern="2200" dirty="0">
                <a:effectLst/>
                <a:latin typeface="微软雅黑" panose="020B0503020204020204" pitchFamily="34" charset="-122"/>
                <a:ea typeface="微软雅黑" panose="020B0503020204020204" pitchFamily="34" charset="-122"/>
              </a:rPr>
              <a:t>CUDA</a:t>
            </a:r>
            <a:r>
              <a:rPr lang="zh-CN" altLang="en-US" sz="1900" kern="2200" dirty="0">
                <a:effectLst/>
                <a:latin typeface="微软雅黑" panose="020B0503020204020204" pitchFamily="34" charset="-122"/>
                <a:ea typeface="微软雅黑" panose="020B0503020204020204" pitchFamily="34" charset="-122"/>
              </a:rPr>
              <a:t>安装成功。</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(2) </a:t>
            </a:r>
            <a:r>
              <a:rPr lang="zh-CN" altLang="en-US" sz="1900" kern="2200" dirty="0">
                <a:effectLst/>
                <a:latin typeface="微软雅黑" panose="020B0503020204020204" pitchFamily="34" charset="-122"/>
                <a:ea typeface="微软雅黑" panose="020B0503020204020204" pitchFamily="34" charset="-122"/>
              </a:rPr>
              <a:t>安装</a:t>
            </a:r>
            <a:r>
              <a:rPr lang="en-US" altLang="zh-CN" sz="1900" kern="2200" dirty="0">
                <a:effectLst/>
                <a:latin typeface="微软雅黑" panose="020B0503020204020204" pitchFamily="34" charset="-122"/>
                <a:ea typeface="微软雅黑" panose="020B0503020204020204" pitchFamily="34" charset="-122"/>
              </a:rPr>
              <a:t>Anaconda3 4.2.0</a:t>
            </a:r>
            <a:r>
              <a:rPr lang="zh-CN" altLang="en-US" sz="1900" kern="2200" dirty="0">
                <a:effectLst/>
                <a:latin typeface="微软雅黑" panose="020B0503020204020204" pitchFamily="34" charset="-122"/>
                <a:ea typeface="微软雅黑" panose="020B0503020204020204" pitchFamily="34" charset="-122"/>
              </a:rPr>
              <a:t>，可自行修改安装路径。</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(3) </a:t>
            </a:r>
            <a:r>
              <a:rPr lang="zh-CN" altLang="en-US" sz="1900" kern="2200" dirty="0">
                <a:effectLst/>
                <a:latin typeface="微软雅黑" panose="020B0503020204020204" pitchFamily="34" charset="-122"/>
                <a:ea typeface="微软雅黑" panose="020B0503020204020204" pitchFamily="34" charset="-122"/>
              </a:rPr>
              <a:t>升级</a:t>
            </a:r>
            <a:r>
              <a:rPr lang="en-US" altLang="zh-CN" sz="1900" kern="2200" dirty="0">
                <a:effectLst/>
                <a:latin typeface="微软雅黑" panose="020B0503020204020204" pitchFamily="34" charset="-122"/>
                <a:ea typeface="微软雅黑" panose="020B0503020204020204" pitchFamily="34" charset="-122"/>
              </a:rPr>
              <a:t>pip</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python -m pip install --upgrade pip</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(4) </a:t>
            </a:r>
            <a:r>
              <a:rPr lang="zh-CN" altLang="en-US" sz="1900" kern="2200" dirty="0">
                <a:effectLst/>
                <a:latin typeface="微软雅黑" panose="020B0503020204020204" pitchFamily="34" charset="-122"/>
                <a:ea typeface="微软雅黑" panose="020B0503020204020204" pitchFamily="34" charset="-122"/>
              </a:rPr>
              <a:t>升级</a:t>
            </a:r>
            <a:r>
              <a:rPr lang="en-US" altLang="zh-CN" sz="1900" kern="2200" dirty="0" err="1">
                <a:effectLst/>
                <a:latin typeface="微软雅黑" panose="020B0503020204020204" pitchFamily="34" charset="-122"/>
                <a:ea typeface="微软雅黑" panose="020B0503020204020204" pitchFamily="34" charset="-122"/>
              </a:rPr>
              <a:t>setuptools</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pip install --upgrade --ignore-installed </a:t>
            </a:r>
            <a:r>
              <a:rPr lang="en-US" altLang="zh-CN" sz="1900" kern="2200" dirty="0" err="1">
                <a:effectLst/>
                <a:latin typeface="微软雅黑" panose="020B0503020204020204" pitchFamily="34" charset="-122"/>
                <a:ea typeface="微软雅黑" panose="020B0503020204020204" pitchFamily="34" charset="-122"/>
              </a:rPr>
              <a:t>setuptools</a:t>
            </a:r>
            <a:endParaRPr lang="en-US" altLang="zh-CN" sz="1900" kern="2200" dirty="0">
              <a:effectLst/>
              <a:latin typeface="微软雅黑" panose="020B0503020204020204" pitchFamily="34" charset="-122"/>
              <a:ea typeface="微软雅黑" panose="020B0503020204020204" pitchFamily="34" charset="-122"/>
            </a:endParaRP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(5) </a:t>
            </a:r>
            <a:r>
              <a:rPr lang="zh-CN" altLang="en-US" sz="1900" kern="2200" dirty="0">
                <a:effectLst/>
                <a:latin typeface="微软雅黑" panose="020B0503020204020204" pitchFamily="34" charset="-122"/>
                <a:ea typeface="微软雅黑" panose="020B0503020204020204" pitchFamily="34" charset="-122"/>
              </a:rPr>
              <a:t>升级</a:t>
            </a:r>
            <a:r>
              <a:rPr lang="en-US" altLang="zh-CN" sz="1900" kern="2200" dirty="0" err="1">
                <a:effectLst/>
                <a:latin typeface="微软雅黑" panose="020B0503020204020204" pitchFamily="34" charset="-122"/>
                <a:ea typeface="微软雅黑" panose="020B0503020204020204" pitchFamily="34" charset="-122"/>
              </a:rPr>
              <a:t>numpy</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pip install </a:t>
            </a:r>
            <a:r>
              <a:rPr lang="en-US" altLang="zh-CN" sz="1900" kern="2200" dirty="0" err="1">
                <a:effectLst/>
                <a:latin typeface="微软雅黑" panose="020B0503020204020204" pitchFamily="34" charset="-122"/>
                <a:ea typeface="微软雅黑" panose="020B0503020204020204" pitchFamily="34" charset="-122"/>
              </a:rPr>
              <a:t>numpy</a:t>
            </a:r>
            <a:r>
              <a:rPr lang="en-US" altLang="zh-CN" sz="1900" kern="2200" dirty="0">
                <a:effectLst/>
                <a:latin typeface="微软雅黑" panose="020B0503020204020204" pitchFamily="34" charset="-122"/>
                <a:ea typeface="微软雅黑" panose="020B0503020204020204" pitchFamily="34" charset="-122"/>
              </a:rPr>
              <a:t>==1.13.3</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(6) </a:t>
            </a:r>
            <a:r>
              <a:rPr lang="zh-CN" altLang="en-US" sz="1900" kern="2200" dirty="0">
                <a:effectLst/>
                <a:latin typeface="微软雅黑" panose="020B0503020204020204" pitchFamily="34" charset="-122"/>
                <a:ea typeface="微软雅黑" panose="020B0503020204020204" pitchFamily="34" charset="-122"/>
              </a:rPr>
              <a:t>安装</a:t>
            </a:r>
            <a:r>
              <a:rPr lang="en-US" altLang="zh-CN" sz="1900" kern="2200" dirty="0">
                <a:effectLst/>
                <a:latin typeface="微软雅黑" panose="020B0503020204020204" pitchFamily="34" charset="-122"/>
                <a:ea typeface="微软雅黑" panose="020B0503020204020204" pitchFamily="34" charset="-122"/>
              </a:rPr>
              <a:t>TensorFlow</a:t>
            </a:r>
            <a:r>
              <a:rPr lang="zh-CN" altLang="en-US" sz="1900" kern="2200" dirty="0">
                <a:effectLst/>
                <a:latin typeface="微软雅黑" panose="020B0503020204020204" pitchFamily="34" charset="-122"/>
                <a:ea typeface="微软雅黑" panose="020B0503020204020204" pitchFamily="34" charset="-122"/>
              </a:rPr>
              <a:t>：</a:t>
            </a:r>
            <a:r>
              <a:rPr lang="en-US" altLang="zh-CN" sz="1900" kern="2200" dirty="0">
                <a:effectLst/>
                <a:latin typeface="微软雅黑" panose="020B0503020204020204" pitchFamily="34" charset="-122"/>
                <a:ea typeface="微软雅黑" panose="020B0503020204020204" pitchFamily="34" charset="-122"/>
              </a:rPr>
              <a:t>pip install </a:t>
            </a:r>
            <a:r>
              <a:rPr lang="en-US" altLang="zh-CN" sz="1900" kern="2200" dirty="0" err="1">
                <a:effectLst/>
                <a:latin typeface="微软雅黑" panose="020B0503020204020204" pitchFamily="34" charset="-122"/>
                <a:ea typeface="微软雅黑" panose="020B0503020204020204" pitchFamily="34" charset="-122"/>
              </a:rPr>
              <a:t>tensorflow-gpu</a:t>
            </a:r>
            <a:r>
              <a:rPr lang="en-US" altLang="zh-CN" sz="1900" kern="2200" dirty="0">
                <a:effectLst/>
                <a:latin typeface="微软雅黑" panose="020B0503020204020204" pitchFamily="34" charset="-122"/>
                <a:ea typeface="微软雅黑" panose="020B0503020204020204" pitchFamily="34" charset="-122"/>
              </a:rPr>
              <a:t>==1.8.0</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(7) </a:t>
            </a:r>
            <a:r>
              <a:rPr lang="zh-CN" altLang="en-US" sz="1900" kern="2200" dirty="0">
                <a:effectLst/>
                <a:latin typeface="微软雅黑" panose="020B0503020204020204" pitchFamily="34" charset="-122"/>
                <a:ea typeface="微软雅黑" panose="020B0503020204020204" pitchFamily="34" charset="-122"/>
              </a:rPr>
              <a:t>基于</a:t>
            </a:r>
            <a:r>
              <a:rPr lang="en-US" altLang="zh-CN" sz="1900" kern="2200" dirty="0">
                <a:effectLst/>
                <a:latin typeface="微软雅黑" panose="020B0503020204020204" pitchFamily="34" charset="-122"/>
                <a:ea typeface="微软雅黑" panose="020B0503020204020204" pitchFamily="34" charset="-122"/>
              </a:rPr>
              <a:t>CUDA9</a:t>
            </a:r>
            <a:r>
              <a:rPr lang="zh-CN" altLang="en-US" sz="1900" kern="2200" dirty="0">
                <a:effectLst/>
                <a:latin typeface="微软雅黑" panose="020B0503020204020204" pitchFamily="34" charset="-122"/>
                <a:ea typeface="微软雅黑" panose="020B0503020204020204" pitchFamily="34" charset="-122"/>
              </a:rPr>
              <a:t>安装</a:t>
            </a:r>
            <a:r>
              <a:rPr lang="en-US" altLang="zh-CN" sz="1900" kern="2200" dirty="0">
                <a:effectLst/>
                <a:latin typeface="微软雅黑" panose="020B0503020204020204" pitchFamily="34" charset="-122"/>
                <a:ea typeface="微软雅黑" panose="020B0503020204020204" pitchFamily="34" charset="-122"/>
              </a:rPr>
              <a:t>PyTorch</a:t>
            </a:r>
            <a:r>
              <a:rPr lang="zh-CN" altLang="en-US" sz="1900" kern="2200" dirty="0">
                <a:effectLst/>
                <a:latin typeface="微软雅黑" panose="020B0503020204020204" pitchFamily="34" charset="-122"/>
                <a:ea typeface="微软雅黑" panose="020B0503020204020204" pitchFamily="34" charset="-122"/>
              </a:rPr>
              <a:t>：</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pip install http://download.pytorch.org/whl/cu90/torch-0.4.1-cp35-cp35m-win_amd64.whl</a:t>
            </a:r>
          </a:p>
          <a:p>
            <a:pPr indent="457200" algn="just">
              <a:lnSpc>
                <a:spcPct val="150000"/>
              </a:lnSpc>
              <a:spcBef>
                <a:spcPts val="0"/>
              </a:spcBef>
            </a:pPr>
            <a:r>
              <a:rPr lang="en-US" altLang="zh-CN" sz="1900" kern="2200" dirty="0">
                <a:effectLst/>
                <a:latin typeface="微软雅黑" panose="020B0503020204020204" pitchFamily="34" charset="-122"/>
                <a:ea typeface="微软雅黑" panose="020B0503020204020204" pitchFamily="34" charset="-122"/>
              </a:rPr>
              <a:t>pip install </a:t>
            </a:r>
            <a:r>
              <a:rPr lang="en-US" altLang="zh-CN" sz="1900" kern="2200" dirty="0" err="1">
                <a:effectLst/>
                <a:latin typeface="微软雅黑" panose="020B0503020204020204" pitchFamily="34" charset="-122"/>
                <a:ea typeface="微软雅黑" panose="020B0503020204020204" pitchFamily="34" charset="-122"/>
              </a:rPr>
              <a:t>torchvision</a:t>
            </a:r>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538173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8.3.8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环境搭建</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266700" algn="just">
              <a:lnSpc>
                <a:spcPct val="150000"/>
              </a:lnSpc>
              <a:spcBef>
                <a:spcPts val="600"/>
              </a:spcBef>
            </a:pPr>
            <a:r>
              <a:rPr lang="x-none" altLang="zh-CN" sz="1800" kern="2200" dirty="0">
                <a:latin typeface="微软雅黑" panose="020B0503020204020204" pitchFamily="34" charset="-122"/>
                <a:ea typeface="微软雅黑" panose="020B0503020204020204" pitchFamily="34" charset="-122"/>
              </a:rPr>
              <a:t>Ubuntu系统</a:t>
            </a:r>
            <a:endParaRPr lang="zh-CN" altLang="zh-CN" sz="1800" kern="2200" dirty="0">
              <a:latin typeface="微软雅黑" panose="020B0503020204020204" pitchFamily="34" charset="-122"/>
              <a:ea typeface="微软雅黑" panose="020B0503020204020204" pitchFamily="34" charset="-122"/>
            </a:endParaRPr>
          </a:p>
          <a:p>
            <a:pPr indent="2667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(1) 修改/etc/apt/source.list，将原Ubuntu系统里的软件源地址更新为国内源(如清华源、网易源、阿里源、科大讯飞源等)。</a:t>
            </a:r>
            <a:endParaRPr lang="zh-CN"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(2) 安装Nvidia显卡驱动，具体指令如下：</a:t>
            </a:r>
            <a:endParaRPr lang="en-US"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endParaRPr lang="en-US" altLang="zh-CN" sz="1800" kern="2200" dirty="0">
              <a:latin typeface="微软雅黑" panose="020B0503020204020204" pitchFamily="34" charset="-122"/>
              <a:ea typeface="微软雅黑" panose="020B0503020204020204" pitchFamily="34" charset="-122"/>
            </a:endParaRPr>
          </a:p>
          <a:p>
            <a:pPr indent="266700" algn="just">
              <a:lnSpc>
                <a:spcPct val="150000"/>
              </a:lnSpc>
              <a:spcBef>
                <a:spcPts val="600"/>
              </a:spcBef>
            </a:pPr>
            <a:endParaRPr lang="en-US"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endParaRPr lang="en-US" altLang="zh-CN" sz="1800" kern="2200" dirty="0">
              <a:latin typeface="微软雅黑" panose="020B0503020204020204" pitchFamily="34" charset="-122"/>
              <a:ea typeface="微软雅黑" panose="020B0503020204020204" pitchFamily="34" charset="-122"/>
            </a:endParaRPr>
          </a:p>
          <a:p>
            <a:pPr indent="266700" algn="just">
              <a:lnSpc>
                <a:spcPct val="150000"/>
              </a:lnSpc>
              <a:spcBef>
                <a:spcPts val="600"/>
              </a:spcBef>
            </a:pPr>
            <a:endParaRPr lang="en-US"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endParaRPr lang="en-US"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(3) 下载CUDA9.0.176的安装包和补丁包，安装指令如下，在安装的过程中除了安装显卡驱动时选择no，其他选择默认路径或者yes即可。</a:t>
            </a:r>
            <a:endParaRPr lang="zh-CN" altLang="zh-CN" sz="1800" kern="2200" dirty="0">
              <a:effectLst/>
              <a:latin typeface="微软雅黑" panose="020B0503020204020204" pitchFamily="34" charset="-122"/>
              <a:ea typeface="微软雅黑" panose="020B0503020204020204" pitchFamily="34" charset="-122"/>
            </a:endParaRPr>
          </a:p>
          <a:p>
            <a:pPr indent="266700" algn="just">
              <a:lnSpc>
                <a:spcPct val="150000"/>
              </a:lnSpc>
              <a:spcBef>
                <a:spcPts val="600"/>
              </a:spcBef>
            </a:pPr>
            <a:r>
              <a:rPr lang="x-none" altLang="zh-CN" sz="1800" kern="2200" dirty="0">
                <a:effectLst/>
                <a:latin typeface="微软雅黑" panose="020B0503020204020204" pitchFamily="34" charset="-122"/>
                <a:ea typeface="微软雅黑" panose="020B0503020204020204" pitchFamily="34" charset="-122"/>
              </a:rPr>
              <a:t>sudo sh ***.run</a:t>
            </a:r>
            <a:endParaRPr lang="zh-CN" altLang="zh-CN" sz="1800" kern="2200" dirty="0">
              <a:effectLst/>
              <a:latin typeface="微软雅黑" panose="020B0503020204020204" pitchFamily="34" charset="-122"/>
              <a:ea typeface="微软雅黑" panose="020B0503020204020204" pitchFamily="34" charset="-122"/>
            </a:endParaRPr>
          </a:p>
          <a:p>
            <a:pPr>
              <a:lnSpc>
                <a:spcPct val="150000"/>
              </a:lnSpc>
            </a:pPr>
            <a:endParaRPr lang="en-US" altLang="zh-CN" sz="1800" kern="2200" dirty="0">
              <a:effectLst/>
              <a:latin typeface="微软雅黑" panose="020B0503020204020204" pitchFamily="34" charset="-122"/>
              <a:ea typeface="微软雅黑" panose="020B0503020204020204" pitchFamily="34" charset="-122"/>
            </a:endParaRPr>
          </a:p>
          <a:p>
            <a:pPr indent="266700" algn="just">
              <a:spcBef>
                <a:spcPts val="600"/>
              </a:spcBef>
            </a:pPr>
            <a:endParaRPr lang="zh-CN" altLang="zh-CN" sz="1800" kern="2200" dirty="0">
              <a:effectLst/>
              <a:latin typeface="Times New Roman" panose="02020603050405020304" pitchFamily="18" charset="0"/>
              <a:ea typeface="宋体" panose="02010600030101010101" pitchFamily="2"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13" name="表格 12">
            <a:extLst>
              <a:ext uri="{FF2B5EF4-FFF2-40B4-BE49-F238E27FC236}">
                <a16:creationId xmlns:a16="http://schemas.microsoft.com/office/drawing/2014/main" id="{3F14A053-A0FC-4F14-8B7D-9A9535F8ADB2}"/>
              </a:ext>
            </a:extLst>
          </p:cNvPr>
          <p:cNvGraphicFramePr>
            <a:graphicFrameLocks noGrp="1"/>
          </p:cNvGraphicFramePr>
          <p:nvPr>
            <p:extLst>
              <p:ext uri="{D42A27DB-BD31-4B8C-83A1-F6EECF244321}">
                <p14:modId xmlns:p14="http://schemas.microsoft.com/office/powerpoint/2010/main" val="3777753140"/>
              </p:ext>
            </p:extLst>
          </p:nvPr>
        </p:nvGraphicFramePr>
        <p:xfrm>
          <a:off x="456899" y="2972067"/>
          <a:ext cx="6489024" cy="2189019"/>
        </p:xfrm>
        <a:graphic>
          <a:graphicData uri="http://schemas.openxmlformats.org/drawingml/2006/table">
            <a:tbl>
              <a:tblPr firstRow="1" firstCol="1" bandRow="1">
                <a:tableStyleId>{5C22544A-7EE6-4342-B048-85BDC9FD1C3A}</a:tableStyleId>
              </a:tblPr>
              <a:tblGrid>
                <a:gridCol w="3466814">
                  <a:extLst>
                    <a:ext uri="{9D8B030D-6E8A-4147-A177-3AD203B41FA5}">
                      <a16:colId xmlns:a16="http://schemas.microsoft.com/office/drawing/2014/main" val="213056693"/>
                    </a:ext>
                  </a:extLst>
                </a:gridCol>
                <a:gridCol w="3022210">
                  <a:extLst>
                    <a:ext uri="{9D8B030D-6E8A-4147-A177-3AD203B41FA5}">
                      <a16:colId xmlns:a16="http://schemas.microsoft.com/office/drawing/2014/main" val="1465159853"/>
                    </a:ext>
                  </a:extLst>
                </a:gridCol>
              </a:tblGrid>
              <a:tr h="276920">
                <a:tc>
                  <a:txBody>
                    <a:bodyPr/>
                    <a:lstStyle/>
                    <a:p>
                      <a:pPr algn="l"/>
                      <a:r>
                        <a:rPr lang="en-US" sz="1200" kern="100">
                          <a:effectLst/>
                          <a:latin typeface="微软雅黑" panose="020B0503020204020204" pitchFamily="34" charset="-122"/>
                          <a:ea typeface="微软雅黑" panose="020B0503020204020204" pitchFamily="34" charset="-122"/>
                        </a:rPr>
                        <a:t>sudo apt remove --purge nvidia*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dirty="0">
                          <a:effectLst/>
                          <a:latin typeface="微软雅黑" panose="020B0503020204020204" pitchFamily="34" charset="-122"/>
                          <a:ea typeface="微软雅黑" panose="020B0503020204020204" pitchFamily="34" charset="-122"/>
                        </a:rPr>
                        <a:t> #</a:t>
                      </a:r>
                      <a:r>
                        <a:rPr lang="zh-CN" sz="1200" kern="100" dirty="0">
                          <a:effectLst/>
                          <a:latin typeface="微软雅黑" panose="020B0503020204020204" pitchFamily="34" charset="-122"/>
                          <a:ea typeface="微软雅黑" panose="020B0503020204020204" pitchFamily="34" charset="-122"/>
                        </a:rPr>
                        <a:t>卸载已有的</a:t>
                      </a:r>
                      <a:r>
                        <a:rPr lang="en-US" sz="1200" kern="100" dirty="0" err="1">
                          <a:effectLst/>
                          <a:latin typeface="微软雅黑" panose="020B0503020204020204" pitchFamily="34" charset="-122"/>
                          <a:ea typeface="微软雅黑" panose="020B0503020204020204" pitchFamily="34" charset="-122"/>
                        </a:rPr>
                        <a:t>nvidia</a:t>
                      </a:r>
                      <a:r>
                        <a:rPr lang="zh-CN" sz="1200" kern="100" dirty="0">
                          <a:effectLst/>
                          <a:latin typeface="微软雅黑" panose="020B0503020204020204" pitchFamily="34" charset="-122"/>
                          <a:ea typeface="微软雅黑" panose="020B0503020204020204" pitchFamily="34" charset="-122"/>
                        </a:rPr>
                        <a:t>显卡驱动</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2593031398"/>
                  </a:ext>
                </a:extLst>
              </a:tr>
              <a:tr h="527499">
                <a:tc>
                  <a:txBody>
                    <a:bodyPr/>
                    <a:lstStyle/>
                    <a:p>
                      <a:pPr algn="l"/>
                      <a:r>
                        <a:rPr lang="en-US" sz="1200" kern="100" dirty="0" err="1">
                          <a:effectLst/>
                          <a:latin typeface="微软雅黑" panose="020B0503020204020204" pitchFamily="34" charset="-122"/>
                          <a:ea typeface="微软雅黑" panose="020B0503020204020204" pitchFamily="34" charset="-122"/>
                        </a:rPr>
                        <a:t>sudo</a:t>
                      </a:r>
                      <a:r>
                        <a:rPr lang="en-US" sz="1200" kern="100" dirty="0">
                          <a:effectLst/>
                          <a:latin typeface="微软雅黑" panose="020B0503020204020204" pitchFamily="34" charset="-122"/>
                          <a:ea typeface="微软雅黑" panose="020B0503020204020204" pitchFamily="34" charset="-122"/>
                        </a:rPr>
                        <a:t> add-apt-repository </a:t>
                      </a:r>
                      <a:r>
                        <a:rPr lang="en-US" sz="1200" kern="100" dirty="0" err="1">
                          <a:effectLst/>
                          <a:latin typeface="微软雅黑" panose="020B0503020204020204" pitchFamily="34" charset="-122"/>
                          <a:ea typeface="微软雅黑" panose="020B0503020204020204" pitchFamily="34" charset="-122"/>
                        </a:rPr>
                        <a:t>ppa:graphics-drivers</a:t>
                      </a:r>
                      <a:r>
                        <a:rPr lang="en-US" sz="1200" kern="100" dirty="0">
                          <a:effectLst/>
                          <a:latin typeface="微软雅黑" panose="020B0503020204020204" pitchFamily="34" charset="-122"/>
                          <a:ea typeface="微软雅黑" panose="020B0503020204020204" pitchFamily="34" charset="-122"/>
                        </a:rPr>
                        <a:t>/</a:t>
                      </a:r>
                      <a:r>
                        <a:rPr lang="en-US" sz="1200" kern="100" dirty="0" err="1">
                          <a:effectLst/>
                          <a:latin typeface="微软雅黑" panose="020B0503020204020204" pitchFamily="34" charset="-122"/>
                          <a:ea typeface="微软雅黑" panose="020B0503020204020204" pitchFamily="34" charset="-122"/>
                        </a:rPr>
                        <a:t>ppa</a:t>
                      </a: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a:effectLst/>
                          <a:latin typeface="微软雅黑" panose="020B0503020204020204" pitchFamily="34" charset="-122"/>
                          <a:ea typeface="微软雅黑" panose="020B0503020204020204" pitchFamily="34" charset="-122"/>
                        </a:rPr>
                        <a:t> #</a:t>
                      </a:r>
                      <a:r>
                        <a:rPr lang="zh-CN" sz="1200" kern="100">
                          <a:effectLst/>
                          <a:latin typeface="微软雅黑" panose="020B0503020204020204" pitchFamily="34" charset="-122"/>
                          <a:ea typeface="微软雅黑" panose="020B0503020204020204" pitchFamily="34" charset="-122"/>
                        </a:rPr>
                        <a:t>添加</a:t>
                      </a:r>
                      <a:r>
                        <a:rPr lang="en-US" sz="1200" kern="100">
                          <a:effectLst/>
                          <a:latin typeface="微软雅黑" panose="020B0503020204020204" pitchFamily="34" charset="-122"/>
                          <a:ea typeface="微软雅黑" panose="020B0503020204020204" pitchFamily="34" charset="-122"/>
                        </a:rPr>
                        <a:t>ppa</a:t>
                      </a:r>
                      <a:r>
                        <a:rPr lang="zh-CN" sz="1200" kern="100">
                          <a:effectLst/>
                          <a:latin typeface="微软雅黑" panose="020B0503020204020204" pitchFamily="34" charset="-122"/>
                          <a:ea typeface="微软雅黑" panose="020B0503020204020204" pitchFamily="34" charset="-122"/>
                        </a:rPr>
                        <a:t>源</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602311637"/>
                  </a:ext>
                </a:extLst>
              </a:tr>
              <a:tr h="276920">
                <a:tc>
                  <a:txBody>
                    <a:bodyPr/>
                    <a:lstStyle/>
                    <a:p>
                      <a:pPr algn="l"/>
                      <a:r>
                        <a:rPr lang="en-US" sz="1200" kern="100" dirty="0" err="1">
                          <a:effectLst/>
                          <a:latin typeface="微软雅黑" panose="020B0503020204020204" pitchFamily="34" charset="-122"/>
                          <a:ea typeface="微软雅黑" panose="020B0503020204020204" pitchFamily="34" charset="-122"/>
                        </a:rPr>
                        <a:t>sudo</a:t>
                      </a:r>
                      <a:r>
                        <a:rPr lang="en-US" sz="1200" kern="100" dirty="0">
                          <a:effectLst/>
                          <a:latin typeface="微软雅黑" panose="020B0503020204020204" pitchFamily="34" charset="-122"/>
                          <a:ea typeface="微软雅黑" panose="020B0503020204020204" pitchFamily="34" charset="-122"/>
                        </a:rPr>
                        <a:t> apt update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a:effectLst/>
                          <a:latin typeface="微软雅黑" panose="020B0503020204020204" pitchFamily="34" charset="-122"/>
                          <a:ea typeface="微软雅黑" panose="020B0503020204020204" pitchFamily="34" charset="-122"/>
                        </a:rPr>
                        <a:t> #</a:t>
                      </a:r>
                      <a:r>
                        <a:rPr lang="zh-CN" sz="1200" kern="100">
                          <a:effectLst/>
                          <a:latin typeface="微软雅黑" panose="020B0503020204020204" pitchFamily="34" charset="-122"/>
                          <a:ea typeface="微软雅黑" panose="020B0503020204020204" pitchFamily="34" charset="-122"/>
                        </a:rPr>
                        <a:t>更新源列表</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1627626526"/>
                  </a:ext>
                </a:extLst>
              </a:tr>
              <a:tr h="276920">
                <a:tc>
                  <a:txBody>
                    <a:bodyPr/>
                    <a:lstStyle/>
                    <a:p>
                      <a:pPr algn="l"/>
                      <a:r>
                        <a:rPr lang="en-US" sz="1200" kern="100">
                          <a:effectLst/>
                          <a:latin typeface="微软雅黑" panose="020B0503020204020204" pitchFamily="34" charset="-122"/>
                          <a:ea typeface="微软雅黑" panose="020B0503020204020204" pitchFamily="34" charset="-122"/>
                        </a:rPr>
                        <a:t>ubuntu-drivers devices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a:effectLst/>
                          <a:latin typeface="微软雅黑" panose="020B0503020204020204" pitchFamily="34" charset="-122"/>
                          <a:ea typeface="微软雅黑" panose="020B0503020204020204" pitchFamily="34" charset="-122"/>
                        </a:rPr>
                        <a:t> #</a:t>
                      </a:r>
                      <a:r>
                        <a:rPr lang="zh-CN" sz="1200" kern="100">
                          <a:effectLst/>
                          <a:latin typeface="微软雅黑" panose="020B0503020204020204" pitchFamily="34" charset="-122"/>
                          <a:ea typeface="微软雅黑" panose="020B0503020204020204" pitchFamily="34" charset="-122"/>
                        </a:rPr>
                        <a:t>查看可安装的驱动列表</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1169001139"/>
                  </a:ext>
                </a:extLst>
              </a:tr>
              <a:tr h="276920">
                <a:tc>
                  <a:txBody>
                    <a:bodyPr/>
                    <a:lstStyle/>
                    <a:p>
                      <a:pPr algn="l"/>
                      <a:r>
                        <a:rPr lang="en-US" sz="1200" kern="100" dirty="0" err="1">
                          <a:effectLst/>
                          <a:latin typeface="微软雅黑" panose="020B0503020204020204" pitchFamily="34" charset="-122"/>
                          <a:ea typeface="微软雅黑" panose="020B0503020204020204" pitchFamily="34" charset="-122"/>
                        </a:rPr>
                        <a:t>sudo</a:t>
                      </a:r>
                      <a:r>
                        <a:rPr lang="en-US" sz="1200" kern="100" dirty="0">
                          <a:effectLst/>
                          <a:latin typeface="微软雅黑" panose="020B0503020204020204" pitchFamily="34" charset="-122"/>
                          <a:ea typeface="微软雅黑" panose="020B0503020204020204" pitchFamily="34" charset="-122"/>
                        </a:rPr>
                        <a:t> apt install nvidia-driver-435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a:effectLst/>
                          <a:latin typeface="微软雅黑" panose="020B0503020204020204" pitchFamily="34" charset="-122"/>
                          <a:ea typeface="微软雅黑" panose="020B0503020204020204" pitchFamily="34" charset="-122"/>
                        </a:rPr>
                        <a:t> #</a:t>
                      </a:r>
                      <a:r>
                        <a:rPr lang="zh-CN" sz="1200" kern="100">
                          <a:effectLst/>
                          <a:latin typeface="微软雅黑" panose="020B0503020204020204" pitchFamily="34" charset="-122"/>
                          <a:ea typeface="微软雅黑" panose="020B0503020204020204" pitchFamily="34" charset="-122"/>
                        </a:rPr>
                        <a:t>安装</a:t>
                      </a:r>
                      <a:r>
                        <a:rPr lang="en-US" sz="1200" kern="100">
                          <a:effectLst/>
                          <a:latin typeface="微软雅黑" panose="020B0503020204020204" pitchFamily="34" charset="-122"/>
                          <a:ea typeface="微软雅黑" panose="020B0503020204020204" pitchFamily="34" charset="-122"/>
                        </a:rPr>
                        <a:t>nvidia</a:t>
                      </a:r>
                      <a:r>
                        <a:rPr lang="zh-CN" sz="1200" kern="100">
                          <a:effectLst/>
                          <a:latin typeface="微软雅黑" panose="020B0503020204020204" pitchFamily="34" charset="-122"/>
                          <a:ea typeface="微软雅黑" panose="020B0503020204020204" pitchFamily="34" charset="-122"/>
                        </a:rPr>
                        <a:t>显卡驱动</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1968337897"/>
                  </a:ext>
                </a:extLst>
              </a:tr>
              <a:tr h="276920">
                <a:tc>
                  <a:txBody>
                    <a:bodyPr/>
                    <a:lstStyle/>
                    <a:p>
                      <a:pPr algn="l"/>
                      <a:r>
                        <a:rPr lang="en-US" sz="1200" kern="100" dirty="0" err="1">
                          <a:effectLst/>
                          <a:latin typeface="微软雅黑" panose="020B0503020204020204" pitchFamily="34" charset="-122"/>
                          <a:ea typeface="微软雅黑" panose="020B0503020204020204" pitchFamily="34" charset="-122"/>
                        </a:rPr>
                        <a:t>sudo</a:t>
                      </a:r>
                      <a:r>
                        <a:rPr lang="en-US" sz="1200" kern="100" dirty="0">
                          <a:effectLst/>
                          <a:latin typeface="微软雅黑" panose="020B0503020204020204" pitchFamily="34" charset="-122"/>
                          <a:ea typeface="微软雅黑" panose="020B0503020204020204" pitchFamily="34" charset="-122"/>
                        </a:rPr>
                        <a:t> reboot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a:effectLst/>
                          <a:latin typeface="微软雅黑" panose="020B0503020204020204" pitchFamily="34" charset="-122"/>
                          <a:ea typeface="微软雅黑" panose="020B0503020204020204" pitchFamily="34" charset="-122"/>
                        </a:rPr>
                        <a:t> #</a:t>
                      </a:r>
                      <a:r>
                        <a:rPr lang="zh-CN" sz="1200" kern="100">
                          <a:effectLst/>
                          <a:latin typeface="微软雅黑" panose="020B0503020204020204" pitchFamily="34" charset="-122"/>
                          <a:ea typeface="微软雅黑" panose="020B0503020204020204" pitchFamily="34" charset="-122"/>
                        </a:rPr>
                        <a:t>重新启动电脑</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521203669"/>
                  </a:ext>
                </a:extLst>
              </a:tr>
              <a:tr h="276920">
                <a:tc>
                  <a:txBody>
                    <a:bodyPr/>
                    <a:lstStyle/>
                    <a:p>
                      <a:pPr algn="l"/>
                      <a:r>
                        <a:rPr lang="en-US" sz="1200" kern="100">
                          <a:effectLst/>
                          <a:latin typeface="微软雅黑" panose="020B0503020204020204" pitchFamily="34" charset="-122"/>
                          <a:ea typeface="微软雅黑" panose="020B0503020204020204" pitchFamily="34" charset="-122"/>
                        </a:rPr>
                        <a:t>nvidia-smi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tc>
                  <a:txBody>
                    <a:bodyPr/>
                    <a:lstStyle/>
                    <a:p>
                      <a:pPr algn="l"/>
                      <a:r>
                        <a:rPr lang="en-US" sz="1200" kern="100" dirty="0">
                          <a:effectLst/>
                          <a:latin typeface="微软雅黑" panose="020B0503020204020204" pitchFamily="34" charset="-122"/>
                          <a:ea typeface="微软雅黑" panose="020B0503020204020204" pitchFamily="34" charset="-122"/>
                        </a:rPr>
                        <a:t> #</a:t>
                      </a:r>
                      <a:r>
                        <a:rPr lang="zh-CN" sz="1200" kern="100" dirty="0">
                          <a:effectLst/>
                          <a:latin typeface="微软雅黑" panose="020B0503020204020204" pitchFamily="34" charset="-122"/>
                          <a:ea typeface="微软雅黑" panose="020B0503020204020204" pitchFamily="34" charset="-122"/>
                        </a:rPr>
                        <a:t>检查</a:t>
                      </a:r>
                      <a:r>
                        <a:rPr lang="en-US" sz="1200" kern="100" dirty="0" err="1">
                          <a:effectLst/>
                          <a:latin typeface="微软雅黑" panose="020B0503020204020204" pitchFamily="34" charset="-122"/>
                          <a:ea typeface="微软雅黑" panose="020B0503020204020204" pitchFamily="34" charset="-122"/>
                        </a:rPr>
                        <a:t>nvidia</a:t>
                      </a:r>
                      <a:r>
                        <a:rPr lang="zh-CN" sz="1200" kern="100" dirty="0">
                          <a:effectLst/>
                          <a:latin typeface="微软雅黑" panose="020B0503020204020204" pitchFamily="34" charset="-122"/>
                          <a:ea typeface="微软雅黑" panose="020B0503020204020204" pitchFamily="34" charset="-122"/>
                        </a:rPr>
                        <a:t>显卡的相关信息</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tc>
                <a:extLst>
                  <a:ext uri="{0D108BD9-81ED-4DB2-BD59-A6C34878D82A}">
                    <a16:rowId xmlns:a16="http://schemas.microsoft.com/office/drawing/2014/main" val="108652811"/>
                  </a:ext>
                </a:extLst>
              </a:tr>
            </a:tbl>
          </a:graphicData>
        </a:graphic>
      </p:graphicFrame>
    </p:spTree>
    <p:custDataLst>
      <p:tags r:id="rId1"/>
    </p:custDataLst>
    <p:extLst>
      <p:ext uri="{BB962C8B-B14F-4D97-AF65-F5344CB8AC3E}">
        <p14:creationId xmlns:p14="http://schemas.microsoft.com/office/powerpoint/2010/main" val="1943864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827547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8.3.8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深度学习下</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环境搭建</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 (4) </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dirty="0" err="1">
                <a:effectLst/>
                <a:latin typeface="微软雅黑" panose="020B0503020204020204" pitchFamily="34" charset="-122"/>
                <a:ea typeface="微软雅黑" panose="020B0503020204020204" pitchFamily="34" charset="-122"/>
                <a:cs typeface="Times New Roman" panose="02020603050405020304" pitchFamily="18" charset="0"/>
              </a:rPr>
              <a:t>bashrc</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中配置</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的环境变量，添加如下变量信息，完成后重启系统。</a:t>
            </a:r>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export  PATH=/</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usr</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/local/cuda-9.0/bin:$PATH</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200" dirty="0">
                <a:effectLst/>
                <a:latin typeface="微软雅黑" panose="020B0503020204020204" pitchFamily="34" charset="-122"/>
                <a:ea typeface="微软雅黑" panose="020B0503020204020204" pitchFamily="34" charset="-122"/>
              </a:rPr>
              <a:t>export  LD_LIBRARY_PATH=/</a:t>
            </a:r>
            <a:r>
              <a:rPr lang="en-US" altLang="zh-CN" sz="2200" dirty="0" err="1">
                <a:effectLst/>
                <a:latin typeface="微软雅黑" panose="020B0503020204020204" pitchFamily="34" charset="-122"/>
                <a:ea typeface="微软雅黑" panose="020B0503020204020204" pitchFamily="34" charset="-122"/>
              </a:rPr>
              <a:t>usr</a:t>
            </a:r>
            <a:r>
              <a:rPr lang="en-US" altLang="zh-CN" sz="2200" dirty="0">
                <a:effectLst/>
                <a:latin typeface="微软雅黑" panose="020B0503020204020204" pitchFamily="34" charset="-122"/>
                <a:ea typeface="微软雅黑" panose="020B0503020204020204" pitchFamily="34" charset="-122"/>
              </a:rPr>
              <a:t>/local/cuda-9.0/lib64$LD_LIBRARY_PATH</a:t>
            </a:r>
          </a:p>
          <a:p>
            <a:pPr>
              <a:lnSpc>
                <a:spcPct val="150000"/>
              </a:lnSpc>
            </a:pPr>
            <a:r>
              <a:rPr lang="en-US" altLang="zh-CN" sz="2200" kern="2200" dirty="0">
                <a:effectLst/>
                <a:latin typeface="微软雅黑" panose="020B0503020204020204" pitchFamily="34" charset="-122"/>
                <a:ea typeface="微软雅黑" panose="020B0503020204020204" pitchFamily="34" charset="-122"/>
              </a:rPr>
              <a:t>(5) CUDNN</a:t>
            </a:r>
            <a:r>
              <a:rPr lang="zh-CN" altLang="en-US" sz="2200" kern="2200" dirty="0">
                <a:effectLst/>
                <a:latin typeface="微软雅黑" panose="020B0503020204020204" pitchFamily="34" charset="-122"/>
                <a:ea typeface="微软雅黑" panose="020B0503020204020204" pitchFamily="34" charset="-122"/>
              </a:rPr>
              <a:t>下载完毕后解压缩，安装步骤和检测</a:t>
            </a:r>
            <a:r>
              <a:rPr lang="en-US" altLang="zh-CN" sz="2200" kern="2200" dirty="0">
                <a:effectLst/>
                <a:latin typeface="微软雅黑" panose="020B0503020204020204" pitchFamily="34" charset="-122"/>
                <a:ea typeface="微软雅黑" panose="020B0503020204020204" pitchFamily="34" charset="-122"/>
              </a:rPr>
              <a:t>CUDA</a:t>
            </a:r>
            <a:r>
              <a:rPr lang="zh-CN" altLang="en-US" sz="2200" kern="2200" dirty="0">
                <a:effectLst/>
                <a:latin typeface="微软雅黑" panose="020B0503020204020204" pitchFamily="34" charset="-122"/>
                <a:ea typeface="微软雅黑" panose="020B0503020204020204" pitchFamily="34" charset="-122"/>
              </a:rPr>
              <a:t>是否安装成功的指令参照</a:t>
            </a:r>
            <a:r>
              <a:rPr lang="en-US" altLang="zh-CN" sz="2200" kern="2200" dirty="0">
                <a:effectLst/>
                <a:latin typeface="微软雅黑" panose="020B0503020204020204" pitchFamily="34" charset="-122"/>
                <a:ea typeface="微软雅黑" panose="020B0503020204020204" pitchFamily="34" charset="-122"/>
              </a:rPr>
              <a:t>Windows</a:t>
            </a:r>
            <a:r>
              <a:rPr lang="zh-CN" altLang="en-US" sz="2200" kern="2200" dirty="0">
                <a:effectLst/>
                <a:latin typeface="微软雅黑" panose="020B0503020204020204" pitchFamily="34" charset="-122"/>
                <a:ea typeface="微软雅黑" panose="020B0503020204020204" pitchFamily="34" charset="-122"/>
              </a:rPr>
              <a:t>系统篇。</a:t>
            </a:r>
          </a:p>
          <a:p>
            <a:pPr>
              <a:lnSpc>
                <a:spcPct val="150000"/>
              </a:lnSpc>
            </a:pPr>
            <a:r>
              <a:rPr lang="en-US" altLang="zh-CN" sz="2200" kern="2200" dirty="0">
                <a:effectLst/>
                <a:latin typeface="微软雅黑" panose="020B0503020204020204" pitchFamily="34" charset="-122"/>
                <a:ea typeface="微软雅黑" panose="020B0503020204020204" pitchFamily="34" charset="-122"/>
              </a:rPr>
              <a:t>(6) pip</a:t>
            </a:r>
            <a:r>
              <a:rPr lang="zh-CN" altLang="en-US" sz="2200" kern="2200" dirty="0">
                <a:effectLst/>
                <a:latin typeface="微软雅黑" panose="020B0503020204020204" pitchFamily="34" charset="-122"/>
                <a:ea typeface="微软雅黑" panose="020B0503020204020204" pitchFamily="34" charset="-122"/>
              </a:rPr>
              <a:t>、</a:t>
            </a:r>
            <a:r>
              <a:rPr lang="en-US" altLang="zh-CN" sz="2200" kern="2200" dirty="0" err="1">
                <a:effectLst/>
                <a:latin typeface="微软雅黑" panose="020B0503020204020204" pitchFamily="34" charset="-122"/>
                <a:ea typeface="微软雅黑" panose="020B0503020204020204" pitchFamily="34" charset="-122"/>
              </a:rPr>
              <a:t>setuptools</a:t>
            </a:r>
            <a:r>
              <a:rPr lang="zh-CN" altLang="en-US" sz="2200" kern="2200" dirty="0">
                <a:effectLst/>
                <a:latin typeface="微软雅黑" panose="020B0503020204020204" pitchFamily="34" charset="-122"/>
                <a:ea typeface="微软雅黑" panose="020B0503020204020204" pitchFamily="34" charset="-122"/>
              </a:rPr>
              <a:t>、</a:t>
            </a:r>
            <a:r>
              <a:rPr lang="en-US" altLang="zh-CN" sz="2200" kern="2200" dirty="0" err="1">
                <a:effectLst/>
                <a:latin typeface="微软雅黑" panose="020B0503020204020204" pitchFamily="34" charset="-122"/>
                <a:ea typeface="微软雅黑" panose="020B0503020204020204" pitchFamily="34" charset="-122"/>
              </a:rPr>
              <a:t>numpy</a:t>
            </a:r>
            <a:r>
              <a:rPr lang="zh-CN" altLang="en-US" sz="2200" kern="2200" dirty="0">
                <a:effectLst/>
                <a:latin typeface="微软雅黑" panose="020B0503020204020204" pitchFamily="34" charset="-122"/>
                <a:ea typeface="微软雅黑" panose="020B0503020204020204" pitchFamily="34" charset="-122"/>
              </a:rPr>
              <a:t>的升级和</a:t>
            </a:r>
            <a:r>
              <a:rPr lang="en-US" altLang="zh-CN" sz="2200" kern="2200" dirty="0">
                <a:effectLst/>
                <a:latin typeface="微软雅黑" panose="020B0503020204020204" pitchFamily="34" charset="-122"/>
                <a:ea typeface="微软雅黑" panose="020B0503020204020204" pitchFamily="34" charset="-122"/>
              </a:rPr>
              <a:t>TensorFlow1.8.0</a:t>
            </a:r>
            <a:r>
              <a:rPr lang="zh-CN" altLang="en-US" sz="2200" kern="2200" dirty="0">
                <a:effectLst/>
                <a:latin typeface="微软雅黑" panose="020B0503020204020204" pitchFamily="34" charset="-122"/>
                <a:ea typeface="微软雅黑" panose="020B0503020204020204" pitchFamily="34" charset="-122"/>
              </a:rPr>
              <a:t>、</a:t>
            </a:r>
            <a:r>
              <a:rPr lang="en-US" altLang="zh-CN" sz="2200" kern="2200" dirty="0">
                <a:effectLst/>
                <a:latin typeface="微软雅黑" panose="020B0503020204020204" pitchFamily="34" charset="-122"/>
                <a:ea typeface="微软雅黑" panose="020B0503020204020204" pitchFamily="34" charset="-122"/>
              </a:rPr>
              <a:t>PyTorch</a:t>
            </a:r>
            <a:r>
              <a:rPr lang="zh-CN" altLang="en-US" sz="2200" kern="2200" dirty="0">
                <a:effectLst/>
                <a:latin typeface="微软雅黑" panose="020B0503020204020204" pitchFamily="34" charset="-122"/>
                <a:ea typeface="微软雅黑" panose="020B0503020204020204" pitchFamily="34" charset="-122"/>
              </a:rPr>
              <a:t>的安装参照</a:t>
            </a:r>
            <a:r>
              <a:rPr lang="en-US" altLang="zh-CN" sz="2200" kern="2200" dirty="0">
                <a:effectLst/>
                <a:latin typeface="微软雅黑" panose="020B0503020204020204" pitchFamily="34" charset="-122"/>
                <a:ea typeface="微软雅黑" panose="020B0503020204020204" pitchFamily="34" charset="-122"/>
              </a:rPr>
              <a:t>Windows</a:t>
            </a:r>
            <a:r>
              <a:rPr lang="zh-CN" altLang="en-US" sz="2200" kern="2200" dirty="0">
                <a:effectLst/>
                <a:latin typeface="微软雅黑" panose="020B0503020204020204" pitchFamily="34" charset="-122"/>
                <a:ea typeface="微软雅黑" panose="020B0503020204020204" pitchFamily="34" charset="-122"/>
              </a:rPr>
              <a:t>系统篇。</a:t>
            </a:r>
          </a:p>
          <a:p>
            <a:pPr>
              <a:lnSpc>
                <a:spcPct val="150000"/>
              </a:lnSpc>
            </a:pPr>
            <a:r>
              <a:rPr lang="en-US" altLang="zh-CN" sz="2200" kern="2200" dirty="0">
                <a:effectLst/>
                <a:latin typeface="微软雅黑" panose="020B0503020204020204" pitchFamily="34" charset="-122"/>
                <a:ea typeface="微软雅黑" panose="020B0503020204020204" pitchFamily="34" charset="-122"/>
              </a:rPr>
              <a:t>(7) </a:t>
            </a:r>
            <a:r>
              <a:rPr lang="zh-CN" altLang="en-US" sz="2200" kern="2200" dirty="0">
                <a:effectLst/>
                <a:latin typeface="微软雅黑" panose="020B0503020204020204" pitchFamily="34" charset="-122"/>
                <a:ea typeface="微软雅黑" panose="020B0503020204020204" pitchFamily="34" charset="-122"/>
              </a:rPr>
              <a:t>下载</a:t>
            </a:r>
            <a:r>
              <a:rPr lang="en-US" altLang="zh-CN" sz="2200" kern="2200" dirty="0">
                <a:effectLst/>
                <a:latin typeface="微软雅黑" panose="020B0503020204020204" pitchFamily="34" charset="-122"/>
                <a:ea typeface="微软雅黑" panose="020B0503020204020204" pitchFamily="34" charset="-122"/>
              </a:rPr>
              <a:t>Anaconda3-4.2.0-Linux-x86_64.sh</a:t>
            </a:r>
            <a:r>
              <a:rPr lang="zh-CN" altLang="en-US" sz="2200" kern="2200" dirty="0">
                <a:effectLst/>
                <a:latin typeface="微软雅黑" panose="020B0503020204020204" pitchFamily="34" charset="-122"/>
                <a:ea typeface="微软雅黑" panose="020B0503020204020204" pitchFamily="34" charset="-122"/>
              </a:rPr>
              <a:t>安装包，使用</a:t>
            </a:r>
            <a:r>
              <a:rPr lang="en-US" altLang="zh-CN" sz="2200" kern="2200" dirty="0">
                <a:effectLst/>
                <a:latin typeface="微软雅黑" panose="020B0503020204020204" pitchFamily="34" charset="-122"/>
                <a:ea typeface="微软雅黑" panose="020B0503020204020204" pitchFamily="34" charset="-122"/>
              </a:rPr>
              <a:t>bash</a:t>
            </a:r>
            <a:r>
              <a:rPr lang="zh-CN" altLang="en-US" sz="2200" kern="2200" dirty="0">
                <a:effectLst/>
                <a:latin typeface="微软雅黑" panose="020B0503020204020204" pitchFamily="34" charset="-122"/>
                <a:ea typeface="微软雅黑" panose="020B0503020204020204" pitchFamily="34" charset="-122"/>
              </a:rPr>
              <a:t>指令对其进行安装。在</a:t>
            </a:r>
            <a:r>
              <a:rPr lang="en-US" altLang="zh-CN" sz="2200" kern="2200" dirty="0">
                <a:effectLst/>
                <a:latin typeface="微软雅黑" panose="020B0503020204020204" pitchFamily="34" charset="-122"/>
                <a:ea typeface="微软雅黑" panose="020B0503020204020204" pitchFamily="34" charset="-122"/>
              </a:rPr>
              <a:t>~/.</a:t>
            </a:r>
            <a:r>
              <a:rPr lang="en-US" altLang="zh-CN" sz="2200" kern="2200" dirty="0" err="1">
                <a:effectLst/>
                <a:latin typeface="微软雅黑" panose="020B0503020204020204" pitchFamily="34" charset="-122"/>
                <a:ea typeface="微软雅黑" panose="020B0503020204020204" pitchFamily="34" charset="-122"/>
              </a:rPr>
              <a:t>bashrc</a:t>
            </a:r>
            <a:r>
              <a:rPr lang="zh-CN" altLang="en-US" sz="2200" kern="2200" dirty="0">
                <a:effectLst/>
                <a:latin typeface="微软雅黑" panose="020B0503020204020204" pitchFamily="34" charset="-122"/>
                <a:ea typeface="微软雅黑" panose="020B0503020204020204" pitchFamily="34" charset="-122"/>
              </a:rPr>
              <a:t>中配置</a:t>
            </a:r>
            <a:r>
              <a:rPr lang="en-US" altLang="zh-CN" sz="2200" kern="2200" dirty="0">
                <a:effectLst/>
                <a:latin typeface="微软雅黑" panose="020B0503020204020204" pitchFamily="34" charset="-122"/>
                <a:ea typeface="微软雅黑" panose="020B0503020204020204" pitchFamily="34" charset="-122"/>
              </a:rPr>
              <a:t>Anaconda3</a:t>
            </a:r>
            <a:r>
              <a:rPr lang="zh-CN" altLang="en-US" sz="2200" kern="2200" dirty="0">
                <a:effectLst/>
                <a:latin typeface="微软雅黑" panose="020B0503020204020204" pitchFamily="34" charset="-122"/>
                <a:ea typeface="微软雅黑" panose="020B0503020204020204" pitchFamily="34" charset="-122"/>
              </a:rPr>
              <a:t>的环境变量，添加如下变量信息，完成后重启系统。</a:t>
            </a:r>
          </a:p>
          <a:p>
            <a:pPr>
              <a:lnSpc>
                <a:spcPct val="150000"/>
              </a:lnSpc>
            </a:pPr>
            <a:r>
              <a:rPr lang="en-US" altLang="zh-CN" sz="2200" kern="2200" dirty="0">
                <a:effectLst/>
                <a:latin typeface="微软雅黑" panose="020B0503020204020204" pitchFamily="34" charset="-122"/>
                <a:ea typeface="微软雅黑" panose="020B0503020204020204" pitchFamily="34" charset="-122"/>
              </a:rPr>
              <a:t>export PATH="/home/</a:t>
            </a:r>
            <a:r>
              <a:rPr lang="zh-CN" altLang="en-US" sz="2200" kern="2200" dirty="0">
                <a:effectLst/>
                <a:latin typeface="微软雅黑" panose="020B0503020204020204" pitchFamily="34" charset="-122"/>
                <a:ea typeface="微软雅黑" panose="020B0503020204020204" pitchFamily="34" charset="-122"/>
              </a:rPr>
              <a:t>用户名</a:t>
            </a:r>
            <a:r>
              <a:rPr lang="en-US" altLang="zh-CN" sz="2200" kern="2200" dirty="0">
                <a:effectLst/>
                <a:latin typeface="微软雅黑" panose="020B0503020204020204" pitchFamily="34" charset="-122"/>
                <a:ea typeface="微软雅黑" panose="020B0503020204020204" pitchFamily="34" charset="-122"/>
              </a:rPr>
              <a:t>/anaconda3/bin:$PATH"</a:t>
            </a:r>
          </a:p>
          <a:p>
            <a:pPr>
              <a:lnSpc>
                <a:spcPct val="150000"/>
              </a:lnSpc>
            </a:pPr>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573393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1487458"/>
          </a:xfrm>
          <a:prstGeom prst="rect">
            <a:avLst/>
          </a:prstGeom>
          <a:noFill/>
        </p:spPr>
        <p:txBody>
          <a:bodyPr lIns="91440" tIns="45720" rIns="91440" bIns="45720">
            <a:spAutoFit/>
          </a:bodyPr>
          <a:lstStyle/>
          <a:p>
            <a:pPr algn="ctr" fontAlgn="auto">
              <a:spcBef>
                <a:spcPts val="0"/>
              </a:spcBef>
              <a:spcAft>
                <a:spcPts val="0"/>
              </a:spcAft>
              <a:defRPr/>
            </a:pPr>
            <a:r>
              <a:rPr lang="en-US" altLang="zh-CN" sz="4533" b="1" dirty="0">
                <a:solidFill>
                  <a:srgbClr val="1B4367"/>
                </a:solidFill>
                <a:latin typeface="+mn-lt"/>
                <a:ea typeface="+mn-ea"/>
                <a:cs typeface="+mn-ea"/>
                <a:sym typeface="+mn-lt"/>
              </a:rPr>
              <a:t>8.4 CUDA</a:t>
            </a:r>
            <a:r>
              <a:rPr lang="zh-CN" altLang="en-US" sz="4533" b="1" dirty="0">
                <a:solidFill>
                  <a:srgbClr val="1B4367"/>
                </a:solidFill>
                <a:latin typeface="+mn-lt"/>
                <a:ea typeface="+mn-ea"/>
                <a:cs typeface="+mn-ea"/>
                <a:sym typeface="+mn-lt"/>
              </a:rPr>
              <a:t>加速深度学习的案例</a:t>
            </a: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04</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p>
        </p:txBody>
      </p:sp>
    </p:spTree>
    <p:extLst>
      <p:ext uri="{BB962C8B-B14F-4D97-AF65-F5344CB8AC3E}">
        <p14:creationId xmlns:p14="http://schemas.microsoft.com/office/powerpoint/2010/main" val="21606967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3" y="274320"/>
            <a:ext cx="9644145"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8.4.1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TensorFlow</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框架里的应用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rPr>
              <a:t>TensorFlow</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测试</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加速</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TensorFlow</a:t>
            </a:r>
          </a:p>
          <a:p>
            <a:pPr>
              <a:lnSpc>
                <a:spcPct val="150000"/>
              </a:lnSpc>
            </a:pPr>
            <a:r>
              <a:rPr lang="x-none" altLang="zh-CN" sz="2200" dirty="0">
                <a:latin typeface="微软雅黑" panose="020B0503020204020204" pitchFamily="34" charset="-122"/>
                <a:ea typeface="微软雅黑" panose="020B0503020204020204" pitchFamily="34" charset="-122"/>
                <a:cs typeface="Times New Roman" panose="02020603050405020304" pitchFamily="18" charset="0"/>
              </a:rPr>
              <a:t>在IDE中输入如下代码，可以检测出CUDA是否为TensorFlow加速，若返回的值为/device:GPU:0，则表示已发现有GPU设备进行加速。</a:t>
            </a:r>
            <a:endParaRPr lang="zh-CN"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import </a:t>
            </a:r>
            <a:r>
              <a:rPr lang="en-US" altLang="zh-CN" sz="22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tensorflow</a:t>
            </a: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as </a:t>
            </a:r>
            <a:r>
              <a:rPr lang="en-US" altLang="zh-CN" sz="22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tf</a:t>
            </a:r>
            <a:endParaRPr lang="zh-CN"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print(</a:t>
            </a:r>
            <a:r>
              <a:rPr lang="en-US" altLang="zh-CN" sz="22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tf.test.gpu_device_name</a:t>
            </a: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93718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896"/>
          </a:xfrm>
          <a:prstGeom prst="rect">
            <a:avLst/>
          </a:prstGeom>
          <a:noFill/>
        </p:spPr>
        <p:txBody>
          <a:bodyPr lIns="91440" tIns="45720" rIns="91440" bIns="45720">
            <a:spAutoFit/>
          </a:bodyPr>
          <a:lstStyle/>
          <a:p>
            <a:pPr algn="ctr" fontAlgn="auto">
              <a:spcBef>
                <a:spcPts val="0"/>
              </a:spcBef>
              <a:spcAft>
                <a:spcPts val="0"/>
              </a:spcAft>
              <a:defRPr/>
            </a:pPr>
            <a:r>
              <a:rPr lang="en-US" altLang="zh-CN" sz="4533" b="1" dirty="0">
                <a:solidFill>
                  <a:srgbClr val="1B4367"/>
                </a:solidFill>
                <a:latin typeface="+mn-lt"/>
                <a:ea typeface="+mn-ea"/>
                <a:cs typeface="+mn-ea"/>
                <a:sym typeface="+mn-lt"/>
              </a:rPr>
              <a:t>8.2 GPU</a:t>
            </a:r>
            <a:r>
              <a:rPr lang="zh-CN" altLang="en-US" sz="4533" b="1" dirty="0">
                <a:solidFill>
                  <a:srgbClr val="1B4367"/>
                </a:solidFill>
                <a:latin typeface="+mn-lt"/>
                <a:ea typeface="+mn-ea"/>
                <a:cs typeface="+mn-ea"/>
                <a:sym typeface="+mn-lt"/>
              </a:rPr>
              <a:t>通用计算</a:t>
            </a: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02</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p>
        </p:txBody>
      </p:sp>
    </p:spTree>
    <p:extLst>
      <p:ext uri="{BB962C8B-B14F-4D97-AF65-F5344CB8AC3E}">
        <p14:creationId xmlns:p14="http://schemas.microsoft.com/office/powerpoint/2010/main" val="9062923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3" y="274320"/>
            <a:ext cx="9644145"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8.4.1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TensorFlow</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框架里的应用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rPr>
              <a:t>TensorFlow</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nSpc>
                <a:spcPct val="150000"/>
              </a:lnSpc>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TensorFlow</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框架下使用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加速</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MNIST</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数据集中手写体的识别</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，代码详见</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8.4.1</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章节，软、硬件环境如下表所示。</a:t>
            </a:r>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3" name="表格 2">
            <a:extLst>
              <a:ext uri="{FF2B5EF4-FFF2-40B4-BE49-F238E27FC236}">
                <a16:creationId xmlns:a16="http://schemas.microsoft.com/office/drawing/2014/main" id="{E54AC28A-C6CE-43A8-9ED3-33A7F10F02F4}"/>
              </a:ext>
            </a:extLst>
          </p:cNvPr>
          <p:cNvGraphicFramePr>
            <a:graphicFrameLocks noGrp="1"/>
          </p:cNvGraphicFramePr>
          <p:nvPr>
            <p:extLst>
              <p:ext uri="{D42A27DB-BD31-4B8C-83A1-F6EECF244321}">
                <p14:modId xmlns:p14="http://schemas.microsoft.com/office/powerpoint/2010/main" val="1323332077"/>
              </p:ext>
            </p:extLst>
          </p:nvPr>
        </p:nvGraphicFramePr>
        <p:xfrm>
          <a:off x="1265179" y="2398383"/>
          <a:ext cx="7517716" cy="2560320"/>
        </p:xfrm>
        <a:graphic>
          <a:graphicData uri="http://schemas.openxmlformats.org/drawingml/2006/table">
            <a:tbl>
              <a:tblPr firstRow="1" firstCol="1" bandRow="1">
                <a:tableStyleId>{2D5ABB26-0587-4C30-8999-92F81FD0307C}</a:tableStyleId>
              </a:tblPr>
              <a:tblGrid>
                <a:gridCol w="2096835">
                  <a:extLst>
                    <a:ext uri="{9D8B030D-6E8A-4147-A177-3AD203B41FA5}">
                      <a16:colId xmlns:a16="http://schemas.microsoft.com/office/drawing/2014/main" val="1258944700"/>
                    </a:ext>
                  </a:extLst>
                </a:gridCol>
                <a:gridCol w="5420881">
                  <a:extLst>
                    <a:ext uri="{9D8B030D-6E8A-4147-A177-3AD203B41FA5}">
                      <a16:colId xmlns:a16="http://schemas.microsoft.com/office/drawing/2014/main" val="1892885677"/>
                    </a:ext>
                  </a:extLst>
                </a:gridCol>
              </a:tblGrid>
              <a:tr h="0">
                <a:tc rowSpan="4">
                  <a:txBody>
                    <a:bodyPr/>
                    <a:lstStyle/>
                    <a:p>
                      <a:pPr algn="ctr"/>
                      <a:r>
                        <a:rPr lang="zh-CN" sz="2400" kern="100" dirty="0">
                          <a:effectLst/>
                        </a:rPr>
                        <a:t>软件环境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kern="100">
                          <a:effectLst/>
                        </a:rPr>
                        <a:t>Windows10 LTSC</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3539821"/>
                  </a:ext>
                </a:extLst>
              </a:tr>
              <a:tr h="0">
                <a:tc vMerge="1">
                  <a:txBody>
                    <a:bodyPr/>
                    <a:lstStyle/>
                    <a:p>
                      <a:endParaRPr lang="zh-CN" altLang="en-US"/>
                    </a:p>
                  </a:txBody>
                  <a:tcPr/>
                </a:tc>
                <a:tc>
                  <a:txBody>
                    <a:bodyPr/>
                    <a:lstStyle/>
                    <a:p>
                      <a:pPr algn="ctr"/>
                      <a:r>
                        <a:rPr lang="en-US" sz="2400" kern="100">
                          <a:effectLst/>
                        </a:rPr>
                        <a:t>PyCharm+Anaconda4.2.0(Python3.5)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552423"/>
                  </a:ext>
                </a:extLst>
              </a:tr>
              <a:tr h="0">
                <a:tc vMerge="1">
                  <a:txBody>
                    <a:bodyPr/>
                    <a:lstStyle/>
                    <a:p>
                      <a:endParaRPr lang="zh-CN" altLang="en-US"/>
                    </a:p>
                  </a:txBody>
                  <a:tcPr/>
                </a:tc>
                <a:tc>
                  <a:txBody>
                    <a:bodyPr/>
                    <a:lstStyle/>
                    <a:p>
                      <a:pPr algn="ctr"/>
                      <a:r>
                        <a:rPr lang="en-US" sz="2400" kern="100" dirty="0">
                          <a:effectLst/>
                        </a:rPr>
                        <a:t>TensorFlow1.8.0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12262"/>
                  </a:ext>
                </a:extLst>
              </a:tr>
              <a:tr h="0">
                <a:tc vMerge="1">
                  <a:txBody>
                    <a:bodyPr/>
                    <a:lstStyle/>
                    <a:p>
                      <a:endParaRPr lang="zh-CN" altLang="en-US"/>
                    </a:p>
                  </a:txBody>
                  <a:tcPr/>
                </a:tc>
                <a:tc>
                  <a:txBody>
                    <a:bodyPr/>
                    <a:lstStyle/>
                    <a:p>
                      <a:pPr algn="ctr"/>
                      <a:r>
                        <a:rPr lang="en-US" sz="2400" kern="100" dirty="0">
                          <a:effectLst/>
                        </a:rPr>
                        <a:t>CUDA9.0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1350988"/>
                  </a:ext>
                </a:extLst>
              </a:tr>
              <a:tr h="0">
                <a:tc rowSpan="2">
                  <a:txBody>
                    <a:bodyPr/>
                    <a:lstStyle/>
                    <a:p>
                      <a:pPr algn="ctr"/>
                      <a:r>
                        <a:rPr lang="zh-CN" sz="2400" kern="100" dirty="0">
                          <a:effectLst/>
                        </a:rPr>
                        <a:t>硬件环境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kern="100" dirty="0">
                          <a:effectLst/>
                        </a:rPr>
                        <a:t>AMD R5 1600(</a:t>
                      </a:r>
                      <a:r>
                        <a:rPr lang="zh-CN" sz="2400" kern="100" dirty="0">
                          <a:effectLst/>
                        </a:rPr>
                        <a:t>主频</a:t>
                      </a:r>
                      <a:r>
                        <a:rPr lang="en-US" sz="2400" kern="100" dirty="0">
                          <a:effectLst/>
                        </a:rPr>
                        <a:t>3.49GHz</a:t>
                      </a:r>
                      <a:r>
                        <a:rPr lang="zh-CN" sz="2400" kern="100" dirty="0">
                          <a:effectLst/>
                        </a:rPr>
                        <a:t>、</a:t>
                      </a:r>
                      <a:r>
                        <a:rPr lang="en-US" sz="2400" kern="100" dirty="0">
                          <a:effectLst/>
                        </a:rPr>
                        <a:t>6</a:t>
                      </a:r>
                      <a:r>
                        <a:rPr lang="zh-CN" sz="2400" kern="100" dirty="0">
                          <a:effectLst/>
                        </a:rPr>
                        <a:t>核</a:t>
                      </a:r>
                      <a:r>
                        <a:rPr lang="en-US" sz="2400" kern="100" dirty="0">
                          <a:effectLst/>
                        </a:rPr>
                        <a:t>12</a:t>
                      </a:r>
                      <a:r>
                        <a:rPr lang="zh-CN" sz="2400" kern="100" dirty="0">
                          <a:effectLst/>
                        </a:rPr>
                        <a:t>线程，</a:t>
                      </a:r>
                      <a:r>
                        <a:rPr lang="en-US" sz="2400" kern="100" dirty="0">
                          <a:effectLst/>
                        </a:rPr>
                        <a:t>16G</a:t>
                      </a:r>
                      <a:r>
                        <a:rPr lang="zh-CN" sz="2400" kern="100" dirty="0">
                          <a:effectLst/>
                        </a:rPr>
                        <a:t>内存</a:t>
                      </a: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7370927"/>
                  </a:ext>
                </a:extLst>
              </a:tr>
              <a:tr h="0">
                <a:tc vMerge="1">
                  <a:txBody>
                    <a:bodyPr/>
                    <a:lstStyle/>
                    <a:p>
                      <a:endParaRPr lang="zh-CN" altLang="en-US"/>
                    </a:p>
                  </a:txBody>
                  <a:tcPr/>
                </a:tc>
                <a:tc>
                  <a:txBody>
                    <a:bodyPr/>
                    <a:lstStyle/>
                    <a:p>
                      <a:pPr algn="ctr"/>
                      <a:r>
                        <a:rPr lang="en-US" sz="2400" kern="100" dirty="0">
                          <a:effectLst/>
                        </a:rPr>
                        <a:t>NVIDIA RTX 2070(2304</a:t>
                      </a:r>
                      <a:r>
                        <a:rPr lang="zh-CN" sz="2400" kern="100" dirty="0">
                          <a:effectLst/>
                        </a:rPr>
                        <a:t>个</a:t>
                      </a:r>
                      <a:r>
                        <a:rPr lang="en-US" sz="2400" kern="100" dirty="0">
                          <a:effectLst/>
                        </a:rPr>
                        <a:t>CUDA</a:t>
                      </a:r>
                      <a:r>
                        <a:rPr lang="zh-CN" sz="2400" kern="100" dirty="0">
                          <a:effectLst/>
                        </a:rPr>
                        <a:t>、</a:t>
                      </a:r>
                      <a:r>
                        <a:rPr lang="en-US" sz="2400" kern="100" dirty="0">
                          <a:effectLst/>
                        </a:rPr>
                        <a:t>8G</a:t>
                      </a:r>
                      <a:r>
                        <a:rPr lang="zh-CN" sz="2400" kern="100" dirty="0">
                          <a:effectLst/>
                        </a:rPr>
                        <a:t>显存</a:t>
                      </a:r>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2337880"/>
                  </a:ext>
                </a:extLst>
              </a:tr>
            </a:tbl>
          </a:graphicData>
        </a:graphic>
      </p:graphicFrame>
    </p:spTree>
    <p:custDataLst>
      <p:tags r:id="rId1"/>
    </p:custDataLst>
    <p:extLst>
      <p:ext uri="{BB962C8B-B14F-4D97-AF65-F5344CB8AC3E}">
        <p14:creationId xmlns:p14="http://schemas.microsoft.com/office/powerpoint/2010/main" val="2128671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3" y="274320"/>
            <a:ext cx="9644145"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8.4.1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TensorFlow</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框架里的应用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rPr>
              <a:t>PyTorch</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测试</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加速</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PyTorch</a:t>
            </a:r>
          </a:p>
          <a:p>
            <a:pPr>
              <a:lnSpc>
                <a:spcPct val="150000"/>
              </a:lnSpc>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PyTorch</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有一套很好的</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运算体系，可以大幅提升模型训练效率。在</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IDE</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中输入如下代码，可以检测出</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是否为</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TensorFlow</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加速，若结果返回为</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，则表示支持</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加速，返回</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则表示不支持</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加速。</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import torch</a:t>
            </a:r>
          </a:p>
          <a:p>
            <a:pPr>
              <a:lnSpc>
                <a:spcPct val="150000"/>
              </a:lnSpc>
            </a:pP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print(</a:t>
            </a:r>
            <a:r>
              <a:rPr lang="en-US" altLang="zh-CN" sz="22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torch.cuda.is_available</a:t>
            </a: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824402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3" y="274320"/>
            <a:ext cx="9644145"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8.4.2 CUDA</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TensorFlow</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框架里的应用</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rPr>
              <a:t>PyTorch</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nSpc>
                <a:spcPct val="150000"/>
              </a:lnSpc>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PyTorch</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框架下使用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加速</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MNIST</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数据集中手写体的识别</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，代码详见</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8.4.2</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章节，软、硬件环境如下表所示。</a:t>
            </a:r>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7" name="表格 6">
            <a:extLst>
              <a:ext uri="{FF2B5EF4-FFF2-40B4-BE49-F238E27FC236}">
                <a16:creationId xmlns:a16="http://schemas.microsoft.com/office/drawing/2014/main" id="{19A5BC4F-BC38-4C51-9377-ACDA3F469E08}"/>
              </a:ext>
            </a:extLst>
          </p:cNvPr>
          <p:cNvGraphicFramePr>
            <a:graphicFrameLocks noGrp="1"/>
          </p:cNvGraphicFramePr>
          <p:nvPr>
            <p:extLst>
              <p:ext uri="{D42A27DB-BD31-4B8C-83A1-F6EECF244321}">
                <p14:modId xmlns:p14="http://schemas.microsoft.com/office/powerpoint/2010/main" val="1106915997"/>
              </p:ext>
            </p:extLst>
          </p:nvPr>
        </p:nvGraphicFramePr>
        <p:xfrm>
          <a:off x="1881279" y="2515089"/>
          <a:ext cx="7402672" cy="2438400"/>
        </p:xfrm>
        <a:graphic>
          <a:graphicData uri="http://schemas.openxmlformats.org/drawingml/2006/table">
            <a:tbl>
              <a:tblPr firstRow="1" firstCol="1" bandRow="1">
                <a:tableStyleId>{2D5ABB26-0587-4C30-8999-92F81FD0307C}</a:tableStyleId>
              </a:tblPr>
              <a:tblGrid>
                <a:gridCol w="2584488">
                  <a:extLst>
                    <a:ext uri="{9D8B030D-6E8A-4147-A177-3AD203B41FA5}">
                      <a16:colId xmlns:a16="http://schemas.microsoft.com/office/drawing/2014/main" val="1056840285"/>
                    </a:ext>
                  </a:extLst>
                </a:gridCol>
                <a:gridCol w="4818184">
                  <a:extLst>
                    <a:ext uri="{9D8B030D-6E8A-4147-A177-3AD203B41FA5}">
                      <a16:colId xmlns:a16="http://schemas.microsoft.com/office/drawing/2014/main" val="1321225789"/>
                    </a:ext>
                  </a:extLst>
                </a:gridCol>
              </a:tblGrid>
              <a:tr h="144009">
                <a:tc rowSpan="5">
                  <a:txBody>
                    <a:bodyPr/>
                    <a:lstStyle/>
                    <a:p>
                      <a:pPr algn="ctr"/>
                      <a:r>
                        <a:rPr lang="zh-CN" sz="2000" kern="100" dirty="0">
                          <a:effectLst/>
                        </a:rPr>
                        <a:t>软件环境</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2000" kern="100">
                          <a:effectLst/>
                        </a:rPr>
                        <a:t>Windows10 LTSC</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473203"/>
                  </a:ext>
                </a:extLst>
              </a:tr>
              <a:tr h="144009">
                <a:tc vMerge="1">
                  <a:txBody>
                    <a:bodyPr/>
                    <a:lstStyle/>
                    <a:p>
                      <a:endParaRPr lang="zh-CN" altLang="en-US"/>
                    </a:p>
                  </a:txBody>
                  <a:tcPr/>
                </a:tc>
                <a:tc>
                  <a:txBody>
                    <a:bodyPr/>
                    <a:lstStyle/>
                    <a:p>
                      <a:pPr algn="ctr"/>
                      <a:r>
                        <a:rPr lang="en-US" sz="2000" kern="100">
                          <a:effectLst/>
                        </a:rPr>
                        <a:t>Anaconda 4.2.0 Jupyter (Python3.5)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143976"/>
                  </a:ext>
                </a:extLst>
              </a:tr>
              <a:tr h="144009">
                <a:tc vMerge="1">
                  <a:txBody>
                    <a:bodyPr/>
                    <a:lstStyle/>
                    <a:p>
                      <a:endParaRPr lang="zh-CN" altLang="en-US"/>
                    </a:p>
                  </a:txBody>
                  <a:tcPr/>
                </a:tc>
                <a:tc>
                  <a:txBody>
                    <a:bodyPr/>
                    <a:lstStyle/>
                    <a:p>
                      <a:pPr algn="ctr"/>
                      <a:r>
                        <a:rPr lang="en-US" sz="2000" kern="100">
                          <a:effectLst/>
                        </a:rPr>
                        <a:t>PyTorch</a:t>
                      </a:r>
                      <a:r>
                        <a:rPr lang="zh-CN" sz="2000" kern="100">
                          <a:effectLst/>
                        </a:rPr>
                        <a:t>：</a:t>
                      </a:r>
                      <a:r>
                        <a:rPr lang="en-US" sz="2000" kern="100">
                          <a:effectLst/>
                        </a:rPr>
                        <a:t>0.4.1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279681"/>
                  </a:ext>
                </a:extLst>
              </a:tr>
              <a:tr h="144009">
                <a:tc vMerge="1">
                  <a:txBody>
                    <a:bodyPr/>
                    <a:lstStyle/>
                    <a:p>
                      <a:endParaRPr lang="zh-CN" altLang="en-US"/>
                    </a:p>
                  </a:txBody>
                  <a:tcPr/>
                </a:tc>
                <a:tc>
                  <a:txBody>
                    <a:bodyPr/>
                    <a:lstStyle/>
                    <a:p>
                      <a:pPr algn="ctr"/>
                      <a:r>
                        <a:rPr lang="en-US" sz="2000" kern="100">
                          <a:effectLst/>
                        </a:rPr>
                        <a:t>Torchvision</a:t>
                      </a:r>
                      <a:r>
                        <a:rPr lang="zh-CN" sz="2000" kern="100">
                          <a:effectLst/>
                        </a:rPr>
                        <a:t>：</a:t>
                      </a:r>
                      <a:r>
                        <a:rPr lang="en-US" sz="2000" kern="100">
                          <a:effectLst/>
                        </a:rPr>
                        <a:t>0.2.1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914424"/>
                  </a:ext>
                </a:extLst>
              </a:tr>
              <a:tr h="144009">
                <a:tc vMerge="1">
                  <a:txBody>
                    <a:bodyPr/>
                    <a:lstStyle/>
                    <a:p>
                      <a:endParaRPr lang="zh-CN" altLang="en-US"/>
                    </a:p>
                  </a:txBody>
                  <a:tcPr/>
                </a:tc>
                <a:tc>
                  <a:txBody>
                    <a:bodyPr/>
                    <a:lstStyle/>
                    <a:p>
                      <a:pPr algn="ctr"/>
                      <a:r>
                        <a:rPr lang="en-US" sz="2000" kern="100">
                          <a:effectLst/>
                        </a:rPr>
                        <a:t>CUDA9.0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246881"/>
                  </a:ext>
                </a:extLst>
              </a:tr>
              <a:tr h="144009">
                <a:tc rowSpan="2">
                  <a:txBody>
                    <a:bodyPr/>
                    <a:lstStyle/>
                    <a:p>
                      <a:pPr algn="ctr"/>
                      <a:r>
                        <a:rPr lang="zh-CN" sz="2000" kern="100" dirty="0">
                          <a:effectLst/>
                        </a:rPr>
                        <a:t>硬件环境</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2000" kern="100" dirty="0">
                          <a:effectLst/>
                        </a:rPr>
                        <a:t>AMD R5 1600(</a:t>
                      </a:r>
                      <a:r>
                        <a:rPr lang="zh-CN" sz="2000" kern="100" dirty="0">
                          <a:effectLst/>
                        </a:rPr>
                        <a:t>主频</a:t>
                      </a:r>
                      <a:r>
                        <a:rPr lang="en-US" sz="2000" kern="100" dirty="0">
                          <a:effectLst/>
                        </a:rPr>
                        <a:t>3.49GHz</a:t>
                      </a:r>
                      <a:r>
                        <a:rPr lang="zh-CN" sz="2000" kern="100" dirty="0">
                          <a:effectLst/>
                        </a:rPr>
                        <a:t>、</a:t>
                      </a:r>
                      <a:r>
                        <a:rPr lang="en-US" sz="2000" kern="100" dirty="0">
                          <a:effectLst/>
                        </a:rPr>
                        <a:t>6</a:t>
                      </a:r>
                      <a:r>
                        <a:rPr lang="zh-CN" sz="2000" kern="100" dirty="0">
                          <a:effectLst/>
                        </a:rPr>
                        <a:t>核</a:t>
                      </a:r>
                      <a:r>
                        <a:rPr lang="en-US" sz="2000" kern="100" dirty="0">
                          <a:effectLst/>
                        </a:rPr>
                        <a:t>12</a:t>
                      </a:r>
                      <a:r>
                        <a:rPr lang="zh-CN" sz="2000" kern="100" dirty="0">
                          <a:effectLst/>
                        </a:rPr>
                        <a:t>线程，</a:t>
                      </a:r>
                      <a:r>
                        <a:rPr lang="en-US" sz="2000" kern="100" dirty="0">
                          <a:effectLst/>
                        </a:rPr>
                        <a:t>16G</a:t>
                      </a:r>
                      <a:r>
                        <a:rPr lang="zh-CN" sz="2000" kern="100" dirty="0">
                          <a:effectLst/>
                        </a:rPr>
                        <a:t>内存</a:t>
                      </a:r>
                      <a:r>
                        <a:rPr lang="en-US" sz="2000" kern="100" dirty="0">
                          <a:effectLst/>
                        </a:rPr>
                        <a: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851609"/>
                  </a:ext>
                </a:extLst>
              </a:tr>
              <a:tr h="144009">
                <a:tc vMerge="1">
                  <a:txBody>
                    <a:bodyPr/>
                    <a:lstStyle/>
                    <a:p>
                      <a:endParaRPr lang="zh-CN" altLang="en-US"/>
                    </a:p>
                  </a:txBody>
                  <a:tcPr/>
                </a:tc>
                <a:tc>
                  <a:txBody>
                    <a:bodyPr/>
                    <a:lstStyle/>
                    <a:p>
                      <a:pPr algn="ctr"/>
                      <a:r>
                        <a:rPr lang="en-US" sz="2000" kern="100" dirty="0">
                          <a:effectLst/>
                        </a:rPr>
                        <a:t>NVIDIA RTX 2070(2304</a:t>
                      </a:r>
                      <a:r>
                        <a:rPr lang="zh-CN" sz="2000" kern="100" dirty="0">
                          <a:effectLst/>
                        </a:rPr>
                        <a:t>个</a:t>
                      </a:r>
                      <a:r>
                        <a:rPr lang="en-US" sz="2000" kern="100" dirty="0">
                          <a:effectLst/>
                        </a:rPr>
                        <a:t>CUDA</a:t>
                      </a:r>
                      <a:r>
                        <a:rPr lang="zh-CN" sz="2000" kern="100" dirty="0">
                          <a:effectLst/>
                        </a:rPr>
                        <a:t>、</a:t>
                      </a:r>
                      <a:r>
                        <a:rPr lang="en-US" sz="2000" kern="100" dirty="0">
                          <a:effectLst/>
                        </a:rPr>
                        <a:t>8G</a:t>
                      </a:r>
                      <a:r>
                        <a:rPr lang="zh-CN" sz="2000" kern="100" dirty="0">
                          <a:effectLst/>
                        </a:rPr>
                        <a:t>显存</a:t>
                      </a:r>
                      <a:r>
                        <a:rPr lang="en-US" sz="2000" kern="100" dirty="0">
                          <a:effectLst/>
                        </a:rPr>
                        <a: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1718" marR="61718"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828512"/>
                  </a:ext>
                </a:extLst>
              </a:tr>
            </a:tbl>
          </a:graphicData>
        </a:graphic>
      </p:graphicFrame>
    </p:spTree>
    <p:custDataLst>
      <p:tags r:id="rId1"/>
    </p:custDataLst>
    <p:extLst>
      <p:ext uri="{BB962C8B-B14F-4D97-AF65-F5344CB8AC3E}">
        <p14:creationId xmlns:p14="http://schemas.microsoft.com/office/powerpoint/2010/main" val="2755440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文本框 11"/>
          <p:cNvSpPr txBox="1"/>
          <p:nvPr/>
        </p:nvSpPr>
        <p:spPr>
          <a:xfrm>
            <a:off x="3312584" y="3613151"/>
            <a:ext cx="5560483" cy="789896"/>
          </a:xfrm>
          <a:prstGeom prst="rect">
            <a:avLst/>
          </a:prstGeom>
          <a:noFill/>
        </p:spPr>
        <p:txBody>
          <a:bodyPr lIns="91440" tIns="45720" rIns="91440" bIns="45720">
            <a:spAutoFit/>
          </a:bodyPr>
          <a:lstStyle/>
          <a:p>
            <a:pPr algn="ctr" fontAlgn="auto">
              <a:spcBef>
                <a:spcPts val="0"/>
              </a:spcBef>
              <a:spcAft>
                <a:spcPts val="0"/>
              </a:spcAft>
              <a:defRPr/>
            </a:pPr>
            <a:r>
              <a:rPr lang="zh-CN" altLang="en-US" sz="4533" b="1" dirty="0">
                <a:solidFill>
                  <a:srgbClr val="1B4367"/>
                </a:solidFill>
                <a:latin typeface="微软雅黑" panose="020B0503020204020204" pitchFamily="34" charset="-122"/>
                <a:ea typeface="微软雅黑" panose="020B0503020204020204" pitchFamily="34" charset="-122"/>
                <a:cs typeface="+mn-ea"/>
                <a:sym typeface="+mn-lt"/>
              </a:rPr>
              <a:t>本章小结</a:t>
            </a: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05</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p>
        </p:txBody>
      </p:sp>
    </p:spTree>
    <p:extLst>
      <p:ext uri="{BB962C8B-B14F-4D97-AF65-F5344CB8AC3E}">
        <p14:creationId xmlns:p14="http://schemas.microsoft.com/office/powerpoint/2010/main" val="22287851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3" y="274320"/>
            <a:ext cx="9644145"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本章小结</a:t>
            </a:r>
          </a:p>
        </p:txBody>
      </p:sp>
      <p:sp>
        <p:nvSpPr>
          <p:cNvPr id="11" name="Title 6"/>
          <p:cNvSpPr txBox="1"/>
          <p:nvPr>
            <p:custDataLst>
              <p:tags r:id="rId5"/>
            </p:custDataLst>
          </p:nvPr>
        </p:nvSpPr>
        <p:spPr>
          <a:xfrm>
            <a:off x="220824" y="992955"/>
            <a:ext cx="11237751" cy="5715576"/>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nSpc>
                <a:spcPct val="150000"/>
              </a:lnSpc>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作为一种革新性的技术，近年来，</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计算在科学计算领域备受关注，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推出了一种利用</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进行通用并行计算的整套解决方案，包括硬件支持、程序语言扩展、编译器、调试器等整套开发工具链，它对深度学习、机器学习、矩阵数值计算、图像视频处理、计算机可视化等问题都有着优异的加速效果。</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依然坚持以通用计算为先，兼顾图形应用的发展道路。既符合微软</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DirectX</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的发展趋势，满足作为显卡本身的性能需求，也能顺应高性能的需求，作为计算机运算部件之一为满足高性能运算要求贡献力量。</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NVIDIA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越来越开放的态度，为</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的未来发展铺平了道路，可以预见，未来的人工智能、大数据等领域，</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CUDA</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计算的未来可以说是无可限量。</a:t>
            </a:r>
            <a:endParaRPr lang="zh-CN" altLang="zh-CN" sz="19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161822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5076"/>
            <a:ext cx="10972800" cy="528638"/>
          </a:xfrm>
        </p:spPr>
        <p:txBody>
          <a:bodyPr vert="horz" wrap="square" lIns="91440" tIns="45720" rIns="91440" bIns="45720" anchor="ctr"/>
          <a:lstStyle/>
          <a:p>
            <a:pPr algn="ctr" eaLnBrk="1" hangingPunct="1"/>
            <a:r>
              <a:rPr lang="zh-CN" altLang="en-US" sz="3200" b="0" dirty="0">
                <a:latin typeface="Times New Roman" panose="02020603050405020304" pitchFamily="18" charset="0"/>
                <a:ea typeface="黑体" panose="02010609060101010101" pitchFamily="2" charset="-122"/>
                <a:sym typeface="+mn-ea"/>
              </a:rPr>
              <a:t>课后思考题</a:t>
            </a:r>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73732" name="Rectangle 3"/>
          <p:cNvSpPr>
            <a:spLocks noGrp="1"/>
          </p:cNvSpPr>
          <p:nvPr>
            <p:ph idx="1"/>
          </p:nvPr>
        </p:nvSpPr>
        <p:spPr>
          <a:xfrm>
            <a:off x="255905" y="1005205"/>
            <a:ext cx="11286062" cy="4537176"/>
          </a:xfrm>
        </p:spPr>
        <p:txBody>
          <a:bodyPr vert="horz" wrap="square" lIns="91440" tIns="45720" rIns="91440" bIns="45720" anchor="t"/>
          <a:lstStyle/>
          <a:p>
            <a:pPr algn="just">
              <a:lnSpc>
                <a:spcPct val="156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1.</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简述</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GPU</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的工作原理？与常规的</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CPU</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计算相比，</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GPU</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计算的优势在哪里？</a:t>
            </a:r>
          </a:p>
          <a:p>
            <a:pPr algn="just">
              <a:lnSpc>
                <a:spcPct val="156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2.</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什么是</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CUDA</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？简述</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CUDA</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编程模型。</a:t>
            </a:r>
          </a:p>
          <a:p>
            <a:pPr algn="just">
              <a:lnSpc>
                <a:spcPct val="156000"/>
              </a:lnSpc>
              <a:spcBef>
                <a:spcPts val="0"/>
              </a:spcBef>
              <a:spcAft>
                <a:spcPts val="0"/>
              </a:spcAft>
            </a:pP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3.</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在</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TensorFlow</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和</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PyTorch</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深度学习框架下如何调用</a:t>
            </a:r>
            <a:r>
              <a:rPr lang="en-US" altLang="zh-CN" sz="3200" kern="2200" dirty="0">
                <a:effectLst/>
                <a:latin typeface="Arial" panose="020B0604020202020204" pitchFamily="34" charset="0"/>
                <a:ea typeface="黑体" panose="02010609060101010101" pitchFamily="49" charset="-122"/>
                <a:cs typeface="Times New Roman" panose="02020603050405020304" pitchFamily="18" charset="0"/>
              </a:rPr>
              <a:t>CUDA</a:t>
            </a:r>
            <a:r>
              <a:rPr lang="zh-CN" altLang="en-US" sz="3200" kern="2200" dirty="0">
                <a:effectLst/>
                <a:latin typeface="Arial" panose="020B0604020202020204" pitchFamily="34" charset="0"/>
                <a:ea typeface="黑体" panose="02010609060101010101" pitchFamily="49" charset="-122"/>
                <a:cs typeface="Times New Roman" panose="02020603050405020304" pitchFamily="18" charset="0"/>
              </a:rPr>
              <a:t>进行加速？</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谢谢聆听！</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33725" cy="180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9929" y="0"/>
            <a:ext cx="1255235" cy="1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8.2.1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冯</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诺依曼体系架构</a:t>
            </a:r>
          </a:p>
        </p:txBody>
      </p:sp>
      <p:sp>
        <p:nvSpPr>
          <p:cNvPr id="11" name="Title 6"/>
          <p:cNvSpPr txBox="1"/>
          <p:nvPr>
            <p:custDataLst>
              <p:tags r:id="rId5"/>
            </p:custDataLst>
          </p:nvPr>
        </p:nvSpPr>
        <p:spPr>
          <a:xfrm>
            <a:off x="426876" y="352317"/>
            <a:ext cx="11165049" cy="5543658"/>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720000" algn="l" fontAlgn="ctr">
              <a:lnSpc>
                <a:spcPct val="130000"/>
              </a:lnSpc>
              <a:spcBef>
                <a:spcPts val="1000"/>
              </a:spcBef>
              <a:spcAft>
                <a:spcPts val="0"/>
              </a:spcAft>
              <a:buSzPct val="100000"/>
              <a:buFont typeface="Wingdings" panose="05000000000000000000" charset="0"/>
              <a:buNone/>
            </a:pP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世纪初，物理学和电子科学家们就在争论制造可以进行数值计算的计算器应该采用什么样的结构。人们被十进制这个人类习惯的计数方法所困扰。所以，那时以研制模拟计算机的呼声更为响亮和有力。直到</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年代中期，美国科学家冯</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诺依曼就大胆的提出：抛弃十进制，采用二进制作为数字计算机的数制基础。同时，他还提出了预先编制计算程序，然后由计算机来按照人们事前制定的计算顺序来执行数值计算工作。从此人们把冯</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诺依曼的这个理论称为冯</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诺依曼体系结构。</a:t>
            </a:r>
            <a:endParaRPr lang="zh-CN" altLang="en-US" sz="24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83882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8.2.1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冯</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诺依曼体系架构</a:t>
            </a:r>
          </a:p>
        </p:txBody>
      </p:sp>
      <p:sp>
        <p:nvSpPr>
          <p:cNvPr id="11" name="Title 6"/>
          <p:cNvSpPr txBox="1"/>
          <p:nvPr>
            <p:custDataLst>
              <p:tags r:id="rId5"/>
            </p:custDataLst>
          </p:nvPr>
        </p:nvSpPr>
        <p:spPr>
          <a:xfrm>
            <a:off x="299271" y="1338709"/>
            <a:ext cx="4286035" cy="3461891"/>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720000" algn="l" fontAlgn="ctr">
              <a:lnSpc>
                <a:spcPct val="130000"/>
              </a:lnSpc>
              <a:spcBef>
                <a:spcPts val="1000"/>
              </a:spcBef>
              <a:spcAft>
                <a:spcPts val="0"/>
              </a:spcAft>
              <a:buSzPct val="100000"/>
              <a:buFont typeface="Wingdings" panose="05000000000000000000" charset="0"/>
              <a:buNone/>
            </a:pP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冯</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诺依曼确定了“计算机结构”的</a:t>
            </a:r>
            <a:r>
              <a:rPr lang="en-US" altLang="zh-CN"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spc="100" dirty="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大部件，即计算机结构必须包括运算器、控制器、存储器、输入设备和输出设备，其体系结构图如右图所示。</a:t>
            </a:r>
            <a:endParaRPr lang="zh-CN" altLang="en-US" sz="24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a:extLst>
              <a:ext uri="{FF2B5EF4-FFF2-40B4-BE49-F238E27FC236}">
                <a16:creationId xmlns:a16="http://schemas.microsoft.com/office/drawing/2014/main" id="{B5EA4E4C-3617-4BB6-80A6-BB8923FE8D8B}"/>
              </a:ext>
            </a:extLst>
          </p:cNvPr>
          <p:cNvPicPr/>
          <p:nvPr/>
        </p:nvPicPr>
        <p:blipFill>
          <a:blip r:embed="rId8"/>
          <a:stretch>
            <a:fillRect/>
          </a:stretch>
        </p:blipFill>
        <p:spPr>
          <a:xfrm>
            <a:off x="4585306" y="1393243"/>
            <a:ext cx="7101869" cy="3656911"/>
          </a:xfrm>
          <a:prstGeom prst="rect">
            <a:avLst/>
          </a:prstGeom>
        </p:spPr>
      </p:pic>
    </p:spTree>
    <p:custDataLst>
      <p:tags r:id="rId1"/>
    </p:custDataLst>
    <p:extLst>
      <p:ext uri="{BB962C8B-B14F-4D97-AF65-F5344CB8AC3E}">
        <p14:creationId xmlns:p14="http://schemas.microsoft.com/office/powerpoint/2010/main" val="115006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8.2.1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冯</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诺依曼体系架构</a:t>
            </a:r>
          </a:p>
        </p:txBody>
      </p:sp>
      <p:sp>
        <p:nvSpPr>
          <p:cNvPr id="11" name="Title 6"/>
          <p:cNvSpPr txBox="1"/>
          <p:nvPr>
            <p:custDataLst>
              <p:tags r:id="rId5"/>
            </p:custDataLst>
          </p:nvPr>
        </p:nvSpPr>
        <p:spPr>
          <a:xfrm>
            <a:off x="205954" y="961916"/>
            <a:ext cx="11165049" cy="5153133"/>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algn="l" fontAlgn="ctr">
              <a:lnSpc>
                <a:spcPct val="150000"/>
              </a:lnSpc>
              <a:spcBef>
                <a:spcPts val="0"/>
              </a:spcBef>
              <a:spcAft>
                <a:spcPts val="0"/>
              </a:spcAft>
              <a:buSzPct val="100000"/>
              <a:buFont typeface="Wingdings" panose="05000000000000000000" charset="0"/>
              <a:buNone/>
            </a:pPr>
            <a:r>
              <a:rPr lang="zh-CN" altLang="en-US" sz="22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冯</a:t>
            </a:r>
            <a:r>
              <a:rPr lang="en-US" altLang="zh-CN" sz="22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诺依曼的体系结构主要如下几个重要特点：</a:t>
            </a:r>
            <a:endParaRPr lang="en-US" altLang="zh-CN" sz="22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1 </a:t>
            </a:r>
            <a:r>
              <a:rPr lang="x-none" altLang="zh-CN" sz="2200" kern="2200" dirty="0">
                <a:effectLst/>
                <a:latin typeface="微软雅黑" panose="020B0503020204020204" pitchFamily="34" charset="-122"/>
                <a:ea typeface="微软雅黑" panose="020B0503020204020204" pitchFamily="34" charset="-122"/>
              </a:rPr>
              <a:t>采用存储程序方式，指令和数据不加区别混合存储在同一个存储器中，数据和程序在内存中是没有区别的，它们都是内存中的数据，当EIP指针指向哪，CPU就加载哪段内存中的数据。</a:t>
            </a:r>
            <a:endParaRPr lang="zh-CN" altLang="zh-CN" sz="2200" kern="2200" dirty="0">
              <a:effectLst/>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2  </a:t>
            </a:r>
            <a:r>
              <a:rPr lang="x-none" altLang="zh-CN" sz="2200" kern="2200" dirty="0">
                <a:effectLst/>
                <a:latin typeface="微软雅黑" panose="020B0503020204020204" pitchFamily="34" charset="-122"/>
                <a:ea typeface="微软雅黑" panose="020B0503020204020204" pitchFamily="34" charset="-122"/>
              </a:rPr>
              <a:t>存储器是按地址访问的线性编址的一维结构，每个单元的位数是固定的。</a:t>
            </a:r>
            <a:endParaRPr lang="zh-CN" altLang="zh-CN" sz="2200" kern="2200" dirty="0">
              <a:effectLst/>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3 </a:t>
            </a:r>
            <a:r>
              <a:rPr lang="x-none" altLang="zh-CN" sz="2200" kern="2200" dirty="0">
                <a:effectLst/>
                <a:latin typeface="微软雅黑" panose="020B0503020204020204" pitchFamily="34" charset="-122"/>
                <a:ea typeface="微软雅黑" panose="020B0503020204020204" pitchFamily="34" charset="-122"/>
              </a:rPr>
              <a:t>指令由操作码和地址组成。操作码指明本指令的操作类型,地址码指明操作数和地址。操作数本身无数据类型的标志，它的数据类型由操作码确定。</a:t>
            </a:r>
            <a:endParaRPr lang="zh-CN" altLang="zh-CN" sz="2200" kern="2200" dirty="0">
              <a:effectLst/>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4  </a:t>
            </a:r>
            <a:r>
              <a:rPr lang="x-none" altLang="zh-CN" sz="2200" kern="2200" dirty="0">
                <a:effectLst/>
                <a:latin typeface="微软雅黑" panose="020B0503020204020204" pitchFamily="34" charset="-122"/>
                <a:ea typeface="微软雅黑" panose="020B0503020204020204" pitchFamily="34" charset="-122"/>
              </a:rPr>
              <a:t>通过执行指令直接发出控制信号控制计算机的操作。 </a:t>
            </a:r>
            <a:endParaRPr lang="en-US" altLang="zh-CN" sz="2200" kern="2200" dirty="0">
              <a:effectLst/>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5  </a:t>
            </a:r>
            <a:r>
              <a:rPr lang="x-none" altLang="zh-CN" sz="2200" kern="2200" dirty="0">
                <a:effectLst/>
                <a:latin typeface="微软雅黑" panose="020B0503020204020204" pitchFamily="34" charset="-122"/>
                <a:ea typeface="微软雅黑" panose="020B0503020204020204" pitchFamily="34" charset="-122"/>
              </a:rPr>
              <a:t>以运算器为中心，I/O设备与存储器间的数据传送都要经过运算器。</a:t>
            </a:r>
            <a:endParaRPr lang="zh-CN" altLang="zh-CN" sz="2200" kern="2200" dirty="0">
              <a:effectLst/>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200" kern="2200" dirty="0">
                <a:effectLst/>
                <a:latin typeface="微软雅黑" panose="020B0503020204020204" pitchFamily="34" charset="-122"/>
                <a:ea typeface="微软雅黑" panose="020B0503020204020204" pitchFamily="34" charset="-122"/>
              </a:rPr>
              <a:t>6  </a:t>
            </a:r>
            <a:r>
              <a:rPr lang="x-none" altLang="zh-CN" sz="2200" kern="2200" dirty="0">
                <a:effectLst/>
                <a:latin typeface="微软雅黑" panose="020B0503020204020204" pitchFamily="34" charset="-122"/>
                <a:ea typeface="微软雅黑" panose="020B0503020204020204" pitchFamily="34" charset="-122"/>
              </a:rPr>
              <a:t>数据以二进制表示。</a:t>
            </a:r>
            <a:endParaRPr lang="zh-CN" altLang="zh-CN" sz="2200" kern="2200" dirty="0">
              <a:effectLst/>
              <a:latin typeface="微软雅黑" panose="020B0503020204020204" pitchFamily="34" charset="-122"/>
              <a:ea typeface="微软雅黑" panose="020B0503020204020204" pitchFamily="34" charset="-122"/>
            </a:endParaRPr>
          </a:p>
          <a:p>
            <a:pPr marL="0" lvl="0" indent="720000" algn="l" fontAlgn="ctr">
              <a:lnSpc>
                <a:spcPct val="130000"/>
              </a:lnSpc>
              <a:spcBef>
                <a:spcPts val="0"/>
              </a:spcBef>
              <a:spcAft>
                <a:spcPts val="0"/>
              </a:spcAft>
              <a:buSzPct val="100000"/>
              <a:buFont typeface="Wingdings" panose="05000000000000000000" charset="0"/>
              <a:buNone/>
            </a:pPr>
            <a:endParaRPr lang="zh-CN" altLang="en-US" sz="24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298902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220824" y="274320"/>
            <a:ext cx="4598826"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8.2.1 </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冯</a:t>
            </a: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诺依曼体系架构</a:t>
            </a:r>
          </a:p>
        </p:txBody>
      </p:sp>
      <p:sp>
        <p:nvSpPr>
          <p:cNvPr id="11" name="Title 6"/>
          <p:cNvSpPr txBox="1"/>
          <p:nvPr>
            <p:custDataLst>
              <p:tags r:id="rId5"/>
            </p:custDataLst>
          </p:nvPr>
        </p:nvSpPr>
        <p:spPr>
          <a:xfrm>
            <a:off x="83976" y="1176285"/>
            <a:ext cx="11165049" cy="430059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304800" algn="just">
              <a:lnSpc>
                <a:spcPct val="200000"/>
              </a:lnSpc>
              <a:spcBef>
                <a:spcPts val="600"/>
              </a:spcBef>
            </a:pPr>
            <a:r>
              <a:rPr lang="x-none" altLang="zh-CN" sz="2400" kern="2200" dirty="0">
                <a:effectLst/>
                <a:latin typeface="微软雅黑" panose="020B0503020204020204" pitchFamily="34" charset="-122"/>
                <a:ea typeface="微软雅黑" panose="020B0503020204020204" pitchFamily="34" charset="-122"/>
              </a:rPr>
              <a:t>根据冯·诺依曼体系结构构成的计算机所具备的功能</a:t>
            </a:r>
            <a:endParaRPr lang="zh-CN" altLang="zh-CN" sz="2400" kern="2200" dirty="0">
              <a:effectLst/>
              <a:latin typeface="微软雅黑" panose="020B0503020204020204" pitchFamily="34" charset="-122"/>
              <a:ea typeface="微软雅黑" panose="020B0503020204020204" pitchFamily="34" charset="-122"/>
            </a:endParaRPr>
          </a:p>
          <a:p>
            <a:pPr indent="266700" algn="just">
              <a:lnSpc>
                <a:spcPct val="200000"/>
              </a:lnSpc>
              <a:spcBef>
                <a:spcPts val="600"/>
              </a:spcBef>
            </a:pPr>
            <a:r>
              <a:rPr lang="en-US" altLang="zh-CN" sz="2400" kern="2200" dirty="0">
                <a:effectLst/>
                <a:latin typeface="微软雅黑" panose="020B0503020204020204" pitchFamily="34" charset="-122"/>
                <a:ea typeface="微软雅黑" panose="020B0503020204020204" pitchFamily="34" charset="-122"/>
              </a:rPr>
              <a:t>1  </a:t>
            </a:r>
            <a:r>
              <a:rPr lang="x-none" altLang="zh-CN" sz="2400" kern="2200" dirty="0">
                <a:effectLst/>
                <a:latin typeface="微软雅黑" panose="020B0503020204020204" pitchFamily="34" charset="-122"/>
                <a:ea typeface="微软雅黑" panose="020B0503020204020204" pitchFamily="34" charset="-122"/>
              </a:rPr>
              <a:t>把需要的程序和数据送至计算机中。</a:t>
            </a:r>
            <a:endParaRPr lang="zh-CN" altLang="zh-CN" sz="2400" kern="2200" dirty="0">
              <a:effectLst/>
              <a:latin typeface="微软雅黑" panose="020B0503020204020204" pitchFamily="34" charset="-122"/>
              <a:ea typeface="微软雅黑" panose="020B0503020204020204" pitchFamily="34" charset="-122"/>
            </a:endParaRPr>
          </a:p>
          <a:p>
            <a:pPr indent="266700" algn="just">
              <a:lnSpc>
                <a:spcPct val="200000"/>
              </a:lnSpc>
              <a:spcBef>
                <a:spcPts val="600"/>
              </a:spcBef>
            </a:pPr>
            <a:r>
              <a:rPr lang="en-US" altLang="zh-CN" sz="2400" kern="2200" dirty="0">
                <a:effectLst/>
                <a:latin typeface="微软雅黑" panose="020B0503020204020204" pitchFamily="34" charset="-122"/>
                <a:ea typeface="微软雅黑" panose="020B0503020204020204" pitchFamily="34" charset="-122"/>
              </a:rPr>
              <a:t>2  </a:t>
            </a:r>
            <a:r>
              <a:rPr lang="x-none" altLang="zh-CN" sz="2400" kern="2200" dirty="0">
                <a:effectLst/>
                <a:latin typeface="微软雅黑" panose="020B0503020204020204" pitchFamily="34" charset="-122"/>
                <a:ea typeface="微软雅黑" panose="020B0503020204020204" pitchFamily="34" charset="-122"/>
              </a:rPr>
              <a:t>必须具有长期记忆程序、数据、中间结果及最终运算结果的能力。</a:t>
            </a:r>
            <a:endParaRPr lang="zh-CN" altLang="zh-CN" sz="2400" kern="2200" dirty="0">
              <a:effectLst/>
              <a:latin typeface="微软雅黑" panose="020B0503020204020204" pitchFamily="34" charset="-122"/>
              <a:ea typeface="微软雅黑" panose="020B0503020204020204" pitchFamily="34" charset="-122"/>
            </a:endParaRPr>
          </a:p>
          <a:p>
            <a:pPr indent="266700" algn="just">
              <a:lnSpc>
                <a:spcPct val="200000"/>
              </a:lnSpc>
              <a:spcBef>
                <a:spcPts val="600"/>
              </a:spcBef>
            </a:pPr>
            <a:r>
              <a:rPr lang="en-US" altLang="zh-CN" sz="2400" kern="2200" dirty="0">
                <a:effectLst/>
                <a:latin typeface="微软雅黑" panose="020B0503020204020204" pitchFamily="34" charset="-122"/>
                <a:ea typeface="微软雅黑" panose="020B0503020204020204" pitchFamily="34" charset="-122"/>
              </a:rPr>
              <a:t>3  </a:t>
            </a:r>
            <a:r>
              <a:rPr lang="x-none" altLang="zh-CN" sz="2400" kern="2200" dirty="0">
                <a:effectLst/>
                <a:latin typeface="微软雅黑" panose="020B0503020204020204" pitchFamily="34" charset="-122"/>
                <a:ea typeface="微软雅黑" panose="020B0503020204020204" pitchFamily="34" charset="-122"/>
              </a:rPr>
              <a:t>能够完成各种算术、逻辑运算和数据传送等数据加工处理的能力。</a:t>
            </a:r>
            <a:endParaRPr lang="zh-CN" altLang="zh-CN" sz="2400" kern="2200" dirty="0">
              <a:effectLst/>
              <a:latin typeface="微软雅黑" panose="020B0503020204020204" pitchFamily="34" charset="-122"/>
              <a:ea typeface="微软雅黑" panose="020B0503020204020204" pitchFamily="34" charset="-122"/>
            </a:endParaRPr>
          </a:p>
          <a:p>
            <a:pPr indent="266700" algn="just">
              <a:lnSpc>
                <a:spcPct val="200000"/>
              </a:lnSpc>
              <a:spcBef>
                <a:spcPts val="600"/>
              </a:spcBef>
            </a:pPr>
            <a:r>
              <a:rPr lang="en-US" altLang="zh-CN" sz="2400" kern="2200" dirty="0">
                <a:latin typeface="微软雅黑" panose="020B0503020204020204" pitchFamily="34" charset="-122"/>
                <a:ea typeface="微软雅黑" panose="020B0503020204020204" pitchFamily="34" charset="-122"/>
              </a:rPr>
              <a:t>4  </a:t>
            </a:r>
            <a:r>
              <a:rPr lang="x-none" altLang="zh-CN" sz="2400" kern="2200" dirty="0">
                <a:effectLst/>
                <a:latin typeface="微软雅黑" panose="020B0503020204020204" pitchFamily="34" charset="-122"/>
                <a:ea typeface="微软雅黑" panose="020B0503020204020204" pitchFamily="34" charset="-122"/>
              </a:rPr>
              <a:t>能够按照要求将处理结果输出给用户。</a:t>
            </a:r>
            <a:endParaRPr lang="zh-CN" altLang="zh-CN" sz="2400" kern="2200" dirty="0">
              <a:effectLst/>
              <a:latin typeface="微软雅黑" panose="020B0503020204020204" pitchFamily="34" charset="-122"/>
              <a:ea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extLst>
      <p:ext uri="{BB962C8B-B14F-4D97-AF65-F5344CB8AC3E}">
        <p14:creationId xmlns:p14="http://schemas.microsoft.com/office/powerpoint/2010/main" val="3792874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1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3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9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6266</Words>
  <Application>Microsoft Office PowerPoint</Application>
  <PresentationFormat>宽屏</PresentationFormat>
  <Paragraphs>304</Paragraphs>
  <Slides>56</Slides>
  <Notes>5</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56</vt:i4>
      </vt:variant>
    </vt:vector>
  </HeadingPairs>
  <TitlesOfParts>
    <vt:vector size="65" baseType="lpstr">
      <vt:lpstr>等线</vt:lpstr>
      <vt:lpstr>微软雅黑</vt:lpstr>
      <vt:lpstr>Arial</vt:lpstr>
      <vt:lpstr>Calibri</vt:lpstr>
      <vt:lpstr>Times New Roman</vt:lpstr>
      <vt:lpstr>Wingdings</vt:lpstr>
      <vt:lpstr>2_Office 主题</vt:lpstr>
      <vt:lpstr>3_Office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课后思考题</vt:lpstr>
      <vt:lpstr>谢谢聆听！</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29297893@qq.com</cp:lastModifiedBy>
  <cp:revision>701</cp:revision>
  <dcterms:created xsi:type="dcterms:W3CDTF">2017-01-10T15:44:00Z</dcterms:created>
  <dcterms:modified xsi:type="dcterms:W3CDTF">2020-11-28T02:31:04Z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