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4" r:id="rId1"/>
  </p:sldMasterIdLst>
  <p:sldIdLst>
    <p:sldId id="256" r:id="rId2"/>
    <p:sldId id="292" r:id="rId3"/>
    <p:sldId id="271" r:id="rId4"/>
    <p:sldId id="274" r:id="rId5"/>
    <p:sldId id="273" r:id="rId6"/>
    <p:sldId id="275" r:id="rId7"/>
    <p:sldId id="276" r:id="rId8"/>
    <p:sldId id="277" r:id="rId9"/>
    <p:sldId id="278" r:id="rId10"/>
    <p:sldId id="289" r:id="rId11"/>
    <p:sldId id="279" r:id="rId12"/>
    <p:sldId id="280" r:id="rId13"/>
    <p:sldId id="290" r:id="rId14"/>
    <p:sldId id="281" r:id="rId15"/>
    <p:sldId id="291" r:id="rId16"/>
    <p:sldId id="282" r:id="rId17"/>
    <p:sldId id="283" r:id="rId18"/>
    <p:sldId id="284" r:id="rId19"/>
    <p:sldId id="285" r:id="rId20"/>
    <p:sldId id="286" r:id="rId21"/>
    <p:sldId id="287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É ARMANDO DEAZA ÁVILA" initials="JADA" lastIdx="1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800"/>
    <a:srgbClr val="F5D197"/>
    <a:srgbClr val="60BAB5"/>
    <a:srgbClr val="F4979D"/>
    <a:srgbClr val="D6DCE5"/>
    <a:srgbClr val="E0E0E0"/>
    <a:srgbClr val="A1A1A1"/>
    <a:srgbClr val="A9F3C6"/>
    <a:srgbClr val="D5B3B6"/>
    <a:srgbClr val="002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6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NZ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NZ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0" y="3098426"/>
            <a:ext cx="3614071" cy="1323119"/>
          </a:xfrm>
          <a:prstGeom prst="rect">
            <a:avLst/>
          </a:prstGeom>
        </p:spPr>
      </p:pic>
      <p:cxnSp>
        <p:nvCxnSpPr>
          <p:cNvPr id="8" name="Conector recto 7"/>
          <p:cNvCxnSpPr/>
          <p:nvPr userDrawn="1"/>
        </p:nvCxnSpPr>
        <p:spPr>
          <a:xfrm flipH="1">
            <a:off x="4572000" y="0"/>
            <a:ext cx="6474" cy="4420199"/>
          </a:xfrm>
          <a:prstGeom prst="line">
            <a:avLst/>
          </a:prstGeom>
          <a:ln w="28575">
            <a:solidFill>
              <a:srgbClr val="F7A80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00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NZ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NZ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Conector recto 6"/>
          <p:cNvCxnSpPr/>
          <p:nvPr userDrawn="1"/>
        </p:nvCxnSpPr>
        <p:spPr>
          <a:xfrm flipV="1">
            <a:off x="0" y="1870747"/>
            <a:ext cx="11373285" cy="20638"/>
          </a:xfrm>
          <a:prstGeom prst="line">
            <a:avLst/>
          </a:prstGeom>
          <a:ln w="28575">
            <a:solidFill>
              <a:srgbClr val="F7A80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5" y="495056"/>
            <a:ext cx="2375057" cy="89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1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NZ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NZ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Conector recto 6"/>
          <p:cNvCxnSpPr/>
          <p:nvPr userDrawn="1"/>
        </p:nvCxnSpPr>
        <p:spPr>
          <a:xfrm flipH="1">
            <a:off x="7792829" y="0"/>
            <a:ext cx="6474" cy="4420199"/>
          </a:xfrm>
          <a:prstGeom prst="line">
            <a:avLst/>
          </a:prstGeom>
          <a:ln w="28575">
            <a:solidFill>
              <a:srgbClr val="F7A80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15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NZ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NZ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5" y="495056"/>
            <a:ext cx="2375057" cy="893763"/>
          </a:xfrm>
          <a:prstGeom prst="rect">
            <a:avLst/>
          </a:prstGeom>
        </p:spPr>
      </p:pic>
      <p:cxnSp>
        <p:nvCxnSpPr>
          <p:cNvPr id="8" name="Conector recto 7"/>
          <p:cNvCxnSpPr/>
          <p:nvPr userDrawn="1"/>
        </p:nvCxnSpPr>
        <p:spPr>
          <a:xfrm flipH="1">
            <a:off x="2904068" y="1855788"/>
            <a:ext cx="9287932" cy="0"/>
          </a:xfrm>
          <a:prstGeom prst="line">
            <a:avLst/>
          </a:prstGeom>
          <a:ln w="28575">
            <a:solidFill>
              <a:srgbClr val="F7A80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34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NZ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0" y="3098426"/>
            <a:ext cx="3614071" cy="1323119"/>
          </a:xfrm>
          <a:prstGeom prst="rect">
            <a:avLst/>
          </a:prstGeom>
        </p:spPr>
      </p:pic>
      <p:cxnSp>
        <p:nvCxnSpPr>
          <p:cNvPr id="8" name="Conector recto 7"/>
          <p:cNvCxnSpPr/>
          <p:nvPr userDrawn="1"/>
        </p:nvCxnSpPr>
        <p:spPr>
          <a:xfrm flipH="1">
            <a:off x="4572000" y="2438400"/>
            <a:ext cx="6474" cy="4420199"/>
          </a:xfrm>
          <a:prstGeom prst="line">
            <a:avLst/>
          </a:prstGeom>
          <a:ln w="28575">
            <a:solidFill>
              <a:srgbClr val="F7A800"/>
            </a:solidFill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5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NZ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NZ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NZ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5" y="495056"/>
            <a:ext cx="2375057" cy="893763"/>
          </a:xfrm>
          <a:prstGeom prst="rect">
            <a:avLst/>
          </a:prstGeom>
        </p:spPr>
      </p:pic>
      <p:cxnSp>
        <p:nvCxnSpPr>
          <p:cNvPr id="9" name="Conector recto 8"/>
          <p:cNvCxnSpPr/>
          <p:nvPr userDrawn="1"/>
        </p:nvCxnSpPr>
        <p:spPr>
          <a:xfrm flipH="1">
            <a:off x="2904068" y="1855788"/>
            <a:ext cx="9287932" cy="0"/>
          </a:xfrm>
          <a:prstGeom prst="line">
            <a:avLst/>
          </a:prstGeom>
          <a:ln w="28575">
            <a:solidFill>
              <a:srgbClr val="F7A80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40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NZ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NZ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NZ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5" y="495056"/>
            <a:ext cx="2375057" cy="893763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 flipH="1">
            <a:off x="2904068" y="1855788"/>
            <a:ext cx="9287932" cy="0"/>
          </a:xfrm>
          <a:prstGeom prst="line">
            <a:avLst/>
          </a:prstGeom>
          <a:ln w="28575">
            <a:solidFill>
              <a:srgbClr val="F7A80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85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NZ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5" y="495056"/>
            <a:ext cx="2375057" cy="893763"/>
          </a:xfrm>
          <a:prstGeom prst="rect">
            <a:avLst/>
          </a:prstGeom>
        </p:spPr>
      </p:pic>
      <p:cxnSp>
        <p:nvCxnSpPr>
          <p:cNvPr id="7" name="Conector recto 6"/>
          <p:cNvCxnSpPr/>
          <p:nvPr userDrawn="1"/>
        </p:nvCxnSpPr>
        <p:spPr>
          <a:xfrm flipH="1">
            <a:off x="2904068" y="1855788"/>
            <a:ext cx="9287932" cy="0"/>
          </a:xfrm>
          <a:prstGeom prst="line">
            <a:avLst/>
          </a:prstGeom>
          <a:ln w="28575">
            <a:solidFill>
              <a:srgbClr val="F7A80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24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5" y="495056"/>
            <a:ext cx="2375057" cy="893763"/>
          </a:xfrm>
          <a:prstGeom prst="rect">
            <a:avLst/>
          </a:prstGeom>
        </p:spPr>
      </p:pic>
      <p:cxnSp>
        <p:nvCxnSpPr>
          <p:cNvPr id="6" name="Conector recto 5"/>
          <p:cNvCxnSpPr/>
          <p:nvPr userDrawn="1"/>
        </p:nvCxnSpPr>
        <p:spPr>
          <a:xfrm flipH="1">
            <a:off x="2904068" y="1855788"/>
            <a:ext cx="9287932" cy="0"/>
          </a:xfrm>
          <a:prstGeom prst="line">
            <a:avLst/>
          </a:prstGeom>
          <a:ln w="28575">
            <a:solidFill>
              <a:srgbClr val="F7A80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26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NZ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NZ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5" y="495056"/>
            <a:ext cx="2375057" cy="893763"/>
          </a:xfrm>
          <a:prstGeom prst="rect">
            <a:avLst/>
          </a:prstGeom>
        </p:spPr>
      </p:pic>
      <p:cxnSp>
        <p:nvCxnSpPr>
          <p:cNvPr id="9" name="Conector recto 8"/>
          <p:cNvCxnSpPr/>
          <p:nvPr userDrawn="1"/>
        </p:nvCxnSpPr>
        <p:spPr>
          <a:xfrm>
            <a:off x="0" y="2159734"/>
            <a:ext cx="4620684" cy="0"/>
          </a:xfrm>
          <a:prstGeom prst="line">
            <a:avLst/>
          </a:prstGeom>
          <a:ln w="28575">
            <a:solidFill>
              <a:srgbClr val="F7A80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72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NZ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5" y="495056"/>
            <a:ext cx="2375057" cy="89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7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NZ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NZ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Unidad que origina el documento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84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l/leverage.asp" TargetMode="External"/><Relationship Id="rId2" Type="http://schemas.openxmlformats.org/officeDocument/2006/relationships/hyperlink" Target="https://www.investopedia.com/terms/p/profitabilityratios.asp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asobancaria.com/wp-content/uploads/1145.pdf" TargetMode="External"/><Relationship Id="rId4" Type="http://schemas.openxmlformats.org/officeDocument/2006/relationships/hyperlink" Target="https://www.larepublica.c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4">
            <a:extLst>
              <a:ext uri="{FF2B5EF4-FFF2-40B4-BE49-F238E27FC236}">
                <a16:creationId xmlns:a16="http://schemas.microsoft.com/office/drawing/2014/main" id="{50D5D9DE-B131-42AE-8C21-7A3C6E2CB64A}"/>
              </a:ext>
            </a:extLst>
          </p:cNvPr>
          <p:cNvSpPr txBox="1"/>
          <p:nvPr/>
        </p:nvSpPr>
        <p:spPr>
          <a:xfrm>
            <a:off x="5586009" y="1245502"/>
            <a:ext cx="588569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Sustentación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s-ES_tradnl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Apalancamiento financiero y rendimiento de las pymes colombianas: un análisis comparativo según sectores.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597421" y="5689558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/>
              <a:t>Jillber</a:t>
            </a:r>
            <a:r>
              <a:rPr lang="es-CO" dirty="0"/>
              <a:t> Hernán García Castellanos 63161005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1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6154" y="2047358"/>
            <a:ext cx="164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50D5D9DE-B131-42AE-8C21-7A3C6E2CB64A}"/>
              </a:ext>
            </a:extLst>
          </p:cNvPr>
          <p:cNvSpPr txBox="1"/>
          <p:nvPr/>
        </p:nvSpPr>
        <p:spPr>
          <a:xfrm>
            <a:off x="1617831" y="2046398"/>
            <a:ext cx="6983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Objetivo </a:t>
            </a:r>
            <a:r>
              <a:rPr lang="es-CO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2: </a:t>
            </a:r>
            <a:r>
              <a:rPr lang="es-ES_tradnl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Caracterización de los indicadores de rentabilidad y de apalancamiento de las empresas pymes </a:t>
            </a: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_tradnl" sz="2000" dirty="0"/>
          </a:p>
        </p:txBody>
      </p:sp>
      <p:sp>
        <p:nvSpPr>
          <p:cNvPr id="4" name="Rectángulo 3"/>
          <p:cNvSpPr/>
          <p:nvPr/>
        </p:nvSpPr>
        <p:spPr>
          <a:xfrm>
            <a:off x="3737575" y="549554"/>
            <a:ext cx="7719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Conclusiones preliminares.</a:t>
            </a:r>
            <a:endParaRPr lang="es-ES" sz="5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121" name="Imagen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831" y="2819601"/>
            <a:ext cx="9230278" cy="382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00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6154" y="2047358"/>
            <a:ext cx="164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50D5D9DE-B131-42AE-8C21-7A3C6E2CB64A}"/>
              </a:ext>
            </a:extLst>
          </p:cNvPr>
          <p:cNvSpPr txBox="1"/>
          <p:nvPr/>
        </p:nvSpPr>
        <p:spPr>
          <a:xfrm>
            <a:off x="1617831" y="2046398"/>
            <a:ext cx="6983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Objetivo </a:t>
            </a:r>
            <a:r>
              <a:rPr lang="es-CO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2: </a:t>
            </a:r>
            <a:r>
              <a:rPr lang="es-ES_tradnl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Caracterización de los indicadores de rentabilidad y de apalancamiento de las empresas pymes </a:t>
            </a: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_tradnl" sz="2000" dirty="0"/>
          </a:p>
        </p:txBody>
      </p:sp>
      <p:sp>
        <p:nvSpPr>
          <p:cNvPr id="4" name="Rectángulo 3"/>
          <p:cNvSpPr/>
          <p:nvPr/>
        </p:nvSpPr>
        <p:spPr>
          <a:xfrm>
            <a:off x="3737575" y="549554"/>
            <a:ext cx="7719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Conclusiones preliminares.</a:t>
            </a:r>
            <a:endParaRPr lang="es-ES" sz="5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122" name="Imagen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419" y="3139460"/>
            <a:ext cx="6079366" cy="301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00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6154" y="2047358"/>
            <a:ext cx="164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50D5D9DE-B131-42AE-8C21-7A3C6E2CB64A}"/>
              </a:ext>
            </a:extLst>
          </p:cNvPr>
          <p:cNvSpPr txBox="1"/>
          <p:nvPr/>
        </p:nvSpPr>
        <p:spPr>
          <a:xfrm>
            <a:off x="1617831" y="2046398"/>
            <a:ext cx="6983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Objetivo </a:t>
            </a:r>
            <a:r>
              <a:rPr lang="es-CO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2: </a:t>
            </a:r>
            <a:r>
              <a:rPr lang="es-ES_tradnl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Caracterización de los indicadores de rentabilidad y de apalancamiento de las empresas pymes </a:t>
            </a: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_tradnl" sz="2000" dirty="0"/>
          </a:p>
        </p:txBody>
      </p:sp>
      <p:sp>
        <p:nvSpPr>
          <p:cNvPr id="4" name="Rectángulo 3"/>
          <p:cNvSpPr/>
          <p:nvPr/>
        </p:nvSpPr>
        <p:spPr>
          <a:xfrm>
            <a:off x="3737575" y="549554"/>
            <a:ext cx="7719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Conclusiones preliminares.</a:t>
            </a:r>
            <a:endParaRPr lang="es-ES" sz="5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00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Imagen 8"/>
          <p:cNvPicPr/>
          <p:nvPr/>
        </p:nvPicPr>
        <p:blipFill>
          <a:blip r:embed="rId2"/>
          <a:stretch>
            <a:fillRect/>
          </a:stretch>
        </p:blipFill>
        <p:spPr>
          <a:xfrm>
            <a:off x="1617831" y="2927667"/>
            <a:ext cx="7559420" cy="349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6154" y="2047358"/>
            <a:ext cx="164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50D5D9DE-B131-42AE-8C21-7A3C6E2CB64A}"/>
              </a:ext>
            </a:extLst>
          </p:cNvPr>
          <p:cNvSpPr txBox="1"/>
          <p:nvPr/>
        </p:nvSpPr>
        <p:spPr>
          <a:xfrm>
            <a:off x="1617831" y="2046398"/>
            <a:ext cx="6983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Objetivo </a:t>
            </a:r>
            <a:r>
              <a:rPr lang="es-CO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2: </a:t>
            </a:r>
            <a:r>
              <a:rPr lang="es-ES_tradnl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Caracterización de los indicadores de rentabilidad y de apalancamiento de las empresas pymes </a:t>
            </a: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_tradnl" sz="2000" dirty="0"/>
          </a:p>
        </p:txBody>
      </p:sp>
      <p:sp>
        <p:nvSpPr>
          <p:cNvPr id="4" name="Rectángulo 3"/>
          <p:cNvSpPr/>
          <p:nvPr/>
        </p:nvSpPr>
        <p:spPr>
          <a:xfrm>
            <a:off x="3737575" y="549554"/>
            <a:ext cx="7719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Conclusiones preliminares.</a:t>
            </a:r>
            <a:endParaRPr lang="es-ES" sz="5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00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Imagen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511401" y="2927667"/>
            <a:ext cx="4593507" cy="319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5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6154" y="2047358"/>
            <a:ext cx="164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50D5D9DE-B131-42AE-8C21-7A3C6E2CB64A}"/>
              </a:ext>
            </a:extLst>
          </p:cNvPr>
          <p:cNvSpPr txBox="1"/>
          <p:nvPr/>
        </p:nvSpPr>
        <p:spPr>
          <a:xfrm>
            <a:off x="1617831" y="2046398"/>
            <a:ext cx="6983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Objetivo </a:t>
            </a:r>
            <a:r>
              <a:rPr lang="es-CO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2: </a:t>
            </a:r>
            <a:r>
              <a:rPr lang="es-ES_tradnl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Caracterización de los indicadores de rentabilidad y de apalancamiento de las empresas pymes </a:t>
            </a: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_tradnl" sz="2000" dirty="0"/>
          </a:p>
        </p:txBody>
      </p:sp>
      <p:sp>
        <p:nvSpPr>
          <p:cNvPr id="4" name="Rectángulo 3"/>
          <p:cNvSpPr/>
          <p:nvPr/>
        </p:nvSpPr>
        <p:spPr>
          <a:xfrm>
            <a:off x="3737575" y="549554"/>
            <a:ext cx="7719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Conclusiones preliminares.</a:t>
            </a:r>
            <a:endParaRPr lang="es-ES" sz="5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00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Imagen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617831" y="2927667"/>
            <a:ext cx="8723202" cy="338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7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6154" y="2047358"/>
            <a:ext cx="164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50D5D9DE-B131-42AE-8C21-7A3C6E2CB64A}"/>
              </a:ext>
            </a:extLst>
          </p:cNvPr>
          <p:cNvSpPr txBox="1"/>
          <p:nvPr/>
        </p:nvSpPr>
        <p:spPr>
          <a:xfrm>
            <a:off x="1617831" y="2046398"/>
            <a:ext cx="6983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Objetivo </a:t>
            </a:r>
            <a:r>
              <a:rPr lang="es-CO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2: </a:t>
            </a:r>
            <a:r>
              <a:rPr lang="es-ES_tradnl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Caracterización de los indicadores de rentabilidad y de apalancamiento de las empresas pymes </a:t>
            </a: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_tradnl" sz="2000" dirty="0"/>
          </a:p>
        </p:txBody>
      </p:sp>
      <p:sp>
        <p:nvSpPr>
          <p:cNvPr id="4" name="Rectángulo 3"/>
          <p:cNvSpPr/>
          <p:nvPr/>
        </p:nvSpPr>
        <p:spPr>
          <a:xfrm>
            <a:off x="3737575" y="549554"/>
            <a:ext cx="7719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Conclusiones preliminares.</a:t>
            </a:r>
            <a:endParaRPr lang="es-ES" sz="5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00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Imagen 12"/>
          <p:cNvPicPr/>
          <p:nvPr/>
        </p:nvPicPr>
        <p:blipFill>
          <a:blip r:embed="rId2"/>
          <a:stretch>
            <a:fillRect/>
          </a:stretch>
        </p:blipFill>
        <p:spPr>
          <a:xfrm>
            <a:off x="3424844" y="3059729"/>
            <a:ext cx="4937760" cy="293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6154" y="2047358"/>
            <a:ext cx="164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50D5D9DE-B131-42AE-8C21-7A3C6E2CB64A}"/>
              </a:ext>
            </a:extLst>
          </p:cNvPr>
          <p:cNvSpPr txBox="1"/>
          <p:nvPr/>
        </p:nvSpPr>
        <p:spPr>
          <a:xfrm>
            <a:off x="1617831" y="2046398"/>
            <a:ext cx="430083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Objetivo 3</a:t>
            </a:r>
            <a:r>
              <a:rPr lang="es-CO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b="1" dirty="0"/>
              <a:t>Estimar cuantitativamente las relaciones entre los indicadores de rentabilidad y endeudamiento en las pymes según sectores productivos.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Regresiones</a:t>
            </a:r>
            <a:endParaRPr lang="es-C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_tradnl" sz="2000" dirty="0"/>
          </a:p>
        </p:txBody>
      </p:sp>
      <p:sp>
        <p:nvSpPr>
          <p:cNvPr id="4" name="Rectángulo 3"/>
          <p:cNvSpPr/>
          <p:nvPr/>
        </p:nvSpPr>
        <p:spPr>
          <a:xfrm>
            <a:off x="3737575" y="549554"/>
            <a:ext cx="7719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Conclusiones preliminares.</a:t>
            </a:r>
            <a:endParaRPr lang="es-ES" sz="5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00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2868"/>
              </p:ext>
            </p:extLst>
          </p:nvPr>
        </p:nvGraphicFramePr>
        <p:xfrm>
          <a:off x="6112323" y="2046398"/>
          <a:ext cx="5345058" cy="4351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3362">
                  <a:extLst>
                    <a:ext uri="{9D8B030D-6E8A-4147-A177-3AD203B41FA5}">
                      <a16:colId xmlns:a16="http://schemas.microsoft.com/office/drawing/2014/main" val="357518272"/>
                    </a:ext>
                  </a:extLst>
                </a:gridCol>
                <a:gridCol w="1121604">
                  <a:extLst>
                    <a:ext uri="{9D8B030D-6E8A-4147-A177-3AD203B41FA5}">
                      <a16:colId xmlns:a16="http://schemas.microsoft.com/office/drawing/2014/main" val="4021267086"/>
                    </a:ext>
                  </a:extLst>
                </a:gridCol>
                <a:gridCol w="1266095">
                  <a:extLst>
                    <a:ext uri="{9D8B030D-6E8A-4147-A177-3AD203B41FA5}">
                      <a16:colId xmlns:a16="http://schemas.microsoft.com/office/drawing/2014/main" val="797370737"/>
                    </a:ext>
                  </a:extLst>
                </a:gridCol>
                <a:gridCol w="1009776">
                  <a:extLst>
                    <a:ext uri="{9D8B030D-6E8A-4147-A177-3AD203B41FA5}">
                      <a16:colId xmlns:a16="http://schemas.microsoft.com/office/drawing/2014/main" val="1387398829"/>
                    </a:ext>
                  </a:extLst>
                </a:gridCol>
                <a:gridCol w="694221">
                  <a:extLst>
                    <a:ext uri="{9D8B030D-6E8A-4147-A177-3AD203B41FA5}">
                      <a16:colId xmlns:a16="http://schemas.microsoft.com/office/drawing/2014/main" val="2276823377"/>
                    </a:ext>
                  </a:extLst>
                </a:gridCol>
              </a:tblGrid>
              <a:tr h="6366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Helvetica Neu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89" marR="597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Significancia individual de los betas</a:t>
                      </a:r>
                      <a:endParaRPr lang="en-US" sz="1000">
                        <a:effectLst/>
                        <a:latin typeface="Helvetica Neu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89" marR="597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Beta</a:t>
                      </a:r>
                      <a:endParaRPr lang="en-US" sz="1000">
                        <a:effectLst/>
                        <a:latin typeface="Helvetica Neu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89" marR="597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R cuadrado</a:t>
                      </a:r>
                      <a:endParaRPr lang="en-US" sz="1000">
                        <a:effectLst/>
                        <a:latin typeface="Helvetica Neu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89" marR="597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P valor</a:t>
                      </a:r>
                      <a:endParaRPr lang="en-US" sz="1000">
                        <a:effectLst/>
                        <a:latin typeface="Helvetica Neu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89" marR="59789" marT="0" marB="0"/>
                </a:tc>
                <a:extLst>
                  <a:ext uri="{0D108BD9-81ED-4DB2-BD59-A6C34878D82A}">
                    <a16:rowId xmlns:a16="http://schemas.microsoft.com/office/drawing/2014/main" val="3191839857"/>
                  </a:ext>
                </a:extLst>
              </a:tr>
              <a:tr h="8138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Roe y Apalancamiento sector Agropecuario</a:t>
                      </a:r>
                      <a:endParaRPr lang="en-US" sz="1000">
                        <a:effectLst/>
                        <a:latin typeface="Helvetica Neu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89" marR="597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Ningún coeficiente significativo</a:t>
                      </a:r>
                      <a:endParaRPr lang="en-US" sz="1000">
                        <a:effectLst/>
                        <a:latin typeface="Helvetica Neu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89" marR="597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-0.5048</a:t>
                      </a:r>
                      <a:endParaRPr lang="en-US" sz="10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No Significativo</a:t>
                      </a:r>
                      <a:endParaRPr lang="en-US" sz="1000">
                        <a:effectLst/>
                        <a:latin typeface="Helvetica Neu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89" marR="597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0.000659</a:t>
                      </a:r>
                      <a:endParaRPr lang="en-US" sz="1000">
                        <a:effectLst/>
                        <a:latin typeface="Helvetica Neu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89" marR="597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0.9197</a:t>
                      </a:r>
                      <a:endParaRPr lang="en-US" sz="10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Helvetica Neu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89" marR="59789" marT="0" marB="0"/>
                </a:tc>
                <a:extLst>
                  <a:ext uri="{0D108BD9-81ED-4DB2-BD59-A6C34878D82A}">
                    <a16:rowId xmlns:a16="http://schemas.microsoft.com/office/drawing/2014/main" val="475343411"/>
                  </a:ext>
                </a:extLst>
              </a:tr>
              <a:tr h="6366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 dirty="0">
                          <a:effectLst/>
                        </a:rPr>
                        <a:t>Roe y Apalancamiento sector Comercio</a:t>
                      </a:r>
                      <a:endParaRPr lang="en-US" sz="1000" dirty="0">
                        <a:effectLst/>
                        <a:latin typeface="Helvetica Neu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89" marR="597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Intercepto significativo</a:t>
                      </a:r>
                      <a:endParaRPr lang="en-US" sz="1000">
                        <a:effectLst/>
                        <a:latin typeface="Helvetica Neu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89" marR="597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-0.006203</a:t>
                      </a:r>
                      <a:endParaRPr lang="en-US" sz="10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No Significativo</a:t>
                      </a:r>
                      <a:endParaRPr lang="en-US" sz="1000">
                        <a:effectLst/>
                        <a:latin typeface="Helvetica Neu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89" marR="597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-0.0001622</a:t>
                      </a:r>
                      <a:endParaRPr lang="en-US" sz="1000">
                        <a:effectLst/>
                        <a:latin typeface="Helvetica Neu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89" marR="597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0.9006</a:t>
                      </a:r>
                      <a:endParaRPr lang="en-US" sz="1000">
                        <a:effectLst/>
                        <a:latin typeface="Helvetica Neu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89" marR="59789" marT="0" marB="0"/>
                </a:tc>
                <a:extLst>
                  <a:ext uri="{0D108BD9-81ED-4DB2-BD59-A6C34878D82A}">
                    <a16:rowId xmlns:a16="http://schemas.microsoft.com/office/drawing/2014/main" val="2899094301"/>
                  </a:ext>
                </a:extLst>
              </a:tr>
              <a:tr h="8138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Roe y Apalancamiento sector Manufactura</a:t>
                      </a:r>
                      <a:endParaRPr lang="en-US" sz="1000">
                        <a:effectLst/>
                        <a:latin typeface="Helvetica Neu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89" marR="597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Intercepto significativo</a:t>
                      </a:r>
                      <a:endParaRPr lang="en-US" sz="1000">
                        <a:effectLst/>
                        <a:latin typeface="Helvetica Neu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89" marR="597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0.4154</a:t>
                      </a:r>
                      <a:endParaRPr lang="en-US" sz="10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No Significativo</a:t>
                      </a:r>
                      <a:endParaRPr lang="en-US" sz="1000">
                        <a:effectLst/>
                        <a:latin typeface="Helvetica Neu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89" marR="597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-0.0002924</a:t>
                      </a:r>
                      <a:endParaRPr lang="en-US" sz="1000">
                        <a:effectLst/>
                        <a:latin typeface="Helvetica Neu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89" marR="597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0.7343</a:t>
                      </a:r>
                      <a:endParaRPr lang="en-US" sz="1000">
                        <a:effectLst/>
                        <a:latin typeface="Helvetica Neu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89" marR="59789" marT="0" marB="0"/>
                </a:tc>
                <a:extLst>
                  <a:ext uri="{0D108BD9-81ED-4DB2-BD59-A6C34878D82A}">
                    <a16:rowId xmlns:a16="http://schemas.microsoft.com/office/drawing/2014/main" val="3176217723"/>
                  </a:ext>
                </a:extLst>
              </a:tr>
              <a:tr h="64218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Roe y Apalancamiento sector Minero</a:t>
                      </a:r>
                      <a:endParaRPr lang="en-US" sz="1000">
                        <a:effectLst/>
                        <a:latin typeface="Helvetica Neu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89" marR="597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Ningún coeficiente significativo</a:t>
                      </a:r>
                      <a:endParaRPr lang="en-US" sz="1000">
                        <a:effectLst/>
                        <a:latin typeface="Helvetica Neu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89" marR="597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0.0001525</a:t>
                      </a:r>
                      <a:endParaRPr lang="en-US" sz="10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No Significativo</a:t>
                      </a:r>
                      <a:endParaRPr lang="en-US" sz="1000">
                        <a:effectLst/>
                        <a:latin typeface="Helvetica Neu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89" marR="597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-0.00022</a:t>
                      </a:r>
                      <a:endParaRPr lang="en-US" sz="1000">
                        <a:effectLst/>
                        <a:latin typeface="Helvetica Neu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89" marR="597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0.9976</a:t>
                      </a:r>
                      <a:endParaRPr lang="en-US" sz="1000">
                        <a:effectLst/>
                        <a:latin typeface="Helvetica Neu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89" marR="59789" marT="0" marB="0"/>
                </a:tc>
                <a:extLst>
                  <a:ext uri="{0D108BD9-81ED-4DB2-BD59-A6C34878D82A}">
                    <a16:rowId xmlns:a16="http://schemas.microsoft.com/office/drawing/2014/main" val="2400367340"/>
                  </a:ext>
                </a:extLst>
              </a:tr>
              <a:tr h="8082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Roe y Apalancamiento sector Construcción</a:t>
                      </a:r>
                      <a:endParaRPr lang="en-US" sz="1000">
                        <a:effectLst/>
                        <a:latin typeface="Helvetica Neu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89" marR="597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Ningún coeficiente significativo</a:t>
                      </a:r>
                      <a:endParaRPr lang="en-US" sz="1000">
                        <a:effectLst/>
                        <a:latin typeface="Helvetica Neu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89" marR="597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-0.3722</a:t>
                      </a:r>
                      <a:endParaRPr lang="en-US" sz="10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No Significativo</a:t>
                      </a:r>
                      <a:endParaRPr lang="en-US" sz="1000">
                        <a:effectLst/>
                        <a:latin typeface="Helvetica Neu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89" marR="597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>
                          <a:effectLst/>
                        </a:rPr>
                        <a:t>-0.000202</a:t>
                      </a:r>
                      <a:endParaRPr lang="en-US" sz="1000">
                        <a:effectLst/>
                        <a:latin typeface="Helvetica Neu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89" marR="597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000" dirty="0">
                          <a:effectLst/>
                        </a:rPr>
                        <a:t>0.2875</a:t>
                      </a:r>
                      <a:endParaRPr lang="en-US" sz="1000" dirty="0">
                        <a:effectLst/>
                        <a:latin typeface="Helvetica Neu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89" marR="59789" marT="0" marB="0"/>
                </a:tc>
                <a:extLst>
                  <a:ext uri="{0D108BD9-81ED-4DB2-BD59-A6C34878D82A}">
                    <a16:rowId xmlns:a16="http://schemas.microsoft.com/office/drawing/2014/main" val="1823423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77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6154" y="2047358"/>
            <a:ext cx="164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50D5D9DE-B131-42AE-8C21-7A3C6E2CB64A}"/>
              </a:ext>
            </a:extLst>
          </p:cNvPr>
          <p:cNvSpPr txBox="1"/>
          <p:nvPr/>
        </p:nvSpPr>
        <p:spPr>
          <a:xfrm>
            <a:off x="1617831" y="2046398"/>
            <a:ext cx="430083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Objetivo 3</a:t>
            </a:r>
            <a:r>
              <a:rPr lang="es-CO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b="1" dirty="0"/>
              <a:t>Estimar cuantitativamente las relaciones entre los indicadores de rentabilidad y endeudamiento en las pymes según sectores productivos.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Análisis de componentes principales (ACP).</a:t>
            </a:r>
            <a:endParaRPr lang="es-C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_tradnl" sz="2000" dirty="0"/>
          </a:p>
        </p:txBody>
      </p:sp>
      <p:sp>
        <p:nvSpPr>
          <p:cNvPr id="4" name="Rectángulo 3"/>
          <p:cNvSpPr/>
          <p:nvPr/>
        </p:nvSpPr>
        <p:spPr>
          <a:xfrm>
            <a:off x="3737575" y="549554"/>
            <a:ext cx="7719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Conclusiones preliminares.</a:t>
            </a:r>
            <a:endParaRPr lang="es-ES" sz="5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00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Imagen 7"/>
          <p:cNvPicPr/>
          <p:nvPr/>
        </p:nvPicPr>
        <p:blipFill>
          <a:blip r:embed="rId2"/>
          <a:stretch>
            <a:fillRect/>
          </a:stretch>
        </p:blipFill>
        <p:spPr>
          <a:xfrm>
            <a:off x="6049202" y="2115645"/>
            <a:ext cx="5408179" cy="43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8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6154" y="2047358"/>
            <a:ext cx="164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50D5D9DE-B131-42AE-8C21-7A3C6E2CB64A}"/>
              </a:ext>
            </a:extLst>
          </p:cNvPr>
          <p:cNvSpPr txBox="1"/>
          <p:nvPr/>
        </p:nvSpPr>
        <p:spPr>
          <a:xfrm>
            <a:off x="1567955" y="2927667"/>
            <a:ext cx="1011142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Los principales indicadores en estudios de rentabilidad financiera fueron ROE, ROA, EBIDTA, apalancamiento, estructura de capital, entre otros.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En este proyecto se logró refutar la hipótesis de investigación </a:t>
            </a:r>
            <a:r>
              <a:rPr lang="es-ES_tradnl" dirty="0"/>
              <a:t>para el caso de una muestra de Pymes colombianas pertenecientes a cinco sectores diferentes.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2000" dirty="0"/>
          </a:p>
        </p:txBody>
      </p:sp>
      <p:sp>
        <p:nvSpPr>
          <p:cNvPr id="4" name="Rectángulo 3"/>
          <p:cNvSpPr/>
          <p:nvPr/>
        </p:nvSpPr>
        <p:spPr>
          <a:xfrm>
            <a:off x="3737575" y="549554"/>
            <a:ext cx="7719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Conclusiones preliminares.</a:t>
            </a:r>
            <a:endParaRPr lang="es-ES" sz="5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00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6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6154" y="2047358"/>
            <a:ext cx="164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50D5D9DE-B131-42AE-8C21-7A3C6E2CB64A}"/>
              </a:ext>
            </a:extLst>
          </p:cNvPr>
          <p:cNvSpPr txBox="1"/>
          <p:nvPr/>
        </p:nvSpPr>
        <p:spPr>
          <a:xfrm>
            <a:off x="1617831" y="2046398"/>
            <a:ext cx="101114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Alfredo, A. (2017). </a:t>
            </a:r>
            <a:r>
              <a:rPr lang="es-ES" i="1" dirty="0"/>
              <a:t>Análisis de la Estructura de Capital Óptima para las Empresas del Guayas: Relación entre Endeudamiento y Rentabilidad</a:t>
            </a:r>
            <a:r>
              <a:rPr lang="es-ES" dirty="0"/>
              <a:t>.</a:t>
            </a:r>
            <a:endParaRPr lang="en-US" dirty="0"/>
          </a:p>
          <a:p>
            <a:r>
              <a:rPr lang="es-ES" dirty="0"/>
              <a:t>Arguelles, L., Quijano, R., Fajardo, M., </a:t>
            </a:r>
            <a:r>
              <a:rPr lang="es-ES" dirty="0" err="1"/>
              <a:t>Blum</a:t>
            </a:r>
            <a:r>
              <a:rPr lang="es-ES" dirty="0"/>
              <a:t>, F., &amp; Cruz, C. (2018). El Endeudamiento Como Indicador De Rentabilidad Financiera En Las </a:t>
            </a:r>
            <a:r>
              <a:rPr lang="es-ES" dirty="0" err="1"/>
              <a:t>Mipymes</a:t>
            </a:r>
            <a:r>
              <a:rPr lang="es-ES" dirty="0"/>
              <a:t> Turísticas De Campeche. </a:t>
            </a:r>
            <a:r>
              <a:rPr lang="en-US" i="1" dirty="0" err="1"/>
              <a:t>Researchgate.Net</a:t>
            </a:r>
            <a:r>
              <a:rPr lang="en-US" dirty="0"/>
              <a:t>, </a:t>
            </a:r>
            <a:r>
              <a:rPr lang="en-US" i="1" dirty="0"/>
              <a:t>11</a:t>
            </a:r>
            <a:r>
              <a:rPr lang="en-US" dirty="0"/>
              <a:t>(1), 39–51. https://tinyurl.com/xz1hjk99</a:t>
            </a:r>
          </a:p>
          <a:p>
            <a:r>
              <a:rPr lang="en-US" dirty="0"/>
              <a:t>Bradley, M., Jarrell, G. A., &amp; Kim, E. H. (1984). On the Existence of an Optimal Capital Structure: Theory and Evidence. </a:t>
            </a:r>
            <a:r>
              <a:rPr lang="en-US" i="1" dirty="0"/>
              <a:t>The Journal of Finance</a:t>
            </a:r>
            <a:r>
              <a:rPr lang="en-US" dirty="0"/>
              <a:t>, </a:t>
            </a:r>
            <a:r>
              <a:rPr lang="en-US" i="1" dirty="0"/>
              <a:t>39</a:t>
            </a:r>
            <a:r>
              <a:rPr lang="en-US" dirty="0"/>
              <a:t>(3), 857–878. https://doi.org/10.1111/j.1540-6261.1984.tb03680.x</a:t>
            </a:r>
          </a:p>
          <a:p>
            <a:r>
              <a:rPr lang="en-US" dirty="0" err="1"/>
              <a:t>Goyena</a:t>
            </a:r>
            <a:r>
              <a:rPr lang="en-US" dirty="0"/>
              <a:t>, R., &amp; </a:t>
            </a:r>
            <a:r>
              <a:rPr lang="en-US" dirty="0" err="1"/>
              <a:t>Fallis</a:t>
            </a:r>
            <a:r>
              <a:rPr lang="en-US" dirty="0"/>
              <a:t>, A. . </a:t>
            </a:r>
            <a:r>
              <a:rPr lang="es-ES" dirty="0"/>
              <a:t>(2019). </a:t>
            </a:r>
            <a:r>
              <a:rPr lang="es-ES" dirty="0" err="1"/>
              <a:t>Asociacion</a:t>
            </a:r>
            <a:r>
              <a:rPr lang="es-ES" dirty="0"/>
              <a:t> entre variables :</a:t>
            </a:r>
            <a:r>
              <a:rPr lang="es-ES" dirty="0" err="1"/>
              <a:t>correlacion</a:t>
            </a:r>
            <a:r>
              <a:rPr lang="es-ES" dirty="0"/>
              <a:t> no </a:t>
            </a:r>
            <a:r>
              <a:rPr lang="es-ES" dirty="0" err="1"/>
              <a:t>parametrica</a:t>
            </a:r>
            <a:r>
              <a:rPr lang="es-ES" dirty="0"/>
              <a:t>. </a:t>
            </a:r>
            <a:r>
              <a:rPr lang="en-US" i="1" dirty="0"/>
              <a:t>Journal of Chemical Information and Modeling</a:t>
            </a:r>
            <a:r>
              <a:rPr lang="en-US" dirty="0"/>
              <a:t>, </a:t>
            </a:r>
            <a:r>
              <a:rPr lang="en-US" i="1" dirty="0"/>
              <a:t>53</a:t>
            </a:r>
            <a:r>
              <a:rPr lang="en-US" dirty="0"/>
              <a:t>(9), 1689–1699. https://doi.org/10.1017/CBO9781107415324.004</a:t>
            </a:r>
          </a:p>
          <a:p>
            <a:r>
              <a:rPr lang="en-US" dirty="0"/>
              <a:t>Hussain, Z., Rao, H., </a:t>
            </a:r>
            <a:r>
              <a:rPr lang="en-US" dirty="0" err="1"/>
              <a:t>Akram</a:t>
            </a:r>
            <a:r>
              <a:rPr lang="en-US" dirty="0"/>
              <a:t>, B., &amp; </a:t>
            </a:r>
            <a:r>
              <a:rPr lang="en-US" dirty="0" err="1"/>
              <a:t>Fayyaz</a:t>
            </a:r>
            <a:r>
              <a:rPr lang="en-US" dirty="0"/>
              <a:t>, M. (2015). Effect of Financial Leverage on Performance of the Firms: Empirical Evidence from Pakistan. </a:t>
            </a:r>
            <a:r>
              <a:rPr lang="en-US" i="1" dirty="0" err="1"/>
              <a:t>Spoudai</a:t>
            </a:r>
            <a:r>
              <a:rPr lang="en-US" i="1" dirty="0"/>
              <a:t> Journal of Economics and Business</a:t>
            </a:r>
            <a:r>
              <a:rPr lang="en-US" dirty="0"/>
              <a:t>, </a:t>
            </a:r>
            <a:r>
              <a:rPr lang="en-US" i="1" dirty="0"/>
              <a:t>65</a:t>
            </a:r>
            <a:r>
              <a:rPr lang="en-US" dirty="0"/>
              <a:t>(1), 87–95.</a:t>
            </a:r>
          </a:p>
          <a:p>
            <a:r>
              <a:rPr lang="en-US" dirty="0" err="1"/>
              <a:t>Lievano</a:t>
            </a:r>
            <a:r>
              <a:rPr lang="en-US" dirty="0"/>
              <a:t>, B., Alexander, J., Fonseca, P., &amp; Patricia, S. (2020). </a:t>
            </a:r>
            <a:r>
              <a:rPr lang="es-ES" i="1" dirty="0"/>
              <a:t>Análisis empírico de correlación entre el indicador de estructura de capital y el indicador de margen de utilidad neta en pequeñas y medianas empresas </a:t>
            </a:r>
            <a:r>
              <a:rPr lang="es-ES" i="1" dirty="0" err="1"/>
              <a:t>Empirical</a:t>
            </a:r>
            <a:r>
              <a:rPr lang="es-ES" i="1" dirty="0"/>
              <a:t> </a:t>
            </a:r>
            <a:r>
              <a:rPr lang="es-ES" i="1" dirty="0" err="1"/>
              <a:t>analysis</a:t>
            </a:r>
            <a:r>
              <a:rPr lang="es-ES" i="1" dirty="0"/>
              <a:t> of </a:t>
            </a:r>
            <a:r>
              <a:rPr lang="es-ES" i="1" dirty="0" err="1"/>
              <a:t>correlation</a:t>
            </a:r>
            <a:r>
              <a:rPr lang="es-ES" i="1" dirty="0"/>
              <a:t> </a:t>
            </a:r>
            <a:r>
              <a:rPr lang="es-ES" i="1" dirty="0" err="1"/>
              <a:t>between</a:t>
            </a:r>
            <a:r>
              <a:rPr lang="es-ES" i="1" dirty="0"/>
              <a:t> </a:t>
            </a:r>
            <a:r>
              <a:rPr lang="es-ES" i="1" dirty="0" err="1"/>
              <a:t>Debt</a:t>
            </a:r>
            <a:r>
              <a:rPr lang="es-ES" i="1" dirty="0"/>
              <a:t> / </a:t>
            </a:r>
            <a:r>
              <a:rPr lang="es-ES" i="1" dirty="0" err="1"/>
              <a:t>Equity</a:t>
            </a:r>
            <a:r>
              <a:rPr lang="es-ES" i="1" dirty="0"/>
              <a:t> ( D / E ) Ratio and </a:t>
            </a:r>
            <a:r>
              <a:rPr lang="es-ES" i="1" dirty="0" err="1"/>
              <a:t>the</a:t>
            </a:r>
            <a:r>
              <a:rPr lang="es-ES" i="1" dirty="0"/>
              <a:t> Net </a:t>
            </a:r>
            <a:r>
              <a:rPr lang="es-ES" i="1" dirty="0" err="1"/>
              <a:t>profit</a:t>
            </a:r>
            <a:r>
              <a:rPr lang="es-ES" i="1" dirty="0"/>
              <a:t> </a:t>
            </a:r>
            <a:r>
              <a:rPr lang="es-ES" i="1" dirty="0" err="1"/>
              <a:t>margin</a:t>
            </a:r>
            <a:r>
              <a:rPr lang="es-ES" i="1" dirty="0"/>
              <a:t> ratio</a:t>
            </a:r>
            <a:r>
              <a:rPr lang="es-ES" dirty="0"/>
              <a:t>. </a:t>
            </a:r>
            <a:r>
              <a:rPr lang="es-ES" i="1" dirty="0"/>
              <a:t>29</a:t>
            </a:r>
            <a:r>
              <a:rPr lang="es-ES" dirty="0"/>
              <a:t>, 99–115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3737575" y="549554"/>
            <a:ext cx="35247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Bibliografía.</a:t>
            </a:r>
            <a:endParaRPr lang="es-ES" sz="5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00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6154" y="2047358"/>
            <a:ext cx="164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50D5D9DE-B131-42AE-8C21-7A3C6E2CB64A}"/>
              </a:ext>
            </a:extLst>
          </p:cNvPr>
          <p:cNvSpPr txBox="1"/>
          <p:nvPr/>
        </p:nvSpPr>
        <p:spPr>
          <a:xfrm>
            <a:off x="1419106" y="2491504"/>
            <a:ext cx="69830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D</a:t>
            </a:r>
            <a:r>
              <a:rPr lang="es-CO" sz="2400" dirty="0" smtClean="0"/>
              <a:t>escripción </a:t>
            </a:r>
            <a:r>
              <a:rPr lang="es-CO" sz="2400" dirty="0"/>
              <a:t>de las actividades </a:t>
            </a:r>
            <a:r>
              <a:rPr lang="es-CO" sz="2400" dirty="0" smtClean="0"/>
              <a:t>realizadas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A</a:t>
            </a:r>
            <a:r>
              <a:rPr lang="es-CO" sz="2400" dirty="0" smtClean="0"/>
              <a:t>ntecedentes </a:t>
            </a:r>
            <a:r>
              <a:rPr lang="es-CO" sz="2400" dirty="0"/>
              <a:t>en términos de productos </a:t>
            </a:r>
            <a:r>
              <a:rPr lang="es-CO" sz="2400" dirty="0" smtClean="0"/>
              <a:t>realizados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smtClean="0"/>
              <a:t>Logros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smtClean="0"/>
              <a:t>Los </a:t>
            </a:r>
            <a:r>
              <a:rPr lang="es-CO" sz="2400" dirty="0"/>
              <a:t>recursos humanos, materiales y financieros que se utilizaron para obtener los resultados </a:t>
            </a:r>
            <a:endParaRPr lang="es-CO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smtClean="0"/>
              <a:t>Relevancia</a:t>
            </a:r>
            <a:r>
              <a:rPr lang="es-CO" sz="2400" dirty="0"/>
              <a:t>, pertinencia y oportunidad </a:t>
            </a:r>
            <a:r>
              <a:rPr lang="es-CO" sz="2400" dirty="0" smtClean="0"/>
              <a:t>del producto.  </a:t>
            </a:r>
            <a:endParaRPr lang="es-C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400" dirty="0" smtClean="0"/>
          </a:p>
          <a:p>
            <a:endParaRPr lang="en-US" sz="2400" dirty="0"/>
          </a:p>
        </p:txBody>
      </p:sp>
      <p:sp>
        <p:nvSpPr>
          <p:cNvPr id="4" name="Rectángulo 3"/>
          <p:cNvSpPr/>
          <p:nvPr/>
        </p:nvSpPr>
        <p:spPr>
          <a:xfrm>
            <a:off x="3737575" y="549554"/>
            <a:ext cx="38230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Introducción</a:t>
            </a:r>
            <a:endParaRPr lang="es-ES" sz="5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2" descr="Analisis de tareas: una buena práctica preventi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241" y="2491504"/>
            <a:ext cx="3327458" cy="359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9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6154" y="2047358"/>
            <a:ext cx="164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50D5D9DE-B131-42AE-8C21-7A3C6E2CB64A}"/>
              </a:ext>
            </a:extLst>
          </p:cNvPr>
          <p:cNvSpPr txBox="1"/>
          <p:nvPr/>
        </p:nvSpPr>
        <p:spPr>
          <a:xfrm>
            <a:off x="1617831" y="2046398"/>
            <a:ext cx="101114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Lopez</a:t>
            </a:r>
            <a:r>
              <a:rPr lang="es-ES" dirty="0"/>
              <a:t>, </a:t>
            </a:r>
            <a:r>
              <a:rPr lang="es-ES" dirty="0" err="1"/>
              <a:t>Hernandez</a:t>
            </a:r>
            <a:r>
              <a:rPr lang="es-ES" dirty="0"/>
              <a:t>, 2019. (2019). Análisis del impacto del endeudamiento sobre la rentabilidad de las pymes del sector comercial alimentos y bebidas no alcohólicas en Santiago de Cali periodo 2017-2018. </a:t>
            </a:r>
            <a:r>
              <a:rPr lang="es-ES" i="1" dirty="0"/>
              <a:t>Universidad Santiago de Cali</a:t>
            </a:r>
            <a:r>
              <a:rPr lang="es-ES" dirty="0"/>
              <a:t>, </a:t>
            </a:r>
            <a:r>
              <a:rPr lang="es-ES" i="1" dirty="0" err="1"/>
              <a:t>February</a:t>
            </a:r>
            <a:r>
              <a:rPr lang="es-ES" dirty="0"/>
              <a:t>, 1–9. https://doi.org/.1037//0033-2909.I26.1.78</a:t>
            </a:r>
            <a:endParaRPr lang="en-US" b="1" dirty="0"/>
          </a:p>
          <a:p>
            <a:r>
              <a:rPr lang="es-ES" dirty="0"/>
              <a:t>Maestre-delgado, M. (2020). </a:t>
            </a:r>
            <a:r>
              <a:rPr lang="es-ES" i="1" dirty="0"/>
              <a:t>Análisis en tiempos de crisis económica *</a:t>
            </a:r>
            <a:r>
              <a:rPr lang="es-ES" dirty="0"/>
              <a:t>.</a:t>
            </a:r>
            <a:endParaRPr lang="en-US" dirty="0"/>
          </a:p>
          <a:p>
            <a:r>
              <a:rPr lang="en-US" dirty="0"/>
              <a:t>Modigliani, F., &amp; Miller, M. H. (1958). The cost of </a:t>
            </a:r>
            <a:r>
              <a:rPr lang="en-US" dirty="0" err="1"/>
              <a:t>Captial</a:t>
            </a:r>
            <a:r>
              <a:rPr lang="en-US" dirty="0"/>
              <a:t>, corporate finance and investment.pdf. In </a:t>
            </a:r>
            <a:r>
              <a:rPr lang="en-US" i="1" dirty="0"/>
              <a:t>American Economic Review.</a:t>
            </a:r>
            <a:r>
              <a:rPr lang="en-US" dirty="0"/>
              <a:t> (Vol. 48, Issue 3, pp. 261–297). https://doi.org/10.4013/base.20082.07</a:t>
            </a:r>
          </a:p>
          <a:p>
            <a:r>
              <a:rPr lang="en-US" dirty="0" err="1"/>
              <a:t>Mondragón</a:t>
            </a:r>
            <a:r>
              <a:rPr lang="en-US" dirty="0"/>
              <a:t>-Hernández, S. (2011). </a:t>
            </a:r>
            <a:r>
              <a:rPr lang="es-ES" dirty="0"/>
              <a:t>Marco conceptual de las teorías de la irrelevancia, del </a:t>
            </a:r>
            <a:r>
              <a:rPr lang="es-ES" dirty="0" err="1"/>
              <a:t>trade</a:t>
            </a:r>
            <a:r>
              <a:rPr lang="es-ES" dirty="0"/>
              <a:t>-off y de la jerarquía de las preferencias. </a:t>
            </a:r>
            <a:r>
              <a:rPr lang="en-US" i="1" dirty="0" err="1"/>
              <a:t>Cuadernos</a:t>
            </a:r>
            <a:r>
              <a:rPr lang="en-US" i="1" dirty="0"/>
              <a:t> de </a:t>
            </a:r>
            <a:r>
              <a:rPr lang="en-US" i="1" dirty="0" err="1"/>
              <a:t>Contabilidad</a:t>
            </a:r>
            <a:r>
              <a:rPr lang="en-US" dirty="0"/>
              <a:t>, </a:t>
            </a:r>
            <a:r>
              <a:rPr lang="en-US" i="1" dirty="0"/>
              <a:t>12</a:t>
            </a:r>
            <a:r>
              <a:rPr lang="en-US" dirty="0"/>
              <a:t>(30), 165–178.</a:t>
            </a:r>
          </a:p>
          <a:p>
            <a:r>
              <a:rPr lang="en-US" dirty="0"/>
              <a:t>MYERS, S. C. (1984). The Capital Structure Puzzle. </a:t>
            </a:r>
            <a:r>
              <a:rPr lang="en-US" i="1" dirty="0"/>
              <a:t>The Journal of Finance</a:t>
            </a:r>
            <a:r>
              <a:rPr lang="en-US" dirty="0"/>
              <a:t>, </a:t>
            </a:r>
            <a:r>
              <a:rPr lang="en-US" i="1" dirty="0"/>
              <a:t>39</a:t>
            </a:r>
            <a:r>
              <a:rPr lang="en-US" dirty="0"/>
              <a:t>(3), 574–592. https://</a:t>
            </a:r>
            <a:r>
              <a:rPr lang="en-US" dirty="0" smtClean="0"/>
              <a:t>doi.org/10.1111/j.1540-6261.1984.tb03646.x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3737575" y="549554"/>
            <a:ext cx="35247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Bibliografía.</a:t>
            </a:r>
            <a:endParaRPr lang="es-ES" sz="5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00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6154" y="2047358"/>
            <a:ext cx="164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50D5D9DE-B131-42AE-8C21-7A3C6E2CB64A}"/>
              </a:ext>
            </a:extLst>
          </p:cNvPr>
          <p:cNvSpPr txBox="1"/>
          <p:nvPr/>
        </p:nvSpPr>
        <p:spPr>
          <a:xfrm>
            <a:off x="1609519" y="2047358"/>
            <a:ext cx="101114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Páez, J. V. (2019). </a:t>
            </a:r>
            <a:r>
              <a:rPr lang="es-ES" i="1" dirty="0"/>
              <a:t>Evaluación de impacto del endeudamiento en la estructura de capital de las empresas colombianas: efectos sobre la rentabilidad</a:t>
            </a:r>
            <a:r>
              <a:rPr lang="es-ES" dirty="0"/>
              <a:t>. https://ciencia.lasalle.edu.co/economia/614/</a:t>
            </a:r>
            <a:endParaRPr lang="en-US" dirty="0"/>
          </a:p>
          <a:p>
            <a:r>
              <a:rPr lang="es-ES" dirty="0" err="1"/>
              <a:t>Unisalle</a:t>
            </a:r>
            <a:r>
              <a:rPr lang="es-ES" dirty="0"/>
              <a:t>, C. (2018). </a:t>
            </a:r>
            <a:r>
              <a:rPr lang="es-ES" i="1" dirty="0"/>
              <a:t>Efectos de la estructura de capital en los indicadores financieros de las </a:t>
            </a:r>
            <a:r>
              <a:rPr lang="es-ES" i="1" dirty="0" err="1"/>
              <a:t>mipymes</a:t>
            </a:r>
            <a:r>
              <a:rPr lang="es-ES" i="1" dirty="0"/>
              <a:t> bogotanas de acuerdo con el sector productivo para el periodo 2008-2016</a:t>
            </a:r>
            <a:r>
              <a:rPr lang="es-ES" dirty="0"/>
              <a:t>.</a:t>
            </a:r>
            <a:endParaRPr lang="en-US" dirty="0"/>
          </a:p>
          <a:p>
            <a:r>
              <a:rPr lang="es-ES" dirty="0" err="1"/>
              <a:t>Vazquez</a:t>
            </a:r>
            <a:r>
              <a:rPr lang="es-ES" dirty="0"/>
              <a:t> </a:t>
            </a:r>
            <a:r>
              <a:rPr lang="es-ES" dirty="0" err="1"/>
              <a:t>Carrazana</a:t>
            </a:r>
            <a:r>
              <a:rPr lang="es-ES" dirty="0"/>
              <a:t>, X. E., </a:t>
            </a:r>
            <a:r>
              <a:rPr lang="es-ES" dirty="0" err="1"/>
              <a:t>Rech</a:t>
            </a:r>
            <a:r>
              <a:rPr lang="es-ES" dirty="0"/>
              <a:t>, I. J., Miranda, G. J., &amp; Tavares, M. (2017). Convergencias entre la rentabilidad y la liquidez en el sector del </a:t>
            </a:r>
            <a:r>
              <a:rPr lang="es-ES" dirty="0" err="1"/>
              <a:t>agronegocio</a:t>
            </a:r>
            <a:r>
              <a:rPr lang="es-ES" dirty="0"/>
              <a:t>. </a:t>
            </a:r>
            <a:r>
              <a:rPr lang="es-ES" i="1" dirty="0"/>
              <a:t>Cuadernos de Contabilidad</a:t>
            </a:r>
            <a:r>
              <a:rPr lang="es-ES" dirty="0"/>
              <a:t>, </a:t>
            </a:r>
            <a:r>
              <a:rPr lang="es-ES" i="1" dirty="0"/>
              <a:t>18</a:t>
            </a:r>
            <a:r>
              <a:rPr lang="es-ES" dirty="0"/>
              <a:t>(45). https://doi.org/10.11144/javeriana.cc18-45.crls</a:t>
            </a:r>
            <a:endParaRPr lang="en-US" dirty="0"/>
          </a:p>
          <a:p>
            <a:r>
              <a:rPr lang="es-ES" dirty="0"/>
              <a:t>Velasco, G. (2005). </a:t>
            </a:r>
            <a:r>
              <a:rPr lang="es-ES" i="1" dirty="0"/>
              <a:t>El apalancamiento financiero: de cómo un aumento del endeudamiento puede mejorar la rentabilidad financiera de una empresa E M I L I O GIRONELLA MASGRAU</a:t>
            </a:r>
            <a:r>
              <a:rPr lang="es-ES" dirty="0"/>
              <a:t>. </a:t>
            </a:r>
            <a:r>
              <a:rPr lang="es-ES" i="1" dirty="0"/>
              <a:t>2</a:t>
            </a:r>
            <a:r>
              <a:rPr lang="es-ES" dirty="0"/>
              <a:t>, 71–91.</a:t>
            </a:r>
            <a:endParaRPr lang="en-US" dirty="0"/>
          </a:p>
          <a:p>
            <a:r>
              <a:rPr lang="es-ES_tradnl" dirty="0"/>
              <a:t> 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3737575" y="549554"/>
            <a:ext cx="35247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Bibliografía.</a:t>
            </a:r>
            <a:endParaRPr lang="es-ES" sz="5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00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6154" y="2047358"/>
            <a:ext cx="164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50D5D9DE-B131-42AE-8C21-7A3C6E2CB64A}"/>
              </a:ext>
            </a:extLst>
          </p:cNvPr>
          <p:cNvSpPr txBox="1"/>
          <p:nvPr/>
        </p:nvSpPr>
        <p:spPr>
          <a:xfrm>
            <a:off x="1609519" y="2047358"/>
            <a:ext cx="101114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Will</a:t>
            </a:r>
            <a:r>
              <a:rPr lang="es-MX" dirty="0"/>
              <a:t> </a:t>
            </a:r>
            <a:r>
              <a:rPr lang="es-MX" dirty="0" err="1"/>
              <a:t>Kenton</a:t>
            </a:r>
            <a:r>
              <a:rPr lang="es-MX" dirty="0"/>
              <a:t>, </a:t>
            </a:r>
            <a:r>
              <a:rPr lang="es-MX" dirty="0" err="1"/>
              <a:t>Investopedia</a:t>
            </a:r>
            <a:r>
              <a:rPr lang="es-MX" dirty="0"/>
              <a:t>. (2019, 24 abril). </a:t>
            </a:r>
            <a:r>
              <a:rPr lang="es-MX" dirty="0" err="1"/>
              <a:t>Why</a:t>
            </a:r>
            <a:r>
              <a:rPr lang="es-MX" dirty="0"/>
              <a:t> </a:t>
            </a:r>
            <a:r>
              <a:rPr lang="es-MX" dirty="0" err="1"/>
              <a:t>Profitability</a:t>
            </a:r>
            <a:r>
              <a:rPr lang="es-MX" dirty="0"/>
              <a:t> Ratios </a:t>
            </a:r>
            <a:r>
              <a:rPr lang="es-MX" dirty="0" err="1"/>
              <a:t>Matter</a:t>
            </a:r>
            <a:r>
              <a:rPr lang="es-MX" dirty="0"/>
              <a:t>. </a:t>
            </a:r>
            <a:r>
              <a:rPr lang="es-ES" dirty="0"/>
              <a:t>Recuperado 24 febrero, 2020, de </a:t>
            </a:r>
            <a:r>
              <a:rPr lang="es-ES" dirty="0">
                <a:hlinkClick r:id="rId2"/>
              </a:rPr>
              <a:t>https://www.investopedia.com/terms/p/profitabilityratios.asp</a:t>
            </a:r>
            <a:r>
              <a:rPr lang="es-ES" dirty="0"/>
              <a:t>.</a:t>
            </a:r>
            <a:endParaRPr lang="en-US" dirty="0"/>
          </a:p>
          <a:p>
            <a:r>
              <a:rPr lang="es-ES" dirty="0" err="1"/>
              <a:t>Investopedia</a:t>
            </a:r>
            <a:r>
              <a:rPr lang="es-ES" dirty="0"/>
              <a:t>, A. Hayes. (2019, 24 abril). </a:t>
            </a:r>
            <a:r>
              <a:rPr lang="es-ES" dirty="0" err="1"/>
              <a:t>Leverage</a:t>
            </a:r>
            <a:r>
              <a:rPr lang="es-ES" dirty="0"/>
              <a:t>. Recuperado 21 febrero, 2020, de </a:t>
            </a:r>
            <a:r>
              <a:rPr lang="es-ES" dirty="0">
                <a:hlinkClick r:id="rId3"/>
              </a:rPr>
              <a:t>https://www.investopedia.com/terms/l/leverage.asp</a:t>
            </a:r>
            <a:r>
              <a:rPr lang="es-ES" dirty="0"/>
              <a:t>.</a:t>
            </a:r>
            <a:endParaRPr lang="en-US" dirty="0"/>
          </a:p>
          <a:p>
            <a:r>
              <a:rPr lang="es-ES" dirty="0"/>
              <a:t>Monterrosa, H. (2019, 31 agosto). </a:t>
            </a:r>
            <a:r>
              <a:rPr lang="es-ES" dirty="0" err="1"/>
              <a:t>Mipymes</a:t>
            </a:r>
            <a:r>
              <a:rPr lang="es-ES" dirty="0"/>
              <a:t> representan 96% del tejido empresarial y aportan 40% al PIB. La república. Recuperado de </a:t>
            </a:r>
            <a:r>
              <a:rPr lang="es-CO" u="sng" dirty="0">
                <a:hlinkClick r:id="rId4"/>
              </a:rPr>
              <a:t>https://www.larepublica.co</a:t>
            </a:r>
            <a:endParaRPr lang="en-US" dirty="0"/>
          </a:p>
          <a:p>
            <a:r>
              <a:rPr lang="es-ES" dirty="0" err="1"/>
              <a:t>Asobancaria</a:t>
            </a:r>
            <a:r>
              <a:rPr lang="es-ES" dirty="0"/>
              <a:t>. (2018, julio). Supervivencia de las </a:t>
            </a:r>
            <a:r>
              <a:rPr lang="es-ES" dirty="0" err="1"/>
              <a:t>MiPyme</a:t>
            </a:r>
            <a:r>
              <a:rPr lang="es-ES" dirty="0"/>
              <a:t>: un problema por resolver (1145). Semana Económica. Recuperado de </a:t>
            </a:r>
            <a:r>
              <a:rPr lang="es-ES" dirty="0">
                <a:hlinkClick r:id="rId5"/>
              </a:rPr>
              <a:t>https://www.asobancaria.com/wp-content/uploads/1145.pdf</a:t>
            </a:r>
            <a:endParaRPr lang="en-US" dirty="0"/>
          </a:p>
          <a:p>
            <a:r>
              <a:rPr lang="es-ES" dirty="0"/>
              <a:t>Guajardo, G. (2002). Contabilidad financiera, México: McGraw-Hill. 539 pp.</a:t>
            </a:r>
            <a:endParaRPr lang="en-US" dirty="0"/>
          </a:p>
          <a:p>
            <a:r>
              <a:rPr lang="es-ES" dirty="0"/>
              <a:t>Levy, L. (2004). Planeación financiera en la empresa moderna: el mejoramiento estratégico de las finanzas para lograr el éxito empresarial. México: ISEF 20 (4): 35-50.</a:t>
            </a:r>
            <a:endParaRPr lang="en-US" dirty="0"/>
          </a:p>
          <a:p>
            <a:r>
              <a:rPr lang="es-ES" dirty="0"/>
              <a:t>Arango Londoño, G. (1997). Estructura económica colombiana. McGraw-Hill, octava edición.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3737575" y="549554"/>
            <a:ext cx="35247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Bibliografía.</a:t>
            </a:r>
            <a:endParaRPr lang="es-ES" sz="5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00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6154" y="2047358"/>
            <a:ext cx="164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50D5D9DE-B131-42AE-8C21-7A3C6E2CB64A}"/>
              </a:ext>
            </a:extLst>
          </p:cNvPr>
          <p:cNvSpPr txBox="1"/>
          <p:nvPr/>
        </p:nvSpPr>
        <p:spPr>
          <a:xfrm>
            <a:off x="1792397" y="2558006"/>
            <a:ext cx="698307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De acuerdo con la [ACOPI] Las Pymes corresponden al </a:t>
            </a:r>
            <a:r>
              <a:rPr lang="es-ES" sz="2400" dirty="0">
                <a:solidFill>
                  <a:srgbClr val="FFC000"/>
                </a:solidFill>
              </a:rPr>
              <a:t>96%</a:t>
            </a:r>
            <a:r>
              <a:rPr lang="es-ES" sz="2400" dirty="0"/>
              <a:t> del tejido empresarial, aportan </a:t>
            </a:r>
            <a:r>
              <a:rPr lang="es-ES" sz="2400" dirty="0">
                <a:solidFill>
                  <a:srgbClr val="FFC000"/>
                </a:solidFill>
              </a:rPr>
              <a:t>40% al PIB</a:t>
            </a:r>
            <a:r>
              <a:rPr lang="es-ES" sz="2400" dirty="0"/>
              <a:t>, generan más de 17 millones de empleos y representan </a:t>
            </a:r>
            <a:r>
              <a:rPr lang="es-ES" sz="2400" dirty="0">
                <a:solidFill>
                  <a:srgbClr val="FFC000"/>
                </a:solidFill>
              </a:rPr>
              <a:t>9,8% de las exportaciones nacionales</a:t>
            </a:r>
            <a:r>
              <a:rPr lang="es-ES" sz="28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Las empresas de menor tamaño tienen problemas para permanecer en el mercado ya que solo el </a:t>
            </a:r>
            <a:r>
              <a:rPr lang="es-ES" sz="2400" dirty="0">
                <a:solidFill>
                  <a:srgbClr val="FFC000"/>
                </a:solidFill>
              </a:rPr>
              <a:t>43% de las empresas sobreviven al cabo de 10 años </a:t>
            </a:r>
            <a:r>
              <a:rPr lang="es-ES" sz="2400" dirty="0"/>
              <a:t>desde su creación en Colombia, una cifra baja respecto a la de otros países de la región (</a:t>
            </a:r>
            <a:r>
              <a:rPr lang="es-ES" sz="2400" dirty="0" err="1"/>
              <a:t>Asobancaria</a:t>
            </a:r>
            <a:r>
              <a:rPr lang="es-ES" sz="2400" dirty="0"/>
              <a:t>, 2018).</a:t>
            </a:r>
            <a:endParaRPr lang="en-US" sz="2400" dirty="0"/>
          </a:p>
        </p:txBody>
      </p:sp>
      <p:sp>
        <p:nvSpPr>
          <p:cNvPr id="4" name="Rectángulo 3"/>
          <p:cNvSpPr/>
          <p:nvPr/>
        </p:nvSpPr>
        <p:spPr>
          <a:xfrm>
            <a:off x="3737575" y="549554"/>
            <a:ext cx="38230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Introducción</a:t>
            </a:r>
            <a:endParaRPr lang="es-ES" sz="5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288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6154" y="2047358"/>
            <a:ext cx="164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50D5D9DE-B131-42AE-8C21-7A3C6E2CB64A}"/>
              </a:ext>
            </a:extLst>
          </p:cNvPr>
          <p:cNvSpPr txBox="1"/>
          <p:nvPr/>
        </p:nvSpPr>
        <p:spPr>
          <a:xfrm>
            <a:off x="1842274" y="2416690"/>
            <a:ext cx="6983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b="1" dirty="0"/>
              <a:t>Teoría de la Irrelevancia </a:t>
            </a:r>
            <a:r>
              <a:rPr lang="es-ES_tradnl" sz="2400" dirty="0"/>
              <a:t>por</a:t>
            </a:r>
            <a:r>
              <a:rPr lang="es-ES_tradnl" sz="2400" b="1" dirty="0"/>
              <a:t> </a:t>
            </a:r>
            <a:r>
              <a:rPr lang="es-ES_tradnl" sz="2400" dirty="0" err="1"/>
              <a:t>Modigliani</a:t>
            </a:r>
            <a:r>
              <a:rPr lang="es-ES_tradnl" sz="2400" dirty="0"/>
              <a:t> &amp; Miller, (1958 y 1963</a:t>
            </a:r>
            <a:r>
              <a:rPr lang="es-ES_tradnl" sz="2400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b="1" dirty="0"/>
              <a:t>Teoría del </a:t>
            </a:r>
            <a:r>
              <a:rPr lang="es-ES_tradnl" sz="2400" b="1" dirty="0" err="1"/>
              <a:t>Trade</a:t>
            </a:r>
            <a:r>
              <a:rPr lang="es-ES_tradnl" sz="2400" b="1" dirty="0"/>
              <a:t> off </a:t>
            </a:r>
            <a:r>
              <a:rPr lang="es-ES_tradnl" sz="2400" dirty="0"/>
              <a:t>por </a:t>
            </a:r>
            <a:r>
              <a:rPr lang="es-CO" sz="2400" dirty="0"/>
              <a:t>Myers &amp; Stewart C. (1977).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/>
              <a:t>Teoría de la jerarquía de las preferencias </a:t>
            </a:r>
            <a:r>
              <a:rPr lang="es-CO" sz="2400" dirty="0"/>
              <a:t>por Stewart C. Myers en (1984).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/>
          </a:p>
        </p:txBody>
      </p:sp>
      <p:sp>
        <p:nvSpPr>
          <p:cNvPr id="4" name="Rectángulo 3"/>
          <p:cNvSpPr/>
          <p:nvPr/>
        </p:nvSpPr>
        <p:spPr>
          <a:xfrm>
            <a:off x="3737575" y="549554"/>
            <a:ext cx="56192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Referentes teóricos</a:t>
            </a:r>
            <a:endParaRPr lang="es-ES" sz="5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Las funciones del marco teórico y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346" y="2543694"/>
            <a:ext cx="3000917" cy="283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35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6154" y="2047358"/>
            <a:ext cx="164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50D5D9DE-B131-42AE-8C21-7A3C6E2CB64A}"/>
              </a:ext>
            </a:extLst>
          </p:cNvPr>
          <p:cNvSpPr txBox="1"/>
          <p:nvPr/>
        </p:nvSpPr>
        <p:spPr>
          <a:xfrm>
            <a:off x="1842274" y="2416690"/>
            <a:ext cx="6983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¿Cuál es la r</a:t>
            </a:r>
            <a:r>
              <a:rPr lang="es-CO" sz="2400" dirty="0"/>
              <a:t>elación entre el apalancamiento financiero y el rendimiento de las pymes colombianas según su sector?</a:t>
            </a:r>
            <a:endParaRPr lang="en-US" sz="2400" dirty="0"/>
          </a:p>
        </p:txBody>
      </p:sp>
      <p:sp>
        <p:nvSpPr>
          <p:cNvPr id="4" name="Rectángulo 3"/>
          <p:cNvSpPr/>
          <p:nvPr/>
        </p:nvSpPr>
        <p:spPr>
          <a:xfrm>
            <a:off x="3737575" y="549554"/>
            <a:ext cx="73867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Pregunta de investigación</a:t>
            </a:r>
            <a:endParaRPr lang="es-ES" sz="5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Papeles sueltos: Preguntas de investigació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4245435" y="3617019"/>
            <a:ext cx="3754870" cy="223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36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6154" y="2047358"/>
            <a:ext cx="164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50D5D9DE-B131-42AE-8C21-7A3C6E2CB64A}"/>
              </a:ext>
            </a:extLst>
          </p:cNvPr>
          <p:cNvSpPr txBox="1"/>
          <p:nvPr/>
        </p:nvSpPr>
        <p:spPr>
          <a:xfrm>
            <a:off x="1709271" y="2045044"/>
            <a:ext cx="69830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cs typeface="Arial" pitchFamily="34" charset="0"/>
              </a:rPr>
              <a:t>Objetivo</a:t>
            </a:r>
            <a:r>
              <a:rPr lang="en-US" altLang="ko-KR" sz="2000" b="1" dirty="0">
                <a:cs typeface="Arial" pitchFamily="34" charset="0"/>
              </a:rPr>
              <a:t> general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s-MX" altLang="ko-KR" sz="2000" dirty="0">
                <a:cs typeface="Arial" pitchFamily="34" charset="0"/>
              </a:rPr>
              <a:t>Analizar la relación entre el apalancamiento financiero y el rendimiento de las Pymes colombianas según sectores. 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2000" dirty="0">
              <a:cs typeface="Arial" pitchFamily="34" charset="0"/>
            </a:endParaRPr>
          </a:p>
          <a:p>
            <a:r>
              <a:rPr lang="en-US" altLang="ko-KR" sz="2000" b="1" dirty="0" err="1">
                <a:cs typeface="Arial" pitchFamily="34" charset="0"/>
              </a:rPr>
              <a:t>Objetivos</a:t>
            </a:r>
            <a:r>
              <a:rPr lang="en-US" altLang="ko-KR" sz="2000" b="1" dirty="0">
                <a:cs typeface="Arial" pitchFamily="34" charset="0"/>
              </a:rPr>
              <a:t> </a:t>
            </a:r>
            <a:r>
              <a:rPr lang="en-US" altLang="ko-KR" sz="2000" b="1" dirty="0" err="1">
                <a:cs typeface="Arial" pitchFamily="34" charset="0"/>
              </a:rPr>
              <a:t>específicos</a:t>
            </a:r>
            <a:endParaRPr lang="en-US" altLang="ko-KR" sz="2000" b="1" dirty="0">
              <a:cs typeface="Arial" pitchFamily="34" charset="0"/>
            </a:endParaRPr>
          </a:p>
          <a:p>
            <a:endParaRPr lang="en-US" altLang="ko-KR" sz="2000" dirty="0"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s-MX" altLang="ko-KR" sz="2000" dirty="0">
                <a:cs typeface="Arial" pitchFamily="34" charset="0"/>
              </a:rPr>
              <a:t>Establecer los principales indicadores de apalancamiento utilizados en estudios sobre rentabilidad financiera.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2000" dirty="0"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s-MX" altLang="ko-KR" sz="2000" dirty="0">
                <a:cs typeface="Arial" pitchFamily="34" charset="0"/>
              </a:rPr>
              <a:t>Caracterizar los indicadores de rentabilidad y endeudamiento de las empresas pymes colombianas.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2000" dirty="0"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s-MX" altLang="ko-KR" sz="2000" dirty="0">
                <a:cs typeface="Arial" pitchFamily="34" charset="0"/>
              </a:rPr>
              <a:t>Estimar cuantitativamente las relaciones entre los indicadores de rentabilidad y endeudamiento en las pymes según sectores productivos</a:t>
            </a:r>
            <a:endParaRPr lang="es-ES_tradnl" sz="2000" dirty="0"/>
          </a:p>
        </p:txBody>
      </p:sp>
      <p:sp>
        <p:nvSpPr>
          <p:cNvPr id="4" name="Rectángulo 3"/>
          <p:cNvSpPr/>
          <p:nvPr/>
        </p:nvSpPr>
        <p:spPr>
          <a:xfrm>
            <a:off x="3737575" y="549554"/>
            <a:ext cx="7511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Objetivos de investigación</a:t>
            </a:r>
            <a:endParaRPr lang="es-ES" sz="5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90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6154" y="2047358"/>
            <a:ext cx="164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50D5D9DE-B131-42AE-8C21-7A3C6E2CB64A}"/>
              </a:ext>
            </a:extLst>
          </p:cNvPr>
          <p:cNvSpPr txBox="1"/>
          <p:nvPr/>
        </p:nvSpPr>
        <p:spPr>
          <a:xfrm>
            <a:off x="1676020" y="2294426"/>
            <a:ext cx="69830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noProof="1">
                <a:solidFill>
                  <a:prstClr val="black"/>
                </a:solidFill>
              </a:rPr>
              <a:t>Tipo de investigación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noProof="1">
                <a:solidFill>
                  <a:prstClr val="black"/>
                </a:solidFill>
              </a:rPr>
              <a:t>Fuentes de información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noProof="1">
                <a:solidFill>
                  <a:prstClr val="black"/>
                </a:solidFill>
              </a:rPr>
              <a:t>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noProof="1">
                <a:solidFill>
                  <a:prstClr val="black"/>
                </a:solidFill>
              </a:rPr>
              <a:t>Técnicas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dirty="0"/>
          </a:p>
        </p:txBody>
      </p:sp>
      <p:sp>
        <p:nvSpPr>
          <p:cNvPr id="4" name="Rectángulo 3"/>
          <p:cNvSpPr/>
          <p:nvPr/>
        </p:nvSpPr>
        <p:spPr>
          <a:xfrm>
            <a:off x="3737575" y="549554"/>
            <a:ext cx="37777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Metodología</a:t>
            </a:r>
            <a:endParaRPr lang="es-ES" sz="5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98" name="Picture 2" descr="Características, etapas y reglas del método científico - Tesis pl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05" y="3737815"/>
            <a:ext cx="3648053" cy="192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76020" y="2637562"/>
            <a:ext cx="164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50D5D9DE-B131-42AE-8C21-7A3C6E2CB64A}"/>
              </a:ext>
            </a:extLst>
          </p:cNvPr>
          <p:cNvSpPr txBox="1"/>
          <p:nvPr/>
        </p:nvSpPr>
        <p:spPr>
          <a:xfrm>
            <a:off x="1676020" y="2294426"/>
            <a:ext cx="69830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Objetivo 1: Establecer los principales indicadores de apalancamiento utilizados en estudios sobre rentabilidad financiera</a:t>
            </a:r>
            <a:r>
              <a:rPr lang="es-CO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A nivel nacional:</a:t>
            </a:r>
          </a:p>
          <a:p>
            <a:endParaRPr lang="es-ES_tradnl" sz="2000" dirty="0"/>
          </a:p>
        </p:txBody>
      </p:sp>
      <p:sp>
        <p:nvSpPr>
          <p:cNvPr id="4" name="Rectángulo 3"/>
          <p:cNvSpPr/>
          <p:nvPr/>
        </p:nvSpPr>
        <p:spPr>
          <a:xfrm>
            <a:off x="3737575" y="549554"/>
            <a:ext cx="7719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Conclusiones preliminares.</a:t>
            </a:r>
            <a:endParaRPr lang="es-ES" sz="5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2819C321-453E-497F-B2BA-6DACAD8B3385}"/>
              </a:ext>
            </a:extLst>
          </p:cNvPr>
          <p:cNvSpPr txBox="1"/>
          <p:nvPr/>
        </p:nvSpPr>
        <p:spPr>
          <a:xfrm>
            <a:off x="5900913" y="3519648"/>
            <a:ext cx="238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Laitón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&amp;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López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2018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32">
            <a:extLst>
              <a:ext uri="{FF2B5EF4-FFF2-40B4-BE49-F238E27FC236}">
                <a16:creationId xmlns:a16="http://schemas.microsoft.com/office/drawing/2014/main" id="{AA7248F4-D23B-4F9C-BF97-40B383DD5703}"/>
              </a:ext>
            </a:extLst>
          </p:cNvPr>
          <p:cNvSpPr txBox="1"/>
          <p:nvPr/>
        </p:nvSpPr>
        <p:spPr>
          <a:xfrm>
            <a:off x="6412409" y="4088485"/>
            <a:ext cx="1710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Indicadores de Liquidez, Indicadores de rentabilidad e Indicadores de endeudamiento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33">
            <a:extLst>
              <a:ext uri="{FF2B5EF4-FFF2-40B4-BE49-F238E27FC236}">
                <a16:creationId xmlns:a16="http://schemas.microsoft.com/office/drawing/2014/main" id="{2819C321-453E-497F-B2BA-6DACAD8B3385}"/>
              </a:ext>
            </a:extLst>
          </p:cNvPr>
          <p:cNvSpPr txBox="1"/>
          <p:nvPr/>
        </p:nvSpPr>
        <p:spPr>
          <a:xfrm>
            <a:off x="8622664" y="3519648"/>
            <a:ext cx="2945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López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&amp; Hernández 2019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32">
            <a:extLst>
              <a:ext uri="{FF2B5EF4-FFF2-40B4-BE49-F238E27FC236}">
                <a16:creationId xmlns:a16="http://schemas.microsoft.com/office/drawing/2014/main" id="{AA7248F4-D23B-4F9C-BF97-40B383DD5703}"/>
              </a:ext>
            </a:extLst>
          </p:cNvPr>
          <p:cNvSpPr txBox="1"/>
          <p:nvPr/>
        </p:nvSpPr>
        <p:spPr>
          <a:xfrm>
            <a:off x="8959139" y="3875175"/>
            <a:ext cx="2272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Razón corriente, Nivel de endeudamiento, Margen neto, Rentabilidad del activo, ROA, EBIDTA, Margen EBIDTA.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6154" y="2047358"/>
            <a:ext cx="164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50D5D9DE-B131-42AE-8C21-7A3C6E2CB64A}"/>
              </a:ext>
            </a:extLst>
          </p:cNvPr>
          <p:cNvSpPr txBox="1"/>
          <p:nvPr/>
        </p:nvSpPr>
        <p:spPr>
          <a:xfrm>
            <a:off x="1676020" y="2294426"/>
            <a:ext cx="69830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Objetivo 1: Establecer los principales indicadores de apalancamiento utilizados en estudios sobre rentabilidad financiera</a:t>
            </a:r>
            <a:r>
              <a:rPr lang="es-CO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A nivel </a:t>
            </a:r>
            <a:r>
              <a:rPr lang="es-ES" sz="2000" dirty="0" smtClean="0"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internacional</a:t>
            </a:r>
            <a:r>
              <a:rPr lang="es-ES" sz="2000" dirty="0"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s-ES_tradnl" sz="2000" dirty="0"/>
          </a:p>
        </p:txBody>
      </p:sp>
      <p:sp>
        <p:nvSpPr>
          <p:cNvPr id="4" name="Rectángulo 3"/>
          <p:cNvSpPr/>
          <p:nvPr/>
        </p:nvSpPr>
        <p:spPr>
          <a:xfrm>
            <a:off x="3737575" y="549554"/>
            <a:ext cx="7719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Conclusiones preliminares.</a:t>
            </a:r>
            <a:endParaRPr lang="es-ES" sz="5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2819C321-453E-497F-B2BA-6DACAD8B3385}"/>
              </a:ext>
            </a:extLst>
          </p:cNvPr>
          <p:cNvSpPr txBox="1"/>
          <p:nvPr/>
        </p:nvSpPr>
        <p:spPr>
          <a:xfrm>
            <a:off x="6002180" y="3546465"/>
            <a:ext cx="238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Hussain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et al. (2015)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32">
            <a:extLst>
              <a:ext uri="{FF2B5EF4-FFF2-40B4-BE49-F238E27FC236}">
                <a16:creationId xmlns:a16="http://schemas.microsoft.com/office/drawing/2014/main" id="{AA7248F4-D23B-4F9C-BF97-40B383DD5703}"/>
              </a:ext>
            </a:extLst>
          </p:cNvPr>
          <p:cNvSpPr txBox="1"/>
          <p:nvPr/>
        </p:nvSpPr>
        <p:spPr>
          <a:xfrm>
            <a:off x="6379158" y="3888980"/>
            <a:ext cx="1710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ROE, ROA, Market to book ratio, Ratio of total debt, Long term debt ratio, Liquidity, Size </a:t>
            </a:r>
          </a:p>
        </p:txBody>
      </p:sp>
      <p:sp>
        <p:nvSpPr>
          <p:cNvPr id="8" name="TextBox 33">
            <a:extLst>
              <a:ext uri="{FF2B5EF4-FFF2-40B4-BE49-F238E27FC236}">
                <a16:creationId xmlns:a16="http://schemas.microsoft.com/office/drawing/2014/main" id="{2819C321-453E-497F-B2BA-6DACAD8B3385}"/>
              </a:ext>
            </a:extLst>
          </p:cNvPr>
          <p:cNvSpPr txBox="1"/>
          <p:nvPr/>
        </p:nvSpPr>
        <p:spPr>
          <a:xfrm>
            <a:off x="8286188" y="3546465"/>
            <a:ext cx="2945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Arguelles et al. (2018)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32">
            <a:extLst>
              <a:ext uri="{FF2B5EF4-FFF2-40B4-BE49-F238E27FC236}">
                <a16:creationId xmlns:a16="http://schemas.microsoft.com/office/drawing/2014/main" id="{AA7248F4-D23B-4F9C-BF97-40B383DD5703}"/>
              </a:ext>
            </a:extLst>
          </p:cNvPr>
          <p:cNvSpPr txBox="1"/>
          <p:nvPr/>
        </p:nvSpPr>
        <p:spPr>
          <a:xfrm>
            <a:off x="8959139" y="3875175"/>
            <a:ext cx="2272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Rentabilidad financiera, Índice de endeudamiento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5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2915</TotalTime>
  <Words>1216</Words>
  <Application>Microsoft Office PowerPoint</Application>
  <PresentationFormat>Panorámica</PresentationFormat>
  <Paragraphs>133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Helvetica Neue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  Estudiante 360°</dc:title>
  <dc:creator>Omar Eduardo Guevara Gutierrez</dc:creator>
  <cp:lastModifiedBy>SuperUs</cp:lastModifiedBy>
  <cp:revision>212</cp:revision>
  <dcterms:created xsi:type="dcterms:W3CDTF">2014-11-04T19:51:56Z</dcterms:created>
  <dcterms:modified xsi:type="dcterms:W3CDTF">2021-11-22T18:43:27Z</dcterms:modified>
</cp:coreProperties>
</file>