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260" r:id="rId6"/>
    <p:sldId id="311" r:id="rId7"/>
    <p:sldId id="312" r:id="rId8"/>
    <p:sldId id="261" r:id="rId9"/>
    <p:sldId id="313" r:id="rId10"/>
    <p:sldId id="262" r:id="rId11"/>
    <p:sldId id="266" r:id="rId12"/>
    <p:sldId id="315" r:id="rId13"/>
    <p:sldId id="263" r:id="rId14"/>
    <p:sldId id="265" r:id="rId15"/>
    <p:sldId id="316" r:id="rId16"/>
    <p:sldId id="317" r:id="rId17"/>
    <p:sldId id="318" r:id="rId18"/>
    <p:sldId id="319" r:id="rId19"/>
    <p:sldId id="320" r:id="rId20"/>
    <p:sldId id="322" r:id="rId21"/>
    <p:sldId id="323" r:id="rId22"/>
    <p:sldId id="324" r:id="rId23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21f763d3cf_0_1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21f763d3cf_0_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850" i="1">
              <a:solidFill>
                <a:srgbClr val="5F7D9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2538201f99_0_99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2538201f99_0_99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2538201f99_0_1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2538201f99_0_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2538201f99_0_2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2538201f99_0_2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148badb46a_0_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148badb46a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2538201f99_0_2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2538201f99_0_2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2538201f99_0_2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2538201f99_0_2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148badb46a_0_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148badb46a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148badb46a_0_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148badb46a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148badb46a_0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148badb46a_0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148badb46a_0_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148badb46a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148badb46a_0_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148badb46a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148badb46a_0_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148badb46a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2538201f99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2538201f99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2538201f99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2538201f99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2538201f99_0_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2538201f99_0_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2538201f99_0_99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2538201f99_0_99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png"/><Relationship Id="rId4" Type="http://schemas.openxmlformats.org/officeDocument/2006/relationships/image" Target="../media/image3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7" Type="http://schemas.openxmlformats.org/officeDocument/2006/relationships/hyperlink" Target="http://bit.ly/2TtBDfr" TargetMode="External"/><Relationship Id="rId6" Type="http://schemas.openxmlformats.org/officeDocument/2006/relationships/hyperlink" Target="http://bit.ly/2TyoMsr" TargetMode="External"/><Relationship Id="rId5" Type="http://schemas.openxmlformats.org/officeDocument/2006/relationships/hyperlink" Target="http://bit.ly/2Tynxth" TargetMode="External"/><Relationship Id="rId4" Type="http://schemas.openxmlformats.org/officeDocument/2006/relationships/image" Target="../media/image2.png"/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png"/><Relationship Id="rId4" Type="http://schemas.openxmlformats.org/officeDocument/2006/relationships/image" Target="../media/image3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20000" y="1525900"/>
            <a:ext cx="5737500" cy="25416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000" b="1">
                <a:latin typeface="Michroma"/>
                <a:ea typeface="Michroma"/>
                <a:cs typeface="Michroma"/>
                <a:sym typeface="Michrom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type="subTitle" idx="1"/>
          </p:nvPr>
        </p:nvSpPr>
        <p:spPr>
          <a:xfrm>
            <a:off x="720000" y="4285924"/>
            <a:ext cx="4733700" cy="313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900000">
            <a:off x="1648475" y="-2225937"/>
            <a:ext cx="9143999" cy="477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068500" y="-472075"/>
            <a:ext cx="861600" cy="86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273250" y="-341450"/>
            <a:ext cx="963300" cy="100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4499967">
            <a:off x="8293190" y="3794996"/>
            <a:ext cx="675571" cy="706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4499968">
            <a:off x="7575268" y="1053397"/>
            <a:ext cx="413826" cy="432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gradFill>
          <a:gsLst>
            <a:gs pos="0">
              <a:srgbClr val="FFFFFF"/>
            </a:gs>
            <a:gs pos="100000">
              <a:srgbClr val="BEBEBE"/>
            </a:gs>
          </a:gsLst>
          <a:lin ang="8100019" scaled="0"/>
        </a:gradFill>
        <a:effectLst/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1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3600003">
            <a:off x="5623557" y="2487353"/>
            <a:ext cx="3758249" cy="5958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1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-3600003" flipH="1">
            <a:off x="280579" y="2563553"/>
            <a:ext cx="3758249" cy="5958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1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2545219">
            <a:off x="1382251" y="-2424325"/>
            <a:ext cx="6132817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1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49" flipH="1">
            <a:off x="8447147" y="1719742"/>
            <a:ext cx="602508" cy="629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1"/>
          <p:cNvPicPr preferRelativeResize="0"/>
          <p:nvPr/>
        </p:nvPicPr>
        <p:blipFill>
          <a:blip r:embed="rId5"/>
          <a:stretch>
            <a:fillRect/>
          </a:stretch>
        </p:blipFill>
        <p:spPr>
          <a:xfrm rot="1799996" flipH="1">
            <a:off x="8567917" y="259455"/>
            <a:ext cx="805089" cy="807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1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4500044" flipH="1">
            <a:off x="311072" y="1201167"/>
            <a:ext cx="602507" cy="62988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1"/>
          <p:cNvSpPr txBox="1"/>
          <p:nvPr>
            <p:ph type="title" hasCustomPrompt="1"/>
          </p:nvPr>
        </p:nvSpPr>
        <p:spPr>
          <a:xfrm>
            <a:off x="1326493" y="1601073"/>
            <a:ext cx="6481200" cy="14937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7000" b="1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/>
          <p:nvPr>
            <p:ph type="subTitle" idx="1"/>
          </p:nvPr>
        </p:nvSpPr>
        <p:spPr>
          <a:xfrm>
            <a:off x="1326493" y="3203798"/>
            <a:ext cx="6481200" cy="335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rgbClr val="FFFFFF"/>
        </a:solidFill>
        <a:effectLst/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gradFill>
          <a:gsLst>
            <a:gs pos="0">
              <a:srgbClr val="FFFFFF"/>
            </a:gs>
            <a:gs pos="100000">
              <a:srgbClr val="BEBEBE"/>
            </a:gs>
          </a:gsLst>
          <a:lin ang="2698631" scaled="0"/>
        </a:gradFill>
        <a:effectLst/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3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-1799998">
            <a:off x="5878052" y="-1814723"/>
            <a:ext cx="6132817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4500000">
            <a:off x="-53962" y="-125101"/>
            <a:ext cx="451099" cy="4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2700000">
            <a:off x="-443451" y="500962"/>
            <a:ext cx="605099" cy="607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2700000">
            <a:off x="8787649" y="3798387"/>
            <a:ext cx="605099" cy="607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44">
            <a:off x="8581590" y="2447913"/>
            <a:ext cx="725721" cy="72824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>
            <p:ph type="title"/>
          </p:nvPr>
        </p:nvSpPr>
        <p:spPr>
          <a:xfrm>
            <a:off x="720000" y="521225"/>
            <a:ext cx="77040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type="subTitle" idx="1"/>
          </p:nvPr>
        </p:nvSpPr>
        <p:spPr>
          <a:xfrm>
            <a:off x="1616575" y="1679525"/>
            <a:ext cx="28140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2" name="Google Shape;92;p13"/>
          <p:cNvSpPr txBox="1"/>
          <p:nvPr>
            <p:ph type="subTitle" idx="2"/>
          </p:nvPr>
        </p:nvSpPr>
        <p:spPr>
          <a:xfrm>
            <a:off x="1616575" y="2090575"/>
            <a:ext cx="2814000" cy="525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13"/>
          <p:cNvSpPr txBox="1"/>
          <p:nvPr>
            <p:ph type="title" idx="3" hasCustomPrompt="1"/>
          </p:nvPr>
        </p:nvSpPr>
        <p:spPr>
          <a:xfrm>
            <a:off x="788976" y="1772300"/>
            <a:ext cx="741300" cy="6756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2100" b="1">
                <a:solidFill>
                  <a:srgbClr val="9A26E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/>
          <p:nvPr>
            <p:ph type="subTitle" idx="4"/>
          </p:nvPr>
        </p:nvSpPr>
        <p:spPr>
          <a:xfrm>
            <a:off x="1616575" y="3132950"/>
            <a:ext cx="28140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 Medium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5" name="Google Shape;95;p13"/>
          <p:cNvSpPr txBox="1"/>
          <p:nvPr>
            <p:ph type="subTitle" idx="5"/>
          </p:nvPr>
        </p:nvSpPr>
        <p:spPr>
          <a:xfrm>
            <a:off x="1616575" y="3544000"/>
            <a:ext cx="2814000" cy="525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6" name="Google Shape;96;p13"/>
          <p:cNvSpPr txBox="1"/>
          <p:nvPr>
            <p:ph type="title" idx="6" hasCustomPrompt="1"/>
          </p:nvPr>
        </p:nvSpPr>
        <p:spPr>
          <a:xfrm>
            <a:off x="788951" y="3201300"/>
            <a:ext cx="741300" cy="6756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2100" b="1">
                <a:solidFill>
                  <a:srgbClr val="9A26E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/>
          <p:nvPr>
            <p:ph type="subTitle" idx="7"/>
          </p:nvPr>
        </p:nvSpPr>
        <p:spPr>
          <a:xfrm>
            <a:off x="5350550" y="1679525"/>
            <a:ext cx="28140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8" name="Google Shape;98;p13"/>
          <p:cNvSpPr txBox="1"/>
          <p:nvPr>
            <p:ph type="subTitle" idx="8"/>
          </p:nvPr>
        </p:nvSpPr>
        <p:spPr>
          <a:xfrm>
            <a:off x="5350550" y="2090575"/>
            <a:ext cx="2814000" cy="525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9" name="Google Shape;99;p13"/>
          <p:cNvSpPr txBox="1"/>
          <p:nvPr>
            <p:ph type="title" idx="9" hasCustomPrompt="1"/>
          </p:nvPr>
        </p:nvSpPr>
        <p:spPr>
          <a:xfrm>
            <a:off x="4522925" y="1772300"/>
            <a:ext cx="741300" cy="6756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2100" b="1">
                <a:solidFill>
                  <a:srgbClr val="9A26E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/>
          <p:nvPr>
            <p:ph type="subTitle" idx="13"/>
          </p:nvPr>
        </p:nvSpPr>
        <p:spPr>
          <a:xfrm>
            <a:off x="5350550" y="3132950"/>
            <a:ext cx="28140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1" name="Google Shape;101;p13"/>
          <p:cNvSpPr txBox="1"/>
          <p:nvPr>
            <p:ph type="subTitle" idx="14"/>
          </p:nvPr>
        </p:nvSpPr>
        <p:spPr>
          <a:xfrm>
            <a:off x="5350550" y="3544000"/>
            <a:ext cx="2814000" cy="525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2" name="Google Shape;102;p13"/>
          <p:cNvSpPr txBox="1"/>
          <p:nvPr>
            <p:ph type="title" idx="15" hasCustomPrompt="1"/>
          </p:nvPr>
        </p:nvSpPr>
        <p:spPr>
          <a:xfrm>
            <a:off x="4522925" y="3201300"/>
            <a:ext cx="741300" cy="6756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2100" b="1">
                <a:solidFill>
                  <a:srgbClr val="9A26E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4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-5399998">
            <a:off x="506003" y="-2962476"/>
            <a:ext cx="3758249" cy="5958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4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7199997" flipH="1">
            <a:off x="5239382" y="-2962477"/>
            <a:ext cx="3758249" cy="5958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4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4500000">
            <a:off x="8482717" y="1606380"/>
            <a:ext cx="451099" cy="4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4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4500000">
            <a:off x="487679" y="1122280"/>
            <a:ext cx="451099" cy="4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8763325" y="2947272"/>
            <a:ext cx="605100" cy="607207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4"/>
          <p:cNvSpPr txBox="1"/>
          <p:nvPr>
            <p:ph type="subTitle" idx="1"/>
          </p:nvPr>
        </p:nvSpPr>
        <p:spPr>
          <a:xfrm>
            <a:off x="1309334" y="2201650"/>
            <a:ext cx="6520500" cy="1496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type="subTitle" idx="2"/>
          </p:nvPr>
        </p:nvSpPr>
        <p:spPr>
          <a:xfrm>
            <a:off x="1309334" y="3967613"/>
            <a:ext cx="4863000" cy="32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 Medium"/>
              <a:buNone/>
              <a:defRPr sz="2000" b="1">
                <a:solidFill>
                  <a:schemeClr val="dk2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 Medium"/>
              <a:buNone/>
              <a:defRPr sz="2000">
                <a:latin typeface="Lora Medium"/>
                <a:ea typeface="Lora Medium"/>
                <a:cs typeface="Lora Medium"/>
                <a:sym typeface="L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 Medium"/>
              <a:buNone/>
              <a:defRPr sz="2000">
                <a:latin typeface="Lora Medium"/>
                <a:ea typeface="Lora Medium"/>
                <a:cs typeface="Lora Medium"/>
                <a:sym typeface="L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 Medium"/>
              <a:buNone/>
              <a:defRPr sz="2000">
                <a:latin typeface="Lora Medium"/>
                <a:ea typeface="Lora Medium"/>
                <a:cs typeface="Lora Medium"/>
                <a:sym typeface="L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 Medium"/>
              <a:buNone/>
              <a:defRPr sz="2000">
                <a:latin typeface="Lora Medium"/>
                <a:ea typeface="Lora Medium"/>
                <a:cs typeface="Lora Medium"/>
                <a:sym typeface="L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 Medium"/>
              <a:buNone/>
              <a:defRPr sz="2000">
                <a:latin typeface="Lora Medium"/>
                <a:ea typeface="Lora Medium"/>
                <a:cs typeface="Lora Medium"/>
                <a:sym typeface="L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 Medium"/>
              <a:buNone/>
              <a:defRPr sz="2000">
                <a:latin typeface="Lora Medium"/>
                <a:ea typeface="Lora Medium"/>
                <a:cs typeface="Lora Medium"/>
                <a:sym typeface="L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 Medium"/>
              <a:buNone/>
              <a:defRPr sz="2000">
                <a:latin typeface="Lora Medium"/>
                <a:ea typeface="Lora Medium"/>
                <a:cs typeface="Lora Medium"/>
                <a:sym typeface="L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 Medium"/>
              <a:buNone/>
              <a:defRPr sz="2000">
                <a:latin typeface="Lora Medium"/>
                <a:ea typeface="Lora Medium"/>
                <a:cs typeface="Lora Medium"/>
                <a:sym typeface="Lora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Google Shape;112;p15"/>
          <p:cNvCxnSpPr/>
          <p:nvPr/>
        </p:nvCxnSpPr>
        <p:spPr>
          <a:xfrm rot="10800000">
            <a:off x="356025" y="539325"/>
            <a:ext cx="0" cy="40629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3" name="Google Shape;113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-4500002" flipH="1">
            <a:off x="1039404" y="2868353"/>
            <a:ext cx="3758249" cy="5958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2700003">
            <a:off x="5772782" y="2715953"/>
            <a:ext cx="3758249" cy="5958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10800000" flipH="1">
            <a:off x="8915725" y="2005203"/>
            <a:ext cx="605100" cy="607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8100000" flipH="1">
            <a:off x="7200025" y="-293773"/>
            <a:ext cx="813251" cy="81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5"/>
          <p:cNvSpPr txBox="1"/>
          <p:nvPr>
            <p:ph type="title"/>
          </p:nvPr>
        </p:nvSpPr>
        <p:spPr>
          <a:xfrm>
            <a:off x="720000" y="521225"/>
            <a:ext cx="77040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5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6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4499998" flipH="1">
            <a:off x="3235843" y="-3001846"/>
            <a:ext cx="6132815" cy="5143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6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5400009">
            <a:off x="-222092" y="3968267"/>
            <a:ext cx="805089" cy="807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9899963">
            <a:off x="817179" y="4758741"/>
            <a:ext cx="466042" cy="487218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6"/>
          <p:cNvSpPr txBox="1"/>
          <p:nvPr>
            <p:ph type="title"/>
          </p:nvPr>
        </p:nvSpPr>
        <p:spPr>
          <a:xfrm>
            <a:off x="720000" y="521225"/>
            <a:ext cx="77040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6">
    <p:bg>
      <p:bgPr>
        <a:gradFill>
          <a:gsLst>
            <a:gs pos="0">
              <a:srgbClr val="FFFFFF"/>
            </a:gs>
            <a:gs pos="100000">
              <a:srgbClr val="BEBEBE"/>
            </a:gs>
          </a:gsLst>
          <a:lin ang="0" scaled="0"/>
        </a:gradFill>
        <a:effectLst/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7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-4500002" flipH="1">
            <a:off x="506004" y="2715953"/>
            <a:ext cx="3758249" cy="5958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3600003">
            <a:off x="5467982" y="2715953"/>
            <a:ext cx="3758249" cy="5958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6299990" flipH="1">
            <a:off x="8834249" y="1245662"/>
            <a:ext cx="681798" cy="712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8100000" flipH="1">
            <a:off x="7701625" y="-200248"/>
            <a:ext cx="813251" cy="81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 txBox="1"/>
          <p:nvPr>
            <p:ph type="title"/>
          </p:nvPr>
        </p:nvSpPr>
        <p:spPr>
          <a:xfrm>
            <a:off x="720000" y="521225"/>
            <a:ext cx="77040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7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8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6299999" flipH="1">
            <a:off x="4994608" y="-2522825"/>
            <a:ext cx="3244136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49" flipH="1">
            <a:off x="3712722" y="-266008"/>
            <a:ext cx="602508" cy="629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1799996" flipH="1">
            <a:off x="8681142" y="1501130"/>
            <a:ext cx="805089" cy="807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2699960" flipH="1">
            <a:off x="-340432" y="1068848"/>
            <a:ext cx="735638" cy="738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3600047" flipH="1">
            <a:off x="31805" y="-516194"/>
            <a:ext cx="773889" cy="80906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>
            <p:ph type="title"/>
          </p:nvPr>
        </p:nvSpPr>
        <p:spPr>
          <a:xfrm>
            <a:off x="720000" y="521225"/>
            <a:ext cx="77040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8">
    <p:bg>
      <p:bgPr>
        <a:gradFill>
          <a:gsLst>
            <a:gs pos="0">
              <a:srgbClr val="FFFFFF"/>
            </a:gs>
            <a:gs pos="100000">
              <a:srgbClr val="BEBEBE"/>
            </a:gs>
          </a:gsLst>
          <a:lin ang="16200038" scaled="0"/>
        </a:gradFill>
        <a:effectLst/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9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6299998" flipH="1">
            <a:off x="5192183" y="-3100752"/>
            <a:ext cx="3758249" cy="5958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10799951" flipH="1">
            <a:off x="-232744" y="3099225"/>
            <a:ext cx="602508" cy="629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9000025" flipH="1">
            <a:off x="25841" y="4497808"/>
            <a:ext cx="996219" cy="99968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/>
          <p:nvPr>
            <p:ph type="title"/>
          </p:nvPr>
        </p:nvSpPr>
        <p:spPr>
          <a:xfrm>
            <a:off x="720000" y="521225"/>
            <a:ext cx="77040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9">
    <p:bg>
      <p:bgPr>
        <a:gradFill>
          <a:gsLst>
            <a:gs pos="0">
              <a:srgbClr val="FFFFFF"/>
            </a:gs>
            <a:gs pos="100000">
              <a:srgbClr val="BEBEBE"/>
            </a:gs>
          </a:gsLst>
          <a:lin ang="13500032" scaled="0"/>
        </a:gradFill>
        <a:effectLst/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0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-7199997">
            <a:off x="-3468646" y="658948"/>
            <a:ext cx="3758249" cy="5958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-6299998">
            <a:off x="8930529" y="-2000051"/>
            <a:ext cx="3758249" cy="5958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10799951" flipH="1">
            <a:off x="8619531" y="2992250"/>
            <a:ext cx="602508" cy="629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0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9000004" flipH="1">
            <a:off x="8708054" y="4188458"/>
            <a:ext cx="805089" cy="807893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 txBox="1"/>
          <p:nvPr>
            <p:ph type="title"/>
          </p:nvPr>
        </p:nvSpPr>
        <p:spPr>
          <a:xfrm>
            <a:off x="720000" y="521225"/>
            <a:ext cx="77040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gradFill>
          <a:gsLst>
            <a:gs pos="0">
              <a:srgbClr val="FFFFFF"/>
            </a:gs>
            <a:gs pos="100000">
              <a:srgbClr val="BEBEBE"/>
            </a:gs>
          </a:gsLst>
          <a:lin ang="2698631" scaled="0"/>
        </a:gradFill>
        <a:effectLst/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 flipH="1">
            <a:off x="1751175" y="5114077"/>
            <a:ext cx="214" cy="2355"/>
          </a:xfrm>
          <a:custGeom>
            <a:avLst/>
            <a:gdLst/>
            <a:ahLst/>
            <a:cxnLst/>
            <a:rect l="l" t="t" r="r" b="b"/>
            <a:pathLst>
              <a:path w="1" h="11" extrusionOk="0">
                <a:moveTo>
                  <a:pt x="1" y="0"/>
                </a:moveTo>
                <a:lnTo>
                  <a:pt x="1" y="10"/>
                </a:lnTo>
                <a:lnTo>
                  <a:pt x="1" y="10"/>
                </a:lnTo>
                <a:close/>
              </a:path>
            </a:pathLst>
          </a:custGeom>
          <a:solidFill>
            <a:srgbClr val="E77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900000" flipH="1">
            <a:off x="-461533" y="-694100"/>
            <a:ext cx="3758250" cy="5958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49" flipH="1">
            <a:off x="3477863" y="-278333"/>
            <a:ext cx="602508" cy="629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2699955" flipH="1">
            <a:off x="2228746" y="4786353"/>
            <a:ext cx="466043" cy="487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8100000" flipH="1">
            <a:off x="7599600" y="-293773"/>
            <a:ext cx="813251" cy="816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Google Shape;22;p3"/>
          <p:cNvCxnSpPr/>
          <p:nvPr/>
        </p:nvCxnSpPr>
        <p:spPr>
          <a:xfrm rot="10800000">
            <a:off x="8801725" y="539325"/>
            <a:ext cx="0" cy="40629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3"/>
          <p:cNvSpPr txBox="1"/>
          <p:nvPr>
            <p:ph type="title"/>
          </p:nvPr>
        </p:nvSpPr>
        <p:spPr>
          <a:xfrm>
            <a:off x="3953950" y="2840163"/>
            <a:ext cx="3857700" cy="8418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3"/>
          <p:cNvSpPr txBox="1"/>
          <p:nvPr>
            <p:ph type="title" idx="2" hasCustomPrompt="1"/>
          </p:nvPr>
        </p:nvSpPr>
        <p:spPr>
          <a:xfrm>
            <a:off x="4925936" y="1246780"/>
            <a:ext cx="1913700" cy="1152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 b="1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/>
          <p:nvPr>
            <p:ph type="subTitle" idx="1"/>
          </p:nvPr>
        </p:nvSpPr>
        <p:spPr>
          <a:xfrm>
            <a:off x="4524100" y="3822438"/>
            <a:ext cx="2717400" cy="472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10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720000" y="521225"/>
            <a:ext cx="77040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149" name="Google Shape;149;p21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-7199997">
            <a:off x="8727129" y="-3176602"/>
            <a:ext cx="3758249" cy="5958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3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subTitle" idx="1"/>
          </p:nvPr>
        </p:nvSpPr>
        <p:spPr>
          <a:xfrm>
            <a:off x="1623675" y="4029888"/>
            <a:ext cx="5896800" cy="568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2" name="Google Shape;152;p22"/>
          <p:cNvSpPr txBox="1"/>
          <p:nvPr>
            <p:ph type="title"/>
          </p:nvPr>
        </p:nvSpPr>
        <p:spPr>
          <a:xfrm>
            <a:off x="720000" y="521225"/>
            <a:ext cx="77040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153" name="Google Shape;153;p22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5399998" flipH="1">
            <a:off x="8470155" y="-1550851"/>
            <a:ext cx="3758249" cy="5958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2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6299998" flipH="1">
            <a:off x="-3867596" y="-150701"/>
            <a:ext cx="3758249" cy="5958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10799951">
            <a:off x="5255718" y="-172550"/>
            <a:ext cx="602508" cy="629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2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9000004">
            <a:off x="6467213" y="-261542"/>
            <a:ext cx="805089" cy="807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bg>
      <p:bgPr>
        <a:gradFill>
          <a:gsLst>
            <a:gs pos="0">
              <a:srgbClr val="FFFFFF"/>
            </a:gs>
            <a:gs pos="100000">
              <a:srgbClr val="BEBEBE"/>
            </a:gs>
          </a:gsLst>
          <a:lin ang="13500032" scaled="0"/>
        </a:gradFill>
        <a:effectLst/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body" idx="1"/>
          </p:nvPr>
        </p:nvSpPr>
        <p:spPr>
          <a:xfrm>
            <a:off x="4572000" y="2255950"/>
            <a:ext cx="3502200" cy="1417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9" name="Google Shape;159;p23"/>
          <p:cNvSpPr txBox="1"/>
          <p:nvPr>
            <p:ph type="title"/>
          </p:nvPr>
        </p:nvSpPr>
        <p:spPr>
          <a:xfrm>
            <a:off x="720000" y="521225"/>
            <a:ext cx="77040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160" name="Google Shape;160;p23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-899998">
            <a:off x="4887451" y="-1357522"/>
            <a:ext cx="6132816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50">
            <a:off x="8649656" y="1320640"/>
            <a:ext cx="682890" cy="713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899995">
            <a:off x="7975747" y="4473443"/>
            <a:ext cx="805089" cy="807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3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3599957">
            <a:off x="8668808" y="3505044"/>
            <a:ext cx="466043" cy="48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_1_1_2">
    <p:bg>
      <p:bgPr>
        <a:gradFill>
          <a:gsLst>
            <a:gs pos="0">
              <a:srgbClr val="FFFFFF"/>
            </a:gs>
            <a:gs pos="100000">
              <a:srgbClr val="BEBEBE"/>
            </a:gs>
          </a:gsLst>
          <a:lin ang="0" scaled="0"/>
        </a:gradFill>
        <a:effectLst/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4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9000001" flipH="1">
            <a:off x="6594809" y="-2522826"/>
            <a:ext cx="3244136" cy="5143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4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49" flipH="1">
            <a:off x="8430772" y="4392892"/>
            <a:ext cx="602508" cy="629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4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1799996" flipH="1">
            <a:off x="8703942" y="2932605"/>
            <a:ext cx="805089" cy="807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4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-1856791" y="1154300"/>
            <a:ext cx="324413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/>
          <p:nvPr>
            <p:ph type="subTitle" idx="1"/>
          </p:nvPr>
        </p:nvSpPr>
        <p:spPr>
          <a:xfrm>
            <a:off x="1586929" y="2785450"/>
            <a:ext cx="27648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ora Medium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0" name="Google Shape;170;p24"/>
          <p:cNvSpPr txBox="1"/>
          <p:nvPr>
            <p:ph type="subTitle" idx="2"/>
          </p:nvPr>
        </p:nvSpPr>
        <p:spPr>
          <a:xfrm>
            <a:off x="1586942" y="3196500"/>
            <a:ext cx="2764800" cy="915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1" name="Google Shape;171;p24"/>
          <p:cNvSpPr txBox="1"/>
          <p:nvPr>
            <p:ph type="subTitle" idx="3"/>
          </p:nvPr>
        </p:nvSpPr>
        <p:spPr>
          <a:xfrm>
            <a:off x="4783454" y="2785450"/>
            <a:ext cx="27648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ora Medium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2" name="Google Shape;172;p24"/>
          <p:cNvSpPr txBox="1"/>
          <p:nvPr>
            <p:ph type="subTitle" idx="4"/>
          </p:nvPr>
        </p:nvSpPr>
        <p:spPr>
          <a:xfrm>
            <a:off x="4783442" y="3196500"/>
            <a:ext cx="2764800" cy="915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3" name="Google Shape;173;p24"/>
          <p:cNvSpPr txBox="1"/>
          <p:nvPr>
            <p:ph type="title"/>
          </p:nvPr>
        </p:nvSpPr>
        <p:spPr>
          <a:xfrm>
            <a:off x="720000" y="521225"/>
            <a:ext cx="77040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_1">
    <p:bg>
      <p:bgPr>
        <a:gradFill>
          <a:gsLst>
            <a:gs pos="0">
              <a:srgbClr val="FFFFFF"/>
            </a:gs>
            <a:gs pos="100000">
              <a:srgbClr val="BEBEBE"/>
            </a:gs>
          </a:gsLst>
          <a:lin ang="13500032" scaled="0"/>
        </a:gradFill>
        <a:effectLst/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5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 flipH="1">
            <a:off x="5454751" y="-465500"/>
            <a:ext cx="3758249" cy="5958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5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10799951" flipH="1">
            <a:off x="5641697" y="-166906"/>
            <a:ext cx="602508" cy="629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5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9000004" flipH="1">
            <a:off x="5427020" y="4211777"/>
            <a:ext cx="805089" cy="807893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5"/>
          <p:cNvSpPr txBox="1"/>
          <p:nvPr>
            <p:ph type="subTitle" idx="1"/>
          </p:nvPr>
        </p:nvSpPr>
        <p:spPr>
          <a:xfrm>
            <a:off x="1777125" y="1517675"/>
            <a:ext cx="25260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 Medium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9" name="Google Shape;179;p25"/>
          <p:cNvSpPr txBox="1"/>
          <p:nvPr>
            <p:ph type="subTitle" idx="2"/>
          </p:nvPr>
        </p:nvSpPr>
        <p:spPr>
          <a:xfrm>
            <a:off x="1777125" y="1928725"/>
            <a:ext cx="32097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0" name="Google Shape;180;p25"/>
          <p:cNvSpPr txBox="1"/>
          <p:nvPr>
            <p:ph type="subTitle" idx="3"/>
          </p:nvPr>
        </p:nvSpPr>
        <p:spPr>
          <a:xfrm>
            <a:off x="1777125" y="2592700"/>
            <a:ext cx="25260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 Medium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1" name="Google Shape;181;p25"/>
          <p:cNvSpPr txBox="1"/>
          <p:nvPr>
            <p:ph type="subTitle" idx="4"/>
          </p:nvPr>
        </p:nvSpPr>
        <p:spPr>
          <a:xfrm>
            <a:off x="1777125" y="3003750"/>
            <a:ext cx="32097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2" name="Google Shape;182;p25"/>
          <p:cNvSpPr txBox="1"/>
          <p:nvPr>
            <p:ph type="subTitle" idx="5"/>
          </p:nvPr>
        </p:nvSpPr>
        <p:spPr>
          <a:xfrm>
            <a:off x="1777125" y="3667725"/>
            <a:ext cx="25260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 Medium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3" name="Google Shape;183;p25"/>
          <p:cNvSpPr txBox="1"/>
          <p:nvPr>
            <p:ph type="subTitle" idx="6"/>
          </p:nvPr>
        </p:nvSpPr>
        <p:spPr>
          <a:xfrm>
            <a:off x="1777125" y="4078775"/>
            <a:ext cx="32097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4" name="Google Shape;184;p25"/>
          <p:cNvSpPr txBox="1"/>
          <p:nvPr>
            <p:ph type="title"/>
          </p:nvPr>
        </p:nvSpPr>
        <p:spPr>
          <a:xfrm>
            <a:off x="720000" y="521225"/>
            <a:ext cx="77040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_1_1_1_2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6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4500002">
            <a:off x="5844070" y="2868353"/>
            <a:ext cx="3758249" cy="5958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6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-4500002" flipH="1">
            <a:off x="653491" y="2715954"/>
            <a:ext cx="3758249" cy="5958604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6"/>
          <p:cNvSpPr txBox="1"/>
          <p:nvPr>
            <p:ph type="subTitle" idx="1"/>
          </p:nvPr>
        </p:nvSpPr>
        <p:spPr>
          <a:xfrm>
            <a:off x="6110700" y="2439400"/>
            <a:ext cx="19800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ora Medium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9" name="Google Shape;189;p26"/>
          <p:cNvSpPr txBox="1"/>
          <p:nvPr>
            <p:ph type="subTitle" idx="2"/>
          </p:nvPr>
        </p:nvSpPr>
        <p:spPr>
          <a:xfrm>
            <a:off x="6110697" y="2850450"/>
            <a:ext cx="1980000" cy="941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0" name="Google Shape;190;p26"/>
          <p:cNvSpPr txBox="1"/>
          <p:nvPr>
            <p:ph type="subTitle" idx="3"/>
          </p:nvPr>
        </p:nvSpPr>
        <p:spPr>
          <a:xfrm>
            <a:off x="3582000" y="2439400"/>
            <a:ext cx="19800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ora Medium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1" name="Google Shape;191;p26"/>
          <p:cNvSpPr txBox="1"/>
          <p:nvPr>
            <p:ph type="subTitle" idx="4"/>
          </p:nvPr>
        </p:nvSpPr>
        <p:spPr>
          <a:xfrm>
            <a:off x="3581992" y="2850450"/>
            <a:ext cx="1980000" cy="941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2" name="Google Shape;192;p26"/>
          <p:cNvSpPr txBox="1"/>
          <p:nvPr>
            <p:ph type="subTitle" idx="5"/>
          </p:nvPr>
        </p:nvSpPr>
        <p:spPr>
          <a:xfrm>
            <a:off x="1053312" y="2439400"/>
            <a:ext cx="19800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ora Medium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3" name="Google Shape;193;p26"/>
          <p:cNvSpPr txBox="1"/>
          <p:nvPr>
            <p:ph type="subTitle" idx="6"/>
          </p:nvPr>
        </p:nvSpPr>
        <p:spPr>
          <a:xfrm>
            <a:off x="1053300" y="2850450"/>
            <a:ext cx="1980000" cy="941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4" name="Google Shape;194;p26"/>
          <p:cNvSpPr txBox="1"/>
          <p:nvPr>
            <p:ph type="title"/>
          </p:nvPr>
        </p:nvSpPr>
        <p:spPr>
          <a:xfrm>
            <a:off x="720000" y="521225"/>
            <a:ext cx="77040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_1_1">
    <p:bg>
      <p:bgPr>
        <a:gradFill>
          <a:gsLst>
            <a:gs pos="0">
              <a:srgbClr val="FFFFFF"/>
            </a:gs>
            <a:gs pos="100000">
              <a:srgbClr val="BEBEBE"/>
            </a:gs>
          </a:gsLst>
          <a:lin ang="16200038" scaled="0"/>
        </a:gradFill>
        <a:effectLst/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7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5399998" flipH="1">
            <a:off x="5012618" y="-1599871"/>
            <a:ext cx="6132815" cy="5143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7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6299990" flipH="1">
            <a:off x="5069524" y="-366113"/>
            <a:ext cx="681798" cy="712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7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8100000" flipH="1">
            <a:off x="8768525" y="3232227"/>
            <a:ext cx="813251" cy="816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9" name="Google Shape;199;p27"/>
          <p:cNvCxnSpPr/>
          <p:nvPr/>
        </p:nvCxnSpPr>
        <p:spPr>
          <a:xfrm rot="10800000">
            <a:off x="356025" y="539325"/>
            <a:ext cx="0" cy="40629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0" name="Google Shape;200;p27"/>
          <p:cNvSpPr txBox="1"/>
          <p:nvPr>
            <p:ph type="subTitle" idx="1"/>
          </p:nvPr>
        </p:nvSpPr>
        <p:spPr>
          <a:xfrm>
            <a:off x="2042296" y="1726025"/>
            <a:ext cx="23001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1000"/>
              </a:spcBef>
              <a:spcAft>
                <a:spcPts val="0"/>
              </a:spcAft>
              <a:buSzPts val="2000"/>
              <a:buFont typeface="Lora Medium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01" name="Google Shape;201;p27"/>
          <p:cNvSpPr txBox="1"/>
          <p:nvPr>
            <p:ph type="subTitle" idx="2"/>
          </p:nvPr>
        </p:nvSpPr>
        <p:spPr>
          <a:xfrm>
            <a:off x="2042290" y="2137075"/>
            <a:ext cx="2300100" cy="735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2" name="Google Shape;202;p27"/>
          <p:cNvSpPr txBox="1"/>
          <p:nvPr>
            <p:ph type="subTitle" idx="3"/>
          </p:nvPr>
        </p:nvSpPr>
        <p:spPr>
          <a:xfrm>
            <a:off x="2042296" y="3326225"/>
            <a:ext cx="23001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1000"/>
              </a:spcBef>
              <a:spcAft>
                <a:spcPts val="0"/>
              </a:spcAft>
              <a:buSzPts val="2000"/>
              <a:buFont typeface="Lora Medium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03" name="Google Shape;203;p27"/>
          <p:cNvSpPr txBox="1"/>
          <p:nvPr>
            <p:ph type="subTitle" idx="4"/>
          </p:nvPr>
        </p:nvSpPr>
        <p:spPr>
          <a:xfrm>
            <a:off x="2042290" y="3737275"/>
            <a:ext cx="2300100" cy="735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4" name="Google Shape;204;p27"/>
          <p:cNvSpPr txBox="1"/>
          <p:nvPr>
            <p:ph type="subTitle" idx="5"/>
          </p:nvPr>
        </p:nvSpPr>
        <p:spPr>
          <a:xfrm>
            <a:off x="5765896" y="1726025"/>
            <a:ext cx="23001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1000"/>
              </a:spcBef>
              <a:spcAft>
                <a:spcPts val="0"/>
              </a:spcAft>
              <a:buSzPts val="2000"/>
              <a:buFont typeface="Lora Medium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05" name="Google Shape;205;p27"/>
          <p:cNvSpPr txBox="1"/>
          <p:nvPr>
            <p:ph type="subTitle" idx="6"/>
          </p:nvPr>
        </p:nvSpPr>
        <p:spPr>
          <a:xfrm>
            <a:off x="5765890" y="2137075"/>
            <a:ext cx="2300100" cy="735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6" name="Google Shape;206;p27"/>
          <p:cNvSpPr txBox="1"/>
          <p:nvPr>
            <p:ph type="subTitle" idx="7"/>
          </p:nvPr>
        </p:nvSpPr>
        <p:spPr>
          <a:xfrm>
            <a:off x="5765896" y="3326225"/>
            <a:ext cx="23001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1000"/>
              </a:spcBef>
              <a:spcAft>
                <a:spcPts val="0"/>
              </a:spcAft>
              <a:buSzPts val="2000"/>
              <a:buFont typeface="Lora Medium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07" name="Google Shape;207;p27"/>
          <p:cNvSpPr txBox="1"/>
          <p:nvPr>
            <p:ph type="subTitle" idx="8"/>
          </p:nvPr>
        </p:nvSpPr>
        <p:spPr>
          <a:xfrm>
            <a:off x="5765890" y="3737275"/>
            <a:ext cx="2300100" cy="735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8" name="Google Shape;208;p27"/>
          <p:cNvSpPr txBox="1"/>
          <p:nvPr>
            <p:ph type="title"/>
          </p:nvPr>
        </p:nvSpPr>
        <p:spPr>
          <a:xfrm>
            <a:off x="720000" y="521225"/>
            <a:ext cx="77040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_1_1_1">
    <p:bg>
      <p:bgPr>
        <a:gradFill>
          <a:gsLst>
            <a:gs pos="0">
              <a:srgbClr val="FFFFFF"/>
            </a:gs>
            <a:gs pos="100000">
              <a:srgbClr val="BEBEBE"/>
            </a:gs>
          </a:gsLst>
          <a:lin ang="16200038" scaled="0"/>
        </a:gradFill>
        <a:effectLst/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8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7200001" flipH="1">
            <a:off x="5073749" y="-3513500"/>
            <a:ext cx="3758250" cy="5958602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8"/>
          <p:cNvSpPr txBox="1"/>
          <p:nvPr>
            <p:ph type="subTitle" idx="1"/>
          </p:nvPr>
        </p:nvSpPr>
        <p:spPr>
          <a:xfrm>
            <a:off x="6836875" y="3366900"/>
            <a:ext cx="15777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  <p:sp>
        <p:nvSpPr>
          <p:cNvPr id="212" name="Google Shape;212;p28"/>
          <p:cNvSpPr txBox="1"/>
          <p:nvPr>
            <p:ph type="subTitle" idx="2"/>
          </p:nvPr>
        </p:nvSpPr>
        <p:spPr>
          <a:xfrm>
            <a:off x="6836875" y="3737275"/>
            <a:ext cx="1577700" cy="550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13" name="Google Shape;213;p28"/>
          <p:cNvSpPr txBox="1"/>
          <p:nvPr>
            <p:ph type="subTitle" idx="3"/>
          </p:nvPr>
        </p:nvSpPr>
        <p:spPr>
          <a:xfrm>
            <a:off x="4247413" y="3366900"/>
            <a:ext cx="15777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  <p:sp>
        <p:nvSpPr>
          <p:cNvPr id="214" name="Google Shape;214;p28"/>
          <p:cNvSpPr txBox="1"/>
          <p:nvPr>
            <p:ph type="subTitle" idx="4"/>
          </p:nvPr>
        </p:nvSpPr>
        <p:spPr>
          <a:xfrm>
            <a:off x="4247413" y="3737275"/>
            <a:ext cx="1577700" cy="550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15" name="Google Shape;215;p28"/>
          <p:cNvSpPr txBox="1"/>
          <p:nvPr>
            <p:ph type="subTitle" idx="5"/>
          </p:nvPr>
        </p:nvSpPr>
        <p:spPr>
          <a:xfrm>
            <a:off x="1657950" y="3366900"/>
            <a:ext cx="15777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  <p:sp>
        <p:nvSpPr>
          <p:cNvPr id="216" name="Google Shape;216;p28"/>
          <p:cNvSpPr txBox="1"/>
          <p:nvPr>
            <p:ph type="subTitle" idx="6"/>
          </p:nvPr>
        </p:nvSpPr>
        <p:spPr>
          <a:xfrm>
            <a:off x="4247413" y="2117200"/>
            <a:ext cx="1577700" cy="548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17" name="Google Shape;217;p28"/>
          <p:cNvSpPr txBox="1"/>
          <p:nvPr>
            <p:ph type="subTitle" idx="7"/>
          </p:nvPr>
        </p:nvSpPr>
        <p:spPr>
          <a:xfrm>
            <a:off x="6836875" y="1731697"/>
            <a:ext cx="15777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  <p:sp>
        <p:nvSpPr>
          <p:cNvPr id="218" name="Google Shape;218;p28"/>
          <p:cNvSpPr txBox="1"/>
          <p:nvPr>
            <p:ph type="subTitle" idx="8"/>
          </p:nvPr>
        </p:nvSpPr>
        <p:spPr>
          <a:xfrm>
            <a:off x="6836875" y="2117200"/>
            <a:ext cx="1577700" cy="548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19" name="Google Shape;219;p28"/>
          <p:cNvSpPr txBox="1"/>
          <p:nvPr>
            <p:ph type="subTitle" idx="9"/>
          </p:nvPr>
        </p:nvSpPr>
        <p:spPr>
          <a:xfrm>
            <a:off x="4247413" y="1731697"/>
            <a:ext cx="15777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  <p:sp>
        <p:nvSpPr>
          <p:cNvPr id="220" name="Google Shape;220;p28"/>
          <p:cNvSpPr txBox="1"/>
          <p:nvPr>
            <p:ph type="subTitle" idx="13"/>
          </p:nvPr>
        </p:nvSpPr>
        <p:spPr>
          <a:xfrm>
            <a:off x="1657950" y="1731697"/>
            <a:ext cx="15777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  <p:sp>
        <p:nvSpPr>
          <p:cNvPr id="221" name="Google Shape;221;p28"/>
          <p:cNvSpPr txBox="1"/>
          <p:nvPr>
            <p:ph type="subTitle" idx="14"/>
          </p:nvPr>
        </p:nvSpPr>
        <p:spPr>
          <a:xfrm>
            <a:off x="1657950" y="2117200"/>
            <a:ext cx="1577700" cy="548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22" name="Google Shape;222;p28"/>
          <p:cNvSpPr txBox="1"/>
          <p:nvPr>
            <p:ph type="title"/>
          </p:nvPr>
        </p:nvSpPr>
        <p:spPr>
          <a:xfrm>
            <a:off x="720000" y="521225"/>
            <a:ext cx="77040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3" name="Google Shape;223;p28"/>
          <p:cNvSpPr txBox="1"/>
          <p:nvPr>
            <p:ph type="subTitle" idx="15"/>
          </p:nvPr>
        </p:nvSpPr>
        <p:spPr>
          <a:xfrm>
            <a:off x="1657950" y="3737275"/>
            <a:ext cx="1577700" cy="550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2_1_1_1_1">
    <p:bg>
      <p:bgPr>
        <a:gradFill>
          <a:gsLst>
            <a:gs pos="0">
              <a:srgbClr val="FFFFFF"/>
            </a:gs>
            <a:gs pos="100000">
              <a:srgbClr val="BEBEBE"/>
            </a:gs>
          </a:gsLst>
          <a:lin ang="13500032" scaled="0"/>
        </a:gradFill>
        <a:effectLst/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9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3599998" flipH="1">
            <a:off x="4872495" y="-2074245"/>
            <a:ext cx="6132813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9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1800001" flipH="1">
            <a:off x="8693624" y="918350"/>
            <a:ext cx="451099" cy="4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9"/>
          <p:cNvPicPr preferRelativeResize="0"/>
          <p:nvPr/>
        </p:nvPicPr>
        <p:blipFill>
          <a:blip r:embed="rId4"/>
          <a:stretch>
            <a:fillRect/>
          </a:stretch>
        </p:blipFill>
        <p:spPr>
          <a:xfrm flipH="1">
            <a:off x="-297600" y="3113868"/>
            <a:ext cx="724200" cy="726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9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3599999" flipH="1">
            <a:off x="125874" y="4458150"/>
            <a:ext cx="451099" cy="4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9"/>
          <p:cNvSpPr txBox="1"/>
          <p:nvPr>
            <p:ph type="subTitle" idx="1"/>
          </p:nvPr>
        </p:nvSpPr>
        <p:spPr>
          <a:xfrm>
            <a:off x="5950650" y="3997475"/>
            <a:ext cx="23001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ora Medium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0" name="Google Shape;230;p29"/>
          <p:cNvSpPr txBox="1"/>
          <p:nvPr>
            <p:ph type="subTitle" idx="2"/>
          </p:nvPr>
        </p:nvSpPr>
        <p:spPr>
          <a:xfrm>
            <a:off x="5972540" y="3441300"/>
            <a:ext cx="2256300" cy="550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31" name="Google Shape;231;p29"/>
          <p:cNvSpPr txBox="1"/>
          <p:nvPr>
            <p:ph type="subTitle" idx="3"/>
          </p:nvPr>
        </p:nvSpPr>
        <p:spPr>
          <a:xfrm>
            <a:off x="3421950" y="3997475"/>
            <a:ext cx="23001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ora Medium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2" name="Google Shape;232;p29"/>
          <p:cNvSpPr txBox="1"/>
          <p:nvPr>
            <p:ph type="subTitle" idx="4"/>
          </p:nvPr>
        </p:nvSpPr>
        <p:spPr>
          <a:xfrm>
            <a:off x="3465745" y="3441300"/>
            <a:ext cx="2256300" cy="550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33" name="Google Shape;233;p29"/>
          <p:cNvSpPr txBox="1"/>
          <p:nvPr>
            <p:ph type="subTitle" idx="5"/>
          </p:nvPr>
        </p:nvSpPr>
        <p:spPr>
          <a:xfrm>
            <a:off x="893250" y="3997475"/>
            <a:ext cx="23001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ora Medium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4" name="Google Shape;234;p29"/>
          <p:cNvSpPr txBox="1"/>
          <p:nvPr>
            <p:ph type="subTitle" idx="6"/>
          </p:nvPr>
        </p:nvSpPr>
        <p:spPr>
          <a:xfrm>
            <a:off x="893250" y="3441300"/>
            <a:ext cx="2256300" cy="550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35" name="Google Shape;235;p29"/>
          <p:cNvSpPr txBox="1"/>
          <p:nvPr>
            <p:ph type="subTitle" idx="7"/>
          </p:nvPr>
        </p:nvSpPr>
        <p:spPr>
          <a:xfrm>
            <a:off x="5950650" y="2409750"/>
            <a:ext cx="23001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ora Medium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6" name="Google Shape;236;p29"/>
          <p:cNvSpPr txBox="1"/>
          <p:nvPr>
            <p:ph type="subTitle" idx="8"/>
          </p:nvPr>
        </p:nvSpPr>
        <p:spPr>
          <a:xfrm>
            <a:off x="5972540" y="1853575"/>
            <a:ext cx="2256300" cy="550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37" name="Google Shape;237;p29"/>
          <p:cNvSpPr txBox="1"/>
          <p:nvPr>
            <p:ph type="subTitle" idx="9"/>
          </p:nvPr>
        </p:nvSpPr>
        <p:spPr>
          <a:xfrm>
            <a:off x="3421950" y="2409750"/>
            <a:ext cx="23001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ora Medium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8" name="Google Shape;238;p29"/>
          <p:cNvSpPr txBox="1"/>
          <p:nvPr>
            <p:ph type="subTitle" idx="13"/>
          </p:nvPr>
        </p:nvSpPr>
        <p:spPr>
          <a:xfrm>
            <a:off x="3465745" y="1853575"/>
            <a:ext cx="2256300" cy="550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39" name="Google Shape;239;p29"/>
          <p:cNvSpPr txBox="1"/>
          <p:nvPr>
            <p:ph type="subTitle" idx="14"/>
          </p:nvPr>
        </p:nvSpPr>
        <p:spPr>
          <a:xfrm>
            <a:off x="893250" y="2409750"/>
            <a:ext cx="23001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ora Medium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40" name="Google Shape;240;p29"/>
          <p:cNvSpPr txBox="1"/>
          <p:nvPr>
            <p:ph type="subTitle" idx="15"/>
          </p:nvPr>
        </p:nvSpPr>
        <p:spPr>
          <a:xfrm>
            <a:off x="893250" y="1853575"/>
            <a:ext cx="2256300" cy="550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1" name="Google Shape;241;p29"/>
          <p:cNvSpPr txBox="1"/>
          <p:nvPr>
            <p:ph type="title"/>
          </p:nvPr>
        </p:nvSpPr>
        <p:spPr>
          <a:xfrm>
            <a:off x="720000" y="521225"/>
            <a:ext cx="77040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numbers and text">
  <p:cSld name="CUSTOM_2">
    <p:bg>
      <p:bgPr>
        <a:gradFill>
          <a:gsLst>
            <a:gs pos="0">
              <a:srgbClr val="FFFFFF"/>
            </a:gs>
            <a:gs pos="100000">
              <a:srgbClr val="BEBEBE"/>
            </a:gs>
          </a:gsLst>
          <a:lin ang="13500032" scaled="0"/>
        </a:gradFill>
        <a:effectLst/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30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4499999" flipH="1">
            <a:off x="4887452" y="-1357525"/>
            <a:ext cx="6132818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0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49">
            <a:off x="8332761" y="759049"/>
            <a:ext cx="602508" cy="629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0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1799996">
            <a:off x="-532605" y="962180"/>
            <a:ext cx="805089" cy="807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0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2699955">
            <a:off x="-149521" y="-103259"/>
            <a:ext cx="466043" cy="487218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0"/>
          <p:cNvSpPr txBox="1"/>
          <p:nvPr>
            <p:ph type="subTitle" idx="1"/>
          </p:nvPr>
        </p:nvSpPr>
        <p:spPr>
          <a:xfrm>
            <a:off x="888000" y="3616275"/>
            <a:ext cx="21900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ora Medium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48" name="Google Shape;248;p30"/>
          <p:cNvSpPr txBox="1"/>
          <p:nvPr>
            <p:ph type="subTitle" idx="2"/>
          </p:nvPr>
        </p:nvSpPr>
        <p:spPr>
          <a:xfrm>
            <a:off x="888000" y="4027325"/>
            <a:ext cx="2190000" cy="572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9" name="Google Shape;249;p30"/>
          <p:cNvSpPr txBox="1"/>
          <p:nvPr>
            <p:ph type="subTitle" idx="3"/>
          </p:nvPr>
        </p:nvSpPr>
        <p:spPr>
          <a:xfrm>
            <a:off x="3477000" y="3166775"/>
            <a:ext cx="21900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ora Medium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0" name="Google Shape;250;p30"/>
          <p:cNvSpPr txBox="1"/>
          <p:nvPr>
            <p:ph type="subTitle" idx="4"/>
          </p:nvPr>
        </p:nvSpPr>
        <p:spPr>
          <a:xfrm>
            <a:off x="3477000" y="3577825"/>
            <a:ext cx="2190000" cy="572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1" name="Google Shape;251;p30"/>
          <p:cNvSpPr txBox="1"/>
          <p:nvPr>
            <p:ph type="subTitle" idx="5"/>
          </p:nvPr>
        </p:nvSpPr>
        <p:spPr>
          <a:xfrm>
            <a:off x="6066000" y="3616275"/>
            <a:ext cx="21900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ora Medium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2" name="Google Shape;252;p30"/>
          <p:cNvSpPr txBox="1"/>
          <p:nvPr>
            <p:ph type="subTitle" idx="6"/>
          </p:nvPr>
        </p:nvSpPr>
        <p:spPr>
          <a:xfrm>
            <a:off x="6066000" y="4027325"/>
            <a:ext cx="2190000" cy="572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3" name="Google Shape;253;p30"/>
          <p:cNvSpPr txBox="1"/>
          <p:nvPr>
            <p:ph type="title" hasCustomPrompt="1"/>
          </p:nvPr>
        </p:nvSpPr>
        <p:spPr>
          <a:xfrm>
            <a:off x="720000" y="2189473"/>
            <a:ext cx="2526000" cy="912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b="1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54" name="Google Shape;254;p30"/>
          <p:cNvSpPr txBox="1"/>
          <p:nvPr>
            <p:ph type="title" idx="7" hasCustomPrompt="1"/>
          </p:nvPr>
        </p:nvSpPr>
        <p:spPr>
          <a:xfrm>
            <a:off x="3309000" y="1739973"/>
            <a:ext cx="2526000" cy="912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b="1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55" name="Google Shape;255;p30"/>
          <p:cNvSpPr txBox="1"/>
          <p:nvPr>
            <p:ph type="title" idx="8" hasCustomPrompt="1"/>
          </p:nvPr>
        </p:nvSpPr>
        <p:spPr>
          <a:xfrm>
            <a:off x="5898000" y="2189473"/>
            <a:ext cx="2526000" cy="912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b="1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56" name="Google Shape;256;p30"/>
          <p:cNvSpPr txBox="1"/>
          <p:nvPr>
            <p:ph type="title" idx="9"/>
          </p:nvPr>
        </p:nvSpPr>
        <p:spPr>
          <a:xfrm>
            <a:off x="720000" y="521225"/>
            <a:ext cx="77040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body" idx="1"/>
          </p:nvPr>
        </p:nvSpPr>
        <p:spPr>
          <a:xfrm>
            <a:off x="720000" y="1799225"/>
            <a:ext cx="7704000" cy="2769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720000" y="521225"/>
            <a:ext cx="77040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29" name="Google Shape;29;p4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5400001">
            <a:off x="4620274" y="60063"/>
            <a:ext cx="9144000" cy="477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bg>
      <p:bgPr>
        <a:gradFill>
          <a:gsLst>
            <a:gs pos="0">
              <a:srgbClr val="FFFFFF"/>
            </a:gs>
            <a:gs pos="100000">
              <a:srgbClr val="BEBEBE"/>
            </a:gs>
          </a:gsLst>
          <a:lin ang="0" scaled="0"/>
        </a:gradFill>
        <a:effectLst/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31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>
            <a:off x="-456298" y="-161450"/>
            <a:ext cx="3758249" cy="5958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1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10799951">
            <a:off x="2699448" y="-251356"/>
            <a:ext cx="602508" cy="629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1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9000004">
            <a:off x="2598155" y="3920702"/>
            <a:ext cx="805089" cy="807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1" name="Google Shape;261;p31"/>
          <p:cNvCxnSpPr/>
          <p:nvPr/>
        </p:nvCxnSpPr>
        <p:spPr>
          <a:xfrm rot="10800000">
            <a:off x="8801725" y="539325"/>
            <a:ext cx="0" cy="40629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2" name="Google Shape;262;p31"/>
          <p:cNvSpPr txBox="1"/>
          <p:nvPr>
            <p:ph type="ctrTitle"/>
          </p:nvPr>
        </p:nvSpPr>
        <p:spPr>
          <a:xfrm flipH="1">
            <a:off x="4403975" y="539500"/>
            <a:ext cx="4016700" cy="1156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63" name="Google Shape;263;p31"/>
          <p:cNvSpPr txBox="1"/>
          <p:nvPr>
            <p:ph type="subTitle" idx="1"/>
          </p:nvPr>
        </p:nvSpPr>
        <p:spPr>
          <a:xfrm flipH="1">
            <a:off x="4403975" y="1790175"/>
            <a:ext cx="3922500" cy="1306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ora Medium"/>
              <a:buNone/>
              <a:defRPr sz="1700">
                <a:latin typeface="Nunito Medium"/>
                <a:ea typeface="Nunito Medium"/>
                <a:cs typeface="Nunito Medium"/>
                <a:sym typeface="Nunito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ora Medium"/>
              <a:buNone/>
              <a:defRPr sz="2100">
                <a:latin typeface="Lora Medium"/>
                <a:ea typeface="Lora Medium"/>
                <a:cs typeface="Lora Medium"/>
                <a:sym typeface="Lora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ora Medium"/>
              <a:buNone/>
              <a:defRPr sz="2100">
                <a:latin typeface="Lora Medium"/>
                <a:ea typeface="Lora Medium"/>
                <a:cs typeface="Lora Medium"/>
                <a:sym typeface="Lora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ora Medium"/>
              <a:buNone/>
              <a:defRPr sz="2100">
                <a:latin typeface="Lora Medium"/>
                <a:ea typeface="Lora Medium"/>
                <a:cs typeface="Lora Medium"/>
                <a:sym typeface="Lora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ora Medium"/>
              <a:buNone/>
              <a:defRPr sz="2100">
                <a:latin typeface="Lora Medium"/>
                <a:ea typeface="Lora Medium"/>
                <a:cs typeface="Lora Medium"/>
                <a:sym typeface="Lora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ora Medium"/>
              <a:buNone/>
              <a:defRPr sz="2100">
                <a:latin typeface="Lora Medium"/>
                <a:ea typeface="Lora Medium"/>
                <a:cs typeface="Lora Medium"/>
                <a:sym typeface="Lora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ora Medium"/>
              <a:buNone/>
              <a:defRPr sz="2100">
                <a:latin typeface="Lora Medium"/>
                <a:ea typeface="Lora Medium"/>
                <a:cs typeface="Lora Medium"/>
                <a:sym typeface="Lora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ora Medium"/>
              <a:buNone/>
              <a:defRPr sz="2100">
                <a:latin typeface="Lora Medium"/>
                <a:ea typeface="Lora Medium"/>
                <a:cs typeface="Lora Medium"/>
                <a:sym typeface="Lora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ora Medium"/>
              <a:buNone/>
              <a:defRPr sz="2100">
                <a:latin typeface="Lora Medium"/>
                <a:ea typeface="Lora Medium"/>
                <a:cs typeface="Lora Medium"/>
                <a:sym typeface="Lora Medium"/>
              </a:defRPr>
            </a:lvl9pPr>
          </a:lstStyle>
          <a:p/>
        </p:txBody>
      </p:sp>
      <p:sp>
        <p:nvSpPr>
          <p:cNvPr id="264" name="Google Shape;264;p31"/>
          <p:cNvSpPr txBox="1"/>
          <p:nvPr/>
        </p:nvSpPr>
        <p:spPr>
          <a:xfrm>
            <a:off x="4403975" y="3950875"/>
            <a:ext cx="41829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CREDITS: This presentation template was created by </a:t>
            </a:r>
            <a:r>
              <a:rPr lang="en-GB" sz="1000" b="1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5"/>
              </a:rPr>
              <a:t>Slidesgo</a:t>
            </a:r>
            <a:r>
              <a:rPr lang="en-GB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and includes icons by </a:t>
            </a:r>
            <a:r>
              <a:rPr lang="en-GB" sz="1000" b="1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6"/>
              </a:rPr>
              <a:t>Flaticon</a:t>
            </a:r>
            <a:r>
              <a:rPr lang="en-GB" sz="1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GB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and infographics &amp; images by </a:t>
            </a:r>
            <a:r>
              <a:rPr lang="en-GB" sz="1000" b="1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7"/>
              </a:rPr>
              <a:t>Freepik</a:t>
            </a:r>
            <a:endParaRPr sz="10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32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5399998" flipH="1">
            <a:off x="7416330" y="-1648126"/>
            <a:ext cx="3758249" cy="5958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2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10799951">
            <a:off x="8430768" y="4107625"/>
            <a:ext cx="602508" cy="629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2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9000004">
            <a:off x="4720038" y="-303517"/>
            <a:ext cx="805089" cy="807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_1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33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899998" flipH="1">
            <a:off x="-1435524" y="-1519672"/>
            <a:ext cx="6132816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3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50" flipH="1">
            <a:off x="252197" y="1158490"/>
            <a:ext cx="682890" cy="713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3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899995" flipH="1">
            <a:off x="191108" y="4195480"/>
            <a:ext cx="805089" cy="807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3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3599957" flipH="1">
            <a:off x="660668" y="2824094"/>
            <a:ext cx="466043" cy="48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bg>
      <p:bgPr>
        <a:gradFill>
          <a:gsLst>
            <a:gs pos="0">
              <a:srgbClr val="FFFFFF"/>
            </a:gs>
            <a:gs pos="100000">
              <a:srgbClr val="BEBEBE"/>
            </a:gs>
          </a:gsLst>
          <a:lin ang="16200038" scaled="0"/>
        </a:gradFill>
        <a:effectLst/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5"/>
          <p:cNvCxnSpPr/>
          <p:nvPr/>
        </p:nvCxnSpPr>
        <p:spPr>
          <a:xfrm rot="10800000">
            <a:off x="8801725" y="539325"/>
            <a:ext cx="0" cy="40629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2" name="Google Shape;32;p5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-6299998">
            <a:off x="-1734784" y="-2088722"/>
            <a:ext cx="6132816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5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4500000">
            <a:off x="608811" y="1848411"/>
            <a:ext cx="451099" cy="4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5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1800001">
            <a:off x="800900" y="2865250"/>
            <a:ext cx="451099" cy="4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265725" y="4295822"/>
            <a:ext cx="605100" cy="607207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 txBox="1"/>
          <p:nvPr>
            <p:ph type="title"/>
          </p:nvPr>
        </p:nvSpPr>
        <p:spPr>
          <a:xfrm>
            <a:off x="2413683" y="726978"/>
            <a:ext cx="4934400" cy="498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1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type="title" idx="2"/>
          </p:nvPr>
        </p:nvSpPr>
        <p:spPr>
          <a:xfrm>
            <a:off x="2413683" y="2886478"/>
            <a:ext cx="4934400" cy="498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type="subTitle" idx="1"/>
          </p:nvPr>
        </p:nvSpPr>
        <p:spPr>
          <a:xfrm>
            <a:off x="2405525" y="1410578"/>
            <a:ext cx="4934400" cy="864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type="subTitle" idx="3"/>
          </p:nvPr>
        </p:nvSpPr>
        <p:spPr>
          <a:xfrm>
            <a:off x="2413675" y="3570078"/>
            <a:ext cx="4934400" cy="864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bg>
      <p:bgPr>
        <a:gradFill>
          <a:gsLst>
            <a:gs pos="0">
              <a:srgbClr val="FFFFFF"/>
            </a:gs>
            <a:gs pos="100000">
              <a:srgbClr val="BEBEBE"/>
            </a:gs>
          </a:gsLst>
          <a:lin ang="2700006" scaled="0"/>
        </a:gradFill>
        <a:effectLst/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6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-899999">
            <a:off x="3678940" y="-2563549"/>
            <a:ext cx="6132817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6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4500000">
            <a:off x="6435225" y="-87975"/>
            <a:ext cx="451099" cy="4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6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1800001">
            <a:off x="8605225" y="2951725"/>
            <a:ext cx="451099" cy="4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8797900" y="3595522"/>
            <a:ext cx="605100" cy="6072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" name="Google Shape;45;p6"/>
          <p:cNvCxnSpPr/>
          <p:nvPr/>
        </p:nvCxnSpPr>
        <p:spPr>
          <a:xfrm rot="10800000">
            <a:off x="356025" y="539325"/>
            <a:ext cx="0" cy="40629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Google Shape;46;p6"/>
          <p:cNvSpPr txBox="1"/>
          <p:nvPr>
            <p:ph type="title"/>
          </p:nvPr>
        </p:nvSpPr>
        <p:spPr>
          <a:xfrm>
            <a:off x="720000" y="521225"/>
            <a:ext cx="77040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gradFill>
          <a:gsLst>
            <a:gs pos="0">
              <a:srgbClr val="FFFFFF"/>
            </a:gs>
            <a:gs pos="100000">
              <a:srgbClr val="BEBEBE"/>
            </a:gs>
          </a:gsLst>
          <a:lin ang="13500032" scaled="0"/>
        </a:gradFill>
        <a:effectLst/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body" idx="1"/>
          </p:nvPr>
        </p:nvSpPr>
        <p:spPr>
          <a:xfrm>
            <a:off x="720000" y="1557388"/>
            <a:ext cx="4075500" cy="2814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9" name="Google Shape;49;p7"/>
          <p:cNvSpPr txBox="1"/>
          <p:nvPr>
            <p:ph type="title"/>
          </p:nvPr>
        </p:nvSpPr>
        <p:spPr>
          <a:xfrm>
            <a:off x="720000" y="771213"/>
            <a:ext cx="40755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50" name="Google Shape;50;p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454751" y="-465500"/>
            <a:ext cx="3758249" cy="59586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" name="Google Shape;51;p7"/>
          <p:cNvCxnSpPr/>
          <p:nvPr/>
        </p:nvCxnSpPr>
        <p:spPr>
          <a:xfrm rot="10800000">
            <a:off x="356025" y="539325"/>
            <a:ext cx="0" cy="40629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2" name="Google Shape;52;p7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49">
            <a:off x="4621522" y="-295333"/>
            <a:ext cx="602508" cy="629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7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1799996">
            <a:off x="5427020" y="7930"/>
            <a:ext cx="805089" cy="807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7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2699964">
            <a:off x="5623805" y="4347903"/>
            <a:ext cx="811413" cy="814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7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2699955">
            <a:off x="4899504" y="4692828"/>
            <a:ext cx="466043" cy="48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gradFill>
          <a:gsLst>
            <a:gs pos="0">
              <a:srgbClr val="FFFFFF"/>
            </a:gs>
            <a:gs pos="100000">
              <a:srgbClr val="BEBEBE"/>
            </a:gs>
          </a:gsLst>
          <a:lin ang="2698631" scaled="0"/>
        </a:gradFill>
        <a:effectLst/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8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-7199997">
            <a:off x="323104" y="-3681852"/>
            <a:ext cx="3758249" cy="5958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8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7199997" flipH="1">
            <a:off x="5725582" y="-3405552"/>
            <a:ext cx="3758249" cy="5958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8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8254781">
            <a:off x="1602992" y="2682233"/>
            <a:ext cx="6132817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8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10799951" flipH="1">
            <a:off x="141331" y="2490675"/>
            <a:ext cx="602508" cy="629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8"/>
          <p:cNvPicPr preferRelativeResize="0"/>
          <p:nvPr/>
        </p:nvPicPr>
        <p:blipFill>
          <a:blip r:embed="rId5"/>
          <a:stretch>
            <a:fillRect/>
          </a:stretch>
        </p:blipFill>
        <p:spPr>
          <a:xfrm rot="-9000004" flipH="1">
            <a:off x="-25196" y="4130033"/>
            <a:ext cx="805089" cy="807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8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6299956" flipH="1">
            <a:off x="8663781" y="3417325"/>
            <a:ext cx="602507" cy="62988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8"/>
          <p:cNvSpPr txBox="1"/>
          <p:nvPr>
            <p:ph type="title"/>
          </p:nvPr>
        </p:nvSpPr>
        <p:spPr>
          <a:xfrm>
            <a:off x="720000" y="1764425"/>
            <a:ext cx="7704000" cy="1843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000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9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-6299999">
            <a:off x="964483" y="-2827625"/>
            <a:ext cx="3244136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9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49">
            <a:off x="5436847" y="-174583"/>
            <a:ext cx="602508" cy="629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9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1799996">
            <a:off x="4249870" y="4602130"/>
            <a:ext cx="805089" cy="807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9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2699987">
            <a:off x="8661436" y="33888"/>
            <a:ext cx="521857" cy="523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9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2699955">
            <a:off x="3250304" y="4548378"/>
            <a:ext cx="466043" cy="487218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9"/>
          <p:cNvSpPr txBox="1"/>
          <p:nvPr>
            <p:ph type="title"/>
          </p:nvPr>
        </p:nvSpPr>
        <p:spPr>
          <a:xfrm>
            <a:off x="760300" y="1397038"/>
            <a:ext cx="3652500" cy="698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34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1" name="Google Shape;71;p9"/>
          <p:cNvSpPr txBox="1"/>
          <p:nvPr>
            <p:ph type="subTitle" idx="1"/>
          </p:nvPr>
        </p:nvSpPr>
        <p:spPr>
          <a:xfrm>
            <a:off x="760300" y="2511363"/>
            <a:ext cx="3652500" cy="1235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type="body" idx="1"/>
          </p:nvPr>
        </p:nvSpPr>
        <p:spPr>
          <a:xfrm>
            <a:off x="713225" y="3296175"/>
            <a:ext cx="2498400" cy="13923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3" Type="http://schemas.openxmlformats.org/officeDocument/2006/relationships/theme" Target="../theme/theme1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BEBEBE"/>
            </a:gs>
          </a:gsLst>
          <a:lin ang="5400012" scaled="0"/>
        </a:gra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21225"/>
            <a:ext cx="77040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.png"/><Relationship Id="rId1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7"/>
          <p:cNvSpPr txBox="1"/>
          <p:nvPr>
            <p:ph type="ctrTitle"/>
          </p:nvPr>
        </p:nvSpPr>
        <p:spPr>
          <a:xfrm>
            <a:off x="720090" y="1743710"/>
            <a:ext cx="6096635" cy="2541905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9A26E7"/>
                </a:solidFill>
              </a:rPr>
              <a:t>White Biotechnology</a:t>
            </a:r>
            <a:br>
              <a:rPr lang="en-US" sz="3700">
                <a:solidFill>
                  <a:srgbClr val="9A26E7"/>
                </a:solidFill>
              </a:rPr>
            </a:br>
            <a:r>
              <a:rPr lang="en-US" sz="3600">
                <a:solidFill>
                  <a:schemeClr val="tx1"/>
                </a:solidFill>
              </a:rPr>
              <a:t>(Industrial Biotechnology)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285" name="Google Shape;285;p37"/>
          <p:cNvSpPr txBox="1"/>
          <p:nvPr>
            <p:ph type="subTitle" idx="1"/>
          </p:nvPr>
        </p:nvSpPr>
        <p:spPr>
          <a:xfrm>
            <a:off x="720000" y="4285924"/>
            <a:ext cx="4733700" cy="313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  <p:cxnSp>
        <p:nvCxnSpPr>
          <p:cNvPr id="286" name="Google Shape;286;p37"/>
          <p:cNvCxnSpPr/>
          <p:nvPr/>
        </p:nvCxnSpPr>
        <p:spPr>
          <a:xfrm>
            <a:off x="720000" y="3989800"/>
            <a:ext cx="48507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7"/>
          <p:cNvSpPr txBox="1"/>
          <p:nvPr>
            <p:ph type="body" idx="1"/>
          </p:nvPr>
        </p:nvSpPr>
        <p:spPr>
          <a:xfrm>
            <a:off x="421005" y="1120140"/>
            <a:ext cx="8286115" cy="361061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2800"/>
              <a:t>According to Cornell University, “Bioremediation provides a</a:t>
            </a:r>
            <a:r>
              <a:rPr lang="en-US" sz="2800"/>
              <a:t> </a:t>
            </a:r>
            <a:r>
              <a:rPr sz="2800"/>
              <a:t>technique for cleaning up pollution by enhancing the same biodegradation processes that</a:t>
            </a:r>
            <a:r>
              <a:rPr lang="en-US" sz="2800"/>
              <a:t> </a:t>
            </a:r>
            <a:r>
              <a:rPr sz="2800"/>
              <a:t>occur in nature.” Although bioremediation happens naturally over time, scientists have</a:t>
            </a:r>
            <a:r>
              <a:rPr lang="en-US" sz="2800"/>
              <a:t> </a:t>
            </a:r>
            <a:r>
              <a:rPr sz="2800"/>
              <a:t>developed ways to speed up the process through bioremediation technology.</a:t>
            </a:r>
            <a:endParaRPr sz="2800"/>
          </a:p>
        </p:txBody>
      </p:sp>
      <p:sp>
        <p:nvSpPr>
          <p:cNvPr id="391" name="Google Shape;391;p47"/>
          <p:cNvSpPr txBox="1"/>
          <p:nvPr>
            <p:ph type="title"/>
          </p:nvPr>
        </p:nvSpPr>
        <p:spPr>
          <a:xfrm>
            <a:off x="720000" y="521225"/>
            <a:ext cx="77040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accent3"/>
                </a:solidFill>
              </a:rPr>
              <a:t>Bioremediation</a:t>
            </a:r>
            <a:endParaRPr lang="en-US" altLang="en-GB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4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657475" y="1075690"/>
            <a:ext cx="3145790" cy="2960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4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012180" y="1769110"/>
            <a:ext cx="2837180" cy="2920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4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07315" y="1924050"/>
            <a:ext cx="2745105" cy="2742565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4"/>
          <p:cNvSpPr txBox="1"/>
          <p:nvPr>
            <p:ph type="subTitle" idx="3"/>
          </p:nvPr>
        </p:nvSpPr>
        <p:spPr>
          <a:xfrm>
            <a:off x="3347460" y="-1529685"/>
            <a:ext cx="21900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 lang="en-GB"/>
          </a:p>
        </p:txBody>
      </p:sp>
      <p:sp>
        <p:nvSpPr>
          <p:cNvPr id="355" name="Google Shape;355;p44"/>
          <p:cNvSpPr txBox="1"/>
          <p:nvPr>
            <p:ph type="subTitle" idx="4"/>
          </p:nvPr>
        </p:nvSpPr>
        <p:spPr>
          <a:xfrm>
            <a:off x="2195570" y="-871620"/>
            <a:ext cx="2190000" cy="572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 lang="en-GB"/>
          </a:p>
        </p:txBody>
      </p:sp>
      <p:sp>
        <p:nvSpPr>
          <p:cNvPr id="356" name="Google Shape;356;p44"/>
          <p:cNvSpPr txBox="1"/>
          <p:nvPr>
            <p:ph type="title" idx="9"/>
          </p:nvPr>
        </p:nvSpPr>
        <p:spPr>
          <a:xfrm>
            <a:off x="720000" y="521225"/>
            <a:ext cx="77040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3 ways of </a:t>
            </a:r>
            <a:r>
              <a:rPr lang="en-US">
                <a:solidFill>
                  <a:schemeClr val="tx1"/>
                </a:solidFill>
              </a:rPr>
              <a:t>Bioremediation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57" name="Google Shape;357;p44"/>
          <p:cNvSpPr txBox="1"/>
          <p:nvPr>
            <p:ph type="subTitle" idx="1"/>
          </p:nvPr>
        </p:nvSpPr>
        <p:spPr>
          <a:xfrm>
            <a:off x="-2844530" y="4731970"/>
            <a:ext cx="21900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Mercury</a:t>
            </a:r>
            <a:endParaRPr lang="en-GB"/>
          </a:p>
        </p:txBody>
      </p:sp>
      <p:sp>
        <p:nvSpPr>
          <p:cNvPr id="358" name="Google Shape;358;p44"/>
          <p:cNvSpPr txBox="1"/>
          <p:nvPr>
            <p:ph type="subTitle" idx="2"/>
          </p:nvPr>
        </p:nvSpPr>
        <p:spPr>
          <a:xfrm>
            <a:off x="-2772775" y="4228620"/>
            <a:ext cx="2190000" cy="572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Mercury is the closest planet to the Sun</a:t>
            </a:r>
            <a:endParaRPr lang="en-GB"/>
          </a:p>
        </p:txBody>
      </p:sp>
      <p:sp>
        <p:nvSpPr>
          <p:cNvPr id="359" name="Google Shape;359;p44"/>
          <p:cNvSpPr txBox="1"/>
          <p:nvPr>
            <p:ph type="subTitle" idx="5"/>
          </p:nvPr>
        </p:nvSpPr>
        <p:spPr>
          <a:xfrm>
            <a:off x="1691485" y="-812215"/>
            <a:ext cx="21900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Mars</a:t>
            </a:r>
            <a:endParaRPr lang="en-GB"/>
          </a:p>
        </p:txBody>
      </p:sp>
      <p:sp>
        <p:nvSpPr>
          <p:cNvPr id="360" name="Google Shape;360;p44"/>
          <p:cNvSpPr txBox="1"/>
          <p:nvPr>
            <p:ph type="subTitle" idx="6"/>
          </p:nvPr>
        </p:nvSpPr>
        <p:spPr>
          <a:xfrm>
            <a:off x="1691485" y="-1532100"/>
            <a:ext cx="2190000" cy="572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Despite being red, Mars is a cold place</a:t>
            </a:r>
            <a:endParaRPr lang="en-GB"/>
          </a:p>
        </p:txBody>
      </p:sp>
      <p:sp>
        <p:nvSpPr>
          <p:cNvPr id="361" name="Google Shape;361;p44"/>
          <p:cNvSpPr txBox="1"/>
          <p:nvPr>
            <p:ph type="title"/>
          </p:nvPr>
        </p:nvSpPr>
        <p:spPr>
          <a:xfrm>
            <a:off x="179615" y="2894958"/>
            <a:ext cx="2526000" cy="912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tx1"/>
                </a:solidFill>
              </a:rPr>
              <a:t>Crime scene clean up</a:t>
            </a:r>
            <a:endParaRPr lang="en-US" altLang="en-GB">
              <a:solidFill>
                <a:schemeClr val="tx1"/>
              </a:solidFill>
            </a:endParaRPr>
          </a:p>
        </p:txBody>
      </p:sp>
      <p:sp>
        <p:nvSpPr>
          <p:cNvPr id="362" name="Google Shape;362;p44"/>
          <p:cNvSpPr txBox="1"/>
          <p:nvPr>
            <p:ph type="title" idx="7"/>
          </p:nvPr>
        </p:nvSpPr>
        <p:spPr>
          <a:xfrm>
            <a:off x="2852420" y="1752600"/>
            <a:ext cx="2713990" cy="202692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tx1"/>
                </a:solidFill>
              </a:rPr>
              <a:t>The cleanup of contaminated soil</a:t>
            </a:r>
            <a:endParaRPr lang="en-US" altLang="en-GB">
              <a:solidFill>
                <a:schemeClr val="tx1"/>
              </a:solidFill>
            </a:endParaRPr>
          </a:p>
        </p:txBody>
      </p:sp>
      <p:sp>
        <p:nvSpPr>
          <p:cNvPr id="363" name="Google Shape;363;p44"/>
          <p:cNvSpPr txBox="1"/>
          <p:nvPr>
            <p:ph type="title" idx="8"/>
          </p:nvPr>
        </p:nvSpPr>
        <p:spPr>
          <a:xfrm>
            <a:off x="6167755" y="2600960"/>
            <a:ext cx="2526030" cy="1085215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tx1"/>
                </a:solidFill>
              </a:rPr>
              <a:t>Oil spill cleanup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2987675" y="1995805"/>
            <a:ext cx="2304415" cy="1224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46"/>
          <p:cNvPicPr preferRelativeResize="0"/>
          <p:nvPr/>
        </p:nvPicPr>
        <p:blipFill>
          <a:blip r:embed="rId1"/>
          <a:stretch>
            <a:fillRect/>
          </a:stretch>
        </p:blipFill>
        <p:spPr>
          <a:xfrm rot="-5400015" flipH="1">
            <a:off x="8270875" y="4632960"/>
            <a:ext cx="1164590" cy="121793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46"/>
          <p:cNvSpPr txBox="1"/>
          <p:nvPr>
            <p:ph type="title"/>
          </p:nvPr>
        </p:nvSpPr>
        <p:spPr>
          <a:xfrm>
            <a:off x="3604895" y="554990"/>
            <a:ext cx="5314315" cy="84201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Crime Scene Cleanup</a:t>
            </a:r>
            <a:endParaRPr lang="en-US">
              <a:solidFill>
                <a:schemeClr val="accent3"/>
              </a:solidFill>
            </a:endParaRPr>
          </a:p>
        </p:txBody>
      </p:sp>
      <p:sp>
        <p:nvSpPr>
          <p:cNvPr id="383" name="Google Shape;383;p46"/>
          <p:cNvSpPr txBox="1"/>
          <p:nvPr>
            <p:ph type="subTitle" idx="1"/>
          </p:nvPr>
        </p:nvSpPr>
        <p:spPr>
          <a:xfrm>
            <a:off x="3174365" y="1491615"/>
            <a:ext cx="5539105" cy="330708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GB" sz="2400"/>
              <a:t>B</a:t>
            </a:r>
            <a:r>
              <a:rPr lang="en-GB" sz="2400"/>
              <a:t>ioremediation in this sense involves the cleanup of blood</a:t>
            </a:r>
            <a:r>
              <a:rPr lang="en-US" altLang="en-GB" sz="2400"/>
              <a:t> </a:t>
            </a:r>
            <a:r>
              <a:rPr lang="en-GB" sz="2400"/>
              <a:t>and bodily fluids that can pose health risks such as hepatitis, HIV, and MRSA.</a:t>
            </a:r>
            <a:r>
              <a:rPr lang="en-US" altLang="en-GB" sz="2400"/>
              <a:t> </a:t>
            </a:r>
            <a:r>
              <a:rPr lang="en-GB" sz="2400"/>
              <a:t>Rather than using standard cleaning agents like bleach or ammonia, crime scene</a:t>
            </a:r>
            <a:r>
              <a:rPr lang="en-US" altLang="en-GB" sz="2400"/>
              <a:t> </a:t>
            </a:r>
            <a:r>
              <a:rPr lang="en-GB" sz="2400"/>
              <a:t>cleaners use enzyme cleaners to rid the scene of harmful substances.</a:t>
            </a:r>
            <a:endParaRPr lang="en-GB" sz="2400"/>
          </a:p>
        </p:txBody>
      </p:sp>
      <p:sp>
        <p:nvSpPr>
          <p:cNvPr id="384" name="Google Shape;384;p46"/>
          <p:cNvSpPr txBox="1"/>
          <p:nvPr>
            <p:ph type="title" idx="2"/>
          </p:nvPr>
        </p:nvSpPr>
        <p:spPr>
          <a:xfrm>
            <a:off x="5364721" y="-1532615"/>
            <a:ext cx="1913700" cy="1152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1"/>
          <p:cNvSpPr txBox="1"/>
          <p:nvPr>
            <p:ph type="title"/>
          </p:nvPr>
        </p:nvSpPr>
        <p:spPr>
          <a:xfrm>
            <a:off x="462915" y="628015"/>
            <a:ext cx="6231890" cy="471805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3">
                    <a:lumMod val="50000"/>
                  </a:schemeClr>
                </a:solidFill>
              </a:rPr>
              <a:t>The Cleanup of contaminated soil</a:t>
            </a:r>
            <a:endParaRPr lang="en-US" sz="2800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31" name="Google Shape;331;p41"/>
          <p:cNvSpPr txBox="1"/>
          <p:nvPr>
            <p:ph type="body" idx="1"/>
          </p:nvPr>
        </p:nvSpPr>
        <p:spPr>
          <a:xfrm>
            <a:off x="395605" y="1203960"/>
            <a:ext cx="7112635" cy="3381375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600"/>
              <a:t>Human activity has introduced many toxic</a:t>
            </a:r>
            <a:r>
              <a:rPr lang="en-US" altLang="en-GB" sz="2600"/>
              <a:t> </a:t>
            </a:r>
            <a:r>
              <a:rPr lang="en-GB" sz="2600"/>
              <a:t>substances into the environment’s soil and</a:t>
            </a:r>
            <a:r>
              <a:rPr lang="en-US" altLang="en-GB" sz="2600"/>
              <a:t> </a:t>
            </a:r>
            <a:r>
              <a:rPr lang="en-GB" sz="2600"/>
              <a:t>groundwater. During</a:t>
            </a:r>
            <a:r>
              <a:rPr lang="en-US" altLang="en-GB" sz="2600"/>
              <a:t> </a:t>
            </a:r>
            <a:r>
              <a:rPr lang="en-GB" sz="2600"/>
              <a:t>bioremediation,</a:t>
            </a:r>
            <a:r>
              <a:rPr lang="en-US" altLang="en-GB" sz="2600"/>
              <a:t> </a:t>
            </a:r>
            <a:r>
              <a:rPr lang="en-GB" sz="2600"/>
              <a:t>microbes utilize chemical contaminants in the soil as an energy source and, through</a:t>
            </a:r>
            <a:endParaRPr lang="en-GB"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600"/>
              <a:t>oxidation-reduction reactions, metabolize the target</a:t>
            </a:r>
            <a:r>
              <a:rPr lang="en-US" altLang="en-GB" sz="2600"/>
              <a:t> </a:t>
            </a:r>
            <a:r>
              <a:rPr lang="en-GB" sz="2600"/>
              <a:t>contaminant into useable</a:t>
            </a:r>
            <a:r>
              <a:rPr lang="en-US" altLang="en-GB" sz="2600"/>
              <a:t> </a:t>
            </a:r>
            <a:r>
              <a:rPr lang="en-GB" sz="2600"/>
              <a:t>energy for microbes.</a:t>
            </a:r>
            <a:endParaRPr lang="en-GB" sz="2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46"/>
          <p:cNvPicPr preferRelativeResize="0"/>
          <p:nvPr/>
        </p:nvPicPr>
        <p:blipFill>
          <a:blip r:embed="rId1"/>
          <a:stretch>
            <a:fillRect/>
          </a:stretch>
        </p:blipFill>
        <p:spPr>
          <a:xfrm rot="-5400015" flipH="1">
            <a:off x="8270875" y="4632960"/>
            <a:ext cx="1164590" cy="121793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46"/>
          <p:cNvSpPr txBox="1"/>
          <p:nvPr>
            <p:ph type="title"/>
          </p:nvPr>
        </p:nvSpPr>
        <p:spPr>
          <a:xfrm>
            <a:off x="3399155" y="411480"/>
            <a:ext cx="5314315" cy="84201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Oil Spill Cleanup</a:t>
            </a:r>
            <a:endParaRPr lang="en-US">
              <a:solidFill>
                <a:schemeClr val="accent3"/>
              </a:solidFill>
            </a:endParaRPr>
          </a:p>
        </p:txBody>
      </p:sp>
      <p:sp>
        <p:nvSpPr>
          <p:cNvPr id="383" name="Google Shape;383;p46"/>
          <p:cNvSpPr txBox="1"/>
          <p:nvPr>
            <p:ph type="subTitle" idx="1"/>
          </p:nvPr>
        </p:nvSpPr>
        <p:spPr>
          <a:xfrm>
            <a:off x="2690495" y="1203325"/>
            <a:ext cx="6052820" cy="366014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GB" sz="2600"/>
              <a:t>T</a:t>
            </a:r>
            <a:r>
              <a:rPr lang="en-GB" sz="2600"/>
              <a:t>here are instances in our country that oil spill happens like in</a:t>
            </a:r>
            <a:r>
              <a:rPr lang="en-US" altLang="en-GB" sz="2600"/>
              <a:t> </a:t>
            </a:r>
            <a:r>
              <a:rPr lang="en-GB" sz="2600"/>
              <a:t>the Guimaras oil spill occurred in the Panay Gulf on August 11, 2006, when the</a:t>
            </a:r>
            <a:r>
              <a:rPr lang="en-US" altLang="en-GB" sz="2600"/>
              <a:t> </a:t>
            </a:r>
            <a:r>
              <a:rPr lang="en-GB" sz="2600"/>
              <a:t>oil tanker MT Solar 1 sank off the coast of Guimaras and Negros islands in the</a:t>
            </a:r>
            <a:r>
              <a:rPr lang="en-US" altLang="en-GB" sz="2600"/>
              <a:t> </a:t>
            </a:r>
            <a:r>
              <a:rPr lang="en-GB" sz="2600"/>
              <a:t>Philippines, causing what is considered as the worst oil spill in the country. </a:t>
            </a:r>
            <a:endParaRPr lang="en-GB" sz="2600"/>
          </a:p>
        </p:txBody>
      </p:sp>
      <p:sp>
        <p:nvSpPr>
          <p:cNvPr id="384" name="Google Shape;384;p46"/>
          <p:cNvSpPr txBox="1"/>
          <p:nvPr>
            <p:ph type="title" idx="2"/>
          </p:nvPr>
        </p:nvSpPr>
        <p:spPr>
          <a:xfrm>
            <a:off x="5364721" y="-1532615"/>
            <a:ext cx="1913700" cy="1152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46"/>
          <p:cNvPicPr preferRelativeResize="0"/>
          <p:nvPr/>
        </p:nvPicPr>
        <p:blipFill>
          <a:blip r:embed="rId1"/>
          <a:stretch>
            <a:fillRect/>
          </a:stretch>
        </p:blipFill>
        <p:spPr>
          <a:xfrm rot="-5400015" flipH="1">
            <a:off x="8270875" y="4632960"/>
            <a:ext cx="1164590" cy="121793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46"/>
          <p:cNvSpPr txBox="1"/>
          <p:nvPr>
            <p:ph type="title"/>
          </p:nvPr>
        </p:nvSpPr>
        <p:spPr>
          <a:xfrm>
            <a:off x="3399155" y="411480"/>
            <a:ext cx="5314315" cy="84201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Oil Spill Cleanup</a:t>
            </a:r>
            <a:endParaRPr lang="en-US">
              <a:solidFill>
                <a:schemeClr val="accent3"/>
              </a:solidFill>
            </a:endParaRPr>
          </a:p>
        </p:txBody>
      </p:sp>
      <p:sp>
        <p:nvSpPr>
          <p:cNvPr id="383" name="Google Shape;383;p46"/>
          <p:cNvSpPr txBox="1"/>
          <p:nvPr>
            <p:ph type="subTitle" idx="1"/>
          </p:nvPr>
        </p:nvSpPr>
        <p:spPr>
          <a:xfrm>
            <a:off x="2690495" y="1203325"/>
            <a:ext cx="6052820" cy="173355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600"/>
              <a:t>Due to</a:t>
            </a:r>
            <a:r>
              <a:rPr lang="en-US" altLang="en-GB" sz="2600"/>
              <a:t> </a:t>
            </a:r>
            <a:r>
              <a:rPr lang="en-GB" sz="2600"/>
              <a:t>the effectiveness and lower cost of bioremediation, two methods were used to clean</a:t>
            </a:r>
            <a:r>
              <a:rPr lang="en-US" altLang="en-GB" sz="2600"/>
              <a:t> </a:t>
            </a:r>
            <a:r>
              <a:rPr lang="en-GB" sz="2600"/>
              <a:t>up an oi</a:t>
            </a:r>
            <a:r>
              <a:rPr lang="en-US" altLang="en-GB" sz="2600"/>
              <a:t>l spill.</a:t>
            </a:r>
            <a:endParaRPr lang="en-US" altLang="en-GB" sz="2600"/>
          </a:p>
        </p:txBody>
      </p:sp>
      <p:sp>
        <p:nvSpPr>
          <p:cNvPr id="384" name="Google Shape;384;p46"/>
          <p:cNvSpPr txBox="1"/>
          <p:nvPr>
            <p:ph type="title" idx="2"/>
          </p:nvPr>
        </p:nvSpPr>
        <p:spPr>
          <a:xfrm>
            <a:off x="2771775" y="2936875"/>
            <a:ext cx="2576195" cy="70739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0">
                <a:solidFill>
                  <a:schemeClr val="accent3"/>
                </a:solidFill>
              </a:rPr>
              <a:t>These are:</a:t>
            </a:r>
            <a:endParaRPr lang="en-US" altLang="en-GB" b="0">
              <a:solidFill>
                <a:schemeClr val="accent3"/>
              </a:solidFill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2843530" y="3616960"/>
            <a:ext cx="5173980" cy="1301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>
                <a:latin typeface="Javanese Text" panose="02000000000000000000" charset="0"/>
                <a:cs typeface="Javanese Text" panose="02000000000000000000" charset="0"/>
              </a:rPr>
              <a:t>Bioaugmentation</a:t>
            </a:r>
            <a:endParaRPr lang="en-US" sz="3600">
              <a:latin typeface="Javanese Text" panose="02000000000000000000" charset="0"/>
              <a:cs typeface="Javanese Text" panose="0200000000000000000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>
                <a:latin typeface="Javanese Text" panose="02000000000000000000" charset="0"/>
                <a:cs typeface="Javanese Text" panose="02000000000000000000" charset="0"/>
              </a:rPr>
              <a:t>Biostimulation</a:t>
            </a:r>
            <a:endParaRPr lang="en-US" sz="3600">
              <a:latin typeface="Javanese Text" panose="02000000000000000000" charset="0"/>
              <a:cs typeface="Javanese Text" panose="02000000000000000000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1"/>
          <p:cNvSpPr txBox="1"/>
          <p:nvPr>
            <p:ph type="title"/>
          </p:nvPr>
        </p:nvSpPr>
        <p:spPr>
          <a:xfrm>
            <a:off x="462915" y="628015"/>
            <a:ext cx="6231890" cy="471805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3"/>
                </a:solidFill>
              </a:rPr>
              <a:t>Bioaugmentation</a:t>
            </a:r>
            <a:endParaRPr lang="en-US" sz="2800" b="1">
              <a:solidFill>
                <a:schemeClr val="accent3"/>
              </a:solidFill>
            </a:endParaRPr>
          </a:p>
        </p:txBody>
      </p:sp>
      <p:sp>
        <p:nvSpPr>
          <p:cNvPr id="331" name="Google Shape;331;p41"/>
          <p:cNvSpPr txBox="1"/>
          <p:nvPr>
            <p:ph type="body" idx="1"/>
          </p:nvPr>
        </p:nvSpPr>
        <p:spPr>
          <a:xfrm>
            <a:off x="395605" y="1203960"/>
            <a:ext cx="5909945" cy="3381375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3600"/>
              <a:t>which is the injection of a small number of oil-degrading</a:t>
            </a:r>
            <a:endParaRPr lang="en-GB"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3600"/>
              <a:t>microbes into an affected area.</a:t>
            </a:r>
            <a:endParaRPr lang="en-GB" sz="3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1"/>
          <p:cNvSpPr txBox="1"/>
          <p:nvPr>
            <p:ph type="title"/>
          </p:nvPr>
        </p:nvSpPr>
        <p:spPr>
          <a:xfrm>
            <a:off x="462915" y="628015"/>
            <a:ext cx="6231890" cy="471805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3"/>
                </a:solidFill>
              </a:rPr>
              <a:t>Biostimulation</a:t>
            </a:r>
            <a:endParaRPr lang="en-US" sz="2800" b="1">
              <a:solidFill>
                <a:schemeClr val="accent3"/>
              </a:solidFill>
            </a:endParaRPr>
          </a:p>
        </p:txBody>
      </p:sp>
      <p:sp>
        <p:nvSpPr>
          <p:cNvPr id="331" name="Google Shape;331;p41"/>
          <p:cNvSpPr txBox="1"/>
          <p:nvPr>
            <p:ph type="body" idx="1"/>
          </p:nvPr>
        </p:nvSpPr>
        <p:spPr>
          <a:xfrm>
            <a:off x="395605" y="1203960"/>
            <a:ext cx="5909945" cy="3381375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3600"/>
              <a:t>which is the addition of nutrients to stimulate the growth of</a:t>
            </a:r>
            <a:endParaRPr lang="en-GB"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3600"/>
              <a:t>innate oil-degrading microbes to increase the rate of remediation.</a:t>
            </a:r>
            <a:endParaRPr lang="en-GB" sz="3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title"/>
          </p:nvPr>
        </p:nvSpPr>
        <p:spPr>
          <a:xfrm>
            <a:off x="323215" y="1347470"/>
            <a:ext cx="8549640" cy="2748280"/>
          </a:xfrm>
        </p:spPr>
        <p:txBody>
          <a:bodyPr/>
          <a:p>
            <a:r>
              <a:rPr lang="en-US" b="0"/>
              <a:t>In-situ and Ex-situ tell us something about where the bioremediation is taking place. In-situ really just means in place or on-site (keeping something in its natural place), and ex-situ just means out of place or off-site (removing something from its natural place). </a:t>
            </a:r>
            <a:endParaRPr lang="en-US" b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title"/>
          </p:nvPr>
        </p:nvSpPr>
        <p:spPr>
          <a:xfrm>
            <a:off x="323215" y="602615"/>
            <a:ext cx="8549640" cy="3938905"/>
          </a:xfrm>
        </p:spPr>
        <p:txBody>
          <a:bodyPr/>
          <a:p>
            <a:r>
              <a:rPr lang="en-US" sz="2700" b="0">
                <a:solidFill>
                  <a:schemeClr val="accent3"/>
                </a:solidFill>
                <a:sym typeface="+mn-ea"/>
              </a:rPr>
              <a:t>In-situ bioremediation</a:t>
            </a:r>
            <a:r>
              <a:rPr lang="en-US" sz="2700" b="0">
                <a:sym typeface="+mn-ea"/>
              </a:rPr>
              <a:t> means that you allow bioremediation to take place while leaving the soil or water in its natural location.The steps of in-situ bioremediation are site investigation, treatability studies, recovery of free product and removal of the contamination source, design and implementation of the in-situ bioremediation system, and lastly monitoring and performance evaluation of the in situ bioremediation system</a:t>
            </a:r>
            <a:endParaRPr lang="en-US" sz="2700" b="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0"/>
          <p:cNvSpPr txBox="1"/>
          <p:nvPr>
            <p:ph type="title"/>
          </p:nvPr>
        </p:nvSpPr>
        <p:spPr>
          <a:xfrm>
            <a:off x="539750" y="987425"/>
            <a:ext cx="4825365" cy="110871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White Biotechnology</a:t>
            </a:r>
            <a:endParaRPr lang="en-US" altLang="en-GB"/>
          </a:p>
        </p:txBody>
      </p:sp>
      <p:sp>
        <p:nvSpPr>
          <p:cNvPr id="322" name="Google Shape;322;p40"/>
          <p:cNvSpPr txBox="1"/>
          <p:nvPr>
            <p:ph type="subTitle" idx="1"/>
          </p:nvPr>
        </p:nvSpPr>
        <p:spPr>
          <a:xfrm>
            <a:off x="156845" y="2291080"/>
            <a:ext cx="5739130" cy="285242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Industrial or White Biotechnology uses microorganisms and</a:t>
            </a:r>
            <a:endParaRPr lang="en-US" altLang="en-GB"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enzymes to produce goods for industry, including chemicals, plastics, food, agricultural</a:t>
            </a:r>
            <a:endParaRPr lang="en-US" altLang="en-GB"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and pharmaceutical products, and energy carriers.</a:t>
            </a:r>
            <a:endParaRPr lang="en-US" altLang="en-GB" sz="2400"/>
          </a:p>
        </p:txBody>
      </p:sp>
      <p:pic>
        <p:nvPicPr>
          <p:cNvPr id="323" name="Google Shape;323;p40" descr="C:\Users\TONI\Desktop\Jillian\download.jpegdownload"/>
          <p:cNvPicPr preferRelativeResize="0"/>
          <p:nvPr/>
        </p:nvPicPr>
        <p:blipFill rotWithShape="1">
          <a:blip r:embed="rId1"/>
          <a:srcRect l="1464" r="1464"/>
          <a:stretch>
            <a:fillRect/>
          </a:stretch>
        </p:blipFill>
        <p:spPr>
          <a:xfrm>
            <a:off x="5795975" y="987298"/>
            <a:ext cx="3240000" cy="32400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324" name="Google Shape;324;p40"/>
          <p:cNvCxnSpPr/>
          <p:nvPr/>
        </p:nvCxnSpPr>
        <p:spPr>
          <a:xfrm>
            <a:off x="720000" y="2253988"/>
            <a:ext cx="21516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25" name="Google Shape;325;p40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899998">
            <a:off x="7592765" y="479260"/>
            <a:ext cx="605100" cy="607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title"/>
          </p:nvPr>
        </p:nvSpPr>
        <p:spPr>
          <a:xfrm>
            <a:off x="323215" y="3147695"/>
            <a:ext cx="8549640" cy="1905635"/>
          </a:xfrm>
        </p:spPr>
        <p:txBody>
          <a:bodyPr/>
          <a:p>
            <a:r>
              <a:rPr lang="en-US" sz="2700" b="0">
                <a:solidFill>
                  <a:schemeClr val="accent3"/>
                </a:solidFill>
                <a:sym typeface="+mn-ea"/>
              </a:rPr>
              <a:t>Ex-situ</a:t>
            </a:r>
            <a:r>
              <a:rPr lang="en-US" sz="2700" b="0">
                <a:sym typeface="+mn-ea"/>
              </a:rPr>
              <a:t> </a:t>
            </a:r>
            <a:r>
              <a:rPr lang="en-US" sz="2700" b="0">
                <a:solidFill>
                  <a:schemeClr val="accent3"/>
                </a:solidFill>
                <a:sym typeface="+mn-ea"/>
              </a:rPr>
              <a:t>bioremediation</a:t>
            </a:r>
            <a:r>
              <a:rPr lang="en-US" sz="2700" b="0">
                <a:sym typeface="+mn-ea"/>
              </a:rPr>
              <a:t> means you would scoop up the contaminated soil or pump up the contaminated water and take it somewhere else for bioremediation (Hartsock, 2016).</a:t>
            </a:r>
            <a:endParaRPr lang="en-US" sz="2700" b="0">
              <a:sym typeface="+mn-ea"/>
            </a:endParaRPr>
          </a:p>
        </p:txBody>
      </p:sp>
      <p:pic>
        <p:nvPicPr>
          <p:cNvPr id="2" name="Picture 1" descr="uwfeijdbu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990" y="194945"/>
            <a:ext cx="7301230" cy="29527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1"/>
          <p:cNvSpPr txBox="1"/>
          <p:nvPr>
            <p:ph type="title"/>
          </p:nvPr>
        </p:nvSpPr>
        <p:spPr>
          <a:xfrm>
            <a:off x="720000" y="555313"/>
            <a:ext cx="40755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3"/>
                </a:solidFill>
              </a:rPr>
              <a:t>White Biotechnology</a:t>
            </a:r>
            <a:endParaRPr lang="en-US" sz="2800" b="1">
              <a:solidFill>
                <a:schemeClr val="accent3"/>
              </a:solidFill>
            </a:endParaRPr>
          </a:p>
        </p:txBody>
      </p:sp>
      <p:sp>
        <p:nvSpPr>
          <p:cNvPr id="331" name="Google Shape;331;p41"/>
          <p:cNvSpPr txBox="1"/>
          <p:nvPr>
            <p:ph type="body" idx="1"/>
          </p:nvPr>
        </p:nvSpPr>
        <p:spPr>
          <a:xfrm>
            <a:off x="395605" y="1203960"/>
            <a:ext cx="6003925" cy="3381375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400"/>
              <a:t>Renewable raw materials and an</a:t>
            </a:r>
            <a:endParaRPr lang="en-GB"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400"/>
              <a:t>increasing waste from agriculture and forestry are used for the manufacture of industrial</a:t>
            </a:r>
            <a:r>
              <a:rPr lang="en-US" altLang="en-GB" sz="2400"/>
              <a:t> </a:t>
            </a:r>
            <a:r>
              <a:rPr lang="en-GB" sz="2400"/>
              <a:t>goods. Countless metabolic processes take place in a single cell. These processes break</a:t>
            </a:r>
            <a:r>
              <a:rPr lang="en-US" altLang="en-GB" sz="2400"/>
              <a:t> </a:t>
            </a:r>
            <a:r>
              <a:rPr lang="en-GB" sz="2400"/>
              <a:t>down and convert nutrients that have been taken up into new products.</a:t>
            </a:r>
            <a:endParaRPr lang="en-GB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1"/>
          <p:cNvSpPr txBox="1"/>
          <p:nvPr>
            <p:ph type="title"/>
          </p:nvPr>
        </p:nvSpPr>
        <p:spPr>
          <a:xfrm>
            <a:off x="720000" y="555313"/>
            <a:ext cx="40755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3"/>
                </a:solidFill>
              </a:rPr>
              <a:t>White Biotechnology</a:t>
            </a:r>
            <a:endParaRPr lang="en-US" sz="2800" b="1">
              <a:solidFill>
                <a:schemeClr val="accent3"/>
              </a:solidFill>
            </a:endParaRPr>
          </a:p>
        </p:txBody>
      </p:sp>
      <p:sp>
        <p:nvSpPr>
          <p:cNvPr id="331" name="Google Shape;331;p41"/>
          <p:cNvSpPr txBox="1"/>
          <p:nvPr>
            <p:ph type="body" idx="1"/>
          </p:nvPr>
        </p:nvSpPr>
        <p:spPr>
          <a:xfrm>
            <a:off x="395605" y="1203960"/>
            <a:ext cx="6003925" cy="3381375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800"/>
              <a:t>Enzymes are</a:t>
            </a:r>
            <a:endParaRPr lang="en-GB"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800"/>
              <a:t>involved in controlling and coordinating reactions that happen simultaneously or</a:t>
            </a:r>
            <a:endParaRPr lang="en-GB"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800"/>
              <a:t>consecutively. Humans have been making use of microbial and enzymatic processes for a</a:t>
            </a:r>
            <a:endParaRPr lang="en-GB"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800"/>
              <a:t>long time.</a:t>
            </a:r>
            <a:endParaRPr lang="en-GB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1"/>
          <p:cNvSpPr txBox="1"/>
          <p:nvPr>
            <p:ph type="title"/>
          </p:nvPr>
        </p:nvSpPr>
        <p:spPr>
          <a:xfrm>
            <a:off x="720000" y="555313"/>
            <a:ext cx="40755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3"/>
                </a:solidFill>
              </a:rPr>
              <a:t>White Biotechnology</a:t>
            </a:r>
            <a:endParaRPr lang="en-US" sz="2800" b="1">
              <a:solidFill>
                <a:schemeClr val="accent3"/>
              </a:solidFill>
            </a:endParaRPr>
          </a:p>
        </p:txBody>
      </p:sp>
      <p:sp>
        <p:nvSpPr>
          <p:cNvPr id="331" name="Google Shape;331;p41"/>
          <p:cNvSpPr txBox="1"/>
          <p:nvPr>
            <p:ph type="body" idx="1"/>
          </p:nvPr>
        </p:nvSpPr>
        <p:spPr>
          <a:xfrm>
            <a:off x="395605" y="1203960"/>
            <a:ext cx="6003925" cy="3381375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600"/>
              <a:t>Microorganisms and enzymes can</a:t>
            </a:r>
            <a:endParaRPr lang="en-GB"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600"/>
              <a:t>be used for the production of food supplements such as vitamin B2, biobased plastics such</a:t>
            </a:r>
            <a:r>
              <a:rPr lang="en-US" altLang="en-GB" sz="2600"/>
              <a:t> </a:t>
            </a:r>
            <a:r>
              <a:rPr lang="en-GB" sz="2600"/>
              <a:t>as polylactic acid, and energy carriers such as biogas and bioethanol (Dossier</a:t>
            </a:r>
            <a:r>
              <a:rPr lang="en-US" altLang="en-GB" sz="2600"/>
              <a:t> </a:t>
            </a:r>
            <a:r>
              <a:rPr lang="en-GB" sz="2600"/>
              <a:t>Dec.09, 2013</a:t>
            </a:r>
            <a:r>
              <a:rPr lang="en-US" altLang="en-GB" sz="2600"/>
              <a:t> </a:t>
            </a:r>
            <a:r>
              <a:rPr lang="en-GB" sz="2600"/>
              <a:t>BIOPRO Baden-Württemberg GmbH).</a:t>
            </a:r>
            <a:endParaRPr lang="en-GB" sz="2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2"/>
          <p:cNvSpPr txBox="1"/>
          <p:nvPr>
            <p:ph type="title"/>
          </p:nvPr>
        </p:nvSpPr>
        <p:spPr>
          <a:xfrm>
            <a:off x="2413635" y="727075"/>
            <a:ext cx="6047740" cy="498475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Biotechnology in Environment</a:t>
            </a:r>
            <a:endParaRPr lang="en-US" altLang="en-GB"/>
          </a:p>
        </p:txBody>
      </p:sp>
      <p:sp>
        <p:nvSpPr>
          <p:cNvPr id="337" name="Google Shape;337;p42"/>
          <p:cNvSpPr txBox="1"/>
          <p:nvPr>
            <p:ph type="subTitle" idx="1"/>
          </p:nvPr>
        </p:nvSpPr>
        <p:spPr>
          <a:xfrm>
            <a:off x="1865630" y="1292860"/>
            <a:ext cx="6788785" cy="293243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800"/>
              <a:t>It</a:t>
            </a:r>
            <a:r>
              <a:rPr lang="en-US" altLang="en-GB" sz="2800"/>
              <a:t> </a:t>
            </a:r>
            <a:r>
              <a:rPr lang="en-GB" sz="2800"/>
              <a:t>is the</a:t>
            </a:r>
            <a:r>
              <a:rPr lang="en-US" altLang="en-GB" sz="2800"/>
              <a:t> </a:t>
            </a:r>
            <a:r>
              <a:rPr lang="en-GB" sz="2800"/>
              <a:t>application</a:t>
            </a:r>
            <a:r>
              <a:rPr lang="en-US" altLang="en-GB" sz="2800"/>
              <a:t> </a:t>
            </a:r>
            <a:r>
              <a:rPr lang="en-GB" sz="2800"/>
              <a:t>of</a:t>
            </a:r>
            <a:r>
              <a:rPr lang="en-US" altLang="en-GB" sz="2800"/>
              <a:t> </a:t>
            </a:r>
            <a:r>
              <a:rPr lang="en-GB" sz="2800"/>
              <a:t>processes for the protection and restoration of the quality of the environment, it can be</a:t>
            </a:r>
            <a:r>
              <a:rPr lang="en-US" altLang="en-GB" sz="2800"/>
              <a:t> </a:t>
            </a:r>
            <a:r>
              <a:rPr lang="en-GB" sz="2800"/>
              <a:t>used to detect, prevent and remediate the</a:t>
            </a:r>
            <a:r>
              <a:rPr lang="en-US" altLang="en-GB" sz="2800"/>
              <a:t> </a:t>
            </a:r>
            <a:r>
              <a:rPr lang="en-GB" sz="2800"/>
              <a:t>emission of pollutants into the environment in</a:t>
            </a:r>
            <a:r>
              <a:rPr lang="en-US" altLang="en-GB" sz="2800"/>
              <a:t> </a:t>
            </a:r>
            <a:r>
              <a:rPr lang="en-GB" sz="2800"/>
              <a:t>a number of ways.</a:t>
            </a:r>
            <a:endParaRPr lang="en-GB" sz="2800"/>
          </a:p>
        </p:txBody>
      </p:sp>
      <p:sp>
        <p:nvSpPr>
          <p:cNvPr id="338" name="Google Shape;338;p42"/>
          <p:cNvSpPr txBox="1"/>
          <p:nvPr>
            <p:ph type="title" idx="2"/>
          </p:nvPr>
        </p:nvSpPr>
        <p:spPr>
          <a:xfrm>
            <a:off x="-5940377" y="1776498"/>
            <a:ext cx="4934400" cy="498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  <p:sp>
        <p:nvSpPr>
          <p:cNvPr id="339" name="Google Shape;339;p42"/>
          <p:cNvSpPr txBox="1"/>
          <p:nvPr>
            <p:ph type="subTitle" idx="3"/>
          </p:nvPr>
        </p:nvSpPr>
        <p:spPr>
          <a:xfrm>
            <a:off x="-5364440" y="3076048"/>
            <a:ext cx="4934400" cy="864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2"/>
          <p:cNvSpPr txBox="1"/>
          <p:nvPr>
            <p:ph type="title"/>
          </p:nvPr>
        </p:nvSpPr>
        <p:spPr>
          <a:xfrm>
            <a:off x="2413635" y="483235"/>
            <a:ext cx="6047740" cy="498475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Biotechnology in Environment</a:t>
            </a:r>
            <a:endParaRPr lang="en-US" altLang="en-GB"/>
          </a:p>
        </p:txBody>
      </p:sp>
      <p:sp>
        <p:nvSpPr>
          <p:cNvPr id="337" name="Google Shape;337;p42"/>
          <p:cNvSpPr txBox="1"/>
          <p:nvPr>
            <p:ph type="subTitle" idx="1"/>
          </p:nvPr>
        </p:nvSpPr>
        <p:spPr>
          <a:xfrm>
            <a:off x="1835785" y="1059815"/>
            <a:ext cx="6788785" cy="385826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800"/>
              <a:t>Solid, liquid, and gaseous wastes can be modified, either by recycling to</a:t>
            </a:r>
            <a:r>
              <a:rPr lang="en-US" altLang="en-GB" sz="2800"/>
              <a:t> </a:t>
            </a:r>
            <a:r>
              <a:rPr lang="en-GB" sz="2800"/>
              <a:t>make new products or by purifying so that the end product is less harmful to the</a:t>
            </a:r>
            <a:r>
              <a:rPr lang="en-US" altLang="en-GB" sz="2800"/>
              <a:t> </a:t>
            </a:r>
            <a:r>
              <a:rPr lang="en-GB" sz="2800"/>
              <a:t>environment. Replacing chemical materials and processes with biological technologies can</a:t>
            </a:r>
            <a:r>
              <a:rPr lang="en-US" altLang="en-GB" sz="2800"/>
              <a:t> </a:t>
            </a:r>
            <a:r>
              <a:rPr lang="en-GB" sz="2800"/>
              <a:t>reduce environmental damage (Kallyani Godani).</a:t>
            </a:r>
            <a:endParaRPr lang="en-GB" sz="2800"/>
          </a:p>
        </p:txBody>
      </p:sp>
      <p:sp>
        <p:nvSpPr>
          <p:cNvPr id="338" name="Google Shape;338;p42"/>
          <p:cNvSpPr txBox="1"/>
          <p:nvPr>
            <p:ph type="title" idx="2"/>
          </p:nvPr>
        </p:nvSpPr>
        <p:spPr>
          <a:xfrm>
            <a:off x="-5940377" y="1776498"/>
            <a:ext cx="4934400" cy="498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  <p:sp>
        <p:nvSpPr>
          <p:cNvPr id="339" name="Google Shape;339;p42"/>
          <p:cNvSpPr txBox="1"/>
          <p:nvPr>
            <p:ph type="subTitle" idx="3"/>
          </p:nvPr>
        </p:nvSpPr>
        <p:spPr>
          <a:xfrm>
            <a:off x="-5364440" y="3076048"/>
            <a:ext cx="4934400" cy="864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3"/>
          <p:cNvSpPr txBox="1"/>
          <p:nvPr>
            <p:ph type="subTitle" idx="1"/>
          </p:nvPr>
        </p:nvSpPr>
        <p:spPr>
          <a:xfrm>
            <a:off x="899160" y="1419860"/>
            <a:ext cx="7331075" cy="3574415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600"/>
              <a:t>According to an Aftermath specialist in Trauma Cleaning and Biohazard Removal</a:t>
            </a:r>
            <a:r>
              <a:rPr lang="en-US" altLang="en-GB" sz="2600"/>
              <a:t> </a:t>
            </a:r>
            <a:r>
              <a:rPr lang="en-GB" sz="2600"/>
              <a:t>Environmental, pollutants continue to be a major global concern. However, thanks to the</a:t>
            </a:r>
            <a:r>
              <a:rPr lang="en-US" altLang="en-GB" sz="2600"/>
              <a:t> </a:t>
            </a:r>
            <a:r>
              <a:rPr lang="en-GB" sz="2600"/>
              <a:t>evolution of bioremediation technology, we are able to diminish some of the damaging</a:t>
            </a:r>
            <a:r>
              <a:rPr lang="en-US" altLang="en-GB" sz="2600"/>
              <a:t> </a:t>
            </a:r>
            <a:r>
              <a:rPr lang="en-GB" sz="2600"/>
              <a:t>effects that these pollutants have had on our environment.</a:t>
            </a:r>
            <a:endParaRPr lang="en-GB" sz="2600"/>
          </a:p>
        </p:txBody>
      </p:sp>
      <p:sp>
        <p:nvSpPr>
          <p:cNvPr id="345" name="Google Shape;345;p43"/>
          <p:cNvSpPr txBox="1"/>
          <p:nvPr>
            <p:ph type="subTitle" idx="2"/>
          </p:nvPr>
        </p:nvSpPr>
        <p:spPr>
          <a:xfrm>
            <a:off x="971514" y="5380488"/>
            <a:ext cx="4863000" cy="32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cxnSp>
        <p:nvCxnSpPr>
          <p:cNvPr id="346" name="Google Shape;346;p43"/>
          <p:cNvCxnSpPr/>
          <p:nvPr/>
        </p:nvCxnSpPr>
        <p:spPr>
          <a:xfrm>
            <a:off x="-468666" y="4444163"/>
            <a:ext cx="0" cy="4318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7"/>
          <p:cNvSpPr txBox="1"/>
          <p:nvPr>
            <p:ph type="body" idx="1"/>
          </p:nvPr>
        </p:nvSpPr>
        <p:spPr>
          <a:xfrm>
            <a:off x="3996055" y="1707515"/>
            <a:ext cx="4396740" cy="241046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Bioremediation</a:t>
            </a:r>
            <a:r>
              <a:rPr sz="2400"/>
              <a:t> is the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/>
              <a:t>process of using biological organisms to break down hazardous substances into less toxic</a:t>
            </a:r>
            <a:r>
              <a:rPr lang="en-US" sz="2400"/>
              <a:t> </a:t>
            </a:r>
            <a:r>
              <a:rPr sz="2400"/>
              <a:t>or nontoxic substances.</a:t>
            </a:r>
            <a:endParaRPr sz="2400"/>
          </a:p>
        </p:txBody>
      </p:sp>
      <p:pic>
        <p:nvPicPr>
          <p:cNvPr id="390" name="Google Shape;390;p47" descr="C:\Users\TONI\Desktop\Jillian\download (1).jpegdownload (1)"/>
          <p:cNvPicPr preferRelativeResize="0"/>
          <p:nvPr/>
        </p:nvPicPr>
        <p:blipFill rotWithShape="1">
          <a:blip r:embed="rId1"/>
          <a:srcRect l="1112" t="5134" r="658" b="-3567"/>
          <a:stretch>
            <a:fillRect/>
          </a:stretch>
        </p:blipFill>
        <p:spPr>
          <a:xfrm>
            <a:off x="755530" y="1369695"/>
            <a:ext cx="3147180" cy="3189605"/>
          </a:xfrm>
          <a:prstGeom prst="ellipse">
            <a:avLst/>
          </a:prstGeom>
          <a:noFill/>
          <a:ln>
            <a:noFill/>
          </a:ln>
        </p:spPr>
      </p:pic>
      <p:sp>
        <p:nvSpPr>
          <p:cNvPr id="391" name="Google Shape;391;p47"/>
          <p:cNvSpPr txBox="1"/>
          <p:nvPr>
            <p:ph type="title"/>
          </p:nvPr>
        </p:nvSpPr>
        <p:spPr>
          <a:xfrm>
            <a:off x="720000" y="521225"/>
            <a:ext cx="77040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accent3"/>
                </a:solidFill>
              </a:rPr>
              <a:t>Bioremediation</a:t>
            </a:r>
            <a:endParaRPr lang="en-US" altLang="en-GB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otechnology Institute Training Center by Slidesgo">
  <a:themeElements>
    <a:clrScheme name="Simple Light">
      <a:dk1>
        <a:srgbClr val="000000"/>
      </a:dk1>
      <a:lt1>
        <a:srgbClr val="666666"/>
      </a:lt1>
      <a:dk2>
        <a:srgbClr val="999999"/>
      </a:dk2>
      <a:lt2>
        <a:srgbClr val="B7B7B7"/>
      </a:lt2>
      <a:accent1>
        <a:srgbClr val="D9D9D9"/>
      </a:accent1>
      <a:accent2>
        <a:srgbClr val="F3F3F3"/>
      </a:accent2>
      <a:accent3>
        <a:srgbClr val="9A26E7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4777</Words>
  <Application>WPS Presentation</Application>
  <PresentationFormat/>
  <Paragraphs>102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48" baseType="lpstr">
      <vt:lpstr>Arial</vt:lpstr>
      <vt:lpstr>SimSun</vt:lpstr>
      <vt:lpstr>Wingdings</vt:lpstr>
      <vt:lpstr>Arial</vt:lpstr>
      <vt:lpstr>Michroma</vt:lpstr>
      <vt:lpstr>Segoe Print</vt:lpstr>
      <vt:lpstr>Nunito</vt:lpstr>
      <vt:lpstr>Roboto Condensed Light</vt:lpstr>
      <vt:lpstr>Lora Medium</vt:lpstr>
      <vt:lpstr>Nunito Medium</vt:lpstr>
      <vt:lpstr>Proxima Nova</vt:lpstr>
      <vt:lpstr>Microsoft YaHei</vt:lpstr>
      <vt:lpstr>Arial Unicode MS</vt:lpstr>
      <vt:lpstr>Maven Pro</vt:lpstr>
      <vt:lpstr>Calibri</vt:lpstr>
      <vt:lpstr>Amatic SC</vt:lpstr>
      <vt:lpstr>Roboto Medium</vt:lpstr>
      <vt:lpstr>Bahnschrift Condensed</vt:lpstr>
      <vt:lpstr>Bernard MT Condensed</vt:lpstr>
      <vt:lpstr>Blackadder ITC</vt:lpstr>
      <vt:lpstr>Cascadia Mono</vt:lpstr>
      <vt:lpstr>Cascadia Mono Light</vt:lpstr>
      <vt:lpstr>Curlz MT</vt:lpstr>
      <vt:lpstr>Ebrima</vt:lpstr>
      <vt:lpstr>Franklin Gothic Medium</vt:lpstr>
      <vt:lpstr>Franklin Gothic Medium Cond</vt:lpstr>
      <vt:lpstr>Javanese Text</vt:lpstr>
      <vt:lpstr>Biotechnology Institute Training Center by Slidesgo</vt:lpstr>
      <vt:lpstr>Biotechnology Institute Training Center</vt:lpstr>
      <vt:lpstr>Introduction</vt:lpstr>
      <vt:lpstr>Our center</vt:lpstr>
      <vt:lpstr>White Biotechnology</vt:lpstr>
      <vt:lpstr>White Biotechnology</vt:lpstr>
      <vt:lpstr>Vision</vt:lpstr>
      <vt:lpstr>Biotechnology in Environment</vt:lpstr>
      <vt:lpstr>PowerPoint 演示文稿</vt:lpstr>
      <vt:lpstr>A brief story</vt:lpstr>
      <vt:lpstr>Bioremediation</vt:lpstr>
      <vt:lpstr>10K</vt:lpstr>
      <vt:lpstr>01</vt:lpstr>
      <vt:lpstr>White Biotechnology</vt:lpstr>
      <vt:lpstr>01</vt:lpstr>
      <vt:lpstr>01</vt:lpstr>
      <vt:lpstr>The Cleanup of contaminated soil</vt:lpstr>
      <vt:lpstr>Bioaugmentation</vt:lpstr>
      <vt:lpstr>PowerPoint 演示文稿</vt:lpstr>
      <vt:lpstr>In-situ and Ex-situ tell us something about where the bioremediation is taking place. In-situ really just means in place or on-site (keeping something in its natural place), and ex-situ just means out of place or off-site (removing something from its natural place). Insitu bioremediation means that you allow bioremediation to take place while leaving the soil or water in its natural location.</vt:lpstr>
      <vt:lpstr>In-situ bioremediation means that you allow bioremediation to take place while leaving the soil or water in its natural location.The steps of in-situ bioremediation are site investigation, treatability studies, recovery of free product and removal of the contamination source, design and implementation of the in-situ bioremediation system, and lastly monitoring and performance evaluation of the in situ bioremediation system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Biotechnology (Industrial Biotechnology)</dc:title>
  <dc:creator/>
  <cp:lastModifiedBy>TONI</cp:lastModifiedBy>
  <cp:revision>1</cp:revision>
  <dcterms:created xsi:type="dcterms:W3CDTF">2024-04-30T04:30:29Z</dcterms:created>
  <dcterms:modified xsi:type="dcterms:W3CDTF">2024-04-30T04:30:29Z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42860F60A02F4DA5A8A49703DC709705_13</vt:lpwstr>
  </property>
  <property fmtid="{D5CDD505-2E9C-101B-9397-08002B2CF9AE}" pid="3" name="KSOProductBuildVer">
    <vt:lpwstr>1033-12.2.0.16731</vt:lpwstr>
  </property>
</Properties>
</file>