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Lexe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zlCNTUWXd8knQqXkNmhD5cGUN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4BFD99-DC27-4450-9A5D-2689F47B1E2A}">
  <a:tblStyle styleId="{B84BFD99-DC27-4450-9A5D-2689F47B1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721DCDB-2C23-4B94-9B1D-836BAC90CE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294350" y="1299700"/>
            <a:ext cx="96033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i="1" lang="en-US" sz="5517">
                <a:solidFill>
                  <a:srgbClr val="004684"/>
                </a:solidFill>
                <a:latin typeface="Lexend"/>
                <a:ea typeface="Lexend"/>
                <a:cs typeface="Lexend"/>
                <a:sym typeface="Lexend"/>
              </a:rPr>
              <a:t>How to Keep Your Plants Alive: A Technological Adventure</a:t>
            </a:r>
            <a:endParaRPr b="1" i="1" sz="5517">
              <a:solidFill>
                <a:srgbClr val="00468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100000"/>
              <a:buFont typeface="Times New Roman"/>
              <a:buNone/>
            </a:pPr>
            <a:r>
              <a:t/>
            </a:r>
            <a:endParaRPr b="1" i="1" sz="5400">
              <a:solidFill>
                <a:srgbClr val="0046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524000" y="3602038"/>
            <a:ext cx="9144000" cy="672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Kaitlyn Pounds and Jillian To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300473" y="4196080"/>
            <a:ext cx="7591054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318501"/>
            <a:ext cx="10515600" cy="4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latin typeface="Lexend"/>
                <a:ea typeface="Lexend"/>
                <a:cs typeface="Lexend"/>
                <a:sym typeface="Lexend"/>
              </a:rPr>
              <a:t>Smart Plant Watering System</a:t>
            </a:r>
            <a:endParaRPr i="1" sz="2600">
              <a:latin typeface="Lexend"/>
              <a:ea typeface="Lexend"/>
              <a:cs typeface="Lexend"/>
              <a:sym typeface="Lexend"/>
            </a:endParaRPr>
          </a:p>
          <a:p>
            <a:pPr indent="-3073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61538"/>
              <a:buFont typeface="Lexend"/>
              <a:buChar char="★"/>
            </a:pP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Monitor and display</a:t>
            </a: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 the moisture level of the soil</a:t>
            </a:r>
            <a:endParaRPr sz="2600">
              <a:latin typeface="Lexend"/>
              <a:ea typeface="Lexend"/>
              <a:cs typeface="Lexend"/>
              <a:sym typeface="Lexend"/>
            </a:endParaRPr>
          </a:p>
          <a:p>
            <a:pPr indent="-32210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100000"/>
              <a:buFont typeface="Lexend"/>
              <a:buChar char="➢"/>
            </a:pPr>
            <a:r>
              <a:rPr lang="en-US" sz="1900">
                <a:latin typeface="Lexend"/>
                <a:ea typeface="Lexend"/>
                <a:cs typeface="Lexend"/>
                <a:sym typeface="Lexend"/>
              </a:rPr>
              <a:t>Monitored over the internet through Thingspeak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-3073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61538"/>
              <a:buFont typeface="Lexend"/>
              <a:buChar char="★"/>
            </a:pP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Administer water when moisture is too low</a:t>
            </a:r>
            <a:endParaRPr sz="2600">
              <a:latin typeface="Lexend"/>
              <a:ea typeface="Lexend"/>
              <a:cs typeface="Lexend"/>
              <a:sym typeface="Lexend"/>
            </a:endParaRPr>
          </a:p>
          <a:p>
            <a:pPr indent="-32210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100000"/>
              <a:buFont typeface="Lexend"/>
              <a:buChar char="➢"/>
            </a:pPr>
            <a:r>
              <a:rPr lang="en-US" sz="1900">
                <a:latin typeface="Lexend"/>
                <a:ea typeface="Lexend"/>
                <a:cs typeface="Lexend"/>
                <a:sym typeface="Lexend"/>
              </a:rPr>
              <a:t>System will keep track of the water available to be dispensed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-32210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100000"/>
              <a:buFont typeface="Lexend"/>
              <a:buChar char="➢"/>
            </a:pPr>
            <a:r>
              <a:rPr lang="en-US" sz="1900">
                <a:latin typeface="Lexend"/>
                <a:ea typeface="Lexend"/>
                <a:cs typeface="Lexend"/>
                <a:sym typeface="Lexend"/>
              </a:rPr>
              <a:t>LED indicates if water must be refilled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-32210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100000"/>
              <a:buFont typeface="Lexend"/>
              <a:buChar char="➢"/>
            </a:pPr>
            <a:r>
              <a:rPr lang="en-US" sz="1900">
                <a:latin typeface="Lexend"/>
                <a:ea typeface="Lexend"/>
                <a:cs typeface="Lexend"/>
                <a:sym typeface="Lexend"/>
              </a:rPr>
              <a:t>Moisture threshold can be calibrated with a button on the device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-35409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100000"/>
              <a:buFont typeface="Lexend"/>
              <a:buChar char="★"/>
            </a:pPr>
            <a:r>
              <a:rPr lang="en-US" sz="2550">
                <a:latin typeface="Lexend"/>
                <a:ea typeface="Lexend"/>
                <a:cs typeface="Lexend"/>
                <a:sym typeface="Lexend"/>
              </a:rPr>
              <a:t>Monitor temperature</a:t>
            </a:r>
            <a:endParaRPr sz="2550">
              <a:latin typeface="Lexend"/>
              <a:ea typeface="Lexend"/>
              <a:cs typeface="Lexend"/>
              <a:sym typeface="Lexend"/>
            </a:endParaRPr>
          </a:p>
          <a:p>
            <a:pPr indent="-31964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100000"/>
              <a:buFont typeface="Lexend"/>
              <a:buChar char="➢"/>
            </a:pPr>
            <a:r>
              <a:rPr lang="en-US" sz="1850">
                <a:latin typeface="Lexend"/>
                <a:ea typeface="Lexend"/>
                <a:cs typeface="Lexend"/>
                <a:sym typeface="Lexend"/>
              </a:rPr>
              <a:t>LED indicates when </a:t>
            </a:r>
            <a:r>
              <a:rPr lang="en-US" sz="1850">
                <a:latin typeface="Lexend"/>
                <a:ea typeface="Lexend"/>
                <a:cs typeface="Lexend"/>
                <a:sym typeface="Lexend"/>
              </a:rPr>
              <a:t>temperature</a:t>
            </a:r>
            <a:r>
              <a:rPr lang="en-US" sz="1850">
                <a:latin typeface="Lexend"/>
                <a:ea typeface="Lexend"/>
                <a:cs typeface="Lexend"/>
                <a:sym typeface="Lexend"/>
              </a:rPr>
              <a:t> is too high</a:t>
            </a:r>
            <a:endParaRPr sz="185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2"/>
          <p:cNvSpPr txBox="1"/>
          <p:nvPr>
            <p:ph type="title"/>
          </p:nvPr>
        </p:nvSpPr>
        <p:spPr>
          <a:xfrm>
            <a:off x="615648" y="285145"/>
            <a:ext cx="10515600" cy="96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4684"/>
                </a:solidFill>
                <a:latin typeface="Lexend"/>
                <a:ea typeface="Lexend"/>
                <a:cs typeface="Lexend"/>
                <a:sym typeface="Lexend"/>
              </a:rPr>
              <a:t>Overview/Goal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654352" y="455380"/>
            <a:ext cx="10515600" cy="1071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4684"/>
                </a:solidFill>
                <a:latin typeface="Lexend"/>
                <a:ea typeface="Lexend"/>
                <a:cs typeface="Lexend"/>
                <a:sym typeface="Lexend"/>
              </a:rPr>
              <a:t>Functional Block Diagram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4847125" y="2965850"/>
            <a:ext cx="11982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MSP430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2363250" y="2858150"/>
            <a:ext cx="12372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Thingspeak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7155650" y="1893825"/>
            <a:ext cx="25131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Capacitive Soil Moisture Sensor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 flipH="1">
            <a:off x="6084125" y="1971750"/>
            <a:ext cx="993600" cy="81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3"/>
          <p:cNvSpPr txBox="1"/>
          <p:nvPr/>
        </p:nvSpPr>
        <p:spPr>
          <a:xfrm>
            <a:off x="5791950" y="2001525"/>
            <a:ext cx="8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Analog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878000" y="4330050"/>
            <a:ext cx="9447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 LED</a:t>
            </a:r>
            <a:endParaRPr/>
          </a:p>
        </p:txBody>
      </p:sp>
      <p:cxnSp>
        <p:nvCxnSpPr>
          <p:cNvPr id="104" name="Google Shape;104;p3"/>
          <p:cNvCxnSpPr/>
          <p:nvPr/>
        </p:nvCxnSpPr>
        <p:spPr>
          <a:xfrm>
            <a:off x="5619000" y="3473738"/>
            <a:ext cx="1164000" cy="90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3"/>
          <p:cNvSpPr txBox="1"/>
          <p:nvPr/>
        </p:nvSpPr>
        <p:spPr>
          <a:xfrm>
            <a:off x="6215725" y="3629000"/>
            <a:ext cx="7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Analog</a:t>
            </a:r>
            <a:endParaRPr/>
          </a:p>
        </p:txBody>
      </p:sp>
      <p:cxnSp>
        <p:nvCxnSpPr>
          <p:cNvPr id="106" name="Google Shape;106;p3"/>
          <p:cNvCxnSpPr/>
          <p:nvPr/>
        </p:nvCxnSpPr>
        <p:spPr>
          <a:xfrm>
            <a:off x="5032250" y="3442525"/>
            <a:ext cx="1519500" cy="168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3"/>
          <p:cNvSpPr txBox="1"/>
          <p:nvPr/>
        </p:nvSpPr>
        <p:spPr>
          <a:xfrm>
            <a:off x="5577550" y="3831888"/>
            <a:ext cx="8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Analog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 flipH="1">
            <a:off x="3775775" y="3033475"/>
            <a:ext cx="964200" cy="11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3"/>
          <p:cNvSpPr txBox="1"/>
          <p:nvPr/>
        </p:nvSpPr>
        <p:spPr>
          <a:xfrm>
            <a:off x="3941250" y="274127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WiFi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119850" y="5098500"/>
            <a:ext cx="1237200" cy="104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 Button (Calibrate moisture threshold)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3585725" y="5218725"/>
            <a:ext cx="1344300" cy="83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 Button (Water level reset)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 rot="10800000">
            <a:off x="4915250" y="3549825"/>
            <a:ext cx="224100" cy="146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3"/>
          <p:cNvCxnSpPr/>
          <p:nvPr/>
        </p:nvCxnSpPr>
        <p:spPr>
          <a:xfrm flipH="1" rot="10800000">
            <a:off x="4087350" y="3520475"/>
            <a:ext cx="623400" cy="159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3"/>
          <p:cNvSpPr txBox="1"/>
          <p:nvPr/>
        </p:nvSpPr>
        <p:spPr>
          <a:xfrm>
            <a:off x="5119850" y="4290025"/>
            <a:ext cx="8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Analog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4272525" y="4525313"/>
            <a:ext cx="8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Analog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4847150" y="1390725"/>
            <a:ext cx="7500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Servo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5090625" y="2099800"/>
            <a:ext cx="6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PWM</a:t>
            </a:r>
            <a:endParaRPr/>
          </a:p>
        </p:txBody>
      </p:sp>
      <p:cxnSp>
        <p:nvCxnSpPr>
          <p:cNvPr id="118" name="Google Shape;118;p3"/>
          <p:cNvCxnSpPr/>
          <p:nvPr/>
        </p:nvCxnSpPr>
        <p:spPr>
          <a:xfrm rot="10800000">
            <a:off x="4973700" y="1864725"/>
            <a:ext cx="39000" cy="96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3"/>
          <p:cNvSpPr txBox="1"/>
          <p:nvPr/>
        </p:nvSpPr>
        <p:spPr>
          <a:xfrm>
            <a:off x="6546875" y="5246500"/>
            <a:ext cx="9447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LED 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9115850" y="6058900"/>
            <a:ext cx="19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7248000" y="2904875"/>
            <a:ext cx="18132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 Sensor</a:t>
            </a:r>
            <a:endParaRPr/>
          </a:p>
        </p:txBody>
      </p:sp>
      <p:cxnSp>
        <p:nvCxnSpPr>
          <p:cNvPr id="122" name="Google Shape;122;p3"/>
          <p:cNvCxnSpPr>
            <a:stCxn id="121" idx="1"/>
          </p:cNvCxnSpPr>
          <p:nvPr/>
        </p:nvCxnSpPr>
        <p:spPr>
          <a:xfrm flipH="1">
            <a:off x="6150000" y="3104975"/>
            <a:ext cx="1098000" cy="3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3"/>
          <p:cNvSpPr txBox="1"/>
          <p:nvPr/>
        </p:nvSpPr>
        <p:spPr>
          <a:xfrm>
            <a:off x="6429900" y="2633275"/>
            <a:ext cx="8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Analog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152043" y="24479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>
            <p:ph type="title"/>
          </p:nvPr>
        </p:nvSpPr>
        <p:spPr>
          <a:xfrm>
            <a:off x="654352" y="455380"/>
            <a:ext cx="10515600" cy="1071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4684"/>
                </a:solidFill>
                <a:latin typeface="Lexend"/>
                <a:ea typeface="Lexend"/>
                <a:cs typeface="Lexend"/>
                <a:sym typeface="Lexend"/>
              </a:rPr>
              <a:t>List of Equipment &amp; Design Cost</a:t>
            </a:r>
            <a:endParaRPr sz="3600"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130" name="Google Shape;130;p4"/>
          <p:cNvGraphicFramePr/>
          <p:nvPr/>
        </p:nvGraphicFramePr>
        <p:xfrm>
          <a:off x="2341075" y="181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{B84BFD99-DC27-4450-9A5D-2689F47B1E2A}</a:tableStyleId>
              </a:tblPr>
              <a:tblGrid>
                <a:gridCol w="3571075"/>
                <a:gridCol w="3571075"/>
              </a:tblGrid>
              <a:tr h="39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Part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Cost ($)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PCB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PCB components (resistors, capacitors, etc.)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Capacitive soil moisture sensor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Servo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Red LED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Blue LED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Push buttons (2x)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Temperature sensor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ESP-01 WiFi module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Total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644676" y="503767"/>
            <a:ext cx="10515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4684"/>
                </a:solidFill>
                <a:latin typeface="Lexend"/>
                <a:ea typeface="Lexend"/>
                <a:cs typeface="Lexend"/>
                <a:sym typeface="Lexend"/>
              </a:rPr>
              <a:t>Timeline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43026" y="1548190"/>
            <a:ext cx="10514012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5"/>
          <p:cNvGraphicFramePr/>
          <p:nvPr/>
        </p:nvGraphicFramePr>
        <p:xfrm>
          <a:off x="381825" y="1354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{F721DCDB-2C23-4B94-9B1D-836BAC90CECF}</a:tableStyleId>
              </a:tblPr>
              <a:tblGrid>
                <a:gridCol w="1027000"/>
                <a:gridCol w="1529400"/>
                <a:gridCol w="562050"/>
                <a:gridCol w="1027000"/>
                <a:gridCol w="1027000"/>
                <a:gridCol w="1027000"/>
                <a:gridCol w="1027000"/>
                <a:gridCol w="1027000"/>
                <a:gridCol w="1027000"/>
                <a:gridCol w="1027000"/>
                <a:gridCol w="1027000"/>
              </a:tblGrid>
              <a:tr h="3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of: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2/28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3/7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3/14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3/21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3/28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4/4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4/11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4/18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4/25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Task: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Project proposal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Part ordering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Moisture sensor programming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Servo programming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Temperature sensor programming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WiFi module programming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Combining programmed parts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Final presentation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Schematic design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PCB design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PCB assembly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654352" y="765024"/>
            <a:ext cx="10515600" cy="581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ct val="100000"/>
              <a:buFont typeface="Times New Roman"/>
              <a:buNone/>
            </a:pPr>
            <a:r>
              <a:rPr b="1" lang="en-US" sz="3600">
                <a:solidFill>
                  <a:srgbClr val="004684"/>
                </a:solidFill>
                <a:latin typeface="Lexend"/>
                <a:ea typeface="Lexend"/>
                <a:cs typeface="Lexend"/>
                <a:sym typeface="Lexend"/>
              </a:rPr>
              <a:t>Progress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751300" y="1473900"/>
            <a:ext cx="51579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Tasks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🗹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Moisture measurement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🗹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 functionality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🗹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measurement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🗹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 connectivity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🗹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 LEDs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🗹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PCB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🗹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Solder components onto PCB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5247100" y="1473900"/>
            <a:ext cx="51579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Remaining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☐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fan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☐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piezo buzzers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☐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CAD Casing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☐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measurements available on LCD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☐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program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☐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multiple moisture sensors and servos to microcontroller to manage multiple plants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678543" y="356204"/>
            <a:ext cx="105156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4684"/>
                </a:solidFill>
                <a:latin typeface="Lexend"/>
                <a:ea typeface="Lexend"/>
                <a:cs typeface="Lexend"/>
                <a:sym typeface="Lexend"/>
              </a:rPr>
              <a:t>UML Activity Diagram</a:t>
            </a:r>
            <a:endParaRPr sz="4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300" y="1427204"/>
            <a:ext cx="7136746" cy="512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939800" y="2901950"/>
            <a:ext cx="10515600" cy="909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84"/>
              </a:buClr>
              <a:buSzPts val="7200"/>
              <a:buFont typeface="Times New Roman"/>
              <a:buNone/>
            </a:pPr>
            <a:r>
              <a:rPr b="1" lang="en-US" sz="7200">
                <a:solidFill>
                  <a:srgbClr val="004684"/>
                </a:solidFill>
                <a:latin typeface="Lexend"/>
                <a:ea typeface="Lexend"/>
                <a:cs typeface="Lexend"/>
                <a:sym typeface="Lexend"/>
              </a:rPr>
              <a:t>Demonstration</a:t>
            </a:r>
            <a:endParaRPr sz="8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2022-12-05T15:09:28Z</dcterms:created>
  <dc:creator>Jannatun Naher</dc:creator>
</cp:coreProperties>
</file>