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4" r:id="rId3"/>
    <p:sldMasterId id="2147483687" r:id="rId4"/>
  </p:sldMasterIdLst>
  <p:notesMasterIdLst>
    <p:notesMasterId r:id="rId57"/>
  </p:notesMasterIdLst>
  <p:sldIdLst>
    <p:sldId id="256" r:id="rId5"/>
    <p:sldId id="257" r:id="rId6"/>
    <p:sldId id="258" r:id="rId7"/>
    <p:sldId id="264" r:id="rId8"/>
    <p:sldId id="287" r:id="rId9"/>
    <p:sldId id="288" r:id="rId10"/>
    <p:sldId id="298" r:id="rId11"/>
    <p:sldId id="299" r:id="rId12"/>
    <p:sldId id="300" r:id="rId13"/>
    <p:sldId id="301" r:id="rId14"/>
    <p:sldId id="302" r:id="rId15"/>
    <p:sldId id="303" r:id="rId16"/>
    <p:sldId id="305" r:id="rId17"/>
    <p:sldId id="289" r:id="rId18"/>
    <p:sldId id="276" r:id="rId19"/>
    <p:sldId id="278" r:id="rId20"/>
    <p:sldId id="259" r:id="rId21"/>
    <p:sldId id="260" r:id="rId22"/>
    <p:sldId id="291" r:id="rId23"/>
    <p:sldId id="261" r:id="rId24"/>
    <p:sldId id="267" r:id="rId25"/>
    <p:sldId id="268" r:id="rId26"/>
    <p:sldId id="273" r:id="rId27"/>
    <p:sldId id="272" r:id="rId28"/>
    <p:sldId id="290" r:id="rId29"/>
    <p:sldId id="279" r:id="rId30"/>
    <p:sldId id="280" r:id="rId31"/>
    <p:sldId id="281" r:id="rId32"/>
    <p:sldId id="282" r:id="rId33"/>
    <p:sldId id="283" r:id="rId34"/>
    <p:sldId id="292" r:id="rId35"/>
    <p:sldId id="284" r:id="rId36"/>
    <p:sldId id="296" r:id="rId37"/>
    <p:sldId id="294" r:id="rId38"/>
    <p:sldId id="297" r:id="rId39"/>
    <p:sldId id="1070" r:id="rId40"/>
    <p:sldId id="1054" r:id="rId41"/>
    <p:sldId id="1055" r:id="rId42"/>
    <p:sldId id="1056" r:id="rId43"/>
    <p:sldId id="1057" r:id="rId44"/>
    <p:sldId id="1058" r:id="rId45"/>
    <p:sldId id="1059" r:id="rId46"/>
    <p:sldId id="1060" r:id="rId47"/>
    <p:sldId id="1061" r:id="rId48"/>
    <p:sldId id="1062" r:id="rId49"/>
    <p:sldId id="1063" r:id="rId50"/>
    <p:sldId id="1064" r:id="rId51"/>
    <p:sldId id="1065" r:id="rId52"/>
    <p:sldId id="1066" r:id="rId53"/>
    <p:sldId id="1067" r:id="rId54"/>
    <p:sldId id="1068" r:id="rId55"/>
    <p:sldId id="285" r:id="rId5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68163" autoAdjust="0"/>
  </p:normalViewPr>
  <p:slideViewPr>
    <p:cSldViewPr snapToGrid="0">
      <p:cViewPr varScale="1">
        <p:scale>
          <a:sx n="113" d="100"/>
          <a:sy n="113" d="100"/>
        </p:scale>
        <p:origin x="21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en-US" sz="1400" b="0" strike="noStrike" spc="-1">
                <a:solidFill>
                  <a:srgbClr val="000000"/>
                </a:solidFill>
                <a:latin typeface="Arial"/>
              </a:rPr>
              <a:t>Click to move the slide</a:t>
            </a:r>
          </a:p>
        </p:txBody>
      </p:sp>
      <p:sp>
        <p:nvSpPr>
          <p:cNvPr id="168" name="PlaceHolder 2"/>
          <p:cNvSpPr>
            <a:spLocks noGrp="1"/>
          </p:cNvSpPr>
          <p:nvPr>
            <p:ph type="body"/>
          </p:nvPr>
        </p:nvSpPr>
        <p:spPr>
          <a:xfrm>
            <a:off x="777240" y="4777560"/>
            <a:ext cx="6217560" cy="4525920"/>
          </a:xfrm>
          <a:prstGeom prst="rect">
            <a:avLst/>
          </a:prstGeom>
        </p:spPr>
        <p:txBody>
          <a:bodyPr lIns="0" tIns="0" rIns="0" bIns="0">
            <a:noAutofit/>
          </a:bodyPr>
          <a:lstStyle/>
          <a:p>
            <a:r>
              <a:rPr lang="en-US" sz="2000" b="0" strike="noStrike" spc="-1">
                <a:latin typeface="Arial"/>
              </a:rPr>
              <a:t>Click to edit the notes format</a:t>
            </a:r>
          </a:p>
        </p:txBody>
      </p:sp>
      <p:sp>
        <p:nvSpPr>
          <p:cNvPr id="169"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Times New Roman"/>
              </a:rPr>
              <a:t>&lt;header&gt;</a:t>
            </a:r>
          </a:p>
        </p:txBody>
      </p:sp>
      <p:sp>
        <p:nvSpPr>
          <p:cNvPr id="170"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US" sz="1400" b="0" strike="noStrike" spc="-1">
                <a:latin typeface="Times New Roman"/>
              </a:rPr>
              <a:t>&lt;date/time&gt;</a:t>
            </a:r>
          </a:p>
        </p:txBody>
      </p:sp>
      <p:sp>
        <p:nvSpPr>
          <p:cNvPr id="171"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Times New Roman"/>
              </a:rPr>
              <a:t>&lt;footer&gt;</a:t>
            </a:r>
          </a:p>
        </p:txBody>
      </p:sp>
      <p:sp>
        <p:nvSpPr>
          <p:cNvPr id="172"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BA3CDCDB-E9EF-4257-93B9-33682187AA79}"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github.com/zowe/zowe-cli/issues/810" TargetMode="External"/><Relationship Id="rId3" Type="http://schemas.openxmlformats.org/officeDocument/2006/relationships/hyperlink" Target="https://github.com/zowe/zowe-cli/issues/808" TargetMode="External"/><Relationship Id="rId7" Type="http://schemas.openxmlformats.org/officeDocument/2006/relationships/hyperlink" Target="https://github.com/zowe/zowe-cli/issues/771"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github.com/zowe/zowe-cli/issues/773" TargetMode="External"/><Relationship Id="rId5" Type="http://schemas.openxmlformats.org/officeDocument/2006/relationships/hyperlink" Target="https://github.com/zowe/zowe-cli/issues/789" TargetMode="External"/><Relationship Id="rId10" Type="http://schemas.openxmlformats.org/officeDocument/2006/relationships/hyperlink" Target="https://github.com/zowe/zowe-cli/issues/498" TargetMode="External"/><Relationship Id="rId4" Type="http://schemas.openxmlformats.org/officeDocument/2006/relationships/hyperlink" Target="https://github.com/zowe/zowe-cli/issues/797" TargetMode="External"/><Relationship Id="rId9" Type="http://schemas.openxmlformats.org/officeDocument/2006/relationships/hyperlink" Target="https://github.com/zowe/zowe-cli/issues/539"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58760">
              <a:lnSpc>
                <a:spcPct val="100000"/>
              </a:lnSpc>
            </a:pPr>
            <a:r>
              <a:rPr lang="en-US" sz="1100" b="0" strike="noStrike" spc="-1" dirty="0">
                <a:solidFill>
                  <a:srgbClr val="000000"/>
                </a:solidFill>
                <a:latin typeface="Arial"/>
                <a:ea typeface="Arial"/>
              </a:rPr>
              <a:t>Notes: </a:t>
            </a:r>
            <a:endParaRPr lang="en-US" sz="1100" b="0" strike="noStrike" spc="-1" dirty="0">
              <a:latin typeface="Arial"/>
            </a:endParaRPr>
          </a:p>
          <a:p>
            <a:pPr marL="158760">
              <a:lnSpc>
                <a:spcPct val="100000"/>
              </a:lnSpc>
            </a:pPr>
            <a:r>
              <a:rPr lang="en-US" sz="1100" b="0" strike="noStrike" spc="-1" dirty="0">
                <a:solidFill>
                  <a:srgbClr val="000000"/>
                </a:solidFill>
                <a:latin typeface="Arial"/>
                <a:ea typeface="Arial"/>
              </a:rPr>
              <a:t>x.509 is one of the  industry standard ways of authenticating to backend services</a:t>
            </a:r>
            <a:endParaRPr lang="en-US" sz="1100" b="0" strike="noStrike" spc="-1" dirty="0">
              <a:latin typeface="Arial"/>
            </a:endParaRPr>
          </a:p>
          <a:p>
            <a:pPr marL="158760">
              <a:lnSpc>
                <a:spcPct val="100000"/>
              </a:lnSpc>
            </a:pPr>
            <a:r>
              <a:rPr lang="en-US" sz="1100" b="0" strike="noStrike" spc="-1" dirty="0">
                <a:solidFill>
                  <a:srgbClr val="000000"/>
                </a:solidFill>
                <a:latin typeface="Arial"/>
                <a:ea typeface="Arial"/>
              </a:rPr>
              <a:t>Zowe Client apps will need to be updated to support client certs</a:t>
            </a:r>
            <a:endParaRPr lang="en-US" sz="1100" b="0" strike="noStrike" spc="-1" dirty="0">
              <a:latin typeface="Arial"/>
            </a:endParaRPr>
          </a:p>
          <a:p>
            <a:pPr marL="158760">
              <a:lnSpc>
                <a:spcPct val="100000"/>
              </a:lnSpc>
            </a:pPr>
            <a:r>
              <a:rPr lang="en-US" sz="1100" b="0" strike="noStrike" spc="-1" dirty="0">
                <a:solidFill>
                  <a:srgbClr val="000000"/>
                </a:solidFill>
                <a:latin typeface="Arial"/>
                <a:ea typeface="Arial"/>
              </a:rPr>
              <a:t>Customer apps may have their own way of supporting client certs</a:t>
            </a:r>
          </a:p>
          <a:p>
            <a:pPr marL="158760">
              <a:lnSpc>
                <a:spcPct val="100000"/>
              </a:lnSpc>
            </a:pPr>
            <a:endParaRPr lang="en-US" sz="1100" b="0" strike="noStrike" spc="-1" dirty="0">
              <a:solidFill>
                <a:srgbClr val="000000"/>
              </a:solidFill>
              <a:latin typeface="Arial"/>
            </a:endParaRPr>
          </a:p>
          <a:p>
            <a:pPr marL="158760">
              <a:lnSpc>
                <a:spcPct val="100000"/>
              </a:lnSpc>
            </a:pPr>
            <a:r>
              <a:rPr lang="en-US" sz="1100" b="0" strike="noStrike" spc="-1" dirty="0">
                <a:solidFill>
                  <a:srgbClr val="000000"/>
                </a:solidFill>
                <a:latin typeface="Arial"/>
              </a:rPr>
              <a:t>Secured API for ZSS.</a:t>
            </a:r>
          </a:p>
          <a:p>
            <a:pPr marL="158760">
              <a:lnSpc>
                <a:spcPct val="100000"/>
              </a:lnSpc>
            </a:pPr>
            <a:r>
              <a:rPr lang="en-US" sz="1100" b="0" strike="noStrike" spc="-1" dirty="0">
                <a:solidFill>
                  <a:srgbClr val="000000"/>
                </a:solidFill>
                <a:latin typeface="Arial"/>
              </a:rPr>
              <a:t>Support needed from Web UI + help for merge (PR)</a:t>
            </a:r>
          </a:p>
          <a:p>
            <a:pPr marL="158760">
              <a:lnSpc>
                <a:spcPct val="100000"/>
              </a:lnSpc>
            </a:pPr>
            <a:r>
              <a:rPr lang="en-US" sz="1100" b="0" strike="noStrike" spc="-1" dirty="0">
                <a:solidFill>
                  <a:srgbClr val="000000"/>
                </a:solidFill>
                <a:latin typeface="Arial"/>
              </a:rPr>
              <a:t>Support needed from System Squad; introducing</a:t>
            </a:r>
            <a:r>
              <a:rPr lang="en-US" sz="1100" b="0" strike="noStrike" spc="-1" baseline="0" dirty="0">
                <a:solidFill>
                  <a:srgbClr val="000000"/>
                </a:solidFill>
                <a:latin typeface="Arial"/>
              </a:rPr>
              <a:t> new user with certain privileges that impacts install / uninstall scripts</a:t>
            </a:r>
            <a:endParaRPr lang="en-US" sz="1100" b="0" strike="noStrike" spc="-1" dirty="0">
              <a:latin typeface="Arial"/>
            </a:endParaRPr>
          </a:p>
          <a:p>
            <a:pPr marL="158760">
              <a:lnSpc>
                <a:spcPct val="100000"/>
              </a:lnSpc>
            </a:pPr>
            <a:endParaRPr lang="en-US" sz="1100" b="0" strike="noStrike" spc="-1" dirty="0">
              <a:latin typeface="Arial"/>
            </a:endParaRPr>
          </a:p>
        </p:txBody>
      </p:sp>
    </p:spTree>
    <p:extLst>
      <p:ext uri="{BB962C8B-B14F-4D97-AF65-F5344CB8AC3E}">
        <p14:creationId xmlns:p14="http://schemas.microsoft.com/office/powerpoint/2010/main" val="7649990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58760">
              <a:lnSpc>
                <a:spcPct val="100000"/>
              </a:lnSpc>
            </a:pPr>
            <a:r>
              <a:rPr lang="en-US" sz="1100" b="0" strike="noStrike" spc="-1">
                <a:solidFill>
                  <a:srgbClr val="000000"/>
                </a:solidFill>
                <a:latin typeface="Arial"/>
                <a:ea typeface="Arial"/>
              </a:rPr>
              <a:t>Notes: </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x.509 is one of the  industry standard ways of authenticating to backend services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Zowe Client apps will need to be updated to support client certs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Customer apps may have their own way of supporting client certs</a:t>
            </a:r>
            <a:endParaRPr lang="en-US" sz="1100" b="0" strike="noStrike" spc="-1">
              <a:latin typeface="Arial"/>
            </a:endParaRPr>
          </a:p>
          <a:p>
            <a:pPr marL="158760">
              <a:lnSpc>
                <a:spcPct val="100000"/>
              </a:lnSpc>
            </a:pPr>
            <a:endParaRPr lang="en-US" sz="11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58760">
              <a:lnSpc>
                <a:spcPct val="100000"/>
              </a:lnSpc>
            </a:pPr>
            <a:r>
              <a:rPr lang="en-US" sz="1100" b="0" strike="noStrike" spc="-1">
                <a:solidFill>
                  <a:srgbClr val="000000"/>
                </a:solidFill>
                <a:latin typeface="Arial"/>
                <a:ea typeface="Arial"/>
              </a:rPr>
              <a:t>Notes: </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x.509 is one of the  industry standard ways of authenticating to backend services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Zowe Client apps will need to be updated to support client certs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Customer apps may have their own way of supporting client certs</a:t>
            </a:r>
            <a:endParaRPr lang="en-US" sz="1100" b="0" strike="noStrike" spc="-1">
              <a:latin typeface="Arial"/>
            </a:endParaRPr>
          </a:p>
          <a:p>
            <a:pPr marL="158760">
              <a:lnSpc>
                <a:spcPct val="100000"/>
              </a:lnSpc>
            </a:pPr>
            <a:endParaRPr lang="en-US" sz="1100" b="0" strike="noStrike" spc="-1">
              <a:latin typeface="Arial"/>
            </a:endParaRPr>
          </a:p>
        </p:txBody>
      </p:sp>
    </p:spTree>
    <p:extLst>
      <p:ext uri="{BB962C8B-B14F-4D97-AF65-F5344CB8AC3E}">
        <p14:creationId xmlns:p14="http://schemas.microsoft.com/office/powerpoint/2010/main" val="3714303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58760">
              <a:lnSpc>
                <a:spcPct val="100000"/>
              </a:lnSpc>
            </a:pPr>
            <a:r>
              <a:rPr lang="en-US" sz="1100" b="0" strike="noStrike" spc="-1">
                <a:solidFill>
                  <a:srgbClr val="000000"/>
                </a:solidFill>
                <a:latin typeface="Arial"/>
                <a:ea typeface="Arial"/>
              </a:rPr>
              <a:t>Notes: </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x.509 is one of the  industry standard ways of authenticating to backend services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Zowe Client apps will need to be updated to support client certs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Customer apps may have their own way of supporting client certs</a:t>
            </a:r>
            <a:endParaRPr lang="en-US" sz="1100" b="0" strike="noStrike" spc="-1">
              <a:latin typeface="Arial"/>
            </a:endParaRPr>
          </a:p>
          <a:p>
            <a:pPr marL="158760">
              <a:lnSpc>
                <a:spcPct val="100000"/>
              </a:lnSpc>
            </a:pPr>
            <a:endParaRPr lang="en-US" sz="1100" b="0" strike="noStrike" spc="-1">
              <a:latin typeface="Arial"/>
            </a:endParaRPr>
          </a:p>
        </p:txBody>
      </p:sp>
    </p:spTree>
    <p:extLst>
      <p:ext uri="{BB962C8B-B14F-4D97-AF65-F5344CB8AC3E}">
        <p14:creationId xmlns:p14="http://schemas.microsoft.com/office/powerpoint/2010/main" val="22846387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58760">
              <a:lnSpc>
                <a:spcPct val="100000"/>
              </a:lnSpc>
            </a:pPr>
            <a:r>
              <a:rPr lang="en-US" sz="1100" b="0" strike="noStrike" spc="-1">
                <a:solidFill>
                  <a:srgbClr val="000000"/>
                </a:solidFill>
                <a:latin typeface="Arial"/>
                <a:ea typeface="Arial"/>
              </a:rPr>
              <a:t>Notes: </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x.509 is one of the  industry standard ways of authenticating to backend services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Zowe Client apps will need to be updated to support client certs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Customer apps may have their own way of supporting client certs</a:t>
            </a:r>
            <a:endParaRPr lang="en-US" sz="1100" b="0" strike="noStrike" spc="-1">
              <a:latin typeface="Arial"/>
            </a:endParaRPr>
          </a:p>
          <a:p>
            <a:pPr marL="158760">
              <a:lnSpc>
                <a:spcPct val="100000"/>
              </a:lnSpc>
            </a:pPr>
            <a:endParaRPr lang="en-US" sz="1100" b="0" strike="noStrike" spc="-1">
              <a:latin typeface="Arial"/>
            </a:endParaRPr>
          </a:p>
        </p:txBody>
      </p:sp>
    </p:spTree>
    <p:extLst>
      <p:ext uri="{BB962C8B-B14F-4D97-AF65-F5344CB8AC3E}">
        <p14:creationId xmlns:p14="http://schemas.microsoft.com/office/powerpoint/2010/main" val="1361380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58760">
              <a:lnSpc>
                <a:spcPct val="100000"/>
              </a:lnSpc>
            </a:pPr>
            <a:r>
              <a:rPr lang="en-US" sz="1100" b="0" strike="noStrike" spc="-1">
                <a:solidFill>
                  <a:srgbClr val="000000"/>
                </a:solidFill>
                <a:latin typeface="Arial"/>
                <a:ea typeface="Arial"/>
              </a:rPr>
              <a:t>Notes: </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x.509 is one of the  industry standard ways of authenticating to backend services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Zowe Client apps will need to be updated to support client certs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Customer apps may have their own way of supporting client certs</a:t>
            </a:r>
            <a:endParaRPr lang="en-US" sz="1100" b="0" strike="noStrike" spc="-1">
              <a:latin typeface="Arial"/>
            </a:endParaRPr>
          </a:p>
          <a:p>
            <a:pPr marL="158760">
              <a:lnSpc>
                <a:spcPct val="100000"/>
              </a:lnSpc>
            </a:pPr>
            <a:endParaRPr lang="en-US" sz="1100" b="0" strike="noStrike" spc="-1">
              <a:latin typeface="Arial"/>
            </a:endParaRPr>
          </a:p>
        </p:txBody>
      </p:sp>
    </p:spTree>
    <p:extLst>
      <p:ext uri="{BB962C8B-B14F-4D97-AF65-F5344CB8AC3E}">
        <p14:creationId xmlns:p14="http://schemas.microsoft.com/office/powerpoint/2010/main" val="1361380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01520">
              <a:spcBef>
                <a:spcPts val="400"/>
              </a:spcBef>
            </a:pPr>
            <a:endParaRPr lang="en-US" sz="1100" dirty="0"/>
          </a:p>
        </p:txBody>
      </p:sp>
    </p:spTree>
    <p:extLst>
      <p:ext uri="{BB962C8B-B14F-4D97-AF65-F5344CB8AC3E}">
        <p14:creationId xmlns:p14="http://schemas.microsoft.com/office/powerpoint/2010/main" val="41615029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01520">
              <a:spcBef>
                <a:spcPts val="400"/>
              </a:spcBef>
            </a:pPr>
            <a:endParaRPr lang="en-US" sz="1100" dirty="0"/>
          </a:p>
        </p:txBody>
      </p:sp>
    </p:spTree>
    <p:extLst>
      <p:ext uri="{BB962C8B-B14F-4D97-AF65-F5344CB8AC3E}">
        <p14:creationId xmlns:p14="http://schemas.microsoft.com/office/powerpoint/2010/main" val="408879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01520">
              <a:spcBef>
                <a:spcPts val="400"/>
              </a:spcBef>
            </a:pPr>
            <a:endParaRPr lang="en-US" sz="1100" dirty="0"/>
          </a:p>
        </p:txBody>
      </p:sp>
    </p:spTree>
    <p:extLst>
      <p:ext uri="{BB962C8B-B14F-4D97-AF65-F5344CB8AC3E}">
        <p14:creationId xmlns:p14="http://schemas.microsoft.com/office/powerpoint/2010/main" val="29039524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01520">
              <a:spcBef>
                <a:spcPts val="400"/>
              </a:spcBef>
            </a:pPr>
            <a:endParaRPr lang="en-US" sz="1100" dirty="0"/>
          </a:p>
        </p:txBody>
      </p:sp>
    </p:spTree>
    <p:extLst>
      <p:ext uri="{BB962C8B-B14F-4D97-AF65-F5344CB8AC3E}">
        <p14:creationId xmlns:p14="http://schemas.microsoft.com/office/powerpoint/2010/main" val="1291355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BA3CDCDB-E9EF-4257-93B9-33682187AA79}" type="slidenum">
              <a:rPr lang="en-US" sz="1400" b="0" strike="noStrike" spc="-1" smtClean="0">
                <a:latin typeface="Times New Roman"/>
              </a:rPr>
              <a:t>30</a:t>
            </a:fld>
            <a:endParaRPr lang="en-US" sz="1400" b="0" strike="noStrike" spc="-1">
              <a:latin typeface="Times New Roman"/>
            </a:endParaRPr>
          </a:p>
        </p:txBody>
      </p:sp>
    </p:spTree>
    <p:extLst>
      <p:ext uri="{BB962C8B-B14F-4D97-AF65-F5344CB8AC3E}">
        <p14:creationId xmlns:p14="http://schemas.microsoft.com/office/powerpoint/2010/main" val="3521497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laceHolder 1"/>
          <p:cNvSpPr>
            <a:spLocks noGrp="1" noRot="1" noChangeAspect="1"/>
          </p:cNvSpPr>
          <p:nvPr>
            <p:ph type="sldImg"/>
          </p:nvPr>
        </p:nvSpPr>
        <p:spPr>
          <a:xfrm>
            <a:off x="381000" y="685800"/>
            <a:ext cx="6096000" cy="3429000"/>
          </a:xfrm>
          <a:prstGeom prst="rect">
            <a:avLst/>
          </a:prstGeom>
        </p:spPr>
      </p:sp>
      <p:sp>
        <p:nvSpPr>
          <p:cNvPr id="248" name="PlaceHolder 2"/>
          <p:cNvSpPr>
            <a:spLocks noGrp="1"/>
          </p:cNvSpPr>
          <p:nvPr>
            <p:ph type="body"/>
          </p:nvPr>
        </p:nvSpPr>
        <p:spPr>
          <a:xfrm>
            <a:off x="685800" y="4343400"/>
            <a:ext cx="5486040" cy="4114440"/>
          </a:xfrm>
          <a:prstGeom prst="rect">
            <a:avLst/>
          </a:prstGeom>
        </p:spPr>
        <p:txBody>
          <a:bodyPr tIns="91440" bIns="91440">
            <a:noAutofit/>
          </a:bodyPr>
          <a:lstStyle/>
          <a:p>
            <a:pPr marL="158760">
              <a:lnSpc>
                <a:spcPct val="100000"/>
              </a:lnSpc>
            </a:pPr>
            <a:r>
              <a:rPr lang="en-US" sz="1100" b="0" strike="noStrike" spc="-1" dirty="0" err="1">
                <a:solidFill>
                  <a:srgbClr val="000000"/>
                </a:solidFill>
                <a:latin typeface="Arial"/>
                <a:ea typeface="Arial"/>
              </a:rPr>
              <a:t>Config</a:t>
            </a:r>
            <a:r>
              <a:rPr lang="en-US" sz="1100" b="0" strike="noStrike" spc="-1" dirty="0">
                <a:solidFill>
                  <a:srgbClr val="000000"/>
                </a:solidFill>
                <a:latin typeface="Arial"/>
                <a:ea typeface="Arial"/>
              </a:rPr>
              <a:t>, Doc, testing for CICD squad.</a:t>
            </a:r>
            <a:endParaRPr lang="en-US" sz="1100" b="0" strike="noStrike" spc="-1" dirty="0">
              <a:latin typeface="Arial"/>
            </a:endParaRPr>
          </a:p>
        </p:txBody>
      </p:sp>
    </p:spTree>
    <p:extLst>
      <p:ext uri="{BB962C8B-B14F-4D97-AF65-F5344CB8AC3E}">
        <p14:creationId xmlns:p14="http://schemas.microsoft.com/office/powerpoint/2010/main" val="27513589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p:nvPr>
        </p:nvSpPr>
        <p:spPr/>
        <p:txBody>
          <a:bodyPr/>
          <a:lstStyle/>
          <a:p>
            <a:pPr algn="r"/>
            <a:fld id="{BA3CDCDB-E9EF-4257-93B9-33682187AA79}" type="slidenum">
              <a:rPr lang="en-US" sz="1400" b="0" strike="noStrike" spc="-1" smtClean="0">
                <a:latin typeface="Times New Roman"/>
              </a:rPr>
              <a:t>32</a:t>
            </a:fld>
            <a:endParaRPr lang="en-US" sz="1400" b="0" strike="noStrike" spc="-1">
              <a:latin typeface="Times New Roman"/>
            </a:endParaRPr>
          </a:p>
        </p:txBody>
      </p:sp>
    </p:spTree>
    <p:extLst>
      <p:ext uri="{BB962C8B-B14F-4D97-AF65-F5344CB8AC3E}">
        <p14:creationId xmlns:p14="http://schemas.microsoft.com/office/powerpoint/2010/main" val="35603835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Address a list of GitHub doc enhancement issues and user feedback to provide better content experience and help users work with </a:t>
            </a:r>
            <a:r>
              <a:rPr lang="en-US" sz="1200" dirty="0" err="1"/>
              <a:t>Zowe</a:t>
            </a:r>
            <a:r>
              <a:rPr lang="en-US" sz="1200" dirty="0"/>
              <a:t>.</a:t>
            </a:r>
          </a:p>
          <a:p>
            <a:endParaRPr lang="en-CN" dirty="0"/>
          </a:p>
        </p:txBody>
      </p:sp>
      <p:sp>
        <p:nvSpPr>
          <p:cNvPr id="4" name="Slide Number Placeholder 3"/>
          <p:cNvSpPr>
            <a:spLocks noGrp="1"/>
          </p:cNvSpPr>
          <p:nvPr>
            <p:ph type="sldNum"/>
          </p:nvPr>
        </p:nvSpPr>
        <p:spPr/>
        <p:txBody>
          <a:bodyPr/>
          <a:lstStyle/>
          <a:p>
            <a:pPr algn="r"/>
            <a:fld id="{BA3CDCDB-E9EF-4257-93B9-33682187AA79}" type="slidenum">
              <a:rPr lang="en-US" sz="1400" b="0" strike="noStrike" spc="-1" smtClean="0">
                <a:latin typeface="Times New Roman"/>
              </a:rPr>
              <a:t>33</a:t>
            </a:fld>
            <a:endParaRPr lang="en-US" sz="1400" b="0" strike="noStrike" spc="-1">
              <a:latin typeface="Times New Roman"/>
            </a:endParaRPr>
          </a:p>
        </p:txBody>
      </p:sp>
    </p:spTree>
    <p:extLst>
      <p:ext uri="{BB962C8B-B14F-4D97-AF65-F5344CB8AC3E}">
        <p14:creationId xmlns:p14="http://schemas.microsoft.com/office/powerpoint/2010/main" val="30050066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p:nvPr>
        </p:nvSpPr>
        <p:spPr/>
        <p:txBody>
          <a:bodyPr/>
          <a:lstStyle/>
          <a:p>
            <a:pPr algn="r"/>
            <a:fld id="{BA3CDCDB-E9EF-4257-93B9-33682187AA79}" type="slidenum">
              <a:rPr lang="en-US" sz="1400" b="0" strike="noStrike" spc="-1" smtClean="0">
                <a:latin typeface="Times New Roman"/>
              </a:rPr>
              <a:t>34</a:t>
            </a:fld>
            <a:endParaRPr lang="en-US" sz="1400" b="0" strike="noStrike" spc="-1">
              <a:latin typeface="Times New Roman"/>
            </a:endParaRPr>
          </a:p>
        </p:txBody>
      </p:sp>
    </p:spTree>
    <p:extLst>
      <p:ext uri="{BB962C8B-B14F-4D97-AF65-F5344CB8AC3E}">
        <p14:creationId xmlns:p14="http://schemas.microsoft.com/office/powerpoint/2010/main" val="17150691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BA3CDCDB-E9EF-4257-93B9-33682187AA79}" type="slidenum">
              <a:rPr lang="en-US" sz="1400" b="0" strike="noStrike" spc="-1" smtClean="0">
                <a:latin typeface="Times New Roman"/>
              </a:rPr>
              <a:t>35</a:t>
            </a:fld>
            <a:endParaRPr lang="en-US" sz="1400" b="0" strike="noStrike" spc="-1">
              <a:latin typeface="Times New Roman"/>
            </a:endParaRPr>
          </a:p>
        </p:txBody>
      </p:sp>
    </p:spTree>
    <p:extLst>
      <p:ext uri="{BB962C8B-B14F-4D97-AF65-F5344CB8AC3E}">
        <p14:creationId xmlns:p14="http://schemas.microsoft.com/office/powerpoint/2010/main" val="14107422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D6D75F-EBD7-094D-A4D8-BE1FF6506D9A}" type="slidenum">
              <a:rPr lang="en-US" smtClean="0"/>
              <a:t>37</a:t>
            </a:fld>
            <a:endParaRPr lang="en-US"/>
          </a:p>
        </p:txBody>
      </p:sp>
    </p:spTree>
    <p:extLst>
      <p:ext uri="{BB962C8B-B14F-4D97-AF65-F5344CB8AC3E}">
        <p14:creationId xmlns:p14="http://schemas.microsoft.com/office/powerpoint/2010/main" val="1038959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PlaceHolder 1"/>
          <p:cNvSpPr>
            <a:spLocks noGrp="1" noRot="1" noChangeAspect="1"/>
          </p:cNvSpPr>
          <p:nvPr>
            <p:ph type="sldImg"/>
          </p:nvPr>
        </p:nvSpPr>
        <p:spPr>
          <a:xfrm>
            <a:off x="381000" y="685800"/>
            <a:ext cx="6096000" cy="3429000"/>
          </a:xfrm>
          <a:prstGeom prst="rect">
            <a:avLst/>
          </a:prstGeom>
        </p:spPr>
      </p:sp>
      <p:sp>
        <p:nvSpPr>
          <p:cNvPr id="246" name="PlaceHolder 2"/>
          <p:cNvSpPr>
            <a:spLocks noGrp="1"/>
          </p:cNvSpPr>
          <p:nvPr>
            <p:ph type="body"/>
          </p:nvPr>
        </p:nvSpPr>
        <p:spPr>
          <a:xfrm>
            <a:off x="685800" y="4343400"/>
            <a:ext cx="5486040" cy="4114440"/>
          </a:xfrm>
          <a:prstGeom prst="rect">
            <a:avLst/>
          </a:prstGeom>
        </p:spPr>
        <p:txBody>
          <a:bodyPr tIns="91440" bIns="91440">
            <a:noAutofit/>
          </a:bodyPr>
          <a:lstStyle/>
          <a:p>
            <a:pPr>
              <a:lnSpc>
                <a:spcPct val="100000"/>
              </a:lnSpc>
            </a:pPr>
            <a:endParaRPr lang="en-US" sz="1100" b="0" strike="noStrike" spc="-1" dirty="0">
              <a:latin typeface="Arial"/>
            </a:endParaRPr>
          </a:p>
        </p:txBody>
      </p:sp>
    </p:spTree>
    <p:extLst>
      <p:ext uri="{BB962C8B-B14F-4D97-AF65-F5344CB8AC3E}">
        <p14:creationId xmlns:p14="http://schemas.microsoft.com/office/powerpoint/2010/main" val="2243601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PlaceHolder 1"/>
          <p:cNvSpPr>
            <a:spLocks noGrp="1" noRot="1" noChangeAspect="1"/>
          </p:cNvSpPr>
          <p:nvPr>
            <p:ph type="sldImg"/>
          </p:nvPr>
        </p:nvSpPr>
        <p:spPr>
          <a:xfrm>
            <a:off x="381000" y="685800"/>
            <a:ext cx="6096000" cy="3429000"/>
          </a:xfrm>
          <a:prstGeom prst="rect">
            <a:avLst/>
          </a:prstGeom>
        </p:spPr>
      </p:sp>
      <p:sp>
        <p:nvSpPr>
          <p:cNvPr id="246" name="PlaceHolder 2"/>
          <p:cNvSpPr>
            <a:spLocks noGrp="1"/>
          </p:cNvSpPr>
          <p:nvPr>
            <p:ph type="body"/>
          </p:nvPr>
        </p:nvSpPr>
        <p:spPr>
          <a:xfrm>
            <a:off x="685800" y="4343400"/>
            <a:ext cx="5486040" cy="4114440"/>
          </a:xfrm>
          <a:prstGeom prst="rect">
            <a:avLst/>
          </a:prstGeom>
        </p:spPr>
        <p:txBody>
          <a:bodyPr tIns="91440" bIns="91440">
            <a:noAutofit/>
          </a:bodyPr>
          <a:lstStyle/>
          <a:p>
            <a:pPr>
              <a:lnSpc>
                <a:spcPct val="100000"/>
              </a:lnSpc>
            </a:pPr>
            <a:r>
              <a:rPr lang="en-US" sz="1200" kern="1200" dirty="0">
                <a:solidFill>
                  <a:schemeClr val="tx1"/>
                </a:solidFill>
                <a:effectLst/>
                <a:latin typeface="+mn-lt"/>
                <a:ea typeface="+mn-ea"/>
                <a:cs typeface="+mn-cs"/>
              </a:rPr>
              <a:t>The initial Metrics Service will include basic monitoring information and features, relying heavily on pre-configuration given by Netflix </a:t>
            </a:r>
            <a:r>
              <a:rPr lang="en-US" sz="1200" kern="1200" dirty="0" err="1">
                <a:solidFill>
                  <a:schemeClr val="tx1"/>
                </a:solidFill>
                <a:effectLst/>
                <a:latin typeface="+mn-lt"/>
                <a:ea typeface="+mn-ea"/>
                <a:cs typeface="+mn-cs"/>
              </a:rPr>
              <a:t>Hystrix</a:t>
            </a:r>
            <a:r>
              <a:rPr lang="en-US" sz="1200" kern="1200" dirty="0">
                <a:solidFill>
                  <a:schemeClr val="tx1"/>
                </a:solidFill>
                <a:effectLst/>
                <a:latin typeface="+mn-lt"/>
                <a:ea typeface="+mn-ea"/>
                <a:cs typeface="+mn-cs"/>
              </a:rPr>
              <a:t> and Turbine. As the service is implemented and matures, further features could be added that allow for more customization.</a:t>
            </a:r>
            <a:endParaRPr lang="en-US" sz="1100" spc="-1" dirty="0">
              <a:solidFill>
                <a:srgbClr val="000000"/>
              </a:solidFill>
              <a:latin typeface="Gill Sans"/>
              <a:ea typeface="Gill Sans"/>
            </a:endParaRPr>
          </a:p>
          <a:p>
            <a:pPr>
              <a:lnSpc>
                <a:spcPct val="100000"/>
              </a:lnSpc>
            </a:pPr>
            <a:endParaRPr lang="en-US" sz="1100" spc="-1" dirty="0">
              <a:solidFill>
                <a:srgbClr val="000000"/>
              </a:solidFill>
              <a:latin typeface="Gill Sans"/>
              <a:ea typeface="Gill Sans"/>
            </a:endParaRPr>
          </a:p>
          <a:p>
            <a:pPr>
              <a:lnSpc>
                <a:spcPct val="100000"/>
              </a:lnSpc>
            </a:pPr>
            <a:r>
              <a:rPr lang="en-US" sz="1100" spc="-1" dirty="0">
                <a:solidFill>
                  <a:srgbClr val="000000"/>
                </a:solidFill>
                <a:latin typeface="Gill Sans"/>
                <a:ea typeface="Gill Sans"/>
              </a:rPr>
              <a:t>This dashboard should have interactions available to fine-tune what metrics are shown. </a:t>
            </a:r>
          </a:p>
          <a:p>
            <a:pPr>
              <a:lnSpc>
                <a:spcPct val="100000"/>
              </a:lnSpc>
            </a:pPr>
            <a:endParaRPr lang="en-US" sz="1100" spc="-1" dirty="0">
              <a:solidFill>
                <a:srgbClr val="000000"/>
              </a:solidFill>
              <a:latin typeface="Gill Sans"/>
              <a:ea typeface="Gill Sans"/>
            </a:endParaRPr>
          </a:p>
          <a:p>
            <a:pPr>
              <a:lnSpc>
                <a:spcPct val="100000"/>
              </a:lnSpc>
            </a:pPr>
            <a:r>
              <a:rPr lang="en-US" sz="1100" spc="-1" dirty="0">
                <a:solidFill>
                  <a:srgbClr val="000000"/>
                </a:solidFill>
                <a:latin typeface="Gill Sans"/>
                <a:ea typeface="Gill Sans"/>
              </a:rPr>
              <a:t>The dashboard should be as implementation-agnostic as possible, so administrators can plug-in any data tracker solution they desire to be output on the dashboard.</a:t>
            </a:r>
          </a:p>
          <a:p>
            <a:pPr>
              <a:lnSpc>
                <a:spcPct val="100000"/>
              </a:lnSpc>
            </a:pPr>
            <a:endParaRPr lang="en-US" sz="1100" b="0" strike="noStrike" spc="-1" dirty="0">
              <a:solidFill>
                <a:srgbClr val="000000"/>
              </a:solidFill>
              <a:latin typeface="Gill Sans"/>
            </a:endParaRPr>
          </a:p>
          <a:p>
            <a:r>
              <a:rPr lang="en-US" sz="1200" u="sng" kern="1200" dirty="0">
                <a:solidFill>
                  <a:schemeClr val="tx1"/>
                </a:solidFill>
                <a:effectLst/>
                <a:latin typeface="+mn-lt"/>
                <a:ea typeface="+mn-ea"/>
                <a:cs typeface="+mn-cs"/>
              </a:rPr>
              <a:t>Solution Implementation Options</a:t>
            </a:r>
            <a:endParaRPr lang="en-US" sz="1100" dirty="0"/>
          </a:p>
          <a:p>
            <a:r>
              <a:rPr lang="en-US" sz="1200" kern="1200" dirty="0">
                <a:solidFill>
                  <a:schemeClr val="tx1"/>
                </a:solidFill>
                <a:effectLst/>
                <a:latin typeface="+mn-lt"/>
                <a:ea typeface="+mn-ea"/>
                <a:cs typeface="+mn-cs"/>
              </a:rPr>
              <a:t>Create a new, custom dashboard utilizing a new service that coordinates metrics collection.</a:t>
            </a:r>
            <a:endParaRPr lang="en-US" sz="1100" dirty="0"/>
          </a:p>
          <a:p>
            <a:r>
              <a:rPr lang="en-US" sz="1200" kern="1200" dirty="0">
                <a:solidFill>
                  <a:schemeClr val="tx1"/>
                </a:solidFill>
                <a:effectLst/>
                <a:latin typeface="+mn-lt"/>
                <a:ea typeface="+mn-ea"/>
                <a:cs typeface="+mn-cs"/>
              </a:rPr>
              <a:t>Integrate a metrics dashboard into the API Catalog Service, adding metrics coordination to the API Catalog Service.</a:t>
            </a:r>
            <a:endParaRPr lang="en-US" sz="1100" dirty="0"/>
          </a:p>
          <a:p>
            <a:r>
              <a:rPr lang="en-US" sz="1200" kern="1200" dirty="0">
                <a:solidFill>
                  <a:schemeClr val="tx1"/>
                </a:solidFill>
                <a:effectLst/>
                <a:latin typeface="+mn-lt"/>
                <a:ea typeface="+mn-ea"/>
                <a:cs typeface="+mn-cs"/>
              </a:rPr>
              <a:t>Integrate a metrics dashboard into the Discovery Service, adding metrics coordination to the Discovery Service.</a:t>
            </a:r>
            <a:endParaRPr lang="en-US" sz="1100" dirty="0"/>
          </a:p>
          <a:p>
            <a:pPr>
              <a:lnSpc>
                <a:spcPct val="100000"/>
              </a:lnSpc>
            </a:pPr>
            <a:endParaRPr lang="en-US" sz="1100" b="0" strike="noStrike" spc="-1" dirty="0">
              <a:latin typeface="Arial"/>
            </a:endParaRPr>
          </a:p>
        </p:txBody>
      </p:sp>
    </p:spTree>
    <p:extLst>
      <p:ext uri="{BB962C8B-B14F-4D97-AF65-F5344CB8AC3E}">
        <p14:creationId xmlns:p14="http://schemas.microsoft.com/office/powerpoint/2010/main" val="547242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PlaceHolder 1"/>
          <p:cNvSpPr>
            <a:spLocks noGrp="1" noRot="1" noChangeAspect="1"/>
          </p:cNvSpPr>
          <p:nvPr>
            <p:ph type="sldImg"/>
          </p:nvPr>
        </p:nvSpPr>
        <p:spPr>
          <a:xfrm>
            <a:off x="381000" y="685800"/>
            <a:ext cx="6096000" cy="3429000"/>
          </a:xfrm>
          <a:prstGeom prst="rect">
            <a:avLst/>
          </a:prstGeom>
        </p:spPr>
      </p:sp>
      <p:sp>
        <p:nvSpPr>
          <p:cNvPr id="246" name="PlaceHolder 2"/>
          <p:cNvSpPr>
            <a:spLocks noGrp="1"/>
          </p:cNvSpPr>
          <p:nvPr>
            <p:ph type="body"/>
          </p:nvPr>
        </p:nvSpPr>
        <p:spPr>
          <a:xfrm>
            <a:off x="685800" y="4343400"/>
            <a:ext cx="5486040" cy="4114440"/>
          </a:xfrm>
          <a:prstGeom prst="rect">
            <a:avLst/>
          </a:prstGeom>
        </p:spPr>
        <p:txBody>
          <a:bodyPr tIns="91440" bIns="91440">
            <a:noAutofit/>
          </a:bodyPr>
          <a:lstStyle/>
          <a:p>
            <a:pPr>
              <a:lnSpc>
                <a:spcPct val="100000"/>
              </a:lnSpc>
            </a:pPr>
            <a:endParaRPr lang="en-US" sz="1100" b="0" strike="noStrike" spc="-1" dirty="0">
              <a:latin typeface="Arial"/>
            </a:endParaRPr>
          </a:p>
        </p:txBody>
      </p:sp>
    </p:spTree>
    <p:extLst>
      <p:ext uri="{BB962C8B-B14F-4D97-AF65-F5344CB8AC3E}">
        <p14:creationId xmlns:p14="http://schemas.microsoft.com/office/powerpoint/2010/main" val="1715523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58760">
              <a:lnSpc>
                <a:spcPct val="100000"/>
              </a:lnSpc>
            </a:pPr>
            <a:endParaRPr lang="en-US" sz="1100" b="0" strike="noStrike" spc="-1" dirty="0">
              <a:latin typeface="Arial"/>
            </a:endParaRPr>
          </a:p>
        </p:txBody>
      </p:sp>
    </p:spTree>
    <p:extLst>
      <p:ext uri="{BB962C8B-B14F-4D97-AF65-F5344CB8AC3E}">
        <p14:creationId xmlns:p14="http://schemas.microsoft.com/office/powerpoint/2010/main" val="1510042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387270" indent="-285750">
              <a:spcBef>
                <a:spcPts val="400"/>
              </a:spcBef>
              <a:buFont typeface="Wingdings" pitchFamily="2" charset="2"/>
              <a:buChar char="Ø"/>
            </a:pPr>
            <a:r>
              <a:rPr lang="en-US" sz="1100" b="0" strike="noStrike" spc="-1" dirty="0">
                <a:latin typeface="Arial"/>
              </a:rPr>
              <a:t>Notes:</a:t>
            </a:r>
            <a:br>
              <a:rPr lang="en-US" sz="1100" b="0" strike="noStrike" spc="-1" dirty="0">
                <a:latin typeface="Arial"/>
              </a:rPr>
            </a:br>
            <a:r>
              <a:rPr lang="en-US" dirty="0"/>
              <a:t>Address growing number of community enhancement requests</a:t>
            </a:r>
          </a:p>
          <a:p>
            <a:pPr marL="844470" lvl="1" indent="-285750">
              <a:spcBef>
                <a:spcPts val="400"/>
              </a:spcBef>
              <a:buFont typeface="Wingdings" pitchFamily="2" charset="2"/>
              <a:buChar char="Ø"/>
            </a:pPr>
            <a:r>
              <a:rPr lang="en-US" u="sng" dirty="0" err="1">
                <a:hlinkClick r:id="rId3"/>
              </a:rPr>
              <a:t>zowe</a:t>
            </a:r>
            <a:r>
              <a:rPr lang="en-US" u="sng" dirty="0">
                <a:hlinkClick r:id="rId3"/>
              </a:rPr>
              <a:t> zos-files copy data-set : no replace option #808</a:t>
            </a:r>
            <a:endParaRPr lang="en-US" u="sng" dirty="0"/>
          </a:p>
          <a:p>
            <a:pPr marL="844470" lvl="1" indent="-285750">
              <a:spcBef>
                <a:spcPts val="400"/>
              </a:spcBef>
              <a:buFont typeface="Wingdings" pitchFamily="2" charset="2"/>
              <a:buChar char="Ø"/>
            </a:pPr>
            <a:r>
              <a:rPr lang="en-US" u="sng" dirty="0">
                <a:hlinkClick r:id="rId4"/>
              </a:rPr>
              <a:t>Question : how to "nullify" an option in a profile #797</a:t>
            </a:r>
            <a:r>
              <a:rPr lang="en-US" dirty="0"/>
              <a:t> </a:t>
            </a:r>
          </a:p>
          <a:p>
            <a:pPr marL="844470" lvl="1" indent="-285750">
              <a:spcBef>
                <a:spcPts val="400"/>
              </a:spcBef>
              <a:buFont typeface="Wingdings" pitchFamily="2" charset="2"/>
              <a:buChar char="Ø"/>
            </a:pPr>
            <a:r>
              <a:rPr lang="en-US" u="sng" dirty="0">
                <a:hlinkClick r:id="rId5"/>
              </a:rPr>
              <a:t>copy data-set option should have replace option and list of members #789</a:t>
            </a:r>
            <a:endParaRPr lang="en-US" dirty="0"/>
          </a:p>
          <a:p>
            <a:pPr marL="844470" lvl="1" indent="-285750">
              <a:spcBef>
                <a:spcPts val="400"/>
              </a:spcBef>
              <a:buFont typeface="Wingdings" pitchFamily="2" charset="2"/>
              <a:buChar char="Ø"/>
            </a:pPr>
            <a:r>
              <a:rPr lang="en-US" u="sng" dirty="0">
                <a:hlinkClick r:id="rId6"/>
              </a:rPr>
              <a:t>Create PDS member option to </a:t>
            </a:r>
            <a:r>
              <a:rPr lang="en-US" u="sng" dirty="0" err="1">
                <a:hlinkClick r:id="rId6"/>
              </a:rPr>
              <a:t>zowe</a:t>
            </a:r>
            <a:r>
              <a:rPr lang="en-US" u="sng" dirty="0">
                <a:hlinkClick r:id="rId6"/>
              </a:rPr>
              <a:t> zos-files create data-set- function #773</a:t>
            </a:r>
            <a:endParaRPr lang="en-US" dirty="0"/>
          </a:p>
          <a:p>
            <a:pPr marL="844470" lvl="1" indent="-285750">
              <a:spcBef>
                <a:spcPts val="400"/>
              </a:spcBef>
              <a:buFont typeface="Wingdings" pitchFamily="2" charset="2"/>
              <a:buChar char="Ø"/>
            </a:pPr>
            <a:r>
              <a:rPr lang="en-US" u="sng" dirty="0">
                <a:hlinkClick r:id="rId7"/>
              </a:rPr>
              <a:t>LIKE parameter for </a:t>
            </a:r>
            <a:r>
              <a:rPr lang="en-US" u="sng" dirty="0" err="1">
                <a:hlinkClick r:id="rId7"/>
              </a:rPr>
              <a:t>zowe</a:t>
            </a:r>
            <a:r>
              <a:rPr lang="en-US" u="sng" dirty="0">
                <a:hlinkClick r:id="rId7"/>
              </a:rPr>
              <a:t> zos-files create data-set-* #771</a:t>
            </a:r>
            <a:endParaRPr lang="en-US" dirty="0"/>
          </a:p>
          <a:p>
            <a:pPr marL="844470" lvl="1" indent="-285750">
              <a:spcBef>
                <a:spcPts val="400"/>
              </a:spcBef>
              <a:buFont typeface="Wingdings" pitchFamily="2" charset="2"/>
              <a:buChar char="Ø"/>
            </a:pPr>
            <a:r>
              <a:rPr lang="en-US" u="sng" dirty="0">
                <a:hlinkClick r:id="rId8"/>
              </a:rPr>
              <a:t>Enable use of a pattern to restrict what member names are returned from listing of PDS members #810</a:t>
            </a:r>
            <a:endParaRPr lang="en-US" dirty="0"/>
          </a:p>
          <a:p>
            <a:pPr marL="844470" lvl="1" indent="-285750">
              <a:spcBef>
                <a:spcPts val="400"/>
              </a:spcBef>
              <a:buFont typeface="Wingdings" pitchFamily="2" charset="2"/>
              <a:buChar char="Ø"/>
            </a:pPr>
            <a:r>
              <a:rPr lang="en-US" u="sng" dirty="0">
                <a:hlinkClick r:id="rId9"/>
              </a:rPr>
              <a:t>Support the IBM z/OSMF header that allows record (support for VB binary) #539</a:t>
            </a:r>
            <a:endParaRPr lang="en-US" dirty="0"/>
          </a:p>
          <a:p>
            <a:pPr marL="101520">
              <a:spcBef>
                <a:spcPts val="400"/>
              </a:spcBef>
            </a:pPr>
            <a:endParaRPr lang="en-US" sz="1100" b="0" strike="noStrike" spc="-1" dirty="0">
              <a:latin typeface="Arial"/>
            </a:endParaRPr>
          </a:p>
          <a:p>
            <a:pPr marL="387270" indent="-285750">
              <a:spcBef>
                <a:spcPts val="400"/>
              </a:spcBef>
              <a:buFont typeface="Wingdings" pitchFamily="2" charset="2"/>
              <a:buChar char="Ø"/>
            </a:pPr>
            <a:r>
              <a:rPr lang="en-US" sz="1100" dirty="0"/>
              <a:t>Ensure successful installation of the </a:t>
            </a:r>
            <a:r>
              <a:rPr lang="en-US" sz="1100" dirty="0" err="1"/>
              <a:t>Zowe</a:t>
            </a:r>
            <a:r>
              <a:rPr lang="en-US" sz="1100" dirty="0"/>
              <a:t> CLI in environments with proxies. Provide guidance on installing from public NPM via proxy but also suggest installing from the local package hosted on zowe.org as an alternative. </a:t>
            </a:r>
            <a:br>
              <a:rPr lang="en-US" sz="1100" dirty="0"/>
            </a:br>
            <a:r>
              <a:rPr lang="en-US" sz="1100" dirty="0"/>
              <a:t>Also, address issue with using CLI to access mainframe environment over http proxy: </a:t>
            </a:r>
            <a:r>
              <a:rPr lang="en-US" sz="1100" dirty="0">
                <a:hlinkClick r:id="rId10"/>
              </a:rPr>
              <a:t>https://github.com/zowe/zowe-cli/issues/498</a:t>
            </a:r>
            <a:br>
              <a:rPr lang="en-US" sz="1100" dirty="0"/>
            </a:br>
            <a:endParaRPr lang="en-US" sz="1100" dirty="0"/>
          </a:p>
          <a:p>
            <a:pPr marL="387270" indent="-285750">
              <a:spcBef>
                <a:spcPts val="400"/>
              </a:spcBef>
              <a:buFont typeface="Wingdings" pitchFamily="2" charset="2"/>
              <a:buChar char="Ø"/>
            </a:pPr>
            <a:r>
              <a:rPr lang="en-US" sz="1100" dirty="0"/>
              <a:t>Allow for recently run commands to be easily recalled. Recalling commands today tends to be difficult especially when switching terminals and mistyping commands is common.</a:t>
            </a:r>
            <a:br>
              <a:rPr lang="en-US" sz="1100" dirty="0"/>
            </a:br>
            <a:endParaRPr lang="en-US" sz="1100" dirty="0"/>
          </a:p>
          <a:p>
            <a:pPr marL="387270" indent="-285750">
              <a:spcBef>
                <a:spcPts val="400"/>
              </a:spcBef>
              <a:buFont typeface="Wingdings" pitchFamily="2" charset="2"/>
              <a:buChar char="Ø"/>
            </a:pPr>
            <a:r>
              <a:rPr lang="en-US" sz="1100" dirty="0"/>
              <a:t>Ensure </a:t>
            </a:r>
            <a:r>
              <a:rPr lang="en-US" sz="1100" dirty="0" err="1"/>
              <a:t>Zowe</a:t>
            </a:r>
            <a:r>
              <a:rPr lang="en-US" sz="1100" dirty="0"/>
              <a:t> CLI functions properly in a </a:t>
            </a:r>
            <a:r>
              <a:rPr lang="en-US" sz="1100" dirty="0" err="1"/>
              <a:t>CodeReady</a:t>
            </a:r>
            <a:r>
              <a:rPr lang="en-US" sz="1100" dirty="0"/>
              <a:t> Workspace. Open question: would IBM be able to provide a </a:t>
            </a:r>
            <a:r>
              <a:rPr lang="en-US" sz="1100" dirty="0" err="1"/>
              <a:t>CodeReady</a:t>
            </a:r>
            <a:r>
              <a:rPr lang="en-US" sz="1100" dirty="0"/>
              <a:t> Workspace to the community that the squad could leverage to validate </a:t>
            </a:r>
            <a:r>
              <a:rPr lang="en-US" sz="1100" dirty="0" err="1"/>
              <a:t>Zowe</a:t>
            </a:r>
            <a:r>
              <a:rPr lang="en-US" sz="1100" dirty="0"/>
              <a:t> CLI (possible </a:t>
            </a:r>
            <a:r>
              <a:rPr lang="en-US" sz="1100" dirty="0" err="1"/>
              <a:t>Zowe</a:t>
            </a:r>
            <a:r>
              <a:rPr lang="en-US" sz="1100" dirty="0"/>
              <a:t> Explorer in the future?)</a:t>
            </a:r>
          </a:p>
          <a:p>
            <a:pPr marL="101520">
              <a:spcBef>
                <a:spcPts val="400"/>
              </a:spcBef>
            </a:pPr>
            <a:endParaRPr lang="en-US" sz="1100" dirty="0"/>
          </a:p>
        </p:txBody>
      </p:sp>
    </p:spTree>
    <p:extLst>
      <p:ext uri="{BB962C8B-B14F-4D97-AF65-F5344CB8AC3E}">
        <p14:creationId xmlns:p14="http://schemas.microsoft.com/office/powerpoint/2010/main" val="335182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BA3CDCDB-E9EF-4257-93B9-33682187AA79}" type="slidenum">
              <a:rPr lang="en-US" sz="1400" b="0" strike="noStrike" spc="-1" smtClean="0">
                <a:latin typeface="Times New Roman"/>
              </a:rPr>
              <a:t>18</a:t>
            </a:fld>
            <a:endParaRPr lang="en-US" sz="1400" b="0" strike="noStrike" spc="-1">
              <a:latin typeface="Times New Roman"/>
            </a:endParaRPr>
          </a:p>
        </p:txBody>
      </p:sp>
    </p:spTree>
    <p:extLst>
      <p:ext uri="{BB962C8B-B14F-4D97-AF65-F5344CB8AC3E}">
        <p14:creationId xmlns:p14="http://schemas.microsoft.com/office/powerpoint/2010/main" val="3725876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BA3CDCDB-E9EF-4257-93B9-33682187AA79}" type="slidenum">
              <a:rPr lang="en-US" sz="1400" b="0" strike="noStrike" spc="-1" smtClean="0">
                <a:latin typeface="Times New Roman"/>
              </a:rPr>
              <a:t>19</a:t>
            </a:fld>
            <a:endParaRPr lang="en-US" sz="1400" b="0" strike="noStrike" spc="-1">
              <a:latin typeface="Times New Roman"/>
            </a:endParaRPr>
          </a:p>
        </p:txBody>
      </p:sp>
    </p:spTree>
    <p:extLst>
      <p:ext uri="{BB962C8B-B14F-4D97-AF65-F5344CB8AC3E}">
        <p14:creationId xmlns:p14="http://schemas.microsoft.com/office/powerpoint/2010/main" val="3920945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26" name="PlaceHolder 2"/>
          <p:cNvSpPr>
            <a:spLocks noGrp="1"/>
          </p:cNvSpPr>
          <p:nvPr>
            <p:ph type="body"/>
          </p:nvPr>
        </p:nvSpPr>
        <p:spPr>
          <a:xfrm>
            <a:off x="317520" y="94356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7" name="PlaceHolder 3"/>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29"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0"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1"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2" name="PlaceHolder 5"/>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34" name="PlaceHolder 2"/>
          <p:cNvSpPr>
            <a:spLocks noGrp="1"/>
          </p:cNvSpPr>
          <p:nvPr>
            <p:ph type="body"/>
          </p:nvPr>
        </p:nvSpPr>
        <p:spPr>
          <a:xfrm>
            <a:off x="3175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5" name="PlaceHolder 3"/>
          <p:cNvSpPr>
            <a:spLocks noGrp="1"/>
          </p:cNvSpPr>
          <p:nvPr>
            <p:ph type="body"/>
          </p:nvPr>
        </p:nvSpPr>
        <p:spPr>
          <a:xfrm>
            <a:off x="31471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6" name="PlaceHolder 4"/>
          <p:cNvSpPr>
            <a:spLocks noGrp="1"/>
          </p:cNvSpPr>
          <p:nvPr>
            <p:ph type="body"/>
          </p:nvPr>
        </p:nvSpPr>
        <p:spPr>
          <a:xfrm>
            <a:off x="597708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7" name="PlaceHolder 5"/>
          <p:cNvSpPr>
            <a:spLocks noGrp="1"/>
          </p:cNvSpPr>
          <p:nvPr>
            <p:ph type="body"/>
          </p:nvPr>
        </p:nvSpPr>
        <p:spPr>
          <a:xfrm>
            <a:off x="3175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8" name="PlaceHolder 6"/>
          <p:cNvSpPr>
            <a:spLocks noGrp="1"/>
          </p:cNvSpPr>
          <p:nvPr>
            <p:ph type="body"/>
          </p:nvPr>
        </p:nvSpPr>
        <p:spPr>
          <a:xfrm>
            <a:off x="31471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9" name="PlaceHolder 7"/>
          <p:cNvSpPr>
            <a:spLocks noGrp="1"/>
          </p:cNvSpPr>
          <p:nvPr>
            <p:ph type="body"/>
          </p:nvPr>
        </p:nvSpPr>
        <p:spPr>
          <a:xfrm>
            <a:off x="597708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44" name="PlaceHolder 2"/>
          <p:cNvSpPr>
            <a:spLocks noGrp="1"/>
          </p:cNvSpPr>
          <p:nvPr>
            <p:ph type="subTitle"/>
          </p:nvPr>
        </p:nvSpPr>
        <p:spPr>
          <a:xfrm>
            <a:off x="317520" y="943560"/>
            <a:ext cx="8368920" cy="31428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46" name="PlaceHolder 2"/>
          <p:cNvSpPr>
            <a:spLocks noGrp="1"/>
          </p:cNvSpPr>
          <p:nvPr>
            <p:ph type="body"/>
          </p:nvPr>
        </p:nvSpPr>
        <p:spPr>
          <a:xfrm>
            <a:off x="317520" y="943560"/>
            <a:ext cx="836892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48"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9"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334080" y="159480"/>
            <a:ext cx="7893720" cy="20739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53"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4"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5"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5" name="PlaceHolder 2"/>
          <p:cNvSpPr>
            <a:spLocks noGrp="1"/>
          </p:cNvSpPr>
          <p:nvPr>
            <p:ph type="subTitle"/>
          </p:nvPr>
        </p:nvSpPr>
        <p:spPr>
          <a:xfrm>
            <a:off x="317520" y="943560"/>
            <a:ext cx="8368920" cy="31428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57"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8"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9" name="PlaceHolder 4"/>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61"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2"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3" name="PlaceHolder 4"/>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65" name="PlaceHolder 2"/>
          <p:cNvSpPr>
            <a:spLocks noGrp="1"/>
          </p:cNvSpPr>
          <p:nvPr>
            <p:ph type="body"/>
          </p:nvPr>
        </p:nvSpPr>
        <p:spPr>
          <a:xfrm>
            <a:off x="317520" y="94356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6" name="PlaceHolder 3"/>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68"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9"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0"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1" name="PlaceHolder 5"/>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73" name="PlaceHolder 2"/>
          <p:cNvSpPr>
            <a:spLocks noGrp="1"/>
          </p:cNvSpPr>
          <p:nvPr>
            <p:ph type="body"/>
          </p:nvPr>
        </p:nvSpPr>
        <p:spPr>
          <a:xfrm>
            <a:off x="3175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4" name="PlaceHolder 3"/>
          <p:cNvSpPr>
            <a:spLocks noGrp="1"/>
          </p:cNvSpPr>
          <p:nvPr>
            <p:ph type="body"/>
          </p:nvPr>
        </p:nvSpPr>
        <p:spPr>
          <a:xfrm>
            <a:off x="31471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5" name="PlaceHolder 4"/>
          <p:cNvSpPr>
            <a:spLocks noGrp="1"/>
          </p:cNvSpPr>
          <p:nvPr>
            <p:ph type="body"/>
          </p:nvPr>
        </p:nvSpPr>
        <p:spPr>
          <a:xfrm>
            <a:off x="597708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6" name="PlaceHolder 5"/>
          <p:cNvSpPr>
            <a:spLocks noGrp="1"/>
          </p:cNvSpPr>
          <p:nvPr>
            <p:ph type="body"/>
          </p:nvPr>
        </p:nvSpPr>
        <p:spPr>
          <a:xfrm>
            <a:off x="3175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7" name="PlaceHolder 6"/>
          <p:cNvSpPr>
            <a:spLocks noGrp="1"/>
          </p:cNvSpPr>
          <p:nvPr>
            <p:ph type="body"/>
          </p:nvPr>
        </p:nvSpPr>
        <p:spPr>
          <a:xfrm>
            <a:off x="31471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8" name="PlaceHolder 7"/>
          <p:cNvSpPr>
            <a:spLocks noGrp="1"/>
          </p:cNvSpPr>
          <p:nvPr>
            <p:ph type="body"/>
          </p:nvPr>
        </p:nvSpPr>
        <p:spPr>
          <a:xfrm>
            <a:off x="597708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88" name="PlaceHolder 2"/>
          <p:cNvSpPr>
            <a:spLocks noGrp="1"/>
          </p:cNvSpPr>
          <p:nvPr>
            <p:ph type="subTitle"/>
          </p:nvPr>
        </p:nvSpPr>
        <p:spPr>
          <a:xfrm>
            <a:off x="317520" y="943560"/>
            <a:ext cx="8368920" cy="31428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90" name="PlaceHolder 2"/>
          <p:cNvSpPr>
            <a:spLocks noGrp="1"/>
          </p:cNvSpPr>
          <p:nvPr>
            <p:ph type="body"/>
          </p:nvPr>
        </p:nvSpPr>
        <p:spPr>
          <a:xfrm>
            <a:off x="317520" y="943560"/>
            <a:ext cx="836892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92"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3"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7" name="PlaceHolder 2"/>
          <p:cNvSpPr>
            <a:spLocks noGrp="1"/>
          </p:cNvSpPr>
          <p:nvPr>
            <p:ph type="body"/>
          </p:nvPr>
        </p:nvSpPr>
        <p:spPr>
          <a:xfrm>
            <a:off x="317520" y="943560"/>
            <a:ext cx="836892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334080" y="159480"/>
            <a:ext cx="7893720" cy="20739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97"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8"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9"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01"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2"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3" name="PlaceHolder 4"/>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05"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6"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7" name="PlaceHolder 4"/>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09" name="PlaceHolder 2"/>
          <p:cNvSpPr>
            <a:spLocks noGrp="1"/>
          </p:cNvSpPr>
          <p:nvPr>
            <p:ph type="body"/>
          </p:nvPr>
        </p:nvSpPr>
        <p:spPr>
          <a:xfrm>
            <a:off x="317520" y="94356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0" name="PlaceHolder 3"/>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12"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3"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4"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5" name="PlaceHolder 5"/>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17" name="PlaceHolder 2"/>
          <p:cNvSpPr>
            <a:spLocks noGrp="1"/>
          </p:cNvSpPr>
          <p:nvPr>
            <p:ph type="body"/>
          </p:nvPr>
        </p:nvSpPr>
        <p:spPr>
          <a:xfrm>
            <a:off x="3175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8" name="PlaceHolder 3"/>
          <p:cNvSpPr>
            <a:spLocks noGrp="1"/>
          </p:cNvSpPr>
          <p:nvPr>
            <p:ph type="body"/>
          </p:nvPr>
        </p:nvSpPr>
        <p:spPr>
          <a:xfrm>
            <a:off x="31471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9" name="PlaceHolder 4"/>
          <p:cNvSpPr>
            <a:spLocks noGrp="1"/>
          </p:cNvSpPr>
          <p:nvPr>
            <p:ph type="body"/>
          </p:nvPr>
        </p:nvSpPr>
        <p:spPr>
          <a:xfrm>
            <a:off x="597708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0" name="PlaceHolder 5"/>
          <p:cNvSpPr>
            <a:spLocks noGrp="1"/>
          </p:cNvSpPr>
          <p:nvPr>
            <p:ph type="body"/>
          </p:nvPr>
        </p:nvSpPr>
        <p:spPr>
          <a:xfrm>
            <a:off x="3175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1" name="PlaceHolder 6"/>
          <p:cNvSpPr>
            <a:spLocks noGrp="1"/>
          </p:cNvSpPr>
          <p:nvPr>
            <p:ph type="body"/>
          </p:nvPr>
        </p:nvSpPr>
        <p:spPr>
          <a:xfrm>
            <a:off x="31471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2" name="PlaceHolder 7"/>
          <p:cNvSpPr>
            <a:spLocks noGrp="1"/>
          </p:cNvSpPr>
          <p:nvPr>
            <p:ph type="body"/>
          </p:nvPr>
        </p:nvSpPr>
        <p:spPr>
          <a:xfrm>
            <a:off x="597708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32" name="PlaceHolder 2"/>
          <p:cNvSpPr>
            <a:spLocks noGrp="1"/>
          </p:cNvSpPr>
          <p:nvPr>
            <p:ph type="subTitle"/>
          </p:nvPr>
        </p:nvSpPr>
        <p:spPr>
          <a:xfrm>
            <a:off x="317520" y="943560"/>
            <a:ext cx="8368920" cy="31428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34" name="PlaceHolder 2"/>
          <p:cNvSpPr>
            <a:spLocks noGrp="1"/>
          </p:cNvSpPr>
          <p:nvPr>
            <p:ph type="body"/>
          </p:nvPr>
        </p:nvSpPr>
        <p:spPr>
          <a:xfrm>
            <a:off x="317520" y="943560"/>
            <a:ext cx="836892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9"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36"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7"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334080" y="159480"/>
            <a:ext cx="7893720" cy="20739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41"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2"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3"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45"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6"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7" name="PlaceHolder 4"/>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49"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0"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1" name="PlaceHolder 4"/>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53" name="PlaceHolder 2"/>
          <p:cNvSpPr>
            <a:spLocks noGrp="1"/>
          </p:cNvSpPr>
          <p:nvPr>
            <p:ph type="body"/>
          </p:nvPr>
        </p:nvSpPr>
        <p:spPr>
          <a:xfrm>
            <a:off x="317520" y="94356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4" name="PlaceHolder 3"/>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56"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7"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8"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9" name="PlaceHolder 5"/>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61" name="PlaceHolder 2"/>
          <p:cNvSpPr>
            <a:spLocks noGrp="1"/>
          </p:cNvSpPr>
          <p:nvPr>
            <p:ph type="body"/>
          </p:nvPr>
        </p:nvSpPr>
        <p:spPr>
          <a:xfrm>
            <a:off x="3175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2" name="PlaceHolder 3"/>
          <p:cNvSpPr>
            <a:spLocks noGrp="1"/>
          </p:cNvSpPr>
          <p:nvPr>
            <p:ph type="body"/>
          </p:nvPr>
        </p:nvSpPr>
        <p:spPr>
          <a:xfrm>
            <a:off x="31471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3" name="PlaceHolder 4"/>
          <p:cNvSpPr>
            <a:spLocks noGrp="1"/>
          </p:cNvSpPr>
          <p:nvPr>
            <p:ph type="body"/>
          </p:nvPr>
        </p:nvSpPr>
        <p:spPr>
          <a:xfrm>
            <a:off x="597708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4" name="PlaceHolder 5"/>
          <p:cNvSpPr>
            <a:spLocks noGrp="1"/>
          </p:cNvSpPr>
          <p:nvPr>
            <p:ph type="body"/>
          </p:nvPr>
        </p:nvSpPr>
        <p:spPr>
          <a:xfrm>
            <a:off x="3175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5" name="PlaceHolder 6"/>
          <p:cNvSpPr>
            <a:spLocks noGrp="1"/>
          </p:cNvSpPr>
          <p:nvPr>
            <p:ph type="body"/>
          </p:nvPr>
        </p:nvSpPr>
        <p:spPr>
          <a:xfrm>
            <a:off x="31471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6" name="PlaceHolder 7"/>
          <p:cNvSpPr>
            <a:spLocks noGrp="1"/>
          </p:cNvSpPr>
          <p:nvPr>
            <p:ph type="body"/>
          </p:nvPr>
        </p:nvSpPr>
        <p:spPr>
          <a:xfrm>
            <a:off x="597708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7" name="Rectangle 6"/>
          <p:cNvSpPr/>
          <p:nvPr userDrawn="1"/>
        </p:nvSpPr>
        <p:spPr>
          <a:xfrm>
            <a:off x="0" y="772583"/>
            <a:ext cx="9144000" cy="4370916"/>
          </a:xfrm>
          <a:prstGeom prst="rect">
            <a:avLst/>
          </a:prstGeom>
          <a:solidFill>
            <a:srgbClr val="3664AD">
              <a:alpha val="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3664AD"/>
              </a:solidFill>
            </a:endParaRPr>
          </a:p>
        </p:txBody>
      </p:sp>
      <p:sp>
        <p:nvSpPr>
          <p:cNvPr id="2" name="Title 1"/>
          <p:cNvSpPr>
            <a:spLocks noGrp="1"/>
          </p:cNvSpPr>
          <p:nvPr>
            <p:ph type="title"/>
          </p:nvPr>
        </p:nvSpPr>
        <p:spPr>
          <a:xfrm>
            <a:off x="333993" y="159442"/>
            <a:ext cx="7893793" cy="447164"/>
          </a:xfrm>
        </p:spPr>
        <p:txBody>
          <a:bodyPr/>
          <a:lstStyle/>
          <a:p>
            <a:r>
              <a:rPr lang="en-CA" dirty="0"/>
              <a:t>Click to edit Master title style</a:t>
            </a:r>
            <a:endParaRPr lang="en-US" dirty="0"/>
          </a:p>
        </p:txBody>
      </p:sp>
      <p:pic>
        <p:nvPicPr>
          <p:cNvPr id="13" name="Picture 12"/>
          <p:cNvPicPr>
            <a:picLocks noChangeAspect="1"/>
          </p:cNvPicPr>
          <p:nvPr userDrawn="1"/>
        </p:nvPicPr>
        <p:blipFill rotWithShape="1">
          <a:blip r:embed="rId2">
            <a:alphaModFix amt="6000"/>
            <a:extLst>
              <a:ext uri="{28A0092B-C50C-407E-A947-70E740481C1C}">
                <a14:useLocalDpi xmlns:a14="http://schemas.microsoft.com/office/drawing/2010/main" val="0"/>
              </a:ext>
            </a:extLst>
          </a:blip>
          <a:srcRect l="17595"/>
          <a:stretch/>
        </p:blipFill>
        <p:spPr>
          <a:xfrm>
            <a:off x="0" y="775759"/>
            <a:ext cx="6393973" cy="4364562"/>
          </a:xfrm>
          <a:prstGeom prst="rect">
            <a:avLst/>
          </a:prstGeom>
        </p:spPr>
      </p:pic>
      <p:sp>
        <p:nvSpPr>
          <p:cNvPr id="3" name="Content Placeholder 2"/>
          <p:cNvSpPr>
            <a:spLocks noGrp="1"/>
          </p:cNvSpPr>
          <p:nvPr>
            <p:ph idx="1"/>
          </p:nvPr>
        </p:nvSpPr>
        <p:spPr/>
        <p:txBody>
          <a:body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6" name="Slide Number Placeholder 5"/>
          <p:cNvSpPr>
            <a:spLocks noGrp="1"/>
          </p:cNvSpPr>
          <p:nvPr>
            <p:ph type="sldNum" sz="quarter" idx="12"/>
          </p:nvPr>
        </p:nvSpPr>
        <p:spPr/>
        <p:txBody>
          <a:bodyPr/>
          <a:lstStyle/>
          <a:p>
            <a:fld id="{E9E6C42D-3C73-654B-9208-A448ACCDDB6A}" type="slidenum">
              <a:rPr lang="en-US" smtClean="0"/>
              <a:t>‹#›</a:t>
            </a:fld>
            <a:endParaRPr lang="en-US"/>
          </a:p>
        </p:txBody>
      </p:sp>
      <p:pic>
        <p:nvPicPr>
          <p:cNvPr id="8" name="Picture 7" descr="OpenMainframe_Logo_Pantone.png"/>
          <p:cNvPicPr>
            <a:picLocks noChangeAspect="1"/>
          </p:cNvPicPr>
          <p:nvPr userDrawn="1"/>
        </p:nvPicPr>
        <p:blipFill rotWithShape="1">
          <a:blip r:embed="rId3">
            <a:extLst>
              <a:ext uri="{28A0092B-C50C-407E-A947-70E740481C1C}">
                <a14:useLocalDpi xmlns:a14="http://schemas.microsoft.com/office/drawing/2010/main" val="0"/>
              </a:ext>
            </a:extLst>
          </a:blip>
          <a:srcRect r="80655" b="30188"/>
          <a:stretch/>
        </p:blipFill>
        <p:spPr>
          <a:xfrm>
            <a:off x="8306753" y="100724"/>
            <a:ext cx="469854" cy="518219"/>
          </a:xfrm>
          <a:prstGeom prst="rect">
            <a:avLst/>
          </a:prstGeom>
        </p:spPr>
      </p:pic>
      <p:sp>
        <p:nvSpPr>
          <p:cNvPr id="9" name="Rectangle 8"/>
          <p:cNvSpPr/>
          <p:nvPr userDrawn="1"/>
        </p:nvSpPr>
        <p:spPr>
          <a:xfrm>
            <a:off x="0" y="5112913"/>
            <a:ext cx="9144000" cy="50586"/>
          </a:xfrm>
          <a:prstGeom prst="rect">
            <a:avLst/>
          </a:prstGeom>
          <a:solidFill>
            <a:srgbClr val="3664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3664AD"/>
              </a:solidFill>
            </a:endParaRPr>
          </a:p>
        </p:txBody>
      </p:sp>
    </p:spTree>
    <p:extLst>
      <p:ext uri="{BB962C8B-B14F-4D97-AF65-F5344CB8AC3E}">
        <p14:creationId xmlns:p14="http://schemas.microsoft.com/office/powerpoint/2010/main" val="3382650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334080" y="159480"/>
            <a:ext cx="7893720" cy="20739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4"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8"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0" name="PlaceHolder 4"/>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22"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4" name="PlaceHolder 4"/>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3.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6" Type="http://schemas.openxmlformats.org/officeDocument/2006/relationships/image" Target="../media/image3.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1.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Google Shape;24;p4"/>
          <p:cNvPicPr/>
          <p:nvPr/>
        </p:nvPicPr>
        <p:blipFill>
          <a:blip r:embed="rId14"/>
          <a:srcRect l="10533"/>
          <a:stretch/>
        </p:blipFill>
        <p:spPr>
          <a:xfrm>
            <a:off x="0" y="0"/>
            <a:ext cx="8180640" cy="5143320"/>
          </a:xfrm>
          <a:prstGeom prst="rect">
            <a:avLst/>
          </a:prstGeom>
          <a:ln>
            <a:noFill/>
          </a:ln>
        </p:spPr>
      </p:pic>
      <p:sp>
        <p:nvSpPr>
          <p:cNvPr id="5" name="PlaceHolder 1"/>
          <p:cNvSpPr>
            <a:spLocks noGrp="1"/>
          </p:cNvSpPr>
          <p:nvPr>
            <p:ph type="title"/>
          </p:nvPr>
        </p:nvSpPr>
        <p:spPr>
          <a:xfrm>
            <a:off x="4554000" y="1643040"/>
            <a:ext cx="4185360" cy="1316520"/>
          </a:xfrm>
          <a:prstGeom prst="rect">
            <a:avLst/>
          </a:prstGeom>
        </p:spPr>
        <p:txBody>
          <a:bodyPr tIns="91440" bIns="91440" anchor="ctr">
            <a:noAutofit/>
          </a:bodyPr>
          <a:lstStyle/>
          <a:p>
            <a:r>
              <a:rPr lang="en-US" sz="4200" b="0" strike="noStrike" spc="-1">
                <a:solidFill>
                  <a:srgbClr val="000000"/>
                </a:solidFill>
                <a:latin typeface="Arial"/>
              </a:rPr>
              <a:t>Click to edit the title text format</a:t>
            </a:r>
          </a:p>
        </p:txBody>
      </p:sp>
      <p:pic>
        <p:nvPicPr>
          <p:cNvPr id="2" name="Google Shape;27;p4"/>
          <p:cNvPicPr/>
          <p:nvPr/>
        </p:nvPicPr>
        <p:blipFill>
          <a:blip r:embed="rId15"/>
          <a:stretch/>
        </p:blipFill>
        <p:spPr>
          <a:xfrm>
            <a:off x="4701600" y="1113480"/>
            <a:ext cx="1400760" cy="428040"/>
          </a:xfrm>
          <a:prstGeom prst="rect">
            <a:avLst/>
          </a:prstGeom>
          <a:ln>
            <a:noFill/>
          </a:ln>
        </p:spPr>
      </p:pic>
      <p:sp>
        <p:nvSpPr>
          <p:cNvPr id="3"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PlaceHolder 1"/>
          <p:cNvSpPr>
            <a:spLocks noGrp="1"/>
          </p:cNvSpPr>
          <p:nvPr>
            <p:ph type="body"/>
          </p:nvPr>
        </p:nvSpPr>
        <p:spPr>
          <a:xfrm>
            <a:off x="308520" y="3525840"/>
            <a:ext cx="6446160" cy="392040"/>
          </a:xfrm>
          <a:prstGeom prst="rect">
            <a:avLst/>
          </a:prstGeom>
        </p:spPr>
        <p:txBody>
          <a:bodyPr lIns="0" tIns="0" rIns="0" bIns="0" anchor="b">
            <a:noAutofit/>
          </a:bodyPr>
          <a:lstStyle/>
          <a:p>
            <a:pPr marL="432000" indent="-324000">
              <a:spcBef>
                <a:spcPts val="1417"/>
              </a:spcBef>
              <a:buClr>
                <a:srgbClr val="000000"/>
              </a:buClr>
              <a:buSzPct val="45000"/>
              <a:buFont typeface="Wingdings" charset="2"/>
              <a:buChar char=""/>
            </a:pPr>
            <a:r>
              <a:rPr lang="en-US" sz="30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3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30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3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3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3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3000" b="0" strike="noStrike" spc="-1">
                <a:solidFill>
                  <a:srgbClr val="000000"/>
                </a:solidFill>
                <a:latin typeface="Arial"/>
              </a:rPr>
              <a:t>Seventh Outline Level</a:t>
            </a:r>
          </a:p>
        </p:txBody>
      </p:sp>
      <p:sp>
        <p:nvSpPr>
          <p:cNvPr id="41" name="PlaceHolder 2"/>
          <p:cNvSpPr>
            <a:spLocks noGrp="1"/>
          </p:cNvSpPr>
          <p:nvPr>
            <p:ph type="sldNum"/>
          </p:nvPr>
        </p:nvSpPr>
        <p:spPr>
          <a:xfrm>
            <a:off x="8413920" y="4878360"/>
            <a:ext cx="666360" cy="273600"/>
          </a:xfrm>
          <a:prstGeom prst="rect">
            <a:avLst/>
          </a:prstGeom>
        </p:spPr>
        <p:txBody>
          <a:bodyPr lIns="68400" tIns="34200" rIns="68400" bIns="34200">
            <a:noAutofit/>
          </a:bodyPr>
          <a:lstStyle/>
          <a:p>
            <a:pPr algn="r">
              <a:lnSpc>
                <a:spcPct val="100000"/>
              </a:lnSpc>
            </a:pPr>
            <a:fld id="{8C6DE658-D1C0-4496-BE52-8CBD5856A78A}" type="slidenum">
              <a:rPr lang="en-US" sz="600" b="1" strike="noStrike" spc="-1">
                <a:solidFill>
                  <a:srgbClr val="000000"/>
                </a:solidFill>
                <a:latin typeface="Arial"/>
                <a:ea typeface="Arial"/>
              </a:rPr>
              <a:t>‹#›</a:t>
            </a:fld>
            <a:endParaRPr lang="en-US" sz="600" b="0" strike="noStrike" spc="-1">
              <a:latin typeface="Times New Roman"/>
            </a:endParaRPr>
          </a:p>
        </p:txBody>
      </p:sp>
      <p:sp>
        <p:nvSpPr>
          <p:cNvPr id="42" name="PlaceHolder 3"/>
          <p:cNvSpPr>
            <a:spLocks noGrp="1"/>
          </p:cNvSpPr>
          <p:nvPr>
            <p:ph type="title"/>
          </p:nvPr>
        </p:nvSpPr>
        <p:spPr>
          <a:xfrm>
            <a:off x="457200" y="205200"/>
            <a:ext cx="8229240" cy="858600"/>
          </a:xfrm>
          <a:prstGeom prst="rect">
            <a:avLst/>
          </a:prstGeom>
        </p:spPr>
        <p:txBody>
          <a:bodyPr lIns="0" tIns="0" rIns="0" bIns="0" anchor="ctr">
            <a:noAutofit/>
          </a:bodyPr>
          <a:lstStyle/>
          <a:p>
            <a:r>
              <a:rPr lang="en-US" sz="14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 name="CustomShape 1"/>
          <p:cNvSpPr/>
          <p:nvPr/>
        </p:nvSpPr>
        <p:spPr>
          <a:xfrm>
            <a:off x="0" y="772560"/>
            <a:ext cx="9143640" cy="4370760"/>
          </a:xfrm>
          <a:prstGeom prst="rect">
            <a:avLst/>
          </a:prstGeom>
          <a:solidFill>
            <a:srgbClr val="3664AD">
              <a:alpha val="2000"/>
            </a:srgbClr>
          </a:solidFill>
          <a:ln>
            <a:noFill/>
          </a:ln>
        </p:spPr>
        <p:style>
          <a:lnRef idx="0">
            <a:scrgbClr r="0" g="0" b="0"/>
          </a:lnRef>
          <a:fillRef idx="0">
            <a:scrgbClr r="0" g="0" b="0"/>
          </a:fillRef>
          <a:effectRef idx="0">
            <a:scrgbClr r="0" g="0" b="0"/>
          </a:effectRef>
          <a:fontRef idx="minor"/>
        </p:style>
      </p:sp>
      <p:sp>
        <p:nvSpPr>
          <p:cNvPr id="80" name="PlaceHolder 2"/>
          <p:cNvSpPr>
            <a:spLocks noGrp="1"/>
          </p:cNvSpPr>
          <p:nvPr>
            <p:ph type="title"/>
          </p:nvPr>
        </p:nvSpPr>
        <p:spPr>
          <a:xfrm>
            <a:off x="334080" y="159480"/>
            <a:ext cx="7893720" cy="447120"/>
          </a:xfrm>
          <a:prstGeom prst="rect">
            <a:avLst/>
          </a:prstGeom>
        </p:spPr>
        <p:txBody>
          <a:bodyPr tIns="91440" bIns="91440" anchor="ctr">
            <a:noAutofit/>
          </a:bodyPr>
          <a:lstStyle/>
          <a:p>
            <a:r>
              <a:rPr lang="en-US" sz="3000" b="0" strike="noStrike" spc="-1">
                <a:solidFill>
                  <a:srgbClr val="000000"/>
                </a:solidFill>
                <a:latin typeface="Arial"/>
              </a:rPr>
              <a:t>Click to edit the title text format</a:t>
            </a:r>
          </a:p>
        </p:txBody>
      </p:sp>
      <p:pic>
        <p:nvPicPr>
          <p:cNvPr id="81" name="Google Shape;17;p3"/>
          <p:cNvPicPr/>
          <p:nvPr/>
        </p:nvPicPr>
        <p:blipFill>
          <a:blip r:embed="rId14"/>
          <a:srcRect l="17596"/>
          <a:stretch/>
        </p:blipFill>
        <p:spPr>
          <a:xfrm>
            <a:off x="0" y="775800"/>
            <a:ext cx="6393600" cy="4364280"/>
          </a:xfrm>
          <a:prstGeom prst="rect">
            <a:avLst/>
          </a:prstGeom>
          <a:ln>
            <a:noFill/>
          </a:ln>
        </p:spPr>
      </p:pic>
      <p:sp>
        <p:nvSpPr>
          <p:cNvPr id="82" name="PlaceHolder 3"/>
          <p:cNvSpPr>
            <a:spLocks noGrp="1"/>
          </p:cNvSpPr>
          <p:nvPr>
            <p:ph type="body"/>
          </p:nvPr>
        </p:nvSpPr>
        <p:spPr>
          <a:xfrm>
            <a:off x="317520" y="943560"/>
            <a:ext cx="8368920" cy="3142800"/>
          </a:xfrm>
          <a:prstGeom prst="rect">
            <a:avLst/>
          </a:prstGeom>
        </p:spPr>
        <p:txBody>
          <a:bodyPr tIns="91440" bIns="91440">
            <a:noAutofit/>
          </a:bodyPr>
          <a:lstStyle/>
          <a:p>
            <a:pPr marL="432000" indent="-324000">
              <a:spcBef>
                <a:spcPts val="1417"/>
              </a:spcBef>
              <a:buClr>
                <a:srgbClr val="000000"/>
              </a:buClr>
              <a:buSzPct val="45000"/>
              <a:buFont typeface="Wingdings" charset="2"/>
              <a:buChar char=""/>
            </a:pPr>
            <a:r>
              <a:rPr lang="en-US" sz="20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83" name="PlaceHolder 4"/>
          <p:cNvSpPr>
            <a:spLocks noGrp="1"/>
          </p:cNvSpPr>
          <p:nvPr>
            <p:ph type="sldNum"/>
          </p:nvPr>
        </p:nvSpPr>
        <p:spPr>
          <a:xfrm>
            <a:off x="8227800" y="4803480"/>
            <a:ext cx="580320" cy="273600"/>
          </a:xfrm>
          <a:prstGeom prst="rect">
            <a:avLst/>
          </a:prstGeom>
        </p:spPr>
        <p:txBody>
          <a:bodyPr anchor="ctr">
            <a:noAutofit/>
          </a:bodyPr>
          <a:lstStyle/>
          <a:p>
            <a:pPr algn="r">
              <a:lnSpc>
                <a:spcPct val="100000"/>
              </a:lnSpc>
            </a:pPr>
            <a:fld id="{C69B0940-2678-4224-92B5-C93DD9B02567}" type="slidenum">
              <a:rPr lang="en-US" sz="1000" b="0" strike="noStrike" spc="-1">
                <a:solidFill>
                  <a:srgbClr val="001F8E"/>
                </a:solidFill>
                <a:latin typeface="Gill Sans"/>
                <a:ea typeface="Gill Sans"/>
              </a:rPr>
              <a:t>‹#›</a:t>
            </a:fld>
            <a:endParaRPr lang="en-US" sz="1000" b="0" strike="noStrike" spc="-1">
              <a:latin typeface="Times New Roman"/>
            </a:endParaRPr>
          </a:p>
        </p:txBody>
      </p:sp>
      <p:pic>
        <p:nvPicPr>
          <p:cNvPr id="84" name="Google Shape;20;p3"/>
          <p:cNvPicPr/>
          <p:nvPr/>
        </p:nvPicPr>
        <p:blipFill>
          <a:blip r:embed="rId15"/>
          <a:stretch/>
        </p:blipFill>
        <p:spPr>
          <a:xfrm>
            <a:off x="8306640" y="100800"/>
            <a:ext cx="469440" cy="517680"/>
          </a:xfrm>
          <a:prstGeom prst="rect">
            <a:avLst/>
          </a:prstGeom>
          <a:ln>
            <a:noFill/>
          </a:ln>
        </p:spPr>
      </p:pic>
      <p:sp>
        <p:nvSpPr>
          <p:cNvPr id="85" name="CustomShape 5"/>
          <p:cNvSpPr/>
          <p:nvPr/>
        </p:nvSpPr>
        <p:spPr>
          <a:xfrm>
            <a:off x="0" y="5113080"/>
            <a:ext cx="9143640" cy="50400"/>
          </a:xfrm>
          <a:prstGeom prst="rect">
            <a:avLst/>
          </a:prstGeom>
          <a:solidFill>
            <a:srgbClr val="3664AD"/>
          </a:solidFill>
          <a:ln>
            <a:noFill/>
          </a:ln>
        </p:spPr>
        <p:style>
          <a:lnRef idx="0">
            <a:scrgbClr r="0" g="0" b="0"/>
          </a:lnRef>
          <a:fillRef idx="0">
            <a:scrgbClr r="0" g="0" b="0"/>
          </a:fillRef>
          <a:effectRef idx="0">
            <a:scrgbClr r="0" g="0" b="0"/>
          </a:effectRef>
          <a:fontRef idx="minor"/>
        </p:style>
      </p:sp>
      <p:sp>
        <p:nvSpPr>
          <p:cNvPr id="86" name="PlaceHolder 6"/>
          <p:cNvSpPr>
            <a:spLocks noGrp="1"/>
          </p:cNvSpPr>
          <p:nvPr>
            <p:ph type="sldNum"/>
          </p:nvPr>
        </p:nvSpPr>
        <p:spPr>
          <a:xfrm>
            <a:off x="228960" y="4803480"/>
            <a:ext cx="5803920" cy="273600"/>
          </a:xfrm>
          <a:prstGeom prst="rect">
            <a:avLst/>
          </a:prstGeom>
        </p:spPr>
        <p:txBody>
          <a:bodyPr anchor="ctr">
            <a:noAutofit/>
          </a:bodyPr>
          <a:lstStyle/>
          <a:p>
            <a:pPr>
              <a:lnSpc>
                <a:spcPct val="100000"/>
              </a:lnSpc>
            </a:pPr>
            <a:r>
              <a:rPr lang="en-US" sz="1000" b="0" strike="noStrike" spc="-1">
                <a:solidFill>
                  <a:srgbClr val="000000"/>
                </a:solidFill>
                <a:latin typeface="Gill Sans"/>
                <a:ea typeface="Gill Sans"/>
              </a:rPr>
              <a:t>Open Mainframe Project All Member Meeting</a:t>
            </a:r>
            <a:endParaRPr lang="en-US"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 name="CustomShape 1"/>
          <p:cNvSpPr/>
          <p:nvPr/>
        </p:nvSpPr>
        <p:spPr>
          <a:xfrm>
            <a:off x="0" y="772560"/>
            <a:ext cx="9143640" cy="4370760"/>
          </a:xfrm>
          <a:prstGeom prst="rect">
            <a:avLst/>
          </a:prstGeom>
          <a:solidFill>
            <a:srgbClr val="3664AD">
              <a:alpha val="2000"/>
            </a:srgbClr>
          </a:solidFill>
          <a:ln>
            <a:noFill/>
          </a:ln>
        </p:spPr>
        <p:style>
          <a:lnRef idx="0">
            <a:scrgbClr r="0" g="0" b="0"/>
          </a:lnRef>
          <a:fillRef idx="0">
            <a:scrgbClr r="0" g="0" b="0"/>
          </a:fillRef>
          <a:effectRef idx="0">
            <a:scrgbClr r="0" g="0" b="0"/>
          </a:effectRef>
          <a:fontRef idx="minor"/>
        </p:style>
      </p:sp>
      <p:sp>
        <p:nvSpPr>
          <p:cNvPr id="124" name="PlaceHolder 2"/>
          <p:cNvSpPr>
            <a:spLocks noGrp="1"/>
          </p:cNvSpPr>
          <p:nvPr>
            <p:ph type="title"/>
          </p:nvPr>
        </p:nvSpPr>
        <p:spPr>
          <a:xfrm>
            <a:off x="334080" y="159480"/>
            <a:ext cx="7893720" cy="447120"/>
          </a:xfrm>
          <a:prstGeom prst="rect">
            <a:avLst/>
          </a:prstGeom>
        </p:spPr>
        <p:txBody>
          <a:bodyPr tIns="91440" bIns="91440" anchor="ctr">
            <a:noAutofit/>
          </a:bodyPr>
          <a:lstStyle/>
          <a:p>
            <a:r>
              <a:rPr lang="en-US" sz="3000" b="0" strike="noStrike" spc="-1">
                <a:solidFill>
                  <a:srgbClr val="000000"/>
                </a:solidFill>
                <a:latin typeface="Arial"/>
              </a:rPr>
              <a:t>Click to edit the title text format</a:t>
            </a:r>
          </a:p>
        </p:txBody>
      </p:sp>
      <p:pic>
        <p:nvPicPr>
          <p:cNvPr id="125" name="Google Shape;17;p3"/>
          <p:cNvPicPr/>
          <p:nvPr/>
        </p:nvPicPr>
        <p:blipFill>
          <a:blip r:embed="rId15"/>
          <a:srcRect l="17596"/>
          <a:stretch/>
        </p:blipFill>
        <p:spPr>
          <a:xfrm>
            <a:off x="0" y="775800"/>
            <a:ext cx="6393600" cy="4364280"/>
          </a:xfrm>
          <a:prstGeom prst="rect">
            <a:avLst/>
          </a:prstGeom>
          <a:ln>
            <a:noFill/>
          </a:ln>
        </p:spPr>
      </p:pic>
      <p:sp>
        <p:nvSpPr>
          <p:cNvPr id="126" name="PlaceHolder 3"/>
          <p:cNvSpPr>
            <a:spLocks noGrp="1"/>
          </p:cNvSpPr>
          <p:nvPr>
            <p:ph type="body"/>
          </p:nvPr>
        </p:nvSpPr>
        <p:spPr>
          <a:xfrm>
            <a:off x="317520" y="943560"/>
            <a:ext cx="8368920" cy="3142800"/>
          </a:xfrm>
          <a:prstGeom prst="rect">
            <a:avLst/>
          </a:prstGeom>
        </p:spPr>
        <p:txBody>
          <a:bodyPr tIns="91440" bIns="91440">
            <a:noAutofit/>
          </a:bodyPr>
          <a:lstStyle/>
          <a:p>
            <a:pPr marL="432000" indent="-324000">
              <a:spcBef>
                <a:spcPts val="1417"/>
              </a:spcBef>
              <a:buClr>
                <a:srgbClr val="000000"/>
              </a:buClr>
              <a:buSzPct val="45000"/>
              <a:buFont typeface="Wingdings" charset="2"/>
              <a:buChar char=""/>
            </a:pPr>
            <a:r>
              <a:rPr lang="en-US" sz="20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127" name="PlaceHolder 4"/>
          <p:cNvSpPr>
            <a:spLocks noGrp="1"/>
          </p:cNvSpPr>
          <p:nvPr>
            <p:ph type="sldNum"/>
          </p:nvPr>
        </p:nvSpPr>
        <p:spPr>
          <a:xfrm>
            <a:off x="8227800" y="4803480"/>
            <a:ext cx="580320" cy="273600"/>
          </a:xfrm>
          <a:prstGeom prst="rect">
            <a:avLst/>
          </a:prstGeom>
        </p:spPr>
        <p:txBody>
          <a:bodyPr anchor="ctr">
            <a:noAutofit/>
          </a:bodyPr>
          <a:lstStyle/>
          <a:p>
            <a:pPr algn="r">
              <a:lnSpc>
                <a:spcPct val="100000"/>
              </a:lnSpc>
            </a:pPr>
            <a:fld id="{77152B91-380E-4544-A863-458D9FA4F770}" type="slidenum">
              <a:rPr lang="en-US" sz="1000" b="0" strike="noStrike" spc="-1">
                <a:solidFill>
                  <a:srgbClr val="001F8E"/>
                </a:solidFill>
                <a:latin typeface="Gill Sans"/>
                <a:ea typeface="Gill Sans"/>
              </a:rPr>
              <a:t>‹#›</a:t>
            </a:fld>
            <a:endParaRPr lang="en-US" sz="1000" b="0" strike="noStrike" spc="-1">
              <a:latin typeface="Times New Roman"/>
            </a:endParaRPr>
          </a:p>
        </p:txBody>
      </p:sp>
      <p:pic>
        <p:nvPicPr>
          <p:cNvPr id="128" name="Google Shape;20;p3"/>
          <p:cNvPicPr/>
          <p:nvPr/>
        </p:nvPicPr>
        <p:blipFill>
          <a:blip r:embed="rId16"/>
          <a:stretch/>
        </p:blipFill>
        <p:spPr>
          <a:xfrm>
            <a:off x="8306640" y="100800"/>
            <a:ext cx="469440" cy="517680"/>
          </a:xfrm>
          <a:prstGeom prst="rect">
            <a:avLst/>
          </a:prstGeom>
          <a:ln>
            <a:noFill/>
          </a:ln>
        </p:spPr>
      </p:pic>
      <p:sp>
        <p:nvSpPr>
          <p:cNvPr id="129" name="CustomShape 5"/>
          <p:cNvSpPr/>
          <p:nvPr/>
        </p:nvSpPr>
        <p:spPr>
          <a:xfrm>
            <a:off x="0" y="5113080"/>
            <a:ext cx="9143640" cy="50400"/>
          </a:xfrm>
          <a:prstGeom prst="rect">
            <a:avLst/>
          </a:prstGeom>
          <a:solidFill>
            <a:srgbClr val="3664AD"/>
          </a:solidFill>
          <a:ln>
            <a:noFill/>
          </a:ln>
        </p:spPr>
        <p:style>
          <a:lnRef idx="0">
            <a:scrgbClr r="0" g="0" b="0"/>
          </a:lnRef>
          <a:fillRef idx="0">
            <a:scrgbClr r="0" g="0" b="0"/>
          </a:fillRef>
          <a:effectRef idx="0">
            <a:scrgbClr r="0" g="0" b="0"/>
          </a:effectRef>
          <a:fontRef idx="minor"/>
        </p:style>
      </p:sp>
      <p:sp>
        <p:nvSpPr>
          <p:cNvPr id="130" name="PlaceHolder 6"/>
          <p:cNvSpPr>
            <a:spLocks noGrp="1"/>
          </p:cNvSpPr>
          <p:nvPr>
            <p:ph type="sldNum"/>
          </p:nvPr>
        </p:nvSpPr>
        <p:spPr>
          <a:xfrm>
            <a:off x="228960" y="4803480"/>
            <a:ext cx="5803920" cy="273600"/>
          </a:xfrm>
          <a:prstGeom prst="rect">
            <a:avLst/>
          </a:prstGeom>
        </p:spPr>
        <p:txBody>
          <a:bodyPr anchor="ctr">
            <a:noAutofit/>
          </a:bodyPr>
          <a:lstStyle/>
          <a:p>
            <a:pPr>
              <a:lnSpc>
                <a:spcPct val="100000"/>
              </a:lnSpc>
            </a:pPr>
            <a:r>
              <a:rPr lang="en-US" sz="1000" b="0" strike="noStrike" spc="-1">
                <a:solidFill>
                  <a:srgbClr val="000000"/>
                </a:solidFill>
                <a:latin typeface="Gill Sans"/>
                <a:ea typeface="Gill Sans"/>
              </a:rPr>
              <a:t>Open Mainframe Project All Member Meeting</a:t>
            </a:r>
            <a:endParaRPr lang="en-US"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zowe/api-layer/issues/844" TargetMode="External"/><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zowe/api-layer/issues/820" TargetMode="External"/><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zowe/api-layer/issues/856" TargetMode="External"/><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zowe/api-layer/issues/705" TargetMode="Externa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zowe/zowe-cli/issues/749" TargetMode="External"/><Relationship Id="rId2" Type="http://schemas.openxmlformats.org/officeDocument/2006/relationships/notesSlide" Target="../notesSlides/notesSlide6.xml"/><Relationship Id="rId1" Type="http://schemas.openxmlformats.org/officeDocument/2006/relationships/slideLayout" Target="../slideLayouts/slideLayout25.xml"/><Relationship Id="rId4" Type="http://schemas.openxmlformats.org/officeDocument/2006/relationships/hyperlink" Target="https://github.com/zowe/zowe-cli/pull/825"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hyperlink" Target="https://github.com/zowe/zowe-install-packaging/issues/1684" TargetMode="External"/><Relationship Id="rId3" Type="http://schemas.openxmlformats.org/officeDocument/2006/relationships/hyperlink" Target="https://github.com/zowe/zowe-install-packaging/issues/1683" TargetMode="External"/><Relationship Id="rId7" Type="http://schemas.openxmlformats.org/officeDocument/2006/relationships/hyperlink" Target="https://github.com/zowe/zowe-install-packaging/issues/643" TargetMode="External"/><Relationship Id="rId2" Type="http://schemas.openxmlformats.org/officeDocument/2006/relationships/notesSlide" Target="../notesSlides/notesSlide10.xml"/><Relationship Id="rId1" Type="http://schemas.openxmlformats.org/officeDocument/2006/relationships/slideLayout" Target="../slideLayouts/slideLayout25.xml"/><Relationship Id="rId6" Type="http://schemas.openxmlformats.org/officeDocument/2006/relationships/hyperlink" Target="https://github.com/zowe/zowe-install-packaging/issues/644" TargetMode="External"/><Relationship Id="rId11" Type="http://schemas.openxmlformats.org/officeDocument/2006/relationships/hyperlink" Target="https://github.com/zowe/zowe-install-packaging/issues/1695" TargetMode="External"/><Relationship Id="rId5" Type="http://schemas.openxmlformats.org/officeDocument/2006/relationships/hyperlink" Target="https://github.com/zowe/zowe-install-packaging/issues/645" TargetMode="External"/><Relationship Id="rId10" Type="http://schemas.openxmlformats.org/officeDocument/2006/relationships/hyperlink" Target="https://github.com/zowe/zowe-install-packaging/issues/1685" TargetMode="External"/><Relationship Id="rId4" Type="http://schemas.openxmlformats.org/officeDocument/2006/relationships/hyperlink" Target="https://github.com/zowe/zowe-install-packaging/issues/630" TargetMode="External"/><Relationship Id="rId9" Type="http://schemas.openxmlformats.org/officeDocument/2006/relationships/hyperlink" Target="https://github.com/zowe/zowe-install-packaging/issues/1686"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github.com/zowe/zowe-install-packaging/issues/1687" TargetMode="External"/><Relationship Id="rId3" Type="http://schemas.openxmlformats.org/officeDocument/2006/relationships/hyperlink" Target="https://github.com/zowe/zowe-install-packaging/issues/1467" TargetMode="External"/><Relationship Id="rId7" Type="http://schemas.openxmlformats.org/officeDocument/2006/relationships/hyperlink" Target="https://github.com/zowe/api-layer/issues/857" TargetMode="External"/><Relationship Id="rId12" Type="http://schemas.openxmlformats.org/officeDocument/2006/relationships/hyperlink" Target="https://github.com/zowe/zowe-install-packaging/issues/1475" TargetMode="External"/><Relationship Id="rId2" Type="http://schemas.openxmlformats.org/officeDocument/2006/relationships/notesSlide" Target="../notesSlides/notesSlide11.xml"/><Relationship Id="rId1" Type="http://schemas.openxmlformats.org/officeDocument/2006/relationships/slideLayout" Target="../slideLayouts/slideLayout25.xml"/><Relationship Id="rId6" Type="http://schemas.openxmlformats.org/officeDocument/2006/relationships/hyperlink" Target="https://github.com/zowe/zowe-install-packaging/issues/1474" TargetMode="External"/><Relationship Id="rId11" Type="http://schemas.openxmlformats.org/officeDocument/2006/relationships/hyperlink" Target="https://github.com/zowe/api-layer/issues/858" TargetMode="External"/><Relationship Id="rId5" Type="http://schemas.openxmlformats.org/officeDocument/2006/relationships/hyperlink" Target="https://github.com/zowe/zowe-install-packaging/issues/1544" TargetMode="External"/><Relationship Id="rId10" Type="http://schemas.openxmlformats.org/officeDocument/2006/relationships/hyperlink" Target="https://github.com/zowe/zowe-install-packaging/issues/1629" TargetMode="External"/><Relationship Id="rId4" Type="http://schemas.openxmlformats.org/officeDocument/2006/relationships/hyperlink" Target="https://github.com/zowe/api-layer/issues/863" TargetMode="External"/><Relationship Id="rId9" Type="http://schemas.openxmlformats.org/officeDocument/2006/relationships/hyperlink" Target="https://github.com/zowe/zowe-install-packaging/issues/1688"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s://github.com/zowe/zlux/issues/467" TargetMode="External"/><Relationship Id="rId3" Type="http://schemas.openxmlformats.org/officeDocument/2006/relationships/hyperlink" Target="https://github.com/zowe/api-layer/issues/862" TargetMode="External"/><Relationship Id="rId7" Type="http://schemas.openxmlformats.org/officeDocument/2006/relationships/hyperlink" Target="https://github.com/zowe/zowe-install-packaging/issues/1702" TargetMode="External"/><Relationship Id="rId2" Type="http://schemas.openxmlformats.org/officeDocument/2006/relationships/notesSlide" Target="../notesSlides/notesSlide12.xml"/><Relationship Id="rId1" Type="http://schemas.openxmlformats.org/officeDocument/2006/relationships/slideLayout" Target="../slideLayouts/slideLayout25.xml"/><Relationship Id="rId6" Type="http://schemas.openxmlformats.org/officeDocument/2006/relationships/hyperlink" Target="https://github.com/zowe/zowe-install-packaging/issues/1694" TargetMode="External"/><Relationship Id="rId5" Type="http://schemas.openxmlformats.org/officeDocument/2006/relationships/hyperlink" Target="https://github.com/zowe/zowe-install-packaging/issues/1693" TargetMode="External"/><Relationship Id="rId10" Type="http://schemas.openxmlformats.org/officeDocument/2006/relationships/hyperlink" Target="https://github.com/zowe/zowe-install-packaging/issues/1653" TargetMode="External"/><Relationship Id="rId4" Type="http://schemas.openxmlformats.org/officeDocument/2006/relationships/hyperlink" Target="https://github.com/zowe/zowe-install-packaging/issues/1692" TargetMode="External"/><Relationship Id="rId9" Type="http://schemas.openxmlformats.org/officeDocument/2006/relationships/hyperlink" Target="https://github.com/zowe/api-layer/issues/859"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zowe/zowe-install-packaging/issues/1199" TargetMode="External"/><Relationship Id="rId2" Type="http://schemas.openxmlformats.org/officeDocument/2006/relationships/notesSlide" Target="../notesSlides/notesSlide13.xml"/><Relationship Id="rId1" Type="http://schemas.openxmlformats.org/officeDocument/2006/relationships/slideLayout" Target="../slideLayouts/slideLayout25.xml"/><Relationship Id="rId4" Type="http://schemas.openxmlformats.org/officeDocument/2006/relationships/hyperlink" Target="https://github.com/zowe/zowe-install-packaging/issues/1661"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zowe/docs-site/issues/1257" TargetMode="External"/><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zowe/docs-site/issues/487" TargetMode="External"/><Relationship Id="rId7" Type="http://schemas.openxmlformats.org/officeDocument/2006/relationships/hyperlink" Target="https://github.com/zowe/docs-site/issues/1427" TargetMode="External"/><Relationship Id="rId2" Type="http://schemas.openxmlformats.org/officeDocument/2006/relationships/notesSlide" Target="../notesSlides/notesSlide21.xml"/><Relationship Id="rId1" Type="http://schemas.openxmlformats.org/officeDocument/2006/relationships/slideLayout" Target="../slideLayouts/slideLayout37.xml"/><Relationship Id="rId6" Type="http://schemas.openxmlformats.org/officeDocument/2006/relationships/hyperlink" Target="https://github.com/zowe/docs-site/issues/1326" TargetMode="External"/><Relationship Id="rId5" Type="http://schemas.openxmlformats.org/officeDocument/2006/relationships/hyperlink" Target="https://github.com/zowe/docs-site/issues/532" TargetMode="External"/><Relationship Id="rId4" Type="http://schemas.openxmlformats.org/officeDocument/2006/relationships/hyperlink" Target="https://github.com/zowe/docs-site/issues/1319"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zowe/community/blob/master/Project%20Management/PI%20Planning/20PI4%20Planning/Zowe%20Explorer%20Squad%20Objectives.md" TargetMode="Externa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zowe/vscode-extension-for-zowe/issues/438" TargetMode="External"/><Relationship Id="rId2" Type="http://schemas.openxmlformats.org/officeDocument/2006/relationships/hyperlink" Target="https://github.com/zowe/vscode-extension-for-zowe/issues/837" TargetMode="External"/><Relationship Id="rId1" Type="http://schemas.openxmlformats.org/officeDocument/2006/relationships/slideLayout" Target="../slideLayouts/slideLayout25.xml"/><Relationship Id="rId5" Type="http://schemas.openxmlformats.org/officeDocument/2006/relationships/hyperlink" Target="https://github.com/zowe/vscode-extension-for-zowe/issues/1028" TargetMode="External"/><Relationship Id="rId4" Type="http://schemas.openxmlformats.org/officeDocument/2006/relationships/hyperlink" Target="https://github.com/zowe/vscode-extension-for-zowe/issues/1027"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zowe/vscode-extension-for-zowe/issues/1025" TargetMode="External"/><Relationship Id="rId2" Type="http://schemas.openxmlformats.org/officeDocument/2006/relationships/hyperlink" Target="https://github.com/zowe/vscode-extension-for-zowe/issues/423" TargetMode="External"/><Relationship Id="rId1" Type="http://schemas.openxmlformats.org/officeDocument/2006/relationships/slideLayout" Target="../slideLayouts/slideLayout25.xml"/><Relationship Id="rId6" Type="http://schemas.openxmlformats.org/officeDocument/2006/relationships/hyperlink" Target="https://github.com/zowe/vscode-extension-for-zowe/issues/224" TargetMode="External"/><Relationship Id="rId5" Type="http://schemas.openxmlformats.org/officeDocument/2006/relationships/hyperlink" Target="https://github.com/zowe/vscode-extension-for-zowe/issues/1000" TargetMode="External"/><Relationship Id="rId4" Type="http://schemas.openxmlformats.org/officeDocument/2006/relationships/hyperlink" Target="https://github.com/zowe/vscode-extension-for-zowe/issues/868"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zowe/api-layer/issues/704" TargetMode="External"/><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zowe/api-layer/issues/705" TargetMode="External"/><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4554000" y="1643040"/>
            <a:ext cx="4210200" cy="1890720"/>
          </a:xfrm>
          <a:prstGeom prst="rect">
            <a:avLst/>
          </a:prstGeom>
          <a:noFill/>
          <a:ln>
            <a:noFill/>
          </a:ln>
        </p:spPr>
        <p:txBody>
          <a:bodyPr tIns="91440" bIns="91440" anchor="ctr">
            <a:noAutofit/>
          </a:bodyPr>
          <a:lstStyle/>
          <a:p>
            <a:pPr algn="ctr">
              <a:lnSpc>
                <a:spcPct val="90000"/>
              </a:lnSpc>
            </a:pPr>
            <a:r>
              <a:rPr lang="en-US" sz="3200" b="0" strike="noStrike" spc="-1" dirty="0">
                <a:solidFill>
                  <a:srgbClr val="3664AD"/>
                </a:solidFill>
                <a:ea typeface="Gill Sans"/>
              </a:rPr>
              <a:t>Zowe Community 20PI4 </a:t>
            </a:r>
            <a:br>
              <a:rPr dirty="0"/>
            </a:br>
            <a:r>
              <a:rPr lang="en-US" sz="3200" b="0" strike="noStrike" spc="-1" dirty="0">
                <a:solidFill>
                  <a:srgbClr val="3664AD"/>
                </a:solidFill>
                <a:ea typeface="Gill Sans"/>
              </a:rPr>
              <a:t>Squad Focus</a:t>
            </a:r>
            <a:endParaRPr lang="en-US" sz="3200" b="0" strike="noStrike" spc="-1" dirty="0">
              <a:solidFill>
                <a:srgbClr val="000000"/>
              </a:solidFill>
            </a:endParaRPr>
          </a:p>
        </p:txBody>
      </p:sp>
      <p:pic>
        <p:nvPicPr>
          <p:cNvPr id="174" name="Google Shape;162;p21"/>
          <p:cNvPicPr/>
          <p:nvPr/>
        </p:nvPicPr>
        <p:blipFill>
          <a:blip r:embed="rId2"/>
          <a:stretch/>
        </p:blipFill>
        <p:spPr>
          <a:xfrm>
            <a:off x="6282360" y="394920"/>
            <a:ext cx="2717640" cy="12139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a:solidFill>
                  <a:srgbClr val="262626"/>
                </a:solidFill>
                <a:latin typeface="Gill Sans"/>
                <a:ea typeface="Gill Sans"/>
              </a:rPr>
              <a:t>Feature </a:t>
            </a:r>
            <a:r>
              <a:rPr lang="en-US" sz="3000" spc="-1" dirty="0">
                <a:solidFill>
                  <a:srgbClr val="262626"/>
                </a:solidFill>
                <a:latin typeface="Gill Sans"/>
                <a:ea typeface="Gill Sans"/>
              </a:rPr>
              <a:t>3</a:t>
            </a:r>
            <a:endParaRPr lang="en-US" sz="3000" b="0" strike="noStrike" spc="-1" dirty="0">
              <a:solidFill>
                <a:srgbClr val="000000"/>
              </a:solidFill>
              <a:latin typeface="Arial"/>
            </a:endParaRPr>
          </a:p>
        </p:txBody>
      </p:sp>
      <p:sp>
        <p:nvSpPr>
          <p:cNvPr id="185" name="TextShape 2"/>
          <p:cNvSpPr txBox="1"/>
          <p:nvPr/>
        </p:nvSpPr>
        <p:spPr>
          <a:xfrm>
            <a:off x="306360" y="774000"/>
            <a:ext cx="8368920" cy="4147560"/>
          </a:xfrm>
          <a:prstGeom prst="rect">
            <a:avLst/>
          </a:prstGeom>
          <a:noFill/>
          <a:ln>
            <a:noFill/>
          </a:ln>
        </p:spPr>
        <p:txBody>
          <a:bodyPr tIns="91440" bIns="91440">
            <a:noAutofit/>
          </a:bodyPr>
          <a:lstStyle/>
          <a:p>
            <a:r>
              <a:rPr lang="en-US" sz="2000" spc="-1" dirty="0">
                <a:solidFill>
                  <a:srgbClr val="000000"/>
                </a:solidFill>
                <a:latin typeface="Gill Sans"/>
                <a:ea typeface="Gill Sans"/>
                <a:hlinkClick r:id="rId3"/>
              </a:rPr>
              <a:t>API versioning support reflected in the Zowe API ML Catalog #844</a:t>
            </a:r>
            <a:r>
              <a:rPr lang="en-US" sz="2000" spc="-1" dirty="0">
                <a:solidFill>
                  <a:srgbClr val="000000"/>
                </a:solidFill>
                <a:latin typeface="Gill Sans"/>
                <a:ea typeface="Gill Sans"/>
              </a:rPr>
              <a:t> </a:t>
            </a:r>
          </a:p>
          <a:p>
            <a:endParaRPr lang="en-US" sz="2000" spc="-1" dirty="0">
              <a:solidFill>
                <a:srgbClr val="000000"/>
              </a:solidFill>
              <a:latin typeface="Gill Sans"/>
              <a:ea typeface="Gill Sans"/>
            </a:endParaRPr>
          </a:p>
          <a:p>
            <a:r>
              <a:rPr lang="en-US" sz="2000" spc="-1" dirty="0">
                <a:solidFill>
                  <a:srgbClr val="000000"/>
                </a:solidFill>
                <a:latin typeface="Gill Sans"/>
                <a:ea typeface="Gill Sans"/>
              </a:rPr>
              <a:t>The API ML gateway now offers the ability to use multiple versions of an API at the same time. This objective will see this reflected in the Catalog so that it displays the major API versions of a service. </a:t>
            </a:r>
          </a:p>
          <a:p>
            <a:endParaRPr lang="en-US" sz="2000" spc="-1" dirty="0">
              <a:solidFill>
                <a:srgbClr val="000000"/>
              </a:solidFill>
              <a:latin typeface="Gill Sans"/>
              <a:ea typeface="Gill Sans"/>
            </a:endParaRPr>
          </a:p>
          <a:p>
            <a:pPr marL="101520">
              <a:lnSpc>
                <a:spcPct val="100000"/>
              </a:lnSpc>
              <a:spcBef>
                <a:spcPts val="400"/>
              </a:spcBef>
            </a:pPr>
            <a:endParaRPr lang="en-US" sz="2000" b="1" strike="noStrike" spc="-1" dirty="0">
              <a:solidFill>
                <a:srgbClr val="000000"/>
              </a:solidFill>
              <a:latin typeface="Gill Sans"/>
              <a:ea typeface="Gill Sans"/>
            </a:endParaRPr>
          </a:p>
          <a:p>
            <a:pPr marL="101520">
              <a:lnSpc>
                <a:spcPct val="100000"/>
              </a:lnSpc>
              <a:spcBef>
                <a:spcPts val="400"/>
              </a:spcBef>
            </a:pPr>
            <a:r>
              <a:rPr lang="en-US" sz="2000" b="1" strike="noStrike" spc="-1" dirty="0">
                <a:solidFill>
                  <a:srgbClr val="000000"/>
                </a:solidFill>
                <a:latin typeface="Gill Sans"/>
                <a:ea typeface="Gill Sans"/>
              </a:rPr>
              <a:t>Deliverable:</a:t>
            </a:r>
            <a:endParaRPr lang="en-US" sz="2000" b="0" strike="noStrike" spc="-1" dirty="0">
              <a:solidFill>
                <a:srgbClr val="000000"/>
              </a:solidFill>
              <a:latin typeface="Gill Sans"/>
            </a:endParaRPr>
          </a:p>
          <a:p>
            <a:pPr marL="101520">
              <a:spcBef>
                <a:spcPts val="400"/>
              </a:spcBef>
            </a:pPr>
            <a:r>
              <a:rPr lang="en-US" sz="2000" spc="-1" dirty="0">
                <a:solidFill>
                  <a:srgbClr val="000000"/>
                </a:solidFill>
                <a:latin typeface="Gill Sans"/>
                <a:ea typeface="Gill Sans"/>
              </a:rPr>
              <a:t>API Catalog displays the major API versions of a service. The recommended version from the service owner is shown by default.</a:t>
            </a: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654859903"/>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a:solidFill>
                  <a:srgbClr val="262626"/>
                </a:solidFill>
                <a:latin typeface="Gill Sans"/>
                <a:ea typeface="Gill Sans"/>
              </a:rPr>
              <a:t>Feature 4</a:t>
            </a:r>
            <a:endParaRPr lang="en-US" sz="3000" b="0" strike="noStrike" spc="-1" dirty="0">
              <a:solidFill>
                <a:srgbClr val="000000"/>
              </a:solidFill>
              <a:latin typeface="Arial"/>
            </a:endParaRPr>
          </a:p>
        </p:txBody>
      </p:sp>
      <p:sp>
        <p:nvSpPr>
          <p:cNvPr id="185" name="TextShape 2"/>
          <p:cNvSpPr txBox="1"/>
          <p:nvPr/>
        </p:nvSpPr>
        <p:spPr>
          <a:xfrm>
            <a:off x="306360" y="774000"/>
            <a:ext cx="8368920" cy="4147560"/>
          </a:xfrm>
          <a:prstGeom prst="rect">
            <a:avLst/>
          </a:prstGeom>
          <a:noFill/>
          <a:ln>
            <a:noFill/>
          </a:ln>
        </p:spPr>
        <p:txBody>
          <a:bodyPr tIns="91440" bIns="91440">
            <a:noAutofit/>
          </a:bodyPr>
          <a:lstStyle/>
          <a:p>
            <a:r>
              <a:rPr lang="en-US" sz="2000" spc="-1" dirty="0">
                <a:solidFill>
                  <a:srgbClr val="000000"/>
                </a:solidFill>
                <a:latin typeface="Gill Sans"/>
                <a:ea typeface="Gill Sans"/>
                <a:hlinkClick r:id="rId3"/>
              </a:rPr>
              <a:t>Metrics Dashboard for ML Services #820</a:t>
            </a:r>
            <a:r>
              <a:rPr lang="en-US" sz="2000" spc="-1" dirty="0">
                <a:solidFill>
                  <a:srgbClr val="000000"/>
                </a:solidFill>
                <a:latin typeface="Gill Sans"/>
                <a:ea typeface="Gill Sans"/>
              </a:rPr>
              <a:t> </a:t>
            </a:r>
          </a:p>
          <a:p>
            <a:endParaRPr lang="en-US" sz="2000" spc="-1" dirty="0">
              <a:solidFill>
                <a:srgbClr val="000000"/>
              </a:solidFill>
              <a:latin typeface="Gill Sans"/>
              <a:ea typeface="Gill Sans"/>
            </a:endParaRPr>
          </a:p>
          <a:p>
            <a:r>
              <a:rPr lang="en-US" sz="2000" spc="-1" dirty="0">
                <a:solidFill>
                  <a:srgbClr val="000000"/>
                </a:solidFill>
                <a:latin typeface="Gill Sans"/>
                <a:ea typeface="Gill Sans"/>
              </a:rPr>
              <a:t>Allow Tyler, the Zowe API ML administrator, to track the health and performance of the API ML. </a:t>
            </a:r>
          </a:p>
          <a:p>
            <a:endParaRPr lang="en-US" sz="2000" spc="-1" dirty="0">
              <a:solidFill>
                <a:srgbClr val="000000"/>
              </a:solidFill>
              <a:latin typeface="Gill Sans"/>
              <a:ea typeface="Gill Sans"/>
            </a:endParaRPr>
          </a:p>
          <a:p>
            <a:pPr marL="101520">
              <a:lnSpc>
                <a:spcPct val="100000"/>
              </a:lnSpc>
              <a:spcBef>
                <a:spcPts val="400"/>
              </a:spcBef>
            </a:pPr>
            <a:r>
              <a:rPr lang="en-US" sz="2000" b="1" strike="noStrike" spc="-1" dirty="0">
                <a:solidFill>
                  <a:srgbClr val="000000"/>
                </a:solidFill>
                <a:latin typeface="Gill Sans"/>
                <a:ea typeface="Gill Sans"/>
              </a:rPr>
              <a:t>Deliverable:</a:t>
            </a:r>
            <a:endParaRPr lang="en-US" sz="2000" b="0" strike="noStrike" spc="-1" dirty="0">
              <a:solidFill>
                <a:srgbClr val="000000"/>
              </a:solidFill>
              <a:latin typeface="Gill Sans"/>
            </a:endParaRPr>
          </a:p>
          <a:p>
            <a:r>
              <a:rPr lang="en-US" dirty="0"/>
              <a:t>A Minimum Viable Product that </a:t>
            </a:r>
          </a:p>
          <a:p>
            <a:pPr marL="285750" indent="-285750">
              <a:buFont typeface="Arial" panose="020B0604020202020204" pitchFamily="34" charset="0"/>
              <a:buChar char="•"/>
            </a:pPr>
            <a:r>
              <a:rPr lang="en-US" dirty="0"/>
              <a:t>Displays HTTP request information, such as traffic load, number of requests, request rate, error rate, etc. for each endpoint</a:t>
            </a:r>
            <a:endParaRPr lang="en-US" sz="2000" dirty="0"/>
          </a:p>
          <a:p>
            <a:pPr marL="285750" indent="-285750">
              <a:buFont typeface="Arial" panose="020B0604020202020204" pitchFamily="34" charset="0"/>
              <a:buChar char="•"/>
            </a:pPr>
            <a:r>
              <a:rPr lang="en-US" dirty="0"/>
              <a:t>Displays system information such as CPU usage, memory usage, etc. for the core API ML services (Discovery, Gateway, and API Catalog)</a:t>
            </a:r>
            <a:endParaRPr lang="en-US" sz="2000" dirty="0"/>
          </a:p>
          <a:p>
            <a:pPr marL="285750" indent="-285750">
              <a:buFont typeface="Arial" panose="020B0604020202020204" pitchFamily="34" charset="0"/>
              <a:buChar char="•"/>
            </a:pPr>
            <a:r>
              <a:rPr lang="en-US" dirty="0"/>
              <a:t>Enables custom integrations for system information collection</a:t>
            </a:r>
            <a:endParaRPr lang="en-US" sz="2000" dirty="0"/>
          </a:p>
          <a:p>
            <a:pPr marL="285750" indent="-285750">
              <a:buFont typeface="Arial" panose="020B0604020202020204" pitchFamily="34" charset="0"/>
              <a:buChar char="•"/>
            </a:pPr>
            <a:r>
              <a:rPr lang="en-US" dirty="0"/>
              <a:t>Make metrics collection optional based on startup configuration</a:t>
            </a:r>
            <a:endParaRPr lang="en-US" sz="2000" dirty="0"/>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677822800"/>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a:solidFill>
                  <a:srgbClr val="262626"/>
                </a:solidFill>
                <a:latin typeface="Gill Sans"/>
                <a:ea typeface="Gill Sans"/>
              </a:rPr>
              <a:t>Feature </a:t>
            </a:r>
            <a:r>
              <a:rPr lang="en-US" sz="3000" spc="-1" dirty="0">
                <a:solidFill>
                  <a:srgbClr val="262626"/>
                </a:solidFill>
                <a:latin typeface="Gill Sans"/>
                <a:ea typeface="Gill Sans"/>
              </a:rPr>
              <a:t>5</a:t>
            </a:r>
            <a:r>
              <a:rPr lang="en-US" sz="3000" b="0" strike="noStrike" spc="-1" dirty="0">
                <a:solidFill>
                  <a:srgbClr val="262626"/>
                </a:solidFill>
                <a:latin typeface="Gill Sans"/>
                <a:ea typeface="Gill Sans"/>
              </a:rPr>
              <a:t> - STRETCH</a:t>
            </a:r>
            <a:endParaRPr lang="en-US" sz="3000" b="0" strike="noStrike" spc="-1" dirty="0">
              <a:solidFill>
                <a:srgbClr val="000000"/>
              </a:solidFill>
              <a:latin typeface="Arial"/>
            </a:endParaRPr>
          </a:p>
        </p:txBody>
      </p:sp>
      <p:sp>
        <p:nvSpPr>
          <p:cNvPr id="185" name="TextShape 2"/>
          <p:cNvSpPr txBox="1"/>
          <p:nvPr/>
        </p:nvSpPr>
        <p:spPr>
          <a:xfrm>
            <a:off x="306360" y="774000"/>
            <a:ext cx="8368920" cy="4147560"/>
          </a:xfrm>
          <a:prstGeom prst="rect">
            <a:avLst/>
          </a:prstGeom>
          <a:noFill/>
          <a:ln>
            <a:noFill/>
          </a:ln>
        </p:spPr>
        <p:txBody>
          <a:bodyPr tIns="91440" bIns="91440">
            <a:noAutofit/>
          </a:bodyPr>
          <a:lstStyle/>
          <a:p>
            <a:r>
              <a:rPr lang="en-US" sz="2000" spc="-1" dirty="0">
                <a:solidFill>
                  <a:srgbClr val="000000"/>
                </a:solidFill>
                <a:latin typeface="Gill Sans"/>
                <a:ea typeface="Gill Sans"/>
                <a:hlinkClick r:id="rId3"/>
              </a:rPr>
              <a:t>Zowe API ML as a standalone component #856</a:t>
            </a:r>
            <a:r>
              <a:rPr lang="en-US" sz="2000" spc="-1" dirty="0">
                <a:solidFill>
                  <a:srgbClr val="000000"/>
                </a:solidFill>
                <a:latin typeface="Gill Sans"/>
                <a:ea typeface="Gill Sans"/>
              </a:rPr>
              <a:t> </a:t>
            </a:r>
          </a:p>
          <a:p>
            <a:endParaRPr lang="en-US" sz="2000" spc="-1" dirty="0">
              <a:solidFill>
                <a:srgbClr val="000000"/>
              </a:solidFill>
              <a:latin typeface="Gill Sans"/>
              <a:ea typeface="Gill Sans"/>
            </a:endParaRPr>
          </a:p>
          <a:p>
            <a:r>
              <a:rPr lang="en-US" sz="2000" spc="-1" dirty="0">
                <a:solidFill>
                  <a:srgbClr val="000000"/>
                </a:solidFill>
                <a:latin typeface="Gill Sans"/>
                <a:ea typeface="Gill Sans"/>
              </a:rPr>
              <a:t>Accelerate adoption of Zowe by enabling and documenting the easy installation &amp; configuration of the Zowe APIML as a stand alone component.</a:t>
            </a:r>
          </a:p>
          <a:p>
            <a:endParaRPr lang="en-US" sz="2000" b="0" strike="noStrike" spc="-1" dirty="0">
              <a:solidFill>
                <a:srgbClr val="000000"/>
              </a:solidFill>
              <a:latin typeface="Arial"/>
            </a:endParaRPr>
          </a:p>
          <a:p>
            <a:pPr marL="101520">
              <a:lnSpc>
                <a:spcPct val="100000"/>
              </a:lnSpc>
              <a:spcBef>
                <a:spcPts val="400"/>
              </a:spcBef>
            </a:pPr>
            <a:r>
              <a:rPr lang="en-US" sz="2000" b="1" strike="noStrike" spc="-1" dirty="0">
                <a:solidFill>
                  <a:srgbClr val="000000"/>
                </a:solidFill>
                <a:latin typeface="Gill Sans"/>
                <a:ea typeface="Gill Sans"/>
              </a:rPr>
              <a:t>Deliverable:</a:t>
            </a:r>
            <a:endParaRPr lang="en-US" sz="2000" b="0" strike="noStrike" spc="-1" dirty="0">
              <a:solidFill>
                <a:srgbClr val="000000"/>
              </a:solidFill>
              <a:latin typeface="Gill Sans"/>
            </a:endParaRPr>
          </a:p>
          <a:p>
            <a:pPr marL="101520">
              <a:spcBef>
                <a:spcPts val="400"/>
              </a:spcBef>
            </a:pPr>
            <a:r>
              <a:rPr lang="en-US" sz="2000" spc="-1" dirty="0">
                <a:solidFill>
                  <a:srgbClr val="000000"/>
                </a:solidFill>
                <a:latin typeface="Gill Sans"/>
                <a:ea typeface="Gill Sans"/>
              </a:rPr>
              <a:t>Offer the post-install configuration and deployment of the API ML as a standalone component (from the current </a:t>
            </a:r>
            <a:r>
              <a:rPr lang="en-US" sz="2000" spc="-1" dirty="0" err="1">
                <a:solidFill>
                  <a:srgbClr val="000000"/>
                </a:solidFill>
                <a:latin typeface="Gill Sans"/>
                <a:ea typeface="Gill Sans"/>
              </a:rPr>
              <a:t>smpe</a:t>
            </a:r>
            <a:r>
              <a:rPr lang="en-US" sz="2000" spc="-1" dirty="0">
                <a:solidFill>
                  <a:srgbClr val="000000"/>
                </a:solidFill>
                <a:latin typeface="Gill Sans"/>
                <a:ea typeface="Gill Sans"/>
              </a:rPr>
              <a:t> package).</a:t>
            </a: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712030666"/>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a:solidFill>
                  <a:srgbClr val="262626"/>
                </a:solidFill>
                <a:latin typeface="Gill Sans"/>
                <a:ea typeface="Gill Sans"/>
              </a:rPr>
              <a:t>Dependencies</a:t>
            </a:r>
            <a:endParaRPr lang="en-US" sz="3000" b="0" strike="noStrike" spc="-1">
              <a:solidFill>
                <a:srgbClr val="000000"/>
              </a:solidFill>
              <a:latin typeface="Arial"/>
            </a:endParaRPr>
          </a:p>
        </p:txBody>
      </p:sp>
      <p:sp>
        <p:nvSpPr>
          <p:cNvPr id="181" name="TextShape 2"/>
          <p:cNvSpPr txBox="1"/>
          <p:nvPr/>
        </p:nvSpPr>
        <p:spPr>
          <a:xfrm>
            <a:off x="389487" y="825460"/>
            <a:ext cx="8368920" cy="4147560"/>
          </a:xfrm>
          <a:prstGeom prst="rect">
            <a:avLst/>
          </a:prstGeom>
          <a:noFill/>
          <a:ln>
            <a:noFill/>
          </a:ln>
        </p:spPr>
        <p:txBody>
          <a:bodyPr tIns="91440" bIns="91440">
            <a:noAutofit/>
          </a:bodyPr>
          <a:lstStyle/>
          <a:p>
            <a:pPr>
              <a:lnSpc>
                <a:spcPct val="100000"/>
              </a:lnSpc>
              <a:spcBef>
                <a:spcPts val="400"/>
              </a:spcBef>
            </a:pPr>
            <a:r>
              <a:rPr lang="en-US" dirty="0" err="1"/>
              <a:t>WebUI</a:t>
            </a:r>
            <a:r>
              <a:rPr lang="en-US" dirty="0"/>
              <a:t> Squad and Zowe Launcher / </a:t>
            </a:r>
            <a:r>
              <a:rPr lang="en-US" dirty="0" err="1"/>
              <a:t>zLauncher</a:t>
            </a:r>
            <a:r>
              <a:rPr lang="en-US" dirty="0"/>
              <a:t> for:</a:t>
            </a:r>
            <a:endParaRPr lang="en-US" dirty="0">
              <a:hlinkClick r:id="rId2"/>
            </a:endParaRPr>
          </a:p>
          <a:p>
            <a:pPr marL="285750" indent="-285750">
              <a:lnSpc>
                <a:spcPct val="100000"/>
              </a:lnSpc>
              <a:spcBef>
                <a:spcPts val="400"/>
              </a:spcBef>
              <a:buFont typeface="Arial" panose="020B0604020202020204" pitchFamily="34" charset="0"/>
              <a:buChar char="•"/>
            </a:pPr>
            <a:endParaRPr lang="en-US" dirty="0">
              <a:hlinkClick r:id="rId2"/>
            </a:endParaRPr>
          </a:p>
          <a:p>
            <a:pPr marL="285750" indent="-285750">
              <a:lnSpc>
                <a:spcPct val="100000"/>
              </a:lnSpc>
              <a:spcBef>
                <a:spcPts val="400"/>
              </a:spcBef>
              <a:buFont typeface="Arial" panose="020B0604020202020204" pitchFamily="34" charset="0"/>
              <a:buChar char="•"/>
            </a:pPr>
            <a:r>
              <a:rPr lang="en-US" dirty="0"/>
              <a:t>Support for high availability / </a:t>
            </a:r>
            <a:r>
              <a:rPr lang="en-US" dirty="0" err="1"/>
              <a:t>sysplex</a:t>
            </a:r>
            <a:r>
              <a:rPr lang="en-US" dirty="0"/>
              <a:t> distributor in API Mediation Layer</a:t>
            </a:r>
            <a:endParaRPr lang="en-US" dirty="0">
              <a:hlinkClick r:id="rId2"/>
            </a:endParaRPr>
          </a:p>
          <a:p>
            <a:pPr>
              <a:spcBef>
                <a:spcPts val="400"/>
              </a:spcBef>
            </a:pPr>
            <a:r>
              <a:rPr lang="it-IT" dirty="0"/>
              <a:t>(HA: Componentize start script per APIML service#862)</a:t>
            </a:r>
          </a:p>
          <a:p>
            <a:pPr marL="285750" indent="-285750">
              <a:lnSpc>
                <a:spcPct val="100000"/>
              </a:lnSpc>
              <a:spcBef>
                <a:spcPts val="400"/>
              </a:spcBef>
              <a:buFont typeface="Arial" panose="020B0604020202020204" pitchFamily="34" charset="0"/>
              <a:buChar char="•"/>
            </a:pPr>
            <a:endParaRPr lang="en-US" dirty="0">
              <a:hlinkClick r:id="rId2"/>
            </a:endParaRPr>
          </a:p>
          <a:p>
            <a:pPr marL="285750" indent="-285750">
              <a:lnSpc>
                <a:spcPct val="100000"/>
              </a:lnSpc>
              <a:spcBef>
                <a:spcPts val="400"/>
              </a:spcBef>
              <a:buFont typeface="Arial" panose="020B0604020202020204" pitchFamily="34" charset="0"/>
              <a:buChar char="•"/>
            </a:pPr>
            <a:r>
              <a:rPr lang="en-US" dirty="0"/>
              <a:t>Zowe API ML as a standalone component #856 </a:t>
            </a:r>
          </a:p>
          <a:p>
            <a:pPr marL="285750" indent="-285750">
              <a:buFont typeface="Arial" panose="020B0604020202020204" pitchFamily="34" charset="0"/>
              <a:buChar char="•"/>
            </a:pPr>
            <a:endParaRPr lang="en-US" dirty="0"/>
          </a:p>
          <a:p>
            <a:pPr>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186783970"/>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2839" y="3180521"/>
            <a:ext cx="7404652" cy="940257"/>
          </a:xfrm>
          <a:prstGeom prst="rect">
            <a:avLst/>
          </a:prstGeom>
        </p:spPr>
        <p:txBody>
          <a:bodyPr wrap="square">
            <a:spAutoFit/>
          </a:bodyPr>
          <a:lstStyle/>
          <a:p>
            <a:pPr marL="457200" indent="-228240">
              <a:lnSpc>
                <a:spcPct val="85000"/>
              </a:lnSpc>
              <a:spcBef>
                <a:spcPts val="901"/>
              </a:spcBef>
            </a:pPr>
            <a:r>
              <a:rPr lang="en-US" sz="3200" b="1" spc="-1" dirty="0" err="1">
                <a:solidFill>
                  <a:srgbClr val="000000"/>
                </a:solidFill>
                <a:ea typeface="Arial"/>
              </a:rPr>
              <a:t>Zowe</a:t>
            </a:r>
            <a:r>
              <a:rPr lang="en-US" sz="3200" b="1" spc="-1" dirty="0">
                <a:solidFill>
                  <a:srgbClr val="000000"/>
                </a:solidFill>
                <a:ea typeface="Arial"/>
              </a:rPr>
              <a:t> CLI Squad Focus</a:t>
            </a:r>
            <a:endParaRPr lang="en-US" sz="3200" spc="-1" dirty="0">
              <a:solidFill>
                <a:srgbClr val="000000"/>
              </a:solidFill>
            </a:endParaRPr>
          </a:p>
          <a:p>
            <a:pPr marL="457200" indent="-228240">
              <a:lnSpc>
                <a:spcPct val="85000"/>
              </a:lnSpc>
              <a:spcBef>
                <a:spcPts val="901"/>
              </a:spcBef>
            </a:pPr>
            <a:r>
              <a:rPr lang="en-US" sz="2400" spc="-1" dirty="0">
                <a:solidFill>
                  <a:srgbClr val="000000"/>
                </a:solidFill>
                <a:ea typeface="Arial"/>
              </a:rPr>
              <a:t>Michael Bauer</a:t>
            </a:r>
            <a:endParaRPr lang="en-US" sz="2400" spc="-1" dirty="0">
              <a:solidFill>
                <a:srgbClr val="000000"/>
              </a:solidFill>
            </a:endParaRPr>
          </a:p>
        </p:txBody>
      </p:sp>
    </p:spTree>
    <p:extLst>
      <p:ext uri="{BB962C8B-B14F-4D97-AF65-F5344CB8AC3E}">
        <p14:creationId xmlns:p14="http://schemas.microsoft.com/office/powerpoint/2010/main" val="3991053163"/>
      </p:ext>
    </p:extLst>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err="1">
                <a:solidFill>
                  <a:srgbClr val="262626"/>
                </a:solidFill>
                <a:ea typeface="Gill Sans"/>
              </a:rPr>
              <a:t>Zowe</a:t>
            </a:r>
            <a:r>
              <a:rPr lang="en-US" sz="3000" spc="-1" dirty="0">
                <a:solidFill>
                  <a:srgbClr val="262626"/>
                </a:solidFill>
                <a:ea typeface="Gill Sans"/>
              </a:rPr>
              <a:t> CLI Squad</a:t>
            </a:r>
            <a:endParaRPr lang="en-US" sz="3000" b="0" strike="noStrike" spc="-1" dirty="0">
              <a:solidFill>
                <a:srgbClr val="000000"/>
              </a:solidFill>
            </a:endParaRPr>
          </a:p>
        </p:txBody>
      </p:sp>
      <p:sp>
        <p:nvSpPr>
          <p:cNvPr id="183" name="TextShape 2"/>
          <p:cNvSpPr txBox="1"/>
          <p:nvPr/>
        </p:nvSpPr>
        <p:spPr>
          <a:xfrm>
            <a:off x="405518" y="993913"/>
            <a:ext cx="8420430" cy="3808676"/>
          </a:xfrm>
          <a:prstGeom prst="rect">
            <a:avLst/>
          </a:prstGeom>
          <a:noFill/>
          <a:ln>
            <a:noFill/>
          </a:ln>
        </p:spPr>
        <p:txBody>
          <a:bodyPr tIns="91440" bIns="91440">
            <a:noAutofit/>
          </a:bodyPr>
          <a:lstStyle/>
          <a:p>
            <a:pPr marL="387270" indent="-285750">
              <a:spcBef>
                <a:spcPts val="400"/>
              </a:spcBef>
              <a:buFont typeface="Wingdings" pitchFamily="2" charset="2"/>
              <a:buChar char="Ø"/>
            </a:pPr>
            <a:r>
              <a:rPr lang="en-US" sz="2000" dirty="0"/>
              <a:t>Validate </a:t>
            </a:r>
            <a:r>
              <a:rPr lang="en-US" sz="2000" dirty="0" err="1"/>
              <a:t>Zowe</a:t>
            </a:r>
            <a:r>
              <a:rPr lang="en-US" sz="2000" dirty="0"/>
              <a:t> CLI on Node v14. Node v14 becomes LTS on 10/27.</a:t>
            </a:r>
            <a:br>
              <a:rPr lang="en-US" sz="2000" dirty="0"/>
            </a:br>
            <a:endParaRPr lang="en-US" sz="2000" dirty="0"/>
          </a:p>
          <a:p>
            <a:pPr marL="387270" indent="-285750">
              <a:spcBef>
                <a:spcPts val="400"/>
              </a:spcBef>
              <a:buFont typeface="Wingdings" pitchFamily="2" charset="2"/>
              <a:buChar char="Ø"/>
            </a:pPr>
            <a:r>
              <a:rPr lang="en-US" sz="2000" dirty="0"/>
              <a:t>Project based CLI profiles. Implement design determined in </a:t>
            </a:r>
            <a:r>
              <a:rPr lang="en-US" sz="2000" dirty="0">
                <a:hlinkClick r:id="rId3"/>
              </a:rPr>
              <a:t>https://github.com/zowe/zowe-cli/issues/749</a:t>
            </a:r>
            <a:r>
              <a:rPr lang="en-US" sz="2000" dirty="0"/>
              <a:t> to allow for a single profile that stores information commonly needed for core + plug-ins. The goal is to allow for users to more easily store profiles in source control, share profiles with others, and update profile settings.</a:t>
            </a:r>
            <a:br>
              <a:rPr lang="en-US" sz="2000" dirty="0"/>
            </a:br>
            <a:endParaRPr lang="en-US" sz="2000" dirty="0"/>
          </a:p>
          <a:p>
            <a:pPr marL="387270" indent="-285750">
              <a:spcBef>
                <a:spcPts val="400"/>
              </a:spcBef>
              <a:buFont typeface="Wingdings" pitchFamily="2" charset="2"/>
              <a:buChar char="Ø"/>
            </a:pPr>
            <a:r>
              <a:rPr lang="en-US" sz="2000" dirty="0"/>
              <a:t>Validate daemon mode </a:t>
            </a:r>
            <a:r>
              <a:rPr lang="en-US" sz="2000" dirty="0" err="1"/>
              <a:t>PoC</a:t>
            </a:r>
            <a:r>
              <a:rPr lang="en-US" sz="2000" dirty="0"/>
              <a:t> (</a:t>
            </a:r>
            <a:r>
              <a:rPr lang="en-US" sz="2000" dirty="0">
                <a:hlinkClick r:id="rId4"/>
              </a:rPr>
              <a:t>https://github.com/zowe/zowe-cli/pull/825</a:t>
            </a:r>
            <a:r>
              <a:rPr lang="en-US" sz="2000" dirty="0"/>
              <a:t>). The goal is to improve </a:t>
            </a:r>
            <a:r>
              <a:rPr lang="en-US" sz="2000" dirty="0" err="1"/>
              <a:t>Zowe</a:t>
            </a:r>
            <a:r>
              <a:rPr lang="en-US" sz="2000" dirty="0"/>
              <a:t> CLI performance for all commands. Local command operations like help should take less than one second to run.</a:t>
            </a:r>
          </a:p>
        </p:txBody>
      </p:sp>
    </p:spTree>
    <p:extLst>
      <p:ext uri="{BB962C8B-B14F-4D97-AF65-F5344CB8AC3E}">
        <p14:creationId xmlns:p14="http://schemas.microsoft.com/office/powerpoint/2010/main" val="1761493807"/>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err="1">
                <a:solidFill>
                  <a:srgbClr val="262626"/>
                </a:solidFill>
                <a:latin typeface="+mj-lt"/>
                <a:ea typeface="Gill Sans"/>
              </a:rPr>
              <a:t>Zowe</a:t>
            </a:r>
            <a:r>
              <a:rPr lang="en-US" sz="3000" spc="-1" dirty="0">
                <a:solidFill>
                  <a:srgbClr val="262626"/>
                </a:solidFill>
                <a:latin typeface="+mj-lt"/>
                <a:ea typeface="Gill Sans"/>
              </a:rPr>
              <a:t> CLI Squad</a:t>
            </a:r>
            <a:endParaRPr lang="en-US" sz="3000" b="0" strike="noStrike" spc="-1" dirty="0">
              <a:solidFill>
                <a:srgbClr val="000000"/>
              </a:solidFill>
              <a:latin typeface="+mj-lt"/>
            </a:endParaRPr>
          </a:p>
        </p:txBody>
      </p:sp>
      <p:sp>
        <p:nvSpPr>
          <p:cNvPr id="183" name="TextShape 2"/>
          <p:cNvSpPr txBox="1"/>
          <p:nvPr/>
        </p:nvSpPr>
        <p:spPr>
          <a:xfrm>
            <a:off x="405518" y="993913"/>
            <a:ext cx="8269762" cy="3808676"/>
          </a:xfrm>
          <a:prstGeom prst="rect">
            <a:avLst/>
          </a:prstGeom>
          <a:noFill/>
          <a:ln>
            <a:noFill/>
          </a:ln>
        </p:spPr>
        <p:txBody>
          <a:bodyPr tIns="91440" bIns="91440">
            <a:noAutofit/>
          </a:bodyPr>
          <a:lstStyle/>
          <a:p>
            <a:pPr marL="387270" indent="-285750">
              <a:spcBef>
                <a:spcPts val="400"/>
              </a:spcBef>
              <a:buFont typeface="Wingdings" pitchFamily="2" charset="2"/>
              <a:buChar char="Ø"/>
            </a:pPr>
            <a:r>
              <a:rPr lang="en-US" sz="2000" dirty="0"/>
              <a:t>Address growing number of community enhancement requests</a:t>
            </a:r>
          </a:p>
          <a:p>
            <a:pPr marL="387270" indent="-285750">
              <a:spcBef>
                <a:spcPts val="400"/>
              </a:spcBef>
              <a:buFont typeface="Wingdings" pitchFamily="2" charset="2"/>
              <a:buChar char="Ø"/>
            </a:pPr>
            <a:endParaRPr lang="en-US" sz="2000" dirty="0"/>
          </a:p>
          <a:p>
            <a:pPr marL="387270" indent="-285750">
              <a:spcBef>
                <a:spcPts val="400"/>
              </a:spcBef>
              <a:buFont typeface="Wingdings" pitchFamily="2" charset="2"/>
              <a:buChar char="Ø"/>
            </a:pPr>
            <a:r>
              <a:rPr lang="en-US" sz="2000" dirty="0"/>
              <a:t>Ensure successful installation and use of the </a:t>
            </a:r>
            <a:r>
              <a:rPr lang="en-US" sz="2000" dirty="0" err="1"/>
              <a:t>Zowe</a:t>
            </a:r>
            <a:r>
              <a:rPr lang="en-US" sz="2000" dirty="0"/>
              <a:t> CLI in environments with proxies. </a:t>
            </a:r>
            <a:br>
              <a:rPr lang="en-US" sz="2000" dirty="0"/>
            </a:br>
            <a:endParaRPr lang="en-US" sz="2000" dirty="0"/>
          </a:p>
          <a:p>
            <a:pPr marL="387270" indent="-285750">
              <a:spcBef>
                <a:spcPts val="400"/>
              </a:spcBef>
              <a:buFont typeface="Wingdings" pitchFamily="2" charset="2"/>
              <a:buChar char="Ø"/>
            </a:pPr>
            <a:r>
              <a:rPr lang="en-US" sz="2000" dirty="0"/>
              <a:t>Allow for recently run commands to be easily recalled.</a:t>
            </a:r>
            <a:br>
              <a:rPr lang="en-US" sz="2000" dirty="0"/>
            </a:br>
            <a:endParaRPr lang="en-US" sz="2000" dirty="0"/>
          </a:p>
          <a:p>
            <a:pPr marL="387270" indent="-285750">
              <a:spcBef>
                <a:spcPts val="400"/>
              </a:spcBef>
              <a:buFont typeface="Wingdings" pitchFamily="2" charset="2"/>
              <a:buChar char="Ø"/>
            </a:pPr>
            <a:r>
              <a:rPr lang="en-US" sz="2000" dirty="0"/>
              <a:t>Ensure </a:t>
            </a:r>
            <a:r>
              <a:rPr lang="en-US" sz="2000" dirty="0" err="1"/>
              <a:t>Zowe</a:t>
            </a:r>
            <a:r>
              <a:rPr lang="en-US" sz="2000" dirty="0"/>
              <a:t> CLI functions properly in a </a:t>
            </a:r>
            <a:r>
              <a:rPr lang="en-US" sz="2000" dirty="0" err="1"/>
              <a:t>CodeReady</a:t>
            </a:r>
            <a:r>
              <a:rPr lang="en-US" sz="2000" dirty="0"/>
              <a:t> Workspace. </a:t>
            </a:r>
          </a:p>
        </p:txBody>
      </p:sp>
    </p:spTree>
    <p:extLst>
      <p:ext uri="{BB962C8B-B14F-4D97-AF65-F5344CB8AC3E}">
        <p14:creationId xmlns:p14="http://schemas.microsoft.com/office/powerpoint/2010/main" val="587560883"/>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Shape 1"/>
          <p:cNvSpPr txBox="1"/>
          <p:nvPr/>
        </p:nvSpPr>
        <p:spPr>
          <a:xfrm>
            <a:off x="308520" y="3525840"/>
            <a:ext cx="6446160" cy="392040"/>
          </a:xfrm>
          <a:prstGeom prst="rect">
            <a:avLst/>
          </a:prstGeom>
          <a:noFill/>
          <a:ln>
            <a:noFill/>
          </a:ln>
        </p:spPr>
        <p:txBody>
          <a:bodyPr lIns="0" tIns="0" rIns="0" bIns="0" anchor="b">
            <a:noAutofit/>
          </a:bodyPr>
          <a:lstStyle/>
          <a:p>
            <a:pPr marL="457200" indent="-228240">
              <a:lnSpc>
                <a:spcPct val="85000"/>
              </a:lnSpc>
              <a:spcBef>
                <a:spcPts val="901"/>
              </a:spcBef>
            </a:pPr>
            <a:r>
              <a:rPr lang="en-US" sz="3000" b="1" strike="noStrike" spc="-1" dirty="0">
                <a:solidFill>
                  <a:srgbClr val="000000"/>
                </a:solidFill>
                <a:latin typeface="Arial"/>
                <a:ea typeface="Arial"/>
              </a:rPr>
              <a:t>System Squad Focus</a:t>
            </a:r>
            <a:endParaRPr lang="en-US" sz="3000" b="0" strike="noStrike" spc="-1" dirty="0">
              <a:solidFill>
                <a:srgbClr val="000000"/>
              </a:solidFill>
              <a:latin typeface="Arial"/>
            </a:endParaRPr>
          </a:p>
          <a:p>
            <a:pPr marL="457200" indent="-228240">
              <a:lnSpc>
                <a:spcPct val="85000"/>
              </a:lnSpc>
              <a:spcBef>
                <a:spcPts val="901"/>
              </a:spcBef>
            </a:pPr>
            <a:r>
              <a:rPr lang="en-US" sz="2000" spc="-1" dirty="0">
                <a:solidFill>
                  <a:srgbClr val="000000"/>
                </a:solidFill>
                <a:latin typeface="Arial"/>
                <a:ea typeface="Arial"/>
              </a:rPr>
              <a:t>Mark </a:t>
            </a:r>
            <a:r>
              <a:rPr lang="en-US" sz="2000" spc="-1" dirty="0" err="1">
                <a:solidFill>
                  <a:srgbClr val="000000"/>
                </a:solidFill>
                <a:latin typeface="Arial"/>
                <a:ea typeface="Arial"/>
              </a:rPr>
              <a:t>Ackert</a:t>
            </a:r>
            <a:r>
              <a:rPr lang="en-US" sz="2000" spc="-1" dirty="0">
                <a:solidFill>
                  <a:srgbClr val="000000"/>
                </a:solidFill>
                <a:latin typeface="Arial"/>
                <a:ea typeface="Arial"/>
              </a:rPr>
              <a:t>, Jack Jia, Robbie </a:t>
            </a:r>
            <a:r>
              <a:rPr lang="en-US" sz="2000" spc="-1" dirty="0" err="1">
                <a:solidFill>
                  <a:srgbClr val="000000"/>
                </a:solidFill>
                <a:latin typeface="Arial"/>
                <a:ea typeface="Arial"/>
              </a:rPr>
              <a:t>Avill</a:t>
            </a:r>
            <a:endParaRPr lang="en-US" sz="2000" strike="noStrike" spc="-1" dirty="0">
              <a:solidFill>
                <a:srgbClr val="000000"/>
              </a:solidFill>
              <a:latin typeface="Arial"/>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a:solidFill>
                  <a:srgbClr val="262626"/>
                </a:solidFill>
                <a:latin typeface="+mj-lt"/>
                <a:ea typeface="Gill Sans"/>
              </a:rPr>
              <a:t>Feature List</a:t>
            </a:r>
            <a:endParaRPr lang="en-US" sz="3000" b="0" strike="noStrike" spc="-1" dirty="0">
              <a:solidFill>
                <a:srgbClr val="000000"/>
              </a:solidFill>
              <a:latin typeface="+mj-lt"/>
            </a:endParaRPr>
          </a:p>
        </p:txBody>
      </p:sp>
      <p:sp>
        <p:nvSpPr>
          <p:cNvPr id="181" name="TextShape 2"/>
          <p:cNvSpPr txBox="1"/>
          <p:nvPr/>
        </p:nvSpPr>
        <p:spPr>
          <a:xfrm>
            <a:off x="306360" y="774000"/>
            <a:ext cx="8368920" cy="414756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spc="-1" dirty="0">
                <a:solidFill>
                  <a:srgbClr val="000000"/>
                </a:solidFill>
                <a:latin typeface="Gill Sans" panose="020B0502020104020203" pitchFamily="34" charset="-79"/>
                <a:cs typeface="Gill Sans" panose="020B0502020104020203" pitchFamily="34" charset="-79"/>
              </a:rPr>
              <a:t>Performance Testing</a:t>
            </a:r>
            <a:endParaRPr lang="en-US" sz="1600" spc="-1" dirty="0">
              <a:solidFill>
                <a:srgbClr val="000000"/>
              </a:solidFill>
              <a:latin typeface="Gill Sans" panose="020B0502020104020203" pitchFamily="34" charset="-79"/>
              <a:cs typeface="Gill Sans" panose="020B0502020104020203" pitchFamily="34" charset="-79"/>
            </a:endParaRPr>
          </a:p>
          <a:p>
            <a:pPr marL="457200" indent="-355320">
              <a:spcBef>
                <a:spcPts val="400"/>
              </a:spcBef>
              <a:buClr>
                <a:srgbClr val="000000"/>
              </a:buClr>
              <a:buFont typeface="Arial"/>
              <a:buChar char="•"/>
            </a:pPr>
            <a:r>
              <a:rPr lang="en-US" sz="2000" spc="-1" dirty="0">
                <a:solidFill>
                  <a:srgbClr val="000000"/>
                </a:solidFill>
                <a:latin typeface="Gill Sans" panose="020B0502020104020203" pitchFamily="34" charset="-79"/>
                <a:cs typeface="Gill Sans" panose="020B0502020104020203" pitchFamily="34" charset="-79"/>
              </a:rPr>
              <a:t>High Availability Implementation</a:t>
            </a:r>
          </a:p>
          <a:p>
            <a:pPr marL="914400" lvl="1" indent="-355320">
              <a:spcBef>
                <a:spcPts val="400"/>
              </a:spcBef>
              <a:buClr>
                <a:srgbClr val="000000"/>
              </a:buClr>
              <a:buFont typeface="Arial"/>
              <a:buChar char="•"/>
            </a:pPr>
            <a:r>
              <a:rPr lang="en-US" sz="1600" spc="-1" dirty="0" err="1">
                <a:solidFill>
                  <a:srgbClr val="000000"/>
                </a:solidFill>
                <a:latin typeface="Gill Sans" panose="020B0502020104020203" pitchFamily="34" charset="-79"/>
                <a:cs typeface="Gill Sans" panose="020B0502020104020203" pitchFamily="34" charset="-79"/>
              </a:rPr>
              <a:t>Zowe</a:t>
            </a:r>
            <a:r>
              <a:rPr lang="en-US" sz="1600" spc="-1" dirty="0">
                <a:solidFill>
                  <a:srgbClr val="000000"/>
                </a:solidFill>
                <a:latin typeface="Gill Sans" panose="020B0502020104020203" pitchFamily="34" charset="-79"/>
                <a:cs typeface="Gill Sans" panose="020B0502020104020203" pitchFamily="34" charset="-79"/>
              </a:rPr>
              <a:t> Launcher</a:t>
            </a:r>
          </a:p>
          <a:p>
            <a:pPr marL="457200" indent="-355320">
              <a:spcBef>
                <a:spcPts val="400"/>
              </a:spcBef>
              <a:buClr>
                <a:srgbClr val="000000"/>
              </a:buClr>
              <a:buFont typeface="Arial"/>
              <a:buChar char="•"/>
            </a:pPr>
            <a:r>
              <a:rPr lang="en-US" sz="2000" spc="-1" dirty="0">
                <a:solidFill>
                  <a:srgbClr val="000000"/>
                </a:solidFill>
                <a:latin typeface="Gill Sans" panose="020B0502020104020203" pitchFamily="34" charset="-79"/>
                <a:cs typeface="Gill Sans" panose="020B0502020104020203" pitchFamily="34" charset="-79"/>
              </a:rPr>
              <a:t>Automation and Infrastructure</a:t>
            </a:r>
          </a:p>
          <a:p>
            <a:pPr marL="914400" lvl="1" indent="-355320">
              <a:spcBef>
                <a:spcPts val="400"/>
              </a:spcBef>
              <a:buClr>
                <a:srgbClr val="000000"/>
              </a:buClr>
              <a:buFont typeface="Arial"/>
              <a:buChar char="•"/>
            </a:pPr>
            <a:r>
              <a:rPr lang="en-US" sz="1600" spc="-1" dirty="0">
                <a:solidFill>
                  <a:srgbClr val="000000"/>
                </a:solidFill>
                <a:latin typeface="Gill Sans" panose="020B0502020104020203" pitchFamily="34" charset="-79"/>
                <a:cs typeface="Gill Sans" panose="020B0502020104020203" pitchFamily="34" charset="-79"/>
              </a:rPr>
              <a:t>Pipeline Improvements</a:t>
            </a:r>
          </a:p>
          <a:p>
            <a:pPr marL="914400" lvl="1" indent="-355320">
              <a:spcBef>
                <a:spcPts val="400"/>
              </a:spcBef>
              <a:buClr>
                <a:srgbClr val="000000"/>
              </a:buClr>
              <a:buFont typeface="Arial"/>
              <a:buChar char="•"/>
            </a:pPr>
            <a:r>
              <a:rPr lang="en-US" sz="1600" spc="-1" dirty="0">
                <a:solidFill>
                  <a:srgbClr val="000000"/>
                </a:solidFill>
                <a:latin typeface="Gill Sans" panose="020B0502020104020203" pitchFamily="34" charset="-79"/>
                <a:cs typeface="Gill Sans" panose="020B0502020104020203" pitchFamily="34" charset="-79"/>
              </a:rPr>
              <a:t>Automated testing catch-up</a:t>
            </a:r>
          </a:p>
          <a:p>
            <a:pPr marL="914400" lvl="1" indent="-355320">
              <a:spcBef>
                <a:spcPts val="400"/>
              </a:spcBef>
              <a:buClr>
                <a:srgbClr val="000000"/>
              </a:buClr>
              <a:buFont typeface="Arial"/>
              <a:buChar char="•"/>
            </a:pPr>
            <a:r>
              <a:rPr lang="en-US" sz="1600" spc="-1" dirty="0">
                <a:solidFill>
                  <a:srgbClr val="000000"/>
                </a:solidFill>
                <a:latin typeface="Gill Sans" panose="020B0502020104020203" pitchFamily="34" charset="-79"/>
                <a:cs typeface="Gill Sans" panose="020B0502020104020203" pitchFamily="34" charset="-79"/>
              </a:rPr>
              <a:t>Open Infrastructure Enhancement</a:t>
            </a:r>
          </a:p>
        </p:txBody>
      </p:sp>
    </p:spTree>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a:solidFill>
                  <a:srgbClr val="262626"/>
                </a:solidFill>
                <a:latin typeface="+mj-lt"/>
                <a:ea typeface="Gill Sans"/>
              </a:rPr>
              <a:t>Dependencies</a:t>
            </a:r>
            <a:endParaRPr lang="en-US" sz="3000" b="0" strike="noStrike" spc="-1" dirty="0">
              <a:solidFill>
                <a:srgbClr val="000000"/>
              </a:solidFill>
              <a:latin typeface="+mj-lt"/>
            </a:endParaRPr>
          </a:p>
        </p:txBody>
      </p:sp>
      <p:sp>
        <p:nvSpPr>
          <p:cNvPr id="181" name="TextShape 2"/>
          <p:cNvSpPr txBox="1"/>
          <p:nvPr/>
        </p:nvSpPr>
        <p:spPr>
          <a:xfrm>
            <a:off x="96480" y="728844"/>
            <a:ext cx="8368920" cy="414756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spc="-1" dirty="0">
                <a:solidFill>
                  <a:srgbClr val="000000"/>
                </a:solidFill>
                <a:latin typeface="Gill Sans" panose="020B0502020104020203" pitchFamily="34" charset="-79"/>
                <a:ea typeface="Gill Sans"/>
                <a:cs typeface="Gill Sans" panose="020B0502020104020203" pitchFamily="34" charset="-79"/>
              </a:rPr>
              <a:t>As the High Availability Theme is moving to implementation stage, we will need support from other squads like in PI3:</a:t>
            </a:r>
          </a:p>
          <a:p>
            <a:pPr marL="914400" lvl="1" indent="-355320">
              <a:spcBef>
                <a:spcPts val="400"/>
              </a:spcBef>
              <a:buClr>
                <a:srgbClr val="000000"/>
              </a:buClr>
              <a:buFont typeface="Arial"/>
              <a:buChar char="•"/>
            </a:pPr>
            <a:r>
              <a:rPr lang="en-US" spc="-1" dirty="0">
                <a:solidFill>
                  <a:srgbClr val="000000"/>
                </a:solidFill>
                <a:latin typeface="Gill Sans" panose="020B0502020104020203" pitchFamily="34" charset="-79"/>
                <a:cs typeface="Gill Sans" panose="020B0502020104020203" pitchFamily="34" charset="-79"/>
              </a:rPr>
              <a:t>API ML Squad – Caching API,  APIML packaging, certificates, </a:t>
            </a:r>
            <a:r>
              <a:rPr lang="en-US" spc="-1" dirty="0" err="1">
                <a:solidFill>
                  <a:srgbClr val="000000"/>
                </a:solidFill>
                <a:latin typeface="Gill Sans" panose="020B0502020104020203" pitchFamily="34" charset="-79"/>
                <a:cs typeface="Gill Sans" panose="020B0502020104020203" pitchFamily="34" charset="-79"/>
              </a:rPr>
              <a:t>etc</a:t>
            </a:r>
            <a:endParaRPr lang="en-US" spc="-1" dirty="0">
              <a:solidFill>
                <a:srgbClr val="000000"/>
              </a:solidFill>
              <a:latin typeface="Gill Sans" panose="020B0502020104020203" pitchFamily="34" charset="-79"/>
              <a:cs typeface="Gill Sans" panose="020B0502020104020203" pitchFamily="34" charset="-79"/>
            </a:endParaRPr>
          </a:p>
          <a:p>
            <a:pPr marL="914400" lvl="1" indent="-355320">
              <a:spcBef>
                <a:spcPts val="400"/>
              </a:spcBef>
              <a:buClr>
                <a:srgbClr val="000000"/>
              </a:buClr>
              <a:buFont typeface="Arial"/>
              <a:buChar char="•"/>
            </a:pPr>
            <a:r>
              <a:rPr lang="en-US" spc="-1" dirty="0">
                <a:solidFill>
                  <a:srgbClr val="000000"/>
                </a:solidFill>
                <a:latin typeface="Gill Sans" panose="020B0502020104020203" pitchFamily="34" charset="-79"/>
                <a:cs typeface="Gill Sans" panose="020B0502020104020203" pitchFamily="34" charset="-79"/>
              </a:rPr>
              <a:t>Web UI Squad – </a:t>
            </a:r>
            <a:r>
              <a:rPr lang="en-US" spc="-1" dirty="0" err="1">
                <a:solidFill>
                  <a:srgbClr val="000000"/>
                </a:solidFill>
                <a:latin typeface="Gill Sans" panose="020B0502020104020203" pitchFamily="34" charset="-79"/>
                <a:cs typeface="Gill Sans" panose="020B0502020104020203" pitchFamily="34" charset="-79"/>
              </a:rPr>
              <a:t>Zowe</a:t>
            </a:r>
            <a:r>
              <a:rPr lang="en-US" spc="-1" dirty="0">
                <a:solidFill>
                  <a:srgbClr val="000000"/>
                </a:solidFill>
                <a:latin typeface="Gill Sans" panose="020B0502020104020203" pitchFamily="34" charset="-79"/>
                <a:cs typeface="Gill Sans" panose="020B0502020104020203" pitchFamily="34" charset="-79"/>
              </a:rPr>
              <a:t> Launcher, ZSS/ZIS improvements</a:t>
            </a:r>
          </a:p>
          <a:p>
            <a:pPr marL="914400" lvl="1" indent="-355320">
              <a:spcBef>
                <a:spcPts val="400"/>
              </a:spcBef>
              <a:buClr>
                <a:srgbClr val="000000"/>
              </a:buClr>
              <a:buFont typeface="Arial"/>
              <a:buChar char="•"/>
            </a:pPr>
            <a:r>
              <a:rPr lang="en-US" spc="-1" dirty="0">
                <a:solidFill>
                  <a:srgbClr val="000000"/>
                </a:solidFill>
                <a:latin typeface="Gill Sans" panose="020B0502020104020203" pitchFamily="34" charset="-79"/>
                <a:cs typeface="Gill Sans" panose="020B0502020104020203" pitchFamily="34" charset="-79"/>
              </a:rPr>
              <a:t>Docs Squad – improve documentation</a:t>
            </a:r>
          </a:p>
          <a:p>
            <a:pPr marL="457200" indent="-355320">
              <a:spcBef>
                <a:spcPts val="400"/>
              </a:spcBef>
              <a:buClr>
                <a:srgbClr val="000000"/>
              </a:buClr>
              <a:buFont typeface="Arial"/>
              <a:buChar char="•"/>
            </a:pPr>
            <a:endParaRPr lang="en-US" sz="2000" spc="-1" dirty="0">
              <a:solidFill>
                <a:srgbClr val="000000"/>
              </a:solidFill>
              <a:latin typeface="Gill Sans" panose="020B0502020104020203" pitchFamily="34" charset="-79"/>
              <a:cs typeface="Gill Sans" panose="020B0502020104020203" pitchFamily="34" charset="-79"/>
            </a:endParaRPr>
          </a:p>
          <a:p>
            <a:pPr marL="457200" indent="-355320">
              <a:spcBef>
                <a:spcPts val="400"/>
              </a:spcBef>
              <a:buClr>
                <a:srgbClr val="000000"/>
              </a:buClr>
              <a:buFont typeface="Arial"/>
              <a:buChar char="•"/>
            </a:pPr>
            <a:r>
              <a:rPr lang="en-US" sz="2000" spc="-1" dirty="0">
                <a:solidFill>
                  <a:srgbClr val="000000"/>
                </a:solidFill>
                <a:latin typeface="Gill Sans" panose="020B0502020104020203" pitchFamily="34" charset="-79"/>
                <a:cs typeface="Gill Sans" panose="020B0502020104020203" pitchFamily="34" charset="-79"/>
              </a:rPr>
              <a:t>Risks in Infrastructure</a:t>
            </a:r>
          </a:p>
          <a:p>
            <a:pPr marL="914400" lvl="1" indent="-355320">
              <a:spcBef>
                <a:spcPts val="400"/>
              </a:spcBef>
              <a:buClr>
                <a:srgbClr val="000000"/>
              </a:buClr>
              <a:buFont typeface="Arial"/>
              <a:buChar char="•"/>
            </a:pPr>
            <a:r>
              <a:rPr lang="en-US" spc="-1" dirty="0">
                <a:solidFill>
                  <a:srgbClr val="000000"/>
                </a:solidFill>
                <a:latin typeface="Gill Sans" panose="020B0502020104020203" pitchFamily="34" charset="-79"/>
                <a:cs typeface="Gill Sans" panose="020B0502020104020203" pitchFamily="34" charset="-79"/>
              </a:rPr>
              <a:t>We don’t have open infrastructure w/ </a:t>
            </a:r>
            <a:r>
              <a:rPr lang="en-US" spc="-1" dirty="0" err="1">
                <a:solidFill>
                  <a:srgbClr val="000000"/>
                </a:solidFill>
                <a:latin typeface="Gill Sans" panose="020B0502020104020203" pitchFamily="34" charset="-79"/>
                <a:cs typeface="Gill Sans" panose="020B0502020104020203" pitchFamily="34" charset="-79"/>
              </a:rPr>
              <a:t>Sysplex</a:t>
            </a:r>
            <a:r>
              <a:rPr lang="en-US" spc="-1" dirty="0">
                <a:solidFill>
                  <a:srgbClr val="000000"/>
                </a:solidFill>
                <a:latin typeface="Gill Sans" panose="020B0502020104020203" pitchFamily="34" charset="-79"/>
                <a:cs typeface="Gill Sans" panose="020B0502020104020203" pitchFamily="34" charset="-79"/>
              </a:rPr>
              <a:t> to test HA </a:t>
            </a:r>
            <a:r>
              <a:rPr lang="en-US" spc="-1" dirty="0" err="1">
                <a:solidFill>
                  <a:srgbClr val="000000"/>
                </a:solidFill>
                <a:latin typeface="Gill Sans" panose="020B0502020104020203" pitchFamily="34" charset="-79"/>
                <a:cs typeface="Gill Sans" panose="020B0502020104020203" pitchFamily="34" charset="-79"/>
              </a:rPr>
              <a:t>Zowe</a:t>
            </a:r>
            <a:r>
              <a:rPr lang="en-US" spc="-1" dirty="0">
                <a:solidFill>
                  <a:srgbClr val="000000"/>
                </a:solidFill>
                <a:latin typeface="Gill Sans" panose="020B0502020104020203" pitchFamily="34" charset="-79"/>
                <a:cs typeface="Gill Sans" panose="020B0502020104020203" pitchFamily="34" charset="-79"/>
              </a:rPr>
              <a:t> deployments on </a:t>
            </a:r>
            <a:r>
              <a:rPr lang="en-US" spc="-1" dirty="0" err="1">
                <a:solidFill>
                  <a:srgbClr val="000000"/>
                </a:solidFill>
                <a:latin typeface="Gill Sans" panose="020B0502020104020203" pitchFamily="34" charset="-79"/>
                <a:cs typeface="Gill Sans" panose="020B0502020104020203" pitchFamily="34" charset="-79"/>
              </a:rPr>
              <a:t>Sysplex</a:t>
            </a:r>
            <a:r>
              <a:rPr lang="en-US" spc="-1" dirty="0">
                <a:solidFill>
                  <a:srgbClr val="000000"/>
                </a:solidFill>
                <a:latin typeface="Gill Sans" panose="020B0502020104020203" pitchFamily="34" charset="-79"/>
                <a:cs typeface="Gill Sans" panose="020B0502020104020203" pitchFamily="34" charset="-79"/>
              </a:rPr>
              <a:t>.</a:t>
            </a:r>
          </a:p>
          <a:p>
            <a:pPr marL="1371600" lvl="2" indent="-355320">
              <a:spcBef>
                <a:spcPts val="400"/>
              </a:spcBef>
              <a:buClr>
                <a:srgbClr val="000000"/>
              </a:buClr>
              <a:buFont typeface="Arial"/>
              <a:buChar char="•"/>
            </a:pPr>
            <a:r>
              <a:rPr lang="en-US" spc="-1" dirty="0">
                <a:solidFill>
                  <a:srgbClr val="000000"/>
                </a:solidFill>
                <a:latin typeface="Gill Sans" panose="020B0502020104020203" pitchFamily="34" charset="-79"/>
                <a:cs typeface="Gill Sans" panose="020B0502020104020203" pitchFamily="34" charset="-79"/>
              </a:rPr>
              <a:t>Mitigation: In-house Infrastructure</a:t>
            </a:r>
          </a:p>
          <a:p>
            <a:pPr marL="914400" lvl="1" indent="-355320">
              <a:spcBef>
                <a:spcPts val="400"/>
              </a:spcBef>
              <a:buClr>
                <a:srgbClr val="000000"/>
              </a:buClr>
              <a:buFont typeface="Arial"/>
              <a:buChar char="•"/>
            </a:pPr>
            <a:r>
              <a:rPr lang="en-US" spc="-1" dirty="0">
                <a:solidFill>
                  <a:srgbClr val="000000"/>
                </a:solidFill>
                <a:latin typeface="Gill Sans" panose="020B0502020104020203" pitchFamily="34" charset="-79"/>
                <a:cs typeface="Gill Sans" panose="020B0502020104020203" pitchFamily="34" charset="-79"/>
              </a:rPr>
              <a:t>Will rely on Broadcom’s experts and supports to verify deployment  on </a:t>
            </a:r>
            <a:r>
              <a:rPr lang="en-US" spc="-1" dirty="0" err="1">
                <a:solidFill>
                  <a:srgbClr val="000000"/>
                </a:solidFill>
                <a:latin typeface="Gill Sans" panose="020B0502020104020203" pitchFamily="34" charset="-79"/>
                <a:cs typeface="Gill Sans" panose="020B0502020104020203" pitchFamily="34" charset="-79"/>
              </a:rPr>
              <a:t>Sysplex</a:t>
            </a:r>
            <a:r>
              <a:rPr lang="en-US" spc="-1" dirty="0">
                <a:solidFill>
                  <a:srgbClr val="000000"/>
                </a:solidFill>
                <a:latin typeface="Gill Sans" panose="020B0502020104020203" pitchFamily="34" charset="-79"/>
                <a:cs typeface="Gill Sans" panose="020B0502020104020203" pitchFamily="34" charset="-79"/>
              </a:rPr>
              <a:t> with ACF2 and Top Secret.</a:t>
            </a:r>
          </a:p>
        </p:txBody>
      </p:sp>
    </p:spTree>
    <p:extLst>
      <p:ext uri="{BB962C8B-B14F-4D97-AF65-F5344CB8AC3E}">
        <p14:creationId xmlns:p14="http://schemas.microsoft.com/office/powerpoint/2010/main" val="1986820376"/>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64440" y="122400"/>
            <a:ext cx="6446160" cy="392040"/>
          </a:xfrm>
          <a:prstGeom prst="rect">
            <a:avLst/>
          </a:prstGeom>
          <a:noFill/>
          <a:ln>
            <a:noFill/>
          </a:ln>
        </p:spPr>
        <p:txBody>
          <a:bodyPr lIns="0" tIns="0" rIns="0" bIns="0" anchor="b">
            <a:noAutofit/>
          </a:bodyPr>
          <a:lstStyle/>
          <a:p>
            <a:pPr marL="457200" indent="-228240">
              <a:lnSpc>
                <a:spcPct val="85000"/>
              </a:lnSpc>
              <a:spcBef>
                <a:spcPts val="901"/>
              </a:spcBef>
            </a:pPr>
            <a:r>
              <a:rPr lang="en-US" sz="3000" b="1" strike="noStrike" spc="-1">
                <a:solidFill>
                  <a:srgbClr val="000000"/>
                </a:solidFill>
                <a:latin typeface="Arial"/>
                <a:ea typeface="Arial"/>
              </a:rPr>
              <a:t>Notes</a:t>
            </a:r>
            <a:endParaRPr lang="en-US" sz="3000" b="0" strike="noStrike" spc="-1">
              <a:solidFill>
                <a:srgbClr val="000000"/>
              </a:solidFill>
              <a:latin typeface="Arial"/>
            </a:endParaRPr>
          </a:p>
        </p:txBody>
      </p:sp>
      <p:sp>
        <p:nvSpPr>
          <p:cNvPr id="176" name="CustomShape 2"/>
          <p:cNvSpPr/>
          <p:nvPr/>
        </p:nvSpPr>
        <p:spPr>
          <a:xfrm>
            <a:off x="0" y="823680"/>
            <a:ext cx="9143640" cy="118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50000"/>
              </a:lnSpc>
              <a:buClr>
                <a:srgbClr val="000000"/>
              </a:buClr>
              <a:buFont typeface="Arial"/>
              <a:buChar char="•"/>
            </a:pPr>
            <a:r>
              <a:rPr lang="en-US" sz="1600" b="0" strike="noStrike" spc="-1" dirty="0">
                <a:solidFill>
                  <a:srgbClr val="000000"/>
                </a:solidFill>
                <a:latin typeface="Arial"/>
                <a:ea typeface="Arial"/>
              </a:rPr>
              <a:t>Before this presentation ZLC will present </a:t>
            </a:r>
            <a:r>
              <a:rPr lang="en-US" sz="1600" b="0" strike="noStrike" spc="-1" dirty="0" err="1">
                <a:solidFill>
                  <a:srgbClr val="000000"/>
                </a:solidFill>
                <a:latin typeface="Arial"/>
                <a:ea typeface="Arial"/>
              </a:rPr>
              <a:t>Zowe</a:t>
            </a:r>
            <a:r>
              <a:rPr lang="en-US" sz="1600" b="0" strike="noStrike" spc="-1" dirty="0">
                <a:solidFill>
                  <a:srgbClr val="000000"/>
                </a:solidFill>
                <a:latin typeface="Arial"/>
                <a:ea typeface="Arial"/>
              </a:rPr>
              <a:t> achievements from last PI and context/vision at a hill-level for the upcoming PI</a:t>
            </a:r>
            <a:endParaRPr lang="en-US" sz="1600" b="0" strike="noStrike" spc="-1" dirty="0">
              <a:latin typeface="Arial"/>
            </a:endParaRPr>
          </a:p>
          <a:p>
            <a:pPr marL="285840" indent="-285480">
              <a:lnSpc>
                <a:spcPct val="150000"/>
              </a:lnSpc>
              <a:buClr>
                <a:srgbClr val="000000"/>
              </a:buClr>
              <a:buFont typeface="Arial"/>
              <a:buChar char="•"/>
            </a:pPr>
            <a:r>
              <a:rPr lang="en-US" sz="1600" b="0" strike="noStrike" spc="-1" dirty="0">
                <a:solidFill>
                  <a:srgbClr val="000000"/>
                </a:solidFill>
                <a:latin typeface="Arial"/>
                <a:ea typeface="Arial"/>
              </a:rPr>
              <a:t>Following this presentation, the squads will disperse into breakouts to plan their PI in more detail</a:t>
            </a:r>
            <a:endParaRPr lang="en-US" sz="1600" b="0" strike="noStrike" spc="-1" dirty="0">
              <a:latin typeface="Arial"/>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a:solidFill>
                  <a:srgbClr val="262626"/>
                </a:solidFill>
                <a:latin typeface="+mj-lt"/>
                <a:ea typeface="Gill Sans"/>
              </a:rPr>
              <a:t>Performance - Enhance Test Coverage</a:t>
            </a:r>
            <a:endParaRPr lang="en-US" sz="3000" b="0" strike="noStrike" spc="-1" dirty="0">
              <a:solidFill>
                <a:srgbClr val="000000"/>
              </a:solidFill>
              <a:latin typeface="+mj-lt"/>
            </a:endParaRPr>
          </a:p>
        </p:txBody>
      </p:sp>
      <p:sp>
        <p:nvSpPr>
          <p:cNvPr id="183" name="TextShape 2"/>
          <p:cNvSpPr txBox="1"/>
          <p:nvPr/>
        </p:nvSpPr>
        <p:spPr>
          <a:xfrm>
            <a:off x="405518" y="774000"/>
            <a:ext cx="8554608" cy="4147560"/>
          </a:xfrm>
          <a:prstGeom prst="rect">
            <a:avLst/>
          </a:prstGeom>
          <a:noFill/>
          <a:ln>
            <a:noFill/>
          </a:ln>
        </p:spPr>
        <p:txBody>
          <a:bodyPr tIns="91440" bIns="91440">
            <a:noAutofit/>
          </a:bodyPr>
          <a:lstStyle/>
          <a:p>
            <a:pPr marL="101520">
              <a:lnSpc>
                <a:spcPct val="100000"/>
              </a:lnSpc>
              <a:spcBef>
                <a:spcPts val="400"/>
              </a:spcBef>
            </a:pPr>
            <a:r>
              <a:rPr lang="en-US" spc="-1" dirty="0">
                <a:latin typeface="Gill Sans"/>
                <a:ea typeface="Gill Sans"/>
                <a:hlinkClick r:id="rId3"/>
              </a:rPr>
              <a:t>Epic: Zowe Performance Test - Stage 2 - Enhance Test Coverage (2020PI4)</a:t>
            </a:r>
            <a:endParaRPr lang="en-US" spc="-1" dirty="0">
              <a:latin typeface="Gill Sans"/>
              <a:ea typeface="Gill Sans"/>
            </a:endParaRPr>
          </a:p>
          <a:p>
            <a:pPr marL="101520">
              <a:lnSpc>
                <a:spcPct val="100000"/>
              </a:lnSpc>
              <a:spcBef>
                <a:spcPts val="400"/>
              </a:spcBef>
            </a:pPr>
            <a:endParaRPr lang="en-US" spc="-1" dirty="0">
              <a:latin typeface="Gill Sans"/>
              <a:ea typeface="Gill Sans"/>
            </a:endParaRPr>
          </a:p>
          <a:p>
            <a:pPr marL="444420" indent="-342900">
              <a:lnSpc>
                <a:spcPct val="100000"/>
              </a:lnSpc>
              <a:spcBef>
                <a:spcPts val="400"/>
              </a:spcBef>
              <a:buFont typeface="Wingdings" pitchFamily="2" charset="2"/>
              <a:buChar char="Ø"/>
            </a:pPr>
            <a:r>
              <a:rPr lang="en-US" spc="-1" dirty="0">
                <a:latin typeface="Gill Sans"/>
                <a:ea typeface="Gill Sans"/>
              </a:rPr>
              <a:t>Finalize primary and component-level test suites </a:t>
            </a:r>
            <a:r>
              <a:rPr lang="en-US" sz="1000" i="1" spc="-1" dirty="0">
                <a:solidFill>
                  <a:schemeClr val="tx1">
                    <a:lumMod val="50000"/>
                    <a:lumOff val="50000"/>
                  </a:schemeClr>
                </a:solidFill>
                <a:latin typeface="Gill Sans"/>
                <a:ea typeface="Gill Sans"/>
              </a:rPr>
              <a:t>Continue item from PI3</a:t>
            </a:r>
            <a:endParaRPr lang="en-US" i="1" spc="-1" dirty="0">
              <a:solidFill>
                <a:schemeClr val="tx1">
                  <a:lumMod val="50000"/>
                  <a:lumOff val="50000"/>
                </a:schemeClr>
              </a:solidFill>
              <a:latin typeface="Gill Sans"/>
              <a:ea typeface="Gill Sans"/>
            </a:endParaRPr>
          </a:p>
          <a:p>
            <a:pPr marL="901620" lvl="1" indent="-342900">
              <a:spcBef>
                <a:spcPts val="400"/>
              </a:spcBef>
              <a:buFont typeface="Wingdings" pitchFamily="2" charset="2"/>
              <a:buChar char="v"/>
            </a:pPr>
            <a:r>
              <a:rPr lang="en-US" spc="-1" dirty="0">
                <a:latin typeface="Gill Sans"/>
                <a:ea typeface="Gill Sans"/>
                <a:hlinkClick r:id="rId4"/>
              </a:rPr>
              <a:t>Create primary performance test suite</a:t>
            </a:r>
            <a:endParaRPr lang="en-US" spc="-1" dirty="0">
              <a:latin typeface="Gill Sans"/>
              <a:ea typeface="Gill Sans"/>
            </a:endParaRPr>
          </a:p>
          <a:p>
            <a:pPr marL="901620" lvl="1" indent="-342900">
              <a:spcBef>
                <a:spcPts val="400"/>
              </a:spcBef>
              <a:buFont typeface="Wingdings" pitchFamily="2" charset="2"/>
              <a:buChar char="v"/>
            </a:pPr>
            <a:r>
              <a:rPr lang="en-US" spc="-1" dirty="0">
                <a:latin typeface="Gill Sans"/>
                <a:ea typeface="Gill Sans"/>
                <a:hlinkClick r:id="rId5"/>
              </a:rPr>
              <a:t>Create dedicated performance test suite for APIML</a:t>
            </a:r>
            <a:endParaRPr lang="en-US" spc="-1" dirty="0">
              <a:latin typeface="Gill Sans"/>
              <a:ea typeface="Gill Sans"/>
            </a:endParaRPr>
          </a:p>
          <a:p>
            <a:pPr marL="901620" lvl="1" indent="-342900">
              <a:spcBef>
                <a:spcPts val="400"/>
              </a:spcBef>
              <a:buFont typeface="Wingdings" pitchFamily="2" charset="2"/>
              <a:buChar char="v"/>
            </a:pPr>
            <a:r>
              <a:rPr lang="en-US" spc="-1" dirty="0">
                <a:latin typeface="Gill Sans"/>
                <a:ea typeface="Gill Sans"/>
                <a:hlinkClick r:id="rId6"/>
              </a:rPr>
              <a:t>Create dedicated performance test suite for Explorer APIs</a:t>
            </a:r>
            <a:endParaRPr lang="en-US" spc="-1" dirty="0">
              <a:latin typeface="Gill Sans"/>
              <a:ea typeface="Gill Sans"/>
            </a:endParaRPr>
          </a:p>
          <a:p>
            <a:pPr marL="901620" lvl="1" indent="-342900">
              <a:spcBef>
                <a:spcPts val="400"/>
              </a:spcBef>
              <a:buFont typeface="Wingdings" pitchFamily="2" charset="2"/>
              <a:buChar char="v"/>
            </a:pPr>
            <a:r>
              <a:rPr lang="en-US" spc="-1" dirty="0">
                <a:latin typeface="Gill Sans"/>
                <a:ea typeface="Gill Sans"/>
                <a:hlinkClick r:id="rId7"/>
              </a:rPr>
              <a:t>Create dedicated performance test suite for Desktop</a:t>
            </a:r>
            <a:endParaRPr lang="en-US" spc="-1" dirty="0">
              <a:latin typeface="Gill Sans"/>
              <a:ea typeface="Gill Sans"/>
            </a:endParaRPr>
          </a:p>
          <a:p>
            <a:pPr marL="444420" indent="-342900">
              <a:spcBef>
                <a:spcPts val="400"/>
              </a:spcBef>
              <a:buFont typeface="Wingdings" pitchFamily="2" charset="2"/>
              <a:buChar char="v"/>
            </a:pPr>
            <a:r>
              <a:rPr lang="en-US" spc="-1" dirty="0">
                <a:latin typeface="Gill Sans"/>
                <a:ea typeface="Gill Sans"/>
              </a:rPr>
              <a:t>Performance test infrastructure capabilities:</a:t>
            </a:r>
          </a:p>
          <a:p>
            <a:pPr marL="901620" lvl="1" indent="-342900">
              <a:spcBef>
                <a:spcPts val="400"/>
              </a:spcBef>
              <a:buFont typeface="Wingdings" pitchFamily="2" charset="2"/>
              <a:buChar char="Ø"/>
            </a:pPr>
            <a:r>
              <a:rPr lang="en-US" spc="-1" dirty="0">
                <a:latin typeface="Gill Sans"/>
                <a:ea typeface="Gill Sans"/>
                <a:hlinkClick r:id="rId8"/>
              </a:rPr>
              <a:t>Create dummy server for APIML testing</a:t>
            </a:r>
            <a:endParaRPr lang="en-US" spc="-1" dirty="0">
              <a:latin typeface="Gill Sans"/>
              <a:ea typeface="Gill Sans"/>
            </a:endParaRPr>
          </a:p>
          <a:p>
            <a:pPr marL="901620" lvl="1" indent="-342900">
              <a:spcBef>
                <a:spcPts val="400"/>
              </a:spcBef>
              <a:buFont typeface="Wingdings" pitchFamily="2" charset="2"/>
              <a:buChar char="Ø"/>
            </a:pPr>
            <a:r>
              <a:rPr lang="en-US" spc="-1" dirty="0">
                <a:latin typeface="Gill Sans"/>
                <a:ea typeface="Gill Sans"/>
                <a:hlinkClick r:id="rId9"/>
              </a:rPr>
              <a:t>Run Metrics Server off-zOS</a:t>
            </a:r>
            <a:endParaRPr lang="en-US" spc="-1" dirty="0">
              <a:latin typeface="Gill Sans"/>
              <a:ea typeface="Gill Sans"/>
            </a:endParaRPr>
          </a:p>
          <a:p>
            <a:pPr marL="901620" lvl="1" indent="-342900">
              <a:spcBef>
                <a:spcPts val="400"/>
              </a:spcBef>
              <a:buFont typeface="Wingdings" pitchFamily="2" charset="2"/>
              <a:buChar char="Ø"/>
            </a:pPr>
            <a:r>
              <a:rPr lang="en-US" spc="-1" dirty="0">
                <a:latin typeface="Gill Sans"/>
                <a:ea typeface="Gill Sans"/>
                <a:hlinkClick r:id="rId10"/>
              </a:rPr>
              <a:t>Add ability to test performance of different endpoints in parallel</a:t>
            </a:r>
            <a:endParaRPr lang="en-US" spc="-1" dirty="0">
              <a:latin typeface="Gill Sans"/>
              <a:ea typeface="Gill Sans"/>
            </a:endParaRPr>
          </a:p>
          <a:p>
            <a:pPr marL="901620" lvl="1" indent="-342900">
              <a:spcBef>
                <a:spcPts val="400"/>
              </a:spcBef>
              <a:buFont typeface="Wingdings" pitchFamily="2" charset="2"/>
              <a:buChar char="Ø"/>
            </a:pPr>
            <a:r>
              <a:rPr lang="en-US" spc="-1" dirty="0">
                <a:latin typeface="Gill Sans"/>
                <a:ea typeface="Gill Sans"/>
                <a:hlinkClick r:id="rId11"/>
              </a:rPr>
              <a:t>Validate test report with other methods</a:t>
            </a:r>
            <a:endParaRPr lang="en-US" spc="-1" dirty="0">
              <a:latin typeface="Gill Sans"/>
              <a:ea typeface="Gill Sans"/>
            </a:endParaRPr>
          </a:p>
        </p:txBody>
      </p:sp>
    </p:spTree>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2800" spc="-1" dirty="0">
                <a:solidFill>
                  <a:srgbClr val="262626"/>
                </a:solidFill>
                <a:latin typeface="+mj-lt"/>
                <a:ea typeface="Gill Sans"/>
              </a:rPr>
              <a:t>High Availability – New Components &amp; Sysplex</a:t>
            </a:r>
            <a:endParaRPr lang="en-US" sz="2800" b="0" strike="noStrike" spc="-1" dirty="0">
              <a:solidFill>
                <a:srgbClr val="000000"/>
              </a:solidFill>
              <a:latin typeface="+mj-lt"/>
            </a:endParaRPr>
          </a:p>
        </p:txBody>
      </p:sp>
      <p:sp>
        <p:nvSpPr>
          <p:cNvPr id="183" name="TextShape 2"/>
          <p:cNvSpPr txBox="1"/>
          <p:nvPr/>
        </p:nvSpPr>
        <p:spPr>
          <a:xfrm>
            <a:off x="405518" y="774000"/>
            <a:ext cx="8269762" cy="4147560"/>
          </a:xfrm>
          <a:prstGeom prst="rect">
            <a:avLst/>
          </a:prstGeom>
          <a:noFill/>
          <a:ln>
            <a:noFill/>
          </a:ln>
        </p:spPr>
        <p:txBody>
          <a:bodyPr tIns="91440" bIns="91440">
            <a:noAutofit/>
          </a:bodyPr>
          <a:lstStyle/>
          <a:p>
            <a:pPr marL="101520">
              <a:lnSpc>
                <a:spcPct val="100000"/>
              </a:lnSpc>
              <a:spcBef>
                <a:spcPts val="400"/>
              </a:spcBef>
            </a:pPr>
            <a:r>
              <a:rPr lang="en-US" spc="-1" dirty="0">
                <a:latin typeface="Gill Sans"/>
                <a:ea typeface="Gill Sans"/>
                <a:hlinkClick r:id="rId3"/>
              </a:rPr>
              <a:t>Epic – High Availability</a:t>
            </a:r>
            <a:endParaRPr lang="en-US" spc="-1" dirty="0">
              <a:latin typeface="Gill Sans"/>
              <a:ea typeface="Gill Sans"/>
            </a:endParaRPr>
          </a:p>
          <a:p>
            <a:pPr marL="101520">
              <a:lnSpc>
                <a:spcPct val="100000"/>
              </a:lnSpc>
              <a:spcBef>
                <a:spcPts val="400"/>
              </a:spcBef>
            </a:pPr>
            <a:endParaRPr lang="en-US" spc="-1" dirty="0">
              <a:latin typeface="Gill Sans"/>
              <a:ea typeface="Gill Sans"/>
            </a:endParaRPr>
          </a:p>
          <a:p>
            <a:pPr marL="444420" indent="-342900">
              <a:spcBef>
                <a:spcPts val="400"/>
              </a:spcBef>
              <a:buFont typeface="Wingdings" pitchFamily="2" charset="2"/>
              <a:buChar char="Ø"/>
            </a:pPr>
            <a:r>
              <a:rPr lang="en-US" b="1" spc="-1" dirty="0">
                <a:latin typeface="Gill Sans"/>
                <a:ea typeface="Gill Sans"/>
                <a:hlinkClick r:id="rId4"/>
              </a:rPr>
              <a:t>Create Caching API with VSAM support</a:t>
            </a:r>
            <a:endParaRPr lang="en-US" b="1" spc="-1" dirty="0">
              <a:latin typeface="Gill Sans"/>
              <a:ea typeface="Gill Sans"/>
            </a:endParaRPr>
          </a:p>
          <a:p>
            <a:pPr marL="444420" indent="-342900">
              <a:spcBef>
                <a:spcPts val="400"/>
              </a:spcBef>
              <a:buFont typeface="Wingdings" pitchFamily="2" charset="2"/>
              <a:buChar char="Ø"/>
            </a:pPr>
            <a:r>
              <a:rPr lang="en-US" b="1" spc="-1" dirty="0">
                <a:latin typeface="Gill Sans"/>
                <a:ea typeface="Gill Sans"/>
                <a:hlinkClick r:id="rId5"/>
              </a:rPr>
              <a:t>Implement and integrate Zowe Launcher</a:t>
            </a:r>
            <a:r>
              <a:rPr lang="en-US" b="1" spc="-1" dirty="0">
                <a:latin typeface="Gill Sans"/>
                <a:ea typeface="Gill Sans"/>
              </a:rPr>
              <a:t> (Stage 1)</a:t>
            </a:r>
          </a:p>
          <a:p>
            <a:pPr marL="901620" lvl="1" indent="-342900">
              <a:spcBef>
                <a:spcPts val="400"/>
              </a:spcBef>
              <a:buFont typeface="Wingdings" pitchFamily="2" charset="2"/>
              <a:buChar char="Ø"/>
            </a:pPr>
            <a:r>
              <a:rPr lang="en-US" spc="-1" dirty="0">
                <a:latin typeface="Gill Sans"/>
                <a:ea typeface="Gill Sans"/>
              </a:rPr>
              <a:t>Stage 2 TBD (compatibility concerns, more research needed)</a:t>
            </a:r>
          </a:p>
          <a:p>
            <a:pPr marL="444420" indent="-342900">
              <a:spcBef>
                <a:spcPts val="400"/>
              </a:spcBef>
              <a:buFont typeface="Wingdings" pitchFamily="2" charset="2"/>
              <a:buChar char="Ø"/>
            </a:pPr>
            <a:endParaRPr lang="en-US" spc="-1" dirty="0">
              <a:latin typeface="Gill Sans"/>
              <a:ea typeface="Gill Sans"/>
            </a:endParaRPr>
          </a:p>
          <a:p>
            <a:pPr marL="444420" indent="-342900">
              <a:spcBef>
                <a:spcPts val="400"/>
              </a:spcBef>
              <a:buFont typeface="Wingdings" pitchFamily="2" charset="2"/>
              <a:buChar char="Ø"/>
            </a:pPr>
            <a:r>
              <a:rPr lang="en-US" b="1" spc="-1" dirty="0">
                <a:latin typeface="Gill Sans"/>
                <a:ea typeface="Gill Sans"/>
              </a:rPr>
              <a:t>Starting </a:t>
            </a:r>
            <a:r>
              <a:rPr lang="en-US" b="1" spc="-1" dirty="0" err="1">
                <a:latin typeface="Gill Sans"/>
                <a:ea typeface="Gill Sans"/>
              </a:rPr>
              <a:t>Zowe</a:t>
            </a:r>
            <a:r>
              <a:rPr lang="en-US" b="1" spc="-1" dirty="0">
                <a:latin typeface="Gill Sans"/>
                <a:ea typeface="Gill Sans"/>
              </a:rPr>
              <a:t> HA on </a:t>
            </a:r>
            <a:r>
              <a:rPr lang="en-US" b="1" spc="-1" dirty="0" err="1">
                <a:latin typeface="Gill Sans"/>
                <a:ea typeface="Gill Sans"/>
              </a:rPr>
              <a:t>Sysplex</a:t>
            </a:r>
            <a:endParaRPr lang="en-US" b="1" spc="-1" dirty="0">
              <a:latin typeface="Gill Sans"/>
              <a:ea typeface="Gill Sans"/>
            </a:endParaRPr>
          </a:p>
          <a:p>
            <a:pPr marL="901620" lvl="1" indent="-342900">
              <a:spcBef>
                <a:spcPts val="400"/>
              </a:spcBef>
              <a:buFont typeface="Wingdings" pitchFamily="2" charset="2"/>
              <a:buChar char="v"/>
            </a:pPr>
            <a:r>
              <a:rPr lang="en-US" sz="1600" spc="-1" dirty="0">
                <a:latin typeface="Gill Sans"/>
                <a:ea typeface="Gill Sans"/>
                <a:hlinkClick r:id="rId6"/>
              </a:rPr>
              <a:t>Verify and document z/OSMF on Sysplex configuration</a:t>
            </a:r>
            <a:r>
              <a:rPr lang="en-US" sz="1600" spc="-1" dirty="0">
                <a:latin typeface="Gill Sans"/>
                <a:ea typeface="Gill Sans"/>
              </a:rPr>
              <a:t> (shared SAF user registry</a:t>
            </a:r>
          </a:p>
          <a:p>
            <a:pPr marL="901620" lvl="1" indent="-342900">
              <a:spcBef>
                <a:spcPts val="400"/>
              </a:spcBef>
              <a:buFont typeface="Wingdings" pitchFamily="2" charset="2"/>
              <a:buChar char="v"/>
            </a:pPr>
            <a:r>
              <a:rPr lang="en-US" sz="1600" spc="-1" dirty="0">
                <a:latin typeface="Gill Sans"/>
                <a:ea typeface="Gill Sans"/>
              </a:rPr>
              <a:t>Document how to configure </a:t>
            </a:r>
            <a:r>
              <a:rPr lang="en-US" sz="1600" spc="-1" dirty="0">
                <a:latin typeface="Gill Sans"/>
                <a:ea typeface="Gill Sans"/>
                <a:hlinkClick r:id="rId7"/>
              </a:rPr>
              <a:t>port sharing</a:t>
            </a:r>
            <a:r>
              <a:rPr lang="en-US" sz="1600" spc="-1" dirty="0">
                <a:latin typeface="Gill Sans"/>
                <a:ea typeface="Gill Sans"/>
              </a:rPr>
              <a:t> and </a:t>
            </a:r>
            <a:r>
              <a:rPr lang="en-US" sz="1600" spc="-1" dirty="0">
                <a:latin typeface="Gill Sans"/>
                <a:ea typeface="Gill Sans"/>
                <a:hlinkClick r:id="rId8"/>
              </a:rPr>
              <a:t>D-DIVPA</a:t>
            </a:r>
            <a:r>
              <a:rPr lang="en-US" sz="1600" spc="-1" dirty="0">
                <a:latin typeface="Gill Sans"/>
                <a:ea typeface="Gill Sans"/>
              </a:rPr>
              <a:t> for API Gateway</a:t>
            </a:r>
          </a:p>
          <a:p>
            <a:pPr marL="901620" lvl="1" indent="-342900">
              <a:spcBef>
                <a:spcPts val="400"/>
              </a:spcBef>
              <a:buFont typeface="Wingdings" pitchFamily="2" charset="2"/>
              <a:buChar char="v"/>
            </a:pPr>
            <a:r>
              <a:rPr lang="en-US" sz="1600" spc="-1" dirty="0">
                <a:latin typeface="Gill Sans"/>
                <a:ea typeface="Gill Sans"/>
                <a:hlinkClick r:id="rId9"/>
              </a:rPr>
              <a:t>Verify and document requirement on shared USS file system, and shared VSAM data set</a:t>
            </a:r>
            <a:endParaRPr lang="en-US" sz="1600" spc="-1" dirty="0">
              <a:latin typeface="Gill Sans"/>
              <a:ea typeface="Gill Sans"/>
            </a:endParaRPr>
          </a:p>
          <a:p>
            <a:pPr marL="901620" lvl="1" indent="-342900">
              <a:spcBef>
                <a:spcPts val="400"/>
              </a:spcBef>
              <a:buFont typeface="Wingdings" pitchFamily="2" charset="2"/>
              <a:buChar char="v"/>
            </a:pPr>
            <a:r>
              <a:rPr lang="en-US" sz="1600" spc="-1" dirty="0">
                <a:latin typeface="Gill Sans"/>
                <a:ea typeface="Gill Sans"/>
                <a:hlinkClick r:id="rId10"/>
              </a:rPr>
              <a:t>Test and implement ARM policy</a:t>
            </a:r>
            <a:endParaRPr lang="en-US" sz="1600" spc="-1" dirty="0">
              <a:latin typeface="Gill Sans"/>
              <a:ea typeface="Gill Sans"/>
            </a:endParaRPr>
          </a:p>
          <a:p>
            <a:pPr marL="901620" lvl="1" indent="-342900">
              <a:spcBef>
                <a:spcPts val="400"/>
              </a:spcBef>
              <a:buFont typeface="Wingdings" pitchFamily="2" charset="2"/>
              <a:buChar char="v"/>
            </a:pPr>
            <a:r>
              <a:rPr lang="en-US" sz="1600" spc="-1" dirty="0">
                <a:latin typeface="Gill Sans"/>
                <a:ea typeface="Gill Sans"/>
                <a:hlinkClick r:id="rId11"/>
              </a:rPr>
              <a:t>Validate Apiml &amp; zOSMF HA with ACF2 and Top Secret Enabled Sysplex</a:t>
            </a:r>
            <a:endParaRPr lang="en-US" sz="1600" spc="-1" dirty="0">
              <a:latin typeface="Gill Sans"/>
              <a:ea typeface="Gill Sans"/>
            </a:endParaRPr>
          </a:p>
          <a:p>
            <a:pPr marL="901620" lvl="1" indent="-342900">
              <a:spcBef>
                <a:spcPts val="400"/>
              </a:spcBef>
              <a:buFont typeface="Wingdings" pitchFamily="2" charset="2"/>
              <a:buChar char="v"/>
            </a:pPr>
            <a:r>
              <a:rPr lang="en-US" sz="1600" spc="-1" dirty="0">
                <a:latin typeface="Gill Sans"/>
                <a:ea typeface="Gill Sans"/>
                <a:hlinkClick r:id="rId12"/>
              </a:rPr>
              <a:t>Verify how CLI works with Sysplex</a:t>
            </a:r>
            <a:endParaRPr lang="en-US" sz="1600" spc="-1" dirty="0">
              <a:latin typeface="Gill Sans"/>
              <a:ea typeface="Gill Sans"/>
            </a:endParaRPr>
          </a:p>
        </p:txBody>
      </p:sp>
    </p:spTree>
    <p:extLst>
      <p:ext uri="{BB962C8B-B14F-4D97-AF65-F5344CB8AC3E}">
        <p14:creationId xmlns:p14="http://schemas.microsoft.com/office/powerpoint/2010/main" val="54868531"/>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2400" spc="-1" dirty="0">
                <a:solidFill>
                  <a:srgbClr val="262626"/>
                </a:solidFill>
                <a:latin typeface="+mj-lt"/>
                <a:ea typeface="Gill Sans"/>
              </a:rPr>
              <a:t>High Availability – Existing Components &amp; Certificates</a:t>
            </a:r>
            <a:endParaRPr lang="en-US" sz="2400" b="0" strike="noStrike" spc="-1" dirty="0">
              <a:solidFill>
                <a:srgbClr val="000000"/>
              </a:solidFill>
              <a:latin typeface="+mj-lt"/>
            </a:endParaRPr>
          </a:p>
        </p:txBody>
      </p:sp>
      <p:sp>
        <p:nvSpPr>
          <p:cNvPr id="183" name="TextShape 2"/>
          <p:cNvSpPr txBox="1"/>
          <p:nvPr/>
        </p:nvSpPr>
        <p:spPr>
          <a:xfrm>
            <a:off x="334080" y="606600"/>
            <a:ext cx="8269762" cy="4459688"/>
          </a:xfrm>
          <a:prstGeom prst="rect">
            <a:avLst/>
          </a:prstGeom>
          <a:noFill/>
          <a:ln>
            <a:noFill/>
          </a:ln>
        </p:spPr>
        <p:txBody>
          <a:bodyPr tIns="91440" bIns="91440">
            <a:noAutofit/>
          </a:bodyPr>
          <a:lstStyle/>
          <a:p>
            <a:pPr marL="387270" indent="-285750">
              <a:spcBef>
                <a:spcPts val="400"/>
              </a:spcBef>
              <a:buFont typeface="Wingdings" pitchFamily="2" charset="2"/>
              <a:buChar char="Ø"/>
            </a:pPr>
            <a:r>
              <a:rPr lang="en-US" b="1" spc="-1" dirty="0">
                <a:latin typeface="+mj-lt"/>
                <a:ea typeface="Gill Sans"/>
              </a:rPr>
              <a:t>Preparing Zowe and Components for HA</a:t>
            </a:r>
          </a:p>
          <a:p>
            <a:pPr marL="901620" lvl="1" indent="-342900">
              <a:spcBef>
                <a:spcPts val="400"/>
              </a:spcBef>
              <a:buFont typeface="Wingdings" pitchFamily="2" charset="2"/>
              <a:buChar char="v"/>
            </a:pPr>
            <a:r>
              <a:rPr lang="en-US" sz="1600" spc="-1" dirty="0">
                <a:latin typeface="+mj-lt"/>
                <a:ea typeface="Gill Sans"/>
                <a:hlinkClick r:id="rId3"/>
              </a:rPr>
              <a:t>Break down apiml package into 3 individual components</a:t>
            </a:r>
            <a:endParaRPr lang="en-US" sz="1600" spc="-1" dirty="0">
              <a:latin typeface="+mj-lt"/>
              <a:ea typeface="Gill Sans"/>
            </a:endParaRPr>
          </a:p>
          <a:p>
            <a:pPr marL="901620" lvl="1" indent="-342900">
              <a:spcBef>
                <a:spcPts val="400"/>
              </a:spcBef>
              <a:buFont typeface="Wingdings" pitchFamily="2" charset="2"/>
              <a:buChar char="v"/>
            </a:pPr>
            <a:r>
              <a:rPr lang="en-US" sz="1600" spc="-1" dirty="0">
                <a:latin typeface="+mj-lt"/>
                <a:ea typeface="Gill Sans"/>
                <a:hlinkClick r:id="rId4"/>
              </a:rPr>
              <a:t>Define manifest file for Zowe packages to simplify Zowe Launcher configurations</a:t>
            </a:r>
            <a:endParaRPr lang="en-US" sz="1600" spc="-1" dirty="0">
              <a:latin typeface="+mj-lt"/>
              <a:ea typeface="Gill Sans"/>
            </a:endParaRPr>
          </a:p>
          <a:p>
            <a:pPr marL="901620" lvl="1" indent="-342900">
              <a:spcBef>
                <a:spcPts val="400"/>
              </a:spcBef>
              <a:buFont typeface="Wingdings" pitchFamily="2" charset="2"/>
              <a:buChar char="v"/>
            </a:pPr>
            <a:r>
              <a:rPr lang="en-US" sz="1600" spc="-1" dirty="0">
                <a:latin typeface="+mj-lt"/>
                <a:ea typeface="Gill Sans"/>
                <a:hlinkClick r:id="rId5"/>
              </a:rPr>
              <a:t>Add new configuration entries in instance.env to support multiple instances of components</a:t>
            </a:r>
            <a:endParaRPr lang="en-US" sz="1600" spc="-1" dirty="0">
              <a:latin typeface="+mj-lt"/>
              <a:ea typeface="Gill Sans"/>
            </a:endParaRPr>
          </a:p>
          <a:p>
            <a:pPr marL="901620" lvl="1" indent="-342900">
              <a:spcBef>
                <a:spcPts val="400"/>
              </a:spcBef>
              <a:buFont typeface="Wingdings" pitchFamily="2" charset="2"/>
              <a:buChar char="v"/>
            </a:pPr>
            <a:r>
              <a:rPr lang="en-US" sz="1600" spc="-1" dirty="0">
                <a:latin typeface="+mj-lt"/>
                <a:ea typeface="Gill Sans"/>
                <a:hlinkClick r:id="rId6"/>
              </a:rPr>
              <a:t>Automatically configure ARM policy for Zowe Launcher</a:t>
            </a:r>
            <a:endParaRPr lang="en-US" sz="1600" spc="-1" dirty="0">
              <a:latin typeface="+mj-lt"/>
              <a:ea typeface="Gill Sans"/>
            </a:endParaRPr>
          </a:p>
          <a:p>
            <a:pPr marL="901620" lvl="1" indent="-342900">
              <a:spcBef>
                <a:spcPts val="400"/>
              </a:spcBef>
              <a:buFont typeface="Wingdings" pitchFamily="2" charset="2"/>
              <a:buChar char="v"/>
            </a:pPr>
            <a:r>
              <a:rPr lang="en-US" sz="1600" spc="-1" dirty="0">
                <a:latin typeface="+mj-lt"/>
                <a:ea typeface="Gill Sans"/>
                <a:hlinkClick r:id="rId7"/>
              </a:rPr>
              <a:t>Improve lifecycle </a:t>
            </a:r>
            <a:r>
              <a:rPr lang="en-US" sz="1600" spc="-1" dirty="0" err="1">
                <a:latin typeface="+mj-lt"/>
                <a:ea typeface="Gill Sans"/>
                <a:hlinkClick r:id="rId7"/>
              </a:rPr>
              <a:t>start.sh</a:t>
            </a:r>
            <a:r>
              <a:rPr lang="en-US" sz="1600" spc="-1" dirty="0">
                <a:latin typeface="+mj-lt"/>
                <a:ea typeface="Gill Sans"/>
                <a:hlinkClick r:id="rId7"/>
              </a:rPr>
              <a:t> to properly trap termination signals and kill child processes</a:t>
            </a:r>
            <a:endParaRPr lang="en-US" sz="1600" spc="-1" dirty="0">
              <a:latin typeface="+mj-lt"/>
              <a:ea typeface="Gill Sans"/>
            </a:endParaRPr>
          </a:p>
          <a:p>
            <a:pPr marL="901620" lvl="1" indent="-342900">
              <a:spcBef>
                <a:spcPts val="400"/>
              </a:spcBef>
              <a:buFont typeface="Wingdings" pitchFamily="2" charset="2"/>
              <a:buChar char="v"/>
            </a:pPr>
            <a:r>
              <a:rPr lang="en-US" sz="1600" spc="-1" dirty="0">
                <a:latin typeface="+mj-lt"/>
                <a:ea typeface="Gill Sans"/>
                <a:hlinkClick r:id="rId8"/>
              </a:rPr>
              <a:t>Change ZSS to be registered under API Discovery Service</a:t>
            </a:r>
            <a:endParaRPr lang="en-US" sz="1600" spc="-1" dirty="0">
              <a:latin typeface="+mj-lt"/>
              <a:ea typeface="Gill Sans"/>
            </a:endParaRPr>
          </a:p>
          <a:p>
            <a:pPr marL="444420" indent="-342900">
              <a:spcBef>
                <a:spcPts val="400"/>
              </a:spcBef>
              <a:buFont typeface="Wingdings" pitchFamily="2" charset="2"/>
              <a:buChar char="Ø"/>
            </a:pPr>
            <a:endParaRPr lang="en-US" spc="-1" dirty="0">
              <a:latin typeface="+mj-lt"/>
              <a:ea typeface="Gill Sans"/>
            </a:endParaRPr>
          </a:p>
          <a:p>
            <a:pPr marL="444420" indent="-342900">
              <a:spcBef>
                <a:spcPts val="400"/>
              </a:spcBef>
              <a:buFont typeface="Wingdings" pitchFamily="2" charset="2"/>
              <a:buChar char="Ø"/>
            </a:pPr>
            <a:r>
              <a:rPr lang="en-US" b="1" spc="-1" dirty="0">
                <a:latin typeface="+mj-lt"/>
                <a:ea typeface="Gill Sans"/>
              </a:rPr>
              <a:t>Certificate Configuration Improvement</a:t>
            </a:r>
          </a:p>
          <a:p>
            <a:pPr marL="901620" lvl="1" indent="-342900">
              <a:spcBef>
                <a:spcPts val="400"/>
              </a:spcBef>
              <a:buFont typeface="Wingdings" pitchFamily="2" charset="2"/>
              <a:buChar char="v"/>
            </a:pPr>
            <a:r>
              <a:rPr lang="en-US" sz="1600" spc="-1" dirty="0">
                <a:latin typeface="+mj-lt"/>
                <a:ea typeface="Gill Sans"/>
                <a:hlinkClick r:id="rId9"/>
              </a:rPr>
              <a:t>Add flexibility to define certificate for internal and external usage</a:t>
            </a:r>
            <a:endParaRPr lang="en-US" sz="1600" spc="-1" dirty="0">
              <a:latin typeface="+mj-lt"/>
              <a:ea typeface="Gill Sans"/>
            </a:endParaRPr>
          </a:p>
          <a:p>
            <a:pPr marL="901620" lvl="1" indent="-342900">
              <a:spcBef>
                <a:spcPts val="400"/>
              </a:spcBef>
              <a:buFont typeface="Wingdings" pitchFamily="2" charset="2"/>
              <a:buChar char="v"/>
            </a:pPr>
            <a:r>
              <a:rPr lang="en-US" sz="1600" spc="-1" dirty="0">
                <a:latin typeface="+mj-lt"/>
                <a:ea typeface="Gill Sans"/>
                <a:hlinkClick r:id="rId10"/>
              </a:rPr>
              <a:t>Allow to define multiple domains / IPs as Subject Alternative Name (SAN) when storing certificate(s) in Keyring</a:t>
            </a:r>
            <a:endParaRPr lang="en-US" sz="1600" spc="-1" dirty="0">
              <a:latin typeface="+mj-lt"/>
              <a:ea typeface="Gill Sans"/>
            </a:endParaRPr>
          </a:p>
        </p:txBody>
      </p:sp>
    </p:spTree>
    <p:extLst>
      <p:ext uri="{BB962C8B-B14F-4D97-AF65-F5344CB8AC3E}">
        <p14:creationId xmlns:p14="http://schemas.microsoft.com/office/powerpoint/2010/main" val="259758416"/>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a:solidFill>
                  <a:srgbClr val="262626"/>
                </a:solidFill>
                <a:latin typeface="Gill Sans"/>
                <a:ea typeface="Gill Sans"/>
              </a:rPr>
              <a:t>Automation</a:t>
            </a:r>
            <a:endParaRPr lang="en-US" sz="3000" spc="-1" dirty="0">
              <a:solidFill>
                <a:srgbClr val="000000"/>
              </a:solidFill>
            </a:endParaRPr>
          </a:p>
        </p:txBody>
      </p:sp>
      <p:sp>
        <p:nvSpPr>
          <p:cNvPr id="183" name="TextShape 2"/>
          <p:cNvSpPr txBox="1"/>
          <p:nvPr/>
        </p:nvSpPr>
        <p:spPr>
          <a:xfrm>
            <a:off x="334080" y="824580"/>
            <a:ext cx="8269762" cy="3808676"/>
          </a:xfrm>
          <a:prstGeom prst="rect">
            <a:avLst/>
          </a:prstGeom>
          <a:noFill/>
          <a:ln>
            <a:noFill/>
          </a:ln>
        </p:spPr>
        <p:txBody>
          <a:bodyPr tIns="91440" bIns="91440">
            <a:noAutofit/>
          </a:bodyPr>
          <a:lstStyle/>
          <a:p>
            <a:pPr marL="387270" indent="-285750">
              <a:spcBef>
                <a:spcPts val="400"/>
              </a:spcBef>
              <a:buFont typeface="Wingdings" pitchFamily="2" charset="2"/>
              <a:buChar char="Ø"/>
            </a:pPr>
            <a:r>
              <a:rPr lang="en-US" b="1" spc="-1" dirty="0">
                <a:solidFill>
                  <a:srgbClr val="262626"/>
                </a:solidFill>
                <a:latin typeface="Gill Sans"/>
                <a:ea typeface="Gill Sans"/>
              </a:rPr>
              <a:t>Extension Installation – </a:t>
            </a:r>
            <a:r>
              <a:rPr lang="en-US" b="1" spc="-1" dirty="0">
                <a:latin typeface="Gill Sans"/>
                <a:ea typeface="Gill Sans"/>
                <a:hlinkClick r:id="rId3"/>
              </a:rPr>
              <a:t>Story</a:t>
            </a:r>
            <a:endParaRPr lang="en-US" b="1" spc="-1" dirty="0">
              <a:latin typeface="Gill Sans"/>
              <a:ea typeface="Gill Sans"/>
            </a:endParaRPr>
          </a:p>
          <a:p>
            <a:pPr marL="844470" lvl="1" indent="-285750">
              <a:spcBef>
                <a:spcPts val="400"/>
              </a:spcBef>
              <a:buFont typeface="Wingdings" pitchFamily="2" charset="2"/>
              <a:buChar char="v"/>
            </a:pPr>
            <a:r>
              <a:rPr lang="en-US" sz="1600" spc="-1" dirty="0">
                <a:latin typeface="Gill Sans"/>
                <a:ea typeface="Gill Sans"/>
              </a:rPr>
              <a:t>Create extension installation script</a:t>
            </a:r>
          </a:p>
          <a:p>
            <a:pPr marL="844470" lvl="1" indent="-285750">
              <a:spcBef>
                <a:spcPts val="400"/>
              </a:spcBef>
              <a:buFont typeface="Wingdings" pitchFamily="2" charset="2"/>
              <a:buChar char="v"/>
            </a:pPr>
            <a:r>
              <a:rPr lang="en-US" sz="1600" spc="-1" dirty="0">
                <a:latin typeface="Gill Sans"/>
                <a:ea typeface="Gill Sans"/>
              </a:rPr>
              <a:t>Create new Ansible playbook to install extension</a:t>
            </a:r>
          </a:p>
          <a:p>
            <a:pPr marL="844470" lvl="1" indent="-285750">
              <a:spcBef>
                <a:spcPts val="400"/>
              </a:spcBef>
              <a:buFont typeface="Wingdings" pitchFamily="2" charset="2"/>
              <a:buChar char="v"/>
            </a:pPr>
            <a:r>
              <a:rPr lang="en-US" sz="1600" spc="-1" dirty="0">
                <a:latin typeface="Gill Sans"/>
                <a:ea typeface="Gill Sans"/>
              </a:rPr>
              <a:t>Create new test cases which will validate extension installation</a:t>
            </a:r>
          </a:p>
          <a:p>
            <a:pPr marL="387270" indent="-285750">
              <a:spcBef>
                <a:spcPts val="400"/>
              </a:spcBef>
              <a:buFont typeface="Wingdings" pitchFamily="2" charset="2"/>
              <a:buChar char="Ø"/>
            </a:pPr>
            <a:r>
              <a:rPr lang="en-US" b="1" spc="-1" dirty="0">
                <a:latin typeface="Gill Sans"/>
                <a:ea typeface="Gill Sans"/>
              </a:rPr>
              <a:t> Pipeline iteration and enhancement</a:t>
            </a:r>
          </a:p>
          <a:p>
            <a:pPr marL="844470" lvl="1" indent="-285750">
              <a:spcBef>
                <a:spcPts val="400"/>
              </a:spcBef>
              <a:buFont typeface="Wingdings" pitchFamily="2" charset="2"/>
              <a:buChar char="Ø"/>
            </a:pPr>
            <a:r>
              <a:rPr lang="en-GB" sz="1600" dirty="0">
                <a:solidFill>
                  <a:srgbClr val="222222"/>
                </a:solidFill>
                <a:latin typeface="Lato"/>
                <a:hlinkClick r:id="rId4"/>
              </a:rPr>
              <a:t>Fix reporting of false positives in nightly builds and new RC pipeline build</a:t>
            </a:r>
            <a:endParaRPr lang="en-GB" sz="1600" dirty="0">
              <a:solidFill>
                <a:srgbClr val="222222"/>
              </a:solidFill>
              <a:latin typeface="Lato"/>
            </a:endParaRPr>
          </a:p>
          <a:p>
            <a:pPr marL="1301670" lvl="2" indent="-285750">
              <a:spcBef>
                <a:spcPts val="400"/>
              </a:spcBef>
              <a:buFont typeface="Wingdings" pitchFamily="2" charset="2"/>
              <a:buChar char="Ø"/>
            </a:pPr>
            <a:r>
              <a:rPr lang="en-GB" sz="1600" dirty="0">
                <a:solidFill>
                  <a:srgbClr val="222222"/>
                </a:solidFill>
                <a:latin typeface="Lato"/>
              </a:rPr>
              <a:t>Investigate applying this to GA pipeline</a:t>
            </a:r>
          </a:p>
          <a:p>
            <a:pPr marL="844470" lvl="1" indent="-285750">
              <a:spcBef>
                <a:spcPts val="400"/>
              </a:spcBef>
              <a:buFont typeface="Wingdings" pitchFamily="2" charset="2"/>
              <a:buChar char="Ø"/>
            </a:pPr>
            <a:r>
              <a:rPr lang="en-GB" sz="1600" dirty="0">
                <a:solidFill>
                  <a:srgbClr val="222222"/>
                </a:solidFill>
                <a:latin typeface="Lato"/>
              </a:rPr>
              <a:t>Research possibilities for automating update of </a:t>
            </a:r>
            <a:r>
              <a:rPr lang="en-GB" sz="1600" dirty="0" err="1">
                <a:solidFill>
                  <a:srgbClr val="222222"/>
                </a:solidFill>
                <a:latin typeface="Lato"/>
              </a:rPr>
              <a:t>manifest.json</a:t>
            </a:r>
            <a:endParaRPr lang="en-GB" sz="1600" dirty="0">
              <a:solidFill>
                <a:srgbClr val="222222"/>
              </a:solidFill>
              <a:latin typeface="Lato"/>
            </a:endParaRPr>
          </a:p>
          <a:p>
            <a:pPr marL="1301670" lvl="2" indent="-285750">
              <a:spcBef>
                <a:spcPts val="400"/>
              </a:spcBef>
              <a:buFont typeface="Wingdings" pitchFamily="2" charset="2"/>
              <a:buChar char="Ø"/>
            </a:pPr>
            <a:r>
              <a:rPr lang="en-GB" sz="1600" spc="-1" dirty="0">
                <a:solidFill>
                  <a:srgbClr val="222222"/>
                </a:solidFill>
                <a:latin typeface="Lato"/>
                <a:ea typeface="Gill Sans"/>
              </a:rPr>
              <a:t>Automate repetitive actions between releases</a:t>
            </a:r>
          </a:p>
          <a:p>
            <a:pPr marL="387270" indent="-285750">
              <a:spcBef>
                <a:spcPts val="400"/>
              </a:spcBef>
              <a:buFont typeface="Wingdings" pitchFamily="2" charset="2"/>
              <a:buChar char="Ø"/>
            </a:pPr>
            <a:r>
              <a:rPr lang="en-GB" b="1" spc="-1" dirty="0">
                <a:solidFill>
                  <a:srgbClr val="222222"/>
                </a:solidFill>
                <a:latin typeface="Lato"/>
                <a:ea typeface="Gill Sans"/>
              </a:rPr>
              <a:t>Testing Catch-up</a:t>
            </a:r>
          </a:p>
          <a:p>
            <a:pPr marL="844470" lvl="1" indent="-285750">
              <a:spcBef>
                <a:spcPts val="400"/>
              </a:spcBef>
              <a:buFont typeface="Wingdings" pitchFamily="2" charset="2"/>
              <a:buChar char="Ø"/>
            </a:pPr>
            <a:r>
              <a:rPr lang="en-GB" sz="1600" dirty="0">
                <a:solidFill>
                  <a:srgbClr val="222222"/>
                </a:solidFill>
                <a:latin typeface="Lato"/>
              </a:rPr>
              <a:t>Research and improve keyrings / </a:t>
            </a:r>
            <a:r>
              <a:rPr lang="en-GB" sz="1600" dirty="0" err="1">
                <a:solidFill>
                  <a:srgbClr val="222222"/>
                </a:solidFill>
                <a:latin typeface="Lato"/>
              </a:rPr>
              <a:t>uss</a:t>
            </a:r>
            <a:r>
              <a:rPr lang="en-GB" sz="1600" dirty="0">
                <a:solidFill>
                  <a:srgbClr val="222222"/>
                </a:solidFill>
                <a:latin typeface="Lato"/>
              </a:rPr>
              <a:t> certificates test cases</a:t>
            </a:r>
            <a:endParaRPr lang="en-GB" sz="1600" spc="-1" dirty="0">
              <a:solidFill>
                <a:srgbClr val="222222"/>
              </a:solidFill>
              <a:latin typeface="Lato"/>
              <a:ea typeface="Gill Sans"/>
            </a:endParaRPr>
          </a:p>
          <a:p>
            <a:pPr marL="844470" lvl="1" indent="-285750">
              <a:spcBef>
                <a:spcPts val="400"/>
              </a:spcBef>
              <a:buFont typeface="Wingdings" pitchFamily="2" charset="2"/>
              <a:buChar char="Ø"/>
            </a:pPr>
            <a:r>
              <a:rPr lang="en-GB" sz="1600" dirty="0">
                <a:solidFill>
                  <a:srgbClr val="222222"/>
                </a:solidFill>
                <a:latin typeface="Lato"/>
              </a:rPr>
              <a:t>Migrate </a:t>
            </a:r>
            <a:r>
              <a:rPr lang="en-GB" sz="1600" dirty="0" err="1">
                <a:solidFill>
                  <a:srgbClr val="222222"/>
                </a:solidFill>
                <a:latin typeface="Lato"/>
              </a:rPr>
              <a:t>zlux</a:t>
            </a:r>
            <a:r>
              <a:rPr lang="en-GB" sz="1600" dirty="0">
                <a:solidFill>
                  <a:srgbClr val="222222"/>
                </a:solidFill>
                <a:latin typeface="Lato"/>
              </a:rPr>
              <a:t> and </a:t>
            </a:r>
            <a:r>
              <a:rPr lang="en-GB" sz="1600" dirty="0" err="1">
                <a:solidFill>
                  <a:srgbClr val="222222"/>
                </a:solidFill>
                <a:latin typeface="Lato"/>
              </a:rPr>
              <a:t>apiml</a:t>
            </a:r>
            <a:r>
              <a:rPr lang="en-GB" sz="1600" dirty="0">
                <a:solidFill>
                  <a:srgbClr val="222222"/>
                </a:solidFill>
                <a:latin typeface="Lato"/>
              </a:rPr>
              <a:t> component testing into open source</a:t>
            </a:r>
            <a:endParaRPr lang="en-GB" sz="1600" spc="-1" dirty="0">
              <a:solidFill>
                <a:srgbClr val="222222"/>
              </a:solidFill>
              <a:latin typeface="Lato"/>
              <a:ea typeface="Gill Sans"/>
            </a:endParaRPr>
          </a:p>
          <a:p>
            <a:pPr marL="844470" lvl="1" indent="-285750">
              <a:spcBef>
                <a:spcPts val="400"/>
              </a:spcBef>
              <a:buFont typeface="Wingdings" pitchFamily="2" charset="2"/>
              <a:buChar char="Ø"/>
            </a:pPr>
            <a:r>
              <a:rPr lang="en-GB" sz="1600" dirty="0">
                <a:solidFill>
                  <a:srgbClr val="222222"/>
                </a:solidFill>
                <a:latin typeface="Lato"/>
              </a:rPr>
              <a:t>Add more ACF2 and TSS test cases for </a:t>
            </a:r>
            <a:r>
              <a:rPr lang="en-GB" sz="1600" dirty="0" err="1">
                <a:solidFill>
                  <a:srgbClr val="222222"/>
                </a:solidFill>
                <a:latin typeface="Lato"/>
              </a:rPr>
              <a:t>Zowe</a:t>
            </a:r>
            <a:r>
              <a:rPr lang="en-GB" sz="1600" dirty="0">
                <a:solidFill>
                  <a:srgbClr val="222222"/>
                </a:solidFill>
                <a:latin typeface="Lato"/>
              </a:rPr>
              <a:t> installation</a:t>
            </a:r>
            <a:endParaRPr lang="en-US" sz="1600" spc="-1" dirty="0">
              <a:latin typeface="Gill Sans"/>
              <a:ea typeface="Gill Sans"/>
            </a:endParaRPr>
          </a:p>
          <a:p>
            <a:pPr marL="844470" lvl="1" indent="-285750">
              <a:spcBef>
                <a:spcPts val="400"/>
              </a:spcBef>
              <a:buFont typeface="Wingdings" pitchFamily="2" charset="2"/>
              <a:buChar char="Ø"/>
            </a:pPr>
            <a:endParaRPr lang="en-US" b="1" spc="-1" dirty="0">
              <a:latin typeface="Gill Sans"/>
              <a:ea typeface="Gill Sans"/>
            </a:endParaRPr>
          </a:p>
        </p:txBody>
      </p:sp>
    </p:spTree>
    <p:extLst>
      <p:ext uri="{BB962C8B-B14F-4D97-AF65-F5344CB8AC3E}">
        <p14:creationId xmlns:p14="http://schemas.microsoft.com/office/powerpoint/2010/main" val="4176309130"/>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2800" spc="-1" dirty="0">
                <a:solidFill>
                  <a:srgbClr val="262626"/>
                </a:solidFill>
                <a:latin typeface="Gill Sans"/>
              </a:rPr>
              <a:t>Infrastructure</a:t>
            </a:r>
            <a:endParaRPr lang="en-US" sz="2800" spc="-1" dirty="0">
              <a:solidFill>
                <a:srgbClr val="000000"/>
              </a:solidFill>
            </a:endParaRPr>
          </a:p>
        </p:txBody>
      </p:sp>
      <p:sp>
        <p:nvSpPr>
          <p:cNvPr id="183" name="TextShape 2"/>
          <p:cNvSpPr txBox="1"/>
          <p:nvPr/>
        </p:nvSpPr>
        <p:spPr>
          <a:xfrm>
            <a:off x="437119" y="869735"/>
            <a:ext cx="8269762" cy="3808676"/>
          </a:xfrm>
          <a:prstGeom prst="rect">
            <a:avLst/>
          </a:prstGeom>
          <a:noFill/>
          <a:ln>
            <a:noFill/>
          </a:ln>
        </p:spPr>
        <p:txBody>
          <a:bodyPr tIns="91440" bIns="91440">
            <a:noAutofit/>
          </a:bodyPr>
          <a:lstStyle/>
          <a:p>
            <a:pPr marL="387270" indent="-285750">
              <a:spcBef>
                <a:spcPts val="400"/>
              </a:spcBef>
              <a:buFont typeface="Wingdings" pitchFamily="2" charset="2"/>
              <a:buChar char="Ø"/>
            </a:pPr>
            <a:r>
              <a:rPr lang="en-GB" sz="1400" b="1" dirty="0">
                <a:solidFill>
                  <a:srgbClr val="222222"/>
                </a:solidFill>
                <a:latin typeface="Lato"/>
              </a:rPr>
              <a:t>Problem</a:t>
            </a:r>
            <a:r>
              <a:rPr lang="en-GB" sz="1400" dirty="0">
                <a:solidFill>
                  <a:srgbClr val="222222"/>
                </a:solidFill>
                <a:latin typeface="Lato"/>
              </a:rPr>
              <a:t>: monitoring is in place for </a:t>
            </a:r>
            <a:r>
              <a:rPr lang="en-GB" sz="1400" i="1" dirty="0">
                <a:solidFill>
                  <a:srgbClr val="222222"/>
                </a:solidFill>
                <a:latin typeface="Lato"/>
              </a:rPr>
              <a:t>some</a:t>
            </a:r>
            <a:r>
              <a:rPr lang="en-GB" sz="1400" dirty="0">
                <a:solidFill>
                  <a:srgbClr val="222222"/>
                </a:solidFill>
                <a:latin typeface="Lato"/>
              </a:rPr>
              <a:t> infrastructure, and performance analysis is lacking</a:t>
            </a:r>
          </a:p>
          <a:p>
            <a:pPr marL="844470" lvl="1" indent="-285750">
              <a:spcBef>
                <a:spcPts val="400"/>
              </a:spcBef>
              <a:buFont typeface="Wingdings" pitchFamily="2" charset="2"/>
              <a:buChar char="Ø"/>
            </a:pPr>
            <a:r>
              <a:rPr lang="en-GB" sz="1400" dirty="0">
                <a:solidFill>
                  <a:srgbClr val="222222"/>
                </a:solidFill>
                <a:latin typeface="Lato"/>
              </a:rPr>
              <a:t>Use “Zabbix” tool stand up monitoring infrastructure, which will let us measure performance and catch potential issues before builds or systems start failing</a:t>
            </a:r>
            <a:endParaRPr lang="en-GB" sz="1400" spc="-1" dirty="0">
              <a:solidFill>
                <a:srgbClr val="222222"/>
              </a:solidFill>
              <a:latin typeface="Lato"/>
              <a:ea typeface="Gill Sans"/>
            </a:endParaRPr>
          </a:p>
          <a:p>
            <a:pPr marL="1301670" lvl="2" indent="-285750">
              <a:spcBef>
                <a:spcPts val="400"/>
              </a:spcBef>
              <a:buFont typeface="Arial" panose="020B0604020202020204" pitchFamily="34" charset="0"/>
              <a:buChar char="•"/>
            </a:pPr>
            <a:r>
              <a:rPr lang="en-GB" sz="1200" spc="-1" dirty="0">
                <a:solidFill>
                  <a:srgbClr val="222222"/>
                </a:solidFill>
                <a:latin typeface="Lato"/>
                <a:ea typeface="Gill Sans"/>
              </a:rPr>
              <a:t>Marist infrastructure</a:t>
            </a:r>
          </a:p>
          <a:p>
            <a:pPr marL="1301670" lvl="2" indent="-285750">
              <a:spcBef>
                <a:spcPts val="400"/>
              </a:spcBef>
              <a:buFont typeface="Arial" panose="020B0604020202020204" pitchFamily="34" charset="0"/>
              <a:buChar char="•"/>
            </a:pPr>
            <a:r>
              <a:rPr lang="en-GB" sz="1200" spc="-1" dirty="0">
                <a:solidFill>
                  <a:srgbClr val="222222"/>
                </a:solidFill>
                <a:latin typeface="Lato"/>
                <a:ea typeface="Gill Sans"/>
              </a:rPr>
              <a:t>Wash</a:t>
            </a:r>
          </a:p>
          <a:p>
            <a:pPr marL="1301670" lvl="2" indent="-285750">
              <a:spcBef>
                <a:spcPts val="400"/>
              </a:spcBef>
              <a:buFont typeface="Arial" panose="020B0604020202020204" pitchFamily="34" charset="0"/>
              <a:buChar char="•"/>
            </a:pPr>
            <a:r>
              <a:rPr lang="en-GB" sz="1200" spc="-1" dirty="0">
                <a:solidFill>
                  <a:srgbClr val="222222"/>
                </a:solidFill>
                <a:latin typeface="Lato"/>
                <a:ea typeface="Gill Sans"/>
              </a:rPr>
              <a:t>River</a:t>
            </a:r>
          </a:p>
          <a:p>
            <a:pPr marL="1301670" lvl="2" indent="-285750">
              <a:spcBef>
                <a:spcPts val="400"/>
              </a:spcBef>
              <a:buFont typeface="Arial" panose="020B0604020202020204" pitchFamily="34" charset="0"/>
              <a:buChar char="•"/>
            </a:pPr>
            <a:r>
              <a:rPr lang="en-GB" sz="1200" spc="-1" dirty="0">
                <a:solidFill>
                  <a:srgbClr val="222222"/>
                </a:solidFill>
                <a:latin typeface="Lato"/>
                <a:ea typeface="Gill Sans"/>
              </a:rPr>
              <a:t>Jayne</a:t>
            </a:r>
          </a:p>
          <a:p>
            <a:pPr marL="101520">
              <a:spcBef>
                <a:spcPts val="400"/>
              </a:spcBef>
            </a:pPr>
            <a:endParaRPr lang="en-GB" sz="1400" spc="-1" dirty="0">
              <a:solidFill>
                <a:srgbClr val="222222"/>
              </a:solidFill>
              <a:latin typeface="Lato"/>
              <a:ea typeface="Gill Sans"/>
            </a:endParaRPr>
          </a:p>
          <a:p>
            <a:pPr marL="387270" indent="-285750">
              <a:spcBef>
                <a:spcPts val="400"/>
              </a:spcBef>
              <a:buFont typeface="Wingdings" pitchFamily="2" charset="2"/>
              <a:buChar char="Ø"/>
            </a:pPr>
            <a:r>
              <a:rPr lang="en-GB" sz="1400" dirty="0">
                <a:solidFill>
                  <a:srgbClr val="222222"/>
                </a:solidFill>
                <a:latin typeface="Lato"/>
              </a:rPr>
              <a:t>Add CICS, IMS, MQ and DB2 to Open Infrastructure</a:t>
            </a:r>
          </a:p>
          <a:p>
            <a:pPr marL="844470" lvl="1" indent="-285750">
              <a:spcBef>
                <a:spcPts val="400"/>
              </a:spcBef>
              <a:buFont typeface="Wingdings" pitchFamily="2" charset="2"/>
              <a:buChar char="Ø"/>
            </a:pPr>
            <a:r>
              <a:rPr lang="en-GB" sz="1400" dirty="0">
                <a:solidFill>
                  <a:srgbClr val="222222"/>
                </a:solidFill>
                <a:latin typeface="Lato"/>
              </a:rPr>
              <a:t>Lets </a:t>
            </a:r>
            <a:r>
              <a:rPr lang="en-GB" sz="1400" dirty="0" err="1">
                <a:solidFill>
                  <a:srgbClr val="222222"/>
                </a:solidFill>
                <a:latin typeface="Lato"/>
              </a:rPr>
              <a:t>Zowe</a:t>
            </a:r>
            <a:r>
              <a:rPr lang="en-GB" sz="1400" dirty="0">
                <a:solidFill>
                  <a:srgbClr val="222222"/>
                </a:solidFill>
                <a:latin typeface="Lato"/>
              </a:rPr>
              <a:t> CLI plugins, and any other component within </a:t>
            </a:r>
            <a:r>
              <a:rPr lang="en-GB" sz="1400" dirty="0" err="1">
                <a:solidFill>
                  <a:srgbClr val="222222"/>
                </a:solidFill>
                <a:latin typeface="Lato"/>
              </a:rPr>
              <a:t>Zowe</a:t>
            </a:r>
            <a:r>
              <a:rPr lang="en-GB" sz="1400" dirty="0">
                <a:solidFill>
                  <a:srgbClr val="222222"/>
                </a:solidFill>
                <a:latin typeface="Lato"/>
              </a:rPr>
              <a:t> which requires these products to run integration tests</a:t>
            </a:r>
            <a:endParaRPr lang="en-GB" spc="-1" dirty="0">
              <a:solidFill>
                <a:srgbClr val="222222"/>
              </a:solidFill>
              <a:latin typeface="Lato"/>
              <a:ea typeface="Gill Sans"/>
            </a:endParaRPr>
          </a:p>
          <a:p>
            <a:pPr marL="101520">
              <a:spcBef>
                <a:spcPts val="400"/>
              </a:spcBef>
            </a:pPr>
            <a:endParaRPr lang="en-US" spc="-1" dirty="0">
              <a:latin typeface="Gill Sans"/>
              <a:ea typeface="Gill Sans"/>
            </a:endParaRPr>
          </a:p>
        </p:txBody>
      </p:sp>
    </p:spTree>
    <p:extLst>
      <p:ext uri="{BB962C8B-B14F-4D97-AF65-F5344CB8AC3E}">
        <p14:creationId xmlns:p14="http://schemas.microsoft.com/office/powerpoint/2010/main" val="100391921"/>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2839" y="3180521"/>
            <a:ext cx="7404652" cy="940257"/>
          </a:xfrm>
          <a:prstGeom prst="rect">
            <a:avLst/>
          </a:prstGeom>
        </p:spPr>
        <p:txBody>
          <a:bodyPr wrap="square">
            <a:spAutoFit/>
          </a:bodyPr>
          <a:lstStyle/>
          <a:p>
            <a:pPr marL="457200" indent="-228240">
              <a:lnSpc>
                <a:spcPct val="85000"/>
              </a:lnSpc>
              <a:spcBef>
                <a:spcPts val="901"/>
              </a:spcBef>
            </a:pPr>
            <a:r>
              <a:rPr lang="en-US" sz="3200" b="1" spc="-1" dirty="0" err="1">
                <a:solidFill>
                  <a:srgbClr val="000000"/>
                </a:solidFill>
                <a:ea typeface="Arial"/>
              </a:rPr>
              <a:t>Zowe</a:t>
            </a:r>
            <a:r>
              <a:rPr lang="en-US" sz="3200" b="1" spc="-1" dirty="0">
                <a:solidFill>
                  <a:srgbClr val="000000"/>
                </a:solidFill>
                <a:ea typeface="Arial"/>
              </a:rPr>
              <a:t> Onboarding Squad Focus</a:t>
            </a:r>
            <a:endParaRPr lang="en-US" sz="3200" spc="-1" dirty="0">
              <a:solidFill>
                <a:srgbClr val="000000"/>
              </a:solidFill>
            </a:endParaRPr>
          </a:p>
          <a:p>
            <a:pPr marL="457200" indent="-228240">
              <a:lnSpc>
                <a:spcPct val="85000"/>
              </a:lnSpc>
              <a:spcBef>
                <a:spcPts val="901"/>
              </a:spcBef>
            </a:pPr>
            <a:r>
              <a:rPr lang="en-US" sz="2400" spc="-1" dirty="0">
                <a:solidFill>
                  <a:srgbClr val="000000"/>
                </a:solidFill>
                <a:ea typeface="Arial"/>
              </a:rPr>
              <a:t>Rose </a:t>
            </a:r>
            <a:r>
              <a:rPr lang="en-US" sz="2400" spc="-1" dirty="0" err="1">
                <a:solidFill>
                  <a:srgbClr val="000000"/>
                </a:solidFill>
                <a:ea typeface="Arial"/>
              </a:rPr>
              <a:t>Sakach</a:t>
            </a:r>
            <a:endParaRPr lang="en-US" sz="2000" spc="-1" dirty="0">
              <a:solidFill>
                <a:srgbClr val="000000"/>
              </a:solidFill>
            </a:endParaRPr>
          </a:p>
        </p:txBody>
      </p:sp>
    </p:spTree>
    <p:extLst>
      <p:ext uri="{BB962C8B-B14F-4D97-AF65-F5344CB8AC3E}">
        <p14:creationId xmlns:p14="http://schemas.microsoft.com/office/powerpoint/2010/main" val="467206394"/>
      </p:ext>
    </p:extLst>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err="1">
                <a:solidFill>
                  <a:srgbClr val="262626"/>
                </a:solidFill>
                <a:latin typeface="+mj-lt"/>
                <a:ea typeface="Gill Sans"/>
              </a:rPr>
              <a:t>Zowe</a:t>
            </a:r>
            <a:r>
              <a:rPr lang="en-US" sz="3000" spc="-1" dirty="0">
                <a:solidFill>
                  <a:srgbClr val="262626"/>
                </a:solidFill>
                <a:latin typeface="+mj-lt"/>
                <a:ea typeface="Gill Sans"/>
              </a:rPr>
              <a:t> Onboarding Squad</a:t>
            </a:r>
            <a:endParaRPr lang="en-US" sz="3000" b="0" strike="noStrike" spc="-1" dirty="0">
              <a:solidFill>
                <a:srgbClr val="000000"/>
              </a:solidFill>
              <a:latin typeface="+mj-lt"/>
            </a:endParaRPr>
          </a:p>
        </p:txBody>
      </p:sp>
      <p:sp>
        <p:nvSpPr>
          <p:cNvPr id="183" name="TextShape 2"/>
          <p:cNvSpPr txBox="1"/>
          <p:nvPr/>
        </p:nvSpPr>
        <p:spPr>
          <a:xfrm>
            <a:off x="405518" y="993913"/>
            <a:ext cx="8269762" cy="3808676"/>
          </a:xfrm>
          <a:prstGeom prst="rect">
            <a:avLst/>
          </a:prstGeom>
          <a:noFill/>
          <a:ln>
            <a:noFill/>
          </a:ln>
        </p:spPr>
        <p:txBody>
          <a:bodyPr tIns="91440" bIns="91440">
            <a:noAutofit/>
          </a:bodyPr>
          <a:lstStyle/>
          <a:p>
            <a:pPr marL="387270" indent="-285750">
              <a:spcBef>
                <a:spcPts val="400"/>
              </a:spcBef>
              <a:buFont typeface="Wingdings" pitchFamily="2" charset="2"/>
              <a:buChar char="Ø"/>
            </a:pPr>
            <a:r>
              <a:rPr lang="en-US" sz="2000" b="1" dirty="0"/>
              <a:t>Conformance Process Maturity</a:t>
            </a:r>
          </a:p>
          <a:p>
            <a:pPr marL="844470" lvl="1" indent="-285750">
              <a:spcBef>
                <a:spcPts val="400"/>
              </a:spcBef>
              <a:buFont typeface="Wingdings" pitchFamily="2" charset="2"/>
              <a:buChar char="Ø"/>
            </a:pPr>
            <a:r>
              <a:rPr lang="en-US" sz="2000" dirty="0"/>
              <a:t>Develop a process for updating the Conformance Criteria for all components during ACTIVE LTS, Resolve the incremental Badge debate, and research App-Store</a:t>
            </a:r>
          </a:p>
          <a:p>
            <a:pPr marL="1301670" lvl="2" indent="-285750">
              <a:spcBef>
                <a:spcPts val="400"/>
              </a:spcBef>
              <a:buFont typeface="Wingdings" pitchFamily="2" charset="2"/>
              <a:buChar char="Ø"/>
            </a:pPr>
            <a:r>
              <a:rPr lang="en-US" sz="2000" dirty="0"/>
              <a:t>Implement ACTIVE LTS Conformance Criteria Update process (target 11/1)</a:t>
            </a:r>
          </a:p>
          <a:p>
            <a:pPr marL="1301670" lvl="2" indent="-285750">
              <a:spcBef>
                <a:spcPts val="400"/>
              </a:spcBef>
              <a:buFont typeface="Wingdings" pitchFamily="2" charset="2"/>
              <a:buChar char="Ø"/>
            </a:pPr>
            <a:r>
              <a:rPr lang="en-US" sz="2000" dirty="0"/>
              <a:t>Draft Incremental Badging T&amp;Cs (target 11/30)</a:t>
            </a:r>
          </a:p>
          <a:p>
            <a:pPr marL="1301670" lvl="2" indent="-285750">
              <a:spcBef>
                <a:spcPts val="400"/>
              </a:spcBef>
              <a:buFont typeface="Wingdings" pitchFamily="2" charset="2"/>
              <a:buChar char="Ø"/>
            </a:pPr>
            <a:r>
              <a:rPr lang="en-US" sz="2000" dirty="0"/>
              <a:t>Draft recommendations for App-Store look-and-feel Web Page (stretch)</a:t>
            </a:r>
          </a:p>
        </p:txBody>
      </p:sp>
    </p:spTree>
    <p:extLst>
      <p:ext uri="{BB962C8B-B14F-4D97-AF65-F5344CB8AC3E}">
        <p14:creationId xmlns:p14="http://schemas.microsoft.com/office/powerpoint/2010/main" val="170913203"/>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err="1">
                <a:solidFill>
                  <a:srgbClr val="262626"/>
                </a:solidFill>
                <a:latin typeface="+mj-lt"/>
                <a:ea typeface="Gill Sans"/>
              </a:rPr>
              <a:t>Zowe</a:t>
            </a:r>
            <a:r>
              <a:rPr lang="en-US" sz="3000" spc="-1" dirty="0">
                <a:solidFill>
                  <a:srgbClr val="262626"/>
                </a:solidFill>
                <a:latin typeface="+mj-lt"/>
                <a:ea typeface="Gill Sans"/>
              </a:rPr>
              <a:t> Onboarding Squad</a:t>
            </a:r>
            <a:endParaRPr lang="en-US" sz="3000" b="0" strike="noStrike" spc="-1" dirty="0">
              <a:solidFill>
                <a:srgbClr val="000000"/>
              </a:solidFill>
              <a:latin typeface="+mj-lt"/>
            </a:endParaRPr>
          </a:p>
        </p:txBody>
      </p:sp>
      <p:sp>
        <p:nvSpPr>
          <p:cNvPr id="183" name="TextShape 2"/>
          <p:cNvSpPr txBox="1"/>
          <p:nvPr/>
        </p:nvSpPr>
        <p:spPr>
          <a:xfrm>
            <a:off x="405518" y="993913"/>
            <a:ext cx="8269762" cy="3808676"/>
          </a:xfrm>
          <a:prstGeom prst="rect">
            <a:avLst/>
          </a:prstGeom>
          <a:noFill/>
          <a:ln>
            <a:noFill/>
          </a:ln>
        </p:spPr>
        <p:txBody>
          <a:bodyPr tIns="91440" bIns="91440">
            <a:noAutofit/>
          </a:bodyPr>
          <a:lstStyle/>
          <a:p>
            <a:pPr marL="387270" indent="-285750">
              <a:spcBef>
                <a:spcPts val="400"/>
              </a:spcBef>
              <a:buFont typeface="Wingdings" pitchFamily="2" charset="2"/>
              <a:buChar char="Ø"/>
            </a:pPr>
            <a:r>
              <a:rPr lang="en-US" sz="2000" b="1" dirty="0"/>
              <a:t>Improve Initial Onboarding Experience</a:t>
            </a:r>
          </a:p>
          <a:p>
            <a:pPr marL="844470" lvl="1" indent="-285750">
              <a:spcBef>
                <a:spcPts val="400"/>
              </a:spcBef>
              <a:buFont typeface="Wingdings" pitchFamily="2" charset="2"/>
              <a:buChar char="Ø"/>
            </a:pPr>
            <a:r>
              <a:rPr lang="en-US" sz="2000" dirty="0"/>
              <a:t>Better direct </a:t>
            </a:r>
            <a:r>
              <a:rPr lang="en-US" sz="2000" dirty="0" err="1"/>
              <a:t>Onboarders</a:t>
            </a:r>
            <a:r>
              <a:rPr lang="en-US" sz="2000" dirty="0"/>
              <a:t> to appropriate areas within the </a:t>
            </a:r>
            <a:r>
              <a:rPr lang="en-US" sz="2000" dirty="0" err="1"/>
              <a:t>Zowe</a:t>
            </a:r>
            <a:r>
              <a:rPr lang="en-US" sz="2000" dirty="0"/>
              <a:t> Community to ensure their first experience with </a:t>
            </a:r>
            <a:r>
              <a:rPr lang="en-US" sz="2000" dirty="0" err="1"/>
              <a:t>Zowe</a:t>
            </a:r>
            <a:r>
              <a:rPr lang="en-US" sz="2000" dirty="0"/>
              <a:t> is beneficial to them and effective in making them a part of the Community</a:t>
            </a:r>
          </a:p>
          <a:p>
            <a:pPr marL="1301670" lvl="2" indent="-285750">
              <a:spcBef>
                <a:spcPts val="400"/>
              </a:spcBef>
              <a:buFont typeface="Wingdings" pitchFamily="2" charset="2"/>
              <a:buChar char="Ø"/>
            </a:pPr>
            <a:r>
              <a:rPr lang="en-US" sz="2000" dirty="0"/>
              <a:t>Complete Persona research / interviews (target 11/1)</a:t>
            </a:r>
          </a:p>
          <a:p>
            <a:pPr marL="1301670" lvl="2" indent="-285750">
              <a:spcBef>
                <a:spcPts val="400"/>
              </a:spcBef>
              <a:buFont typeface="Wingdings" pitchFamily="2" charset="2"/>
              <a:buChar char="Ø"/>
            </a:pPr>
            <a:r>
              <a:rPr lang="en-US" sz="2000" dirty="0"/>
              <a:t>Present recommendations for UX and UI Website navigation improvements (target 11/30)</a:t>
            </a:r>
          </a:p>
          <a:p>
            <a:pPr marL="1301670" lvl="2" indent="-285750">
              <a:spcBef>
                <a:spcPts val="400"/>
              </a:spcBef>
              <a:buFont typeface="Wingdings" pitchFamily="2" charset="2"/>
              <a:buChar char="Ø"/>
            </a:pPr>
            <a:r>
              <a:rPr lang="en-US" sz="2000" dirty="0"/>
              <a:t>Begin Website modifications [stretch] -- Revise Webpages to better direct </a:t>
            </a:r>
            <a:r>
              <a:rPr lang="en-US" sz="2000" dirty="0" err="1"/>
              <a:t>Onboarders</a:t>
            </a:r>
            <a:r>
              <a:rPr lang="en-US" sz="2000" dirty="0"/>
              <a:t> to appropriate areas based on their "persona" (stretch)</a:t>
            </a:r>
          </a:p>
        </p:txBody>
      </p:sp>
    </p:spTree>
    <p:extLst>
      <p:ext uri="{BB962C8B-B14F-4D97-AF65-F5344CB8AC3E}">
        <p14:creationId xmlns:p14="http://schemas.microsoft.com/office/powerpoint/2010/main" val="2522186796"/>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err="1">
                <a:solidFill>
                  <a:srgbClr val="262626"/>
                </a:solidFill>
                <a:latin typeface="+mj-lt"/>
                <a:ea typeface="Gill Sans"/>
              </a:rPr>
              <a:t>Zowe</a:t>
            </a:r>
            <a:r>
              <a:rPr lang="en-US" sz="3000" spc="-1" dirty="0">
                <a:solidFill>
                  <a:srgbClr val="262626"/>
                </a:solidFill>
                <a:latin typeface="+mj-lt"/>
                <a:ea typeface="Gill Sans"/>
              </a:rPr>
              <a:t> Onboarding Squad</a:t>
            </a:r>
            <a:endParaRPr lang="en-US" sz="3000" b="0" strike="noStrike" spc="-1" dirty="0">
              <a:solidFill>
                <a:srgbClr val="000000"/>
              </a:solidFill>
              <a:latin typeface="+mj-lt"/>
            </a:endParaRPr>
          </a:p>
        </p:txBody>
      </p:sp>
      <p:sp>
        <p:nvSpPr>
          <p:cNvPr id="183" name="TextShape 2"/>
          <p:cNvSpPr txBox="1"/>
          <p:nvPr/>
        </p:nvSpPr>
        <p:spPr>
          <a:xfrm>
            <a:off x="405518" y="993913"/>
            <a:ext cx="8269762" cy="3808676"/>
          </a:xfrm>
          <a:prstGeom prst="rect">
            <a:avLst/>
          </a:prstGeom>
          <a:noFill/>
          <a:ln>
            <a:noFill/>
          </a:ln>
        </p:spPr>
        <p:txBody>
          <a:bodyPr tIns="91440" bIns="91440">
            <a:noAutofit/>
          </a:bodyPr>
          <a:lstStyle/>
          <a:p>
            <a:pPr marL="387270" indent="-285750">
              <a:spcBef>
                <a:spcPts val="400"/>
              </a:spcBef>
              <a:buFont typeface="Wingdings" pitchFamily="2" charset="2"/>
              <a:buChar char="Ø"/>
            </a:pPr>
            <a:r>
              <a:rPr lang="en-US" dirty="0"/>
              <a:t>Extend OUTREACH Efforts</a:t>
            </a:r>
          </a:p>
          <a:p>
            <a:pPr marL="844470" lvl="1" indent="-285750">
              <a:spcBef>
                <a:spcPts val="400"/>
              </a:spcBef>
              <a:buFont typeface="Wingdings" pitchFamily="2" charset="2"/>
              <a:buChar char="Ø"/>
            </a:pPr>
            <a:r>
              <a:rPr lang="en-US" dirty="0"/>
              <a:t>Increase focus on OUTREACH efforts to Onboard more ISVs and Community members in general</a:t>
            </a:r>
          </a:p>
          <a:p>
            <a:pPr marL="1301670" lvl="2" indent="-285750">
              <a:spcBef>
                <a:spcPts val="400"/>
              </a:spcBef>
              <a:buFont typeface="Wingdings" pitchFamily="2" charset="2"/>
              <a:buChar char="Ø"/>
            </a:pPr>
            <a:r>
              <a:rPr lang="en-US" dirty="0"/>
              <a:t>Draft a new Webpage to house Onboarding-centric collateral (</a:t>
            </a:r>
            <a:r>
              <a:rPr lang="en-US" dirty="0" err="1"/>
              <a:t>Zowe</a:t>
            </a:r>
            <a:r>
              <a:rPr lang="en-US" dirty="0"/>
              <a:t> intro videos etc.) (target 12/31)</a:t>
            </a:r>
          </a:p>
          <a:p>
            <a:pPr marL="1301670" lvl="2" indent="-285750">
              <a:spcBef>
                <a:spcPts val="400"/>
              </a:spcBef>
              <a:buFont typeface="Wingdings" pitchFamily="2" charset="2"/>
              <a:buChar char="Ø"/>
            </a:pPr>
            <a:r>
              <a:rPr lang="en-US" dirty="0"/>
              <a:t>Research how we can deliver a "request for Demo" capability at the new Zowe.org webpage (#2) where </a:t>
            </a:r>
            <a:r>
              <a:rPr lang="en-US" dirty="0" err="1"/>
              <a:t>Onboarders</a:t>
            </a:r>
            <a:r>
              <a:rPr lang="en-US" dirty="0"/>
              <a:t> can request a "live" demo (target 11/30)</a:t>
            </a:r>
          </a:p>
          <a:p>
            <a:pPr marL="1301670" lvl="2" indent="-285750">
              <a:spcBef>
                <a:spcPts val="400"/>
              </a:spcBef>
              <a:buFont typeface="Wingdings" pitchFamily="2" charset="2"/>
              <a:buChar char="Ø"/>
            </a:pPr>
            <a:r>
              <a:rPr lang="en-US" dirty="0"/>
              <a:t>Deliver 1 Onboarding-focused blog at Medium.com (target 12/31)</a:t>
            </a:r>
          </a:p>
          <a:p>
            <a:pPr marL="1301670" lvl="2" indent="-285750">
              <a:spcBef>
                <a:spcPts val="400"/>
              </a:spcBef>
              <a:buFont typeface="Wingdings" pitchFamily="2" charset="2"/>
              <a:buChar char="Ø"/>
            </a:pPr>
            <a:r>
              <a:rPr lang="en-US" dirty="0"/>
              <a:t>Communicate with and present at (2)  WW </a:t>
            </a:r>
            <a:r>
              <a:rPr lang="en-US" dirty="0" err="1"/>
              <a:t>zMeetup</a:t>
            </a:r>
            <a:r>
              <a:rPr lang="en-US" dirty="0"/>
              <a:t> (Communities) (target 12/31)</a:t>
            </a:r>
          </a:p>
        </p:txBody>
      </p:sp>
    </p:spTree>
    <p:extLst>
      <p:ext uri="{BB962C8B-B14F-4D97-AF65-F5344CB8AC3E}">
        <p14:creationId xmlns:p14="http://schemas.microsoft.com/office/powerpoint/2010/main" val="940490073"/>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err="1">
                <a:solidFill>
                  <a:srgbClr val="262626"/>
                </a:solidFill>
                <a:latin typeface="+mj-lt"/>
                <a:ea typeface="Gill Sans"/>
              </a:rPr>
              <a:t>Zowe</a:t>
            </a:r>
            <a:r>
              <a:rPr lang="en-US" sz="3000" spc="-1" dirty="0">
                <a:solidFill>
                  <a:srgbClr val="262626"/>
                </a:solidFill>
                <a:latin typeface="+mj-lt"/>
                <a:ea typeface="Gill Sans"/>
              </a:rPr>
              <a:t> Onboarding Squad</a:t>
            </a:r>
            <a:endParaRPr lang="en-US" sz="3000" b="0" strike="noStrike" spc="-1" dirty="0">
              <a:solidFill>
                <a:srgbClr val="000000"/>
              </a:solidFill>
              <a:latin typeface="+mj-lt"/>
            </a:endParaRPr>
          </a:p>
        </p:txBody>
      </p:sp>
      <p:sp>
        <p:nvSpPr>
          <p:cNvPr id="183" name="TextShape 2"/>
          <p:cNvSpPr txBox="1"/>
          <p:nvPr/>
        </p:nvSpPr>
        <p:spPr>
          <a:xfrm>
            <a:off x="405518" y="993913"/>
            <a:ext cx="8269762" cy="3808676"/>
          </a:xfrm>
          <a:prstGeom prst="rect">
            <a:avLst/>
          </a:prstGeom>
          <a:noFill/>
          <a:ln>
            <a:noFill/>
          </a:ln>
        </p:spPr>
        <p:txBody>
          <a:bodyPr tIns="91440" bIns="91440">
            <a:noAutofit/>
          </a:bodyPr>
          <a:lstStyle/>
          <a:p>
            <a:pPr marL="387270" indent="-285750">
              <a:spcBef>
                <a:spcPts val="400"/>
              </a:spcBef>
              <a:buFont typeface="Wingdings" pitchFamily="2" charset="2"/>
              <a:buChar char="Ø"/>
            </a:pPr>
            <a:r>
              <a:rPr lang="en-US" sz="2000" b="1" dirty="0"/>
              <a:t>Manage Production of and Leverage Statistics to Help All Squads to Identify </a:t>
            </a:r>
            <a:r>
              <a:rPr lang="en-US" sz="2000" b="1" dirty="0" err="1"/>
              <a:t>Zowe</a:t>
            </a:r>
            <a:r>
              <a:rPr lang="en-US" sz="2000" b="1" dirty="0"/>
              <a:t> Interest, Experimentation, and Challenges</a:t>
            </a:r>
          </a:p>
          <a:p>
            <a:pPr marL="844470" lvl="1" indent="-285750">
              <a:spcBef>
                <a:spcPts val="400"/>
              </a:spcBef>
              <a:buFont typeface="Wingdings" pitchFamily="2" charset="2"/>
              <a:buChar char="Ø"/>
            </a:pPr>
            <a:r>
              <a:rPr lang="en-US" sz="2000" dirty="0"/>
              <a:t>Continue maturing statistics process and reporting</a:t>
            </a:r>
          </a:p>
          <a:p>
            <a:pPr marL="1301670" lvl="2" indent="-285750">
              <a:spcBef>
                <a:spcPts val="400"/>
              </a:spcBef>
              <a:buFont typeface="Wingdings" pitchFamily="2" charset="2"/>
              <a:buChar char="Ø"/>
            </a:pPr>
            <a:r>
              <a:rPr lang="en-US" sz="2000" dirty="0"/>
              <a:t>Automate the monthly statistics report (target 12/31)</a:t>
            </a:r>
          </a:p>
          <a:p>
            <a:pPr marL="1301670" lvl="2" indent="-285750">
              <a:spcBef>
                <a:spcPts val="400"/>
              </a:spcBef>
              <a:buFont typeface="Wingdings" pitchFamily="2" charset="2"/>
              <a:buChar char="Ø"/>
            </a:pPr>
            <a:r>
              <a:rPr lang="en-US" sz="2000" dirty="0"/>
              <a:t>Brainstorm &amp; draft </a:t>
            </a:r>
            <a:r>
              <a:rPr lang="en-US" sz="2000" dirty="0" err="1"/>
              <a:t>Zowe</a:t>
            </a:r>
            <a:r>
              <a:rPr lang="en-US" sz="2000" dirty="0"/>
              <a:t> KPIs to help identify trends and  influential activities (target 12/31)</a:t>
            </a:r>
          </a:p>
        </p:txBody>
      </p:sp>
    </p:spTree>
    <p:extLst>
      <p:ext uri="{BB962C8B-B14F-4D97-AF65-F5344CB8AC3E}">
        <p14:creationId xmlns:p14="http://schemas.microsoft.com/office/powerpoint/2010/main" val="478070579"/>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a:solidFill>
                  <a:srgbClr val="262626"/>
                </a:solidFill>
                <a:latin typeface="+mj-lt"/>
                <a:ea typeface="Gill Sans"/>
              </a:rPr>
              <a:t>Agenda</a:t>
            </a:r>
            <a:endParaRPr lang="en-US" sz="3000" b="0" strike="noStrike" spc="-1" dirty="0">
              <a:solidFill>
                <a:srgbClr val="000000"/>
              </a:solidFill>
              <a:latin typeface="+mj-lt"/>
            </a:endParaRPr>
          </a:p>
        </p:txBody>
      </p:sp>
      <p:sp>
        <p:nvSpPr>
          <p:cNvPr id="178" name="TextShape 2"/>
          <p:cNvSpPr txBox="1"/>
          <p:nvPr/>
        </p:nvSpPr>
        <p:spPr>
          <a:xfrm>
            <a:off x="317520" y="943560"/>
            <a:ext cx="8368920" cy="3142800"/>
          </a:xfrm>
          <a:prstGeom prst="rect">
            <a:avLst/>
          </a:prstGeom>
          <a:noFill/>
          <a:ln>
            <a:noFill/>
          </a:ln>
        </p:spPr>
        <p:txBody>
          <a:bodyPr tIns="91440" bIns="91440">
            <a:noAutofit/>
          </a:bodyPr>
          <a:lstStyle/>
          <a:p>
            <a:pPr marL="457200" indent="-355320">
              <a:spcBef>
                <a:spcPts val="400"/>
              </a:spcBef>
              <a:buClr>
                <a:srgbClr val="000000"/>
              </a:buClr>
              <a:buFont typeface="Arial"/>
              <a:buChar char="•"/>
            </a:pPr>
            <a:r>
              <a:rPr lang="en-US" sz="2000" spc="-1" dirty="0">
                <a:solidFill>
                  <a:srgbClr val="000000"/>
                </a:solidFill>
              </a:rPr>
              <a:t>Zowe Explorer Squad Focus</a:t>
            </a:r>
          </a:p>
          <a:p>
            <a:pPr marL="457200" indent="-355320">
              <a:spcBef>
                <a:spcPts val="400"/>
              </a:spcBef>
              <a:buClr>
                <a:srgbClr val="000000"/>
              </a:buClr>
              <a:buFont typeface="Arial"/>
              <a:buChar char="•"/>
            </a:pPr>
            <a:r>
              <a:rPr lang="en-US" sz="2000" spc="-1" dirty="0">
                <a:solidFill>
                  <a:srgbClr val="000000"/>
                </a:solidFill>
                <a:ea typeface="Arial"/>
              </a:rPr>
              <a:t>Zowe API Mediation Layer Squad Focus</a:t>
            </a:r>
            <a:endParaRPr lang="en-US" sz="2000" spc="-1" dirty="0">
              <a:solidFill>
                <a:srgbClr val="000000"/>
              </a:solidFill>
            </a:endParaRPr>
          </a:p>
          <a:p>
            <a:pPr marL="457200" indent="-355320">
              <a:lnSpc>
                <a:spcPct val="100000"/>
              </a:lnSpc>
              <a:spcBef>
                <a:spcPts val="400"/>
              </a:spcBef>
              <a:buClr>
                <a:srgbClr val="000000"/>
              </a:buClr>
              <a:buFont typeface="Arial"/>
              <a:buChar char="•"/>
            </a:pPr>
            <a:r>
              <a:rPr lang="en-US" sz="2000" spc="-1" dirty="0">
                <a:solidFill>
                  <a:srgbClr val="000000"/>
                </a:solidFill>
                <a:latin typeface="+mj-lt"/>
              </a:rPr>
              <a:t>Zowe CLI Squad Focus</a:t>
            </a:r>
          </a:p>
          <a:p>
            <a:pPr marL="457200" indent="-355320">
              <a:spcBef>
                <a:spcPts val="400"/>
              </a:spcBef>
              <a:buClr>
                <a:srgbClr val="000000"/>
              </a:buClr>
              <a:buFont typeface="Arial"/>
              <a:buChar char="•"/>
            </a:pPr>
            <a:r>
              <a:rPr lang="en-US" sz="2000" spc="-1" dirty="0">
                <a:solidFill>
                  <a:srgbClr val="000000"/>
                </a:solidFill>
                <a:ea typeface="Gill Sans"/>
              </a:rPr>
              <a:t>System Squad Focus</a:t>
            </a:r>
            <a:endParaRPr lang="en-US" sz="2000" spc="-1" dirty="0">
              <a:solidFill>
                <a:srgbClr val="000000"/>
              </a:solidFill>
            </a:endParaRPr>
          </a:p>
          <a:p>
            <a:pPr marL="457200" indent="-355320">
              <a:lnSpc>
                <a:spcPct val="100000"/>
              </a:lnSpc>
              <a:spcBef>
                <a:spcPts val="400"/>
              </a:spcBef>
              <a:buClr>
                <a:srgbClr val="000000"/>
              </a:buClr>
              <a:buFont typeface="Arial"/>
              <a:buChar char="•"/>
            </a:pPr>
            <a:r>
              <a:rPr lang="en-US" sz="2000" b="0" strike="noStrike" spc="-1" dirty="0" err="1">
                <a:solidFill>
                  <a:srgbClr val="000000"/>
                </a:solidFill>
                <a:latin typeface="+mj-lt"/>
              </a:rPr>
              <a:t>Zowe</a:t>
            </a:r>
            <a:r>
              <a:rPr lang="en-US" sz="2000" b="0" strike="noStrike" spc="-1" dirty="0">
                <a:solidFill>
                  <a:srgbClr val="000000"/>
                </a:solidFill>
                <a:latin typeface="+mj-lt"/>
              </a:rPr>
              <a:t> Onboarding Squad Focus</a:t>
            </a:r>
          </a:p>
          <a:p>
            <a:pPr marL="457200" indent="-355320">
              <a:spcBef>
                <a:spcPts val="400"/>
              </a:spcBef>
              <a:buClr>
                <a:srgbClr val="000000"/>
              </a:buClr>
              <a:buFont typeface="Arial"/>
              <a:buChar char="•"/>
            </a:pPr>
            <a:r>
              <a:rPr lang="en-US" sz="2000" spc="-1" dirty="0">
                <a:solidFill>
                  <a:srgbClr val="000000"/>
                </a:solidFill>
              </a:rPr>
              <a:t>Zowe Doc Squad Focus</a:t>
            </a:r>
          </a:p>
          <a:p>
            <a:pPr marL="457200" indent="-355320">
              <a:spcBef>
                <a:spcPts val="400"/>
              </a:spcBef>
              <a:buClr>
                <a:srgbClr val="000000"/>
              </a:buClr>
              <a:buFont typeface="Arial"/>
              <a:buChar char="•"/>
            </a:pPr>
            <a:r>
              <a:rPr lang="en-US" sz="2000" spc="-1" dirty="0">
                <a:solidFill>
                  <a:srgbClr val="000000"/>
                </a:solidFill>
              </a:rPr>
              <a:t>Zowe </a:t>
            </a:r>
            <a:r>
              <a:rPr lang="en-US" sz="2000" spc="-1" dirty="0" err="1">
                <a:solidFill>
                  <a:srgbClr val="000000"/>
                </a:solidFill>
              </a:rPr>
              <a:t>WebUI</a:t>
            </a:r>
            <a:r>
              <a:rPr lang="en-US" sz="2000" spc="-1" dirty="0">
                <a:solidFill>
                  <a:srgbClr val="000000"/>
                </a:solidFill>
              </a:rPr>
              <a:t> </a:t>
            </a:r>
            <a:r>
              <a:rPr lang="en-US" sz="2000" spc="-1">
                <a:solidFill>
                  <a:srgbClr val="000000"/>
                </a:solidFill>
              </a:rPr>
              <a:t>Squad Focus</a:t>
            </a:r>
            <a:endParaRPr lang="en-US" sz="2000" spc="-1" dirty="0">
              <a:solidFill>
                <a:srgbClr val="000000"/>
              </a:solidFill>
            </a:endParaRPr>
          </a:p>
          <a:p>
            <a:pPr marL="457200" indent="-355320">
              <a:lnSpc>
                <a:spcPct val="100000"/>
              </a:lnSpc>
              <a:spcBef>
                <a:spcPts val="400"/>
              </a:spcBef>
              <a:buClr>
                <a:srgbClr val="000000"/>
              </a:buClr>
              <a:buFont typeface="Arial"/>
              <a:buChar char="•"/>
            </a:pPr>
            <a:endParaRPr lang="en-US" sz="2000" b="0" strike="noStrike" spc="-1" dirty="0">
              <a:solidFill>
                <a:srgbClr val="000000"/>
              </a:solidFill>
              <a:latin typeface="+mj-lt"/>
            </a:endParaRPr>
          </a:p>
          <a:p>
            <a:pPr>
              <a:lnSpc>
                <a:spcPct val="100000"/>
              </a:lnSpc>
              <a:spcBef>
                <a:spcPts val="400"/>
              </a:spcBef>
            </a:pPr>
            <a:endParaRPr lang="en-US" sz="2000" b="0" strike="noStrike" spc="-1" dirty="0">
              <a:solidFill>
                <a:srgbClr val="000000"/>
              </a:solidFill>
              <a:latin typeface="Arial"/>
            </a:endParaRPr>
          </a:p>
          <a:p>
            <a:pPr>
              <a:lnSpc>
                <a:spcPct val="100000"/>
              </a:lnSpc>
              <a:spcBef>
                <a:spcPts val="400"/>
              </a:spcBef>
            </a:pPr>
            <a:endParaRPr lang="en-US" sz="2000" b="0" strike="noStrike" spc="-1" dirty="0">
              <a:solidFill>
                <a:srgbClr val="000000"/>
              </a:solidFill>
              <a:latin typeface="Arial"/>
            </a:endParaRPr>
          </a:p>
          <a:p>
            <a:pPr>
              <a:lnSpc>
                <a:spcPct val="100000"/>
              </a:lnSpc>
              <a:spcBef>
                <a:spcPts val="400"/>
              </a:spcBef>
            </a:pPr>
            <a:endParaRPr lang="en-US" sz="2000" b="0" strike="noStrike" spc="-1" dirty="0">
              <a:solidFill>
                <a:srgbClr val="000000"/>
              </a:solidFill>
              <a:latin typeface="Arial"/>
            </a:endParaRPr>
          </a:p>
          <a:p>
            <a:pPr>
              <a:lnSpc>
                <a:spcPct val="100000"/>
              </a:lnSpc>
              <a:spcBef>
                <a:spcPts val="400"/>
              </a:spcBef>
            </a:pPr>
            <a:endParaRPr lang="en-US" sz="2000" b="0" strike="noStrike" spc="-1" dirty="0">
              <a:solidFill>
                <a:srgbClr val="000000"/>
              </a:solidFill>
              <a:latin typeface="Arial"/>
            </a:endParaRPr>
          </a:p>
          <a:p>
            <a:pPr>
              <a:lnSpc>
                <a:spcPct val="100000"/>
              </a:lnSpc>
              <a:spcBef>
                <a:spcPts val="400"/>
              </a:spcBef>
            </a:pPr>
            <a:endParaRPr lang="en-US" sz="2000" b="0" strike="noStrike" spc="-1" dirty="0">
              <a:solidFill>
                <a:srgbClr val="000000"/>
              </a:solidFill>
              <a:latin typeface="Arial"/>
            </a:endParaRPr>
          </a:p>
        </p:txBody>
      </p:sp>
    </p:spTree>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a:solidFill>
                  <a:srgbClr val="262626"/>
                </a:solidFill>
                <a:latin typeface="+mj-lt"/>
                <a:ea typeface="Gill Sans"/>
              </a:rPr>
              <a:t>Dependencies</a:t>
            </a:r>
            <a:endParaRPr lang="en-US" sz="3000" b="0" strike="noStrike" spc="-1" dirty="0">
              <a:solidFill>
                <a:srgbClr val="000000"/>
              </a:solidFill>
              <a:latin typeface="+mj-lt"/>
            </a:endParaRPr>
          </a:p>
        </p:txBody>
      </p:sp>
      <p:sp>
        <p:nvSpPr>
          <p:cNvPr id="181" name="TextShape 2"/>
          <p:cNvSpPr txBox="1"/>
          <p:nvPr/>
        </p:nvSpPr>
        <p:spPr>
          <a:xfrm>
            <a:off x="306360" y="774000"/>
            <a:ext cx="8368920" cy="414756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dirty="0"/>
              <a:t>DOC Squad: will probably need to collaborate on Web Page modifications</a:t>
            </a:r>
            <a:br>
              <a:rPr lang="en-US" sz="2000" dirty="0"/>
            </a:br>
            <a:endParaRPr lang="en-US" sz="2000" dirty="0"/>
          </a:p>
          <a:p>
            <a:pPr marL="457200" indent="-355320">
              <a:lnSpc>
                <a:spcPct val="100000"/>
              </a:lnSpc>
              <a:spcBef>
                <a:spcPts val="400"/>
              </a:spcBef>
              <a:buClr>
                <a:srgbClr val="000000"/>
              </a:buClr>
              <a:buFont typeface="Arial"/>
              <a:buChar char="•"/>
            </a:pPr>
            <a:r>
              <a:rPr lang="en-US" sz="2000" dirty="0"/>
              <a:t>UX Designers: welcome their input on web page design</a:t>
            </a:r>
            <a:br>
              <a:rPr lang="en-US" sz="2000" dirty="0"/>
            </a:br>
            <a:endParaRPr lang="en-US" sz="2000" dirty="0"/>
          </a:p>
          <a:p>
            <a:pPr marL="457200" indent="-355320">
              <a:lnSpc>
                <a:spcPct val="100000"/>
              </a:lnSpc>
              <a:spcBef>
                <a:spcPts val="400"/>
              </a:spcBef>
              <a:buClr>
                <a:srgbClr val="000000"/>
              </a:buClr>
              <a:buFont typeface="Arial"/>
              <a:buChar char="•"/>
            </a:pPr>
            <a:r>
              <a:rPr lang="en-US" sz="2000" dirty="0"/>
              <a:t>CLI, API, Web UI, </a:t>
            </a:r>
            <a:r>
              <a:rPr lang="en-US" sz="2000" dirty="0" err="1"/>
              <a:t>etc</a:t>
            </a:r>
            <a:r>
              <a:rPr lang="en-US" sz="2000" dirty="0"/>
              <a:t>: Squad leads for their input on the "request for demo" deliverable</a:t>
            </a:r>
          </a:p>
        </p:txBody>
      </p:sp>
    </p:spTree>
    <p:extLst>
      <p:ext uri="{BB962C8B-B14F-4D97-AF65-F5344CB8AC3E}">
        <p14:creationId xmlns:p14="http://schemas.microsoft.com/office/powerpoint/2010/main" val="3546241616"/>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2839" y="3180521"/>
            <a:ext cx="7404652" cy="940257"/>
          </a:xfrm>
          <a:prstGeom prst="rect">
            <a:avLst/>
          </a:prstGeom>
        </p:spPr>
        <p:txBody>
          <a:bodyPr wrap="square">
            <a:spAutoFit/>
          </a:bodyPr>
          <a:lstStyle/>
          <a:p>
            <a:pPr marL="457200" marR="0" lvl="0" indent="-228240" algn="l" defTabSz="914400" rtl="0" eaLnBrk="1" fontAlgn="auto" latinLnBrk="0" hangingPunct="1">
              <a:lnSpc>
                <a:spcPct val="85000"/>
              </a:lnSpc>
              <a:spcBef>
                <a:spcPts val="901"/>
              </a:spcBef>
              <a:spcAft>
                <a:spcPts val="0"/>
              </a:spcAft>
              <a:buClrTx/>
              <a:buSzTx/>
              <a:buFontTx/>
              <a:buNone/>
              <a:tabLst/>
              <a:defRPr/>
            </a:pPr>
            <a:r>
              <a:rPr kumimoji="0" lang="en-US" sz="3200" b="1" i="0" u="none" strike="noStrike" kern="1200" cap="none" spc="-1" normalizeH="0" baseline="0" noProof="0" dirty="0" err="1">
                <a:ln>
                  <a:noFill/>
                </a:ln>
                <a:solidFill>
                  <a:srgbClr val="000000"/>
                </a:solidFill>
                <a:effectLst/>
                <a:uLnTx/>
                <a:uFillTx/>
                <a:latin typeface="Arial"/>
                <a:ea typeface="Arial"/>
              </a:rPr>
              <a:t>Zowe</a:t>
            </a:r>
            <a:r>
              <a:rPr kumimoji="0" lang="en-US" sz="3200" b="1" i="0" u="none" strike="noStrike" kern="1200" cap="none" spc="-1" normalizeH="0" baseline="0" noProof="0" dirty="0">
                <a:ln>
                  <a:noFill/>
                </a:ln>
                <a:solidFill>
                  <a:srgbClr val="000000"/>
                </a:solidFill>
                <a:effectLst/>
                <a:uLnTx/>
                <a:uFillTx/>
                <a:latin typeface="Arial"/>
                <a:ea typeface="Arial"/>
              </a:rPr>
              <a:t> Doc Squad Focus</a:t>
            </a:r>
            <a:endParaRPr kumimoji="0" lang="en-US" sz="3200" b="0" i="0" u="none" strike="noStrike" kern="1200" cap="none" spc="-1" normalizeH="0" baseline="0" noProof="0" dirty="0">
              <a:ln>
                <a:noFill/>
              </a:ln>
              <a:solidFill>
                <a:srgbClr val="000000"/>
              </a:solidFill>
              <a:effectLst/>
              <a:uLnTx/>
              <a:uFillTx/>
              <a:latin typeface="Arial"/>
            </a:endParaRPr>
          </a:p>
          <a:p>
            <a:pPr marL="457200" marR="0" lvl="0" indent="-228240" algn="l" defTabSz="914400" rtl="0" eaLnBrk="1" fontAlgn="auto" latinLnBrk="0" hangingPunct="1">
              <a:lnSpc>
                <a:spcPct val="85000"/>
              </a:lnSpc>
              <a:spcBef>
                <a:spcPts val="901"/>
              </a:spcBef>
              <a:spcAft>
                <a:spcPts val="0"/>
              </a:spcAft>
              <a:buClrTx/>
              <a:buSzTx/>
              <a:buFontTx/>
              <a:buNone/>
              <a:tabLst/>
              <a:defRPr/>
            </a:pPr>
            <a:r>
              <a:rPr kumimoji="0" lang="en-US" sz="2400" i="0" u="none" strike="noStrike" kern="1200" cap="none" spc="-1" normalizeH="0" baseline="0" noProof="0" dirty="0" err="1">
                <a:ln>
                  <a:noFill/>
                </a:ln>
                <a:solidFill>
                  <a:srgbClr val="000000"/>
                </a:solidFill>
                <a:effectLst/>
                <a:uLnTx/>
                <a:uFillTx/>
                <a:latin typeface="Arial"/>
                <a:ea typeface="Arial"/>
              </a:rPr>
              <a:t>Ashle</a:t>
            </a:r>
            <a:r>
              <a:rPr lang="en-US" sz="2400" spc="-1" dirty="0">
                <a:solidFill>
                  <a:srgbClr val="000000"/>
                </a:solidFill>
                <a:latin typeface="Arial"/>
                <a:ea typeface="Arial"/>
              </a:rPr>
              <a:t>y Li</a:t>
            </a:r>
            <a:endParaRPr kumimoji="0" lang="en-US" sz="2000" i="0" u="none" strike="noStrike" kern="1200" cap="none" spc="-1" normalizeH="0" baseline="0" noProof="0" dirty="0">
              <a:ln>
                <a:noFill/>
              </a:ln>
              <a:solidFill>
                <a:srgbClr val="000000"/>
              </a:solidFill>
              <a:effectLst/>
              <a:uLnTx/>
              <a:uFillTx/>
              <a:latin typeface="Arial"/>
            </a:endParaRPr>
          </a:p>
        </p:txBody>
      </p:sp>
    </p:spTree>
    <p:extLst>
      <p:ext uri="{BB962C8B-B14F-4D97-AF65-F5344CB8AC3E}">
        <p14:creationId xmlns:p14="http://schemas.microsoft.com/office/powerpoint/2010/main" val="3592707614"/>
      </p:ext>
    </p:extLst>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Shape 1">
            <a:extLst>
              <a:ext uri="{FF2B5EF4-FFF2-40B4-BE49-F238E27FC236}">
                <a16:creationId xmlns:a16="http://schemas.microsoft.com/office/drawing/2014/main" id="{B8E8C5E1-9A2F-8E46-B0C3-2597185A9B7F}"/>
              </a:ext>
            </a:extLst>
          </p:cNvPr>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err="1">
                <a:solidFill>
                  <a:srgbClr val="262626"/>
                </a:solidFill>
                <a:latin typeface="+mj-lt"/>
                <a:ea typeface="Gill Sans"/>
              </a:rPr>
              <a:t>Zowe</a:t>
            </a:r>
            <a:r>
              <a:rPr lang="en-US" sz="3000" spc="-1" dirty="0">
                <a:solidFill>
                  <a:srgbClr val="262626"/>
                </a:solidFill>
                <a:latin typeface="+mj-lt"/>
                <a:ea typeface="Gill Sans"/>
              </a:rPr>
              <a:t> Doc Squad</a:t>
            </a:r>
            <a:endParaRPr lang="en-US" sz="3000" b="0" strike="noStrike" spc="-1" dirty="0">
              <a:solidFill>
                <a:srgbClr val="000000"/>
              </a:solidFill>
              <a:latin typeface="+mj-lt"/>
            </a:endParaRPr>
          </a:p>
        </p:txBody>
      </p:sp>
      <p:sp>
        <p:nvSpPr>
          <p:cNvPr id="4" name="TextShape 2">
            <a:extLst>
              <a:ext uri="{FF2B5EF4-FFF2-40B4-BE49-F238E27FC236}">
                <a16:creationId xmlns:a16="http://schemas.microsoft.com/office/drawing/2014/main" id="{16E3B48C-0643-244A-8DA1-7DC8253189C5}"/>
              </a:ext>
            </a:extLst>
          </p:cNvPr>
          <p:cNvSpPr txBox="1"/>
          <p:nvPr/>
        </p:nvSpPr>
        <p:spPr>
          <a:xfrm>
            <a:off x="334080" y="813291"/>
            <a:ext cx="8809920" cy="4170729"/>
          </a:xfrm>
          <a:prstGeom prst="rect">
            <a:avLst/>
          </a:prstGeom>
          <a:noFill/>
          <a:ln>
            <a:noFill/>
          </a:ln>
        </p:spPr>
        <p:txBody>
          <a:bodyPr tIns="91440" bIns="91440">
            <a:noAutofit/>
          </a:bodyPr>
          <a:lstStyle/>
          <a:p>
            <a:pPr marL="444420" indent="-342900">
              <a:spcBef>
                <a:spcPts val="400"/>
              </a:spcBef>
              <a:buFont typeface="Arial" panose="020B0604020202020204" pitchFamily="34" charset="0"/>
              <a:buChar char="•"/>
            </a:pPr>
            <a:r>
              <a:rPr lang="en-US" sz="2000" dirty="0"/>
              <a:t>Doc delivery for enhancements in </a:t>
            </a:r>
            <a:r>
              <a:rPr lang="en-US" sz="2000" dirty="0" err="1"/>
              <a:t>Zowe</a:t>
            </a:r>
            <a:r>
              <a:rPr lang="en-US" sz="2000" dirty="0"/>
              <a:t> releases.</a:t>
            </a:r>
          </a:p>
          <a:p>
            <a:pPr marL="800100" lvl="1" indent="-342900">
              <a:buFont typeface="Courier New" panose="02070309020205020404" pitchFamily="49" charset="0"/>
              <a:buChar char="o"/>
            </a:pPr>
            <a:r>
              <a:rPr lang="en-US" sz="1400" dirty="0"/>
              <a:t>Document </a:t>
            </a:r>
            <a:r>
              <a:rPr lang="en-US" sz="1400" dirty="0" err="1"/>
              <a:t>Zowe</a:t>
            </a:r>
            <a:r>
              <a:rPr lang="en-US" sz="1400" dirty="0"/>
              <a:t> Docker support.</a:t>
            </a:r>
          </a:p>
          <a:p>
            <a:pPr marL="800100" lvl="1" indent="-342900">
              <a:buFont typeface="Courier New" panose="02070309020205020404" pitchFamily="49" charset="0"/>
              <a:buChar char="o"/>
            </a:pPr>
            <a:r>
              <a:rPr lang="en-US" sz="1400" dirty="0"/>
              <a:t>Document a project-based approach to configuring the CLI.</a:t>
            </a:r>
          </a:p>
          <a:p>
            <a:pPr marL="800100" lvl="1" indent="-342900">
              <a:buFont typeface="Courier New" panose="02070309020205020404" pitchFamily="49" charset="0"/>
              <a:buChar char="o"/>
            </a:pPr>
            <a:r>
              <a:rPr lang="en-US" sz="1400" dirty="0"/>
              <a:t>Add instructions for installing CLI from </a:t>
            </a:r>
            <a:r>
              <a:rPr lang="en-US" sz="1400" dirty="0" err="1"/>
              <a:t>npm</a:t>
            </a:r>
            <a:r>
              <a:rPr lang="en-US" sz="1400" dirty="0"/>
              <a:t> via proxy.</a:t>
            </a:r>
          </a:p>
          <a:p>
            <a:pPr marL="800100" lvl="1" indent="-342900">
              <a:buFont typeface="Courier New" panose="02070309020205020404" pitchFamily="49" charset="0"/>
              <a:buChar char="o"/>
            </a:pPr>
            <a:r>
              <a:rPr lang="en-US" sz="1400" dirty="0"/>
              <a:t>Document running CLI in Daemon mode.</a:t>
            </a:r>
          </a:p>
          <a:p>
            <a:pPr marL="800100" lvl="1" indent="-342900">
              <a:buFont typeface="Courier New" panose="02070309020205020404" pitchFamily="49" charset="0"/>
              <a:buChar char="o"/>
            </a:pPr>
            <a:r>
              <a:rPr lang="en-US" sz="1400" dirty="0"/>
              <a:t>Add documentation for Swift Client SDK (in addition to the Python and Node SDKs).</a:t>
            </a:r>
          </a:p>
          <a:p>
            <a:pPr marL="800100" lvl="1" indent="-342900">
              <a:buFont typeface="Courier New" panose="02070309020205020404" pitchFamily="49" charset="0"/>
              <a:buChar char="o"/>
            </a:pPr>
            <a:r>
              <a:rPr lang="en-US" sz="1400" dirty="0"/>
              <a:t>Document Node v14 support for CLI.</a:t>
            </a:r>
          </a:p>
          <a:p>
            <a:pPr marL="800100" lvl="1" indent="-342900">
              <a:buFont typeface="Courier New" panose="02070309020205020404" pitchFamily="49" charset="0"/>
              <a:buChar char="o"/>
            </a:pPr>
            <a:r>
              <a:rPr lang="en-US" sz="1400" dirty="0"/>
              <a:t>Document x.509 client certificate support for API ML</a:t>
            </a:r>
          </a:p>
          <a:p>
            <a:pPr marL="800100" lvl="1" indent="-342900">
              <a:buFont typeface="Courier New" panose="02070309020205020404" pitchFamily="49" charset="0"/>
              <a:buChar char="o"/>
            </a:pPr>
            <a:r>
              <a:rPr lang="en-US" sz="1400" dirty="0"/>
              <a:t>Document API ML as a standalone component</a:t>
            </a:r>
          </a:p>
          <a:p>
            <a:pPr marL="800100" lvl="1" indent="-342900">
              <a:buFont typeface="Courier New" panose="02070309020205020404" pitchFamily="49" charset="0"/>
              <a:buChar char="o"/>
            </a:pPr>
            <a:r>
              <a:rPr lang="en-US" sz="1400" dirty="0"/>
              <a:t>Document AT-TLS aware </a:t>
            </a:r>
            <a:r>
              <a:rPr lang="en-US" sz="1400" dirty="0" err="1"/>
              <a:t>Zowe</a:t>
            </a:r>
            <a:r>
              <a:rPr lang="en-US" sz="1400" dirty="0"/>
              <a:t> API ML</a:t>
            </a:r>
          </a:p>
          <a:p>
            <a:pPr marL="800100" lvl="1" indent="-342900">
              <a:buFont typeface="Courier New" panose="02070309020205020404" pitchFamily="49" charset="0"/>
              <a:buChar char="o"/>
            </a:pPr>
            <a:r>
              <a:rPr lang="en-US" sz="1400" dirty="0"/>
              <a:t>User guide to </a:t>
            </a:r>
            <a:r>
              <a:rPr lang="en-US" sz="1400" dirty="0" err="1"/>
              <a:t>Zowe</a:t>
            </a:r>
            <a:r>
              <a:rPr lang="en-US" sz="1400" dirty="0"/>
              <a:t> API ML Metrics dashboard</a:t>
            </a:r>
          </a:p>
          <a:p>
            <a:pPr marL="800100" lvl="1" indent="-342900">
              <a:buFont typeface="Courier New" panose="02070309020205020404" pitchFamily="49" charset="0"/>
              <a:buChar char="o"/>
            </a:pPr>
            <a:endParaRPr lang="en-US" sz="1600" dirty="0"/>
          </a:p>
          <a:p>
            <a:pPr marL="342900" indent="-342900">
              <a:buFont typeface="Arial" panose="020B0604020202020204" pitchFamily="34" charset="0"/>
              <a:buChar char="•"/>
            </a:pPr>
            <a:r>
              <a:rPr lang="en-US" sz="2000" dirty="0"/>
              <a:t>Personalize doc filtering</a:t>
            </a:r>
          </a:p>
          <a:p>
            <a:pPr lvl="1"/>
            <a:r>
              <a:rPr lang="en-US" sz="1600" dirty="0"/>
              <a:t>Allow </a:t>
            </a:r>
            <a:r>
              <a:rPr lang="en-US" sz="1600" dirty="0" err="1"/>
              <a:t>Zowe</a:t>
            </a:r>
            <a:r>
              <a:rPr lang="en-US" sz="1600" dirty="0"/>
              <a:t> users to browse doc by selecting an area of interest or component, role, and skill level. </a:t>
            </a:r>
            <a:r>
              <a:rPr lang="en-US" sz="1600" dirty="0">
                <a:hlinkClick r:id="rId3"/>
              </a:rPr>
              <a:t>#1257</a:t>
            </a:r>
            <a:endParaRPr lang="en-US" sz="1600" dirty="0"/>
          </a:p>
          <a:p>
            <a:pPr lvl="1"/>
            <a:endParaRPr lang="en-US" sz="1600" dirty="0"/>
          </a:p>
          <a:p>
            <a:pPr marL="342900" indent="-342900">
              <a:buFont typeface="Courier New" panose="02070309020205020404" pitchFamily="49" charset="0"/>
              <a:buChar char="o"/>
            </a:pPr>
            <a:endParaRPr lang="en-US" sz="1600" dirty="0"/>
          </a:p>
          <a:p>
            <a:pPr marL="444420" indent="-342900">
              <a:spcBef>
                <a:spcPts val="400"/>
              </a:spcBef>
              <a:buFont typeface="Arial" panose="020B0604020202020204" pitchFamily="34" charset="0"/>
              <a:buChar char="•"/>
            </a:pPr>
            <a:endParaRPr lang="en-US" sz="2000" dirty="0"/>
          </a:p>
          <a:p>
            <a:pPr marL="444420" indent="-342900">
              <a:spcBef>
                <a:spcPts val="400"/>
              </a:spcBef>
              <a:buFont typeface="Arial" panose="020B0604020202020204" pitchFamily="34" charset="0"/>
              <a:buChar char="•"/>
            </a:pPr>
            <a:endParaRPr lang="en-US" sz="2000" spc="-1" dirty="0">
              <a:solidFill>
                <a:srgbClr val="000000"/>
              </a:solidFill>
            </a:endParaRPr>
          </a:p>
          <a:p>
            <a:pPr marL="444420" indent="-342900">
              <a:spcBef>
                <a:spcPts val="400"/>
              </a:spcBef>
              <a:buFont typeface="Arial" panose="020B0604020202020204" pitchFamily="34" charset="0"/>
              <a:buChar char="•"/>
            </a:pPr>
            <a:endParaRPr lang="en-US" sz="2000" dirty="0"/>
          </a:p>
        </p:txBody>
      </p:sp>
    </p:spTree>
    <p:extLst>
      <p:ext uri="{BB962C8B-B14F-4D97-AF65-F5344CB8AC3E}">
        <p14:creationId xmlns:p14="http://schemas.microsoft.com/office/powerpoint/2010/main" val="1515099386"/>
      </p:ext>
    </p:extLst>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Shape 1">
            <a:extLst>
              <a:ext uri="{FF2B5EF4-FFF2-40B4-BE49-F238E27FC236}">
                <a16:creationId xmlns:a16="http://schemas.microsoft.com/office/drawing/2014/main" id="{B8E8C5E1-9A2F-8E46-B0C3-2597185A9B7F}"/>
              </a:ext>
            </a:extLst>
          </p:cNvPr>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err="1">
                <a:solidFill>
                  <a:srgbClr val="262626"/>
                </a:solidFill>
                <a:latin typeface="+mj-lt"/>
                <a:ea typeface="Gill Sans"/>
              </a:rPr>
              <a:t>Zowe</a:t>
            </a:r>
            <a:r>
              <a:rPr lang="en-US" sz="3000" spc="-1" dirty="0">
                <a:solidFill>
                  <a:srgbClr val="262626"/>
                </a:solidFill>
                <a:latin typeface="+mj-lt"/>
                <a:ea typeface="Gill Sans"/>
              </a:rPr>
              <a:t> Doc Squad</a:t>
            </a:r>
            <a:endParaRPr lang="en-US" sz="3000" b="0" strike="noStrike" spc="-1" dirty="0">
              <a:solidFill>
                <a:srgbClr val="000000"/>
              </a:solidFill>
              <a:latin typeface="+mj-lt"/>
            </a:endParaRPr>
          </a:p>
        </p:txBody>
      </p:sp>
      <p:sp>
        <p:nvSpPr>
          <p:cNvPr id="4" name="TextShape 2">
            <a:extLst>
              <a:ext uri="{FF2B5EF4-FFF2-40B4-BE49-F238E27FC236}">
                <a16:creationId xmlns:a16="http://schemas.microsoft.com/office/drawing/2014/main" id="{16E3B48C-0643-244A-8DA1-7DC8253189C5}"/>
              </a:ext>
            </a:extLst>
          </p:cNvPr>
          <p:cNvSpPr txBox="1"/>
          <p:nvPr/>
        </p:nvSpPr>
        <p:spPr>
          <a:xfrm>
            <a:off x="334080" y="813291"/>
            <a:ext cx="8087431" cy="4170729"/>
          </a:xfrm>
          <a:prstGeom prst="rect">
            <a:avLst/>
          </a:prstGeom>
          <a:noFill/>
          <a:ln>
            <a:noFill/>
          </a:ln>
        </p:spPr>
        <p:txBody>
          <a:bodyPr tIns="91440" bIns="91440">
            <a:noAutofit/>
          </a:bodyPr>
          <a:lstStyle/>
          <a:p>
            <a:pPr marL="444420" lvl="0" indent="-342900">
              <a:spcBef>
                <a:spcPts val="400"/>
              </a:spcBef>
              <a:buFont typeface="Arial" panose="020B0604020202020204" pitchFamily="34" charset="0"/>
              <a:buChar char="•"/>
            </a:pPr>
            <a:r>
              <a:rPr lang="en-US" sz="2000" dirty="0">
                <a:solidFill>
                  <a:prstClr val="black"/>
                </a:solidFill>
              </a:rPr>
              <a:t>Provide better contribution doc</a:t>
            </a:r>
          </a:p>
          <a:p>
            <a:pPr lvl="1"/>
            <a:r>
              <a:rPr lang="en-US" sz="1600" dirty="0"/>
              <a:t>Enrich and improve contribution documentation and guidelines on the </a:t>
            </a:r>
            <a:r>
              <a:rPr lang="en-US" sz="1600" dirty="0" err="1"/>
              <a:t>Zowe</a:t>
            </a:r>
            <a:r>
              <a:rPr lang="en-US" sz="1600" dirty="0"/>
              <a:t> docs site to provide clear process, links to related education, examples, and demos where necessary.</a:t>
            </a:r>
          </a:p>
          <a:p>
            <a:pPr lvl="1"/>
            <a:endParaRPr lang="en-US" sz="1600" dirty="0"/>
          </a:p>
          <a:p>
            <a:pPr marL="444420" indent="-342900">
              <a:spcBef>
                <a:spcPts val="400"/>
              </a:spcBef>
              <a:buFont typeface="Arial" panose="020B0604020202020204" pitchFamily="34" charset="0"/>
              <a:buChar char="•"/>
            </a:pPr>
            <a:r>
              <a:rPr lang="en-US" sz="2000" dirty="0"/>
              <a:t>Improve content experience</a:t>
            </a:r>
          </a:p>
          <a:p>
            <a:pPr marL="800100" lvl="1" indent="-342900">
              <a:buFont typeface="Courier New" panose="02070309020205020404" pitchFamily="49" charset="0"/>
              <a:buChar char="o"/>
            </a:pPr>
            <a:r>
              <a:rPr lang="en-US" sz="1400" dirty="0"/>
              <a:t>CLI - More tips/examples about issuing commands. </a:t>
            </a:r>
            <a:r>
              <a:rPr lang="en-US" sz="1400" dirty="0">
                <a:hlinkClick r:id="rId3"/>
              </a:rPr>
              <a:t>#487</a:t>
            </a:r>
            <a:endParaRPr lang="en-US" sz="1400" dirty="0"/>
          </a:p>
          <a:p>
            <a:pPr marL="800100" lvl="1" indent="-342900">
              <a:buFont typeface="Courier New" panose="02070309020205020404" pitchFamily="49" charset="0"/>
              <a:buChar char="o"/>
            </a:pPr>
            <a:r>
              <a:rPr lang="en-US" sz="1400" dirty="0"/>
              <a:t>CLI - Document the plugin profile types </a:t>
            </a:r>
            <a:r>
              <a:rPr lang="en-US" sz="1400" dirty="0">
                <a:hlinkClick r:id="rId3"/>
              </a:rPr>
              <a:t>#487</a:t>
            </a:r>
            <a:endParaRPr lang="en-US" sz="1400" dirty="0"/>
          </a:p>
          <a:p>
            <a:pPr marL="800100" lvl="1" indent="-342900">
              <a:buFont typeface="Courier New" panose="02070309020205020404" pitchFamily="49" charset="0"/>
              <a:buChar char="o"/>
            </a:pPr>
            <a:r>
              <a:rPr lang="en-US" sz="1400" dirty="0"/>
              <a:t>Create a key concepts chapter to educate users the basic concepts in </a:t>
            </a:r>
            <a:r>
              <a:rPr lang="en-US" sz="1400" dirty="0" err="1"/>
              <a:t>Zowe</a:t>
            </a:r>
            <a:r>
              <a:rPr lang="en-US" sz="1400" dirty="0"/>
              <a:t> </a:t>
            </a:r>
            <a:r>
              <a:rPr lang="en-US" sz="1400" dirty="0">
                <a:hlinkClick r:id="rId4"/>
              </a:rPr>
              <a:t>#1319</a:t>
            </a:r>
            <a:endParaRPr lang="en-US" sz="1400" dirty="0"/>
          </a:p>
          <a:p>
            <a:pPr marL="800100" lvl="1" indent="-342900">
              <a:buFont typeface="Courier New" panose="02070309020205020404" pitchFamily="49" charset="0"/>
              <a:buChar char="o"/>
            </a:pPr>
            <a:r>
              <a:rPr lang="en-US" sz="1400" dirty="0"/>
              <a:t>Improve home page design </a:t>
            </a:r>
            <a:r>
              <a:rPr lang="en-US" sz="1400" dirty="0">
                <a:hlinkClick r:id="rId5"/>
              </a:rPr>
              <a:t>#532</a:t>
            </a:r>
            <a:endParaRPr lang="en-US" sz="1400" dirty="0"/>
          </a:p>
          <a:p>
            <a:pPr marL="800100" lvl="1" indent="-342900">
              <a:buFont typeface="Courier New" panose="02070309020205020404" pitchFamily="49" charset="0"/>
              <a:buChar char="o"/>
            </a:pPr>
            <a:r>
              <a:rPr lang="en-US" sz="1400" dirty="0"/>
              <a:t>Clearly separate manual from workflow approach for customization </a:t>
            </a:r>
            <a:r>
              <a:rPr lang="en-US" sz="1400" dirty="0">
                <a:hlinkClick r:id="rId6"/>
              </a:rPr>
              <a:t>#1326</a:t>
            </a:r>
            <a:endParaRPr lang="en-US" sz="1400" dirty="0"/>
          </a:p>
          <a:p>
            <a:pPr marL="800100" lvl="1" indent="-342900">
              <a:buFont typeface="Courier New" panose="02070309020205020404" pitchFamily="49" charset="0"/>
              <a:buChar char="o"/>
            </a:pPr>
            <a:r>
              <a:rPr lang="en-US" sz="1400" dirty="0"/>
              <a:t>Improve the API ML security doc to provide a coherent and consistent overview of the API ML security concepts and features </a:t>
            </a:r>
            <a:r>
              <a:rPr lang="en-US" sz="1400" dirty="0">
                <a:hlinkClick r:id="rId7"/>
              </a:rPr>
              <a:t>#1427</a:t>
            </a:r>
            <a:endParaRPr lang="en-US" sz="1600" dirty="0"/>
          </a:p>
          <a:p>
            <a:pPr marL="444420" indent="-342900">
              <a:spcBef>
                <a:spcPts val="400"/>
              </a:spcBef>
              <a:buFont typeface="Arial" panose="020B0604020202020204" pitchFamily="34" charset="0"/>
              <a:buChar char="•"/>
            </a:pPr>
            <a:endParaRPr lang="en-US" sz="2000" spc="-1" dirty="0">
              <a:solidFill>
                <a:srgbClr val="000000"/>
              </a:solidFill>
            </a:endParaRPr>
          </a:p>
          <a:p>
            <a:pPr marL="444420" indent="-342900">
              <a:spcBef>
                <a:spcPts val="400"/>
              </a:spcBef>
              <a:buFont typeface="Arial" panose="020B0604020202020204" pitchFamily="34" charset="0"/>
              <a:buChar char="•"/>
            </a:pPr>
            <a:endParaRPr lang="en-US" sz="2000" dirty="0"/>
          </a:p>
        </p:txBody>
      </p:sp>
    </p:spTree>
    <p:extLst>
      <p:ext uri="{BB962C8B-B14F-4D97-AF65-F5344CB8AC3E}">
        <p14:creationId xmlns:p14="http://schemas.microsoft.com/office/powerpoint/2010/main" val="3872474735"/>
      </p:ext>
    </p:extLst>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Shape 1">
            <a:extLst>
              <a:ext uri="{FF2B5EF4-FFF2-40B4-BE49-F238E27FC236}">
                <a16:creationId xmlns:a16="http://schemas.microsoft.com/office/drawing/2014/main" id="{B8E8C5E1-9A2F-8E46-B0C3-2597185A9B7F}"/>
              </a:ext>
            </a:extLst>
          </p:cNvPr>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err="1">
                <a:solidFill>
                  <a:srgbClr val="262626"/>
                </a:solidFill>
                <a:latin typeface="+mj-lt"/>
                <a:ea typeface="Gill Sans"/>
              </a:rPr>
              <a:t>Zowe</a:t>
            </a:r>
            <a:r>
              <a:rPr lang="en-US" sz="3000" spc="-1" dirty="0">
                <a:solidFill>
                  <a:srgbClr val="262626"/>
                </a:solidFill>
                <a:latin typeface="+mj-lt"/>
                <a:ea typeface="Gill Sans"/>
              </a:rPr>
              <a:t> Doc Squad</a:t>
            </a:r>
            <a:endParaRPr lang="en-US" sz="3000" b="0" strike="noStrike" spc="-1" dirty="0">
              <a:solidFill>
                <a:srgbClr val="000000"/>
              </a:solidFill>
              <a:latin typeface="+mj-lt"/>
            </a:endParaRPr>
          </a:p>
        </p:txBody>
      </p:sp>
      <p:sp>
        <p:nvSpPr>
          <p:cNvPr id="4" name="TextShape 2">
            <a:extLst>
              <a:ext uri="{FF2B5EF4-FFF2-40B4-BE49-F238E27FC236}">
                <a16:creationId xmlns:a16="http://schemas.microsoft.com/office/drawing/2014/main" id="{16E3B48C-0643-244A-8DA1-7DC8253189C5}"/>
              </a:ext>
            </a:extLst>
          </p:cNvPr>
          <p:cNvSpPr txBox="1"/>
          <p:nvPr/>
        </p:nvSpPr>
        <p:spPr>
          <a:xfrm>
            <a:off x="334080" y="813291"/>
            <a:ext cx="8269762" cy="4170729"/>
          </a:xfrm>
          <a:prstGeom prst="rect">
            <a:avLst/>
          </a:prstGeom>
          <a:noFill/>
          <a:ln>
            <a:noFill/>
          </a:ln>
        </p:spPr>
        <p:txBody>
          <a:bodyPr tIns="91440" bIns="91440">
            <a:noAutofit/>
          </a:bodyPr>
          <a:lstStyle/>
          <a:p>
            <a:pPr marL="444420" indent="-342900">
              <a:spcBef>
                <a:spcPts val="400"/>
              </a:spcBef>
              <a:buFont typeface="Arial" panose="020B0604020202020204" pitchFamily="34" charset="0"/>
              <a:buChar char="•"/>
            </a:pPr>
            <a:r>
              <a:rPr lang="en-US" sz="2000" dirty="0" err="1"/>
              <a:t>Github</a:t>
            </a:r>
            <a:r>
              <a:rPr lang="en-US" sz="2000" dirty="0"/>
              <a:t> wiki doc integration</a:t>
            </a:r>
          </a:p>
          <a:p>
            <a:pPr marL="558720" lvl="1">
              <a:spcBef>
                <a:spcPts val="400"/>
              </a:spcBef>
            </a:pPr>
            <a:r>
              <a:rPr lang="en-US" sz="1600" dirty="0"/>
              <a:t>Migrate information being written on the wiki into the doc site. This consolidates scattered documentation in one central location and makes users access them more quickly, comfortably, and easily.</a:t>
            </a:r>
          </a:p>
          <a:p>
            <a:pPr marL="558720" lvl="1">
              <a:spcBef>
                <a:spcPts val="400"/>
              </a:spcBef>
            </a:pPr>
            <a:endParaRPr lang="en-US" sz="1600" spc="-1" dirty="0">
              <a:solidFill>
                <a:srgbClr val="000000"/>
              </a:solidFill>
              <a:latin typeface="Gill Sans"/>
              <a:ea typeface="Gill Sans"/>
            </a:endParaRPr>
          </a:p>
          <a:p>
            <a:pPr marL="558720" lvl="1">
              <a:spcBef>
                <a:spcPts val="400"/>
              </a:spcBef>
            </a:pPr>
            <a:endParaRPr lang="en-US" sz="1600" spc="-1" dirty="0">
              <a:solidFill>
                <a:srgbClr val="000000"/>
              </a:solidFill>
              <a:latin typeface="Gill Sans"/>
              <a:ea typeface="Gill Sans"/>
            </a:endParaRPr>
          </a:p>
          <a:p>
            <a:pPr marL="444420" indent="-342900">
              <a:spcBef>
                <a:spcPts val="400"/>
              </a:spcBef>
              <a:buFont typeface="Arial" panose="020B0604020202020204" pitchFamily="34" charset="0"/>
              <a:buChar char="•"/>
            </a:pPr>
            <a:r>
              <a:rPr lang="en-US" sz="2000" spc="-1" dirty="0">
                <a:solidFill>
                  <a:srgbClr val="000000"/>
                </a:solidFill>
                <a:latin typeface="+mj-lt"/>
                <a:ea typeface="Gill Sans"/>
              </a:rPr>
              <a:t>Data-driven content gap analysis</a:t>
            </a:r>
          </a:p>
          <a:p>
            <a:pPr marL="558720" lvl="1">
              <a:spcBef>
                <a:spcPts val="400"/>
              </a:spcBef>
            </a:pPr>
            <a:r>
              <a:rPr lang="en-US" sz="1600" spc="-1" dirty="0">
                <a:solidFill>
                  <a:srgbClr val="000000"/>
                </a:solidFill>
                <a:latin typeface="+mj-lt"/>
                <a:ea typeface="Gill Sans"/>
              </a:rPr>
              <a:t>Identify content gaps and improvement areas by analyzing metrics and </a:t>
            </a:r>
            <a:r>
              <a:rPr lang="en-US" altLang="zh-CN" sz="1600" spc="-1" dirty="0">
                <a:solidFill>
                  <a:srgbClr val="000000"/>
                </a:solidFill>
                <a:latin typeface="+mj-lt"/>
                <a:ea typeface="Gill Sans"/>
              </a:rPr>
              <a:t>user</a:t>
            </a:r>
            <a:r>
              <a:rPr lang="zh-CN" altLang="en-US" sz="1600" spc="-1" dirty="0">
                <a:solidFill>
                  <a:srgbClr val="000000"/>
                </a:solidFill>
                <a:latin typeface="+mj-lt"/>
                <a:ea typeface="Gill Sans"/>
              </a:rPr>
              <a:t> </a:t>
            </a:r>
            <a:r>
              <a:rPr lang="en-US" altLang="zh-CN" sz="1600" spc="-1" dirty="0">
                <a:solidFill>
                  <a:srgbClr val="000000"/>
                </a:solidFill>
                <a:latin typeface="+mj-lt"/>
                <a:ea typeface="Gill Sans"/>
              </a:rPr>
              <a:t>feedback </a:t>
            </a:r>
            <a:r>
              <a:rPr lang="en-US" sz="1600" spc="-1" dirty="0">
                <a:solidFill>
                  <a:srgbClr val="000000"/>
                </a:solidFill>
                <a:latin typeface="+mj-lt"/>
                <a:ea typeface="Gill Sans"/>
              </a:rPr>
              <a:t>for the docs site.</a:t>
            </a:r>
          </a:p>
          <a:p>
            <a:pPr marL="444420" indent="-342900">
              <a:spcBef>
                <a:spcPts val="400"/>
              </a:spcBef>
              <a:buFont typeface="Arial" panose="020B0604020202020204" pitchFamily="34" charset="0"/>
              <a:buChar char="•"/>
            </a:pPr>
            <a:endParaRPr lang="en-US" sz="2000" spc="-1" dirty="0">
              <a:solidFill>
                <a:srgbClr val="000000"/>
              </a:solidFill>
            </a:endParaRPr>
          </a:p>
          <a:p>
            <a:pPr marL="444420" indent="-342900">
              <a:spcBef>
                <a:spcPts val="400"/>
              </a:spcBef>
              <a:buFont typeface="Arial" panose="020B0604020202020204" pitchFamily="34" charset="0"/>
              <a:buChar char="•"/>
            </a:pPr>
            <a:endParaRPr lang="en-US" sz="2000" dirty="0"/>
          </a:p>
        </p:txBody>
      </p:sp>
    </p:spTree>
    <p:extLst>
      <p:ext uri="{BB962C8B-B14F-4D97-AF65-F5344CB8AC3E}">
        <p14:creationId xmlns:p14="http://schemas.microsoft.com/office/powerpoint/2010/main" val="1420107054"/>
      </p:ext>
    </p:extLst>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a:solidFill>
                  <a:srgbClr val="262626"/>
                </a:solidFill>
                <a:latin typeface="+mj-lt"/>
                <a:ea typeface="Gill Sans"/>
              </a:rPr>
              <a:t>Dependencies</a:t>
            </a:r>
            <a:endParaRPr lang="en-US" sz="3000" b="0" strike="noStrike" spc="-1" dirty="0">
              <a:solidFill>
                <a:srgbClr val="000000"/>
              </a:solidFill>
              <a:latin typeface="+mj-lt"/>
            </a:endParaRPr>
          </a:p>
        </p:txBody>
      </p:sp>
      <p:sp>
        <p:nvSpPr>
          <p:cNvPr id="181" name="TextShape 2"/>
          <p:cNvSpPr txBox="1"/>
          <p:nvPr/>
        </p:nvSpPr>
        <p:spPr>
          <a:xfrm>
            <a:off x="306360" y="774000"/>
            <a:ext cx="8368920" cy="4147560"/>
          </a:xfrm>
          <a:prstGeom prst="rect">
            <a:avLst/>
          </a:prstGeom>
          <a:noFill/>
          <a:ln>
            <a:noFill/>
          </a:ln>
        </p:spPr>
        <p:txBody>
          <a:bodyPr tIns="91440" bIns="91440">
            <a:noAutofit/>
          </a:bodyPr>
          <a:lstStyle/>
          <a:p>
            <a:pPr marL="444780" indent="-342900">
              <a:lnSpc>
                <a:spcPct val="100000"/>
              </a:lnSpc>
              <a:spcBef>
                <a:spcPts val="400"/>
              </a:spcBef>
              <a:buClr>
                <a:srgbClr val="000000"/>
              </a:buClr>
              <a:buFont typeface="Arial" panose="020B0604020202020204" pitchFamily="34" charset="0"/>
              <a:buChar char="•"/>
            </a:pPr>
            <a:r>
              <a:rPr lang="en-US" sz="2000" dirty="0"/>
              <a:t>All squads: collaborate on creating new feature content and improving content experience.</a:t>
            </a:r>
          </a:p>
          <a:p>
            <a:pPr marL="444780" indent="-342900">
              <a:lnSpc>
                <a:spcPct val="100000"/>
              </a:lnSpc>
              <a:spcBef>
                <a:spcPts val="400"/>
              </a:spcBef>
              <a:buClr>
                <a:srgbClr val="000000"/>
              </a:buClr>
              <a:buFont typeface="Arial" panose="020B0604020202020204" pitchFamily="34" charset="0"/>
              <a:buChar char="•"/>
            </a:pPr>
            <a:endParaRPr lang="en-US" sz="2000" dirty="0"/>
          </a:p>
          <a:p>
            <a:pPr marL="444780" indent="-342900">
              <a:lnSpc>
                <a:spcPct val="100000"/>
              </a:lnSpc>
              <a:spcBef>
                <a:spcPts val="400"/>
              </a:spcBef>
              <a:buClr>
                <a:srgbClr val="000000"/>
              </a:buClr>
              <a:buFont typeface="Arial" panose="020B0604020202020204" pitchFamily="34" charset="0"/>
              <a:buChar char="•"/>
            </a:pPr>
            <a:r>
              <a:rPr lang="en-US" sz="2000" dirty="0"/>
              <a:t>On-boarding squad: understand personas and resources.</a:t>
            </a:r>
          </a:p>
          <a:p>
            <a:pPr marL="444780" indent="-342900">
              <a:lnSpc>
                <a:spcPct val="100000"/>
              </a:lnSpc>
              <a:spcBef>
                <a:spcPts val="400"/>
              </a:spcBef>
              <a:buClr>
                <a:srgbClr val="000000"/>
              </a:buClr>
              <a:buFont typeface="Arial" panose="020B0604020202020204" pitchFamily="34" charset="0"/>
              <a:buChar char="•"/>
            </a:pPr>
            <a:endParaRPr lang="en-US" sz="2000" dirty="0"/>
          </a:p>
          <a:p>
            <a:pPr marL="444780" indent="-342900">
              <a:lnSpc>
                <a:spcPct val="100000"/>
              </a:lnSpc>
              <a:spcBef>
                <a:spcPts val="400"/>
              </a:spcBef>
              <a:buClr>
                <a:srgbClr val="000000"/>
              </a:buClr>
              <a:buFont typeface="Arial" panose="020B0604020202020204" pitchFamily="34" charset="0"/>
              <a:buChar char="•"/>
            </a:pPr>
            <a:r>
              <a:rPr lang="en-US" sz="2000" dirty="0"/>
              <a:t>Systems, web UI squad: potential build support and UI review.</a:t>
            </a:r>
          </a:p>
        </p:txBody>
      </p:sp>
    </p:spTree>
    <p:extLst>
      <p:ext uri="{BB962C8B-B14F-4D97-AF65-F5344CB8AC3E}">
        <p14:creationId xmlns:p14="http://schemas.microsoft.com/office/powerpoint/2010/main" val="1812539045"/>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97D03AF-E229-D84D-A65A-6F32452E67FC}"/>
              </a:ext>
            </a:extLst>
          </p:cNvPr>
          <p:cNvSpPr/>
          <p:nvPr/>
        </p:nvSpPr>
        <p:spPr>
          <a:xfrm>
            <a:off x="352839" y="3180521"/>
            <a:ext cx="7404652" cy="940257"/>
          </a:xfrm>
          <a:prstGeom prst="rect">
            <a:avLst/>
          </a:prstGeom>
        </p:spPr>
        <p:txBody>
          <a:bodyPr wrap="square">
            <a:spAutoFit/>
          </a:bodyPr>
          <a:lstStyle/>
          <a:p>
            <a:pPr marL="457200" marR="0" lvl="0" indent="-228240" algn="l" defTabSz="914400" rtl="0" eaLnBrk="1" fontAlgn="auto" latinLnBrk="0" hangingPunct="1">
              <a:lnSpc>
                <a:spcPct val="85000"/>
              </a:lnSpc>
              <a:spcBef>
                <a:spcPts val="901"/>
              </a:spcBef>
              <a:spcAft>
                <a:spcPts val="0"/>
              </a:spcAft>
              <a:buClrTx/>
              <a:buSzTx/>
              <a:buFontTx/>
              <a:buNone/>
              <a:tabLst/>
              <a:defRPr/>
            </a:pPr>
            <a:r>
              <a:rPr kumimoji="0" lang="en-US" sz="3200" b="1" i="0" u="none" strike="noStrike" kern="1200" cap="none" spc="-1" normalizeH="0" baseline="0" noProof="0" dirty="0">
                <a:ln>
                  <a:noFill/>
                </a:ln>
                <a:solidFill>
                  <a:srgbClr val="000000"/>
                </a:solidFill>
                <a:effectLst/>
                <a:uLnTx/>
                <a:uFillTx/>
                <a:latin typeface="Arial"/>
                <a:ea typeface="Arial"/>
              </a:rPr>
              <a:t>Zowe </a:t>
            </a:r>
            <a:r>
              <a:rPr lang="en-US" sz="3200" b="1" spc="-1" dirty="0" err="1">
                <a:solidFill>
                  <a:srgbClr val="000000"/>
                </a:solidFill>
                <a:latin typeface="Arial"/>
                <a:ea typeface="Arial"/>
              </a:rPr>
              <a:t>WebUI</a:t>
            </a:r>
            <a:r>
              <a:rPr kumimoji="0" lang="en-US" sz="3200" b="1" i="0" u="none" strike="noStrike" kern="1200" cap="none" spc="-1" normalizeH="0" baseline="0" noProof="0" dirty="0">
                <a:ln>
                  <a:noFill/>
                </a:ln>
                <a:solidFill>
                  <a:srgbClr val="000000"/>
                </a:solidFill>
                <a:effectLst/>
                <a:uLnTx/>
                <a:uFillTx/>
                <a:latin typeface="Arial"/>
                <a:ea typeface="Arial"/>
              </a:rPr>
              <a:t> Squad Focus</a:t>
            </a:r>
            <a:endParaRPr kumimoji="0" lang="en-US" sz="3200" b="0" i="0" u="none" strike="noStrike" kern="1200" cap="none" spc="-1" normalizeH="0" baseline="0" noProof="0" dirty="0">
              <a:ln>
                <a:noFill/>
              </a:ln>
              <a:solidFill>
                <a:srgbClr val="000000"/>
              </a:solidFill>
              <a:effectLst/>
              <a:uLnTx/>
              <a:uFillTx/>
              <a:latin typeface="Arial"/>
            </a:endParaRPr>
          </a:p>
          <a:p>
            <a:pPr marL="457200" marR="0" lvl="0" indent="-228240" algn="l" defTabSz="914400" rtl="0" eaLnBrk="1" fontAlgn="auto" latinLnBrk="0" hangingPunct="1">
              <a:lnSpc>
                <a:spcPct val="85000"/>
              </a:lnSpc>
              <a:spcBef>
                <a:spcPts val="901"/>
              </a:spcBef>
              <a:spcAft>
                <a:spcPts val="0"/>
              </a:spcAft>
              <a:buClrTx/>
              <a:buSzTx/>
              <a:buFontTx/>
              <a:buNone/>
              <a:tabLst/>
              <a:defRPr/>
            </a:pPr>
            <a:r>
              <a:rPr lang="en-US" sz="2400" spc="-1" dirty="0">
                <a:solidFill>
                  <a:srgbClr val="000000"/>
                </a:solidFill>
                <a:latin typeface="Arial"/>
              </a:rPr>
              <a:t>Sean Grady</a:t>
            </a:r>
            <a:endParaRPr kumimoji="0" lang="en-US" sz="2000" i="0" u="none" strike="noStrike" kern="1200" cap="none" spc="-1" normalizeH="0" baseline="0" noProof="0" dirty="0">
              <a:ln>
                <a:noFill/>
              </a:ln>
              <a:solidFill>
                <a:srgbClr val="000000"/>
              </a:solidFill>
              <a:effectLst/>
              <a:uLnTx/>
              <a:uFillTx/>
              <a:latin typeface="Arial"/>
            </a:endParaRPr>
          </a:p>
        </p:txBody>
      </p:sp>
    </p:spTree>
    <p:extLst>
      <p:ext uri="{BB962C8B-B14F-4D97-AF65-F5344CB8AC3E}">
        <p14:creationId xmlns:p14="http://schemas.microsoft.com/office/powerpoint/2010/main" val="10827868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5D36F-D96F-C543-B01D-637A572C71DB}"/>
              </a:ext>
            </a:extLst>
          </p:cNvPr>
          <p:cNvSpPr>
            <a:spLocks noGrp="1"/>
          </p:cNvSpPr>
          <p:nvPr>
            <p:ph type="title"/>
          </p:nvPr>
        </p:nvSpPr>
        <p:spPr/>
        <p:txBody>
          <a:bodyPr>
            <a:noAutofit/>
          </a:bodyPr>
          <a:lstStyle/>
          <a:p>
            <a:r>
              <a:rPr lang="en-US" sz="2400" dirty="0"/>
              <a:t>1. Docker for servers: Linux &amp; </a:t>
            </a:r>
            <a:r>
              <a:rPr lang="en-US" sz="2400" dirty="0" err="1"/>
              <a:t>zLinux</a:t>
            </a:r>
            <a:r>
              <a:rPr lang="en-US" sz="2400" dirty="0"/>
              <a:t> containers go live</a:t>
            </a:r>
          </a:p>
        </p:txBody>
      </p:sp>
      <p:sp>
        <p:nvSpPr>
          <p:cNvPr id="5" name="Content Placeholder 4"/>
          <p:cNvSpPr>
            <a:spLocks noGrp="1"/>
          </p:cNvSpPr>
          <p:nvPr>
            <p:ph idx="1"/>
          </p:nvPr>
        </p:nvSpPr>
        <p:spPr>
          <a:xfrm>
            <a:off x="317500" y="943429"/>
            <a:ext cx="8369300" cy="3960439"/>
          </a:xfrm>
        </p:spPr>
        <p:txBody>
          <a:bodyPr vert="horz" lIns="91440" tIns="45720" rIns="91440" bIns="45720" rtlCol="0" anchor="t">
            <a:normAutofit fontScale="62500" lnSpcReduction="20000"/>
          </a:bodyPr>
          <a:lstStyle/>
          <a:p>
            <a:pPr marL="0" indent="0">
              <a:buNone/>
            </a:pPr>
            <a:r>
              <a:rPr lang="en-US" dirty="0"/>
              <a:t>In PI3:</a:t>
            </a:r>
          </a:p>
          <a:p>
            <a:r>
              <a:rPr lang="en-US" dirty="0"/>
              <a:t>Containers were successfully built for Linux and </a:t>
            </a:r>
            <a:r>
              <a:rPr lang="en-US" dirty="0" err="1"/>
              <a:t>zLinux</a:t>
            </a:r>
            <a:endParaRPr lang="en-US" dirty="0"/>
          </a:p>
          <a:p>
            <a:r>
              <a:rPr lang="en-US" dirty="0"/>
              <a:t>Containers for Linux are now automated in the pipeline each release.</a:t>
            </a:r>
          </a:p>
          <a:p>
            <a:r>
              <a:rPr lang="en-US" dirty="0"/>
              <a:t>Various config options (external/internal certs, plugins, instance files) tested and documented</a:t>
            </a:r>
          </a:p>
          <a:p>
            <a:r>
              <a:rPr lang="en-US" dirty="0"/>
              <a:t>Marist access to </a:t>
            </a:r>
            <a:r>
              <a:rPr lang="en-US" dirty="0" err="1"/>
              <a:t>zLinux</a:t>
            </a:r>
            <a:r>
              <a:rPr lang="en-US" dirty="0"/>
              <a:t> granted</a:t>
            </a:r>
          </a:p>
          <a:p>
            <a:r>
              <a:rPr lang="en-US" dirty="0"/>
              <a:t>Install &amp; config documentation drafted</a:t>
            </a:r>
          </a:p>
          <a:p>
            <a:pPr marL="0" indent="0">
              <a:buNone/>
            </a:pPr>
            <a:endParaRPr lang="en-US" dirty="0"/>
          </a:p>
          <a:p>
            <a:pPr marL="0" indent="0">
              <a:buNone/>
            </a:pPr>
            <a:endParaRPr lang="en-US" dirty="0"/>
          </a:p>
          <a:p>
            <a:pPr marL="0" indent="0">
              <a:buNone/>
            </a:pPr>
            <a:r>
              <a:rPr lang="en-US" dirty="0"/>
              <a:t>We're about ready to consider the server docker image a "beta", in that we want feedback to improve the experience. Therefore, in this PI we will launch the beta on zowe.org and </a:t>
            </a:r>
            <a:r>
              <a:rPr lang="en-US" dirty="0" err="1"/>
              <a:t>dockerhub</a:t>
            </a:r>
            <a:r>
              <a:rPr lang="en-US" dirty="0"/>
              <a:t>, and if feedback is positive Docker may end up as a first-class option by the end of PI4. We will also automate </a:t>
            </a:r>
            <a:r>
              <a:rPr lang="en-US" dirty="0" err="1"/>
              <a:t>zLinux</a:t>
            </a:r>
            <a:r>
              <a:rPr lang="en-US" dirty="0"/>
              <a:t> builds and begin to explore </a:t>
            </a:r>
            <a:r>
              <a:rPr lang="en-US" dirty="0" err="1"/>
              <a:t>zCX</a:t>
            </a:r>
            <a:r>
              <a:rPr lang="en-US" dirty="0"/>
              <a:t>.</a:t>
            </a:r>
          </a:p>
          <a:p>
            <a:endParaRPr lang="en-US" dirty="0"/>
          </a:p>
        </p:txBody>
      </p:sp>
    </p:spTree>
    <p:extLst>
      <p:ext uri="{BB962C8B-B14F-4D97-AF65-F5344CB8AC3E}">
        <p14:creationId xmlns:p14="http://schemas.microsoft.com/office/powerpoint/2010/main" val="31172123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550BC-6172-4CB2-BA9D-68A5C4B54599}"/>
              </a:ext>
            </a:extLst>
          </p:cNvPr>
          <p:cNvSpPr>
            <a:spLocks noGrp="1"/>
          </p:cNvSpPr>
          <p:nvPr>
            <p:ph type="title"/>
          </p:nvPr>
        </p:nvSpPr>
        <p:spPr/>
        <p:txBody>
          <a:bodyPr>
            <a:noAutofit/>
          </a:bodyPr>
          <a:lstStyle/>
          <a:p>
            <a:r>
              <a:rPr lang="en-US" sz="2800" dirty="0"/>
              <a:t>Docker for servers: Deliverables</a:t>
            </a:r>
          </a:p>
        </p:txBody>
      </p:sp>
      <p:sp>
        <p:nvSpPr>
          <p:cNvPr id="3" name="Content Placeholder 2">
            <a:extLst>
              <a:ext uri="{FF2B5EF4-FFF2-40B4-BE49-F238E27FC236}">
                <a16:creationId xmlns:a16="http://schemas.microsoft.com/office/drawing/2014/main" id="{4E15734E-C257-4158-9576-8A7D7BDFD9D7}"/>
              </a:ext>
            </a:extLst>
          </p:cNvPr>
          <p:cNvSpPr>
            <a:spLocks noGrp="1"/>
          </p:cNvSpPr>
          <p:nvPr>
            <p:ph idx="1"/>
          </p:nvPr>
        </p:nvSpPr>
        <p:spPr/>
        <p:txBody>
          <a:bodyPr vert="horz" lIns="91440" tIns="45720" rIns="91440" bIns="45720" rtlCol="0" anchor="t">
            <a:normAutofit/>
          </a:bodyPr>
          <a:lstStyle/>
          <a:p>
            <a:r>
              <a:rPr lang="en-US" sz="1800" dirty="0"/>
              <a:t>Official </a:t>
            </a:r>
            <a:r>
              <a:rPr lang="en-US" sz="1800" dirty="0" err="1"/>
              <a:t>zowe</a:t>
            </a:r>
            <a:r>
              <a:rPr lang="en-US" sz="1800" dirty="0"/>
              <a:t> server components installer for docker </a:t>
            </a:r>
            <a:r>
              <a:rPr lang="en-US" sz="1800" dirty="0" err="1"/>
              <a:t>linux</a:t>
            </a:r>
            <a:r>
              <a:rPr lang="en-US" sz="1800" dirty="0"/>
              <a:t> &amp; </a:t>
            </a:r>
            <a:r>
              <a:rPr lang="en-US" sz="1800" dirty="0" err="1"/>
              <a:t>zlinux</a:t>
            </a:r>
            <a:r>
              <a:rPr lang="en-US" sz="1800" dirty="0"/>
              <a:t> on zowe.org</a:t>
            </a:r>
          </a:p>
          <a:p>
            <a:r>
              <a:rPr lang="en-US" sz="1800" dirty="0"/>
              <a:t>Documentation to cover how &amp; why to use the docker options</a:t>
            </a:r>
          </a:p>
          <a:p>
            <a:r>
              <a:rPr lang="en-US" sz="1800" dirty="0"/>
              <a:t>Prototype of </a:t>
            </a:r>
            <a:r>
              <a:rPr lang="en-US" sz="1800" dirty="0" err="1"/>
              <a:t>zCX</a:t>
            </a:r>
            <a:r>
              <a:rPr lang="en-US" sz="1800" dirty="0"/>
              <a:t> container</a:t>
            </a:r>
          </a:p>
          <a:p>
            <a:endParaRPr lang="en-US" sz="1800" dirty="0"/>
          </a:p>
        </p:txBody>
      </p:sp>
    </p:spTree>
    <p:extLst>
      <p:ext uri="{BB962C8B-B14F-4D97-AF65-F5344CB8AC3E}">
        <p14:creationId xmlns:p14="http://schemas.microsoft.com/office/powerpoint/2010/main" val="4560593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33BAB-2DF0-49DF-A40C-98001D3B5D0F}"/>
              </a:ext>
            </a:extLst>
          </p:cNvPr>
          <p:cNvSpPr>
            <a:spLocks noGrp="1"/>
          </p:cNvSpPr>
          <p:nvPr>
            <p:ph type="title"/>
          </p:nvPr>
        </p:nvSpPr>
        <p:spPr/>
        <p:txBody>
          <a:bodyPr>
            <a:noAutofit/>
          </a:bodyPr>
          <a:lstStyle/>
          <a:p>
            <a:r>
              <a:rPr lang="en-US" sz="2800" dirty="0"/>
              <a:t>Docker for servers: Dependency &amp; Risk</a:t>
            </a:r>
          </a:p>
        </p:txBody>
      </p:sp>
      <p:sp>
        <p:nvSpPr>
          <p:cNvPr id="3" name="Content Placeholder 2">
            <a:extLst>
              <a:ext uri="{FF2B5EF4-FFF2-40B4-BE49-F238E27FC236}">
                <a16:creationId xmlns:a16="http://schemas.microsoft.com/office/drawing/2014/main" id="{02E0A3F6-3DDF-453A-B0EC-35F8AE7B301A}"/>
              </a:ext>
            </a:extLst>
          </p:cNvPr>
          <p:cNvSpPr>
            <a:spLocks noGrp="1"/>
          </p:cNvSpPr>
          <p:nvPr>
            <p:ph idx="1"/>
          </p:nvPr>
        </p:nvSpPr>
        <p:spPr/>
        <p:txBody>
          <a:bodyPr vert="horz" lIns="91440" tIns="45720" rIns="91440" bIns="45720" rtlCol="0" anchor="t">
            <a:normAutofit/>
          </a:bodyPr>
          <a:lstStyle/>
          <a:p>
            <a:pPr marL="0" indent="0">
              <a:buNone/>
            </a:pPr>
            <a:r>
              <a:rPr lang="en-US" sz="1800" dirty="0"/>
              <a:t>Dependency</a:t>
            </a:r>
          </a:p>
          <a:p>
            <a:r>
              <a:rPr lang="en-US" sz="1800" dirty="0"/>
              <a:t>None currently but the systems and documentation squads may wish to review and discuss</a:t>
            </a:r>
          </a:p>
          <a:p>
            <a:pPr marL="0" indent="0">
              <a:buNone/>
            </a:pPr>
            <a:endParaRPr lang="en-US" sz="1800" dirty="0"/>
          </a:p>
          <a:p>
            <a:pPr>
              <a:buNone/>
            </a:pPr>
            <a:r>
              <a:rPr lang="en-US" sz="1800" dirty="0"/>
              <a:t>Risk</a:t>
            </a:r>
          </a:p>
          <a:p>
            <a:r>
              <a:rPr lang="en-US" sz="1800" dirty="0"/>
              <a:t>Access to </a:t>
            </a:r>
            <a:r>
              <a:rPr lang="en-US" sz="1800" dirty="0" err="1"/>
              <a:t>zCX</a:t>
            </a:r>
            <a:r>
              <a:rPr lang="en-US" sz="1800" dirty="0"/>
              <a:t> may limit progress on it</a:t>
            </a:r>
          </a:p>
          <a:p>
            <a:r>
              <a:rPr lang="en-US" sz="1800" dirty="0"/>
              <a:t>Adoption may vary by </a:t>
            </a:r>
            <a:r>
              <a:rPr lang="en-US" sz="1800" dirty="0" err="1"/>
              <a:t>linux</a:t>
            </a:r>
            <a:r>
              <a:rPr lang="en-US" sz="1800" dirty="0"/>
              <a:t> availability and comfort. More outreach, education, documentation may be needed.</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1902530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1"/>
          <p:cNvSpPr txBox="1"/>
          <p:nvPr/>
        </p:nvSpPr>
        <p:spPr>
          <a:xfrm>
            <a:off x="298581" y="2589143"/>
            <a:ext cx="6446160" cy="2138776"/>
          </a:xfrm>
          <a:prstGeom prst="rect">
            <a:avLst/>
          </a:prstGeom>
          <a:noFill/>
          <a:ln>
            <a:noFill/>
          </a:ln>
        </p:spPr>
        <p:txBody>
          <a:bodyPr lIns="0" tIns="0" rIns="0" bIns="0" anchor="b">
            <a:noAutofit/>
          </a:bodyPr>
          <a:lstStyle/>
          <a:p>
            <a:pPr marL="457200" lvl="0" indent="-228240">
              <a:lnSpc>
                <a:spcPct val="85000"/>
              </a:lnSpc>
              <a:spcBef>
                <a:spcPts val="901"/>
              </a:spcBef>
            </a:pPr>
            <a:r>
              <a:rPr lang="en-US" sz="3000" b="1" spc="-1" dirty="0" err="1">
                <a:solidFill>
                  <a:srgbClr val="000000"/>
                </a:solidFill>
                <a:latin typeface="Arial" panose="020B0604020202020204" pitchFamily="34" charset="0"/>
                <a:ea typeface="Arial"/>
                <a:cs typeface="Arial" panose="020B0604020202020204" pitchFamily="34" charset="0"/>
              </a:rPr>
              <a:t>Zowe</a:t>
            </a:r>
            <a:r>
              <a:rPr lang="en-US" sz="3000" b="1" spc="-1" dirty="0">
                <a:solidFill>
                  <a:srgbClr val="000000"/>
                </a:solidFill>
                <a:latin typeface="Arial" panose="020B0604020202020204" pitchFamily="34" charset="0"/>
                <a:ea typeface="Arial"/>
                <a:cs typeface="Arial" panose="020B0604020202020204" pitchFamily="34" charset="0"/>
              </a:rPr>
              <a:t> Explorer Squad Focus</a:t>
            </a:r>
            <a:endParaRPr lang="en-US" sz="3000" spc="-1" dirty="0">
              <a:solidFill>
                <a:srgbClr val="000000"/>
              </a:solidFill>
              <a:latin typeface="Arial" panose="020B0604020202020204" pitchFamily="34" charset="0"/>
              <a:cs typeface="Arial" panose="020B0604020202020204" pitchFamily="34" charset="0"/>
            </a:endParaRPr>
          </a:p>
          <a:p>
            <a:pPr marL="457200" lvl="0" indent="-228240">
              <a:lnSpc>
                <a:spcPct val="85000"/>
              </a:lnSpc>
              <a:spcBef>
                <a:spcPts val="901"/>
              </a:spcBef>
            </a:pPr>
            <a:r>
              <a:rPr lang="en-US" spc="-1" dirty="0">
                <a:solidFill>
                  <a:srgbClr val="000000"/>
                </a:solidFill>
                <a:latin typeface="Arial" panose="020B0604020202020204" pitchFamily="34" charset="0"/>
                <a:ea typeface="Arial"/>
                <a:cs typeface="Arial" panose="020B0604020202020204" pitchFamily="34" charset="0"/>
              </a:rPr>
              <a:t>Zachariah Mullen (Scrum Master)</a:t>
            </a:r>
          </a:p>
          <a:p>
            <a:pPr marL="457200" lvl="0" indent="-228240">
              <a:lnSpc>
                <a:spcPct val="85000"/>
              </a:lnSpc>
              <a:spcBef>
                <a:spcPts val="901"/>
              </a:spcBef>
            </a:pPr>
            <a:r>
              <a:rPr lang="en-US" spc="-1" dirty="0">
                <a:solidFill>
                  <a:srgbClr val="000000"/>
                </a:solidFill>
                <a:latin typeface="Arial" panose="020B0604020202020204" pitchFamily="34" charset="0"/>
                <a:ea typeface="Arial"/>
                <a:cs typeface="Arial" panose="020B0604020202020204" pitchFamily="34" charset="0"/>
              </a:rPr>
              <a:t>Fernando Rijo Cedeno (Squad Lead)</a:t>
            </a:r>
          </a:p>
          <a:p>
            <a:pPr marL="457200" lvl="0" indent="-228240">
              <a:lnSpc>
                <a:spcPct val="85000"/>
              </a:lnSpc>
              <a:spcBef>
                <a:spcPts val="901"/>
              </a:spcBef>
            </a:pPr>
            <a:endParaRPr lang="en-US" b="1" spc="-1" dirty="0">
              <a:solidFill>
                <a:srgbClr val="000000"/>
              </a:solidFill>
              <a:latin typeface="Arial" panose="020B0604020202020204" pitchFamily="34" charset="0"/>
              <a:cs typeface="Arial" panose="020B0604020202020204" pitchFamily="34" charset="0"/>
            </a:endParaRPr>
          </a:p>
          <a:p>
            <a:pPr marL="457200" lvl="0" indent="-228240">
              <a:lnSpc>
                <a:spcPct val="85000"/>
              </a:lnSpc>
              <a:spcBef>
                <a:spcPts val="901"/>
              </a:spcBef>
            </a:pPr>
            <a:r>
              <a:rPr lang="en-US" spc="-1" dirty="0">
                <a:solidFill>
                  <a:srgbClr val="000000"/>
                </a:solidFill>
                <a:latin typeface="Arial" panose="020B0604020202020204" pitchFamily="34" charset="0"/>
                <a:cs typeface="Arial" panose="020B0604020202020204" pitchFamily="34" charset="0"/>
                <a:hlinkClick r:id="rId2"/>
              </a:rPr>
              <a:t>Objectives</a:t>
            </a:r>
            <a:endParaRPr lang="en-US" spc="-1" dirty="0">
              <a:solidFill>
                <a:srgbClr val="000000"/>
              </a:solidFill>
              <a:latin typeface="Arial" panose="020B0604020202020204" pitchFamily="34" charset="0"/>
              <a:cs typeface="Arial" panose="020B0604020202020204" pitchFamily="34" charset="0"/>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9E477-C97A-410E-B912-63A7688CDC4B}"/>
              </a:ext>
            </a:extLst>
          </p:cNvPr>
          <p:cNvSpPr>
            <a:spLocks noGrp="1"/>
          </p:cNvSpPr>
          <p:nvPr>
            <p:ph type="title"/>
          </p:nvPr>
        </p:nvSpPr>
        <p:spPr/>
        <p:txBody>
          <a:bodyPr>
            <a:noAutofit/>
          </a:bodyPr>
          <a:lstStyle/>
          <a:p>
            <a:r>
              <a:rPr lang="en-US" sz="2800" dirty="0"/>
              <a:t>2. Initial HA/FT for all </a:t>
            </a:r>
            <a:r>
              <a:rPr lang="en-US" sz="2800" dirty="0" err="1"/>
              <a:t>Zowe</a:t>
            </a:r>
            <a:r>
              <a:rPr lang="en-US" sz="2800" dirty="0"/>
              <a:t> server components</a:t>
            </a:r>
          </a:p>
        </p:txBody>
      </p:sp>
      <p:sp>
        <p:nvSpPr>
          <p:cNvPr id="3" name="Content Placeholder 2">
            <a:extLst>
              <a:ext uri="{FF2B5EF4-FFF2-40B4-BE49-F238E27FC236}">
                <a16:creationId xmlns:a16="http://schemas.microsoft.com/office/drawing/2014/main" id="{39EC28B8-D23F-4FD8-AA54-F5EDB857F356}"/>
              </a:ext>
            </a:extLst>
          </p:cNvPr>
          <p:cNvSpPr>
            <a:spLocks noGrp="1"/>
          </p:cNvSpPr>
          <p:nvPr>
            <p:ph idx="1"/>
          </p:nvPr>
        </p:nvSpPr>
        <p:spPr>
          <a:xfrm>
            <a:off x="178421" y="758283"/>
            <a:ext cx="8876370" cy="4225775"/>
          </a:xfrm>
        </p:spPr>
        <p:txBody>
          <a:bodyPr vert="horz" lIns="91440" tIns="45720" rIns="91440" bIns="45720" rtlCol="0" anchor="t">
            <a:noAutofit/>
          </a:bodyPr>
          <a:lstStyle/>
          <a:p>
            <a:pPr marL="0" indent="0">
              <a:buNone/>
            </a:pPr>
            <a:r>
              <a:rPr lang="en-US" sz="1800" dirty="0"/>
              <a:t>Community has narrowed down possibilities for HA/FT to a few achievable tasks</a:t>
            </a:r>
          </a:p>
          <a:p>
            <a:r>
              <a:rPr lang="en-US" sz="1800" dirty="0"/>
              <a:t>Create a TCP-based caching service for components to store state </a:t>
            </a:r>
          </a:p>
          <a:p>
            <a:pPr lvl="1"/>
            <a:r>
              <a:rPr lang="en-US" sz="1800" dirty="0"/>
              <a:t>VSAM-based storage a likely first implementation</a:t>
            </a:r>
          </a:p>
          <a:p>
            <a:r>
              <a:rPr lang="en-US" sz="1800" dirty="0"/>
              <a:t>Enhance any servers with state to utilize caching service </a:t>
            </a:r>
          </a:p>
          <a:p>
            <a:pPr lvl="1"/>
            <a:r>
              <a:rPr lang="en-US" sz="1800" dirty="0"/>
              <a:t>In </a:t>
            </a:r>
            <a:r>
              <a:rPr lang="en-US" sz="1800" dirty="0" err="1"/>
              <a:t>WebUI</a:t>
            </a:r>
            <a:r>
              <a:rPr lang="en-US" sz="1800" dirty="0"/>
              <a:t> Squad, app-server &amp; </a:t>
            </a:r>
            <a:r>
              <a:rPr lang="en-US" sz="1800" dirty="0" err="1"/>
              <a:t>zss</a:t>
            </a:r>
            <a:r>
              <a:rPr lang="en-US" sz="1800" dirty="0"/>
              <a:t> have state. NodeJS library convenience may lead to app-server implementation first.</a:t>
            </a:r>
          </a:p>
          <a:p>
            <a:r>
              <a:rPr lang="en-US" sz="1800" dirty="0"/>
              <a:t>Launcher service needed for starting, monitoring, and restarting components upon failure </a:t>
            </a:r>
          </a:p>
          <a:p>
            <a:pPr lvl="1"/>
            <a:r>
              <a:rPr lang="en-US" sz="1800" dirty="0" err="1"/>
              <a:t>WebUI</a:t>
            </a:r>
            <a:r>
              <a:rPr lang="en-US" sz="1800" dirty="0"/>
              <a:t> Squad contributing the </a:t>
            </a:r>
            <a:r>
              <a:rPr lang="en-US" sz="1800" dirty="0" err="1"/>
              <a:t>Zowe</a:t>
            </a:r>
            <a:r>
              <a:rPr lang="en-US" sz="1800" dirty="0"/>
              <a:t> launcher or </a:t>
            </a:r>
            <a:r>
              <a:rPr lang="en-US" sz="1800" dirty="0" err="1"/>
              <a:t>zLauncher</a:t>
            </a:r>
            <a:r>
              <a:rPr lang="en-US" sz="1800" dirty="0"/>
              <a:t> as a simple &amp; server-agnostic monitor and invoker of component scripts</a:t>
            </a:r>
          </a:p>
          <a:p>
            <a:pPr lvl="1"/>
            <a:r>
              <a:rPr lang="en-US" sz="1800" dirty="0"/>
              <a:t>Launcher to continue to be enhanced to meet needs of HA/FT task</a:t>
            </a:r>
          </a:p>
          <a:p>
            <a:r>
              <a:rPr lang="en-US" sz="1800" dirty="0"/>
              <a:t>Package caching service and launcher into release</a:t>
            </a:r>
          </a:p>
          <a:p>
            <a:r>
              <a:rPr lang="en-US" sz="1800" dirty="0"/>
              <a:t>Document how HA/FT works, guarantees and limitations, configuration and prerequisites</a:t>
            </a:r>
          </a:p>
          <a:p>
            <a:endParaRPr lang="en-US" sz="1800" dirty="0"/>
          </a:p>
        </p:txBody>
      </p:sp>
    </p:spTree>
    <p:extLst>
      <p:ext uri="{BB962C8B-B14F-4D97-AF65-F5344CB8AC3E}">
        <p14:creationId xmlns:p14="http://schemas.microsoft.com/office/powerpoint/2010/main" val="32864913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2957E-26C5-46ED-BD4E-0875F6939813}"/>
              </a:ext>
            </a:extLst>
          </p:cNvPr>
          <p:cNvSpPr>
            <a:spLocks noGrp="1"/>
          </p:cNvSpPr>
          <p:nvPr>
            <p:ph type="title"/>
          </p:nvPr>
        </p:nvSpPr>
        <p:spPr/>
        <p:txBody>
          <a:bodyPr>
            <a:noAutofit/>
          </a:bodyPr>
          <a:lstStyle/>
          <a:p>
            <a:r>
              <a:rPr lang="en-US" sz="2800" dirty="0"/>
              <a:t>HA/FT: Deliverable</a:t>
            </a:r>
          </a:p>
        </p:txBody>
      </p:sp>
      <p:sp>
        <p:nvSpPr>
          <p:cNvPr id="3" name="Content Placeholder 2">
            <a:extLst>
              <a:ext uri="{FF2B5EF4-FFF2-40B4-BE49-F238E27FC236}">
                <a16:creationId xmlns:a16="http://schemas.microsoft.com/office/drawing/2014/main" id="{E69F2009-8045-439B-BE08-C25B52230171}"/>
              </a:ext>
            </a:extLst>
          </p:cNvPr>
          <p:cNvSpPr>
            <a:spLocks noGrp="1"/>
          </p:cNvSpPr>
          <p:nvPr>
            <p:ph idx="1"/>
          </p:nvPr>
        </p:nvSpPr>
        <p:spPr/>
        <p:txBody>
          <a:bodyPr vert="horz" lIns="91440" tIns="45720" rIns="91440" bIns="45720" rtlCol="0" anchor="t">
            <a:normAutofit/>
          </a:bodyPr>
          <a:lstStyle/>
          <a:p>
            <a:pPr marL="0" indent="0">
              <a:buNone/>
            </a:pPr>
            <a:r>
              <a:rPr lang="en-US" sz="1800" dirty="0"/>
              <a:t>Deliverable</a:t>
            </a:r>
          </a:p>
          <a:p>
            <a:r>
              <a:rPr lang="en-US" sz="1800" dirty="0"/>
              <a:t>HA/FT that is usable to improve uptime on at least 1 LPAR, if not the entire </a:t>
            </a:r>
            <a:r>
              <a:rPr lang="en-US" sz="1800" dirty="0" err="1"/>
              <a:t>sysplex</a:t>
            </a:r>
            <a:r>
              <a:rPr lang="en-US" sz="1800" dirty="0"/>
              <a:t>. Desire to achieve HA/FT in the Docker context, but focus to solve 1 z/OS LPAR first.</a:t>
            </a:r>
          </a:p>
        </p:txBody>
      </p:sp>
    </p:spTree>
    <p:extLst>
      <p:ext uri="{BB962C8B-B14F-4D97-AF65-F5344CB8AC3E}">
        <p14:creationId xmlns:p14="http://schemas.microsoft.com/office/powerpoint/2010/main" val="7821338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C27EA-97EA-4616-AD38-DE5421902C82}"/>
              </a:ext>
            </a:extLst>
          </p:cNvPr>
          <p:cNvSpPr>
            <a:spLocks noGrp="1"/>
          </p:cNvSpPr>
          <p:nvPr>
            <p:ph type="title"/>
          </p:nvPr>
        </p:nvSpPr>
        <p:spPr/>
        <p:txBody>
          <a:bodyPr>
            <a:noAutofit/>
          </a:bodyPr>
          <a:lstStyle/>
          <a:p>
            <a:r>
              <a:rPr lang="en-US" sz="2800" dirty="0"/>
              <a:t>HA/FT: Dependency, Risk</a:t>
            </a:r>
          </a:p>
        </p:txBody>
      </p:sp>
      <p:sp>
        <p:nvSpPr>
          <p:cNvPr id="3" name="Content Placeholder 2">
            <a:extLst>
              <a:ext uri="{FF2B5EF4-FFF2-40B4-BE49-F238E27FC236}">
                <a16:creationId xmlns:a16="http://schemas.microsoft.com/office/drawing/2014/main" id="{DB095119-4826-4C24-8DD6-DE1EE7146FE2}"/>
              </a:ext>
            </a:extLst>
          </p:cNvPr>
          <p:cNvSpPr>
            <a:spLocks noGrp="1"/>
          </p:cNvSpPr>
          <p:nvPr>
            <p:ph idx="1"/>
          </p:nvPr>
        </p:nvSpPr>
        <p:spPr/>
        <p:txBody>
          <a:bodyPr vert="horz" lIns="91440" tIns="45720" rIns="91440" bIns="45720" rtlCol="0" anchor="t">
            <a:normAutofit/>
          </a:bodyPr>
          <a:lstStyle/>
          <a:p>
            <a:pPr marL="0" indent="0">
              <a:buNone/>
            </a:pPr>
            <a:r>
              <a:rPr lang="en-US" sz="1800" dirty="0"/>
              <a:t>Dependency</a:t>
            </a:r>
          </a:p>
          <a:p>
            <a:r>
              <a:rPr lang="en-US" sz="1800" dirty="0">
                <a:solidFill>
                  <a:srgbClr val="FF0000"/>
                </a:solidFill>
              </a:rPr>
              <a:t>Highly cross-squad task that requires leadership/ownership of tasks to drive completion</a:t>
            </a:r>
          </a:p>
          <a:p>
            <a:pPr marL="0" indent="0">
              <a:buNone/>
            </a:pPr>
            <a:r>
              <a:rPr lang="en-US" sz="1800" dirty="0"/>
              <a:t>Risk</a:t>
            </a:r>
          </a:p>
          <a:p>
            <a:r>
              <a:rPr lang="en-US" sz="1800" dirty="0"/>
              <a:t>Highly cross-squad task that requires leadership/ownership of tasks to drive completion</a:t>
            </a:r>
          </a:p>
          <a:p>
            <a:r>
              <a:rPr lang="en-US" sz="1800" dirty="0"/>
              <a:t>Dependencies or configuration that makes the solution unattractive... we've eliminated a few options from many PI3 discussions</a:t>
            </a:r>
          </a:p>
          <a:p>
            <a:pPr marL="0" indent="0">
              <a:buNone/>
            </a:pPr>
            <a:endParaRPr lang="en-US" sz="1800" dirty="0">
              <a:solidFill>
                <a:srgbClr val="000000"/>
              </a:solidFill>
            </a:endParaRPr>
          </a:p>
        </p:txBody>
      </p:sp>
    </p:spTree>
    <p:extLst>
      <p:ext uri="{BB962C8B-B14F-4D97-AF65-F5344CB8AC3E}">
        <p14:creationId xmlns:p14="http://schemas.microsoft.com/office/powerpoint/2010/main" val="7993041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F0F34-F8E7-43C0-A23F-EFF3BA49A79F}"/>
              </a:ext>
            </a:extLst>
          </p:cNvPr>
          <p:cNvSpPr>
            <a:spLocks noGrp="1"/>
          </p:cNvSpPr>
          <p:nvPr>
            <p:ph type="title"/>
          </p:nvPr>
        </p:nvSpPr>
        <p:spPr/>
        <p:txBody>
          <a:bodyPr>
            <a:noAutofit/>
          </a:bodyPr>
          <a:lstStyle/>
          <a:p>
            <a:r>
              <a:rPr lang="en-US" sz="2800" dirty="0"/>
              <a:t>3. Desktop Editor unification</a:t>
            </a:r>
          </a:p>
        </p:txBody>
      </p:sp>
      <p:sp>
        <p:nvSpPr>
          <p:cNvPr id="3" name="Content Placeholder 2">
            <a:extLst>
              <a:ext uri="{FF2B5EF4-FFF2-40B4-BE49-F238E27FC236}">
                <a16:creationId xmlns:a16="http://schemas.microsoft.com/office/drawing/2014/main" id="{1192DAF3-D902-45BB-A435-4900BBFB1246}"/>
              </a:ext>
            </a:extLst>
          </p:cNvPr>
          <p:cNvSpPr>
            <a:spLocks noGrp="1"/>
          </p:cNvSpPr>
          <p:nvPr>
            <p:ph idx="1"/>
          </p:nvPr>
        </p:nvSpPr>
        <p:spPr/>
        <p:txBody>
          <a:bodyPr vert="horz" lIns="91440" tIns="45720" rIns="91440" bIns="45720" rtlCol="0" anchor="t">
            <a:normAutofit/>
          </a:bodyPr>
          <a:lstStyle/>
          <a:p>
            <a:pPr marL="0" indent="0">
              <a:buNone/>
            </a:pPr>
            <a:r>
              <a:rPr lang="en-US" sz="1800" dirty="0"/>
              <a:t>MVS &amp; USS Explorers in the </a:t>
            </a:r>
            <a:r>
              <a:rPr lang="en-US" sz="1800" dirty="0" err="1"/>
              <a:t>Zowe</a:t>
            </a:r>
            <a:r>
              <a:rPr lang="en-US" sz="1800" dirty="0"/>
              <a:t> Desktop have overlap with the Desktop's Editor but are maintained by same squad. Build up the Editor so that missing </a:t>
            </a:r>
            <a:r>
              <a:rPr lang="en-US" sz="1800" dirty="0" err="1"/>
              <a:t>featuers</a:t>
            </a:r>
            <a:r>
              <a:rPr lang="en-US" sz="1800" dirty="0"/>
              <a:t> that are found in the MVS/USS Explorers are added to the Editor. Editor will become a one-stop place for the out-of-the-box editing experience in the Desktop.</a:t>
            </a:r>
          </a:p>
        </p:txBody>
      </p:sp>
    </p:spTree>
    <p:extLst>
      <p:ext uri="{BB962C8B-B14F-4D97-AF65-F5344CB8AC3E}">
        <p14:creationId xmlns:p14="http://schemas.microsoft.com/office/powerpoint/2010/main" val="29857223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219D9-D5FD-44A5-9C6C-4BC2533C933D}"/>
              </a:ext>
            </a:extLst>
          </p:cNvPr>
          <p:cNvSpPr>
            <a:spLocks noGrp="1"/>
          </p:cNvSpPr>
          <p:nvPr>
            <p:ph type="title"/>
          </p:nvPr>
        </p:nvSpPr>
        <p:spPr/>
        <p:txBody>
          <a:bodyPr>
            <a:noAutofit/>
          </a:bodyPr>
          <a:lstStyle/>
          <a:p>
            <a:r>
              <a:rPr lang="en-US" sz="2800" dirty="0"/>
              <a:t>Editor unification: Deliverables</a:t>
            </a:r>
          </a:p>
        </p:txBody>
      </p:sp>
      <p:sp>
        <p:nvSpPr>
          <p:cNvPr id="3" name="Content Placeholder 2">
            <a:extLst>
              <a:ext uri="{FF2B5EF4-FFF2-40B4-BE49-F238E27FC236}">
                <a16:creationId xmlns:a16="http://schemas.microsoft.com/office/drawing/2014/main" id="{2E7FF504-0885-4742-A5CC-7D08756376C7}"/>
              </a:ext>
            </a:extLst>
          </p:cNvPr>
          <p:cNvSpPr>
            <a:spLocks noGrp="1"/>
          </p:cNvSpPr>
          <p:nvPr>
            <p:ph idx="1"/>
          </p:nvPr>
        </p:nvSpPr>
        <p:spPr>
          <a:xfrm>
            <a:off x="317500" y="943429"/>
            <a:ext cx="8369300" cy="3983299"/>
          </a:xfrm>
        </p:spPr>
        <p:txBody>
          <a:bodyPr vert="horz" lIns="91440" tIns="45720" rIns="91440" bIns="45720" rtlCol="0" anchor="t">
            <a:normAutofit/>
          </a:bodyPr>
          <a:lstStyle/>
          <a:p>
            <a:pPr marL="0" indent="0">
              <a:buNone/>
            </a:pPr>
            <a:r>
              <a:rPr lang="en-US" sz="1800" dirty="0"/>
              <a:t>Specific features to be added include:</a:t>
            </a:r>
          </a:p>
          <a:p>
            <a:r>
              <a:rPr lang="en-US" sz="1800" dirty="0"/>
              <a:t>Syntax highlighting for REXX (JCL and many other languages done already)</a:t>
            </a:r>
          </a:p>
          <a:p>
            <a:r>
              <a:rPr lang="en-US" sz="1800" dirty="0"/>
              <a:t>File abilities: rename, cut, copy, paste, </a:t>
            </a:r>
            <a:r>
              <a:rPr lang="en-US" sz="1800" dirty="0" err="1"/>
              <a:t>chmod</a:t>
            </a:r>
            <a:r>
              <a:rPr lang="en-US" sz="1800" dirty="0"/>
              <a:t>, </a:t>
            </a:r>
            <a:r>
              <a:rPr lang="en-US" sz="1800" dirty="0" err="1"/>
              <a:t>chown</a:t>
            </a:r>
            <a:r>
              <a:rPr lang="en-US" sz="1800" dirty="0"/>
              <a:t>, </a:t>
            </a:r>
            <a:r>
              <a:rPr lang="en-US" sz="1800" dirty="0" err="1"/>
              <a:t>chtag</a:t>
            </a:r>
          </a:p>
          <a:p>
            <a:r>
              <a:rPr lang="en-US" sz="1800" dirty="0"/>
              <a:t>Dataset abilities: Write (requires locking), create, copy</a:t>
            </a:r>
          </a:p>
          <a:p>
            <a:r>
              <a:rPr lang="en-US" sz="1800" dirty="0"/>
              <a:t>Adding/reorganizing hotkeys for existing and new features</a:t>
            </a:r>
          </a:p>
          <a:p>
            <a:r>
              <a:rPr lang="en-US" sz="1800" dirty="0"/>
              <a:t>Adding any missing refresh abilities where missing</a:t>
            </a:r>
          </a:p>
          <a:p>
            <a:r>
              <a:rPr lang="en-US" sz="1800" dirty="0"/>
              <a:t>Adding any missing progress indicators when loading</a:t>
            </a:r>
          </a:p>
          <a:p>
            <a:r>
              <a:rPr lang="en-US" sz="1800" dirty="0" err="1"/>
              <a:t>hoverhelp</a:t>
            </a:r>
            <a:r>
              <a:rPr lang="en-US" sz="1800" dirty="0"/>
              <a:t> (</a:t>
            </a:r>
            <a:r>
              <a:rPr lang="en-US" sz="1800" dirty="0" err="1"/>
              <a:t>rexx</a:t>
            </a:r>
            <a:r>
              <a:rPr lang="en-US" sz="1800" dirty="0"/>
              <a:t>, </a:t>
            </a:r>
            <a:r>
              <a:rPr lang="en-US" sz="1800" dirty="0" err="1"/>
              <a:t>jcl</a:t>
            </a:r>
            <a:r>
              <a:rPr lang="en-US" sz="1800" dirty="0"/>
              <a:t>)</a:t>
            </a:r>
          </a:p>
          <a:p>
            <a:pPr marL="0" indent="0">
              <a:buNone/>
            </a:pPr>
            <a:endParaRPr lang="en-US" sz="1800" b="1" dirty="0"/>
          </a:p>
          <a:p>
            <a:pPr marL="0" indent="0">
              <a:buNone/>
            </a:pPr>
            <a:r>
              <a:rPr lang="en-US" sz="1800" b="1" dirty="0"/>
              <a:t>NOTE:</a:t>
            </a:r>
            <a:r>
              <a:rPr lang="en-US" sz="1800" dirty="0"/>
              <a:t> USS &amp; MVS explorers will still be bundled as they should not be removed during an LTS.</a:t>
            </a:r>
          </a:p>
          <a:p>
            <a:endParaRPr lang="en-US" sz="1800" dirty="0"/>
          </a:p>
        </p:txBody>
      </p:sp>
    </p:spTree>
    <p:extLst>
      <p:ext uri="{BB962C8B-B14F-4D97-AF65-F5344CB8AC3E}">
        <p14:creationId xmlns:p14="http://schemas.microsoft.com/office/powerpoint/2010/main" val="15843201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7514-D50E-4B9B-A2C4-36BC4E28450D}"/>
              </a:ext>
            </a:extLst>
          </p:cNvPr>
          <p:cNvSpPr>
            <a:spLocks noGrp="1"/>
          </p:cNvSpPr>
          <p:nvPr>
            <p:ph type="title"/>
          </p:nvPr>
        </p:nvSpPr>
        <p:spPr/>
        <p:txBody>
          <a:bodyPr>
            <a:noAutofit/>
          </a:bodyPr>
          <a:lstStyle/>
          <a:p>
            <a:r>
              <a:rPr lang="en-US" sz="2800" dirty="0"/>
              <a:t>Editor unification: Dependency, Risk</a:t>
            </a:r>
          </a:p>
        </p:txBody>
      </p:sp>
      <p:sp>
        <p:nvSpPr>
          <p:cNvPr id="3" name="Content Placeholder 2">
            <a:extLst>
              <a:ext uri="{FF2B5EF4-FFF2-40B4-BE49-F238E27FC236}">
                <a16:creationId xmlns:a16="http://schemas.microsoft.com/office/drawing/2014/main" id="{FB9EA5D2-D5D1-405A-B56C-6A24E50A83F4}"/>
              </a:ext>
            </a:extLst>
          </p:cNvPr>
          <p:cNvSpPr>
            <a:spLocks noGrp="1"/>
          </p:cNvSpPr>
          <p:nvPr>
            <p:ph idx="1"/>
          </p:nvPr>
        </p:nvSpPr>
        <p:spPr/>
        <p:txBody>
          <a:bodyPr vert="horz" lIns="91440" tIns="45720" rIns="91440" bIns="45720" rtlCol="0" anchor="t">
            <a:normAutofit/>
          </a:bodyPr>
          <a:lstStyle/>
          <a:p>
            <a:pPr marL="0" indent="0">
              <a:buNone/>
            </a:pPr>
            <a:r>
              <a:rPr lang="en-US" sz="1800" dirty="0"/>
              <a:t>Dependencies</a:t>
            </a:r>
          </a:p>
          <a:p>
            <a:r>
              <a:rPr lang="en-US" sz="1800" dirty="0"/>
              <a:t>None? Development all in-squad</a:t>
            </a:r>
          </a:p>
          <a:p>
            <a:endParaRPr lang="en-US" sz="1800" dirty="0"/>
          </a:p>
          <a:p>
            <a:pPr marL="0" indent="0">
              <a:buNone/>
            </a:pPr>
            <a:r>
              <a:rPr lang="en-US" sz="1800" dirty="0"/>
              <a:t>Risk</a:t>
            </a:r>
          </a:p>
          <a:p>
            <a:r>
              <a:rPr lang="en-US" sz="1800" dirty="0" err="1"/>
              <a:t>Hoverhelp</a:t>
            </a:r>
            <a:r>
              <a:rPr lang="en-US" sz="1800" dirty="0"/>
              <a:t> not yet researched. Feature completion will depend upon library capabilities.</a:t>
            </a:r>
          </a:p>
        </p:txBody>
      </p:sp>
    </p:spTree>
    <p:extLst>
      <p:ext uri="{BB962C8B-B14F-4D97-AF65-F5344CB8AC3E}">
        <p14:creationId xmlns:p14="http://schemas.microsoft.com/office/powerpoint/2010/main" val="13329553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8D162-FA5A-45A8-AFBD-496D9B7B4234}"/>
              </a:ext>
            </a:extLst>
          </p:cNvPr>
          <p:cNvSpPr>
            <a:spLocks noGrp="1"/>
          </p:cNvSpPr>
          <p:nvPr>
            <p:ph type="title"/>
          </p:nvPr>
        </p:nvSpPr>
        <p:spPr/>
        <p:txBody>
          <a:bodyPr>
            <a:noAutofit/>
          </a:bodyPr>
          <a:lstStyle/>
          <a:p>
            <a:r>
              <a:rPr lang="en-US" sz="2800" dirty="0"/>
              <a:t>4. App Du Quarter</a:t>
            </a:r>
          </a:p>
        </p:txBody>
      </p:sp>
      <p:sp>
        <p:nvSpPr>
          <p:cNvPr id="3" name="Content Placeholder 2">
            <a:extLst>
              <a:ext uri="{FF2B5EF4-FFF2-40B4-BE49-F238E27FC236}">
                <a16:creationId xmlns:a16="http://schemas.microsoft.com/office/drawing/2014/main" id="{8445B14A-2A92-40BC-99B7-D0237981E6EB}"/>
              </a:ext>
            </a:extLst>
          </p:cNvPr>
          <p:cNvSpPr>
            <a:spLocks noGrp="1"/>
          </p:cNvSpPr>
          <p:nvPr>
            <p:ph idx="1"/>
          </p:nvPr>
        </p:nvSpPr>
        <p:spPr/>
        <p:txBody>
          <a:bodyPr vert="horz" lIns="91440" tIns="45720" rIns="91440" bIns="45720" rtlCol="0" anchor="t">
            <a:normAutofit/>
          </a:bodyPr>
          <a:lstStyle/>
          <a:p>
            <a:pPr marL="0" indent="0">
              <a:buNone/>
            </a:pPr>
            <a:r>
              <a:rPr lang="en-US" sz="1800" dirty="0"/>
              <a:t>Many important and interesting tasks Desktop would be good for are still lacking Apps. Work towards an MVP of a new App: A USS "process explorer" or "task manager" Motivation is to make working with USS easier, which is a pain point for </a:t>
            </a:r>
            <a:r>
              <a:rPr lang="en-US" sz="1800" dirty="0" err="1"/>
              <a:t>Zowe</a:t>
            </a:r>
            <a:r>
              <a:rPr lang="en-US" sz="1800" dirty="0"/>
              <a:t> servers today.</a:t>
            </a:r>
          </a:p>
        </p:txBody>
      </p:sp>
    </p:spTree>
    <p:extLst>
      <p:ext uri="{BB962C8B-B14F-4D97-AF65-F5344CB8AC3E}">
        <p14:creationId xmlns:p14="http://schemas.microsoft.com/office/powerpoint/2010/main" val="14157703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40D8F-0235-4D47-B133-1A0F2203551F}"/>
              </a:ext>
            </a:extLst>
          </p:cNvPr>
          <p:cNvSpPr>
            <a:spLocks noGrp="1"/>
          </p:cNvSpPr>
          <p:nvPr>
            <p:ph type="title"/>
          </p:nvPr>
        </p:nvSpPr>
        <p:spPr/>
        <p:txBody>
          <a:bodyPr>
            <a:noAutofit/>
          </a:bodyPr>
          <a:lstStyle/>
          <a:p>
            <a:r>
              <a:rPr lang="en-US" sz="2800" dirty="0"/>
              <a:t>App Du Quarter: Deliverable</a:t>
            </a:r>
          </a:p>
        </p:txBody>
      </p:sp>
      <p:sp>
        <p:nvSpPr>
          <p:cNvPr id="3" name="Content Placeholder 2">
            <a:extLst>
              <a:ext uri="{FF2B5EF4-FFF2-40B4-BE49-F238E27FC236}">
                <a16:creationId xmlns:a16="http://schemas.microsoft.com/office/drawing/2014/main" id="{CD141CF7-BB9A-4E25-BAAB-8133240D882E}"/>
              </a:ext>
            </a:extLst>
          </p:cNvPr>
          <p:cNvSpPr>
            <a:spLocks noGrp="1"/>
          </p:cNvSpPr>
          <p:nvPr>
            <p:ph idx="1"/>
          </p:nvPr>
        </p:nvSpPr>
        <p:spPr/>
        <p:txBody>
          <a:bodyPr vert="horz" lIns="91440" tIns="45720" rIns="91440" bIns="45720" rtlCol="0" anchor="t">
            <a:normAutofit/>
          </a:bodyPr>
          <a:lstStyle/>
          <a:p>
            <a:r>
              <a:rPr lang="en-US" sz="1800" dirty="0"/>
              <a:t>A new App. All features desired may not be implemented in 1 quarter, but many will.</a:t>
            </a:r>
          </a:p>
          <a:p>
            <a:r>
              <a:rPr lang="en-US" sz="1800" dirty="0"/>
              <a:t>New REST APIs that may be useful to others</a:t>
            </a:r>
          </a:p>
          <a:p>
            <a:endParaRPr lang="en-US" sz="1800" dirty="0"/>
          </a:p>
        </p:txBody>
      </p:sp>
    </p:spTree>
    <p:extLst>
      <p:ext uri="{BB962C8B-B14F-4D97-AF65-F5344CB8AC3E}">
        <p14:creationId xmlns:p14="http://schemas.microsoft.com/office/powerpoint/2010/main" val="36416344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3CE9B-755F-4EE7-A1BE-483572735299}"/>
              </a:ext>
            </a:extLst>
          </p:cNvPr>
          <p:cNvSpPr>
            <a:spLocks noGrp="1"/>
          </p:cNvSpPr>
          <p:nvPr>
            <p:ph type="title"/>
          </p:nvPr>
        </p:nvSpPr>
        <p:spPr/>
        <p:txBody>
          <a:bodyPr>
            <a:noAutofit/>
          </a:bodyPr>
          <a:lstStyle/>
          <a:p>
            <a:r>
              <a:rPr lang="en-US" sz="2800" dirty="0"/>
              <a:t>App Du Quarter: Dependency, Risk</a:t>
            </a:r>
          </a:p>
        </p:txBody>
      </p:sp>
      <p:sp>
        <p:nvSpPr>
          <p:cNvPr id="3" name="Content Placeholder 2">
            <a:extLst>
              <a:ext uri="{FF2B5EF4-FFF2-40B4-BE49-F238E27FC236}">
                <a16:creationId xmlns:a16="http://schemas.microsoft.com/office/drawing/2014/main" id="{8EF85482-A9ED-485D-86F9-E79ADBA42F15}"/>
              </a:ext>
            </a:extLst>
          </p:cNvPr>
          <p:cNvSpPr>
            <a:spLocks noGrp="1"/>
          </p:cNvSpPr>
          <p:nvPr>
            <p:ph idx="1"/>
          </p:nvPr>
        </p:nvSpPr>
        <p:spPr/>
        <p:txBody>
          <a:bodyPr vert="horz" lIns="91440" tIns="45720" rIns="91440" bIns="45720" rtlCol="0" anchor="t">
            <a:normAutofit/>
          </a:bodyPr>
          <a:lstStyle/>
          <a:p>
            <a:pPr marL="0" indent="0">
              <a:buNone/>
            </a:pPr>
            <a:r>
              <a:rPr lang="en-US" sz="1800" dirty="0"/>
              <a:t>Dependency: </a:t>
            </a:r>
          </a:p>
          <a:p>
            <a:r>
              <a:rPr lang="en-US" sz="1800" dirty="0"/>
              <a:t>None</a:t>
            </a:r>
          </a:p>
          <a:p>
            <a:pPr marL="0" indent="0">
              <a:buNone/>
            </a:pPr>
            <a:endParaRPr lang="en-US" sz="1800" dirty="0"/>
          </a:p>
          <a:p>
            <a:pPr marL="0" indent="0">
              <a:buNone/>
            </a:pPr>
            <a:r>
              <a:rPr lang="en-US" sz="1800" dirty="0"/>
              <a:t>Risk:</a:t>
            </a:r>
          </a:p>
          <a:p>
            <a:r>
              <a:rPr lang="en-US" sz="1800" dirty="0"/>
              <a:t>Delivery mechanism needs to be determined: Is it bundled? Is it an optional download?</a:t>
            </a:r>
          </a:p>
        </p:txBody>
      </p:sp>
    </p:spTree>
    <p:extLst>
      <p:ext uri="{BB962C8B-B14F-4D97-AF65-F5344CB8AC3E}">
        <p14:creationId xmlns:p14="http://schemas.microsoft.com/office/powerpoint/2010/main" val="35763506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17F93-79A6-4B9F-AA55-A8640284A15C}"/>
              </a:ext>
            </a:extLst>
          </p:cNvPr>
          <p:cNvSpPr>
            <a:spLocks noGrp="1"/>
          </p:cNvSpPr>
          <p:nvPr>
            <p:ph type="title"/>
          </p:nvPr>
        </p:nvSpPr>
        <p:spPr/>
        <p:txBody>
          <a:bodyPr>
            <a:noAutofit/>
          </a:bodyPr>
          <a:lstStyle/>
          <a:p>
            <a:r>
              <a:rPr lang="en-US" sz="2800" dirty="0"/>
              <a:t>5. Package manager UX improvements</a:t>
            </a:r>
          </a:p>
        </p:txBody>
      </p:sp>
      <p:sp>
        <p:nvSpPr>
          <p:cNvPr id="3" name="Content Placeholder 2">
            <a:extLst>
              <a:ext uri="{FF2B5EF4-FFF2-40B4-BE49-F238E27FC236}">
                <a16:creationId xmlns:a16="http://schemas.microsoft.com/office/drawing/2014/main" id="{560CDA86-C170-4183-9D04-D98BA3CF76EB}"/>
              </a:ext>
            </a:extLst>
          </p:cNvPr>
          <p:cNvSpPr>
            <a:spLocks noGrp="1"/>
          </p:cNvSpPr>
          <p:nvPr>
            <p:ph idx="1"/>
          </p:nvPr>
        </p:nvSpPr>
        <p:spPr>
          <a:xfrm>
            <a:off x="317500" y="943429"/>
            <a:ext cx="8369300" cy="3914719"/>
          </a:xfrm>
        </p:spPr>
        <p:txBody>
          <a:bodyPr vert="horz" lIns="91440" tIns="45720" rIns="91440" bIns="45720" rtlCol="0" anchor="t">
            <a:normAutofit/>
          </a:bodyPr>
          <a:lstStyle/>
          <a:p>
            <a:pPr>
              <a:buNone/>
            </a:pPr>
            <a:r>
              <a:rPr lang="en-US" sz="1800" dirty="0"/>
              <a:t>Conda proven to work for App Framework, and unified package management ideas should allow 2 directions</a:t>
            </a:r>
          </a:p>
          <a:p>
            <a:r>
              <a:rPr lang="en-US" sz="1800" dirty="0"/>
              <a:t>Other types of plugins can easily be delivered via </a:t>
            </a:r>
            <a:r>
              <a:rPr lang="en-US" sz="1800" dirty="0" err="1"/>
              <a:t>conda</a:t>
            </a:r>
          </a:p>
          <a:p>
            <a:r>
              <a:rPr lang="en-US" sz="1800" dirty="0"/>
              <a:t>Package structure should work well with other package managers, too.</a:t>
            </a:r>
          </a:p>
          <a:p>
            <a:pPr indent="0">
              <a:buNone/>
            </a:pPr>
            <a:r>
              <a:rPr lang="en-US" sz="1800" dirty="0"/>
              <a:t>To drive adoption &amp; feedback, apps not currently bundled into </a:t>
            </a:r>
            <a:r>
              <a:rPr lang="en-US" sz="1800" dirty="0" err="1"/>
              <a:t>zowe</a:t>
            </a:r>
            <a:r>
              <a:rPr lang="en-US" sz="1800" dirty="0"/>
              <a:t> release (and upcoming apps) can have a public </a:t>
            </a:r>
            <a:r>
              <a:rPr lang="en-US" sz="1800" dirty="0" err="1"/>
              <a:t>conda</a:t>
            </a:r>
            <a:r>
              <a:rPr lang="en-US" sz="1800" dirty="0"/>
              <a:t> server as a delivery option Rocket can provide public &amp; free download for </a:t>
            </a:r>
            <a:r>
              <a:rPr lang="en-US" sz="1800" dirty="0" err="1"/>
              <a:t>conda</a:t>
            </a:r>
            <a:r>
              <a:rPr lang="en-US" sz="1800" dirty="0"/>
              <a:t> on z/OS, already public &amp; free elsewhere. </a:t>
            </a:r>
            <a:r>
              <a:rPr lang="en-US" sz="1800" dirty="0" err="1"/>
              <a:t>miniconda</a:t>
            </a:r>
            <a:r>
              <a:rPr lang="en-US" sz="1800" dirty="0"/>
              <a:t> includes all its </a:t>
            </a:r>
            <a:r>
              <a:rPr lang="en-US" sz="1800" dirty="0" err="1"/>
              <a:t>prereqs</a:t>
            </a:r>
            <a:r>
              <a:rPr lang="en-US" sz="1800" dirty="0"/>
              <a:t>, and it may be possible to bundle it into a </a:t>
            </a:r>
            <a:r>
              <a:rPr lang="en-US" sz="1800" dirty="0" err="1"/>
              <a:t>Zowe</a:t>
            </a:r>
            <a:r>
              <a:rPr lang="en-US" sz="1800" dirty="0"/>
              <a:t> deliverable such as Docker.</a:t>
            </a:r>
          </a:p>
          <a:p>
            <a:pPr marL="0" indent="0">
              <a:buNone/>
            </a:pPr>
            <a:endParaRPr lang="en-US" sz="1800" dirty="0"/>
          </a:p>
        </p:txBody>
      </p:sp>
    </p:spTree>
    <p:extLst>
      <p:ext uri="{BB962C8B-B14F-4D97-AF65-F5344CB8AC3E}">
        <p14:creationId xmlns:p14="http://schemas.microsoft.com/office/powerpoint/2010/main" val="4030050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2800" b="0" strike="noStrike" spc="-1" dirty="0">
                <a:solidFill>
                  <a:srgbClr val="262626"/>
                </a:solidFill>
                <a:latin typeface="Arial" panose="020B0604020202020204" pitchFamily="34" charset="0"/>
                <a:ea typeface="Gill Sans"/>
                <a:cs typeface="Arial" panose="020B0604020202020204" pitchFamily="34" charset="0"/>
              </a:rPr>
              <a:t>Explorer – Extenders Conformance Criteria</a:t>
            </a:r>
            <a:endParaRPr lang="en-US" sz="2800" b="0" strike="noStrike" spc="-1" dirty="0">
              <a:solidFill>
                <a:srgbClr val="000000"/>
              </a:solidFill>
              <a:latin typeface="Arial" panose="020B0604020202020204" pitchFamily="34" charset="0"/>
              <a:cs typeface="Arial" panose="020B0604020202020204" pitchFamily="34" charset="0"/>
            </a:endParaRPr>
          </a:p>
        </p:txBody>
      </p:sp>
      <p:sp>
        <p:nvSpPr>
          <p:cNvPr id="190" name="TextShape 2"/>
          <p:cNvSpPr txBox="1"/>
          <p:nvPr/>
        </p:nvSpPr>
        <p:spPr>
          <a:xfrm>
            <a:off x="336600" y="686492"/>
            <a:ext cx="8349840" cy="417780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spc="-1" dirty="0">
                <a:solidFill>
                  <a:srgbClr val="000000"/>
                </a:solidFill>
                <a:latin typeface="+mj-lt"/>
              </a:rPr>
              <a:t>Continue work on extensibility API and conformance rules </a:t>
            </a:r>
            <a:r>
              <a:rPr lang="en-US" sz="2000" spc="-1" dirty="0">
                <a:solidFill>
                  <a:srgbClr val="000000"/>
                </a:solidFill>
                <a:latin typeface="+mj-lt"/>
                <a:hlinkClick r:id="rId2"/>
              </a:rPr>
              <a:t>#837</a:t>
            </a:r>
            <a:endParaRPr lang="en-US" sz="2000" spc="-1" dirty="0">
              <a:solidFill>
                <a:srgbClr val="000000"/>
              </a:solidFill>
              <a:latin typeface="+mj-lt"/>
            </a:endParaRPr>
          </a:p>
          <a:p>
            <a:pPr marL="914400" lvl="1" indent="-355320">
              <a:spcBef>
                <a:spcPts val="400"/>
              </a:spcBef>
              <a:buClr>
                <a:srgbClr val="000000"/>
              </a:buClr>
              <a:buFont typeface="Arial"/>
              <a:buChar char="•"/>
            </a:pPr>
            <a:r>
              <a:rPr lang="en-US" sz="2000" spc="-1" dirty="0">
                <a:solidFill>
                  <a:srgbClr val="000000"/>
                </a:solidFill>
                <a:latin typeface="+mj-lt"/>
              </a:rPr>
              <a:t>Refactor </a:t>
            </a:r>
            <a:r>
              <a:rPr lang="en-US" sz="2000" spc="-1" dirty="0" err="1">
                <a:solidFill>
                  <a:srgbClr val="000000"/>
                </a:solidFill>
                <a:latin typeface="+mj-lt"/>
              </a:rPr>
              <a:t>api</a:t>
            </a:r>
            <a:r>
              <a:rPr lang="en-US" sz="2000" spc="-1" dirty="0">
                <a:solidFill>
                  <a:srgbClr val="000000"/>
                </a:solidFill>
                <a:latin typeface="+mj-lt"/>
              </a:rPr>
              <a:t> code (profile loading, secure creds </a:t>
            </a:r>
            <a:r>
              <a:rPr lang="en-US" sz="2000" spc="-1" dirty="0" err="1">
                <a:solidFill>
                  <a:srgbClr val="000000"/>
                </a:solidFill>
                <a:latin typeface="+mj-lt"/>
              </a:rPr>
              <a:t>init</a:t>
            </a:r>
            <a:r>
              <a:rPr lang="en-US" sz="2000" spc="-1" dirty="0">
                <a:solidFill>
                  <a:srgbClr val="000000"/>
                </a:solidFill>
                <a:latin typeface="+mj-lt"/>
              </a:rPr>
              <a:t>, remove UI code) </a:t>
            </a:r>
          </a:p>
          <a:p>
            <a:pPr marL="914400" lvl="1" indent="-355320">
              <a:spcBef>
                <a:spcPts val="400"/>
              </a:spcBef>
              <a:buClr>
                <a:srgbClr val="000000"/>
              </a:buClr>
              <a:buFont typeface="Arial"/>
              <a:buChar char="•"/>
            </a:pPr>
            <a:r>
              <a:rPr lang="en-US" sz="2000" spc="-1" dirty="0">
                <a:solidFill>
                  <a:srgbClr val="000000"/>
                </a:solidFill>
                <a:latin typeface="+mj-lt"/>
              </a:rPr>
              <a:t>API governance for </a:t>
            </a:r>
            <a:r>
              <a:rPr lang="en-US" sz="2000" spc="-1" dirty="0" err="1">
                <a:solidFill>
                  <a:srgbClr val="000000"/>
                </a:solidFill>
                <a:latin typeface="+mj-lt"/>
              </a:rPr>
              <a:t>Zowe</a:t>
            </a:r>
            <a:r>
              <a:rPr lang="en-US" sz="2000" spc="-1" dirty="0">
                <a:solidFill>
                  <a:srgbClr val="000000"/>
                </a:solidFill>
                <a:latin typeface="+mj-lt"/>
              </a:rPr>
              <a:t> committers (explore automation: e.g. search for the string “</a:t>
            </a:r>
            <a:r>
              <a:rPr lang="en-US" sz="2000" spc="-1" dirty="0" err="1">
                <a:solidFill>
                  <a:srgbClr val="000000"/>
                </a:solidFill>
                <a:latin typeface="+mj-lt"/>
              </a:rPr>
              <a:t>zosmf</a:t>
            </a:r>
            <a:r>
              <a:rPr lang="en-US" sz="2000" spc="-1" dirty="0">
                <a:solidFill>
                  <a:srgbClr val="000000"/>
                </a:solidFill>
                <a:latin typeface="+mj-lt"/>
              </a:rPr>
              <a:t>”, perhaps via </a:t>
            </a:r>
            <a:r>
              <a:rPr lang="en-US" sz="2000" spc="-1" dirty="0" err="1">
                <a:solidFill>
                  <a:srgbClr val="000000"/>
                </a:solidFill>
                <a:latin typeface="+mj-lt"/>
              </a:rPr>
              <a:t>ESLint</a:t>
            </a:r>
            <a:r>
              <a:rPr lang="en-US" sz="2000" spc="-1" dirty="0">
                <a:solidFill>
                  <a:srgbClr val="000000"/>
                </a:solidFill>
                <a:latin typeface="+mj-lt"/>
              </a:rPr>
              <a:t>)</a:t>
            </a:r>
          </a:p>
          <a:p>
            <a:pPr marL="457200" indent="-355320">
              <a:spcBef>
                <a:spcPts val="400"/>
              </a:spcBef>
              <a:buClr>
                <a:srgbClr val="000000"/>
              </a:buClr>
              <a:buFont typeface="Arial"/>
              <a:buChar char="•"/>
            </a:pPr>
            <a:r>
              <a:rPr lang="en-US" sz="2000" spc="-1" dirty="0">
                <a:solidFill>
                  <a:srgbClr val="000000"/>
                </a:solidFill>
                <a:latin typeface="+mj-lt"/>
              </a:rPr>
              <a:t>Code formatting and </a:t>
            </a:r>
            <a:r>
              <a:rPr lang="en-US" sz="2000" spc="-1" dirty="0" err="1">
                <a:solidFill>
                  <a:srgbClr val="000000"/>
                </a:solidFill>
                <a:latin typeface="+mj-lt"/>
              </a:rPr>
              <a:t>linting</a:t>
            </a:r>
            <a:r>
              <a:rPr lang="en-US" sz="2000" spc="-1" dirty="0">
                <a:solidFill>
                  <a:srgbClr val="000000"/>
                </a:solidFill>
                <a:latin typeface="+mj-lt"/>
              </a:rPr>
              <a:t> </a:t>
            </a:r>
            <a:r>
              <a:rPr lang="en-US" sz="2000" spc="-1" dirty="0">
                <a:solidFill>
                  <a:srgbClr val="000000"/>
                </a:solidFill>
                <a:latin typeface="+mj-lt"/>
                <a:hlinkClick r:id="rId3"/>
              </a:rPr>
              <a:t>#438</a:t>
            </a:r>
            <a:endParaRPr lang="en-US" sz="2000" spc="-1" dirty="0">
              <a:solidFill>
                <a:srgbClr val="000000"/>
              </a:solidFill>
              <a:latin typeface="+mj-lt"/>
            </a:endParaRPr>
          </a:p>
          <a:p>
            <a:pPr marL="457200" indent="-355320">
              <a:spcBef>
                <a:spcPts val="400"/>
              </a:spcBef>
              <a:buClr>
                <a:srgbClr val="000000"/>
              </a:buClr>
              <a:buFont typeface="Arial"/>
              <a:buChar char="•"/>
            </a:pPr>
            <a:r>
              <a:rPr lang="en-US" sz="2000" spc="-1" dirty="0">
                <a:solidFill>
                  <a:srgbClr val="000000"/>
                </a:solidFill>
                <a:latin typeface="+mj-lt"/>
              </a:rPr>
              <a:t>Ensure consistency for extenders</a:t>
            </a:r>
          </a:p>
          <a:p>
            <a:pPr marL="914400" lvl="1" indent="-355320">
              <a:spcBef>
                <a:spcPts val="400"/>
              </a:spcBef>
              <a:buClr>
                <a:srgbClr val="000000"/>
              </a:buClr>
              <a:buFont typeface="Arial"/>
              <a:buChar char="•"/>
            </a:pPr>
            <a:r>
              <a:rPr lang="en-US" sz="2000" spc="-1" dirty="0">
                <a:solidFill>
                  <a:srgbClr val="000000"/>
                </a:solidFill>
                <a:latin typeface="+mj-lt"/>
              </a:rPr>
              <a:t>MVS functionality for FTP Package </a:t>
            </a:r>
            <a:r>
              <a:rPr lang="en-US" sz="2000" spc="-1" dirty="0">
                <a:solidFill>
                  <a:srgbClr val="000000"/>
                </a:solidFill>
                <a:latin typeface="+mj-lt"/>
                <a:hlinkClick r:id="rId4"/>
              </a:rPr>
              <a:t>#1027</a:t>
            </a:r>
            <a:endParaRPr lang="en-US" sz="2000" spc="-1" dirty="0">
              <a:solidFill>
                <a:srgbClr val="000000"/>
              </a:solidFill>
              <a:latin typeface="+mj-lt"/>
            </a:endParaRPr>
          </a:p>
          <a:p>
            <a:pPr marL="914400" lvl="1" indent="-355320">
              <a:spcBef>
                <a:spcPts val="400"/>
              </a:spcBef>
              <a:buClr>
                <a:srgbClr val="000000"/>
              </a:buClr>
              <a:buFont typeface="Arial"/>
              <a:buChar char="•"/>
            </a:pPr>
            <a:r>
              <a:rPr lang="en-US" sz="2000" spc="-1" dirty="0">
                <a:solidFill>
                  <a:srgbClr val="000000"/>
                </a:solidFill>
                <a:latin typeface="+mj-lt"/>
              </a:rPr>
              <a:t>Test automation for FTP package </a:t>
            </a:r>
            <a:r>
              <a:rPr lang="en-US" sz="2000" spc="-1" dirty="0">
                <a:solidFill>
                  <a:srgbClr val="000000"/>
                </a:solidFill>
                <a:latin typeface="+mj-lt"/>
                <a:hlinkClick r:id="rId5"/>
              </a:rPr>
              <a:t>#1028</a:t>
            </a:r>
            <a:endParaRPr lang="en-US" sz="2000" b="0" strike="noStrike" spc="-1" dirty="0">
              <a:solidFill>
                <a:srgbClr val="000000"/>
              </a:solidFill>
              <a:latin typeface="+mj-lt"/>
            </a:endParaRPr>
          </a:p>
        </p:txBody>
      </p:sp>
    </p:spTree>
    <p:extLst>
      <p:ext uri="{BB962C8B-B14F-4D97-AF65-F5344CB8AC3E}">
        <p14:creationId xmlns:p14="http://schemas.microsoft.com/office/powerpoint/2010/main" val="3345553095"/>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4AB20-8170-4C7E-87F8-BC3FBFC73049}"/>
              </a:ext>
            </a:extLst>
          </p:cNvPr>
          <p:cNvSpPr>
            <a:spLocks noGrp="1"/>
          </p:cNvSpPr>
          <p:nvPr>
            <p:ph type="title"/>
          </p:nvPr>
        </p:nvSpPr>
        <p:spPr/>
        <p:txBody>
          <a:bodyPr>
            <a:noAutofit/>
          </a:bodyPr>
          <a:lstStyle/>
          <a:p>
            <a:r>
              <a:rPr lang="en-US" sz="2800" dirty="0"/>
              <a:t>Package manager: Deliverable</a:t>
            </a:r>
          </a:p>
        </p:txBody>
      </p:sp>
      <p:sp>
        <p:nvSpPr>
          <p:cNvPr id="3" name="Content Placeholder 2">
            <a:extLst>
              <a:ext uri="{FF2B5EF4-FFF2-40B4-BE49-F238E27FC236}">
                <a16:creationId xmlns:a16="http://schemas.microsoft.com/office/drawing/2014/main" id="{EA7E8C31-FE10-4E94-BB8D-2312F519DA18}"/>
              </a:ext>
            </a:extLst>
          </p:cNvPr>
          <p:cNvSpPr>
            <a:spLocks noGrp="1"/>
          </p:cNvSpPr>
          <p:nvPr>
            <p:ph idx="1"/>
          </p:nvPr>
        </p:nvSpPr>
        <p:spPr>
          <a:xfrm>
            <a:off x="317500" y="943429"/>
            <a:ext cx="8369300" cy="3937579"/>
          </a:xfrm>
        </p:spPr>
        <p:txBody>
          <a:bodyPr vert="horz" lIns="91440" tIns="45720" rIns="91440" bIns="45720" rtlCol="0" anchor="t">
            <a:normAutofit/>
          </a:bodyPr>
          <a:lstStyle/>
          <a:p>
            <a:r>
              <a:rPr lang="en-US" sz="1800" dirty="0"/>
              <a:t>Set up a public </a:t>
            </a:r>
            <a:r>
              <a:rPr lang="en-US" sz="1800" dirty="0" err="1"/>
              <a:t>conda</a:t>
            </a:r>
            <a:r>
              <a:rPr lang="en-US" sz="1800" dirty="0"/>
              <a:t> server for extended (non-bundled) apps download </a:t>
            </a:r>
          </a:p>
          <a:p>
            <a:pPr lvl="1"/>
            <a:r>
              <a:rPr lang="en-US" sz="1800" dirty="0"/>
              <a:t>Test if </a:t>
            </a:r>
            <a:r>
              <a:rPr lang="en-US" sz="1800" dirty="0" err="1"/>
              <a:t>artifactory</a:t>
            </a:r>
            <a:r>
              <a:rPr lang="en-US" sz="1800" dirty="0"/>
              <a:t> can be used for this purpose, as </a:t>
            </a:r>
            <a:r>
              <a:rPr lang="en-US" sz="1800" dirty="0" err="1"/>
              <a:t>conda</a:t>
            </a:r>
            <a:r>
              <a:rPr lang="en-US" sz="1800" dirty="0"/>
              <a:t> servers can be simple webservers.</a:t>
            </a:r>
          </a:p>
          <a:p>
            <a:r>
              <a:rPr lang="en-US" sz="1800" dirty="0"/>
              <a:t>Automate upload of apps onto the </a:t>
            </a:r>
            <a:r>
              <a:rPr lang="en-US" sz="1800" dirty="0" err="1"/>
              <a:t>conda</a:t>
            </a:r>
            <a:r>
              <a:rPr lang="en-US" sz="1800" dirty="0"/>
              <a:t> server </a:t>
            </a:r>
          </a:p>
          <a:p>
            <a:pPr lvl="1"/>
            <a:r>
              <a:rPr lang="en-US" sz="1800" dirty="0"/>
              <a:t>Sample Node API</a:t>
            </a:r>
          </a:p>
          <a:p>
            <a:pPr lvl="1"/>
            <a:r>
              <a:rPr lang="en-US" sz="1800" dirty="0"/>
              <a:t>Sample Trial App - </a:t>
            </a:r>
            <a:r>
              <a:rPr lang="en-US" sz="1800" dirty="0" err="1"/>
              <a:t>iFrame</a:t>
            </a:r>
            <a:r>
              <a:rPr lang="en-US" sz="1800" dirty="0"/>
              <a:t> app based on create react app</a:t>
            </a:r>
          </a:p>
          <a:p>
            <a:pPr lvl="1"/>
            <a:r>
              <a:rPr lang="en-US" sz="1800" dirty="0"/>
              <a:t>App generator</a:t>
            </a:r>
          </a:p>
          <a:p>
            <a:pPr lvl="1"/>
            <a:r>
              <a:rPr lang="en-US" sz="1800" dirty="0"/>
              <a:t>The app du quarter</a:t>
            </a:r>
          </a:p>
          <a:p>
            <a:pPr lvl="1"/>
            <a:r>
              <a:rPr lang="en-US" sz="1800" dirty="0"/>
              <a:t>Long term: move sample angular, react, and iframe apps out of release and into here?</a:t>
            </a:r>
          </a:p>
          <a:p>
            <a:pPr lvl="1"/>
            <a:r>
              <a:rPr lang="en-US" sz="1800" dirty="0"/>
              <a:t>Long term: If USS &amp; MVS Explorers consolidated into Editor, move them here too?</a:t>
            </a:r>
          </a:p>
          <a:p>
            <a:endParaRPr lang="en-US" sz="1800" dirty="0"/>
          </a:p>
        </p:txBody>
      </p:sp>
    </p:spTree>
    <p:extLst>
      <p:ext uri="{BB962C8B-B14F-4D97-AF65-F5344CB8AC3E}">
        <p14:creationId xmlns:p14="http://schemas.microsoft.com/office/powerpoint/2010/main" val="20083634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11678-3CE2-43CE-9854-25227EF33CE8}"/>
              </a:ext>
            </a:extLst>
          </p:cNvPr>
          <p:cNvSpPr>
            <a:spLocks noGrp="1"/>
          </p:cNvSpPr>
          <p:nvPr>
            <p:ph type="title"/>
          </p:nvPr>
        </p:nvSpPr>
        <p:spPr/>
        <p:txBody>
          <a:bodyPr>
            <a:noAutofit/>
          </a:bodyPr>
          <a:lstStyle/>
          <a:p>
            <a:r>
              <a:rPr lang="en-US" sz="2800" dirty="0"/>
              <a:t>Package Manager: Dependency, Risk</a:t>
            </a:r>
          </a:p>
        </p:txBody>
      </p:sp>
      <p:sp>
        <p:nvSpPr>
          <p:cNvPr id="3" name="Content Placeholder 2">
            <a:extLst>
              <a:ext uri="{FF2B5EF4-FFF2-40B4-BE49-F238E27FC236}">
                <a16:creationId xmlns:a16="http://schemas.microsoft.com/office/drawing/2014/main" id="{538032A5-4990-4AAB-ADC9-C69F01114193}"/>
              </a:ext>
            </a:extLst>
          </p:cNvPr>
          <p:cNvSpPr>
            <a:spLocks noGrp="1"/>
          </p:cNvSpPr>
          <p:nvPr>
            <p:ph idx="1"/>
          </p:nvPr>
        </p:nvSpPr>
        <p:spPr/>
        <p:txBody>
          <a:bodyPr vert="horz" lIns="91440" tIns="45720" rIns="91440" bIns="45720" rtlCol="0" anchor="t">
            <a:normAutofit/>
          </a:bodyPr>
          <a:lstStyle/>
          <a:p>
            <a:pPr marL="0" indent="0">
              <a:buNone/>
            </a:pPr>
            <a:r>
              <a:rPr lang="en-US" sz="1800" dirty="0"/>
              <a:t>Dependency</a:t>
            </a:r>
          </a:p>
          <a:p>
            <a:r>
              <a:rPr lang="en-US" sz="1800" dirty="0"/>
              <a:t>Will continue to engage in community to improve package management technology and resolve shortcomings</a:t>
            </a:r>
          </a:p>
          <a:p>
            <a:endParaRPr lang="en-US" sz="1800" dirty="0"/>
          </a:p>
          <a:p>
            <a:pPr marL="0" indent="0">
              <a:buNone/>
            </a:pPr>
            <a:r>
              <a:rPr lang="en-US" sz="1800" dirty="0"/>
              <a:t>Risk</a:t>
            </a:r>
          </a:p>
          <a:p>
            <a:r>
              <a:rPr lang="en-US" sz="1800" dirty="0"/>
              <a:t>If </a:t>
            </a:r>
            <a:r>
              <a:rPr lang="en-US" sz="1800" dirty="0" err="1"/>
              <a:t>artifactory</a:t>
            </a:r>
            <a:r>
              <a:rPr lang="en-US" sz="1800" dirty="0"/>
              <a:t> cannot be used as a conda server, need to find alternative (thankfully low footprint)</a:t>
            </a:r>
          </a:p>
        </p:txBody>
      </p:sp>
    </p:spTree>
    <p:extLst>
      <p:ext uri="{BB962C8B-B14F-4D97-AF65-F5344CB8AC3E}">
        <p14:creationId xmlns:p14="http://schemas.microsoft.com/office/powerpoint/2010/main" val="21129335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334080" y="239698"/>
            <a:ext cx="7893720" cy="447120"/>
          </a:xfrm>
          <a:prstGeom prst="rect">
            <a:avLst/>
          </a:prstGeom>
          <a:noFill/>
          <a:ln>
            <a:noFill/>
          </a:ln>
        </p:spPr>
        <p:txBody>
          <a:bodyPr tIns="91440" bIns="91440" anchor="ctr">
            <a:noAutofit/>
          </a:bodyPr>
          <a:lstStyle/>
          <a:p>
            <a:pPr>
              <a:lnSpc>
                <a:spcPct val="100000"/>
              </a:lnSpc>
            </a:pPr>
            <a:r>
              <a:rPr lang="en-US" sz="2800" spc="-1" dirty="0">
                <a:solidFill>
                  <a:srgbClr val="262626"/>
                </a:solidFill>
                <a:latin typeface="Gill Sans"/>
              </a:rPr>
              <a:t>The End</a:t>
            </a:r>
            <a:endParaRPr lang="en-US" sz="2800" b="0" strike="noStrike" spc="-1" dirty="0">
              <a:solidFill>
                <a:srgbClr val="000000"/>
              </a:solidFill>
              <a:latin typeface="Arial"/>
            </a:endParaRPr>
          </a:p>
        </p:txBody>
      </p:sp>
      <p:sp>
        <p:nvSpPr>
          <p:cNvPr id="190" name="TextShape 2"/>
          <p:cNvSpPr txBox="1"/>
          <p:nvPr/>
        </p:nvSpPr>
        <p:spPr>
          <a:xfrm>
            <a:off x="334080" y="694071"/>
            <a:ext cx="8349840" cy="417780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1800" b="0" strike="noStrike" spc="-1" dirty="0">
                <a:solidFill>
                  <a:srgbClr val="000000"/>
                </a:solidFill>
                <a:latin typeface="Gill Sans"/>
                <a:ea typeface="Gill Sans"/>
              </a:rPr>
              <a:t>Thank-you for joining the Zowe 20PI4 Planning Session</a:t>
            </a:r>
            <a:endParaRPr lang="en-US" sz="1600" b="0" strike="noStrike" spc="-1" dirty="0">
              <a:solidFill>
                <a:srgbClr val="000000"/>
              </a:solidFill>
              <a:latin typeface="Arial"/>
            </a:endParaRPr>
          </a:p>
        </p:txBody>
      </p:sp>
    </p:spTree>
    <p:extLst>
      <p:ext uri="{BB962C8B-B14F-4D97-AF65-F5344CB8AC3E}">
        <p14:creationId xmlns:p14="http://schemas.microsoft.com/office/powerpoint/2010/main" val="3480756518"/>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2800" b="0" strike="noStrike" spc="-1" dirty="0">
                <a:solidFill>
                  <a:srgbClr val="262626"/>
                </a:solidFill>
                <a:latin typeface="Arial" panose="020B0604020202020204" pitchFamily="34" charset="0"/>
                <a:ea typeface="Gill Sans"/>
                <a:cs typeface="Arial" panose="020B0604020202020204" pitchFamily="34" charset="0"/>
              </a:rPr>
              <a:t>Explorer – Improve User Experience</a:t>
            </a:r>
            <a:endParaRPr lang="en-US" sz="2800" b="0" strike="noStrike" spc="-1" dirty="0">
              <a:solidFill>
                <a:srgbClr val="000000"/>
              </a:solidFill>
              <a:latin typeface="Arial" panose="020B0604020202020204" pitchFamily="34" charset="0"/>
              <a:cs typeface="Arial" panose="020B0604020202020204" pitchFamily="34" charset="0"/>
            </a:endParaRPr>
          </a:p>
        </p:txBody>
      </p:sp>
      <p:sp>
        <p:nvSpPr>
          <p:cNvPr id="190" name="TextShape 2"/>
          <p:cNvSpPr txBox="1"/>
          <p:nvPr/>
        </p:nvSpPr>
        <p:spPr>
          <a:xfrm>
            <a:off x="336600" y="672825"/>
            <a:ext cx="8349840" cy="417780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spc="-1" dirty="0">
                <a:solidFill>
                  <a:srgbClr val="000000"/>
                </a:solidFill>
                <a:latin typeface="+mj-lt"/>
              </a:rPr>
              <a:t>Profile manager development </a:t>
            </a:r>
            <a:r>
              <a:rPr lang="en-US" sz="2000" spc="-1" dirty="0">
                <a:solidFill>
                  <a:srgbClr val="000000"/>
                </a:solidFill>
                <a:latin typeface="+mj-lt"/>
                <a:hlinkClick r:id="rId2"/>
              </a:rPr>
              <a:t>#423</a:t>
            </a:r>
            <a:endParaRPr lang="en-US" sz="2000" spc="-1" dirty="0">
              <a:solidFill>
                <a:srgbClr val="000000"/>
              </a:solidFill>
              <a:latin typeface="+mj-lt"/>
            </a:endParaRPr>
          </a:p>
          <a:p>
            <a:pPr marL="457200" indent="-355320">
              <a:lnSpc>
                <a:spcPct val="100000"/>
              </a:lnSpc>
              <a:spcBef>
                <a:spcPts val="400"/>
              </a:spcBef>
              <a:buClr>
                <a:srgbClr val="000000"/>
              </a:buClr>
              <a:buFont typeface="Arial"/>
              <a:buChar char="•"/>
            </a:pPr>
            <a:r>
              <a:rPr lang="en-US" sz="2000" spc="-1" dirty="0">
                <a:solidFill>
                  <a:srgbClr val="000000"/>
                </a:solidFill>
                <a:latin typeface="+mj-lt"/>
              </a:rPr>
              <a:t>Profile type annotation </a:t>
            </a:r>
            <a:r>
              <a:rPr lang="en-US" sz="2000" spc="-1" dirty="0">
                <a:solidFill>
                  <a:srgbClr val="000000"/>
                </a:solidFill>
                <a:latin typeface="+mj-lt"/>
                <a:hlinkClick r:id="rId3"/>
              </a:rPr>
              <a:t>#1025</a:t>
            </a:r>
            <a:endParaRPr lang="en-US" sz="2000" spc="-1" dirty="0">
              <a:solidFill>
                <a:srgbClr val="000000"/>
              </a:solidFill>
              <a:latin typeface="+mj-lt"/>
            </a:endParaRPr>
          </a:p>
          <a:p>
            <a:pPr marL="457200" indent="-355320">
              <a:lnSpc>
                <a:spcPct val="100000"/>
              </a:lnSpc>
              <a:spcBef>
                <a:spcPts val="400"/>
              </a:spcBef>
              <a:buClr>
                <a:srgbClr val="000000"/>
              </a:buClr>
              <a:buFont typeface="Arial"/>
              <a:buChar char="•"/>
            </a:pPr>
            <a:r>
              <a:rPr lang="en-US" sz="2000" spc="-1" dirty="0">
                <a:solidFill>
                  <a:srgbClr val="000000"/>
                </a:solidFill>
                <a:latin typeface="+mj-lt"/>
              </a:rPr>
              <a:t>Filter partitioned data sets by pattern </a:t>
            </a:r>
            <a:r>
              <a:rPr lang="en-US" sz="2000" spc="-1" dirty="0">
                <a:solidFill>
                  <a:srgbClr val="000000"/>
                </a:solidFill>
                <a:latin typeface="+mj-lt"/>
                <a:hlinkClick r:id="rId4"/>
              </a:rPr>
              <a:t>#868</a:t>
            </a:r>
            <a:endParaRPr lang="en-US" sz="2000" spc="-1" dirty="0">
              <a:solidFill>
                <a:srgbClr val="000000"/>
              </a:solidFill>
              <a:latin typeface="+mj-lt"/>
            </a:endParaRPr>
          </a:p>
          <a:p>
            <a:pPr marL="457200" indent="-355320">
              <a:lnSpc>
                <a:spcPct val="100000"/>
              </a:lnSpc>
              <a:spcBef>
                <a:spcPts val="400"/>
              </a:spcBef>
              <a:buClr>
                <a:srgbClr val="000000"/>
              </a:buClr>
              <a:buFont typeface="Arial"/>
              <a:buChar char="•"/>
            </a:pPr>
            <a:r>
              <a:rPr lang="en-US" sz="2000" spc="-1" dirty="0">
                <a:solidFill>
                  <a:srgbClr val="000000"/>
                </a:solidFill>
              </a:rPr>
              <a:t>Refactor profile APIs (</a:t>
            </a:r>
            <a:r>
              <a:rPr lang="en-US" sz="2000" spc="-1" dirty="0" err="1">
                <a:solidFill>
                  <a:srgbClr val="000000"/>
                </a:solidFill>
              </a:rPr>
              <a:t>Profiles.ts</a:t>
            </a:r>
            <a:r>
              <a:rPr lang="en-US" sz="2000" spc="-1" dirty="0">
                <a:solidFill>
                  <a:srgbClr val="000000"/>
                </a:solidFill>
              </a:rPr>
              <a:t>) to address significant issues </a:t>
            </a:r>
            <a:r>
              <a:rPr lang="en-US" sz="2000" spc="-1" dirty="0">
                <a:solidFill>
                  <a:srgbClr val="000000"/>
                </a:solidFill>
                <a:hlinkClick r:id="rId5"/>
              </a:rPr>
              <a:t>#1000</a:t>
            </a:r>
            <a:endParaRPr lang="en-US" sz="2000" spc="-1" dirty="0">
              <a:solidFill>
                <a:srgbClr val="000000"/>
              </a:solidFill>
            </a:endParaRPr>
          </a:p>
          <a:p>
            <a:pPr marL="914400" lvl="1" indent="-355320">
              <a:spcBef>
                <a:spcPts val="400"/>
              </a:spcBef>
              <a:buClr>
                <a:srgbClr val="000000"/>
              </a:buClr>
              <a:buFont typeface="Arial"/>
              <a:buChar char="•"/>
            </a:pPr>
            <a:r>
              <a:rPr lang="en-US" sz="2000" spc="-1" dirty="0">
                <a:solidFill>
                  <a:srgbClr val="000000"/>
                </a:solidFill>
              </a:rPr>
              <a:t>First profile not created as default (Impacts CLI users)</a:t>
            </a:r>
          </a:p>
          <a:p>
            <a:pPr marL="457200" indent="-355320">
              <a:spcBef>
                <a:spcPts val="400"/>
              </a:spcBef>
              <a:buClr>
                <a:srgbClr val="000000"/>
              </a:buClr>
              <a:buFont typeface="Arial"/>
              <a:buChar char="•"/>
            </a:pPr>
            <a:r>
              <a:rPr lang="en-US" sz="2000" spc="-1" dirty="0">
                <a:solidFill>
                  <a:srgbClr val="000000"/>
                </a:solidFill>
              </a:rPr>
              <a:t>Filter partitioned datasets by pattern </a:t>
            </a:r>
            <a:r>
              <a:rPr lang="en-US" sz="2000" spc="-1" dirty="0">
                <a:solidFill>
                  <a:srgbClr val="000000"/>
                </a:solidFill>
                <a:hlinkClick r:id="rId4"/>
              </a:rPr>
              <a:t>#868</a:t>
            </a:r>
            <a:endParaRPr lang="en-US" sz="2000" spc="-1" dirty="0">
              <a:solidFill>
                <a:srgbClr val="000000"/>
              </a:solidFill>
            </a:endParaRPr>
          </a:p>
          <a:p>
            <a:pPr marL="457200" indent="-355320">
              <a:spcBef>
                <a:spcPts val="400"/>
              </a:spcBef>
              <a:buClr>
                <a:srgbClr val="000000"/>
              </a:buClr>
              <a:buFont typeface="Arial"/>
              <a:buChar char="•"/>
            </a:pPr>
            <a:r>
              <a:rPr lang="en-US" sz="2000" spc="-1" dirty="0">
                <a:solidFill>
                  <a:srgbClr val="000000"/>
                </a:solidFill>
              </a:rPr>
              <a:t>Allow for multiple selection and deletion of jobs, members etc. </a:t>
            </a:r>
            <a:r>
              <a:rPr lang="en-US" sz="2000" spc="-1" dirty="0">
                <a:solidFill>
                  <a:srgbClr val="000000"/>
                </a:solidFill>
                <a:hlinkClick r:id="rId6"/>
              </a:rPr>
              <a:t>#224</a:t>
            </a:r>
            <a:endParaRPr lang="en-US" sz="2000" spc="-1" dirty="0">
              <a:solidFill>
                <a:srgbClr val="000000"/>
              </a:solidFill>
            </a:endParaRPr>
          </a:p>
          <a:p>
            <a:pPr marL="457200" indent="-355320">
              <a:lnSpc>
                <a:spcPct val="100000"/>
              </a:lnSpc>
              <a:spcBef>
                <a:spcPts val="400"/>
              </a:spcBef>
              <a:buClr>
                <a:srgbClr val="000000"/>
              </a:buClr>
              <a:buFont typeface="Arial"/>
              <a:buChar char="•"/>
            </a:pPr>
            <a:r>
              <a:rPr lang="en-US" sz="2000" spc="-1" dirty="0">
                <a:solidFill>
                  <a:srgbClr val="000000"/>
                </a:solidFill>
                <a:latin typeface="+mj-lt"/>
              </a:rPr>
              <a:t>Creation of data sets with ability to set </a:t>
            </a:r>
            <a:r>
              <a:rPr lang="en-US" sz="2000" spc="-1">
                <a:solidFill>
                  <a:srgbClr val="000000"/>
                </a:solidFill>
                <a:latin typeface="+mj-lt"/>
              </a:rPr>
              <a:t>the parameters</a:t>
            </a:r>
            <a:endParaRPr lang="en-US" sz="2000" spc="-1" dirty="0">
              <a:solidFill>
                <a:srgbClr val="000000"/>
              </a:solidFill>
              <a:latin typeface="+mj-lt"/>
            </a:endParaRPr>
          </a:p>
        </p:txBody>
      </p:sp>
    </p:spTree>
    <p:extLst>
      <p:ext uri="{BB962C8B-B14F-4D97-AF65-F5344CB8AC3E}">
        <p14:creationId xmlns:p14="http://schemas.microsoft.com/office/powerpoint/2010/main" val="3139094903"/>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1"/>
          <p:cNvSpPr txBox="1"/>
          <p:nvPr/>
        </p:nvSpPr>
        <p:spPr>
          <a:xfrm>
            <a:off x="308520" y="3525840"/>
            <a:ext cx="6446160" cy="392040"/>
          </a:xfrm>
          <a:prstGeom prst="rect">
            <a:avLst/>
          </a:prstGeom>
          <a:noFill/>
          <a:ln>
            <a:noFill/>
          </a:ln>
        </p:spPr>
        <p:txBody>
          <a:bodyPr lIns="0" tIns="0" rIns="0" bIns="0" anchor="b">
            <a:noAutofit/>
          </a:bodyPr>
          <a:lstStyle/>
          <a:p>
            <a:pPr marL="457200" indent="-228240">
              <a:lnSpc>
                <a:spcPct val="85000"/>
              </a:lnSpc>
              <a:spcBef>
                <a:spcPts val="901"/>
              </a:spcBef>
            </a:pPr>
            <a:r>
              <a:rPr lang="en-US" sz="3000" b="1" strike="noStrike" spc="-1" dirty="0">
                <a:solidFill>
                  <a:srgbClr val="000000"/>
                </a:solidFill>
                <a:latin typeface="Arial"/>
                <a:ea typeface="Arial"/>
              </a:rPr>
              <a:t>API Mediation Layer Squad Focus</a:t>
            </a:r>
            <a:endParaRPr lang="en-US" sz="3000" b="0" strike="noStrike" spc="-1" dirty="0">
              <a:solidFill>
                <a:srgbClr val="000000"/>
              </a:solidFill>
              <a:latin typeface="Arial"/>
            </a:endParaRPr>
          </a:p>
          <a:p>
            <a:pPr marL="457200" indent="-228240">
              <a:lnSpc>
                <a:spcPct val="85000"/>
              </a:lnSpc>
              <a:spcBef>
                <a:spcPts val="901"/>
              </a:spcBef>
            </a:pPr>
            <a:r>
              <a:rPr lang="en-US" sz="2000" strike="noStrike" spc="-1" dirty="0">
                <a:solidFill>
                  <a:srgbClr val="000000"/>
                </a:solidFill>
                <a:latin typeface="Arial"/>
                <a:ea typeface="Arial"/>
              </a:rPr>
              <a:t>Elliot Jalley</a:t>
            </a:r>
            <a:endParaRPr lang="en-US" sz="2000" strike="noStrike" spc="-1" dirty="0">
              <a:solidFill>
                <a:srgbClr val="000000"/>
              </a:solidFill>
              <a:latin typeface="Arial"/>
            </a:endParaRPr>
          </a:p>
        </p:txBody>
      </p:sp>
    </p:spTree>
    <p:extLst>
      <p:ext uri="{BB962C8B-B14F-4D97-AF65-F5344CB8AC3E}">
        <p14:creationId xmlns:p14="http://schemas.microsoft.com/office/powerpoint/2010/main" val="1582391837"/>
      </p:ext>
    </p:extLst>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a:solidFill>
                  <a:srgbClr val="262626"/>
                </a:solidFill>
                <a:latin typeface="Gill Sans"/>
                <a:ea typeface="Gill Sans"/>
              </a:rPr>
              <a:t>Feature 1 – continued from 20PI3</a:t>
            </a:r>
            <a:endParaRPr lang="en-US" sz="3000" b="0" strike="noStrike" spc="-1" dirty="0">
              <a:solidFill>
                <a:srgbClr val="000000"/>
              </a:solidFill>
              <a:latin typeface="Arial"/>
            </a:endParaRPr>
          </a:p>
        </p:txBody>
      </p:sp>
      <p:sp>
        <p:nvSpPr>
          <p:cNvPr id="183" name="TextShape 2"/>
          <p:cNvSpPr txBox="1"/>
          <p:nvPr/>
        </p:nvSpPr>
        <p:spPr>
          <a:xfrm>
            <a:off x="306360" y="774000"/>
            <a:ext cx="8368920" cy="4147560"/>
          </a:xfrm>
          <a:prstGeom prst="rect">
            <a:avLst/>
          </a:prstGeom>
          <a:noFill/>
          <a:ln>
            <a:noFill/>
          </a:ln>
        </p:spPr>
        <p:txBody>
          <a:bodyPr tIns="91440" bIns="91440">
            <a:noAutofit/>
          </a:bodyPr>
          <a:lstStyle/>
          <a:p>
            <a:pPr marL="101520">
              <a:lnSpc>
                <a:spcPct val="100000"/>
              </a:lnSpc>
              <a:spcBef>
                <a:spcPts val="400"/>
              </a:spcBef>
            </a:pPr>
            <a:r>
              <a:rPr lang="en-US" sz="2000" b="0" u="sng" strike="noStrike" spc="-1" dirty="0">
                <a:solidFill>
                  <a:srgbClr val="0000FF"/>
                </a:solidFill>
                <a:uFillTx/>
                <a:latin typeface="Gill Sans"/>
                <a:ea typeface="Gill Sans"/>
                <a:hlinkClick r:id="rId3"/>
              </a:rPr>
              <a:t>x.509 client certificate authentication support for API Mediation Layer</a:t>
            </a:r>
            <a:r>
              <a:rPr lang="en-US" sz="2000" b="0" strike="noStrike" spc="-1" dirty="0">
                <a:solidFill>
                  <a:srgbClr val="000000"/>
                </a:solidFill>
                <a:latin typeface="Gill Sans"/>
                <a:ea typeface="Gill Sans"/>
              </a:rPr>
              <a:t> </a:t>
            </a:r>
            <a:endParaRPr lang="en-US" sz="2000" b="0" strike="noStrike" spc="-1" dirty="0">
              <a:solidFill>
                <a:srgbClr val="000000"/>
              </a:solidFill>
              <a:latin typeface="Arial"/>
            </a:endParaRPr>
          </a:p>
          <a:p>
            <a:pPr marL="101520">
              <a:lnSpc>
                <a:spcPct val="100000"/>
              </a:lnSpc>
              <a:spcBef>
                <a:spcPts val="400"/>
              </a:spcBef>
            </a:pPr>
            <a:r>
              <a:rPr lang="en-US" sz="2000" b="0" strike="noStrike" spc="-1" dirty="0">
                <a:solidFill>
                  <a:srgbClr val="000000"/>
                </a:solidFill>
                <a:latin typeface="Gill Sans"/>
                <a:ea typeface="Gill Sans"/>
              </a:rPr>
              <a:t>(in support of SECURITY theme)</a:t>
            </a: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r>
              <a:rPr lang="en-US" sz="2000" b="0" strike="noStrike" spc="-1" dirty="0">
                <a:solidFill>
                  <a:srgbClr val="000000"/>
                </a:solidFill>
                <a:latin typeface="Gill Sans"/>
                <a:ea typeface="Gill Sans"/>
              </a:rPr>
              <a:t>As a system admin / security admin, I want to allow Zowe users and client applications (such as Zowe clients and custom applications) to authenticate with Zowe API ML using client certificates (x.509).</a:t>
            </a: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r>
              <a:rPr lang="en-US" sz="2000" b="1" strike="noStrike" spc="-1" dirty="0">
                <a:solidFill>
                  <a:srgbClr val="000000"/>
                </a:solidFill>
                <a:latin typeface="Gill Sans"/>
                <a:ea typeface="Gill Sans"/>
              </a:rPr>
              <a:t>Deliverable: </a:t>
            </a:r>
            <a:r>
              <a:rPr lang="en-US" sz="2000" b="0" strike="noStrike" spc="-1" dirty="0">
                <a:solidFill>
                  <a:srgbClr val="000000"/>
                </a:solidFill>
                <a:latin typeface="Gill Sans"/>
                <a:ea typeface="Gill Sans"/>
              </a:rPr>
              <a:t>Zowe API ML can validate client certificates by using ESM to map the certificate with the user mainframe identity and issue a JWT.</a:t>
            </a: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120490466"/>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a:solidFill>
                  <a:srgbClr val="262626"/>
                </a:solidFill>
                <a:latin typeface="Gill Sans"/>
                <a:ea typeface="Gill Sans"/>
              </a:rPr>
              <a:t>Feature 2</a:t>
            </a:r>
            <a:endParaRPr lang="en-US" sz="3000" b="0" strike="noStrike" spc="-1" dirty="0">
              <a:solidFill>
                <a:srgbClr val="000000"/>
              </a:solidFill>
              <a:latin typeface="Arial"/>
            </a:endParaRPr>
          </a:p>
        </p:txBody>
      </p:sp>
      <p:sp>
        <p:nvSpPr>
          <p:cNvPr id="187" name="TextShape 2"/>
          <p:cNvSpPr txBox="1"/>
          <p:nvPr/>
        </p:nvSpPr>
        <p:spPr>
          <a:xfrm>
            <a:off x="306360" y="774000"/>
            <a:ext cx="8368920" cy="4147560"/>
          </a:xfrm>
          <a:prstGeom prst="rect">
            <a:avLst/>
          </a:prstGeom>
          <a:noFill/>
          <a:ln>
            <a:noFill/>
          </a:ln>
        </p:spPr>
        <p:txBody>
          <a:bodyPr tIns="91440" bIns="91440">
            <a:noAutofit/>
          </a:bodyPr>
          <a:lstStyle/>
          <a:p>
            <a:pPr marL="101520">
              <a:lnSpc>
                <a:spcPct val="100000"/>
              </a:lnSpc>
              <a:spcBef>
                <a:spcPts val="400"/>
              </a:spcBef>
            </a:pPr>
            <a:r>
              <a:rPr lang="en-US" sz="2000" b="0" u="sng" strike="noStrike" spc="-1" dirty="0">
                <a:solidFill>
                  <a:srgbClr val="0000FF"/>
                </a:solidFill>
                <a:uFillTx/>
                <a:latin typeface="Gill Sans"/>
                <a:ea typeface="Gill Sans"/>
                <a:hlinkClick r:id="rId3"/>
              </a:rPr>
              <a:t>Support for high availability / </a:t>
            </a:r>
            <a:r>
              <a:rPr lang="en-US" sz="2000" b="0" u="sng" strike="noStrike" spc="-1" dirty="0" err="1">
                <a:solidFill>
                  <a:srgbClr val="0000FF"/>
                </a:solidFill>
                <a:uFillTx/>
                <a:latin typeface="Gill Sans"/>
                <a:ea typeface="Gill Sans"/>
                <a:hlinkClick r:id="rId3"/>
              </a:rPr>
              <a:t>sysplex</a:t>
            </a:r>
            <a:r>
              <a:rPr lang="en-US" sz="2000" b="0" u="sng" strike="noStrike" spc="-1" dirty="0">
                <a:solidFill>
                  <a:srgbClr val="0000FF"/>
                </a:solidFill>
                <a:uFillTx/>
                <a:latin typeface="Gill Sans"/>
                <a:ea typeface="Gill Sans"/>
                <a:hlinkClick r:id="rId3"/>
              </a:rPr>
              <a:t> distributor in API Mediation Layer </a:t>
            </a:r>
            <a:endParaRPr lang="en-US" sz="2000" b="0" strike="noStrike" spc="-1" dirty="0">
              <a:solidFill>
                <a:srgbClr val="000000"/>
              </a:solidFill>
              <a:latin typeface="Arial"/>
            </a:endParaRPr>
          </a:p>
          <a:p>
            <a:pPr marL="101520">
              <a:lnSpc>
                <a:spcPct val="100000"/>
              </a:lnSpc>
              <a:spcBef>
                <a:spcPts val="400"/>
              </a:spcBef>
            </a:pPr>
            <a:r>
              <a:rPr lang="en-US" sz="2000" b="0" strike="noStrike" spc="-1" dirty="0">
                <a:solidFill>
                  <a:srgbClr val="000000"/>
                </a:solidFill>
                <a:latin typeface="Gill Sans"/>
                <a:ea typeface="Gill Sans"/>
              </a:rPr>
              <a:t>(in support of RESILIENCE theme)</a:t>
            </a: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r>
              <a:rPr lang="en-US" sz="2000" b="0" strike="noStrike" spc="-1" dirty="0">
                <a:solidFill>
                  <a:srgbClr val="000000"/>
                </a:solidFill>
                <a:latin typeface="Gill Sans"/>
                <a:ea typeface="Gill Sans"/>
              </a:rPr>
              <a:t>As an API consumer, I’m able to rely on API routing by Zowe API ML with an expectation of 24/7 SLA.</a:t>
            </a: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r>
              <a:rPr lang="en-US" sz="2000" b="1" strike="noStrike" spc="-1" dirty="0">
                <a:solidFill>
                  <a:srgbClr val="000000"/>
                </a:solidFill>
                <a:latin typeface="Gill Sans"/>
                <a:ea typeface="Gill Sans"/>
              </a:rPr>
              <a:t>Deliverable: </a:t>
            </a:r>
            <a:r>
              <a:rPr lang="en-US" sz="2000" b="0" strike="noStrike" spc="-1" dirty="0">
                <a:solidFill>
                  <a:srgbClr val="000000"/>
                </a:solidFill>
                <a:latin typeface="Gill Sans"/>
                <a:ea typeface="Gill Sans"/>
              </a:rPr>
              <a:t>The usage of Dynamic Virtual IP Address (DVIPA) will ensure that if an instance of Gateway and/or Discovery fails on one system (LPAR1), the other system (LPAR2) continues to provide service functionality through a </a:t>
            </a:r>
            <a:r>
              <a:rPr lang="en-US" sz="2000" b="0" strike="noStrike" spc="-1" dirty="0" err="1">
                <a:solidFill>
                  <a:srgbClr val="000000"/>
                </a:solidFill>
                <a:latin typeface="Gill Sans"/>
                <a:ea typeface="Gill Sans"/>
              </a:rPr>
              <a:t>sysplex</a:t>
            </a:r>
            <a:r>
              <a:rPr lang="en-US" sz="2000" b="0" strike="noStrike" spc="-1" dirty="0">
                <a:solidFill>
                  <a:srgbClr val="000000"/>
                </a:solidFill>
                <a:latin typeface="Gill Sans"/>
                <a:ea typeface="Gill Sans"/>
              </a:rPr>
              <a:t> distributor.</a:t>
            </a: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747350493"/>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3025</TotalTime>
  <Words>3926</Words>
  <Application>Microsoft Macintosh PowerPoint</Application>
  <PresentationFormat>On-screen Show (16:9)</PresentationFormat>
  <Paragraphs>417</Paragraphs>
  <Slides>52</Slides>
  <Notes>24</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52</vt:i4>
      </vt:variant>
    </vt:vector>
  </HeadingPairs>
  <TitlesOfParts>
    <vt:vector size="63" baseType="lpstr">
      <vt:lpstr>Arial</vt:lpstr>
      <vt:lpstr>Courier New</vt:lpstr>
      <vt:lpstr>Gill Sans</vt:lpstr>
      <vt:lpstr>Lato</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 Docker for servers: Linux &amp; zLinux containers go live</vt:lpstr>
      <vt:lpstr>Docker for servers: Deliverables</vt:lpstr>
      <vt:lpstr>Docker for servers: Dependency &amp; Risk</vt:lpstr>
      <vt:lpstr>2. Initial HA/FT for all Zowe server components</vt:lpstr>
      <vt:lpstr>HA/FT: Deliverable</vt:lpstr>
      <vt:lpstr>HA/FT: Dependency, Risk</vt:lpstr>
      <vt:lpstr>3. Desktop Editor unification</vt:lpstr>
      <vt:lpstr>Editor unification: Deliverables</vt:lpstr>
      <vt:lpstr>Editor unification: Dependency, Risk</vt:lpstr>
      <vt:lpstr>4. App Du Quarter</vt:lpstr>
      <vt:lpstr>App Du Quarter: Deliverable</vt:lpstr>
      <vt:lpstr>App Du Quarter: Dependency, Risk</vt:lpstr>
      <vt:lpstr>5. Package manager UX improvements</vt:lpstr>
      <vt:lpstr>Package manager: Deliverable</vt:lpstr>
      <vt:lpstr>Package Manager: Dependency, Risk</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Zowe 20PI1</dc:title>
  <dc:subject/>
  <dc:creator>Zowe Squads</dc:creator>
  <cp:keywords/>
  <dc:description/>
  <cp:lastModifiedBy>Nicholas Kocsis</cp:lastModifiedBy>
  <cp:revision>201</cp:revision>
  <dcterms:modified xsi:type="dcterms:W3CDTF">2020-10-01T16:55:21Z</dcterms:modified>
  <cp:category/>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0x01010078366F8B0CAC4944B54E4FE62E1853FF</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20</vt:i4>
  </property>
  <property fmtid="{D5CDD505-2E9C-101B-9397-08002B2CF9AE}" pid="9" name="PresentationFormat">
    <vt:lpwstr>On-screen Show (16:9)</vt:lpwstr>
  </property>
  <property fmtid="{D5CDD505-2E9C-101B-9397-08002B2CF9AE}" pid="10" name="ScaleCrop">
    <vt:bool>false</vt:bool>
  </property>
  <property fmtid="{D5CDD505-2E9C-101B-9397-08002B2CF9AE}" pid="11" name="ShareDoc">
    <vt:bool>false</vt:bool>
  </property>
  <property fmtid="{D5CDD505-2E9C-101B-9397-08002B2CF9AE}" pid="12" name="Slides">
    <vt:i4>35</vt:i4>
  </property>
</Properties>
</file>