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33"/>
  </p:notesMasterIdLst>
  <p:sldIdLst>
    <p:sldId id="279" r:id="rId3"/>
    <p:sldId id="2142532351" r:id="rId4"/>
    <p:sldId id="2142532354" r:id="rId5"/>
    <p:sldId id="2142532381" r:id="rId6"/>
    <p:sldId id="2142532382" r:id="rId7"/>
    <p:sldId id="2142532383" r:id="rId8"/>
    <p:sldId id="2142532436" r:id="rId9"/>
    <p:sldId id="2142532353" r:id="rId10"/>
    <p:sldId id="2142532411" r:id="rId11"/>
    <p:sldId id="2142532343" r:id="rId12"/>
    <p:sldId id="2142532410" r:id="rId13"/>
    <p:sldId id="2142532413" r:id="rId14"/>
    <p:sldId id="2142532408" r:id="rId15"/>
    <p:sldId id="2142532419" r:id="rId16"/>
    <p:sldId id="2142532348" r:id="rId17"/>
    <p:sldId id="2142532418" r:id="rId18"/>
    <p:sldId id="2142532420" r:id="rId19"/>
    <p:sldId id="2142532423" r:id="rId20"/>
    <p:sldId id="2142532417" r:id="rId21"/>
    <p:sldId id="2142532424" r:id="rId22"/>
    <p:sldId id="2142532415" r:id="rId23"/>
    <p:sldId id="2142532416" r:id="rId24"/>
    <p:sldId id="2142532414" r:id="rId25"/>
    <p:sldId id="2142532422" r:id="rId26"/>
    <p:sldId id="2142532356" r:id="rId27"/>
    <p:sldId id="2142532362" r:id="rId28"/>
    <p:sldId id="2142532357" r:id="rId29"/>
    <p:sldId id="2142532425" r:id="rId30"/>
    <p:sldId id="2142532430" r:id="rId31"/>
    <p:sldId id="214253243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94250" autoAdjust="0"/>
  </p:normalViewPr>
  <p:slideViewPr>
    <p:cSldViewPr snapToGrid="0" snapToObjects="1">
      <p:cViewPr varScale="1">
        <p:scale>
          <a:sx n="69" d="100"/>
          <a:sy n="69" d="100"/>
        </p:scale>
        <p:origin x="4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B1A49-88B6-E84B-895E-B6369FEDFBAE}"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5466E-C715-7B4E-8110-D259802E2C10}" type="slidenum">
              <a:rPr lang="en-US" smtClean="0"/>
              <a:t>‹#›</a:t>
            </a:fld>
            <a:endParaRPr lang="en-US"/>
          </a:p>
        </p:txBody>
      </p:sp>
    </p:spTree>
    <p:extLst>
      <p:ext uri="{BB962C8B-B14F-4D97-AF65-F5344CB8AC3E}">
        <p14:creationId xmlns:p14="http://schemas.microsoft.com/office/powerpoint/2010/main" val="3106556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zowe-client-python-sdk.readthedocs.io/en/latest/packages/packages.html"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zowe.org/" TargetMode="External"/><Relationship Id="rId4" Type="http://schemas.openxmlformats.org/officeDocument/2006/relationships/hyperlink" Target="https://github.com/zowe/zowe-client-swift-sdk"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7fabc1e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77fabc1ec5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Speaker - </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533770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6098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Speaker</a:t>
            </a:r>
          </a:p>
        </p:txBody>
      </p:sp>
    </p:spTree>
    <p:extLst>
      <p:ext uri="{BB962C8B-B14F-4D97-AF65-F5344CB8AC3E}">
        <p14:creationId xmlns:p14="http://schemas.microsoft.com/office/powerpoint/2010/main" val="4286196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1" dirty="0"/>
              <a:t>Speaker</a:t>
            </a:r>
            <a:r>
              <a:rPr lang="en-US" sz="1400" b="1" baseline="0" dirty="0"/>
              <a:t> – Mike DuBois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400" b="1" baseline="0"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1" baseline="0" dirty="0"/>
              <a:t>20PI3 CLI Squad Achievements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400" b="1" baseline="0" dirty="0"/>
          </a:p>
          <a:p>
            <a:pPr marL="457200" marR="0" lvl="0" indent="-298450" algn="l" defTabSz="914400" rtl="0" eaLnBrk="1" fontAlgn="auto" latinLnBrk="0" hangingPunct="1">
              <a:lnSpc>
                <a:spcPct val="100000"/>
              </a:lnSpc>
              <a:spcBef>
                <a:spcPts val="600"/>
              </a:spcBef>
              <a:spcAft>
                <a:spcPts val="0"/>
              </a:spcAft>
              <a:buClr>
                <a:srgbClr val="000000"/>
              </a:buClr>
              <a:buSzPts val="1100"/>
              <a:buFont typeface="Arial" panose="020B0604020202020204" pitchFamily="34" charset="0"/>
              <a:buChar char="•"/>
              <a:tabLst/>
              <a:defRPr/>
            </a:pPr>
            <a:r>
              <a:rPr lang="en-US" sz="1100" b="0" i="0" u="none" strike="noStrike" cap="none" dirty="0">
                <a:solidFill>
                  <a:srgbClr val="000000"/>
                </a:solidFill>
                <a:effectLst/>
                <a:latin typeface="Arial"/>
                <a:ea typeface="Arial"/>
                <a:cs typeface="Arial"/>
                <a:sym typeface="Arial"/>
              </a:rPr>
              <a:t>Zowe Client Python SDK published.  </a:t>
            </a:r>
          </a:p>
          <a:p>
            <a:pPr marL="914400" marR="0" lvl="1" indent="-298450" algn="l" defTabSz="914400" rtl="0" eaLnBrk="1" fontAlgn="auto" latinLnBrk="0" hangingPunct="1">
              <a:lnSpc>
                <a:spcPct val="100000"/>
              </a:lnSpc>
              <a:spcBef>
                <a:spcPts val="600"/>
              </a:spcBef>
              <a:spcAft>
                <a:spcPts val="0"/>
              </a:spcAft>
              <a:buClr>
                <a:srgbClr val="000000"/>
              </a:buClr>
              <a:buSzPts val="1100"/>
              <a:buFont typeface="Courier New" panose="02070309020205020404" pitchFamily="49" charset="0"/>
              <a:buChar char="o"/>
              <a:tabLst/>
              <a:defRPr/>
            </a:pPr>
            <a:r>
              <a:rPr lang="en-US" sz="1100" b="0" i="0" u="none" strike="noStrike" cap="none" baseline="0" dirty="0">
                <a:solidFill>
                  <a:srgbClr val="000000"/>
                </a:solidFill>
                <a:effectLst/>
                <a:latin typeface="Arial"/>
                <a:ea typeface="Arial"/>
                <a:cs typeface="Arial"/>
                <a:sym typeface="Arial"/>
              </a:rPr>
              <a:t>Has been published to Python Package Index</a:t>
            </a:r>
            <a:endParaRPr lang="en-US" sz="1100" b="0" i="0" u="none" strike="noStrike" cap="none" dirty="0">
              <a:solidFill>
                <a:srgbClr val="000000"/>
              </a:solidFill>
              <a:effectLst/>
              <a:latin typeface="Arial"/>
              <a:ea typeface="Arial"/>
              <a:cs typeface="Arial"/>
              <a:sym typeface="Arial"/>
            </a:endParaRPr>
          </a:p>
          <a:p>
            <a:pPr marL="914400" marR="0" lvl="1" indent="-298450" algn="l" defTabSz="914400" rtl="0" eaLnBrk="1" fontAlgn="auto" latinLnBrk="0" hangingPunct="1">
              <a:lnSpc>
                <a:spcPct val="100000"/>
              </a:lnSpc>
              <a:spcBef>
                <a:spcPts val="600"/>
              </a:spcBef>
              <a:spcAft>
                <a:spcPts val="0"/>
              </a:spcAft>
              <a:buClr>
                <a:srgbClr val="000000"/>
              </a:buClr>
              <a:buSzPts val="1100"/>
              <a:buFont typeface="Courier New" panose="02070309020205020404" pitchFamily="49" charset="0"/>
              <a:buChar char="o"/>
              <a:tabLst/>
              <a:defRPr/>
            </a:pPr>
            <a:r>
              <a:rPr lang="en-US" sz="1100" b="0" i="0" u="none" strike="noStrike" cap="none" dirty="0">
                <a:solidFill>
                  <a:srgbClr val="000000"/>
                </a:solidFill>
                <a:effectLst/>
                <a:latin typeface="Arial"/>
                <a:ea typeface="Arial"/>
                <a:cs typeface="Arial"/>
                <a:sym typeface="Arial"/>
              </a:rPr>
              <a:t>Check out the documentation: </a:t>
            </a:r>
            <a:r>
              <a:rPr lang="en-US" sz="1100" b="0" i="0" u="none" strike="noStrike" cap="none" dirty="0">
                <a:solidFill>
                  <a:srgbClr val="000000"/>
                </a:solidFill>
                <a:effectLst/>
                <a:latin typeface="Arial"/>
                <a:ea typeface="Arial"/>
                <a:cs typeface="Arial"/>
                <a:sym typeface="Arial"/>
                <a:hlinkClick r:id="rId3"/>
              </a:rPr>
              <a:t>https://zowe-client-python-sdk.readthedocs.io/en/latest/packages/packages.html</a:t>
            </a:r>
            <a:endParaRPr lang="en-US" sz="1100" b="0" i="0" u="none" strike="noStrike" cap="none" dirty="0">
              <a:solidFill>
                <a:srgbClr val="000000"/>
              </a:solidFill>
              <a:effectLst/>
              <a:latin typeface="Arial"/>
              <a:ea typeface="Arial"/>
              <a:cs typeface="Arial"/>
              <a:sym typeface="Arial"/>
            </a:endParaRPr>
          </a:p>
          <a:p>
            <a:pPr marL="457200" marR="0" lvl="0" indent="-298450" algn="l" defTabSz="914400" rtl="0" eaLnBrk="1" fontAlgn="auto" latinLnBrk="0" hangingPunct="1">
              <a:lnSpc>
                <a:spcPct val="100000"/>
              </a:lnSpc>
              <a:spcBef>
                <a:spcPts val="600"/>
              </a:spcBef>
              <a:spcAft>
                <a:spcPts val="0"/>
              </a:spcAft>
              <a:buClr>
                <a:srgbClr val="000000"/>
              </a:buClr>
              <a:buSzPts val="1100"/>
              <a:buFont typeface="Arial" panose="020B0604020202020204" pitchFamily="34" charset="0"/>
              <a:buChar char="•"/>
              <a:tabLst/>
              <a:defRPr/>
            </a:pPr>
            <a:r>
              <a:rPr lang="en-US" sz="1100" b="0" i="0" u="none" strike="noStrike" cap="none" dirty="0">
                <a:solidFill>
                  <a:srgbClr val="000000"/>
                </a:solidFill>
                <a:effectLst/>
                <a:latin typeface="Arial"/>
                <a:ea typeface="Arial"/>
                <a:cs typeface="Arial"/>
                <a:sym typeface="Arial"/>
              </a:rPr>
              <a:t>Zowe Client Swift SDK is available in GitHub </a:t>
            </a:r>
          </a:p>
          <a:p>
            <a:pPr marL="914400" marR="0" lvl="1" indent="-298450" algn="l" defTabSz="914400" rtl="0" eaLnBrk="1" fontAlgn="auto" latinLnBrk="0" hangingPunct="1">
              <a:lnSpc>
                <a:spcPct val="100000"/>
              </a:lnSpc>
              <a:spcBef>
                <a:spcPts val="600"/>
              </a:spcBef>
              <a:spcAft>
                <a:spcPts val="0"/>
              </a:spcAft>
              <a:buClr>
                <a:srgbClr val="000000"/>
              </a:buClr>
              <a:buSzPts val="1100"/>
              <a:buFont typeface="Courier New" panose="02070309020205020404" pitchFamily="49" charset="0"/>
              <a:buChar char="o"/>
              <a:tabLst/>
              <a:defRPr/>
            </a:pPr>
            <a:r>
              <a:rPr lang="en-US" sz="1100" b="0" i="0" u="none" strike="noStrike" cap="none" dirty="0">
                <a:solidFill>
                  <a:srgbClr val="000000"/>
                </a:solidFill>
                <a:effectLst/>
                <a:latin typeface="Arial"/>
                <a:ea typeface="Arial"/>
                <a:cs typeface="Arial"/>
                <a:sym typeface="Arial"/>
              </a:rPr>
              <a:t>-&gt; </a:t>
            </a:r>
            <a:r>
              <a:rPr lang="en-US" sz="1100" b="0" i="0" u="none" strike="noStrike" cap="none" dirty="0">
                <a:solidFill>
                  <a:srgbClr val="000000"/>
                </a:solidFill>
                <a:effectLst/>
                <a:latin typeface="Arial"/>
                <a:ea typeface="Arial"/>
                <a:cs typeface="Arial"/>
                <a:sym typeface="Arial"/>
                <a:hlinkClick r:id="rId4"/>
              </a:rPr>
              <a:t>https://github.com/zowe/zowe-client-swift-sdk</a:t>
            </a:r>
            <a:r>
              <a:rPr lang="en-US" sz="1100" b="0" i="0" u="none" strike="noStrike" cap="none" dirty="0">
                <a:solidFill>
                  <a:srgbClr val="000000"/>
                </a:solidFill>
                <a:effectLst/>
                <a:latin typeface="Arial"/>
                <a:ea typeface="Arial"/>
                <a:cs typeface="Arial"/>
                <a:sym typeface="Arial"/>
              </a:rPr>
              <a:t>. </a:t>
            </a:r>
          </a:p>
          <a:p>
            <a:pPr marL="914400" marR="0" lvl="1" indent="-298450" algn="l" defTabSz="914400" rtl="0" eaLnBrk="1" fontAlgn="auto" latinLnBrk="0" hangingPunct="1">
              <a:lnSpc>
                <a:spcPct val="100000"/>
              </a:lnSpc>
              <a:spcBef>
                <a:spcPts val="600"/>
              </a:spcBef>
              <a:spcAft>
                <a:spcPts val="0"/>
              </a:spcAft>
              <a:buClr>
                <a:srgbClr val="000000"/>
              </a:buClr>
              <a:buSzPts val="1100"/>
              <a:buFont typeface="Courier New" panose="02070309020205020404" pitchFamily="49" charset="0"/>
              <a:buChar char="o"/>
              <a:tabLst/>
              <a:defRPr/>
            </a:pPr>
            <a:r>
              <a:rPr lang="en-US" sz="1100" b="0" i="0" u="none" strike="noStrike" cap="none" dirty="0">
                <a:solidFill>
                  <a:srgbClr val="000000"/>
                </a:solidFill>
                <a:effectLst/>
                <a:latin typeface="Arial"/>
                <a:ea typeface="Arial"/>
                <a:cs typeface="Arial"/>
                <a:sym typeface="Arial"/>
              </a:rPr>
              <a:t>Let us know your feedback!  We will plan to publish some documentation around this in the next PI if there is interest.</a:t>
            </a:r>
          </a:p>
          <a:p>
            <a:pPr marL="457200" marR="0" lvl="0" indent="-298450" algn="l" defTabSz="914400" rtl="0" eaLnBrk="1" fontAlgn="auto" latinLnBrk="0" hangingPunct="1">
              <a:lnSpc>
                <a:spcPct val="100000"/>
              </a:lnSpc>
              <a:spcBef>
                <a:spcPts val="600"/>
              </a:spcBef>
              <a:spcAft>
                <a:spcPts val="0"/>
              </a:spcAft>
              <a:buClr>
                <a:srgbClr val="000000"/>
              </a:buClr>
              <a:buSzPts val="1100"/>
              <a:buFont typeface="Arial" panose="020B0604020202020204" pitchFamily="34" charset="0"/>
              <a:buChar char="•"/>
              <a:tabLst/>
              <a:defRPr/>
            </a:pPr>
            <a:r>
              <a:rPr lang="en-US" sz="1100" b="0" i="0" u="none" strike="noStrike" cap="none" dirty="0">
                <a:solidFill>
                  <a:srgbClr val="000000"/>
                </a:solidFill>
                <a:effectLst/>
                <a:latin typeface="Arial"/>
                <a:ea typeface="Arial"/>
                <a:cs typeface="Arial"/>
                <a:sym typeface="Arial"/>
              </a:rPr>
              <a:t>Node SDK is nearly published. </a:t>
            </a:r>
          </a:p>
          <a:p>
            <a:pPr marL="914400" marR="0" lvl="1" indent="-298450" algn="l" defTabSz="914400" rtl="0" eaLnBrk="1" fontAlgn="auto" latinLnBrk="0" hangingPunct="1">
              <a:lnSpc>
                <a:spcPct val="100000"/>
              </a:lnSpc>
              <a:spcBef>
                <a:spcPts val="600"/>
              </a:spcBef>
              <a:spcAft>
                <a:spcPts val="0"/>
              </a:spcAft>
              <a:buClr>
                <a:srgbClr val="000000"/>
              </a:buClr>
              <a:buSzPts val="1100"/>
              <a:buFont typeface="Courier New" panose="02070309020205020404" pitchFamily="49" charset="0"/>
              <a:buChar char="o"/>
              <a:tabLst/>
              <a:defRPr/>
            </a:pPr>
            <a:r>
              <a:rPr lang="en-US" sz="1100" b="0" i="0" u="none" strike="noStrike" cap="none" dirty="0">
                <a:solidFill>
                  <a:srgbClr val="000000"/>
                </a:solidFill>
                <a:effectLst/>
                <a:latin typeface="Arial"/>
                <a:ea typeface="Arial"/>
                <a:cs typeface="Arial"/>
                <a:sym typeface="Arial"/>
              </a:rPr>
              <a:t>Will be published</a:t>
            </a:r>
            <a:r>
              <a:rPr lang="en-US" sz="1100" b="0" i="0" u="none" strike="noStrike" cap="none" baseline="0" dirty="0">
                <a:solidFill>
                  <a:srgbClr val="000000"/>
                </a:solidFill>
                <a:effectLst/>
                <a:latin typeface="Arial"/>
                <a:ea typeface="Arial"/>
                <a:cs typeface="Arial"/>
                <a:sym typeface="Arial"/>
              </a:rPr>
              <a:t> to public npm</a:t>
            </a:r>
            <a:endParaRPr lang="en-US" sz="1100" b="0" i="0" u="none" strike="noStrike" cap="none" dirty="0">
              <a:solidFill>
                <a:srgbClr val="000000"/>
              </a:solidFill>
              <a:effectLst/>
              <a:latin typeface="Arial"/>
              <a:ea typeface="Arial"/>
              <a:cs typeface="Arial"/>
              <a:sym typeface="Arial"/>
            </a:endParaRPr>
          </a:p>
          <a:p>
            <a:pPr marL="914400" marR="0" lvl="1" indent="-298450" algn="l" defTabSz="914400" rtl="0" eaLnBrk="1" fontAlgn="auto" latinLnBrk="0" hangingPunct="1">
              <a:lnSpc>
                <a:spcPct val="100000"/>
              </a:lnSpc>
              <a:spcBef>
                <a:spcPts val="600"/>
              </a:spcBef>
              <a:spcAft>
                <a:spcPts val="0"/>
              </a:spcAft>
              <a:buClr>
                <a:srgbClr val="000000"/>
              </a:buClr>
              <a:buSzPts val="1100"/>
              <a:buFont typeface="Courier New" panose="02070309020205020404" pitchFamily="49" charset="0"/>
              <a:buChar char="o"/>
              <a:tabLst/>
              <a:defRPr/>
            </a:pPr>
            <a:r>
              <a:rPr lang="en-US" sz="1100" b="0" i="0" u="none" strike="noStrike" cap="none" dirty="0">
                <a:solidFill>
                  <a:srgbClr val="000000"/>
                </a:solidFill>
                <a:effectLst/>
                <a:latin typeface="Arial"/>
                <a:ea typeface="Arial"/>
                <a:cs typeface="Arial"/>
                <a:sym typeface="Arial"/>
              </a:rPr>
              <a:t>The corresponding SDK doc will be published and content will be added to Zowe.org once the Node SDK is live.</a:t>
            </a:r>
          </a:p>
          <a:p>
            <a:pPr marL="914400" marR="0" lvl="1" indent="-298450" algn="l" defTabSz="914400" rtl="0" eaLnBrk="1" fontAlgn="auto" latinLnBrk="0" hangingPunct="1">
              <a:lnSpc>
                <a:spcPct val="100000"/>
              </a:lnSpc>
              <a:spcBef>
                <a:spcPts val="600"/>
              </a:spcBef>
              <a:spcAft>
                <a:spcPts val="0"/>
              </a:spcAft>
              <a:buClr>
                <a:srgbClr val="000000"/>
              </a:buClr>
              <a:buSzPts val="1100"/>
              <a:buFont typeface="Courier New" panose="02070309020205020404" pitchFamily="49" charset="0"/>
              <a:buChar char="o"/>
              <a:tabLst/>
              <a:defRPr/>
            </a:pPr>
            <a:endParaRPr lang="en-US" sz="1100" b="0" i="0" u="none" strike="noStrike" cap="none" baseline="0" dirty="0">
              <a:solidFill>
                <a:srgbClr val="000000"/>
              </a:solidFill>
              <a:effectLst/>
              <a:latin typeface="Arial"/>
              <a:cs typeface="Arial"/>
              <a:sym typeface="Arial"/>
            </a:endParaRPr>
          </a:p>
          <a:p>
            <a:pPr marL="158750" marR="0" lvl="0" indent="0" algn="l" defTabSz="914400" rtl="0" eaLnBrk="1" fontAlgn="auto" latinLnBrk="0" hangingPunct="1">
              <a:lnSpc>
                <a:spcPct val="100000"/>
              </a:lnSpc>
              <a:spcBef>
                <a:spcPts val="600"/>
              </a:spcBef>
              <a:spcAft>
                <a:spcPts val="0"/>
              </a:spcAft>
              <a:buClr>
                <a:srgbClr val="000000"/>
              </a:buClr>
              <a:buSzPts val="1100"/>
              <a:buFont typeface="Courier New" panose="02070309020205020404" pitchFamily="49" charset="0"/>
              <a:buNone/>
              <a:tabLst/>
              <a:defRPr/>
            </a:pPr>
            <a:r>
              <a:rPr lang="en-US" sz="1400" b="1" i="0" u="none" strike="noStrike" cap="none" baseline="0" dirty="0">
                <a:solidFill>
                  <a:srgbClr val="000000"/>
                </a:solidFill>
                <a:effectLst/>
                <a:latin typeface="Arial"/>
                <a:cs typeface="Arial"/>
                <a:sym typeface="Arial"/>
              </a:rPr>
              <a:t>20PI3 API Squad Achievements</a:t>
            </a:r>
          </a:p>
          <a:p>
            <a:pPr marL="158750" marR="0" lvl="0" indent="0" algn="l" defTabSz="914400" rtl="0" eaLnBrk="1" fontAlgn="auto" latinLnBrk="0" hangingPunct="1">
              <a:lnSpc>
                <a:spcPct val="100000"/>
              </a:lnSpc>
              <a:spcBef>
                <a:spcPts val="600"/>
              </a:spcBef>
              <a:spcAft>
                <a:spcPts val="0"/>
              </a:spcAft>
              <a:buClr>
                <a:srgbClr val="000000"/>
              </a:buClr>
              <a:buSzPts val="1100"/>
              <a:buFont typeface="Courier New" panose="02070309020205020404" pitchFamily="49" charset="0"/>
              <a:buNone/>
              <a:tabLst/>
              <a:defRPr/>
            </a:pPr>
            <a:endParaRPr lang="en-US" sz="1400" b="1" i="0" u="none" strike="noStrike" cap="none" baseline="0" dirty="0">
              <a:solidFill>
                <a:srgbClr val="000000"/>
              </a:solidFill>
              <a:effectLst/>
              <a:latin typeface="Arial"/>
              <a:cs typeface="Arial"/>
              <a:sym typeface="Arial"/>
            </a:endParaRPr>
          </a:p>
          <a:p>
            <a:pPr marL="158750" indent="0">
              <a:buFont typeface="Arial" panose="020B0604020202020204" pitchFamily="34" charset="0"/>
              <a:buNone/>
            </a:pPr>
            <a:r>
              <a:rPr lang="en-US" sz="1100" b="0" i="0" u="none" strike="noStrike" cap="none" dirty="0">
                <a:solidFill>
                  <a:srgbClr val="000000"/>
                </a:solidFill>
                <a:effectLst/>
                <a:latin typeface="Arial"/>
                <a:ea typeface="Arial"/>
                <a:cs typeface="Arial"/>
                <a:sym typeface="Arial"/>
              </a:rPr>
              <a:t>The API Squad closed over 140 Issues and PRs notably...</a:t>
            </a:r>
          </a:p>
          <a:p>
            <a:pPr marL="457200" indent="-298450">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Removed the dependency of Zowe API ML on z/OSMF for authentication by adding SAF as an additional authentication provider (for obtaining the JWT) #472</a:t>
            </a:r>
          </a:p>
          <a:p>
            <a:pPr marL="457200" indent="-298450">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The Swagger URL is now provided for z/OSMF. This URL provides full documentation containing the Try It Out functionality if the z/OSMF version supports the Swagger endpoint.  Alternatively, the URL provides the info endpoint to directly enable access to Zowe endpoints. #665</a:t>
            </a:r>
          </a:p>
          <a:p>
            <a:pPr marL="457200" indent="-298450">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The default configuration of API ML now supports character encoding. #777</a:t>
            </a:r>
          </a:p>
          <a:p>
            <a:pPr marL="457200" indent="-298450">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Welcomed 2 new members - Jordan Cain &amp; Carson Cook</a:t>
            </a:r>
            <a:endParaRPr lang="en-US" sz="1400" b="1" i="0" u="none" strike="noStrike" cap="none" baseline="0" dirty="0">
              <a:solidFill>
                <a:srgbClr val="000000"/>
              </a:solidFill>
              <a:effectLst/>
              <a:latin typeface="Arial"/>
              <a:cs typeface="Arial"/>
              <a:sym typeface="Arial"/>
            </a:endParaRPr>
          </a:p>
          <a:p>
            <a:pPr marL="158750" marR="0" lvl="0" indent="0" algn="l" defTabSz="914400" rtl="0" eaLnBrk="1" fontAlgn="auto" latinLnBrk="0" hangingPunct="1">
              <a:lnSpc>
                <a:spcPct val="100000"/>
              </a:lnSpc>
              <a:spcBef>
                <a:spcPts val="600"/>
              </a:spcBef>
              <a:spcAft>
                <a:spcPts val="0"/>
              </a:spcAft>
              <a:buClr>
                <a:srgbClr val="000000"/>
              </a:buClr>
              <a:buSzPts val="1100"/>
              <a:buFont typeface="Courier New" panose="02070309020205020404" pitchFamily="49" charset="0"/>
              <a:buNone/>
              <a:tabLst/>
              <a:defRPr/>
            </a:pPr>
            <a:endParaRPr lang="en-US" sz="1400" b="1" i="0" u="none" strike="noStrike" cap="none" baseline="0" dirty="0">
              <a:solidFill>
                <a:srgbClr val="000000"/>
              </a:solidFill>
              <a:effectLst/>
              <a:latin typeface="Arial"/>
              <a:cs typeface="Arial"/>
              <a:sym typeface="Arial"/>
            </a:endParaRPr>
          </a:p>
          <a:p>
            <a:pPr marL="158750" marR="0" lvl="0" indent="0" algn="l" defTabSz="914400" rtl="0" eaLnBrk="1" fontAlgn="auto" latinLnBrk="0" hangingPunct="1">
              <a:lnSpc>
                <a:spcPct val="100000"/>
              </a:lnSpc>
              <a:spcBef>
                <a:spcPts val="600"/>
              </a:spcBef>
              <a:spcAft>
                <a:spcPts val="0"/>
              </a:spcAft>
              <a:buClr>
                <a:srgbClr val="000000"/>
              </a:buClr>
              <a:buSzPts val="1100"/>
              <a:buFont typeface="Courier New" panose="02070309020205020404" pitchFamily="49" charset="0"/>
              <a:buNone/>
              <a:tabLst/>
              <a:defRPr/>
            </a:pPr>
            <a:r>
              <a:rPr lang="en-US" sz="1400" b="1" i="0" u="none" strike="noStrike" cap="none" baseline="0" dirty="0">
                <a:solidFill>
                  <a:srgbClr val="000000"/>
                </a:solidFill>
                <a:effectLst/>
                <a:latin typeface="Arial"/>
                <a:cs typeface="Arial"/>
                <a:sym typeface="Arial"/>
              </a:rPr>
              <a:t>20PI3 App Framework Squad Achievements</a:t>
            </a:r>
          </a:p>
          <a:p>
            <a:pPr marL="158750" marR="0" lvl="0" indent="0" algn="l" defTabSz="914400" rtl="0" eaLnBrk="1" fontAlgn="auto" latinLnBrk="0" hangingPunct="1">
              <a:lnSpc>
                <a:spcPct val="100000"/>
              </a:lnSpc>
              <a:spcBef>
                <a:spcPts val="600"/>
              </a:spcBef>
              <a:spcAft>
                <a:spcPts val="0"/>
              </a:spcAft>
              <a:buClr>
                <a:srgbClr val="000000"/>
              </a:buClr>
              <a:buSzPts val="1100"/>
              <a:buFont typeface="Courier New" panose="02070309020205020404" pitchFamily="49" charset="0"/>
              <a:buNone/>
              <a:tabLst/>
              <a:defRPr/>
            </a:pPr>
            <a:endParaRPr lang="en-US" sz="1400" b="0" i="0" u="none" strike="noStrike" cap="none" baseline="0" dirty="0">
              <a:solidFill>
                <a:srgbClr val="000000"/>
              </a:solidFill>
              <a:effectLst/>
              <a:latin typeface="Arial"/>
              <a:cs typeface="Arial"/>
              <a:sym typeface="Arial"/>
            </a:endParaRPr>
          </a:p>
          <a:p>
            <a:pPr marL="457200" indent="-298450">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Revised and detailed HA/FT plan with other squads, significantly reducing the complexity of implementation and improving the expected user experience and HA/FT guarantees</a:t>
            </a:r>
            <a:endParaRPr lang="en-US" sz="1050" b="0" i="0" u="none" strike="noStrike" cap="none" dirty="0">
              <a:solidFill>
                <a:srgbClr val="000000"/>
              </a:solidFill>
              <a:effectLst/>
              <a:latin typeface="Arial"/>
              <a:ea typeface="Arial"/>
              <a:cs typeface="Arial"/>
              <a:sym typeface="Arial"/>
            </a:endParaRPr>
          </a:p>
          <a:p>
            <a:pPr marL="914400" lvl="1" indent="-298450">
              <a:buFont typeface="Courier New" panose="02070309020205020404" pitchFamily="49" charset="0"/>
              <a:buChar char="o"/>
            </a:pPr>
            <a:r>
              <a:rPr lang="en-US" sz="1100" b="0" i="0" u="none" strike="noStrike" cap="none" dirty="0">
                <a:solidFill>
                  <a:srgbClr val="000000"/>
                </a:solidFill>
                <a:effectLst/>
                <a:latin typeface="Arial"/>
                <a:ea typeface="Arial"/>
                <a:cs typeface="Arial"/>
                <a:sym typeface="Arial"/>
              </a:rPr>
              <a:t>Eliminated the need to implement a leader </a:t>
            </a:r>
            <a:r>
              <a:rPr lang="en-US" sz="1100" b="0" i="0" u="none" strike="noStrike" cap="none" dirty="0" err="1">
                <a:solidFill>
                  <a:srgbClr val="000000"/>
                </a:solidFill>
                <a:effectLst/>
                <a:latin typeface="Arial"/>
                <a:ea typeface="Arial"/>
                <a:cs typeface="Arial"/>
                <a:sym typeface="Arial"/>
              </a:rPr>
              <a:t>electrion</a:t>
            </a:r>
            <a:r>
              <a:rPr lang="en-US" sz="1100" b="0" i="0" u="none" strike="noStrike" cap="none" dirty="0">
                <a:solidFill>
                  <a:srgbClr val="000000"/>
                </a:solidFill>
                <a:effectLst/>
                <a:latin typeface="Arial"/>
                <a:ea typeface="Arial"/>
                <a:cs typeface="Arial"/>
                <a:sym typeface="Arial"/>
              </a:rPr>
              <a:t> algorithm in ZSS</a:t>
            </a:r>
            <a:endParaRPr lang="en-US" sz="1050" b="0" i="0" u="none" strike="noStrike" cap="none" dirty="0">
              <a:solidFill>
                <a:srgbClr val="000000"/>
              </a:solidFill>
              <a:effectLst/>
              <a:latin typeface="Arial"/>
              <a:ea typeface="Arial"/>
              <a:cs typeface="Arial"/>
              <a:sym typeface="Arial"/>
            </a:endParaRPr>
          </a:p>
          <a:p>
            <a:pPr marL="914400" lvl="1" indent="-298450">
              <a:buFont typeface="Courier New" panose="02070309020205020404" pitchFamily="49" charset="0"/>
              <a:buChar char="o"/>
            </a:pPr>
            <a:r>
              <a:rPr lang="en-US" sz="1100" b="0" i="0" u="none" strike="noStrike" cap="none" dirty="0">
                <a:solidFill>
                  <a:srgbClr val="000000"/>
                </a:solidFill>
                <a:effectLst/>
                <a:latin typeface="Arial"/>
                <a:ea typeface="Arial"/>
                <a:cs typeface="Arial"/>
                <a:sym typeface="Arial"/>
              </a:rPr>
              <a:t>Investigated potential state storage DBs for a good match; compiled </a:t>
            </a:r>
            <a:r>
              <a:rPr lang="en-US" sz="1100" b="0" i="0" u="none" strike="noStrike" cap="none" dirty="0" err="1">
                <a:solidFill>
                  <a:srgbClr val="000000"/>
                </a:solidFill>
                <a:effectLst/>
                <a:latin typeface="Arial"/>
                <a:ea typeface="Arial"/>
                <a:cs typeface="Arial"/>
                <a:sym typeface="Arial"/>
              </a:rPr>
              <a:t>redis</a:t>
            </a:r>
            <a:r>
              <a:rPr lang="en-US" sz="1100" b="0" i="0" u="none" strike="noStrike" cap="none" dirty="0">
                <a:solidFill>
                  <a:srgbClr val="000000"/>
                </a:solidFill>
                <a:effectLst/>
                <a:latin typeface="Arial"/>
                <a:ea typeface="Arial"/>
                <a:cs typeface="Arial"/>
                <a:sym typeface="Arial"/>
              </a:rPr>
              <a:t> on z/</a:t>
            </a:r>
            <a:r>
              <a:rPr lang="en-US" sz="1100" b="0" i="0" u="none" strike="noStrike" cap="none" dirty="0" err="1">
                <a:solidFill>
                  <a:srgbClr val="000000"/>
                </a:solidFill>
                <a:effectLst/>
                <a:latin typeface="Arial"/>
                <a:ea typeface="Arial"/>
                <a:cs typeface="Arial"/>
                <a:sym typeface="Arial"/>
              </a:rPr>
              <a:t>os</a:t>
            </a:r>
            <a:r>
              <a:rPr lang="en-US" sz="1100" b="0" i="0" u="none" strike="noStrike" cap="none" dirty="0">
                <a:solidFill>
                  <a:srgbClr val="000000"/>
                </a:solidFill>
                <a:effectLst/>
                <a:latin typeface="Arial"/>
                <a:ea typeface="Arial"/>
                <a:cs typeface="Arial"/>
                <a:sym typeface="Arial"/>
              </a:rPr>
              <a:t> to evaluate</a:t>
            </a:r>
            <a:endParaRPr lang="en-US" sz="1050" b="0" i="0" u="none" strike="noStrike" cap="none" dirty="0">
              <a:solidFill>
                <a:srgbClr val="000000"/>
              </a:solidFill>
              <a:effectLst/>
              <a:latin typeface="Arial"/>
              <a:ea typeface="Arial"/>
              <a:cs typeface="Arial"/>
              <a:sym typeface="Arial"/>
            </a:endParaRPr>
          </a:p>
          <a:p>
            <a:pPr marL="457200" indent="-298450">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Created an automated build pipeline for and posted to </a:t>
            </a:r>
            <a:r>
              <a:rPr lang="en-US" sz="1100" b="0" i="0" u="none" strike="noStrike" cap="none" dirty="0" err="1">
                <a:solidFill>
                  <a:srgbClr val="000000"/>
                </a:solidFill>
                <a:effectLst/>
                <a:latin typeface="Arial"/>
                <a:ea typeface="Arial"/>
                <a:cs typeface="Arial"/>
                <a:sym typeface="Arial"/>
              </a:rPr>
              <a:t>dockerhub</a:t>
            </a:r>
            <a:r>
              <a:rPr lang="en-US" sz="1100" b="0" i="0" u="none" strike="noStrike" cap="none" dirty="0">
                <a:solidFill>
                  <a:srgbClr val="000000"/>
                </a:solidFill>
                <a:effectLst/>
                <a:latin typeface="Arial"/>
                <a:ea typeface="Arial"/>
                <a:cs typeface="Arial"/>
                <a:sym typeface="Arial"/>
              </a:rPr>
              <a:t> a </a:t>
            </a:r>
            <a:r>
              <a:rPr lang="en-US" sz="1100" b="0" i="0" u="none" strike="noStrike" cap="none" dirty="0" err="1">
                <a:solidFill>
                  <a:srgbClr val="000000"/>
                </a:solidFill>
                <a:effectLst/>
                <a:latin typeface="Arial"/>
                <a:ea typeface="Arial"/>
                <a:cs typeface="Arial"/>
                <a:sym typeface="Arial"/>
              </a:rPr>
              <a:t>Dockerized</a:t>
            </a:r>
            <a:r>
              <a:rPr lang="en-US" sz="1100" b="0" i="0" u="none" strike="noStrike" cap="none" dirty="0">
                <a:solidFill>
                  <a:srgbClr val="000000"/>
                </a:solidFill>
                <a:effectLst/>
                <a:latin typeface="Arial"/>
                <a:ea typeface="Arial"/>
                <a:cs typeface="Arial"/>
                <a:sym typeface="Arial"/>
              </a:rPr>
              <a:t> release of </a:t>
            </a:r>
            <a:r>
              <a:rPr lang="en-US" sz="1100" b="0" i="0" u="none" strike="noStrike" cap="none" dirty="0" err="1">
                <a:solidFill>
                  <a:srgbClr val="000000"/>
                </a:solidFill>
                <a:effectLst/>
                <a:latin typeface="Arial"/>
                <a:ea typeface="Arial"/>
                <a:cs typeface="Arial"/>
                <a:sym typeface="Arial"/>
              </a:rPr>
              <a:t>Zowe's</a:t>
            </a:r>
            <a:r>
              <a:rPr lang="en-US" sz="1100" b="0" i="0" u="none" strike="noStrike" cap="none" dirty="0">
                <a:solidFill>
                  <a:srgbClr val="000000"/>
                </a:solidFill>
                <a:effectLst/>
                <a:latin typeface="Arial"/>
                <a:ea typeface="Arial"/>
                <a:cs typeface="Arial"/>
                <a:sym typeface="Arial"/>
              </a:rPr>
              <a:t> server runtimes as an option to run under Linux as an alternative to z/OS</a:t>
            </a:r>
            <a:endParaRPr lang="en-US" sz="1050" b="0" i="0" u="none" strike="noStrike" cap="none" dirty="0">
              <a:solidFill>
                <a:srgbClr val="000000"/>
              </a:solidFill>
              <a:effectLst/>
              <a:latin typeface="Arial"/>
              <a:ea typeface="Arial"/>
              <a:cs typeface="Arial"/>
              <a:sym typeface="Arial"/>
            </a:endParaRPr>
          </a:p>
          <a:p>
            <a:pPr marL="457200" indent="-298450">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Drafted documentation on how to use the </a:t>
            </a:r>
            <a:r>
              <a:rPr lang="en-US" sz="1100" b="0" i="0" u="none" strike="noStrike" cap="none" dirty="0" err="1">
                <a:solidFill>
                  <a:srgbClr val="000000"/>
                </a:solidFill>
                <a:effectLst/>
                <a:latin typeface="Arial"/>
                <a:ea typeface="Arial"/>
                <a:cs typeface="Arial"/>
                <a:sym typeface="Arial"/>
              </a:rPr>
              <a:t>docker</a:t>
            </a:r>
            <a:r>
              <a:rPr lang="en-US" sz="1100" b="0" i="0" u="none" strike="noStrike" cap="none" dirty="0">
                <a:solidFill>
                  <a:srgbClr val="000000"/>
                </a:solidFill>
                <a:effectLst/>
                <a:latin typeface="Arial"/>
                <a:ea typeface="Arial"/>
                <a:cs typeface="Arial"/>
                <a:sym typeface="Arial"/>
              </a:rPr>
              <a:t> image</a:t>
            </a:r>
            <a:endParaRPr lang="en-US" sz="1050" b="0" i="0" u="none" strike="noStrike" cap="none" dirty="0">
              <a:solidFill>
                <a:srgbClr val="000000"/>
              </a:solidFill>
              <a:effectLst/>
              <a:latin typeface="Arial"/>
              <a:ea typeface="Arial"/>
              <a:cs typeface="Arial"/>
              <a:sym typeface="Arial"/>
            </a:endParaRPr>
          </a:p>
          <a:p>
            <a:pPr marL="457200" indent="-298450">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Ran and concluded a mentorship program with the OMP for 4 mentees to enhance the app framework and </a:t>
            </a:r>
            <a:r>
              <a:rPr lang="en-US" sz="1100" b="0" i="0" u="none" strike="noStrike" cap="none" dirty="0" err="1">
                <a:solidFill>
                  <a:srgbClr val="000000"/>
                </a:solidFill>
                <a:effectLst/>
                <a:latin typeface="Arial"/>
                <a:ea typeface="Arial"/>
                <a:cs typeface="Arial"/>
                <a:sym typeface="Arial"/>
              </a:rPr>
              <a:t>kickstart</a:t>
            </a:r>
            <a:r>
              <a:rPr lang="en-US" sz="1100" b="0" i="0" u="none" strike="noStrike" cap="none" dirty="0">
                <a:solidFill>
                  <a:srgbClr val="000000"/>
                </a:solidFill>
                <a:effectLst/>
                <a:latin typeface="Arial"/>
                <a:ea typeface="Arial"/>
                <a:cs typeface="Arial"/>
                <a:sym typeface="Arial"/>
              </a:rPr>
              <a:t> new app development</a:t>
            </a:r>
            <a:endParaRPr lang="en-US" sz="1050" b="0" i="0" u="none" strike="noStrike" cap="none" dirty="0">
              <a:solidFill>
                <a:srgbClr val="000000"/>
              </a:solidFill>
              <a:effectLst/>
              <a:latin typeface="Arial"/>
              <a:ea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aseline="0"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baseline="0" dirty="0"/>
              <a:t>20PI3 Zowe Explorer Squad</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baseline="0" dirty="0"/>
          </a:p>
          <a:p>
            <a:pPr marL="457200" indent="-298450">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Enhanced user experience by introducing a configurable/</a:t>
            </a:r>
            <a:r>
              <a:rPr lang="en-US" sz="1100" b="0" i="0" u="none" strike="noStrike" cap="none" dirty="0" err="1">
                <a:solidFill>
                  <a:srgbClr val="000000"/>
                </a:solidFill>
                <a:effectLst/>
                <a:latin typeface="Arial"/>
                <a:ea typeface="Arial"/>
                <a:cs typeface="Arial"/>
                <a:sym typeface="Arial"/>
              </a:rPr>
              <a:t>toggleable</a:t>
            </a:r>
            <a:r>
              <a:rPr lang="en-US" sz="1100" b="0" i="0" u="none" strike="noStrike" cap="none" dirty="0">
                <a:solidFill>
                  <a:srgbClr val="000000"/>
                </a:solidFill>
                <a:effectLst/>
                <a:latin typeface="Arial"/>
                <a:ea typeface="Arial"/>
                <a:cs typeface="Arial"/>
                <a:sym typeface="Arial"/>
              </a:rPr>
              <a:t> profile validation mechanism. (v1.7.0, v1.9.0)</a:t>
            </a:r>
          </a:p>
          <a:p>
            <a:pPr marL="457200" indent="-298450">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Improved installation speed and overall performance by bundling the extension using </a:t>
            </a:r>
            <a:r>
              <a:rPr lang="en-US" sz="1100" b="0" i="0" u="none" strike="noStrike" cap="none" dirty="0" err="1">
                <a:solidFill>
                  <a:srgbClr val="000000"/>
                </a:solidFill>
                <a:effectLst/>
                <a:latin typeface="Arial"/>
                <a:ea typeface="Arial"/>
                <a:cs typeface="Arial"/>
                <a:sym typeface="Arial"/>
              </a:rPr>
              <a:t>Webpack</a:t>
            </a:r>
            <a:r>
              <a:rPr lang="en-US" sz="1100" b="0" i="0" u="none" strike="noStrike" cap="none" dirty="0">
                <a:solidFill>
                  <a:srgbClr val="000000"/>
                </a:solidFill>
                <a:effectLst/>
                <a:latin typeface="Arial"/>
                <a:ea typeface="Arial"/>
                <a:cs typeface="Arial"/>
                <a:sym typeface="Arial"/>
              </a:rPr>
              <a:t>. (v1.8.0)</a:t>
            </a:r>
          </a:p>
          <a:p>
            <a:pPr marL="457200" indent="-298450">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Augmented developer experience by implementing the `Allocate-Like` functionality to simplify the creation of datasets (v1.9.0)</a:t>
            </a:r>
          </a:p>
          <a:p>
            <a:pPr marL="457200" indent="-298450">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Elevated user experience by grouping favorites into a more consistent profile-specific view (v1.9.0)</a:t>
            </a:r>
          </a:p>
          <a:p>
            <a:pPr marL="457200" indent="-298450">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Tech Debt: Finalized unit and integration tests refactoring (Carry-over v1.7.0)</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baseline="0"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baseline="0" dirty="0"/>
              <a:t>20PI3 Documentation Squad Achievements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aseline="0" dirty="0"/>
          </a:p>
          <a:p>
            <a:pPr marL="457200" indent="-298450" rtl="0">
              <a:buFont typeface="Arial" panose="020B0604020202020204" pitchFamily="34" charset="0"/>
              <a:buChar char="•"/>
            </a:pPr>
            <a:r>
              <a:rPr lang="en-US" sz="1100" b="1" i="0" u="none" strike="noStrike" cap="none" dirty="0">
                <a:solidFill>
                  <a:srgbClr val="000000"/>
                </a:solidFill>
                <a:effectLst/>
                <a:latin typeface="Arial"/>
                <a:ea typeface="Arial"/>
                <a:cs typeface="Arial"/>
                <a:sym typeface="Arial"/>
              </a:rPr>
              <a:t>Overall </a:t>
            </a:r>
            <a:r>
              <a:rPr lang="en-US" sz="1100" b="0" i="0" u="none" strike="noStrike" cap="none" dirty="0">
                <a:solidFill>
                  <a:srgbClr val="000000"/>
                </a:solidFill>
                <a:effectLst/>
                <a:latin typeface="Arial"/>
                <a:ea typeface="Arial"/>
                <a:cs typeface="Arial"/>
                <a:sym typeface="Arial"/>
              </a:rPr>
              <a:t> </a:t>
            </a:r>
          </a:p>
          <a:p>
            <a:pPr marL="914400" lvl="1" indent="-298450" rtl="0">
              <a:buFont typeface="Courier New" panose="02070309020205020404" pitchFamily="49" charset="0"/>
              <a:buChar char="o"/>
            </a:pPr>
            <a:r>
              <a:rPr lang="en-US" sz="1100" b="0" i="0" u="none" strike="noStrike" cap="none" dirty="0">
                <a:solidFill>
                  <a:srgbClr val="000000"/>
                </a:solidFill>
                <a:effectLst/>
                <a:latin typeface="Arial"/>
                <a:ea typeface="Arial"/>
                <a:cs typeface="Arial"/>
                <a:sym typeface="Arial"/>
              </a:rPr>
              <a:t>API reference guide available (Thanks @Carson) </a:t>
            </a:r>
          </a:p>
          <a:p>
            <a:pPr marL="914400" lvl="1" indent="-298450" rtl="0">
              <a:buFont typeface="Courier New" panose="02070309020205020404" pitchFamily="49" charset="0"/>
              <a:buChar char="o"/>
            </a:pPr>
            <a:r>
              <a:rPr lang="en-US" sz="1100" b="0" i="0" u="none" strike="noStrike" cap="none" dirty="0">
                <a:solidFill>
                  <a:srgbClr val="000000"/>
                </a:solidFill>
                <a:effectLst/>
                <a:latin typeface="Arial"/>
                <a:ea typeface="Arial"/>
                <a:cs typeface="Arial"/>
                <a:sym typeface="Arial"/>
              </a:rPr>
              <a:t>Release notes process streamlined with automation (This is a highlight, it helps every squad to deliver more efficiently)  </a:t>
            </a:r>
          </a:p>
          <a:p>
            <a:pPr marL="914400" lvl="1" indent="-298450" rtl="0">
              <a:buFont typeface="Courier New" panose="02070309020205020404" pitchFamily="49" charset="0"/>
              <a:buChar char="o"/>
            </a:pPr>
            <a:r>
              <a:rPr lang="en-US" sz="1100" b="0" i="0" u="none" strike="noStrike" cap="none" dirty="0">
                <a:solidFill>
                  <a:srgbClr val="000000"/>
                </a:solidFill>
                <a:effectLst/>
                <a:latin typeface="Arial"/>
                <a:ea typeface="Arial"/>
                <a:cs typeface="Arial"/>
                <a:sym typeface="Arial"/>
              </a:rPr>
              <a:t>Supported each Zowe 1.x.x release, curated contributions to documentation, and supported the community.  </a:t>
            </a:r>
          </a:p>
          <a:p>
            <a:pPr marL="457200" indent="-298450" rtl="0">
              <a:buFont typeface="Arial" panose="020B0604020202020204" pitchFamily="34" charset="0"/>
              <a:buChar char="•"/>
            </a:pPr>
            <a:r>
              <a:rPr lang="en-US" sz="1100" b="1" i="0" u="none" strike="noStrike" cap="none" dirty="0">
                <a:solidFill>
                  <a:srgbClr val="000000"/>
                </a:solidFill>
                <a:effectLst/>
                <a:latin typeface="Arial"/>
                <a:ea typeface="Arial"/>
                <a:cs typeface="Arial"/>
                <a:sym typeface="Arial"/>
              </a:rPr>
              <a:t>Zowe CLI</a:t>
            </a:r>
            <a:r>
              <a:rPr lang="en-US" sz="1100" b="0" i="0" u="none" strike="noStrike" cap="none" dirty="0">
                <a:solidFill>
                  <a:srgbClr val="000000"/>
                </a:solidFill>
                <a:effectLst/>
                <a:latin typeface="Arial"/>
                <a:ea typeface="Arial"/>
                <a:cs typeface="Arial"/>
                <a:sym typeface="Arial"/>
              </a:rPr>
              <a:t> </a:t>
            </a:r>
          </a:p>
          <a:p>
            <a:pPr marL="914400" lvl="1" indent="-298450" rtl="0">
              <a:buFont typeface="Courier New" panose="02070309020205020404" pitchFamily="49" charset="0"/>
              <a:buChar char="o"/>
            </a:pPr>
            <a:r>
              <a:rPr lang="en-US" sz="1100" b="0" i="0" u="none" strike="noStrike" cap="none" dirty="0">
                <a:solidFill>
                  <a:srgbClr val="000000"/>
                </a:solidFill>
                <a:effectLst/>
                <a:latin typeface="Arial"/>
                <a:ea typeface="Arial"/>
                <a:cs typeface="Arial"/>
                <a:sym typeface="Arial"/>
              </a:rPr>
              <a:t>Created documentation for the Zowe Client SDKs.  Download the SDKs from </a:t>
            </a:r>
            <a:r>
              <a:rPr lang="en-US" sz="1100" b="0" i="0" u="none" strike="noStrike" cap="none" dirty="0">
                <a:solidFill>
                  <a:srgbClr val="000000"/>
                </a:solidFill>
                <a:effectLst/>
                <a:latin typeface="Arial"/>
                <a:ea typeface="Arial"/>
                <a:cs typeface="Arial"/>
                <a:sym typeface="Arial"/>
                <a:hlinkClick r:id="rId5"/>
              </a:rPr>
              <a:t>Zowe.org</a:t>
            </a:r>
            <a:r>
              <a:rPr lang="en-US" sz="1100" b="0" i="0" u="none" strike="noStrike" cap="none" dirty="0">
                <a:solidFill>
                  <a:srgbClr val="000000"/>
                </a:solidFill>
                <a:effectLst/>
                <a:latin typeface="Arial"/>
                <a:ea typeface="Arial"/>
                <a:cs typeface="Arial"/>
                <a:sym typeface="Arial"/>
              </a:rPr>
              <a:t>. (Note: doc isn't published yet, pending code delivery) </a:t>
            </a:r>
          </a:p>
          <a:p>
            <a:pPr marL="914400" lvl="1" indent="-298450" rtl="0">
              <a:buFont typeface="Courier New" panose="02070309020205020404" pitchFamily="49" charset="0"/>
              <a:buChar char="o"/>
            </a:pPr>
            <a:r>
              <a:rPr lang="en-US" sz="1100" b="0" i="0" u="none" strike="noStrike" cap="none" dirty="0">
                <a:solidFill>
                  <a:srgbClr val="000000"/>
                </a:solidFill>
                <a:effectLst/>
                <a:latin typeface="Arial"/>
                <a:ea typeface="Arial"/>
                <a:cs typeface="Arial"/>
                <a:sym typeface="Arial"/>
              </a:rPr>
              <a:t>Documented how to leverage the SSO/MFA features in Zowe CLI, using the new "base profile" to store a token.</a:t>
            </a:r>
            <a:endParaRPr lang="en-US" sz="1100" b="1" i="0" u="none" strike="noStrike" cap="none" dirty="0">
              <a:solidFill>
                <a:srgbClr val="000000"/>
              </a:solidFill>
              <a:effectLst/>
              <a:latin typeface="Arial"/>
              <a:ea typeface="Arial"/>
              <a:cs typeface="Arial"/>
              <a:sym typeface="Arial"/>
            </a:endParaRPr>
          </a:p>
          <a:p>
            <a:pPr marL="158750" indent="0" rtl="0">
              <a:buNone/>
            </a:pPr>
            <a:endParaRPr lang="en-US" sz="1100" b="1" i="0" u="none" strike="noStrike" cap="none" dirty="0">
              <a:solidFill>
                <a:srgbClr val="000000"/>
              </a:solidFill>
              <a:effectLst/>
              <a:latin typeface="Arial"/>
              <a:ea typeface="Arial"/>
              <a:cs typeface="Arial"/>
              <a:sym typeface="Arial"/>
            </a:endParaRPr>
          </a:p>
          <a:p>
            <a:pPr marL="158750" indent="0" rtl="0">
              <a:buNone/>
            </a:pPr>
            <a:r>
              <a:rPr lang="en-US" sz="1100" b="1" i="0" u="none" strike="noStrike" cap="none" dirty="0">
                <a:solidFill>
                  <a:srgbClr val="000000"/>
                </a:solidFill>
                <a:effectLst/>
                <a:latin typeface="Arial"/>
                <a:ea typeface="Arial"/>
                <a:cs typeface="Arial"/>
                <a:sym typeface="Arial"/>
              </a:rPr>
              <a:t>20PI3 Onboarding Squad Achievements</a:t>
            </a:r>
          </a:p>
          <a:p>
            <a:pPr marL="158750" indent="0" rtl="0">
              <a:buNone/>
            </a:pPr>
            <a:endParaRPr lang="en-US" sz="1100" b="0" i="0" u="none" strike="noStrike" cap="none" dirty="0">
              <a:solidFill>
                <a:srgbClr val="000000"/>
              </a:solidFill>
              <a:effectLst/>
              <a:latin typeface="Arial"/>
              <a:ea typeface="Arial"/>
              <a:cs typeface="Arial"/>
              <a:sym typeface="Arial"/>
            </a:endParaRPr>
          </a:p>
          <a:p>
            <a:pPr rtl="0" fontAlgn="base"/>
            <a:r>
              <a:rPr lang="en-US" sz="1100" b="0" i="0" u="none" strike="noStrike" cap="none" dirty="0">
                <a:solidFill>
                  <a:srgbClr val="000000"/>
                </a:solidFill>
                <a:effectLst/>
                <a:latin typeface="Arial"/>
                <a:ea typeface="Arial"/>
                <a:cs typeface="Arial"/>
                <a:sym typeface="Arial"/>
              </a:rPr>
              <a:t>On-boarded a new ISV: Software Engineering (i.e. SEGUS Software) to Zowe </a:t>
            </a:r>
          </a:p>
          <a:p>
            <a:pPr rtl="0" fontAlgn="base"/>
            <a:r>
              <a:rPr lang="en-US" sz="1100" b="0" i="0" u="none" strike="noStrike" cap="none" dirty="0">
                <a:solidFill>
                  <a:srgbClr val="000000"/>
                </a:solidFill>
                <a:effectLst/>
                <a:latin typeface="Arial"/>
                <a:ea typeface="Arial"/>
                <a:cs typeface="Arial"/>
                <a:sym typeface="Arial"/>
              </a:rPr>
              <a:t>Introduced the V1 Conformance Program including</a:t>
            </a:r>
          </a:p>
          <a:p>
            <a:pPr lvl="1" rtl="0" fontAlgn="base"/>
            <a:r>
              <a:rPr lang="en-US" sz="1100" b="0" i="0" u="none" strike="noStrike" cap="none" dirty="0">
                <a:solidFill>
                  <a:srgbClr val="000000"/>
                </a:solidFill>
                <a:effectLst/>
                <a:latin typeface="Arial"/>
                <a:ea typeface="Arial"/>
                <a:cs typeface="Arial"/>
                <a:sym typeface="Arial"/>
              </a:rPr>
              <a:t>New Badges</a:t>
            </a:r>
          </a:p>
          <a:p>
            <a:pPr lvl="1" rtl="0" fontAlgn="base"/>
            <a:r>
              <a:rPr lang="en-US" sz="1100" b="0" i="0" u="none" strike="noStrike" cap="none" dirty="0">
                <a:solidFill>
                  <a:srgbClr val="000000"/>
                </a:solidFill>
                <a:effectLst/>
                <a:latin typeface="Arial"/>
                <a:ea typeface="Arial"/>
                <a:cs typeface="Arial"/>
                <a:sym typeface="Arial"/>
              </a:rPr>
              <a:t>Revised Terms &amp; Conditions</a:t>
            </a:r>
          </a:p>
          <a:p>
            <a:pPr lvl="1" rtl="0" fontAlgn="base"/>
            <a:r>
              <a:rPr lang="en-US" sz="1100" b="0" i="0" u="none" strike="noStrike" cap="none" dirty="0">
                <a:solidFill>
                  <a:srgbClr val="000000"/>
                </a:solidFill>
                <a:effectLst/>
                <a:latin typeface="Arial"/>
                <a:ea typeface="Arial"/>
                <a:cs typeface="Arial"/>
                <a:sym typeface="Arial"/>
              </a:rPr>
              <a:t>Revised Test Criteria, Test Criteria Format and Test Criteria “storage” i.e. moved to GitHub </a:t>
            </a:r>
          </a:p>
          <a:p>
            <a:pPr lvl="1" rtl="0" fontAlgn="base"/>
            <a:r>
              <a:rPr lang="en-US" sz="1100" b="0" i="0" u="none" strike="noStrike" cap="none" dirty="0">
                <a:solidFill>
                  <a:srgbClr val="000000"/>
                </a:solidFill>
                <a:effectLst/>
                <a:latin typeface="Arial"/>
                <a:ea typeface="Arial"/>
                <a:cs typeface="Arial"/>
                <a:sym typeface="Arial"/>
              </a:rPr>
              <a:t>Introduced the Test Criteria Change Process</a:t>
            </a:r>
          </a:p>
          <a:p>
            <a:pPr rtl="0" fontAlgn="base"/>
            <a:r>
              <a:rPr lang="en-US" sz="1100" b="0" i="0" u="none" strike="noStrike" cap="none" dirty="0">
                <a:solidFill>
                  <a:srgbClr val="000000"/>
                </a:solidFill>
                <a:effectLst/>
                <a:latin typeface="Arial"/>
                <a:ea typeface="Arial"/>
                <a:cs typeface="Arial"/>
                <a:sym typeface="Arial"/>
              </a:rPr>
              <a:t>Transitioned the Metrics Gathering to new members, began researching automation, introduced “live pull” from Google sheets</a:t>
            </a:r>
          </a:p>
          <a:p>
            <a:pPr rtl="0" fontAlgn="base"/>
            <a:r>
              <a:rPr lang="en-US" sz="1100" b="0" i="0" u="none" strike="noStrike" cap="none" dirty="0">
                <a:solidFill>
                  <a:srgbClr val="000000"/>
                </a:solidFill>
                <a:effectLst/>
                <a:latin typeface="Arial"/>
                <a:ea typeface="Arial"/>
                <a:cs typeface="Arial"/>
                <a:sym typeface="Arial"/>
              </a:rPr>
              <a:t>Social Media Management of Medium.com/ZOWE</a:t>
            </a:r>
          </a:p>
          <a:p>
            <a:pPr lvl="1" rtl="0" fontAlgn="base"/>
            <a:r>
              <a:rPr lang="en-US" sz="1100" b="0" i="0" u="none" strike="noStrike" cap="none" dirty="0">
                <a:solidFill>
                  <a:srgbClr val="000000"/>
                </a:solidFill>
                <a:effectLst/>
                <a:latin typeface="Arial"/>
                <a:ea typeface="Arial"/>
                <a:cs typeface="Arial"/>
                <a:sym typeface="Arial"/>
              </a:rPr>
              <a:t>Categorized </a:t>
            </a:r>
            <a:r>
              <a:rPr lang="en-US" sz="1100" b="1" i="0" u="none" strike="noStrike" cap="none" dirty="0">
                <a:solidFill>
                  <a:srgbClr val="000000"/>
                </a:solidFill>
                <a:effectLst/>
                <a:latin typeface="Arial"/>
                <a:ea typeface="Arial"/>
                <a:cs typeface="Arial"/>
                <a:sym typeface="Arial"/>
              </a:rPr>
              <a:t>54 blogs</a:t>
            </a:r>
            <a:r>
              <a:rPr lang="en-US" sz="1100" b="0" i="0" u="none" strike="noStrike" cap="none" dirty="0">
                <a:solidFill>
                  <a:srgbClr val="000000"/>
                </a:solidFill>
                <a:effectLst/>
                <a:latin typeface="Arial"/>
                <a:ea typeface="Arial"/>
                <a:cs typeface="Arial"/>
                <a:sym typeface="Arial"/>
              </a:rPr>
              <a:t> {CORE} or {Ecosystem}</a:t>
            </a:r>
          </a:p>
          <a:p>
            <a:pPr lvl="1" rtl="0" fontAlgn="base"/>
            <a:r>
              <a:rPr lang="en-US" sz="1100" b="0" i="0" u="none" strike="noStrike" cap="none" dirty="0">
                <a:solidFill>
                  <a:srgbClr val="000000"/>
                </a:solidFill>
                <a:effectLst/>
                <a:latin typeface="Arial"/>
                <a:ea typeface="Arial"/>
                <a:cs typeface="Arial"/>
                <a:sym typeface="Arial"/>
              </a:rPr>
              <a:t>Reviewed and introduced </a:t>
            </a:r>
            <a:r>
              <a:rPr lang="en-US" sz="1100" b="1" i="0" u="none" strike="noStrike" cap="none" dirty="0">
                <a:solidFill>
                  <a:srgbClr val="000000"/>
                </a:solidFill>
                <a:effectLst/>
                <a:latin typeface="Arial"/>
                <a:ea typeface="Arial"/>
                <a:cs typeface="Arial"/>
                <a:sym typeface="Arial"/>
              </a:rPr>
              <a:t>9 new blogs</a:t>
            </a:r>
            <a:r>
              <a:rPr lang="en-US" sz="1100" b="0" i="0" u="none" strike="noStrike" cap="none" dirty="0">
                <a:solidFill>
                  <a:srgbClr val="000000"/>
                </a:solidFill>
                <a:effectLst/>
                <a:latin typeface="Arial"/>
                <a:ea typeface="Arial"/>
                <a:cs typeface="Arial"/>
                <a:sym typeface="Arial"/>
              </a:rPr>
              <a:t> in 19PI3</a:t>
            </a:r>
          </a:p>
          <a:p>
            <a:pPr rtl="0" fontAlgn="base"/>
            <a:r>
              <a:rPr lang="en-US" sz="1100" b="0" i="0" u="none" strike="noStrike" cap="none" dirty="0">
                <a:solidFill>
                  <a:srgbClr val="000000"/>
                </a:solidFill>
                <a:effectLst/>
                <a:latin typeface="Arial"/>
                <a:ea typeface="Arial"/>
                <a:cs typeface="Arial"/>
                <a:sym typeface="Arial"/>
              </a:rPr>
              <a:t>Established Zowe Quarterly Webinar series</a:t>
            </a:r>
          </a:p>
          <a:p>
            <a:pPr rtl="0" fontAlgn="base"/>
            <a:r>
              <a:rPr lang="en-US" sz="1100" b="0" i="0" u="none" strike="noStrike" cap="none" dirty="0">
                <a:solidFill>
                  <a:srgbClr val="000000"/>
                </a:solidFill>
                <a:effectLst/>
                <a:latin typeface="Arial"/>
                <a:ea typeface="Arial"/>
                <a:cs typeface="Arial"/>
                <a:sym typeface="Arial"/>
              </a:rPr>
              <a:t>Showcased: </a:t>
            </a:r>
            <a:r>
              <a:rPr lang="en-US" sz="1100" b="1" i="0" u="none" strike="noStrike" cap="none" dirty="0">
                <a:solidFill>
                  <a:srgbClr val="000000"/>
                </a:solidFill>
                <a:effectLst/>
                <a:latin typeface="Arial"/>
                <a:ea typeface="Arial"/>
                <a:cs typeface="Arial"/>
                <a:sym typeface="Arial"/>
              </a:rPr>
              <a:t>11</a:t>
            </a:r>
            <a:r>
              <a:rPr lang="en-US" sz="1100" b="0" i="0" u="none" strike="noStrike" cap="none" dirty="0">
                <a:solidFill>
                  <a:srgbClr val="000000"/>
                </a:solidFill>
                <a:effectLst/>
                <a:latin typeface="Arial"/>
                <a:ea typeface="Arial"/>
                <a:cs typeface="Arial"/>
                <a:sym typeface="Arial"/>
              </a:rPr>
              <a:t>:  API ML Conformant Extensions /</a:t>
            </a:r>
            <a:r>
              <a:rPr lang="en-US" sz="1100" b="1" i="0" u="none" strike="noStrike" cap="none" dirty="0">
                <a:solidFill>
                  <a:srgbClr val="000000"/>
                </a:solidFill>
                <a:effectLst/>
                <a:latin typeface="Arial"/>
                <a:ea typeface="Arial"/>
                <a:cs typeface="Arial"/>
                <a:sym typeface="Arial"/>
              </a:rPr>
              <a:t> 5</a:t>
            </a:r>
            <a:r>
              <a:rPr lang="en-US" sz="1100" b="0" i="0" u="none" strike="noStrike" cap="none" dirty="0">
                <a:solidFill>
                  <a:srgbClr val="000000"/>
                </a:solidFill>
                <a:effectLst/>
                <a:latin typeface="Arial"/>
                <a:ea typeface="Arial"/>
                <a:cs typeface="Arial"/>
                <a:sym typeface="Arial"/>
              </a:rPr>
              <a:t>:  App Framework Conformant Extensions / </a:t>
            </a:r>
            <a:r>
              <a:rPr lang="en-US" sz="1100" b="1" i="0" u="none" strike="noStrike" cap="none" dirty="0">
                <a:solidFill>
                  <a:srgbClr val="000000"/>
                </a:solidFill>
                <a:effectLst/>
                <a:latin typeface="Arial"/>
                <a:ea typeface="Arial"/>
                <a:cs typeface="Arial"/>
                <a:sym typeface="Arial"/>
              </a:rPr>
              <a:t>25</a:t>
            </a:r>
            <a:r>
              <a:rPr lang="en-US" sz="1100" b="0" i="0" u="none" strike="noStrike" cap="none" dirty="0">
                <a:solidFill>
                  <a:srgbClr val="000000"/>
                </a:solidFill>
                <a:effectLst/>
                <a:latin typeface="Arial"/>
                <a:ea typeface="Arial"/>
                <a:cs typeface="Arial"/>
                <a:sym typeface="Arial"/>
              </a:rPr>
              <a:t>:  Conformant CLI Plug-ins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endParaRPr lang="en-US" dirty="0"/>
          </a:p>
        </p:txBody>
      </p:sp>
    </p:spTree>
    <p:extLst>
      <p:ext uri="{BB962C8B-B14F-4D97-AF65-F5344CB8AC3E}">
        <p14:creationId xmlns:p14="http://schemas.microsoft.com/office/powerpoint/2010/main" val="3557258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900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7B62-04C5-E540-AF95-F229050C29A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EEB5EF-F894-E847-8047-66173ACD9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13FEBFC-6BBD-AC43-B071-3F245F4CDE4E}"/>
              </a:ext>
            </a:extLst>
          </p:cNvPr>
          <p:cNvSpPr>
            <a:spLocks noGrp="1"/>
          </p:cNvSpPr>
          <p:nvPr>
            <p:ph type="dt" sz="half" idx="10"/>
          </p:nvPr>
        </p:nvSpPr>
        <p:spPr/>
        <p:txBody>
          <a:bodyPr/>
          <a:lstStyle/>
          <a:p>
            <a:fld id="{688BA118-122E-154A-90EB-C7412DD32448}" type="datetimeFigureOut">
              <a:rPr lang="en-US" smtClean="0"/>
              <a:t>1/26/2021</a:t>
            </a:fld>
            <a:endParaRPr lang="en-US"/>
          </a:p>
        </p:txBody>
      </p:sp>
      <p:sp>
        <p:nvSpPr>
          <p:cNvPr id="5" name="Footer Placeholder 4">
            <a:extLst>
              <a:ext uri="{FF2B5EF4-FFF2-40B4-BE49-F238E27FC236}">
                <a16:creationId xmlns:a16="http://schemas.microsoft.com/office/drawing/2014/main" id="{E193E04C-6F65-134E-9B0F-AA6119218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CD6D9-004F-4242-98DA-FFA9C23AC0D6}"/>
              </a:ext>
            </a:extLst>
          </p:cNvPr>
          <p:cNvSpPr>
            <a:spLocks noGrp="1"/>
          </p:cNvSpPr>
          <p:nvPr>
            <p:ph type="sldNum" sz="quarter" idx="12"/>
          </p:nvPr>
        </p:nvSpPr>
        <p:spPr/>
        <p:txBody>
          <a:bodyPr/>
          <a:lstStyle/>
          <a:p>
            <a:fld id="{6B817CC0-86C6-9345-9DDD-C18464A04C09}" type="slidenum">
              <a:rPr lang="en-US" smtClean="0"/>
              <a:t>‹#›</a:t>
            </a:fld>
            <a:endParaRPr lang="en-US"/>
          </a:p>
        </p:txBody>
      </p:sp>
    </p:spTree>
    <p:extLst>
      <p:ext uri="{BB962C8B-B14F-4D97-AF65-F5344CB8AC3E}">
        <p14:creationId xmlns:p14="http://schemas.microsoft.com/office/powerpoint/2010/main" val="303472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47B4-3F03-1645-BB2D-516283A05D7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619BD3C-AABE-8D4B-A780-9BE51FE4AED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57E510-315A-E040-8708-DE2A0131C318}"/>
              </a:ext>
            </a:extLst>
          </p:cNvPr>
          <p:cNvSpPr>
            <a:spLocks noGrp="1"/>
          </p:cNvSpPr>
          <p:nvPr>
            <p:ph type="dt" sz="half" idx="10"/>
          </p:nvPr>
        </p:nvSpPr>
        <p:spPr/>
        <p:txBody>
          <a:bodyPr/>
          <a:lstStyle/>
          <a:p>
            <a:fld id="{688BA118-122E-154A-90EB-C7412DD32448}" type="datetimeFigureOut">
              <a:rPr lang="en-US" smtClean="0"/>
              <a:t>1/26/2021</a:t>
            </a:fld>
            <a:endParaRPr lang="en-US"/>
          </a:p>
        </p:txBody>
      </p:sp>
      <p:sp>
        <p:nvSpPr>
          <p:cNvPr id="5" name="Footer Placeholder 4">
            <a:extLst>
              <a:ext uri="{FF2B5EF4-FFF2-40B4-BE49-F238E27FC236}">
                <a16:creationId xmlns:a16="http://schemas.microsoft.com/office/drawing/2014/main" id="{C9DB8A4B-0CE2-0B42-B81B-F57ED066F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E1425-85AD-6E47-96B3-4893EAE0FC48}"/>
              </a:ext>
            </a:extLst>
          </p:cNvPr>
          <p:cNvSpPr>
            <a:spLocks noGrp="1"/>
          </p:cNvSpPr>
          <p:nvPr>
            <p:ph type="sldNum" sz="quarter" idx="12"/>
          </p:nvPr>
        </p:nvSpPr>
        <p:spPr/>
        <p:txBody>
          <a:bodyPr/>
          <a:lstStyle/>
          <a:p>
            <a:fld id="{6B817CC0-86C6-9345-9DDD-C18464A04C09}" type="slidenum">
              <a:rPr lang="en-US" smtClean="0"/>
              <a:t>‹#›</a:t>
            </a:fld>
            <a:endParaRPr lang="en-US"/>
          </a:p>
        </p:txBody>
      </p:sp>
    </p:spTree>
    <p:extLst>
      <p:ext uri="{BB962C8B-B14F-4D97-AF65-F5344CB8AC3E}">
        <p14:creationId xmlns:p14="http://schemas.microsoft.com/office/powerpoint/2010/main" val="237113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54C0C6-86A2-4047-B3BD-CFF11A6D860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583694-69CC-084E-B172-CC098052143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92422E4-8A15-594E-BBBF-2E4F85B9ED69}"/>
              </a:ext>
            </a:extLst>
          </p:cNvPr>
          <p:cNvSpPr>
            <a:spLocks noGrp="1"/>
          </p:cNvSpPr>
          <p:nvPr>
            <p:ph type="dt" sz="half" idx="10"/>
          </p:nvPr>
        </p:nvSpPr>
        <p:spPr/>
        <p:txBody>
          <a:bodyPr/>
          <a:lstStyle/>
          <a:p>
            <a:fld id="{688BA118-122E-154A-90EB-C7412DD32448}" type="datetimeFigureOut">
              <a:rPr lang="en-US" smtClean="0"/>
              <a:t>1/26/2021</a:t>
            </a:fld>
            <a:endParaRPr lang="en-US"/>
          </a:p>
        </p:txBody>
      </p:sp>
      <p:sp>
        <p:nvSpPr>
          <p:cNvPr id="5" name="Footer Placeholder 4">
            <a:extLst>
              <a:ext uri="{FF2B5EF4-FFF2-40B4-BE49-F238E27FC236}">
                <a16:creationId xmlns:a16="http://schemas.microsoft.com/office/drawing/2014/main" id="{4D1725DA-1230-1843-B86B-2E15C3BD4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885D08-EC07-3349-9A2D-03CDBCA8F33C}"/>
              </a:ext>
            </a:extLst>
          </p:cNvPr>
          <p:cNvSpPr>
            <a:spLocks noGrp="1"/>
          </p:cNvSpPr>
          <p:nvPr>
            <p:ph type="sldNum" sz="quarter" idx="12"/>
          </p:nvPr>
        </p:nvSpPr>
        <p:spPr/>
        <p:txBody>
          <a:bodyPr/>
          <a:lstStyle/>
          <a:p>
            <a:fld id="{6B817CC0-86C6-9345-9DDD-C18464A04C09}" type="slidenum">
              <a:rPr lang="en-US" smtClean="0"/>
              <a:t>‹#›</a:t>
            </a:fld>
            <a:endParaRPr lang="en-US"/>
          </a:p>
        </p:txBody>
      </p:sp>
    </p:spTree>
    <p:extLst>
      <p:ext uri="{BB962C8B-B14F-4D97-AF65-F5344CB8AC3E}">
        <p14:creationId xmlns:p14="http://schemas.microsoft.com/office/powerpoint/2010/main" val="51625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l="10532"/>
          <a:stretch/>
        </p:blipFill>
        <p:spPr>
          <a:xfrm>
            <a:off x="0" y="0"/>
            <a:ext cx="10907891" cy="6858000"/>
          </a:xfrm>
          <a:prstGeom prst="rect">
            <a:avLst/>
          </a:prstGeom>
          <a:noFill/>
          <a:ln>
            <a:noFill/>
          </a:ln>
        </p:spPr>
      </p:pic>
      <p:sp>
        <p:nvSpPr>
          <p:cNvPr id="25" name="Google Shape;25;p4"/>
          <p:cNvSpPr txBox="1">
            <a:spLocks noGrp="1"/>
          </p:cNvSpPr>
          <p:nvPr>
            <p:ph type="ctrTitle"/>
          </p:nvPr>
        </p:nvSpPr>
        <p:spPr>
          <a:xfrm>
            <a:off x="6071789" y="2190899"/>
            <a:ext cx="5580800" cy="17556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rgbClr val="3664AD"/>
              </a:buClr>
              <a:buSzPts val="4200"/>
              <a:buFont typeface="Gill Sans"/>
              <a:buNone/>
              <a:defRPr sz="5600" b="0" i="0" u="none" strike="noStrike" cap="none">
                <a:solidFill>
                  <a:srgbClr val="3664AD"/>
                </a:solidFill>
                <a:latin typeface="Gill Sans"/>
                <a:ea typeface="Gill Sans"/>
                <a:cs typeface="Gill Sans"/>
                <a:sym typeface="Gill Sans"/>
              </a:defRPr>
            </a:lvl1pPr>
            <a:lvl2pPr lvl="1" algn="l">
              <a:lnSpc>
                <a:spcPct val="100000"/>
              </a:lnSpc>
              <a:spcBef>
                <a:spcPts val="0"/>
              </a:spcBef>
              <a:spcAft>
                <a:spcPts val="0"/>
              </a:spcAft>
              <a:buSzPts val="1800"/>
              <a:buNone/>
              <a:defRPr sz="2400"/>
            </a:lvl2pPr>
            <a:lvl3pPr lvl="2" algn="l">
              <a:lnSpc>
                <a:spcPct val="100000"/>
              </a:lnSpc>
              <a:spcBef>
                <a:spcPts val="0"/>
              </a:spcBef>
              <a:spcAft>
                <a:spcPts val="0"/>
              </a:spcAft>
              <a:buSzPts val="1800"/>
              <a:buNone/>
              <a:defRPr sz="2400"/>
            </a:lvl3pPr>
            <a:lvl4pPr lvl="3" algn="l">
              <a:lnSpc>
                <a:spcPct val="100000"/>
              </a:lnSpc>
              <a:spcBef>
                <a:spcPts val="0"/>
              </a:spcBef>
              <a:spcAft>
                <a:spcPts val="0"/>
              </a:spcAft>
              <a:buSzPts val="1800"/>
              <a:buNone/>
              <a:defRPr sz="2400"/>
            </a:lvl4pPr>
            <a:lvl5pPr lvl="4" algn="l">
              <a:lnSpc>
                <a:spcPct val="100000"/>
              </a:lnSpc>
              <a:spcBef>
                <a:spcPts val="0"/>
              </a:spcBef>
              <a:spcAft>
                <a:spcPts val="0"/>
              </a:spcAft>
              <a:buSzPts val="1800"/>
              <a:buNone/>
              <a:defRPr sz="2400"/>
            </a:lvl5pPr>
            <a:lvl6pPr lvl="5" algn="l">
              <a:lnSpc>
                <a:spcPct val="100000"/>
              </a:lnSpc>
              <a:spcBef>
                <a:spcPts val="0"/>
              </a:spcBef>
              <a:spcAft>
                <a:spcPts val="0"/>
              </a:spcAft>
              <a:buSzPts val="1800"/>
              <a:buNone/>
              <a:defRPr sz="2400"/>
            </a:lvl6pPr>
            <a:lvl7pPr lvl="6" algn="l">
              <a:lnSpc>
                <a:spcPct val="100000"/>
              </a:lnSpc>
              <a:spcBef>
                <a:spcPts val="0"/>
              </a:spcBef>
              <a:spcAft>
                <a:spcPts val="0"/>
              </a:spcAft>
              <a:buSzPts val="1800"/>
              <a:buNone/>
              <a:defRPr sz="2400"/>
            </a:lvl7pPr>
            <a:lvl8pPr lvl="7" algn="l">
              <a:lnSpc>
                <a:spcPct val="100000"/>
              </a:lnSpc>
              <a:spcBef>
                <a:spcPts val="0"/>
              </a:spcBef>
              <a:spcAft>
                <a:spcPts val="0"/>
              </a:spcAft>
              <a:buSzPts val="1800"/>
              <a:buNone/>
              <a:defRPr sz="2400"/>
            </a:lvl8pPr>
            <a:lvl9pPr lvl="8" algn="l">
              <a:lnSpc>
                <a:spcPct val="100000"/>
              </a:lnSpc>
              <a:spcBef>
                <a:spcPts val="0"/>
              </a:spcBef>
              <a:spcAft>
                <a:spcPts val="0"/>
              </a:spcAft>
              <a:buSzPts val="1800"/>
              <a:buNone/>
              <a:defRPr sz="2400"/>
            </a:lvl9pPr>
          </a:lstStyle>
          <a:p>
            <a:endParaRPr/>
          </a:p>
        </p:txBody>
      </p:sp>
      <p:sp>
        <p:nvSpPr>
          <p:cNvPr id="26" name="Google Shape;26;p4"/>
          <p:cNvSpPr txBox="1">
            <a:spLocks noGrp="1"/>
          </p:cNvSpPr>
          <p:nvPr>
            <p:ph type="subTitle" idx="1"/>
          </p:nvPr>
        </p:nvSpPr>
        <p:spPr>
          <a:xfrm>
            <a:off x="6095977" y="4007145"/>
            <a:ext cx="5580800" cy="806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480"/>
              </a:spcBef>
              <a:spcAft>
                <a:spcPts val="0"/>
              </a:spcAft>
              <a:buClr>
                <a:srgbClr val="7F7F7F"/>
              </a:buClr>
              <a:buSzPts val="1800"/>
              <a:buFont typeface="Arial"/>
              <a:buNone/>
              <a:defRPr sz="2400" b="0" i="1" u="none" strike="noStrike" cap="none">
                <a:solidFill>
                  <a:srgbClr val="7F7F7F"/>
                </a:solidFill>
                <a:latin typeface="Gill Sans"/>
                <a:ea typeface="Gill Sans"/>
                <a:cs typeface="Gill Sans"/>
                <a:sym typeface="Gill Sans"/>
              </a:defRPr>
            </a:lvl1pPr>
            <a:lvl2pPr marR="0" lvl="1" algn="ctr">
              <a:lnSpc>
                <a:spcPct val="100000"/>
              </a:lnSpc>
              <a:spcBef>
                <a:spcPts val="480"/>
              </a:spcBef>
              <a:spcAft>
                <a:spcPts val="0"/>
              </a:spcAft>
              <a:buClr>
                <a:srgbClr val="888888"/>
              </a:buClr>
              <a:buSzPts val="1800"/>
              <a:buFont typeface="Arial"/>
              <a:buNone/>
              <a:defRPr sz="2400" b="0" i="0" u="none" strike="noStrike" cap="none">
                <a:solidFill>
                  <a:srgbClr val="888888"/>
                </a:solidFill>
                <a:latin typeface="Gill Sans"/>
                <a:ea typeface="Gill Sans"/>
                <a:cs typeface="Gill Sans"/>
                <a:sym typeface="Gill Sans"/>
              </a:defRPr>
            </a:lvl2pPr>
            <a:lvl3pPr marR="0" lvl="2" algn="ctr">
              <a:lnSpc>
                <a:spcPct val="100000"/>
              </a:lnSpc>
              <a:spcBef>
                <a:spcPts val="427"/>
              </a:spcBef>
              <a:spcAft>
                <a:spcPts val="0"/>
              </a:spcAft>
              <a:buClr>
                <a:srgbClr val="888888"/>
              </a:buClr>
              <a:buSzPts val="1600"/>
              <a:buFont typeface="Arial"/>
              <a:buNone/>
              <a:defRPr sz="2133" b="0" i="0" u="none" strike="noStrike" cap="none">
                <a:solidFill>
                  <a:srgbClr val="888888"/>
                </a:solidFill>
                <a:latin typeface="Gill Sans"/>
                <a:ea typeface="Gill Sans"/>
                <a:cs typeface="Gill Sans"/>
                <a:sym typeface="Gill Sans"/>
              </a:defRPr>
            </a:lvl3pPr>
            <a:lvl4pPr marR="0" lvl="3" algn="ctr">
              <a:lnSpc>
                <a:spcPct val="100000"/>
              </a:lnSpc>
              <a:spcBef>
                <a:spcPts val="427"/>
              </a:spcBef>
              <a:spcAft>
                <a:spcPts val="0"/>
              </a:spcAft>
              <a:buClr>
                <a:srgbClr val="888888"/>
              </a:buClr>
              <a:buSzPts val="1600"/>
              <a:buFont typeface="Arial"/>
              <a:buNone/>
              <a:defRPr sz="2133" b="0" i="0" u="none" strike="noStrike" cap="none">
                <a:solidFill>
                  <a:srgbClr val="888888"/>
                </a:solidFill>
                <a:latin typeface="Gill Sans"/>
                <a:ea typeface="Gill Sans"/>
                <a:cs typeface="Gill Sans"/>
                <a:sym typeface="Gill Sans"/>
              </a:defRPr>
            </a:lvl4pPr>
            <a:lvl5pPr marR="0" lvl="4" algn="ctr">
              <a:lnSpc>
                <a:spcPct val="100000"/>
              </a:lnSpc>
              <a:spcBef>
                <a:spcPts val="427"/>
              </a:spcBef>
              <a:spcAft>
                <a:spcPts val="0"/>
              </a:spcAft>
              <a:buClr>
                <a:srgbClr val="888888"/>
              </a:buClr>
              <a:buSzPts val="1600"/>
              <a:buFont typeface="Arial"/>
              <a:buNone/>
              <a:defRPr sz="2133" b="0" i="0" u="none" strike="noStrike" cap="none">
                <a:solidFill>
                  <a:srgbClr val="888888"/>
                </a:solidFill>
                <a:latin typeface="Gill Sans"/>
                <a:ea typeface="Gill Sans"/>
                <a:cs typeface="Gill Sans"/>
                <a:sym typeface="Gill Sans"/>
              </a:defRPr>
            </a:lvl5pPr>
            <a:lvl6pPr marR="0" lvl="5" algn="ctr">
              <a:lnSpc>
                <a:spcPct val="100000"/>
              </a:lnSpc>
              <a:spcBef>
                <a:spcPts val="533"/>
              </a:spcBef>
              <a:spcAft>
                <a:spcPts val="0"/>
              </a:spcAft>
              <a:buClr>
                <a:srgbClr val="888888"/>
              </a:buClr>
              <a:buSzPts val="2000"/>
              <a:buFont typeface="Arial"/>
              <a:buNone/>
              <a:defRPr sz="2667" b="0" i="0" u="none" strike="noStrike" cap="none">
                <a:solidFill>
                  <a:srgbClr val="888888"/>
                </a:solidFill>
                <a:latin typeface="Calibri"/>
                <a:ea typeface="Calibri"/>
                <a:cs typeface="Calibri"/>
                <a:sym typeface="Calibri"/>
              </a:defRPr>
            </a:lvl6pPr>
            <a:lvl7pPr marR="0" lvl="6" algn="ctr">
              <a:lnSpc>
                <a:spcPct val="100000"/>
              </a:lnSpc>
              <a:spcBef>
                <a:spcPts val="533"/>
              </a:spcBef>
              <a:spcAft>
                <a:spcPts val="0"/>
              </a:spcAft>
              <a:buClr>
                <a:srgbClr val="888888"/>
              </a:buClr>
              <a:buSzPts val="2000"/>
              <a:buFont typeface="Arial"/>
              <a:buNone/>
              <a:defRPr sz="2667" b="0" i="0" u="none" strike="noStrike" cap="none">
                <a:solidFill>
                  <a:srgbClr val="888888"/>
                </a:solidFill>
                <a:latin typeface="Calibri"/>
                <a:ea typeface="Calibri"/>
                <a:cs typeface="Calibri"/>
                <a:sym typeface="Calibri"/>
              </a:defRPr>
            </a:lvl7pPr>
            <a:lvl8pPr marR="0" lvl="7" algn="ctr">
              <a:lnSpc>
                <a:spcPct val="100000"/>
              </a:lnSpc>
              <a:spcBef>
                <a:spcPts val="533"/>
              </a:spcBef>
              <a:spcAft>
                <a:spcPts val="0"/>
              </a:spcAft>
              <a:buClr>
                <a:srgbClr val="888888"/>
              </a:buClr>
              <a:buSzPts val="2000"/>
              <a:buFont typeface="Arial"/>
              <a:buNone/>
              <a:defRPr sz="2667" b="0" i="0" u="none" strike="noStrike" cap="none">
                <a:solidFill>
                  <a:srgbClr val="888888"/>
                </a:solidFill>
                <a:latin typeface="Calibri"/>
                <a:ea typeface="Calibri"/>
                <a:cs typeface="Calibri"/>
                <a:sym typeface="Calibri"/>
              </a:defRPr>
            </a:lvl8pPr>
            <a:lvl9pPr marR="0" lvl="8" algn="ctr">
              <a:lnSpc>
                <a:spcPct val="100000"/>
              </a:lnSpc>
              <a:spcBef>
                <a:spcPts val="533"/>
              </a:spcBef>
              <a:spcAft>
                <a:spcPts val="0"/>
              </a:spcAft>
              <a:buClr>
                <a:srgbClr val="888888"/>
              </a:buClr>
              <a:buSzPts val="2000"/>
              <a:buFont typeface="Arial"/>
              <a:buNone/>
              <a:defRPr sz="2667" b="0" i="0" u="none" strike="noStrike" cap="none">
                <a:solidFill>
                  <a:srgbClr val="888888"/>
                </a:solidFill>
                <a:latin typeface="Calibri"/>
                <a:ea typeface="Calibri"/>
                <a:cs typeface="Calibri"/>
                <a:sym typeface="Calibri"/>
              </a:defRPr>
            </a:lvl9pPr>
          </a:lstStyle>
          <a:p>
            <a:endParaRPr/>
          </a:p>
        </p:txBody>
      </p:sp>
      <p:pic>
        <p:nvPicPr>
          <p:cNvPr id="27" name="Google Shape;27;p4"/>
          <p:cNvPicPr preferRelativeResize="0"/>
          <p:nvPr/>
        </p:nvPicPr>
        <p:blipFill rotWithShape="1">
          <a:blip r:embed="rId3">
            <a:alphaModFix/>
          </a:blip>
          <a:srcRect/>
          <a:stretch/>
        </p:blipFill>
        <p:spPr>
          <a:xfrm>
            <a:off x="6268595" y="1484439"/>
            <a:ext cx="1868196" cy="570972"/>
          </a:xfrm>
          <a:prstGeom prst="rect">
            <a:avLst/>
          </a:prstGeom>
          <a:noFill/>
          <a:ln>
            <a:noFill/>
          </a:ln>
        </p:spPr>
      </p:pic>
    </p:spTree>
    <p:extLst>
      <p:ext uri="{BB962C8B-B14F-4D97-AF65-F5344CB8AC3E}">
        <p14:creationId xmlns:p14="http://schemas.microsoft.com/office/powerpoint/2010/main" val="2298155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411480" y="4701279"/>
            <a:ext cx="8595200" cy="523200"/>
          </a:xfrm>
          <a:prstGeom prst="rect">
            <a:avLst/>
          </a:prstGeom>
          <a:noFill/>
          <a:ln>
            <a:noFill/>
          </a:ln>
        </p:spPr>
        <p:txBody>
          <a:bodyPr spcFirstLastPara="1" wrap="square" lIns="0" tIns="0" rIns="0" bIns="0" anchor="b" anchorCtr="0">
            <a:noAutofit/>
          </a:bodyPr>
          <a:lstStyle>
            <a:lvl1pPr marL="609585" marR="0" lvl="0" indent="-304792" algn="l" rtl="0">
              <a:lnSpc>
                <a:spcPct val="85000"/>
              </a:lnSpc>
              <a:spcBef>
                <a:spcPts val="1200"/>
              </a:spcBef>
              <a:spcAft>
                <a:spcPts val="0"/>
              </a:spcAft>
              <a:buClr>
                <a:schemeClr val="dk2"/>
              </a:buClr>
              <a:buSzPts val="3000"/>
              <a:buFont typeface="Arial"/>
              <a:buNone/>
              <a:defRPr sz="4000" b="1" cap="none">
                <a:solidFill>
                  <a:schemeClr val="dk1"/>
                </a:solidFill>
                <a:latin typeface="Arial"/>
                <a:ea typeface="Arial"/>
                <a:cs typeface="Arial"/>
                <a:sym typeface="Arial"/>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34" name="Google Shape;34;p6"/>
          <p:cNvSpPr txBox="1">
            <a:spLocks noGrp="1"/>
          </p:cNvSpPr>
          <p:nvPr>
            <p:ph type="sldNum" idx="12"/>
          </p:nvPr>
        </p:nvSpPr>
        <p:spPr>
          <a:xfrm>
            <a:off x="11218780" y="6504247"/>
            <a:ext cx="888800" cy="365200"/>
          </a:xfrm>
          <a:prstGeom prst="rect">
            <a:avLst/>
          </a:prstGeom>
          <a:noFill/>
          <a:ln>
            <a:noFill/>
          </a:ln>
        </p:spPr>
        <p:txBody>
          <a:bodyPr spcFirstLastPara="1" wrap="square" lIns="68575" tIns="34275" rIns="68575" bIns="34275" anchor="t" anchorCtr="0">
            <a:noAutofit/>
          </a:bodyPr>
          <a:lstStyle>
            <a:lvl1pPr marL="0" lvl="0" indent="0" algn="r" rtl="0">
              <a:spcBef>
                <a:spcPts val="0"/>
              </a:spcBef>
              <a:buNone/>
              <a:defRPr sz="800" b="1">
                <a:solidFill>
                  <a:srgbClr val="000000"/>
                </a:solidFill>
                <a:latin typeface="Arial"/>
                <a:ea typeface="Arial"/>
                <a:cs typeface="Arial"/>
                <a:sym typeface="Arial"/>
              </a:defRPr>
            </a:lvl1pPr>
            <a:lvl2pPr marL="0" lvl="1" indent="0" algn="r" rtl="0">
              <a:spcBef>
                <a:spcPts val="0"/>
              </a:spcBef>
              <a:buNone/>
              <a:defRPr sz="800" b="1">
                <a:solidFill>
                  <a:srgbClr val="000000"/>
                </a:solidFill>
                <a:latin typeface="Arial"/>
                <a:ea typeface="Arial"/>
                <a:cs typeface="Arial"/>
                <a:sym typeface="Arial"/>
              </a:defRPr>
            </a:lvl2pPr>
            <a:lvl3pPr marL="0" lvl="2" indent="0" algn="r" rtl="0">
              <a:spcBef>
                <a:spcPts val="0"/>
              </a:spcBef>
              <a:buNone/>
              <a:defRPr sz="800" b="1">
                <a:solidFill>
                  <a:srgbClr val="000000"/>
                </a:solidFill>
                <a:latin typeface="Arial"/>
                <a:ea typeface="Arial"/>
                <a:cs typeface="Arial"/>
                <a:sym typeface="Arial"/>
              </a:defRPr>
            </a:lvl3pPr>
            <a:lvl4pPr marL="0" lvl="3" indent="0" algn="r" rtl="0">
              <a:spcBef>
                <a:spcPts val="0"/>
              </a:spcBef>
              <a:buNone/>
              <a:defRPr sz="800" b="1">
                <a:solidFill>
                  <a:srgbClr val="000000"/>
                </a:solidFill>
                <a:latin typeface="Arial"/>
                <a:ea typeface="Arial"/>
                <a:cs typeface="Arial"/>
                <a:sym typeface="Arial"/>
              </a:defRPr>
            </a:lvl4pPr>
            <a:lvl5pPr marL="0" lvl="4" indent="0" algn="r" rtl="0">
              <a:spcBef>
                <a:spcPts val="0"/>
              </a:spcBef>
              <a:buNone/>
              <a:defRPr sz="800" b="1">
                <a:solidFill>
                  <a:srgbClr val="000000"/>
                </a:solidFill>
                <a:latin typeface="Arial"/>
                <a:ea typeface="Arial"/>
                <a:cs typeface="Arial"/>
                <a:sym typeface="Arial"/>
              </a:defRPr>
            </a:lvl5pPr>
            <a:lvl6pPr marL="0" lvl="5" indent="0" algn="r" rtl="0">
              <a:spcBef>
                <a:spcPts val="0"/>
              </a:spcBef>
              <a:buNone/>
              <a:defRPr sz="800" b="1">
                <a:solidFill>
                  <a:srgbClr val="000000"/>
                </a:solidFill>
                <a:latin typeface="Arial"/>
                <a:ea typeface="Arial"/>
                <a:cs typeface="Arial"/>
                <a:sym typeface="Arial"/>
              </a:defRPr>
            </a:lvl6pPr>
            <a:lvl7pPr marL="0" lvl="6" indent="0" algn="r" rtl="0">
              <a:spcBef>
                <a:spcPts val="0"/>
              </a:spcBef>
              <a:buNone/>
              <a:defRPr sz="800" b="1">
                <a:solidFill>
                  <a:srgbClr val="000000"/>
                </a:solidFill>
                <a:latin typeface="Arial"/>
                <a:ea typeface="Arial"/>
                <a:cs typeface="Arial"/>
                <a:sym typeface="Arial"/>
              </a:defRPr>
            </a:lvl7pPr>
            <a:lvl8pPr marL="0" lvl="7" indent="0" algn="r" rtl="0">
              <a:spcBef>
                <a:spcPts val="0"/>
              </a:spcBef>
              <a:buNone/>
              <a:defRPr sz="800" b="1">
                <a:solidFill>
                  <a:srgbClr val="000000"/>
                </a:solidFill>
                <a:latin typeface="Arial"/>
                <a:ea typeface="Arial"/>
                <a:cs typeface="Arial"/>
                <a:sym typeface="Arial"/>
              </a:defRPr>
            </a:lvl8pPr>
            <a:lvl9pPr marL="0" lvl="8" indent="0" algn="r" rtl="0">
              <a:spcBef>
                <a:spcPts val="0"/>
              </a:spcBef>
              <a:buNone/>
              <a:defRPr sz="800" b="1">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3137778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4"/>
        <p:cNvGrpSpPr/>
        <p:nvPr/>
      </p:nvGrpSpPr>
      <p:grpSpPr>
        <a:xfrm>
          <a:off x="0" y="0"/>
          <a:ext cx="0" cy="0"/>
          <a:chOff x="0" y="0"/>
          <a:chExt cx="0" cy="0"/>
        </a:xfrm>
      </p:grpSpPr>
      <p:sp>
        <p:nvSpPr>
          <p:cNvPr id="15" name="Google Shape;15;p3"/>
          <p:cNvSpPr/>
          <p:nvPr/>
        </p:nvSpPr>
        <p:spPr>
          <a:xfrm>
            <a:off x="0" y="1030111"/>
            <a:ext cx="12192000" cy="5828000"/>
          </a:xfrm>
          <a:prstGeom prst="rect">
            <a:avLst/>
          </a:prstGeom>
          <a:solidFill>
            <a:srgbClr val="3664AD">
              <a:alpha val="1960"/>
            </a:srgb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rgbClr val="3664AD"/>
              </a:solidFill>
              <a:latin typeface="Calibri"/>
              <a:ea typeface="Calibri"/>
              <a:cs typeface="Calibri"/>
              <a:sym typeface="Calibri"/>
            </a:endParaRPr>
          </a:p>
        </p:txBody>
      </p:sp>
      <p:sp>
        <p:nvSpPr>
          <p:cNvPr id="16" name="Google Shape;16;p3"/>
          <p:cNvSpPr txBox="1">
            <a:spLocks noGrp="1"/>
          </p:cNvSpPr>
          <p:nvPr>
            <p:ph type="title"/>
          </p:nvPr>
        </p:nvSpPr>
        <p:spPr>
          <a:xfrm>
            <a:off x="445323" y="212589"/>
            <a:ext cx="10525200" cy="596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262626"/>
              </a:buClr>
              <a:buSzPts val="3000"/>
              <a:buFont typeface="Gill Sans"/>
              <a:buNone/>
              <a:defRPr sz="4000" b="0" i="0" u="none" strike="noStrike" cap="none">
                <a:solidFill>
                  <a:srgbClr val="262626"/>
                </a:solidFill>
                <a:latin typeface="Gill Sans"/>
                <a:ea typeface="Gill Sans"/>
                <a:cs typeface="Gill Sans"/>
                <a:sym typeface="Gill Sans"/>
              </a:defRPr>
            </a:lvl1pPr>
            <a:lvl2pPr lvl="1" algn="l">
              <a:lnSpc>
                <a:spcPct val="100000"/>
              </a:lnSpc>
              <a:spcBef>
                <a:spcPts val="0"/>
              </a:spcBef>
              <a:spcAft>
                <a:spcPts val="0"/>
              </a:spcAft>
              <a:buSzPts val="1800"/>
              <a:buNone/>
              <a:defRPr sz="2400"/>
            </a:lvl2pPr>
            <a:lvl3pPr lvl="2" algn="l">
              <a:lnSpc>
                <a:spcPct val="100000"/>
              </a:lnSpc>
              <a:spcBef>
                <a:spcPts val="0"/>
              </a:spcBef>
              <a:spcAft>
                <a:spcPts val="0"/>
              </a:spcAft>
              <a:buSzPts val="1800"/>
              <a:buNone/>
              <a:defRPr sz="2400"/>
            </a:lvl3pPr>
            <a:lvl4pPr lvl="3" algn="l">
              <a:lnSpc>
                <a:spcPct val="100000"/>
              </a:lnSpc>
              <a:spcBef>
                <a:spcPts val="0"/>
              </a:spcBef>
              <a:spcAft>
                <a:spcPts val="0"/>
              </a:spcAft>
              <a:buSzPts val="1800"/>
              <a:buNone/>
              <a:defRPr sz="2400"/>
            </a:lvl4pPr>
            <a:lvl5pPr lvl="4" algn="l">
              <a:lnSpc>
                <a:spcPct val="100000"/>
              </a:lnSpc>
              <a:spcBef>
                <a:spcPts val="0"/>
              </a:spcBef>
              <a:spcAft>
                <a:spcPts val="0"/>
              </a:spcAft>
              <a:buSzPts val="1800"/>
              <a:buNone/>
              <a:defRPr sz="2400"/>
            </a:lvl5pPr>
            <a:lvl6pPr lvl="5" algn="l">
              <a:lnSpc>
                <a:spcPct val="100000"/>
              </a:lnSpc>
              <a:spcBef>
                <a:spcPts val="0"/>
              </a:spcBef>
              <a:spcAft>
                <a:spcPts val="0"/>
              </a:spcAft>
              <a:buSzPts val="1800"/>
              <a:buNone/>
              <a:defRPr sz="2400"/>
            </a:lvl6pPr>
            <a:lvl7pPr lvl="6" algn="l">
              <a:lnSpc>
                <a:spcPct val="100000"/>
              </a:lnSpc>
              <a:spcBef>
                <a:spcPts val="0"/>
              </a:spcBef>
              <a:spcAft>
                <a:spcPts val="0"/>
              </a:spcAft>
              <a:buSzPts val="1800"/>
              <a:buNone/>
              <a:defRPr sz="2400"/>
            </a:lvl7pPr>
            <a:lvl8pPr lvl="7" algn="l">
              <a:lnSpc>
                <a:spcPct val="100000"/>
              </a:lnSpc>
              <a:spcBef>
                <a:spcPts val="0"/>
              </a:spcBef>
              <a:spcAft>
                <a:spcPts val="0"/>
              </a:spcAft>
              <a:buSzPts val="1800"/>
              <a:buNone/>
              <a:defRPr sz="2400"/>
            </a:lvl8pPr>
            <a:lvl9pPr lvl="8" algn="l">
              <a:lnSpc>
                <a:spcPct val="100000"/>
              </a:lnSpc>
              <a:spcBef>
                <a:spcPts val="0"/>
              </a:spcBef>
              <a:spcAft>
                <a:spcPts val="0"/>
              </a:spcAft>
              <a:buSzPts val="1800"/>
              <a:buNone/>
              <a:defRPr sz="2400"/>
            </a:lvl9pPr>
          </a:lstStyle>
          <a:p>
            <a:endParaRPr/>
          </a:p>
        </p:txBody>
      </p:sp>
      <p:pic>
        <p:nvPicPr>
          <p:cNvPr id="17" name="Google Shape;17;p3"/>
          <p:cNvPicPr preferRelativeResize="0"/>
          <p:nvPr/>
        </p:nvPicPr>
        <p:blipFill rotWithShape="1">
          <a:blip r:embed="rId2">
            <a:alphaModFix amt="6000"/>
          </a:blip>
          <a:srcRect l="17595"/>
          <a:stretch/>
        </p:blipFill>
        <p:spPr>
          <a:xfrm>
            <a:off x="0" y="1034345"/>
            <a:ext cx="8525293" cy="5819417"/>
          </a:xfrm>
          <a:prstGeom prst="rect">
            <a:avLst/>
          </a:prstGeom>
          <a:noFill/>
          <a:ln>
            <a:noFill/>
          </a:ln>
        </p:spPr>
      </p:pic>
      <p:sp>
        <p:nvSpPr>
          <p:cNvPr id="18" name="Google Shape;18;p3"/>
          <p:cNvSpPr txBox="1">
            <a:spLocks noGrp="1"/>
          </p:cNvSpPr>
          <p:nvPr>
            <p:ph type="body" idx="1"/>
          </p:nvPr>
        </p:nvSpPr>
        <p:spPr>
          <a:xfrm>
            <a:off x="423333" y="1257905"/>
            <a:ext cx="11159200" cy="4190800"/>
          </a:xfrm>
          <a:prstGeom prst="rect">
            <a:avLst/>
          </a:prstGeom>
          <a:noFill/>
          <a:ln>
            <a:noFill/>
          </a:ln>
        </p:spPr>
        <p:txBody>
          <a:bodyPr spcFirstLastPara="1" wrap="square" lIns="91425" tIns="91425" rIns="91425" bIns="91425" anchor="t" anchorCtr="0">
            <a:noAutofit/>
          </a:bodyPr>
          <a:lstStyle>
            <a:lvl1pPr marL="609585" marR="0" lvl="0" indent="-474121" algn="l">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Gill Sans"/>
                <a:ea typeface="Gill Sans"/>
                <a:cs typeface="Gill Sans"/>
                <a:sym typeface="Gill Sans"/>
              </a:defRPr>
            </a:lvl1pPr>
            <a:lvl2pPr marL="1219170" marR="0" lvl="1" indent="-457189" algn="l">
              <a:lnSpc>
                <a:spcPct val="100000"/>
              </a:lnSpc>
              <a:spcBef>
                <a:spcPts val="480"/>
              </a:spcBef>
              <a:spcAft>
                <a:spcPts val="0"/>
              </a:spcAft>
              <a:buClr>
                <a:schemeClr val="dk1"/>
              </a:buClr>
              <a:buSzPts val="1800"/>
              <a:buFont typeface="Arial"/>
              <a:buChar char="–"/>
              <a:defRPr sz="2400" b="0" i="0" u="none" strike="noStrike" cap="none">
                <a:solidFill>
                  <a:schemeClr val="dk1"/>
                </a:solidFill>
                <a:latin typeface="Gill Sans"/>
                <a:ea typeface="Gill Sans"/>
                <a:cs typeface="Gill Sans"/>
                <a:sym typeface="Gill Sans"/>
              </a:defRPr>
            </a:lvl2pPr>
            <a:lvl3pPr marL="1828754" marR="0" lvl="2" indent="-440256" algn="l">
              <a:lnSpc>
                <a:spcPct val="100000"/>
              </a:lnSpc>
              <a:spcBef>
                <a:spcPts val="427"/>
              </a:spcBef>
              <a:spcAft>
                <a:spcPts val="0"/>
              </a:spcAft>
              <a:buClr>
                <a:schemeClr val="dk1"/>
              </a:buClr>
              <a:buSzPts val="1600"/>
              <a:buFont typeface="Arial"/>
              <a:buChar char="•"/>
              <a:defRPr sz="2133" b="0" i="0" u="none" strike="noStrike" cap="none">
                <a:solidFill>
                  <a:schemeClr val="dk1"/>
                </a:solidFill>
                <a:latin typeface="Gill Sans"/>
                <a:ea typeface="Gill Sans"/>
                <a:cs typeface="Gill Sans"/>
                <a:sym typeface="Gill Sans"/>
              </a:defRPr>
            </a:lvl3pPr>
            <a:lvl4pPr marL="2438339" marR="0" lvl="3" indent="-440256" algn="l">
              <a:lnSpc>
                <a:spcPct val="100000"/>
              </a:lnSpc>
              <a:spcBef>
                <a:spcPts val="427"/>
              </a:spcBef>
              <a:spcAft>
                <a:spcPts val="0"/>
              </a:spcAft>
              <a:buClr>
                <a:schemeClr val="dk1"/>
              </a:buClr>
              <a:buSzPts val="1600"/>
              <a:buFont typeface="Arial"/>
              <a:buChar char="–"/>
              <a:defRPr sz="2133" b="0" i="0" u="none" strike="noStrike" cap="none">
                <a:solidFill>
                  <a:schemeClr val="dk1"/>
                </a:solidFill>
                <a:latin typeface="Gill Sans"/>
                <a:ea typeface="Gill Sans"/>
                <a:cs typeface="Gill Sans"/>
                <a:sym typeface="Gill Sans"/>
              </a:defRPr>
            </a:lvl4pPr>
            <a:lvl5pPr marL="3047924" marR="0" lvl="4" indent="-440256" algn="l">
              <a:lnSpc>
                <a:spcPct val="100000"/>
              </a:lnSpc>
              <a:spcBef>
                <a:spcPts val="427"/>
              </a:spcBef>
              <a:spcAft>
                <a:spcPts val="0"/>
              </a:spcAft>
              <a:buClr>
                <a:schemeClr val="dk1"/>
              </a:buClr>
              <a:buSzPts val="1600"/>
              <a:buFont typeface="Arial"/>
              <a:buChar char="»"/>
              <a:defRPr sz="2133" b="0" i="0" u="none" strike="noStrike" cap="none">
                <a:solidFill>
                  <a:schemeClr val="dk1"/>
                </a:solidFill>
                <a:latin typeface="Gill Sans"/>
                <a:ea typeface="Gill Sans"/>
                <a:cs typeface="Gill Sans"/>
                <a:sym typeface="Gill Sans"/>
              </a:defRPr>
            </a:lvl5pPr>
            <a:lvl6pPr marL="3657509" marR="0" lvl="5" indent="-474121" algn="l">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10970380" y="6404728"/>
            <a:ext cx="774000" cy="365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1pPr>
            <a:lvl2pPr marL="0" marR="0" lvl="1" indent="0" algn="r">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2pPr>
            <a:lvl3pPr marL="0" marR="0" lvl="2" indent="0" algn="r">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3pPr>
            <a:lvl4pPr marL="0" marR="0" lvl="3" indent="0" algn="r">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4pPr>
            <a:lvl5pPr marL="0" marR="0" lvl="4" indent="0" algn="r">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5pPr>
            <a:lvl6pPr marL="0" marR="0" lvl="5" indent="0" algn="r">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6pPr>
            <a:lvl7pPr marL="0" marR="0" lvl="6" indent="0" algn="r">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7pPr>
            <a:lvl8pPr marL="0" marR="0" lvl="7" indent="0" algn="r">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8pPr>
            <a:lvl9pPr marL="0" marR="0" lvl="8" indent="0" algn="r">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9pPr>
          </a:lstStyle>
          <a:p>
            <a:fld id="{00000000-1234-1234-1234-123412341234}" type="slidenum">
              <a:rPr lang="en" smtClean="0"/>
              <a:pPr/>
              <a:t>‹#›</a:t>
            </a:fld>
            <a:endParaRPr lang="en"/>
          </a:p>
        </p:txBody>
      </p:sp>
      <p:pic>
        <p:nvPicPr>
          <p:cNvPr id="20" name="Google Shape;20;p3" descr="OpenMainframe_Logo_Pantone.png"/>
          <p:cNvPicPr preferRelativeResize="0"/>
          <p:nvPr/>
        </p:nvPicPr>
        <p:blipFill rotWithShape="1">
          <a:blip r:embed="rId3">
            <a:alphaModFix/>
          </a:blip>
          <a:srcRect/>
          <a:stretch/>
        </p:blipFill>
        <p:spPr>
          <a:xfrm>
            <a:off x="11075671" y="134298"/>
            <a:ext cx="626471" cy="690959"/>
          </a:xfrm>
          <a:prstGeom prst="rect">
            <a:avLst/>
          </a:prstGeom>
          <a:noFill/>
          <a:ln>
            <a:noFill/>
          </a:ln>
        </p:spPr>
      </p:pic>
      <p:sp>
        <p:nvSpPr>
          <p:cNvPr id="21" name="Google Shape;21;p3"/>
          <p:cNvSpPr/>
          <p:nvPr/>
        </p:nvSpPr>
        <p:spPr>
          <a:xfrm>
            <a:off x="0" y="6817216"/>
            <a:ext cx="12192000" cy="67600"/>
          </a:xfrm>
          <a:prstGeom prst="rect">
            <a:avLst/>
          </a:prstGeom>
          <a:solidFill>
            <a:srgbClr val="3664AD"/>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rgbClr val="3664AD"/>
              </a:solidFill>
              <a:latin typeface="Calibri"/>
              <a:ea typeface="Calibri"/>
              <a:cs typeface="Calibri"/>
              <a:sym typeface="Calibri"/>
            </a:endParaRPr>
          </a:p>
        </p:txBody>
      </p:sp>
      <p:sp>
        <p:nvSpPr>
          <p:cNvPr id="22" name="Google Shape;22;p3"/>
          <p:cNvSpPr txBox="1">
            <a:spLocks noGrp="1"/>
          </p:cNvSpPr>
          <p:nvPr>
            <p:ph type="sldNum" idx="2"/>
          </p:nvPr>
        </p:nvSpPr>
        <p:spPr>
          <a:xfrm>
            <a:off x="305332" y="6404733"/>
            <a:ext cx="7738800" cy="3652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1F8E"/>
              </a:buClr>
              <a:buSzPts val="250"/>
              <a:buFont typeface="Gill Sans"/>
              <a:buNone/>
              <a:defRPr sz="1333" b="0" i="0" u="none" strike="noStrike" cap="none">
                <a:solidFill>
                  <a:schemeClr val="dk1"/>
                </a:solidFill>
                <a:latin typeface="Gill Sans"/>
                <a:ea typeface="Gill Sans"/>
                <a:cs typeface="Gill Sans"/>
                <a:sym typeface="Gill Sans"/>
              </a:defRPr>
            </a:lvl1pPr>
            <a:lvl2pPr marL="0" marR="0" lvl="1" indent="0" algn="l">
              <a:lnSpc>
                <a:spcPct val="100000"/>
              </a:lnSpc>
              <a:spcBef>
                <a:spcPts val="0"/>
              </a:spcBef>
              <a:spcAft>
                <a:spcPts val="0"/>
              </a:spcAft>
              <a:buClr>
                <a:srgbClr val="001F8E"/>
              </a:buClr>
              <a:buSzPts val="250"/>
              <a:buFont typeface="Gill Sans"/>
              <a:buNone/>
              <a:defRPr sz="1333" b="0" i="0" u="none" strike="noStrike" cap="none">
                <a:solidFill>
                  <a:schemeClr val="dk1"/>
                </a:solidFill>
                <a:latin typeface="Gill Sans"/>
                <a:ea typeface="Gill Sans"/>
                <a:cs typeface="Gill Sans"/>
                <a:sym typeface="Gill Sans"/>
              </a:defRPr>
            </a:lvl2pPr>
            <a:lvl3pPr marL="0" marR="0" lvl="2" indent="0" algn="l">
              <a:lnSpc>
                <a:spcPct val="100000"/>
              </a:lnSpc>
              <a:spcBef>
                <a:spcPts val="0"/>
              </a:spcBef>
              <a:spcAft>
                <a:spcPts val="0"/>
              </a:spcAft>
              <a:buClr>
                <a:srgbClr val="001F8E"/>
              </a:buClr>
              <a:buSzPts val="250"/>
              <a:buFont typeface="Gill Sans"/>
              <a:buNone/>
              <a:defRPr sz="1333" b="0" i="0" u="none" strike="noStrike" cap="none">
                <a:solidFill>
                  <a:schemeClr val="dk1"/>
                </a:solidFill>
                <a:latin typeface="Gill Sans"/>
                <a:ea typeface="Gill Sans"/>
                <a:cs typeface="Gill Sans"/>
                <a:sym typeface="Gill Sans"/>
              </a:defRPr>
            </a:lvl3pPr>
            <a:lvl4pPr marL="0" marR="0" lvl="3" indent="0" algn="l">
              <a:lnSpc>
                <a:spcPct val="100000"/>
              </a:lnSpc>
              <a:spcBef>
                <a:spcPts val="0"/>
              </a:spcBef>
              <a:spcAft>
                <a:spcPts val="0"/>
              </a:spcAft>
              <a:buClr>
                <a:srgbClr val="001F8E"/>
              </a:buClr>
              <a:buSzPts val="250"/>
              <a:buFont typeface="Gill Sans"/>
              <a:buNone/>
              <a:defRPr sz="1333" b="0" i="0" u="none" strike="noStrike" cap="none">
                <a:solidFill>
                  <a:schemeClr val="dk1"/>
                </a:solidFill>
                <a:latin typeface="Gill Sans"/>
                <a:ea typeface="Gill Sans"/>
                <a:cs typeface="Gill Sans"/>
                <a:sym typeface="Gill Sans"/>
              </a:defRPr>
            </a:lvl4pPr>
            <a:lvl5pPr marL="0" marR="0" lvl="4" indent="0" algn="l">
              <a:lnSpc>
                <a:spcPct val="100000"/>
              </a:lnSpc>
              <a:spcBef>
                <a:spcPts val="0"/>
              </a:spcBef>
              <a:spcAft>
                <a:spcPts val="0"/>
              </a:spcAft>
              <a:buClr>
                <a:srgbClr val="001F8E"/>
              </a:buClr>
              <a:buSzPts val="250"/>
              <a:buFont typeface="Gill Sans"/>
              <a:buNone/>
              <a:defRPr sz="1333" b="0" i="0" u="none" strike="noStrike" cap="none">
                <a:solidFill>
                  <a:schemeClr val="dk1"/>
                </a:solidFill>
                <a:latin typeface="Gill Sans"/>
                <a:ea typeface="Gill Sans"/>
                <a:cs typeface="Gill Sans"/>
                <a:sym typeface="Gill Sans"/>
              </a:defRPr>
            </a:lvl5pPr>
            <a:lvl6pPr marL="0" marR="0" lvl="5" indent="0" algn="l">
              <a:lnSpc>
                <a:spcPct val="100000"/>
              </a:lnSpc>
              <a:spcBef>
                <a:spcPts val="0"/>
              </a:spcBef>
              <a:spcAft>
                <a:spcPts val="0"/>
              </a:spcAft>
              <a:buClr>
                <a:srgbClr val="001F8E"/>
              </a:buClr>
              <a:buSzPts val="250"/>
              <a:buFont typeface="Gill Sans"/>
              <a:buNone/>
              <a:defRPr sz="1333" b="0" i="0" u="none" strike="noStrike" cap="none">
                <a:solidFill>
                  <a:schemeClr val="dk1"/>
                </a:solidFill>
                <a:latin typeface="Gill Sans"/>
                <a:ea typeface="Gill Sans"/>
                <a:cs typeface="Gill Sans"/>
                <a:sym typeface="Gill Sans"/>
              </a:defRPr>
            </a:lvl6pPr>
            <a:lvl7pPr marL="0" marR="0" lvl="6" indent="0" algn="l">
              <a:lnSpc>
                <a:spcPct val="100000"/>
              </a:lnSpc>
              <a:spcBef>
                <a:spcPts val="0"/>
              </a:spcBef>
              <a:spcAft>
                <a:spcPts val="0"/>
              </a:spcAft>
              <a:buClr>
                <a:srgbClr val="001F8E"/>
              </a:buClr>
              <a:buSzPts val="250"/>
              <a:buFont typeface="Gill Sans"/>
              <a:buNone/>
              <a:defRPr sz="1333" b="0" i="0" u="none" strike="noStrike" cap="none">
                <a:solidFill>
                  <a:schemeClr val="dk1"/>
                </a:solidFill>
                <a:latin typeface="Gill Sans"/>
                <a:ea typeface="Gill Sans"/>
                <a:cs typeface="Gill Sans"/>
                <a:sym typeface="Gill Sans"/>
              </a:defRPr>
            </a:lvl7pPr>
            <a:lvl8pPr marL="0" marR="0" lvl="7" indent="0" algn="l">
              <a:lnSpc>
                <a:spcPct val="100000"/>
              </a:lnSpc>
              <a:spcBef>
                <a:spcPts val="0"/>
              </a:spcBef>
              <a:spcAft>
                <a:spcPts val="0"/>
              </a:spcAft>
              <a:buClr>
                <a:srgbClr val="001F8E"/>
              </a:buClr>
              <a:buSzPts val="250"/>
              <a:buFont typeface="Gill Sans"/>
              <a:buNone/>
              <a:defRPr sz="1333" b="0" i="0" u="none" strike="noStrike" cap="none">
                <a:solidFill>
                  <a:schemeClr val="dk1"/>
                </a:solidFill>
                <a:latin typeface="Gill Sans"/>
                <a:ea typeface="Gill Sans"/>
                <a:cs typeface="Gill Sans"/>
                <a:sym typeface="Gill Sans"/>
              </a:defRPr>
            </a:lvl8pPr>
            <a:lvl9pPr marL="0" marR="0" lvl="8" indent="0" algn="l">
              <a:lnSpc>
                <a:spcPct val="100000"/>
              </a:lnSpc>
              <a:spcBef>
                <a:spcPts val="0"/>
              </a:spcBef>
              <a:spcAft>
                <a:spcPts val="0"/>
              </a:spcAft>
              <a:buClr>
                <a:srgbClr val="001F8E"/>
              </a:buClr>
              <a:buSzPts val="250"/>
              <a:buFont typeface="Gill Sans"/>
              <a:buNone/>
              <a:defRPr sz="1333" b="0" i="0" u="none" strike="noStrike" cap="none">
                <a:solidFill>
                  <a:schemeClr val="dk1"/>
                </a:solidFill>
                <a:latin typeface="Gill Sans"/>
                <a:ea typeface="Gill Sans"/>
                <a:cs typeface="Gill Sans"/>
                <a:sym typeface="Gill Sans"/>
              </a:defRPr>
            </a:lvl9pPr>
          </a:lstStyle>
          <a:p>
            <a:r>
              <a:rPr lang="en-US"/>
              <a:t>Open Mainframe Project All Member Meeting</a:t>
            </a:r>
          </a:p>
        </p:txBody>
      </p:sp>
    </p:spTree>
    <p:extLst>
      <p:ext uri="{BB962C8B-B14F-4D97-AF65-F5344CB8AC3E}">
        <p14:creationId xmlns:p14="http://schemas.microsoft.com/office/powerpoint/2010/main" val="756120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l="10532"/>
          <a:stretch/>
        </p:blipFill>
        <p:spPr>
          <a:xfrm>
            <a:off x="0" y="0"/>
            <a:ext cx="10907891" cy="6858000"/>
          </a:xfrm>
          <a:prstGeom prst="rect">
            <a:avLst/>
          </a:prstGeom>
          <a:noFill/>
          <a:ln>
            <a:noFill/>
          </a:ln>
        </p:spPr>
      </p:pic>
      <p:sp>
        <p:nvSpPr>
          <p:cNvPr id="25" name="Google Shape;25;p4"/>
          <p:cNvSpPr txBox="1">
            <a:spLocks noGrp="1"/>
          </p:cNvSpPr>
          <p:nvPr>
            <p:ph type="ctrTitle"/>
          </p:nvPr>
        </p:nvSpPr>
        <p:spPr>
          <a:xfrm>
            <a:off x="6071789" y="2190899"/>
            <a:ext cx="5580800" cy="17556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rgbClr val="3664AD"/>
              </a:buClr>
              <a:buSzPts val="4200"/>
              <a:buFont typeface="Gill Sans"/>
              <a:buNone/>
              <a:defRPr sz="5600" b="0" i="0" u="none" strike="noStrike" cap="none">
                <a:solidFill>
                  <a:srgbClr val="3664AD"/>
                </a:solidFill>
                <a:latin typeface="Gill Sans"/>
                <a:ea typeface="Gill Sans"/>
                <a:cs typeface="Gill Sans"/>
                <a:sym typeface="Gill Sans"/>
              </a:defRPr>
            </a:lvl1pPr>
            <a:lvl2pPr lvl="1" algn="l">
              <a:lnSpc>
                <a:spcPct val="100000"/>
              </a:lnSpc>
              <a:spcBef>
                <a:spcPts val="0"/>
              </a:spcBef>
              <a:spcAft>
                <a:spcPts val="0"/>
              </a:spcAft>
              <a:buSzPts val="1800"/>
              <a:buNone/>
              <a:defRPr sz="2400"/>
            </a:lvl2pPr>
            <a:lvl3pPr lvl="2" algn="l">
              <a:lnSpc>
                <a:spcPct val="100000"/>
              </a:lnSpc>
              <a:spcBef>
                <a:spcPts val="0"/>
              </a:spcBef>
              <a:spcAft>
                <a:spcPts val="0"/>
              </a:spcAft>
              <a:buSzPts val="1800"/>
              <a:buNone/>
              <a:defRPr sz="2400"/>
            </a:lvl3pPr>
            <a:lvl4pPr lvl="3" algn="l">
              <a:lnSpc>
                <a:spcPct val="100000"/>
              </a:lnSpc>
              <a:spcBef>
                <a:spcPts val="0"/>
              </a:spcBef>
              <a:spcAft>
                <a:spcPts val="0"/>
              </a:spcAft>
              <a:buSzPts val="1800"/>
              <a:buNone/>
              <a:defRPr sz="2400"/>
            </a:lvl4pPr>
            <a:lvl5pPr lvl="4" algn="l">
              <a:lnSpc>
                <a:spcPct val="100000"/>
              </a:lnSpc>
              <a:spcBef>
                <a:spcPts val="0"/>
              </a:spcBef>
              <a:spcAft>
                <a:spcPts val="0"/>
              </a:spcAft>
              <a:buSzPts val="1800"/>
              <a:buNone/>
              <a:defRPr sz="2400"/>
            </a:lvl5pPr>
            <a:lvl6pPr lvl="5" algn="l">
              <a:lnSpc>
                <a:spcPct val="100000"/>
              </a:lnSpc>
              <a:spcBef>
                <a:spcPts val="0"/>
              </a:spcBef>
              <a:spcAft>
                <a:spcPts val="0"/>
              </a:spcAft>
              <a:buSzPts val="1800"/>
              <a:buNone/>
              <a:defRPr sz="2400"/>
            </a:lvl6pPr>
            <a:lvl7pPr lvl="6" algn="l">
              <a:lnSpc>
                <a:spcPct val="100000"/>
              </a:lnSpc>
              <a:spcBef>
                <a:spcPts val="0"/>
              </a:spcBef>
              <a:spcAft>
                <a:spcPts val="0"/>
              </a:spcAft>
              <a:buSzPts val="1800"/>
              <a:buNone/>
              <a:defRPr sz="2400"/>
            </a:lvl7pPr>
            <a:lvl8pPr lvl="7" algn="l">
              <a:lnSpc>
                <a:spcPct val="100000"/>
              </a:lnSpc>
              <a:spcBef>
                <a:spcPts val="0"/>
              </a:spcBef>
              <a:spcAft>
                <a:spcPts val="0"/>
              </a:spcAft>
              <a:buSzPts val="1800"/>
              <a:buNone/>
              <a:defRPr sz="2400"/>
            </a:lvl8pPr>
            <a:lvl9pPr lvl="8" algn="l">
              <a:lnSpc>
                <a:spcPct val="100000"/>
              </a:lnSpc>
              <a:spcBef>
                <a:spcPts val="0"/>
              </a:spcBef>
              <a:spcAft>
                <a:spcPts val="0"/>
              </a:spcAft>
              <a:buSzPts val="1800"/>
              <a:buNone/>
              <a:defRPr sz="2400"/>
            </a:lvl9pPr>
          </a:lstStyle>
          <a:p>
            <a:endParaRPr/>
          </a:p>
        </p:txBody>
      </p:sp>
      <p:sp>
        <p:nvSpPr>
          <p:cNvPr id="26" name="Google Shape;26;p4"/>
          <p:cNvSpPr txBox="1">
            <a:spLocks noGrp="1"/>
          </p:cNvSpPr>
          <p:nvPr>
            <p:ph type="subTitle" idx="1"/>
          </p:nvPr>
        </p:nvSpPr>
        <p:spPr>
          <a:xfrm>
            <a:off x="6095977" y="4007145"/>
            <a:ext cx="5580800" cy="806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480"/>
              </a:spcBef>
              <a:spcAft>
                <a:spcPts val="0"/>
              </a:spcAft>
              <a:buClr>
                <a:srgbClr val="7F7F7F"/>
              </a:buClr>
              <a:buSzPts val="1800"/>
              <a:buFont typeface="Arial"/>
              <a:buNone/>
              <a:defRPr sz="2400" b="0" i="1" u="none" strike="noStrike" cap="none">
                <a:solidFill>
                  <a:srgbClr val="7F7F7F"/>
                </a:solidFill>
                <a:latin typeface="Gill Sans"/>
                <a:ea typeface="Gill Sans"/>
                <a:cs typeface="Gill Sans"/>
                <a:sym typeface="Gill Sans"/>
              </a:defRPr>
            </a:lvl1pPr>
            <a:lvl2pPr marR="0" lvl="1" algn="ctr">
              <a:lnSpc>
                <a:spcPct val="100000"/>
              </a:lnSpc>
              <a:spcBef>
                <a:spcPts val="480"/>
              </a:spcBef>
              <a:spcAft>
                <a:spcPts val="0"/>
              </a:spcAft>
              <a:buClr>
                <a:srgbClr val="888888"/>
              </a:buClr>
              <a:buSzPts val="1800"/>
              <a:buFont typeface="Arial"/>
              <a:buNone/>
              <a:defRPr sz="2400" b="0" i="0" u="none" strike="noStrike" cap="none">
                <a:solidFill>
                  <a:srgbClr val="888888"/>
                </a:solidFill>
                <a:latin typeface="Gill Sans"/>
                <a:ea typeface="Gill Sans"/>
                <a:cs typeface="Gill Sans"/>
                <a:sym typeface="Gill Sans"/>
              </a:defRPr>
            </a:lvl2pPr>
            <a:lvl3pPr marR="0" lvl="2" algn="ctr">
              <a:lnSpc>
                <a:spcPct val="100000"/>
              </a:lnSpc>
              <a:spcBef>
                <a:spcPts val="427"/>
              </a:spcBef>
              <a:spcAft>
                <a:spcPts val="0"/>
              </a:spcAft>
              <a:buClr>
                <a:srgbClr val="888888"/>
              </a:buClr>
              <a:buSzPts val="1600"/>
              <a:buFont typeface="Arial"/>
              <a:buNone/>
              <a:defRPr sz="2133" b="0" i="0" u="none" strike="noStrike" cap="none">
                <a:solidFill>
                  <a:srgbClr val="888888"/>
                </a:solidFill>
                <a:latin typeface="Gill Sans"/>
                <a:ea typeface="Gill Sans"/>
                <a:cs typeface="Gill Sans"/>
                <a:sym typeface="Gill Sans"/>
              </a:defRPr>
            </a:lvl3pPr>
            <a:lvl4pPr marR="0" lvl="3" algn="ctr">
              <a:lnSpc>
                <a:spcPct val="100000"/>
              </a:lnSpc>
              <a:spcBef>
                <a:spcPts val="427"/>
              </a:spcBef>
              <a:spcAft>
                <a:spcPts val="0"/>
              </a:spcAft>
              <a:buClr>
                <a:srgbClr val="888888"/>
              </a:buClr>
              <a:buSzPts val="1600"/>
              <a:buFont typeface="Arial"/>
              <a:buNone/>
              <a:defRPr sz="2133" b="0" i="0" u="none" strike="noStrike" cap="none">
                <a:solidFill>
                  <a:srgbClr val="888888"/>
                </a:solidFill>
                <a:latin typeface="Gill Sans"/>
                <a:ea typeface="Gill Sans"/>
                <a:cs typeface="Gill Sans"/>
                <a:sym typeface="Gill Sans"/>
              </a:defRPr>
            </a:lvl4pPr>
            <a:lvl5pPr marR="0" lvl="4" algn="ctr">
              <a:lnSpc>
                <a:spcPct val="100000"/>
              </a:lnSpc>
              <a:spcBef>
                <a:spcPts val="427"/>
              </a:spcBef>
              <a:spcAft>
                <a:spcPts val="0"/>
              </a:spcAft>
              <a:buClr>
                <a:srgbClr val="888888"/>
              </a:buClr>
              <a:buSzPts val="1600"/>
              <a:buFont typeface="Arial"/>
              <a:buNone/>
              <a:defRPr sz="2133" b="0" i="0" u="none" strike="noStrike" cap="none">
                <a:solidFill>
                  <a:srgbClr val="888888"/>
                </a:solidFill>
                <a:latin typeface="Gill Sans"/>
                <a:ea typeface="Gill Sans"/>
                <a:cs typeface="Gill Sans"/>
                <a:sym typeface="Gill Sans"/>
              </a:defRPr>
            </a:lvl5pPr>
            <a:lvl6pPr marR="0" lvl="5" algn="ctr">
              <a:lnSpc>
                <a:spcPct val="100000"/>
              </a:lnSpc>
              <a:spcBef>
                <a:spcPts val="533"/>
              </a:spcBef>
              <a:spcAft>
                <a:spcPts val="0"/>
              </a:spcAft>
              <a:buClr>
                <a:srgbClr val="888888"/>
              </a:buClr>
              <a:buSzPts val="2000"/>
              <a:buFont typeface="Arial"/>
              <a:buNone/>
              <a:defRPr sz="2667" b="0" i="0" u="none" strike="noStrike" cap="none">
                <a:solidFill>
                  <a:srgbClr val="888888"/>
                </a:solidFill>
                <a:latin typeface="Calibri"/>
                <a:ea typeface="Calibri"/>
                <a:cs typeface="Calibri"/>
                <a:sym typeface="Calibri"/>
              </a:defRPr>
            </a:lvl6pPr>
            <a:lvl7pPr marR="0" lvl="6" algn="ctr">
              <a:lnSpc>
                <a:spcPct val="100000"/>
              </a:lnSpc>
              <a:spcBef>
                <a:spcPts val="533"/>
              </a:spcBef>
              <a:spcAft>
                <a:spcPts val="0"/>
              </a:spcAft>
              <a:buClr>
                <a:srgbClr val="888888"/>
              </a:buClr>
              <a:buSzPts val="2000"/>
              <a:buFont typeface="Arial"/>
              <a:buNone/>
              <a:defRPr sz="2667" b="0" i="0" u="none" strike="noStrike" cap="none">
                <a:solidFill>
                  <a:srgbClr val="888888"/>
                </a:solidFill>
                <a:latin typeface="Calibri"/>
                <a:ea typeface="Calibri"/>
                <a:cs typeface="Calibri"/>
                <a:sym typeface="Calibri"/>
              </a:defRPr>
            </a:lvl7pPr>
            <a:lvl8pPr marR="0" lvl="7" algn="ctr">
              <a:lnSpc>
                <a:spcPct val="100000"/>
              </a:lnSpc>
              <a:spcBef>
                <a:spcPts val="533"/>
              </a:spcBef>
              <a:spcAft>
                <a:spcPts val="0"/>
              </a:spcAft>
              <a:buClr>
                <a:srgbClr val="888888"/>
              </a:buClr>
              <a:buSzPts val="2000"/>
              <a:buFont typeface="Arial"/>
              <a:buNone/>
              <a:defRPr sz="2667" b="0" i="0" u="none" strike="noStrike" cap="none">
                <a:solidFill>
                  <a:srgbClr val="888888"/>
                </a:solidFill>
                <a:latin typeface="Calibri"/>
                <a:ea typeface="Calibri"/>
                <a:cs typeface="Calibri"/>
                <a:sym typeface="Calibri"/>
              </a:defRPr>
            </a:lvl8pPr>
            <a:lvl9pPr marR="0" lvl="8" algn="ctr">
              <a:lnSpc>
                <a:spcPct val="100000"/>
              </a:lnSpc>
              <a:spcBef>
                <a:spcPts val="533"/>
              </a:spcBef>
              <a:spcAft>
                <a:spcPts val="0"/>
              </a:spcAft>
              <a:buClr>
                <a:srgbClr val="888888"/>
              </a:buClr>
              <a:buSzPts val="2000"/>
              <a:buFont typeface="Arial"/>
              <a:buNone/>
              <a:defRPr sz="2667" b="0" i="0" u="none" strike="noStrike" cap="none">
                <a:solidFill>
                  <a:srgbClr val="888888"/>
                </a:solidFill>
                <a:latin typeface="Calibri"/>
                <a:ea typeface="Calibri"/>
                <a:cs typeface="Calibri"/>
                <a:sym typeface="Calibri"/>
              </a:defRPr>
            </a:lvl9pPr>
          </a:lstStyle>
          <a:p>
            <a:endParaRPr/>
          </a:p>
        </p:txBody>
      </p:sp>
      <p:pic>
        <p:nvPicPr>
          <p:cNvPr id="27" name="Google Shape;27;p4"/>
          <p:cNvPicPr preferRelativeResize="0"/>
          <p:nvPr/>
        </p:nvPicPr>
        <p:blipFill rotWithShape="1">
          <a:blip r:embed="rId3">
            <a:alphaModFix/>
          </a:blip>
          <a:srcRect/>
          <a:stretch/>
        </p:blipFill>
        <p:spPr>
          <a:xfrm>
            <a:off x="6268595" y="1484439"/>
            <a:ext cx="1868196" cy="570972"/>
          </a:xfrm>
          <a:prstGeom prst="rect">
            <a:avLst/>
          </a:prstGeom>
          <a:noFill/>
          <a:ln>
            <a:noFill/>
          </a:ln>
        </p:spPr>
      </p:pic>
    </p:spTree>
    <p:extLst>
      <p:ext uri="{BB962C8B-B14F-4D97-AF65-F5344CB8AC3E}">
        <p14:creationId xmlns:p14="http://schemas.microsoft.com/office/powerpoint/2010/main" val="1866555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411480" y="4701279"/>
            <a:ext cx="8595200" cy="523200"/>
          </a:xfrm>
          <a:prstGeom prst="rect">
            <a:avLst/>
          </a:prstGeom>
          <a:noFill/>
          <a:ln>
            <a:noFill/>
          </a:ln>
        </p:spPr>
        <p:txBody>
          <a:bodyPr spcFirstLastPara="1" wrap="square" lIns="0" tIns="0" rIns="0" bIns="0" anchor="b" anchorCtr="0">
            <a:noAutofit/>
          </a:bodyPr>
          <a:lstStyle>
            <a:lvl1pPr marL="609585" marR="0" lvl="0" indent="-304792" algn="l" rtl="0">
              <a:lnSpc>
                <a:spcPct val="85000"/>
              </a:lnSpc>
              <a:spcBef>
                <a:spcPts val="1200"/>
              </a:spcBef>
              <a:spcAft>
                <a:spcPts val="0"/>
              </a:spcAft>
              <a:buClr>
                <a:schemeClr val="dk2"/>
              </a:buClr>
              <a:buSzPts val="3000"/>
              <a:buFont typeface="Arial"/>
              <a:buNone/>
              <a:defRPr sz="4000" b="1" cap="none">
                <a:solidFill>
                  <a:schemeClr val="dk1"/>
                </a:solidFill>
                <a:latin typeface="Arial"/>
                <a:ea typeface="Arial"/>
                <a:cs typeface="Arial"/>
                <a:sym typeface="Arial"/>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34" name="Google Shape;34;p6"/>
          <p:cNvSpPr txBox="1">
            <a:spLocks noGrp="1"/>
          </p:cNvSpPr>
          <p:nvPr>
            <p:ph type="sldNum" idx="12"/>
          </p:nvPr>
        </p:nvSpPr>
        <p:spPr>
          <a:xfrm>
            <a:off x="11218780" y="6504247"/>
            <a:ext cx="888800" cy="365200"/>
          </a:xfrm>
          <a:prstGeom prst="rect">
            <a:avLst/>
          </a:prstGeom>
          <a:noFill/>
          <a:ln>
            <a:noFill/>
          </a:ln>
        </p:spPr>
        <p:txBody>
          <a:bodyPr spcFirstLastPara="1" wrap="square" lIns="68575" tIns="34275" rIns="68575" bIns="34275" anchor="t" anchorCtr="0">
            <a:noAutofit/>
          </a:bodyPr>
          <a:lstStyle>
            <a:lvl1pPr marL="0" lvl="0" indent="0" algn="r" rtl="0">
              <a:spcBef>
                <a:spcPts val="0"/>
              </a:spcBef>
              <a:buNone/>
              <a:defRPr sz="800" b="1">
                <a:solidFill>
                  <a:srgbClr val="000000"/>
                </a:solidFill>
                <a:latin typeface="Arial"/>
                <a:ea typeface="Arial"/>
                <a:cs typeface="Arial"/>
                <a:sym typeface="Arial"/>
              </a:defRPr>
            </a:lvl1pPr>
            <a:lvl2pPr marL="0" lvl="1" indent="0" algn="r" rtl="0">
              <a:spcBef>
                <a:spcPts val="0"/>
              </a:spcBef>
              <a:buNone/>
              <a:defRPr sz="800" b="1">
                <a:solidFill>
                  <a:srgbClr val="000000"/>
                </a:solidFill>
                <a:latin typeface="Arial"/>
                <a:ea typeface="Arial"/>
                <a:cs typeface="Arial"/>
                <a:sym typeface="Arial"/>
              </a:defRPr>
            </a:lvl2pPr>
            <a:lvl3pPr marL="0" lvl="2" indent="0" algn="r" rtl="0">
              <a:spcBef>
                <a:spcPts val="0"/>
              </a:spcBef>
              <a:buNone/>
              <a:defRPr sz="800" b="1">
                <a:solidFill>
                  <a:srgbClr val="000000"/>
                </a:solidFill>
                <a:latin typeface="Arial"/>
                <a:ea typeface="Arial"/>
                <a:cs typeface="Arial"/>
                <a:sym typeface="Arial"/>
              </a:defRPr>
            </a:lvl3pPr>
            <a:lvl4pPr marL="0" lvl="3" indent="0" algn="r" rtl="0">
              <a:spcBef>
                <a:spcPts val="0"/>
              </a:spcBef>
              <a:buNone/>
              <a:defRPr sz="800" b="1">
                <a:solidFill>
                  <a:srgbClr val="000000"/>
                </a:solidFill>
                <a:latin typeface="Arial"/>
                <a:ea typeface="Arial"/>
                <a:cs typeface="Arial"/>
                <a:sym typeface="Arial"/>
              </a:defRPr>
            </a:lvl4pPr>
            <a:lvl5pPr marL="0" lvl="4" indent="0" algn="r" rtl="0">
              <a:spcBef>
                <a:spcPts val="0"/>
              </a:spcBef>
              <a:buNone/>
              <a:defRPr sz="800" b="1">
                <a:solidFill>
                  <a:srgbClr val="000000"/>
                </a:solidFill>
                <a:latin typeface="Arial"/>
                <a:ea typeface="Arial"/>
                <a:cs typeface="Arial"/>
                <a:sym typeface="Arial"/>
              </a:defRPr>
            </a:lvl5pPr>
            <a:lvl6pPr marL="0" lvl="5" indent="0" algn="r" rtl="0">
              <a:spcBef>
                <a:spcPts val="0"/>
              </a:spcBef>
              <a:buNone/>
              <a:defRPr sz="800" b="1">
                <a:solidFill>
                  <a:srgbClr val="000000"/>
                </a:solidFill>
                <a:latin typeface="Arial"/>
                <a:ea typeface="Arial"/>
                <a:cs typeface="Arial"/>
                <a:sym typeface="Arial"/>
              </a:defRPr>
            </a:lvl6pPr>
            <a:lvl7pPr marL="0" lvl="6" indent="0" algn="r" rtl="0">
              <a:spcBef>
                <a:spcPts val="0"/>
              </a:spcBef>
              <a:buNone/>
              <a:defRPr sz="800" b="1">
                <a:solidFill>
                  <a:srgbClr val="000000"/>
                </a:solidFill>
                <a:latin typeface="Arial"/>
                <a:ea typeface="Arial"/>
                <a:cs typeface="Arial"/>
                <a:sym typeface="Arial"/>
              </a:defRPr>
            </a:lvl7pPr>
            <a:lvl8pPr marL="0" lvl="7" indent="0" algn="r" rtl="0">
              <a:spcBef>
                <a:spcPts val="0"/>
              </a:spcBef>
              <a:buNone/>
              <a:defRPr sz="800" b="1">
                <a:solidFill>
                  <a:srgbClr val="000000"/>
                </a:solidFill>
                <a:latin typeface="Arial"/>
                <a:ea typeface="Arial"/>
                <a:cs typeface="Arial"/>
                <a:sym typeface="Arial"/>
              </a:defRPr>
            </a:lvl8pPr>
            <a:lvl9pPr marL="0" lvl="8" indent="0" algn="r" rtl="0">
              <a:spcBef>
                <a:spcPts val="0"/>
              </a:spcBef>
              <a:buNone/>
              <a:defRPr sz="800" b="1">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25771131"/>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4"/>
            <a:ext cx="11525460" cy="50800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IZOI IZOA CDP Launch Readiness / IBM CONFIDENTIAL / August, 2019 / © 2018 IBM Corporation</a:t>
            </a:r>
            <a:endParaRPr lang="en-US" dirty="0"/>
          </a:p>
        </p:txBody>
      </p:sp>
    </p:spTree>
    <p:extLst>
      <p:ext uri="{BB962C8B-B14F-4D97-AF65-F5344CB8AC3E}">
        <p14:creationId xmlns:p14="http://schemas.microsoft.com/office/powerpoint/2010/main" val="2292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D517-144B-E945-AA4E-5892197860E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AFA2187-5E4E-2548-9334-F72CE0E7D91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13E6FD-F261-3844-B7F7-CCC7321F67EA}"/>
              </a:ext>
            </a:extLst>
          </p:cNvPr>
          <p:cNvSpPr>
            <a:spLocks noGrp="1"/>
          </p:cNvSpPr>
          <p:nvPr>
            <p:ph type="dt" sz="half" idx="10"/>
          </p:nvPr>
        </p:nvSpPr>
        <p:spPr/>
        <p:txBody>
          <a:bodyPr/>
          <a:lstStyle/>
          <a:p>
            <a:fld id="{688BA118-122E-154A-90EB-C7412DD32448}" type="datetimeFigureOut">
              <a:rPr lang="en-US" smtClean="0"/>
              <a:t>1/26/2021</a:t>
            </a:fld>
            <a:endParaRPr lang="en-US"/>
          </a:p>
        </p:txBody>
      </p:sp>
      <p:sp>
        <p:nvSpPr>
          <p:cNvPr id="5" name="Footer Placeholder 4">
            <a:extLst>
              <a:ext uri="{FF2B5EF4-FFF2-40B4-BE49-F238E27FC236}">
                <a16:creationId xmlns:a16="http://schemas.microsoft.com/office/drawing/2014/main" id="{92D03454-8377-3F45-96E6-07422CE6A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FA6D4-D671-A449-8329-A1BC82124328}"/>
              </a:ext>
            </a:extLst>
          </p:cNvPr>
          <p:cNvSpPr>
            <a:spLocks noGrp="1"/>
          </p:cNvSpPr>
          <p:nvPr>
            <p:ph type="sldNum" sz="quarter" idx="12"/>
          </p:nvPr>
        </p:nvSpPr>
        <p:spPr/>
        <p:txBody>
          <a:bodyPr/>
          <a:lstStyle/>
          <a:p>
            <a:fld id="{6B817CC0-86C6-9345-9DDD-C18464A04C09}" type="slidenum">
              <a:rPr lang="en-US" smtClean="0"/>
              <a:t>‹#›</a:t>
            </a:fld>
            <a:endParaRPr lang="en-US"/>
          </a:p>
        </p:txBody>
      </p:sp>
    </p:spTree>
    <p:extLst>
      <p:ext uri="{BB962C8B-B14F-4D97-AF65-F5344CB8AC3E}">
        <p14:creationId xmlns:p14="http://schemas.microsoft.com/office/powerpoint/2010/main" val="228548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7922-5A27-064A-8457-D75F933EEA9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1A39B9C-AD99-0745-B377-F51A9CE883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D71D729-5A48-E74F-BCDF-0280BA5B8FF6}"/>
              </a:ext>
            </a:extLst>
          </p:cNvPr>
          <p:cNvSpPr>
            <a:spLocks noGrp="1"/>
          </p:cNvSpPr>
          <p:nvPr>
            <p:ph type="dt" sz="half" idx="10"/>
          </p:nvPr>
        </p:nvSpPr>
        <p:spPr/>
        <p:txBody>
          <a:bodyPr/>
          <a:lstStyle/>
          <a:p>
            <a:fld id="{688BA118-122E-154A-90EB-C7412DD32448}" type="datetimeFigureOut">
              <a:rPr lang="en-US" smtClean="0"/>
              <a:t>1/26/2021</a:t>
            </a:fld>
            <a:endParaRPr lang="en-US"/>
          </a:p>
        </p:txBody>
      </p:sp>
      <p:sp>
        <p:nvSpPr>
          <p:cNvPr id="5" name="Footer Placeholder 4">
            <a:extLst>
              <a:ext uri="{FF2B5EF4-FFF2-40B4-BE49-F238E27FC236}">
                <a16:creationId xmlns:a16="http://schemas.microsoft.com/office/drawing/2014/main" id="{46A80F47-45E4-0C4D-98BE-0BA6ECB23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276A1-20D7-574E-8312-E008D2F55C05}"/>
              </a:ext>
            </a:extLst>
          </p:cNvPr>
          <p:cNvSpPr>
            <a:spLocks noGrp="1"/>
          </p:cNvSpPr>
          <p:nvPr>
            <p:ph type="sldNum" sz="quarter" idx="12"/>
          </p:nvPr>
        </p:nvSpPr>
        <p:spPr/>
        <p:txBody>
          <a:bodyPr/>
          <a:lstStyle/>
          <a:p>
            <a:fld id="{6B817CC0-86C6-9345-9DDD-C18464A04C09}" type="slidenum">
              <a:rPr lang="en-US" smtClean="0"/>
              <a:t>‹#›</a:t>
            </a:fld>
            <a:endParaRPr lang="en-US"/>
          </a:p>
        </p:txBody>
      </p:sp>
    </p:spTree>
    <p:extLst>
      <p:ext uri="{BB962C8B-B14F-4D97-AF65-F5344CB8AC3E}">
        <p14:creationId xmlns:p14="http://schemas.microsoft.com/office/powerpoint/2010/main" val="18208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C688-E67F-AA4C-B020-E9E5C2531B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6D74D47-2236-4D4E-9BB1-512BDEAC762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3EE06E6-230F-D845-8758-09899E61783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9747AC2-4860-8C4B-9180-8727D89E3EFD}"/>
              </a:ext>
            </a:extLst>
          </p:cNvPr>
          <p:cNvSpPr>
            <a:spLocks noGrp="1"/>
          </p:cNvSpPr>
          <p:nvPr>
            <p:ph type="dt" sz="half" idx="10"/>
          </p:nvPr>
        </p:nvSpPr>
        <p:spPr/>
        <p:txBody>
          <a:bodyPr/>
          <a:lstStyle/>
          <a:p>
            <a:fld id="{688BA118-122E-154A-90EB-C7412DD32448}" type="datetimeFigureOut">
              <a:rPr lang="en-US" smtClean="0"/>
              <a:t>1/26/2021</a:t>
            </a:fld>
            <a:endParaRPr lang="en-US"/>
          </a:p>
        </p:txBody>
      </p:sp>
      <p:sp>
        <p:nvSpPr>
          <p:cNvPr id="6" name="Footer Placeholder 5">
            <a:extLst>
              <a:ext uri="{FF2B5EF4-FFF2-40B4-BE49-F238E27FC236}">
                <a16:creationId xmlns:a16="http://schemas.microsoft.com/office/drawing/2014/main" id="{E1E3179C-7545-1642-8E4F-B2EFFA63F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0FBBC-3A20-954C-8304-6C59891778A7}"/>
              </a:ext>
            </a:extLst>
          </p:cNvPr>
          <p:cNvSpPr>
            <a:spLocks noGrp="1"/>
          </p:cNvSpPr>
          <p:nvPr>
            <p:ph type="sldNum" sz="quarter" idx="12"/>
          </p:nvPr>
        </p:nvSpPr>
        <p:spPr/>
        <p:txBody>
          <a:bodyPr/>
          <a:lstStyle/>
          <a:p>
            <a:fld id="{6B817CC0-86C6-9345-9DDD-C18464A04C09}" type="slidenum">
              <a:rPr lang="en-US" smtClean="0"/>
              <a:t>‹#›</a:t>
            </a:fld>
            <a:endParaRPr lang="en-US"/>
          </a:p>
        </p:txBody>
      </p:sp>
    </p:spTree>
    <p:extLst>
      <p:ext uri="{BB962C8B-B14F-4D97-AF65-F5344CB8AC3E}">
        <p14:creationId xmlns:p14="http://schemas.microsoft.com/office/powerpoint/2010/main" val="234146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C129-7D92-824D-9640-129F44CABEB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00AF232-FCBC-344D-BB03-F6528DDDB4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578BFAC-B206-A84A-BE52-358820A43F3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90664E1-09D8-B446-9999-311510A445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6BCEDA9-8584-804F-B075-783F5D5804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EE343FC-9043-4544-8B62-306DCC7E3E66}"/>
              </a:ext>
            </a:extLst>
          </p:cNvPr>
          <p:cNvSpPr>
            <a:spLocks noGrp="1"/>
          </p:cNvSpPr>
          <p:nvPr>
            <p:ph type="dt" sz="half" idx="10"/>
          </p:nvPr>
        </p:nvSpPr>
        <p:spPr/>
        <p:txBody>
          <a:bodyPr/>
          <a:lstStyle/>
          <a:p>
            <a:fld id="{688BA118-122E-154A-90EB-C7412DD32448}" type="datetimeFigureOut">
              <a:rPr lang="en-US" smtClean="0"/>
              <a:t>1/26/2021</a:t>
            </a:fld>
            <a:endParaRPr lang="en-US"/>
          </a:p>
        </p:txBody>
      </p:sp>
      <p:sp>
        <p:nvSpPr>
          <p:cNvPr id="8" name="Footer Placeholder 7">
            <a:extLst>
              <a:ext uri="{FF2B5EF4-FFF2-40B4-BE49-F238E27FC236}">
                <a16:creationId xmlns:a16="http://schemas.microsoft.com/office/drawing/2014/main" id="{9D6F6671-7853-6245-97C5-38D3BB3CCE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A35059-7951-464C-88C8-2CE7883EC1BA}"/>
              </a:ext>
            </a:extLst>
          </p:cNvPr>
          <p:cNvSpPr>
            <a:spLocks noGrp="1"/>
          </p:cNvSpPr>
          <p:nvPr>
            <p:ph type="sldNum" sz="quarter" idx="12"/>
          </p:nvPr>
        </p:nvSpPr>
        <p:spPr/>
        <p:txBody>
          <a:bodyPr/>
          <a:lstStyle/>
          <a:p>
            <a:fld id="{6B817CC0-86C6-9345-9DDD-C18464A04C09}" type="slidenum">
              <a:rPr lang="en-US" smtClean="0"/>
              <a:t>‹#›</a:t>
            </a:fld>
            <a:endParaRPr lang="en-US"/>
          </a:p>
        </p:txBody>
      </p:sp>
    </p:spTree>
    <p:extLst>
      <p:ext uri="{BB962C8B-B14F-4D97-AF65-F5344CB8AC3E}">
        <p14:creationId xmlns:p14="http://schemas.microsoft.com/office/powerpoint/2010/main" val="3838319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ABDB-8749-9346-999D-54037836410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0F781E1-B984-A24C-9098-3318AFCC3F1E}"/>
              </a:ext>
            </a:extLst>
          </p:cNvPr>
          <p:cNvSpPr>
            <a:spLocks noGrp="1"/>
          </p:cNvSpPr>
          <p:nvPr>
            <p:ph type="dt" sz="half" idx="10"/>
          </p:nvPr>
        </p:nvSpPr>
        <p:spPr/>
        <p:txBody>
          <a:bodyPr/>
          <a:lstStyle/>
          <a:p>
            <a:fld id="{688BA118-122E-154A-90EB-C7412DD32448}" type="datetimeFigureOut">
              <a:rPr lang="en-US" smtClean="0"/>
              <a:t>1/26/2021</a:t>
            </a:fld>
            <a:endParaRPr lang="en-US"/>
          </a:p>
        </p:txBody>
      </p:sp>
      <p:sp>
        <p:nvSpPr>
          <p:cNvPr id="4" name="Footer Placeholder 3">
            <a:extLst>
              <a:ext uri="{FF2B5EF4-FFF2-40B4-BE49-F238E27FC236}">
                <a16:creationId xmlns:a16="http://schemas.microsoft.com/office/drawing/2014/main" id="{A8D7C836-1AED-B845-82F3-BA7D0F1308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F8BF13-089B-9847-8E51-C681771CBCFB}"/>
              </a:ext>
            </a:extLst>
          </p:cNvPr>
          <p:cNvSpPr>
            <a:spLocks noGrp="1"/>
          </p:cNvSpPr>
          <p:nvPr>
            <p:ph type="sldNum" sz="quarter" idx="12"/>
          </p:nvPr>
        </p:nvSpPr>
        <p:spPr/>
        <p:txBody>
          <a:bodyPr/>
          <a:lstStyle/>
          <a:p>
            <a:fld id="{6B817CC0-86C6-9345-9DDD-C18464A04C09}" type="slidenum">
              <a:rPr lang="en-US" smtClean="0"/>
              <a:t>‹#›</a:t>
            </a:fld>
            <a:endParaRPr lang="en-US"/>
          </a:p>
        </p:txBody>
      </p:sp>
    </p:spTree>
    <p:extLst>
      <p:ext uri="{BB962C8B-B14F-4D97-AF65-F5344CB8AC3E}">
        <p14:creationId xmlns:p14="http://schemas.microsoft.com/office/powerpoint/2010/main" val="87845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95BB6-9062-1742-BCBC-D26EC19C4FC6}"/>
              </a:ext>
            </a:extLst>
          </p:cNvPr>
          <p:cNvSpPr>
            <a:spLocks noGrp="1"/>
          </p:cNvSpPr>
          <p:nvPr>
            <p:ph type="dt" sz="half" idx="10"/>
          </p:nvPr>
        </p:nvSpPr>
        <p:spPr/>
        <p:txBody>
          <a:bodyPr/>
          <a:lstStyle/>
          <a:p>
            <a:fld id="{688BA118-122E-154A-90EB-C7412DD32448}" type="datetimeFigureOut">
              <a:rPr lang="en-US" smtClean="0"/>
              <a:t>1/26/2021</a:t>
            </a:fld>
            <a:endParaRPr lang="en-US"/>
          </a:p>
        </p:txBody>
      </p:sp>
      <p:sp>
        <p:nvSpPr>
          <p:cNvPr id="3" name="Footer Placeholder 2">
            <a:extLst>
              <a:ext uri="{FF2B5EF4-FFF2-40B4-BE49-F238E27FC236}">
                <a16:creationId xmlns:a16="http://schemas.microsoft.com/office/drawing/2014/main" id="{3FA44885-9269-5A42-8537-5A1C640C39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10B4F1-9454-D74B-838A-35C32B35839B}"/>
              </a:ext>
            </a:extLst>
          </p:cNvPr>
          <p:cNvSpPr>
            <a:spLocks noGrp="1"/>
          </p:cNvSpPr>
          <p:nvPr>
            <p:ph type="sldNum" sz="quarter" idx="12"/>
          </p:nvPr>
        </p:nvSpPr>
        <p:spPr/>
        <p:txBody>
          <a:bodyPr/>
          <a:lstStyle/>
          <a:p>
            <a:fld id="{6B817CC0-86C6-9345-9DDD-C18464A04C09}" type="slidenum">
              <a:rPr lang="en-US" smtClean="0"/>
              <a:t>‹#›</a:t>
            </a:fld>
            <a:endParaRPr lang="en-US"/>
          </a:p>
        </p:txBody>
      </p:sp>
    </p:spTree>
    <p:extLst>
      <p:ext uri="{BB962C8B-B14F-4D97-AF65-F5344CB8AC3E}">
        <p14:creationId xmlns:p14="http://schemas.microsoft.com/office/powerpoint/2010/main" val="2673185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3000-2902-DC41-B590-0909D160FDD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D2C2B8E-B916-A145-92FE-4BF794A582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BA89C3A-175F-2848-91AD-AF3EB246C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D31E75-02BB-4D4C-AE98-960775B1211F}"/>
              </a:ext>
            </a:extLst>
          </p:cNvPr>
          <p:cNvSpPr>
            <a:spLocks noGrp="1"/>
          </p:cNvSpPr>
          <p:nvPr>
            <p:ph type="dt" sz="half" idx="10"/>
          </p:nvPr>
        </p:nvSpPr>
        <p:spPr/>
        <p:txBody>
          <a:bodyPr/>
          <a:lstStyle/>
          <a:p>
            <a:fld id="{688BA118-122E-154A-90EB-C7412DD32448}" type="datetimeFigureOut">
              <a:rPr lang="en-US" smtClean="0"/>
              <a:t>1/26/2021</a:t>
            </a:fld>
            <a:endParaRPr lang="en-US"/>
          </a:p>
        </p:txBody>
      </p:sp>
      <p:sp>
        <p:nvSpPr>
          <p:cNvPr id="6" name="Footer Placeholder 5">
            <a:extLst>
              <a:ext uri="{FF2B5EF4-FFF2-40B4-BE49-F238E27FC236}">
                <a16:creationId xmlns:a16="http://schemas.microsoft.com/office/drawing/2014/main" id="{89D2B29B-310B-574D-AB57-4C2D189E4D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7CA89-D060-014A-901D-01563739B197}"/>
              </a:ext>
            </a:extLst>
          </p:cNvPr>
          <p:cNvSpPr>
            <a:spLocks noGrp="1"/>
          </p:cNvSpPr>
          <p:nvPr>
            <p:ph type="sldNum" sz="quarter" idx="12"/>
          </p:nvPr>
        </p:nvSpPr>
        <p:spPr/>
        <p:txBody>
          <a:bodyPr/>
          <a:lstStyle/>
          <a:p>
            <a:fld id="{6B817CC0-86C6-9345-9DDD-C18464A04C09}" type="slidenum">
              <a:rPr lang="en-US" smtClean="0"/>
              <a:t>‹#›</a:t>
            </a:fld>
            <a:endParaRPr lang="en-US"/>
          </a:p>
        </p:txBody>
      </p:sp>
    </p:spTree>
    <p:extLst>
      <p:ext uri="{BB962C8B-B14F-4D97-AF65-F5344CB8AC3E}">
        <p14:creationId xmlns:p14="http://schemas.microsoft.com/office/powerpoint/2010/main" val="704295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E8893-EB69-D448-A34B-72CA6B9D358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B5EB99C-BE72-464F-BED1-29BF0E03B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ADF2D-F46B-4C45-9E1D-A9ED349DE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1CC68C1-F091-A44F-A656-E76A92A3FB91}"/>
              </a:ext>
            </a:extLst>
          </p:cNvPr>
          <p:cNvSpPr>
            <a:spLocks noGrp="1"/>
          </p:cNvSpPr>
          <p:nvPr>
            <p:ph type="dt" sz="half" idx="10"/>
          </p:nvPr>
        </p:nvSpPr>
        <p:spPr/>
        <p:txBody>
          <a:bodyPr/>
          <a:lstStyle/>
          <a:p>
            <a:fld id="{688BA118-122E-154A-90EB-C7412DD32448}" type="datetimeFigureOut">
              <a:rPr lang="en-US" smtClean="0"/>
              <a:t>1/26/2021</a:t>
            </a:fld>
            <a:endParaRPr lang="en-US"/>
          </a:p>
        </p:txBody>
      </p:sp>
      <p:sp>
        <p:nvSpPr>
          <p:cNvPr id="6" name="Footer Placeholder 5">
            <a:extLst>
              <a:ext uri="{FF2B5EF4-FFF2-40B4-BE49-F238E27FC236}">
                <a16:creationId xmlns:a16="http://schemas.microsoft.com/office/drawing/2014/main" id="{38F33487-738E-9941-B389-751575679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6BFBA-F3CC-B745-AB9C-8849FB7AE5E2}"/>
              </a:ext>
            </a:extLst>
          </p:cNvPr>
          <p:cNvSpPr>
            <a:spLocks noGrp="1"/>
          </p:cNvSpPr>
          <p:nvPr>
            <p:ph type="sldNum" sz="quarter" idx="12"/>
          </p:nvPr>
        </p:nvSpPr>
        <p:spPr/>
        <p:txBody>
          <a:bodyPr/>
          <a:lstStyle/>
          <a:p>
            <a:fld id="{6B817CC0-86C6-9345-9DDD-C18464A04C09}" type="slidenum">
              <a:rPr lang="en-US" smtClean="0"/>
              <a:t>‹#›</a:t>
            </a:fld>
            <a:endParaRPr lang="en-US"/>
          </a:p>
        </p:txBody>
      </p:sp>
    </p:spTree>
    <p:extLst>
      <p:ext uri="{BB962C8B-B14F-4D97-AF65-F5344CB8AC3E}">
        <p14:creationId xmlns:p14="http://schemas.microsoft.com/office/powerpoint/2010/main" val="346486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EA2D9-4312-5D40-8031-EB233DB10E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18C4A45-8CCE-D243-89EA-D424D904C9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B4CDFD-466B-9343-A8B5-C6FB519351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BA118-122E-154A-90EB-C7412DD32448}" type="datetimeFigureOut">
              <a:rPr lang="en-US" smtClean="0"/>
              <a:t>1/26/2021</a:t>
            </a:fld>
            <a:endParaRPr lang="en-US"/>
          </a:p>
        </p:txBody>
      </p:sp>
      <p:sp>
        <p:nvSpPr>
          <p:cNvPr id="5" name="Footer Placeholder 4">
            <a:extLst>
              <a:ext uri="{FF2B5EF4-FFF2-40B4-BE49-F238E27FC236}">
                <a16:creationId xmlns:a16="http://schemas.microsoft.com/office/drawing/2014/main" id="{0834177D-B9B0-8746-9218-BB3707556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2BB1AC-B7EB-7E4F-800B-C5FF541596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17CC0-86C6-9345-9DDD-C18464A04C09}" type="slidenum">
              <a:rPr lang="en-US" smtClean="0"/>
              <a:t>‹#›</a:t>
            </a:fld>
            <a:endParaRPr lang="en-US"/>
          </a:p>
        </p:txBody>
      </p:sp>
    </p:spTree>
    <p:extLst>
      <p:ext uri="{BB962C8B-B14F-4D97-AF65-F5344CB8AC3E}">
        <p14:creationId xmlns:p14="http://schemas.microsoft.com/office/powerpoint/2010/main" val="1384937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45323" y="198477"/>
            <a:ext cx="10525200" cy="5964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23333" y="1257905"/>
            <a:ext cx="11159200" cy="41908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10970380" y="6404728"/>
            <a:ext cx="774000" cy="3652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1pPr>
            <a:lvl2pPr marL="0" marR="0" lvl="1" indent="0" algn="r" rtl="0">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2pPr>
            <a:lvl3pPr marL="0" marR="0" lvl="2" indent="0" algn="r" rtl="0">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3pPr>
            <a:lvl4pPr marL="0" marR="0" lvl="3" indent="0" algn="r" rtl="0">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4pPr>
            <a:lvl5pPr marL="0" marR="0" lvl="4" indent="0" algn="r" rtl="0">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5pPr>
            <a:lvl6pPr marL="0" marR="0" lvl="5" indent="0" algn="r" rtl="0">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6pPr>
            <a:lvl7pPr marL="0" marR="0" lvl="6" indent="0" algn="r" rtl="0">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7pPr>
            <a:lvl8pPr marL="0" marR="0" lvl="7" indent="0" algn="r" rtl="0">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8pPr>
            <a:lvl9pPr marL="0" marR="0" lvl="8" indent="0" algn="r" rtl="0">
              <a:lnSpc>
                <a:spcPct val="100000"/>
              </a:lnSpc>
              <a:spcBef>
                <a:spcPts val="0"/>
              </a:spcBef>
              <a:spcAft>
                <a:spcPts val="0"/>
              </a:spcAft>
              <a:buClr>
                <a:srgbClr val="001F8E"/>
              </a:buClr>
              <a:buSzPts val="250"/>
              <a:buFont typeface="Gill Sans"/>
              <a:buNone/>
              <a:defRPr sz="1333" b="0" i="0" u="none" strike="noStrike" cap="none">
                <a:solidFill>
                  <a:srgbClr val="001F8E"/>
                </a:solidFill>
                <a:latin typeface="Gill Sans"/>
                <a:ea typeface="Gill Sans"/>
                <a:cs typeface="Gill Sans"/>
                <a:sym typeface="Gill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73560767"/>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zowe/zlc"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zowe/zlc/process/release.md" TargetMode="External"/><Relationship Id="rId2" Type="http://schemas.openxmlformats.org/officeDocument/2006/relationships/hyperlink" Target="https://github.com/zowe/zlc/blob/master/process/structure.md#project-structure" TargetMode="External"/><Relationship Id="rId1" Type="http://schemas.openxmlformats.org/officeDocument/2006/relationships/slideLayout" Target="../slideLayouts/slideLayout13.xml"/><Relationship Id="rId5" Type="http://schemas.openxmlformats.org/officeDocument/2006/relationships/hyperlink" Target="https://github.com/zowe/zlc/blob/master/process/structure.md#composition" TargetMode="External"/><Relationship Id="rId4" Type="http://schemas.openxmlformats.org/officeDocument/2006/relationships/hyperlink" Target="https://github.com/zowe/zlc/blob/master/process/stages.m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7" Type="http://schemas.openxmlformats.org/officeDocument/2006/relationships/hyperlink" Target="https://github.com/Netflix-Skunkworks/hystrix-dashboard/wiki"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github.com/zowe/api-layer/issues/820" TargetMode="External"/><Relationship Id="rId4" Type="http://schemas.openxmlformats.org/officeDocument/2006/relationships/hyperlink" Target="https://github.com/zowe/api-layer/issues/84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zowe/api-layer/issues/873" TargetMode="External"/><Relationship Id="rId2" Type="http://schemas.openxmlformats.org/officeDocument/2006/relationships/hyperlink" Target="https://github.com/zowe/zowe-cli/issues/895" TargetMode="External"/><Relationship Id="rId1" Type="http://schemas.openxmlformats.org/officeDocument/2006/relationships/slideLayout" Target="../slideLayouts/slideLayout2.xml"/><Relationship Id="rId4" Type="http://schemas.openxmlformats.org/officeDocument/2006/relationships/hyperlink" Target="https://github.com/zowe/zowe-cli/issues/896"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zowe/zowe-install-packaging/issues/1864" TargetMode="External"/><Relationship Id="rId3" Type="http://schemas.openxmlformats.org/officeDocument/2006/relationships/hyperlink" Target="https://github.com/zowe/zowe-install-packaging/issues/1762" TargetMode="External"/><Relationship Id="rId7" Type="http://schemas.openxmlformats.org/officeDocument/2006/relationships/hyperlink" Target="https://github.com/zowe/zowe-install-packaging/issues/1863" TargetMode="External"/><Relationship Id="rId2" Type="http://schemas.openxmlformats.org/officeDocument/2006/relationships/hyperlink" Target="https://github.com/zowe/zowe-install-packaging/issues/1793" TargetMode="External"/><Relationship Id="rId1" Type="http://schemas.openxmlformats.org/officeDocument/2006/relationships/slideLayout" Target="../slideLayouts/slideLayout2.xml"/><Relationship Id="rId6" Type="http://schemas.openxmlformats.org/officeDocument/2006/relationships/hyperlink" Target="https://github.com/zowe/zowe-install-packaging/issues/1476" TargetMode="External"/><Relationship Id="rId5" Type="http://schemas.openxmlformats.org/officeDocument/2006/relationships/hyperlink" Target="https://github.com/zowe/zowe-install-packaging/issues/1694" TargetMode="External"/><Relationship Id="rId4" Type="http://schemas.openxmlformats.org/officeDocument/2006/relationships/hyperlink" Target="https://github.com/zowe/zowe-install-packaging/issues/1716"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zowe/zowe-install-packaging/issues/636" TargetMode="External"/><Relationship Id="rId3" Type="http://schemas.openxmlformats.org/officeDocument/2006/relationships/hyperlink" Target="https://github.com/zowe/zowe-install-packaging/issues/643" TargetMode="External"/><Relationship Id="rId7" Type="http://schemas.openxmlformats.org/officeDocument/2006/relationships/hyperlink" Target="https://github.com/zowe/zowe-dependency-scan-pipeline/issues/34" TargetMode="External"/><Relationship Id="rId2" Type="http://schemas.openxmlformats.org/officeDocument/2006/relationships/hyperlink" Target="https://github.com/zowe/zowe-install-packaging/issues/645" TargetMode="External"/><Relationship Id="rId1" Type="http://schemas.openxmlformats.org/officeDocument/2006/relationships/slideLayout" Target="../slideLayouts/slideLayout2.xml"/><Relationship Id="rId6" Type="http://schemas.openxmlformats.org/officeDocument/2006/relationships/hyperlink" Target="https://github.com/zowe/zowe-dependency-scan-pipeline/issues/36" TargetMode="External"/><Relationship Id="rId5" Type="http://schemas.openxmlformats.org/officeDocument/2006/relationships/hyperlink" Target="https://github.com/zowe/zowe-install-packaging/issues/1587" TargetMode="External"/><Relationship Id="rId4" Type="http://schemas.openxmlformats.org/officeDocument/2006/relationships/hyperlink" Target="https://github.com/zowe/zowe-install-packaging/issues/633" TargetMode="External"/><Relationship Id="rId9" Type="http://schemas.openxmlformats.org/officeDocument/2006/relationships/hyperlink" Target="https://github.com/zowe/zowe-install-packaging/issues/1868"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zowe/zlux/issues/571" TargetMode="External"/><Relationship Id="rId3" Type="http://schemas.openxmlformats.org/officeDocument/2006/relationships/hyperlink" Target="https://github.com/zowe/zlux/issues/542" TargetMode="External"/><Relationship Id="rId7" Type="http://schemas.openxmlformats.org/officeDocument/2006/relationships/hyperlink" Target="https://github.com/zowe/zlux/issues/570" TargetMode="External"/><Relationship Id="rId2" Type="http://schemas.openxmlformats.org/officeDocument/2006/relationships/hyperlink" Target="https://github.com/zowe/zlux/issues/434" TargetMode="External"/><Relationship Id="rId1" Type="http://schemas.openxmlformats.org/officeDocument/2006/relationships/slideLayout" Target="../slideLayouts/slideLayout2.xml"/><Relationship Id="rId6" Type="http://schemas.openxmlformats.org/officeDocument/2006/relationships/hyperlink" Target="https://github.com/zowe/zlux/issues/498" TargetMode="External"/><Relationship Id="rId5" Type="http://schemas.openxmlformats.org/officeDocument/2006/relationships/hyperlink" Target="https://github.com/zowe/zlux/issues/227" TargetMode="External"/><Relationship Id="rId4" Type="http://schemas.openxmlformats.org/officeDocument/2006/relationships/hyperlink" Target="https://github.com/zowe/zowe-install-packaging/issues/147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zowe/zowe-install-packaging/pull/1725" TargetMode="External"/><Relationship Id="rId7" Type="http://schemas.openxmlformats.org/officeDocument/2006/relationships/hyperlink" Target="https://github.com/zowe/zowe-container-sample/issues/2" TargetMode="External"/><Relationship Id="rId2" Type="http://schemas.openxmlformats.org/officeDocument/2006/relationships/hyperlink" Target="https://github.com/zowe/zlux/issues/566" TargetMode="External"/><Relationship Id="rId1" Type="http://schemas.openxmlformats.org/officeDocument/2006/relationships/slideLayout" Target="../slideLayouts/slideLayout2.xml"/><Relationship Id="rId6" Type="http://schemas.openxmlformats.org/officeDocument/2006/relationships/hyperlink" Target="https://github.com/zowe/zowe-container-sample/issues/11" TargetMode="External"/><Relationship Id="rId5" Type="http://schemas.openxmlformats.org/officeDocument/2006/relationships/hyperlink" Target="https://github.com/zowe/zlux/issues/575" TargetMode="External"/><Relationship Id="rId4" Type="http://schemas.openxmlformats.org/officeDocument/2006/relationships/hyperlink" Target="https://github.com/zowe/zss/pull/22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zowe/docs-site/issues/1522" TargetMode="External"/><Relationship Id="rId3" Type="http://schemas.openxmlformats.org/officeDocument/2006/relationships/hyperlink" Target="https://github.com/zowe/docs-site/issues/1446" TargetMode="External"/><Relationship Id="rId7" Type="http://schemas.openxmlformats.org/officeDocument/2006/relationships/hyperlink" Target="https://github.com/zowe/docs-site/issues/1179" TargetMode="External"/><Relationship Id="rId2" Type="http://schemas.openxmlformats.org/officeDocument/2006/relationships/hyperlink" Target="https://github.com/zowe/docs-site/issues/1529" TargetMode="External"/><Relationship Id="rId1" Type="http://schemas.openxmlformats.org/officeDocument/2006/relationships/slideLayout" Target="../slideLayouts/slideLayout2.xml"/><Relationship Id="rId6" Type="http://schemas.openxmlformats.org/officeDocument/2006/relationships/hyperlink" Target="https://github.com/zowe/docs-site/issues/1276" TargetMode="External"/><Relationship Id="rId5" Type="http://schemas.openxmlformats.org/officeDocument/2006/relationships/hyperlink" Target="https://github.com/zowe/docs-site/issues/1319" TargetMode="External"/><Relationship Id="rId4" Type="http://schemas.openxmlformats.org/officeDocument/2006/relationships/hyperlink" Target="https://github.com/zowe/docs-site/issues/1338" TargetMode="External"/><Relationship Id="rId9" Type="http://schemas.openxmlformats.org/officeDocument/2006/relationships/hyperlink" Target="https://github.com/zowe/docs-site/issues/730"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zowe/community/issues/923" TargetMode="External"/><Relationship Id="rId2" Type="http://schemas.openxmlformats.org/officeDocument/2006/relationships/hyperlink" Target="https://github.com/zowe/community/issues/915" TargetMode="External"/><Relationship Id="rId1" Type="http://schemas.openxmlformats.org/officeDocument/2006/relationships/slideLayout" Target="../slideLayouts/slideLayout13.xml"/><Relationship Id="rId4" Type="http://schemas.openxmlformats.org/officeDocument/2006/relationships/hyperlink" Target="https://github.com/zowe/community/issues/922"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hyperlink" Target="https://github.com/zowe/zlux/issues/571" TargetMode="External"/><Relationship Id="rId3" Type="http://schemas.openxmlformats.org/officeDocument/2006/relationships/hyperlink" Target="https://github.com/zowe/zowe-container-sample/issues/11" TargetMode="External"/><Relationship Id="rId7" Type="http://schemas.openxmlformats.org/officeDocument/2006/relationships/hyperlink" Target="https://github.com/zowe/zowe-common-c/pull/178" TargetMode="External"/><Relationship Id="rId2" Type="http://schemas.openxmlformats.org/officeDocument/2006/relationships/hyperlink" Target="https://github.com/zowe/zlux/issues/575" TargetMode="External"/><Relationship Id="rId1" Type="http://schemas.openxmlformats.org/officeDocument/2006/relationships/slideLayout" Target="../slideLayouts/slideLayout2.xml"/><Relationship Id="rId6" Type="http://schemas.openxmlformats.org/officeDocument/2006/relationships/hyperlink" Target="https://github.com/zowe/zss/pull/226" TargetMode="External"/><Relationship Id="rId5" Type="http://schemas.openxmlformats.org/officeDocument/2006/relationships/hyperlink" Target="https://github.com/zowe/zowe-container-sample" TargetMode="External"/><Relationship Id="rId4" Type="http://schemas.openxmlformats.org/officeDocument/2006/relationships/hyperlink" Target="https://github.com/zowe/zowe-container-sample/issues/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hyperlink" Target="https://github.com/zowe/zlux/issues/303" TargetMode="External"/><Relationship Id="rId3" Type="http://schemas.openxmlformats.org/officeDocument/2006/relationships/hyperlink" Target="https://github.com/zowe/zlux/issues/574" TargetMode="External"/><Relationship Id="rId7" Type="http://schemas.openxmlformats.org/officeDocument/2006/relationships/hyperlink" Target="https://github.com/zowe/zlux/issues/487" TargetMode="External"/><Relationship Id="rId2" Type="http://schemas.openxmlformats.org/officeDocument/2006/relationships/hyperlink" Target="https://github.com/zowe/zlux/issues/422" TargetMode="External"/><Relationship Id="rId1" Type="http://schemas.openxmlformats.org/officeDocument/2006/relationships/slideLayout" Target="../slideLayouts/slideLayout2.xml"/><Relationship Id="rId6" Type="http://schemas.openxmlformats.org/officeDocument/2006/relationships/hyperlink" Target="https://github.com/zowe/zlux/issues/489" TargetMode="External"/><Relationship Id="rId11" Type="http://schemas.openxmlformats.org/officeDocument/2006/relationships/hyperlink" Target="https://github.com/zowe/zlux/issues/581" TargetMode="External"/><Relationship Id="rId5" Type="http://schemas.openxmlformats.org/officeDocument/2006/relationships/hyperlink" Target="https://github.com/zowe/zlux/issues/490" TargetMode="External"/><Relationship Id="rId10" Type="http://schemas.openxmlformats.org/officeDocument/2006/relationships/hyperlink" Target="https://github.com/zowe/zlux/issues/555#issuecomment-747112457" TargetMode="External"/><Relationship Id="rId4" Type="http://schemas.openxmlformats.org/officeDocument/2006/relationships/hyperlink" Target="https://github.com/zowe/zlux/issues/537" TargetMode="External"/><Relationship Id="rId9" Type="http://schemas.openxmlformats.org/officeDocument/2006/relationships/hyperlink" Target="https://github.com/zowe/zlux/issues/565"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zowe.org/"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hyperlink" Target="medium.com/zow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ctrTitle"/>
          </p:nvPr>
        </p:nvSpPr>
        <p:spPr>
          <a:xfrm>
            <a:off x="6071789" y="2190898"/>
            <a:ext cx="5614128" cy="2521233"/>
          </a:xfrm>
          <a:prstGeom prst="rect">
            <a:avLst/>
          </a:prstGeom>
          <a:noFill/>
          <a:ln>
            <a:noFill/>
          </a:ln>
        </p:spPr>
        <p:txBody>
          <a:bodyPr spcFirstLastPara="1" vert="horz" wrap="square" lIns="121900" tIns="121900" rIns="121900" bIns="121900" rtlCol="0" anchor="ctr" anchorCtr="0">
            <a:noAutofit/>
          </a:bodyPr>
          <a:lstStyle/>
          <a:p>
            <a:pPr algn="ctr"/>
            <a:r>
              <a:rPr lang="en-US" sz="4267" dirty="0"/>
              <a:t>Zowe Joint Community 21PI1 (Q1) </a:t>
            </a:r>
            <a:br>
              <a:rPr lang="en-US" sz="4267" dirty="0"/>
            </a:br>
            <a:r>
              <a:rPr lang="en-US" sz="4267" dirty="0"/>
              <a:t>Context &amp; Vision </a:t>
            </a:r>
            <a:endParaRPr sz="4133" dirty="0"/>
          </a:p>
        </p:txBody>
      </p:sp>
      <p:pic>
        <p:nvPicPr>
          <p:cNvPr id="162" name="Google Shape;162;p21"/>
          <p:cNvPicPr preferRelativeResize="0"/>
          <p:nvPr/>
        </p:nvPicPr>
        <p:blipFill>
          <a:blip r:embed="rId3">
            <a:alphaModFix/>
          </a:blip>
          <a:stretch>
            <a:fillRect/>
          </a:stretch>
        </p:blipFill>
        <p:spPr>
          <a:xfrm>
            <a:off x="8376467" y="526634"/>
            <a:ext cx="3623805" cy="1619236"/>
          </a:xfrm>
          <a:prstGeom prst="rect">
            <a:avLst/>
          </a:prstGeom>
          <a:noFill/>
          <a:ln>
            <a:noFill/>
          </a:ln>
        </p:spPr>
      </p:pic>
      <p:sp>
        <p:nvSpPr>
          <p:cNvPr id="3" name="Rectangle 2">
            <a:extLst>
              <a:ext uri="{FF2B5EF4-FFF2-40B4-BE49-F238E27FC236}">
                <a16:creationId xmlns:a16="http://schemas.microsoft.com/office/drawing/2014/main" id="{76A14BBD-10CF-B244-B1E9-4D024A3B150B}"/>
              </a:ext>
            </a:extLst>
          </p:cNvPr>
          <p:cNvSpPr/>
          <p:nvPr/>
        </p:nvSpPr>
        <p:spPr>
          <a:xfrm>
            <a:off x="5413536" y="4491534"/>
            <a:ext cx="6558911" cy="1569660"/>
          </a:xfrm>
          <a:prstGeom prst="rect">
            <a:avLst/>
          </a:prstGeom>
          <a:solidFill>
            <a:schemeClr val="bg1"/>
          </a:solidFill>
        </p:spPr>
        <p:txBody>
          <a:bodyPr wrap="none">
            <a:spAutoFit/>
          </a:bodyPr>
          <a:lstStyle/>
          <a:p>
            <a:r>
              <a:rPr lang="en-US" sz="2400" dirty="0"/>
              <a:t>Presenters:</a:t>
            </a:r>
            <a:br>
              <a:rPr lang="en-US" sz="2400" dirty="0"/>
            </a:br>
            <a:r>
              <a:rPr lang="en-US" sz="2400" dirty="0"/>
              <a:t>Michael DuBois, Bruce Armstrong, Peter Fandel</a:t>
            </a:r>
            <a:br>
              <a:rPr lang="en-US" sz="2400" dirty="0"/>
            </a:br>
            <a:endParaRPr lang="en-US" sz="2400" dirty="0"/>
          </a:p>
          <a:p>
            <a:r>
              <a:rPr lang="en-US" sz="2400" dirty="0"/>
              <a:t>Now TSC: Mark Ackert, Joe Winchester, Sean Grady</a:t>
            </a:r>
          </a:p>
        </p:txBody>
      </p:sp>
    </p:spTree>
    <p:extLst>
      <p:ext uri="{BB962C8B-B14F-4D97-AF65-F5344CB8AC3E}">
        <p14:creationId xmlns:p14="http://schemas.microsoft.com/office/powerpoint/2010/main" val="3938746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9409-99E1-9B4F-8407-EDD3D694820A}"/>
              </a:ext>
            </a:extLst>
          </p:cNvPr>
          <p:cNvSpPr>
            <a:spLocks noGrp="1"/>
          </p:cNvSpPr>
          <p:nvPr>
            <p:ph type="body" idx="1"/>
          </p:nvPr>
        </p:nvSpPr>
        <p:spPr>
          <a:xfrm>
            <a:off x="411480" y="4682776"/>
            <a:ext cx="8595200" cy="523200"/>
          </a:xfrm>
        </p:spPr>
        <p:txBody>
          <a:bodyPr/>
          <a:lstStyle/>
          <a:p>
            <a:r>
              <a:rPr lang="en-US" dirty="0"/>
              <a:t>ZLC and TSC Positioning </a:t>
            </a:r>
          </a:p>
        </p:txBody>
      </p:sp>
    </p:spTree>
    <p:extLst>
      <p:ext uri="{BB962C8B-B14F-4D97-AF65-F5344CB8AC3E}">
        <p14:creationId xmlns:p14="http://schemas.microsoft.com/office/powerpoint/2010/main" val="58367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ED980E-BBEA-4910-BF80-4EECDCCEDD20}"/>
              </a:ext>
            </a:extLst>
          </p:cNvPr>
          <p:cNvSpPr txBox="1"/>
          <p:nvPr/>
        </p:nvSpPr>
        <p:spPr>
          <a:xfrm>
            <a:off x="0" y="612844"/>
            <a:ext cx="12192000" cy="6186309"/>
          </a:xfrm>
          <a:prstGeom prst="rect">
            <a:avLst/>
          </a:prstGeom>
          <a:noFill/>
        </p:spPr>
        <p:txBody>
          <a:bodyPr wrap="square" rtlCol="0">
            <a:spAutoFit/>
          </a:bodyPr>
          <a:lstStyle/>
          <a:p>
            <a:pPr>
              <a:defRPr/>
            </a:pPr>
            <a:r>
              <a:rPr kumimoji="0" lang="en-US" sz="1800" b="1" i="0" u="none" strike="noStrike" kern="1200" cap="none" spc="0" normalizeH="0" baseline="0" noProof="0" dirty="0">
                <a:ln>
                  <a:noFill/>
                </a:ln>
                <a:effectLst/>
                <a:uLnTx/>
                <a:uFillTx/>
                <a:latin typeface="-apple-system"/>
                <a:ea typeface="+mn-ea"/>
                <a:cs typeface="+mn-cs"/>
              </a:rPr>
              <a:t>Proposed reword of </a:t>
            </a:r>
            <a:r>
              <a:rPr kumimoji="0" lang="en-US" sz="1800" b="1" i="0" u="none" strike="noStrike" kern="1200" cap="none" spc="0" normalizeH="0" baseline="0" noProof="0" dirty="0">
                <a:ln>
                  <a:noFill/>
                </a:ln>
                <a:effectLst/>
                <a:uLnTx/>
                <a:uFillTx/>
                <a:latin typeface="-apple-system"/>
                <a:ea typeface="+mn-ea"/>
                <a:cs typeface="+mn-cs"/>
                <a:hlinkClick r:id="rId2"/>
              </a:rPr>
              <a:t>https://github.com/zowe/zlc</a:t>
            </a:r>
            <a:r>
              <a:rPr kumimoji="0" lang="en-US" sz="1800" b="1" i="0" u="none" strike="noStrike" kern="1200" cap="none" spc="0" normalizeH="0" baseline="0" noProof="0" dirty="0">
                <a:ln>
                  <a:noFill/>
                </a:ln>
                <a:effectLst/>
                <a:uLnTx/>
                <a:uFillTx/>
                <a:latin typeface="-apple-system"/>
                <a:ea typeface="+mn-ea"/>
                <a:cs typeface="+mn-cs"/>
              </a:rPr>
              <a:t> </a:t>
            </a:r>
          </a:p>
          <a:p>
            <a:pPr>
              <a:defRPr/>
            </a:pPr>
            <a:r>
              <a:rPr lang="en-US" strike="sngStrike" dirty="0"/>
              <a:t>The Zowe Leadership Committee (ZLC) oversees all code development and release management for the Zowe project.  </a:t>
            </a:r>
            <a:endParaRPr kumimoji="0" lang="en-US" sz="1800" b="1" i="0" u="none" strike="sngStrike" kern="1200" cap="none" spc="0" normalizeH="0" baseline="0" noProof="0" dirty="0">
              <a:ln>
                <a:noFill/>
              </a:ln>
              <a:effectLst/>
              <a:uLnTx/>
              <a:uFillTx/>
              <a:latin typeface="-apple-system"/>
              <a:ea typeface="+mn-ea"/>
              <a:cs typeface="+mn-cs"/>
            </a:endParaRPr>
          </a:p>
          <a:p>
            <a:pPr>
              <a:defRPr/>
            </a:pPr>
            <a:r>
              <a:rPr kumimoji="0" lang="en-US" sz="1800" i="0" u="none" strike="noStrike" kern="1200" cap="none" spc="0" normalizeH="0" baseline="0" noProof="0" dirty="0">
                <a:ln>
                  <a:noFill/>
                </a:ln>
                <a:effectLst/>
                <a:uLnTx/>
                <a:uFillTx/>
                <a:latin typeface="-apple-system"/>
                <a:ea typeface="+mn-ea"/>
                <a:cs typeface="+mn-cs"/>
              </a:rPr>
              <a:t>The ZLC is to provide input to the TSC on vendor </a:t>
            </a:r>
            <a:r>
              <a:rPr lang="en-US" dirty="0">
                <a:latin typeface="-apple-system"/>
              </a:rPr>
              <a:t>and</a:t>
            </a:r>
            <a:r>
              <a:rPr kumimoji="0" lang="en-US" sz="1800" i="0" u="none" strike="noStrike" kern="1200" cap="none" spc="0" normalizeH="0" baseline="0" noProof="0" dirty="0">
                <a:ln>
                  <a:noFill/>
                </a:ln>
                <a:effectLst/>
                <a:uLnTx/>
                <a:uFillTx/>
                <a:latin typeface="-apple-system"/>
                <a:ea typeface="+mn-ea"/>
                <a:cs typeface="+mn-cs"/>
              </a:rPr>
              <a:t> consumer considerations for the adoption of Zowe technology. The ZLC is to assist in addressing any inhibitors to growth or success of the project.  ZLC members can serve as ambassadors for the project in cooperation with the TSC and the squads.  </a:t>
            </a:r>
          </a:p>
          <a:p>
            <a:pPr>
              <a:defRPr/>
            </a:pPr>
            <a:endParaRPr kumimoji="0" lang="en-US" sz="1800" i="0" u="none" strike="noStrike" kern="1200" cap="none" spc="0" normalizeH="0" baseline="0" noProof="0" dirty="0">
              <a:ln>
                <a:noFill/>
              </a:ln>
              <a:effectLst/>
              <a:uLnTx/>
              <a:uFillTx/>
              <a:latin typeface="-apple-system"/>
              <a:ea typeface="+mn-ea"/>
              <a:cs typeface="+mn-cs"/>
            </a:endParaRPr>
          </a:p>
          <a:p>
            <a:pPr>
              <a:defRPr/>
            </a:pPr>
            <a:r>
              <a:rPr kumimoji="0" lang="en-US" sz="1800" i="0" u="none" strike="noStrike" kern="1200" cap="none" spc="0" normalizeH="0" baseline="0" noProof="0" dirty="0">
                <a:ln>
                  <a:noFill/>
                </a:ln>
                <a:effectLst/>
                <a:uLnTx/>
                <a:uFillTx/>
                <a:latin typeface="-apple-system"/>
                <a:ea typeface="+mn-ea"/>
                <a:cs typeface="+mn-cs"/>
              </a:rPr>
              <a:t>ZLC members </a:t>
            </a:r>
            <a:r>
              <a:rPr lang="en-US" dirty="0">
                <a:latin typeface="-apple-system"/>
              </a:rPr>
              <a:t>will</a:t>
            </a:r>
            <a:r>
              <a:rPr kumimoji="0" lang="en-US" sz="1800" i="0" u="none" strike="noStrike" kern="1200" cap="none" spc="0" normalizeH="0" baseline="0" noProof="0" dirty="0">
                <a:ln>
                  <a:noFill/>
                </a:ln>
                <a:effectLst/>
                <a:uLnTx/>
                <a:uFillTx/>
                <a:latin typeface="-apple-system"/>
                <a:ea typeface="+mn-ea"/>
                <a:cs typeface="+mn-cs"/>
              </a:rPr>
              <a:t> come from OMP Silver (or above) members. ZLC members should be willing to actively serve by attending meetings and voting on issues for at least one year.  Members are nominated by Zowe project committers, voted on yearly with the top </a:t>
            </a:r>
            <a:r>
              <a:rPr kumimoji="0" lang="en-US" sz="1800" i="0" u="none" strike="noStrike" kern="1200" cap="none" spc="0" normalizeH="0" baseline="0" noProof="0" dirty="0">
                <a:ln>
                  <a:noFill/>
                </a:ln>
                <a:solidFill>
                  <a:srgbClr val="FF0000"/>
                </a:solidFill>
                <a:effectLst/>
                <a:uLnTx/>
                <a:uFillTx/>
                <a:latin typeface="-apple-system"/>
                <a:ea typeface="+mn-ea"/>
                <a:cs typeface="+mn-cs"/>
              </a:rPr>
              <a:t>6</a:t>
            </a:r>
            <a:r>
              <a:rPr lang="en-US" dirty="0">
                <a:solidFill>
                  <a:srgbClr val="FF0000"/>
                </a:solidFill>
                <a:latin typeface="-apple-system"/>
              </a:rPr>
              <a:t>? </a:t>
            </a:r>
            <a:r>
              <a:rPr kumimoji="0" lang="en-US" sz="1800" i="0" u="none" strike="noStrike" kern="1200" cap="none" spc="0" normalizeH="0" baseline="0" noProof="0" dirty="0">
                <a:ln>
                  <a:noFill/>
                </a:ln>
                <a:effectLst/>
                <a:uLnTx/>
                <a:uFillTx/>
                <a:latin typeface="-apple-system"/>
                <a:ea typeface="+mn-ea"/>
                <a:cs typeface="+mn-cs"/>
              </a:rPr>
              <a:t>voter-getters to serve. The roles on the ZLC are decided by the members of the ZLC.  The TSC will have one vote on the ZLC in addition to the 6 members. The ZLC will operate on a consensus basis. No more than 2 individuals on the ZLC can be affiliated with the same company. The charter of the ZLC may be changed by unanimous agreement of the ZLC. </a:t>
            </a:r>
            <a:endParaRPr kumimoji="0" lang="en-US" sz="1800"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dirty="0">
              <a:ln>
                <a:noFill/>
              </a:ln>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effectLst/>
                <a:uLnTx/>
                <a:uFillTx/>
                <a:latin typeface="-apple-system"/>
                <a:ea typeface="+mn-ea"/>
                <a:cs typeface="+mn-cs"/>
              </a:rPr>
              <a:t>The Zowe Leadership Committee (ZLC) works in cooperation with the Technical Steering Committee (TSC) on issues mutually agreed regarding the Zowe project.  In particular, the ZLC has the following roles: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i="0" u="none" strike="noStrike" kern="1200" cap="none" spc="0" normalizeH="0" baseline="0" noProof="0" dirty="0">
                <a:ln>
                  <a:noFill/>
                </a:ln>
                <a:effectLst/>
                <a:uLnTx/>
                <a:uFillTx/>
                <a:latin typeface="-apple-system"/>
                <a:ea typeface="+mn-ea"/>
                <a:cs typeface="+mn-cs"/>
              </a:rPr>
              <a:t>Be responsible for working with the OMP Marketing Committee to ensure messaging and content is consistent with the vision and mission of Zowe and w</a:t>
            </a:r>
            <a:r>
              <a:rPr kumimoji="0" lang="en-US" i="0" u="none" strike="noStrike" kern="1200" cap="none" spc="0" normalizeH="0" baseline="0" noProof="0" dirty="0">
                <a:ln>
                  <a:noFill/>
                </a:ln>
                <a:effectLst/>
                <a:uLnTx/>
                <a:uFillTx/>
                <a:latin typeface="-apple-system"/>
                <a:ea typeface="+mn-ea"/>
                <a:cs typeface="+mn-cs"/>
              </a:rPr>
              <a:t>ork with other OMP projects on areas of cooperation and integration.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i="0" u="none" strike="noStrike" kern="1200" cap="none" spc="0" normalizeH="0" baseline="0" noProof="0" dirty="0">
                <a:ln>
                  <a:noFill/>
                </a:ln>
                <a:effectLst/>
                <a:uLnTx/>
                <a:uFillTx/>
                <a:latin typeface="-apple-system"/>
                <a:ea typeface="+mn-ea"/>
                <a:cs typeface="+mn-cs"/>
              </a:rPr>
              <a:t>Receive proposals for new sub-projects (aka incubators that take Zowe into a new technology direction) to be considered for inclusion in Zowe. ZLC will decide, via a unanimous vote, on whether the sub-project is accepted.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apple-system"/>
              </a:rPr>
              <a:t>The timing of Zowe major r</a:t>
            </a:r>
            <a:r>
              <a:rPr kumimoji="0" lang="en-US" sz="1800" i="0" u="none" strike="noStrike" kern="1200" cap="none" spc="0" normalizeH="0" baseline="0" noProof="0" dirty="0" err="1">
                <a:ln>
                  <a:noFill/>
                </a:ln>
                <a:effectLst/>
                <a:uLnTx/>
                <a:uFillTx/>
                <a:latin typeface="-apple-system"/>
                <a:ea typeface="+mn-ea"/>
                <a:cs typeface="+mn-cs"/>
              </a:rPr>
              <a:t>eversioning</a:t>
            </a:r>
            <a:r>
              <a:rPr kumimoji="0" lang="en-US" sz="1800" i="0" u="none" strike="noStrike" kern="1200" cap="none" spc="0" normalizeH="0" baseline="0" noProof="0" dirty="0">
                <a:ln>
                  <a:noFill/>
                </a:ln>
                <a:effectLst/>
                <a:uLnTx/>
                <a:uFillTx/>
                <a:latin typeface="-apple-system"/>
                <a:ea typeface="+mn-ea"/>
                <a:cs typeface="+mn-cs"/>
              </a:rPr>
              <a:t> will be mutually agreed between TSC and ZLC  </a:t>
            </a:r>
          </a:p>
          <a:p>
            <a:pPr marL="285750" indent="-285750">
              <a:buFont typeface="Arial" panose="020B0604020202020204" pitchFamily="34" charset="0"/>
              <a:buChar char="•"/>
              <a:defRPr/>
            </a:pPr>
            <a:r>
              <a:rPr kumimoji="0" lang="en-US" sz="1800" i="0" u="none" strike="noStrike" kern="1200" cap="none" spc="0" normalizeH="0" baseline="0" noProof="0" dirty="0">
                <a:ln>
                  <a:noFill/>
                </a:ln>
                <a:effectLst/>
                <a:uLnTx/>
                <a:uFillTx/>
                <a:latin typeface="-apple-system"/>
                <a:ea typeface="+mn-ea"/>
                <a:cs typeface="+mn-cs"/>
              </a:rPr>
              <a:t>When required, the ZLC will be an escalation path for TSC decisions needing resolution  </a:t>
            </a:r>
          </a:p>
          <a:p>
            <a:pPr marL="285750" indent="-285750">
              <a:buFont typeface="Arial" panose="020B0604020202020204" pitchFamily="34" charset="0"/>
              <a:buChar char="•"/>
              <a:defRPr/>
            </a:pPr>
            <a:r>
              <a:rPr lang="en-US" strike="sngStrike" dirty="0"/>
              <a:t>Create and maintain development iteration criteria and release train to drive framework development and deployment</a:t>
            </a:r>
          </a:p>
          <a:p>
            <a:pPr marL="285750" indent="-285750">
              <a:buFont typeface="Arial" panose="020B0604020202020204" pitchFamily="34" charset="0"/>
              <a:buChar char="•"/>
              <a:defRPr/>
            </a:pPr>
            <a:r>
              <a:rPr lang="en-US" strike="sngStrike" dirty="0"/>
              <a:t>When required, vote on revoking commit rights</a:t>
            </a:r>
            <a:endParaRPr kumimoji="0" lang="en-US" sz="1800" i="0" u="none" strike="sngStrike" kern="1200" cap="none" spc="0" normalizeH="0" baseline="0" noProof="0" dirty="0">
              <a:ln>
                <a:noFill/>
              </a:ln>
              <a:effectLst/>
              <a:uLnTx/>
              <a:uFillTx/>
              <a:latin typeface="-apple-system"/>
              <a:ea typeface="+mn-ea"/>
              <a:cs typeface="+mn-cs"/>
            </a:endParaRPr>
          </a:p>
        </p:txBody>
      </p:sp>
      <p:sp>
        <p:nvSpPr>
          <p:cNvPr id="6" name="TextBox 5">
            <a:extLst>
              <a:ext uri="{FF2B5EF4-FFF2-40B4-BE49-F238E27FC236}">
                <a16:creationId xmlns:a16="http://schemas.microsoft.com/office/drawing/2014/main" id="{5BEBE959-0B88-4703-968E-C5FD4BA6CF4F}"/>
              </a:ext>
            </a:extLst>
          </p:cNvPr>
          <p:cNvSpPr txBox="1"/>
          <p:nvPr/>
        </p:nvSpPr>
        <p:spPr>
          <a:xfrm>
            <a:off x="0" y="69957"/>
            <a:ext cx="5966691" cy="590931"/>
          </a:xfrm>
          <a:prstGeom prst="rect">
            <a:avLst/>
          </a:prstGeom>
          <a:noFill/>
        </p:spPr>
        <p:txBody>
          <a:bodyPr wrap="square" rtlCol="0">
            <a:spAutoFit/>
          </a:bodyPr>
          <a:lstStyle/>
          <a:p>
            <a:pPr marL="135463"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600" b="1" i="0" u="none" strike="noStrike" kern="1200" cap="none" spc="0" normalizeH="0" baseline="0" noProof="0" dirty="0">
                <a:ln>
                  <a:noFill/>
                </a:ln>
                <a:effectLst/>
                <a:uLnTx/>
                <a:uFillTx/>
                <a:latin typeface="Calibri" panose="020F0502020204030204"/>
                <a:ea typeface="Menlo" panose="020B0609030804020204" pitchFamily="49" charset="0"/>
                <a:cs typeface="Menlo" panose="020B0609030804020204" pitchFamily="49" charset="0"/>
              </a:rPr>
              <a:t>Proposed</a:t>
            </a:r>
            <a:r>
              <a:rPr kumimoji="0" lang="en-US" sz="3600" b="1" i="0" u="none" strike="noStrike" kern="1200" cap="none" spc="0" normalizeH="0" baseline="0" noProof="0" dirty="0">
                <a:ln>
                  <a:noFill/>
                </a:ln>
                <a:solidFill>
                  <a:prstClr val="black"/>
                </a:solidFill>
                <a:effectLst/>
                <a:uLnTx/>
                <a:uFillTx/>
                <a:latin typeface="Calibri" panose="020F0502020204030204"/>
                <a:ea typeface="Menlo" panose="020B0609030804020204" pitchFamily="49" charset="0"/>
                <a:cs typeface="Menlo" panose="020B0609030804020204" pitchFamily="49" charset="0"/>
              </a:rPr>
              <a:t> New “ZLC” Charter</a:t>
            </a:r>
          </a:p>
        </p:txBody>
      </p:sp>
      <p:sp>
        <p:nvSpPr>
          <p:cNvPr id="8" name="TextBox 7">
            <a:extLst>
              <a:ext uri="{FF2B5EF4-FFF2-40B4-BE49-F238E27FC236}">
                <a16:creationId xmlns:a16="http://schemas.microsoft.com/office/drawing/2014/main" id="{83267CFE-C2EF-4B82-8498-CDB28D6ADCB1}"/>
              </a:ext>
            </a:extLst>
          </p:cNvPr>
          <p:cNvSpPr txBox="1"/>
          <p:nvPr/>
        </p:nvSpPr>
        <p:spPr>
          <a:xfrm rot="386635">
            <a:off x="5972331" y="266791"/>
            <a:ext cx="4775131" cy="369332"/>
          </a:xfrm>
          <a:prstGeom prst="rect">
            <a:avLst/>
          </a:prstGeom>
          <a:noFill/>
        </p:spPr>
        <p:txBody>
          <a:bodyPr wrap="square" rtlCol="0">
            <a:spAutoFit/>
          </a:bodyPr>
          <a:lstStyle/>
          <a:p>
            <a:pPr algn="ctr"/>
            <a:r>
              <a:rPr lang="en-US" dirty="0"/>
              <a:t>“Zowe Advocate Council”?</a:t>
            </a:r>
          </a:p>
        </p:txBody>
      </p:sp>
    </p:spTree>
    <p:extLst>
      <p:ext uri="{BB962C8B-B14F-4D97-AF65-F5344CB8AC3E}">
        <p14:creationId xmlns:p14="http://schemas.microsoft.com/office/powerpoint/2010/main" val="2405268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F59F1-8832-4EFE-9F3B-E75D3F892E16}"/>
              </a:ext>
            </a:extLst>
          </p:cNvPr>
          <p:cNvSpPr txBox="1"/>
          <p:nvPr/>
        </p:nvSpPr>
        <p:spPr>
          <a:xfrm>
            <a:off x="272472" y="719300"/>
            <a:ext cx="92686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Calibri" panose="020F0502020204030204"/>
                <a:ea typeface="+mn-ea"/>
                <a:cs typeface="+mn-cs"/>
                <a:hlinkClick r:id="rId2"/>
              </a:rPr>
              <a:t>https://github.com/zowe/zlc/blob/master/process/structure.md#project-structure</a:t>
            </a:r>
            <a:endParaRPr kumimoji="0" lang="en-US" sz="1800" b="1" i="0" u="none" strike="noStrike" kern="1200" cap="none" spc="0" normalizeH="0" baseline="0" noProof="0" dirty="0">
              <a:ln>
                <a:noFill/>
              </a:ln>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24853D5-863D-453C-B89A-10BA848556D9}"/>
              </a:ext>
            </a:extLst>
          </p:cNvPr>
          <p:cNvSpPr txBox="1"/>
          <p:nvPr/>
        </p:nvSpPr>
        <p:spPr>
          <a:xfrm>
            <a:off x="272472" y="1018703"/>
            <a:ext cx="11647055" cy="39087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Zowe as project is structured into a collection of loosely affiliated sub-projects </a:t>
            </a:r>
            <a:r>
              <a:rPr lang="en-US" b="1" dirty="0"/>
              <a:t>with the Technical Steering Committee (TSC) as the single oversight committee.</a:t>
            </a:r>
            <a:endParaRPr kumimoji="0" lang="en-US" sz="1800" b="1" i="0" u="none" strike="noStrike" kern="1200" cap="none" spc="0" normalizeH="0" baseline="0" noProof="0" dirty="0">
              <a:ln>
                <a:noFill/>
              </a:ln>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t>Zowe Leadership Committee (ZLC)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pple-system"/>
                <a:ea typeface="+mn-ea"/>
                <a:cs typeface="+mn-cs"/>
              </a:rPr>
              <a:t>The Zowe Leadership Committee (ZLC) </a:t>
            </a:r>
            <a:r>
              <a:rPr kumimoji="0" lang="en-US" sz="1800" b="0" i="0" u="none" strike="sngStrike" kern="1200" cap="none" spc="0" normalizeH="0" baseline="0" noProof="0" dirty="0">
                <a:ln>
                  <a:noFill/>
                </a:ln>
                <a:effectLst/>
                <a:uLnTx/>
                <a:uFillTx/>
                <a:latin typeface="-apple-system"/>
                <a:ea typeface="+mn-ea"/>
                <a:cs typeface="+mn-cs"/>
              </a:rPr>
              <a:t>serves as an oversight committee for the community of Zowe projects. Its specific </a:t>
            </a:r>
            <a:r>
              <a:rPr kumimoji="0" lang="en-US" sz="1800" b="0" i="0" u="none" strike="noStrike" kern="1200" cap="none" spc="0" normalizeH="0" baseline="0" noProof="0" dirty="0">
                <a:ln>
                  <a:noFill/>
                </a:ln>
                <a:effectLst/>
                <a:uLnTx/>
                <a:uFillTx/>
                <a:latin typeface="-apple-system"/>
                <a:ea typeface="+mn-ea"/>
                <a:cs typeface="+mn-cs"/>
              </a:rPr>
              <a:t>roles include:</a:t>
            </a:r>
          </a:p>
          <a:p>
            <a:pPr>
              <a:buFont typeface="Arial" panose="020B0604020202020204" pitchFamily="34" charset="0"/>
              <a:buChar char="•"/>
            </a:pPr>
            <a:r>
              <a:rPr lang="en-US" dirty="0"/>
              <a:t>Management of the sub-project lifecycles </a:t>
            </a:r>
            <a:r>
              <a:rPr lang="en-US" b="1" dirty="0"/>
              <a:t>(i.e., </a:t>
            </a:r>
            <a:r>
              <a:rPr kumimoji="0" lang="en-US" sz="1800" b="1" i="0" u="none" strike="noStrike" kern="1200" cap="none" spc="0" normalizeH="0" baseline="0" noProof="0" dirty="0">
                <a:ln>
                  <a:noFill/>
                </a:ln>
                <a:effectLst/>
                <a:uLnTx/>
                <a:uFillTx/>
                <a:latin typeface="-apple-system"/>
                <a:ea typeface="+mn-ea"/>
                <a:cs typeface="+mn-cs"/>
              </a:rPr>
              <a:t>Incubator, Active, Emeritus when incubators take the project into a new technology direction or existing projects want to split or merge) </a:t>
            </a:r>
            <a:endParaRPr lang="en-US" b="1" dirty="0"/>
          </a:p>
          <a:p>
            <a:pPr>
              <a:buFont typeface="Arial" panose="020B0604020202020204" pitchFamily="34" charset="0"/>
              <a:buChar char="•"/>
            </a:pPr>
            <a:r>
              <a:rPr lang="en-US" strike="sngStrike" dirty="0"/>
              <a:t>Coordination and Mediation between various sub-projects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effectLst/>
                <a:uLnTx/>
                <a:uFillTx/>
                <a:latin typeface="-apple-system"/>
                <a:ea typeface="+mn-ea"/>
                <a:cs typeface="+mn-cs"/>
              </a:rPr>
              <a:t>Assessing Infrastructure, tools and IT administration needs for sub-projects, and making recommendations to the Open Mainframe Project for any resources needed </a:t>
            </a:r>
          </a:p>
          <a:p>
            <a:pPr>
              <a:buFont typeface="Arial" panose="020B0604020202020204" pitchFamily="34" charset="0"/>
              <a:buChar char="•"/>
            </a:pPr>
            <a:r>
              <a:rPr lang="en-US" strike="sngStrike" dirty="0">
                <a:hlinkClick r:id="rId3">
                  <a:extLst>
                    <a:ext uri="{A12FA001-AC4F-418D-AE19-62706E023703}">
                      <ahyp:hlinkClr xmlns:ahyp="http://schemas.microsoft.com/office/drawing/2018/hyperlinkcolor" val="tx"/>
                    </a:ext>
                  </a:extLst>
                </a:hlinkClick>
              </a:rPr>
              <a:t>Approving releases</a:t>
            </a:r>
            <a:r>
              <a:rPr lang="en-US" strike="sngStrike" dirty="0"/>
              <a:t> of the Zowe framework.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E14278D-1EA9-401B-94BD-D6C4170735E8}"/>
              </a:ext>
            </a:extLst>
          </p:cNvPr>
          <p:cNvSpPr txBox="1"/>
          <p:nvPr/>
        </p:nvSpPr>
        <p:spPr>
          <a:xfrm>
            <a:off x="272472" y="6371130"/>
            <a:ext cx="712123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https://github.com/zowe/zlc/blob/master/process/stages.md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6" name="TextBox 5">
            <a:extLst>
              <a:ext uri="{FF2B5EF4-FFF2-40B4-BE49-F238E27FC236}">
                <a16:creationId xmlns:a16="http://schemas.microsoft.com/office/drawing/2014/main" id="{DF5BE7DA-297B-4FD5-A066-2814FDC123C9}"/>
              </a:ext>
            </a:extLst>
          </p:cNvPr>
          <p:cNvSpPr txBox="1"/>
          <p:nvPr/>
        </p:nvSpPr>
        <p:spPr>
          <a:xfrm>
            <a:off x="110836" y="77109"/>
            <a:ext cx="11162145" cy="590931"/>
          </a:xfrm>
          <a:prstGeom prst="rect">
            <a:avLst/>
          </a:prstGeom>
          <a:noFill/>
        </p:spPr>
        <p:txBody>
          <a:bodyPr wrap="square" rtlCol="0">
            <a:spAutoFit/>
          </a:bodyPr>
          <a:lstStyle/>
          <a:p>
            <a:pPr marL="135463"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600" b="1" i="0" u="none" strike="noStrike" kern="1200" cap="none" spc="0" normalizeH="0" baseline="0" noProof="0" dirty="0">
                <a:ln>
                  <a:noFill/>
                </a:ln>
                <a:effectLst/>
                <a:uLnTx/>
                <a:uFillTx/>
                <a:latin typeface="Calibri" panose="020F0502020204030204"/>
                <a:ea typeface="Menlo" panose="020B0609030804020204" pitchFamily="49" charset="0"/>
                <a:cs typeface="Menlo" panose="020B0609030804020204" pitchFamily="49" charset="0"/>
              </a:rPr>
              <a:t>Proposed Reword of Project Structure </a:t>
            </a:r>
          </a:p>
        </p:txBody>
      </p:sp>
      <p:sp>
        <p:nvSpPr>
          <p:cNvPr id="7" name="TextBox 6">
            <a:extLst>
              <a:ext uri="{FF2B5EF4-FFF2-40B4-BE49-F238E27FC236}">
                <a16:creationId xmlns:a16="http://schemas.microsoft.com/office/drawing/2014/main" id="{676E873D-D6A6-43A6-AD5D-5FD9F44A5AEE}"/>
              </a:ext>
            </a:extLst>
          </p:cNvPr>
          <p:cNvSpPr txBox="1"/>
          <p:nvPr/>
        </p:nvSpPr>
        <p:spPr>
          <a:xfrm>
            <a:off x="272472" y="5772408"/>
            <a:ext cx="1024312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4292E"/>
                </a:solidFill>
                <a:effectLst/>
                <a:uLnTx/>
                <a:uFillTx/>
                <a:ea typeface="+mn-ea"/>
                <a:cs typeface="+mn-cs"/>
              </a:rPr>
              <a:t>Zowe sub-project Graduation Criteria – Defined Process </a:t>
            </a:r>
            <a:endParaRPr kumimoji="0" lang="en-US" sz="3200" b="0" i="0" u="none" strike="noStrike" kern="1200" cap="none" spc="0" normalizeH="0" baseline="0" noProof="0" dirty="0">
              <a:ln>
                <a:noFill/>
              </a:ln>
              <a:solidFill>
                <a:prstClr val="black"/>
              </a:solidFill>
              <a:effectLst/>
              <a:uLnTx/>
              <a:uFillTx/>
              <a:ea typeface="+mn-ea"/>
              <a:cs typeface="+mn-cs"/>
            </a:endParaRPr>
          </a:p>
        </p:txBody>
      </p:sp>
      <p:sp>
        <p:nvSpPr>
          <p:cNvPr id="2" name="TextBox 1">
            <a:extLst>
              <a:ext uri="{FF2B5EF4-FFF2-40B4-BE49-F238E27FC236}">
                <a16:creationId xmlns:a16="http://schemas.microsoft.com/office/drawing/2014/main" id="{69C0ABE6-9128-4A65-9BB2-A738FFB7DCA4}"/>
              </a:ext>
            </a:extLst>
          </p:cNvPr>
          <p:cNvSpPr txBox="1"/>
          <p:nvPr/>
        </p:nvSpPr>
        <p:spPr>
          <a:xfrm rot="1541985">
            <a:off x="8857119" y="5833962"/>
            <a:ext cx="29464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Calibri" panose="020F0502020204030204"/>
                <a:ea typeface="+mn-ea"/>
                <a:cs typeface="+mn-cs"/>
              </a:rPr>
              <a:t>No Changes </a:t>
            </a:r>
          </a:p>
        </p:txBody>
      </p:sp>
      <p:sp>
        <p:nvSpPr>
          <p:cNvPr id="9" name="TextBox 8">
            <a:extLst>
              <a:ext uri="{FF2B5EF4-FFF2-40B4-BE49-F238E27FC236}">
                <a16:creationId xmlns:a16="http://schemas.microsoft.com/office/drawing/2014/main" id="{4F0A25E5-453F-4783-89AA-0147607FFC08}"/>
              </a:ext>
            </a:extLst>
          </p:cNvPr>
          <p:cNvSpPr txBox="1"/>
          <p:nvPr/>
        </p:nvSpPr>
        <p:spPr>
          <a:xfrm>
            <a:off x="272472" y="5322011"/>
            <a:ext cx="8317346" cy="369332"/>
          </a:xfrm>
          <a:prstGeom prst="rect">
            <a:avLst/>
          </a:prstGeom>
          <a:noFill/>
        </p:spPr>
        <p:txBody>
          <a:bodyPr wrap="square">
            <a:spAutoFit/>
          </a:bodyPr>
          <a:lstStyle/>
          <a:p>
            <a:r>
              <a:rPr lang="en-US" dirty="0">
                <a:hlinkClick r:id="rId5"/>
              </a:rPr>
              <a:t>https://github.com/zowe/zlc/blob/master/process/structure.md#composition</a:t>
            </a:r>
            <a:endParaRPr lang="en-US" dirty="0"/>
          </a:p>
        </p:txBody>
      </p:sp>
      <p:sp>
        <p:nvSpPr>
          <p:cNvPr id="10" name="TextBox 9">
            <a:extLst>
              <a:ext uri="{FF2B5EF4-FFF2-40B4-BE49-F238E27FC236}">
                <a16:creationId xmlns:a16="http://schemas.microsoft.com/office/drawing/2014/main" id="{DB4B3F92-1D4E-4060-9780-B84C267F44BD}"/>
              </a:ext>
            </a:extLst>
          </p:cNvPr>
          <p:cNvSpPr txBox="1"/>
          <p:nvPr/>
        </p:nvSpPr>
        <p:spPr>
          <a:xfrm>
            <a:off x="272472" y="4780953"/>
            <a:ext cx="10801928" cy="584775"/>
          </a:xfrm>
          <a:prstGeom prst="rect">
            <a:avLst/>
          </a:prstGeom>
          <a:noFill/>
        </p:spPr>
        <p:txBody>
          <a:bodyPr wrap="square" rtlCol="0">
            <a:spAutoFit/>
          </a:bodyPr>
          <a:lstStyle/>
          <a:p>
            <a:r>
              <a:rPr lang="en-US" sz="3200" b="1" dirty="0"/>
              <a:t>Composition – remove term limits? </a:t>
            </a:r>
            <a:endParaRPr lang="en-US" sz="3200" dirty="0"/>
          </a:p>
        </p:txBody>
      </p:sp>
    </p:spTree>
    <p:extLst>
      <p:ext uri="{BB962C8B-B14F-4D97-AF65-F5344CB8AC3E}">
        <p14:creationId xmlns:p14="http://schemas.microsoft.com/office/powerpoint/2010/main" val="655511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9409-99E1-9B4F-8407-EDD3D694820A}"/>
              </a:ext>
            </a:extLst>
          </p:cNvPr>
          <p:cNvSpPr>
            <a:spLocks noGrp="1"/>
          </p:cNvSpPr>
          <p:nvPr>
            <p:ph type="body" idx="1"/>
          </p:nvPr>
        </p:nvSpPr>
        <p:spPr>
          <a:xfrm>
            <a:off x="393006" y="1385425"/>
            <a:ext cx="9314411" cy="523200"/>
          </a:xfrm>
        </p:spPr>
        <p:txBody>
          <a:bodyPr/>
          <a:lstStyle/>
          <a:p>
            <a:r>
              <a:rPr lang="en-US" dirty="0"/>
              <a:t>ZLC Perspective on – Upcoming PI</a:t>
            </a:r>
          </a:p>
        </p:txBody>
      </p:sp>
      <p:sp>
        <p:nvSpPr>
          <p:cNvPr id="4" name="TextBox 3">
            <a:extLst>
              <a:ext uri="{FF2B5EF4-FFF2-40B4-BE49-F238E27FC236}">
                <a16:creationId xmlns:a16="http://schemas.microsoft.com/office/drawing/2014/main" id="{AA0E521E-BDCB-4B34-A43E-576827FCA5C0}"/>
              </a:ext>
            </a:extLst>
          </p:cNvPr>
          <p:cNvSpPr txBox="1"/>
          <p:nvPr/>
        </p:nvSpPr>
        <p:spPr>
          <a:xfrm>
            <a:off x="858981" y="2397963"/>
            <a:ext cx="10474037"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a:t>Great content!</a:t>
            </a:r>
          </a:p>
          <a:p>
            <a:pPr marL="457200" indent="-457200">
              <a:buFont typeface="Arial" panose="020B0604020202020204" pitchFamily="34" charset="0"/>
              <a:buChar char="•"/>
            </a:pPr>
            <a:r>
              <a:rPr lang="en-US" sz="3200" dirty="0"/>
              <a:t>ZLC comments are just to help with relative priorities and establish a “big picture” of the plans </a:t>
            </a:r>
          </a:p>
        </p:txBody>
      </p:sp>
      <p:sp>
        <p:nvSpPr>
          <p:cNvPr id="5" name="Star: 5 Points 4">
            <a:extLst>
              <a:ext uri="{FF2B5EF4-FFF2-40B4-BE49-F238E27FC236}">
                <a16:creationId xmlns:a16="http://schemas.microsoft.com/office/drawing/2014/main" id="{C677283C-CCF5-431C-9639-D7BE666EE05F}"/>
              </a:ext>
            </a:extLst>
          </p:cNvPr>
          <p:cNvSpPr/>
          <p:nvPr/>
        </p:nvSpPr>
        <p:spPr>
          <a:xfrm>
            <a:off x="10764981" y="2643909"/>
            <a:ext cx="909782" cy="674255"/>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8429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22EA-E8FF-4CB6-9AE4-FE339DBB0D97}"/>
              </a:ext>
            </a:extLst>
          </p:cNvPr>
          <p:cNvSpPr>
            <a:spLocks noGrp="1"/>
          </p:cNvSpPr>
          <p:nvPr>
            <p:ph type="title"/>
          </p:nvPr>
        </p:nvSpPr>
        <p:spPr>
          <a:xfrm>
            <a:off x="348672" y="185887"/>
            <a:ext cx="10515600" cy="1325563"/>
          </a:xfrm>
        </p:spPr>
        <p:txBody>
          <a:bodyPr/>
          <a:lstStyle/>
          <a:p>
            <a:r>
              <a:rPr lang="en-US" dirty="0"/>
              <a:t>Explorer </a:t>
            </a:r>
          </a:p>
        </p:txBody>
      </p:sp>
      <p:graphicFrame>
        <p:nvGraphicFramePr>
          <p:cNvPr id="3" name="Table 5">
            <a:extLst>
              <a:ext uri="{FF2B5EF4-FFF2-40B4-BE49-F238E27FC236}">
                <a16:creationId xmlns:a16="http://schemas.microsoft.com/office/drawing/2014/main" id="{010F0CDB-52FB-438F-AFD3-7D504E75126A}"/>
              </a:ext>
            </a:extLst>
          </p:cNvPr>
          <p:cNvGraphicFramePr>
            <a:graphicFrameLocks noGrp="1"/>
          </p:cNvGraphicFramePr>
          <p:nvPr>
            <p:extLst>
              <p:ext uri="{D42A27DB-BD31-4B8C-83A1-F6EECF244321}">
                <p14:modId xmlns:p14="http://schemas.microsoft.com/office/powerpoint/2010/main" val="1259475423"/>
              </p:ext>
            </p:extLst>
          </p:nvPr>
        </p:nvGraphicFramePr>
        <p:xfrm>
          <a:off x="434109" y="1606357"/>
          <a:ext cx="11066318" cy="4582160"/>
        </p:xfrm>
        <a:graphic>
          <a:graphicData uri="http://schemas.openxmlformats.org/drawingml/2006/table">
            <a:tbl>
              <a:tblPr firstRow="1" bandRow="1">
                <a:tableStyleId>{5C22544A-7EE6-4342-B048-85BDC9FD1C3A}</a:tableStyleId>
              </a:tblPr>
              <a:tblGrid>
                <a:gridCol w="5533159">
                  <a:extLst>
                    <a:ext uri="{9D8B030D-6E8A-4147-A177-3AD203B41FA5}">
                      <a16:colId xmlns:a16="http://schemas.microsoft.com/office/drawing/2014/main" val="1708645475"/>
                    </a:ext>
                  </a:extLst>
                </a:gridCol>
                <a:gridCol w="5533159">
                  <a:extLst>
                    <a:ext uri="{9D8B030D-6E8A-4147-A177-3AD203B41FA5}">
                      <a16:colId xmlns:a16="http://schemas.microsoft.com/office/drawing/2014/main" val="3951919839"/>
                    </a:ext>
                  </a:extLst>
                </a:gridCol>
              </a:tblGrid>
              <a:tr h="370840">
                <a:tc>
                  <a:txBody>
                    <a:bodyPr/>
                    <a:lstStyle/>
                    <a:p>
                      <a:r>
                        <a:rPr lang="en-US" sz="1800" b="1" kern="1200" dirty="0">
                          <a:solidFill>
                            <a:schemeClr val="lt1"/>
                          </a:solidFill>
                          <a:effectLst/>
                          <a:latin typeface="+mn-lt"/>
                          <a:ea typeface="+mn-ea"/>
                          <a:cs typeface="+mn-cs"/>
                        </a:rPr>
                        <a:t>Description</a:t>
                      </a:r>
                      <a:endParaRPr lang="en-US" dirty="0"/>
                    </a:p>
                  </a:txBody>
                  <a:tcPr/>
                </a:tc>
                <a:tc>
                  <a:txBody>
                    <a:bodyPr/>
                    <a:lstStyle/>
                    <a:p>
                      <a:r>
                        <a:rPr lang="en-US" sz="1800" b="1" kern="1200" dirty="0">
                          <a:solidFill>
                            <a:schemeClr val="lt1"/>
                          </a:solidFill>
                          <a:effectLst/>
                          <a:latin typeface="+mn-lt"/>
                          <a:ea typeface="+mn-ea"/>
                          <a:cs typeface="+mn-cs"/>
                        </a:rPr>
                        <a:t>Description  </a:t>
                      </a:r>
                      <a:endParaRPr lang="en-US" dirty="0"/>
                    </a:p>
                  </a:txBody>
                  <a:tcPr/>
                </a:tc>
                <a:extLst>
                  <a:ext uri="{0D108BD9-81ED-4DB2-BD59-A6C34878D82A}">
                    <a16:rowId xmlns:a16="http://schemas.microsoft.com/office/drawing/2014/main" val="1716822220"/>
                  </a:ext>
                </a:extLst>
              </a:tr>
              <a:tr h="370840">
                <a:tc>
                  <a:txBody>
                    <a:bodyPr/>
                    <a:lstStyle/>
                    <a:p>
                      <a:r>
                        <a:rPr lang="en-US" sz="1800" kern="1200" dirty="0">
                          <a:solidFill>
                            <a:schemeClr val="dk1"/>
                          </a:solidFill>
                          <a:effectLst/>
                          <a:latin typeface="+mn-lt"/>
                          <a:ea typeface="+mn-ea"/>
                          <a:cs typeface="+mn-cs"/>
                        </a:rPr>
                        <a:t>Conformance criteria for extenders</a:t>
                      </a:r>
                      <a:endParaRPr lang="en-US" dirty="0"/>
                    </a:p>
                  </a:txBody>
                  <a:tcPr/>
                </a:tc>
                <a:tc>
                  <a:txBody>
                    <a:bodyPr/>
                    <a:lstStyle/>
                    <a:p>
                      <a:r>
                        <a:rPr lang="en-US" dirty="0"/>
                        <a:t>Documentation (web site, forms, …) </a:t>
                      </a:r>
                    </a:p>
                  </a:txBody>
                  <a:tcPr/>
                </a:tc>
                <a:extLst>
                  <a:ext uri="{0D108BD9-81ED-4DB2-BD59-A6C34878D82A}">
                    <a16:rowId xmlns:a16="http://schemas.microsoft.com/office/drawing/2014/main" val="3541480160"/>
                  </a:ext>
                </a:extLst>
              </a:tr>
              <a:tr h="370840">
                <a:tc>
                  <a:txBody>
                    <a:bodyPr/>
                    <a:lstStyle/>
                    <a:p>
                      <a:r>
                        <a:rPr lang="en-US" sz="1800" kern="1200" dirty="0">
                          <a:solidFill>
                            <a:schemeClr val="dk1"/>
                          </a:solidFill>
                          <a:effectLst/>
                          <a:latin typeface="+mn-lt"/>
                          <a:ea typeface="+mn-ea"/>
                          <a:cs typeface="+mn-cs"/>
                        </a:rPr>
                        <a:t>Continued improvement of refresh and reload and consistency in tree</a:t>
                      </a:r>
                      <a:endParaRPr lang="en-US" dirty="0"/>
                    </a:p>
                  </a:txBody>
                  <a:tcPr/>
                </a:tc>
                <a:tc>
                  <a:txBody>
                    <a:bodyPr/>
                    <a:lstStyle/>
                    <a:p>
                      <a:endParaRPr lang="en-US"/>
                    </a:p>
                  </a:txBody>
                  <a:tcPr/>
                </a:tc>
                <a:extLst>
                  <a:ext uri="{0D108BD9-81ED-4DB2-BD59-A6C34878D82A}">
                    <a16:rowId xmlns:a16="http://schemas.microsoft.com/office/drawing/2014/main" val="2790260467"/>
                  </a:ext>
                </a:extLst>
              </a:tr>
              <a:tr h="370840">
                <a:tc>
                  <a:txBody>
                    <a:bodyPr/>
                    <a:lstStyle/>
                    <a:p>
                      <a:r>
                        <a:rPr lang="en-US" sz="1800" kern="1200" dirty="0">
                          <a:solidFill>
                            <a:schemeClr val="dk1"/>
                          </a:solidFill>
                          <a:effectLst/>
                          <a:latin typeface="+mn-lt"/>
                          <a:ea typeface="+mn-ea"/>
                          <a:cs typeface="+mn-cs"/>
                        </a:rPr>
                        <a:t>Address community issues (TBD)</a:t>
                      </a:r>
                    </a:p>
                    <a:p>
                      <a:endParaRPr lang="en-US" sz="1800" kern="1200" dirty="0">
                        <a:solidFill>
                          <a:schemeClr val="dk1"/>
                        </a:solidFill>
                        <a:effectLst/>
                        <a:latin typeface="+mn-lt"/>
                        <a:ea typeface="+mn-ea"/>
                        <a:cs typeface="+mn-cs"/>
                      </a:endParaRPr>
                    </a:p>
                  </a:txBody>
                  <a:tcPr/>
                </a:tc>
                <a:tc>
                  <a:txBody>
                    <a:bodyPr/>
                    <a:lstStyle/>
                    <a:p>
                      <a:r>
                        <a:rPr lang="en-US" dirty="0"/>
                        <a:t>Some issues mentioned </a:t>
                      </a:r>
                    </a:p>
                    <a:p>
                      <a:pPr marL="285750" indent="-285750" rtl="0">
                        <a:buFont typeface="Arial" panose="020B0604020202020204" pitchFamily="34" charset="0"/>
                        <a:buChar char="•"/>
                      </a:pPr>
                      <a:r>
                        <a:rPr lang="en-US" sz="1800" b="0" i="0" u="none" strike="noStrike" kern="1200" baseline="0" dirty="0">
                          <a:solidFill>
                            <a:schemeClr val="dk1"/>
                          </a:solidFill>
                          <a:latin typeface="+mn-lt"/>
                          <a:ea typeface="+mn-ea"/>
                          <a:cs typeface="+mn-cs"/>
                        </a:rPr>
                        <a:t>Secure credential support for extenders via the API</a:t>
                      </a:r>
                    </a:p>
                    <a:p>
                      <a:pPr marL="285750" indent="-285750" rtl="0">
                        <a:buFont typeface="Arial" panose="020B0604020202020204" pitchFamily="34" charset="0"/>
                        <a:buChar char="•"/>
                      </a:pPr>
                      <a:r>
                        <a:rPr lang="en-US" sz="1800" b="0" i="0" u="none" strike="noStrike" kern="1200" baseline="0" dirty="0">
                          <a:solidFill>
                            <a:schemeClr val="dk1"/>
                          </a:solidFill>
                          <a:latin typeface="+mn-lt"/>
                          <a:ea typeface="+mn-ea"/>
                          <a:cs typeface="+mn-cs"/>
                        </a:rPr>
                        <a:t>Full token-based single sign-on workflow for extenders with the API </a:t>
                      </a:r>
                    </a:p>
                    <a:p>
                      <a:pPr marL="285750" indent="-285750" rtl="0">
                        <a:buFont typeface="Arial" panose="020B0604020202020204" pitchFamily="34" charset="0"/>
                        <a:buChar char="•"/>
                      </a:pPr>
                      <a:r>
                        <a:rPr lang="en-US" sz="1800" b="0" i="0" u="none" strike="noStrike" kern="1200" baseline="0" dirty="0">
                          <a:solidFill>
                            <a:schemeClr val="dk1"/>
                          </a:solidFill>
                          <a:latin typeface="+mn-lt"/>
                          <a:ea typeface="+mn-ea"/>
                          <a:cs typeface="+mn-cs"/>
                        </a:rPr>
                        <a:t>Support for base-profiles in Zowe Explorer API (merging algorithm)</a:t>
                      </a:r>
                    </a:p>
                    <a:p>
                      <a:pPr marL="285750" indent="-285750" rtl="0">
                        <a:buFont typeface="Arial" panose="020B0604020202020204" pitchFamily="34" charset="0"/>
                        <a:buChar char="•"/>
                      </a:pPr>
                      <a:r>
                        <a:rPr lang="en-US" sz="1800" b="0" i="0" u="none" strike="noStrike" kern="1200" baseline="0" dirty="0">
                          <a:solidFill>
                            <a:schemeClr val="dk1"/>
                          </a:solidFill>
                          <a:latin typeface="+mn-lt"/>
                          <a:ea typeface="+mn-ea"/>
                          <a:cs typeface="+mn-cs"/>
                        </a:rPr>
                        <a:t>Consistency improvements of tree browser and user profile Refresh operations</a:t>
                      </a:r>
                    </a:p>
                    <a:p>
                      <a:pPr marL="285750" indent="-285750" rtl="0">
                        <a:buFont typeface="Arial" panose="020B0604020202020204" pitchFamily="34" charset="0"/>
                        <a:buChar char="•"/>
                      </a:pPr>
                      <a:r>
                        <a:rPr lang="en-US" sz="1800" b="0" i="0" u="none" strike="noStrike" kern="1200" baseline="0" dirty="0">
                          <a:solidFill>
                            <a:schemeClr val="dk1"/>
                          </a:solidFill>
                          <a:latin typeface="+mn-lt"/>
                          <a:ea typeface="+mn-ea"/>
                          <a:cs typeface="+mn-cs"/>
                        </a:rPr>
                        <a:t>More </a:t>
                      </a:r>
                      <a:r>
                        <a:rPr lang="en-US" sz="1800" b="0" i="0" u="none" strike="noStrike" kern="1200" baseline="0" dirty="0" err="1">
                          <a:solidFill>
                            <a:schemeClr val="dk1"/>
                          </a:solidFill>
                          <a:latin typeface="+mn-lt"/>
                          <a:ea typeface="+mn-ea"/>
                          <a:cs typeface="+mn-cs"/>
                        </a:rPr>
                        <a:t>zFTP</a:t>
                      </a:r>
                      <a:r>
                        <a:rPr lang="en-US" sz="1800" b="0" i="0" u="none" strike="noStrike" kern="1200" baseline="0" dirty="0">
                          <a:solidFill>
                            <a:schemeClr val="dk1"/>
                          </a:solidFill>
                          <a:latin typeface="+mn-lt"/>
                          <a:ea typeface="+mn-ea"/>
                          <a:cs typeface="+mn-cs"/>
                        </a:rPr>
                        <a:t> capabilities for MVS</a:t>
                      </a:r>
                    </a:p>
                  </a:txBody>
                  <a:tcPr/>
                </a:tc>
                <a:extLst>
                  <a:ext uri="{0D108BD9-81ED-4DB2-BD59-A6C34878D82A}">
                    <a16:rowId xmlns:a16="http://schemas.microsoft.com/office/drawing/2014/main" val="1228916668"/>
                  </a:ext>
                </a:extLst>
              </a:tr>
              <a:tr h="370840">
                <a:tc>
                  <a:txBody>
                    <a:bodyPr/>
                    <a:lstStyle/>
                    <a:p>
                      <a:r>
                        <a:rPr lang="en-US" sz="1800" kern="1200" dirty="0">
                          <a:solidFill>
                            <a:schemeClr val="dk1"/>
                          </a:solidFill>
                          <a:effectLst/>
                          <a:latin typeface="+mn-lt"/>
                          <a:ea typeface="+mn-ea"/>
                          <a:cs typeface="+mn-cs"/>
                        </a:rPr>
                        <a:t>Implement support for the single configuration file from Zowe CLI</a:t>
                      </a:r>
                      <a:endParaRPr lang="en-US" dirty="0"/>
                    </a:p>
                  </a:txBody>
                  <a:tcPr/>
                </a:tc>
                <a:tc>
                  <a:txBody>
                    <a:bodyPr/>
                    <a:lstStyle/>
                    <a:p>
                      <a:endParaRPr lang="en-US" dirty="0"/>
                    </a:p>
                  </a:txBody>
                  <a:tcPr/>
                </a:tc>
                <a:extLst>
                  <a:ext uri="{0D108BD9-81ED-4DB2-BD59-A6C34878D82A}">
                    <a16:rowId xmlns:a16="http://schemas.microsoft.com/office/drawing/2014/main" val="459845271"/>
                  </a:ext>
                </a:extLst>
              </a:tr>
            </a:tbl>
          </a:graphicData>
        </a:graphic>
      </p:graphicFrame>
      <p:sp>
        <p:nvSpPr>
          <p:cNvPr id="4" name="Star: 5 Points 3">
            <a:extLst>
              <a:ext uri="{FF2B5EF4-FFF2-40B4-BE49-F238E27FC236}">
                <a16:creationId xmlns:a16="http://schemas.microsoft.com/office/drawing/2014/main" id="{6C8E19B9-A570-4359-A008-2DF3E92A1163}"/>
              </a:ext>
            </a:extLst>
          </p:cNvPr>
          <p:cNvSpPr/>
          <p:nvPr/>
        </p:nvSpPr>
        <p:spPr>
          <a:xfrm>
            <a:off x="4611254" y="1627499"/>
            <a:ext cx="909782" cy="674255"/>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6B164B2-98CF-487D-A5D4-E448277BC1EC}"/>
              </a:ext>
            </a:extLst>
          </p:cNvPr>
          <p:cNvSpPr txBox="1"/>
          <p:nvPr/>
        </p:nvSpPr>
        <p:spPr>
          <a:xfrm rot="576815">
            <a:off x="6261404" y="664242"/>
            <a:ext cx="4575889" cy="707886"/>
          </a:xfrm>
          <a:prstGeom prst="rect">
            <a:avLst/>
          </a:prstGeom>
          <a:solidFill>
            <a:schemeClr val="bg1"/>
          </a:solidFill>
        </p:spPr>
        <p:txBody>
          <a:bodyPr wrap="square" rtlCol="0">
            <a:spAutoFit/>
          </a:bodyPr>
          <a:lstStyle/>
          <a:p>
            <a:pPr algn="ctr"/>
            <a:r>
              <a:rPr lang="en-US" sz="2000" b="1" i="1" dirty="0"/>
              <a:t>Should be able to help drive more adoption to an already popular extension </a:t>
            </a:r>
          </a:p>
        </p:txBody>
      </p:sp>
    </p:spTree>
    <p:extLst>
      <p:ext uri="{BB962C8B-B14F-4D97-AF65-F5344CB8AC3E}">
        <p14:creationId xmlns:p14="http://schemas.microsoft.com/office/powerpoint/2010/main" val="216682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4">
            <a:extLst>
              <a:ext uri="{FF2B5EF4-FFF2-40B4-BE49-F238E27FC236}">
                <a16:creationId xmlns:a16="http://schemas.microsoft.com/office/drawing/2014/main" id="{4CFC3249-5751-4550-B155-E3A80ED422C7}"/>
              </a:ext>
            </a:extLst>
          </p:cNvPr>
          <p:cNvGraphicFramePr>
            <a:graphicFrameLocks noGrp="1"/>
          </p:cNvGraphicFramePr>
          <p:nvPr>
            <p:extLst>
              <p:ext uri="{D42A27DB-BD31-4B8C-83A1-F6EECF244321}">
                <p14:modId xmlns:p14="http://schemas.microsoft.com/office/powerpoint/2010/main" val="353784162"/>
              </p:ext>
            </p:extLst>
          </p:nvPr>
        </p:nvGraphicFramePr>
        <p:xfrm>
          <a:off x="785091" y="1116830"/>
          <a:ext cx="11194473" cy="3388360"/>
        </p:xfrm>
        <a:graphic>
          <a:graphicData uri="http://schemas.openxmlformats.org/drawingml/2006/table">
            <a:tbl>
              <a:tblPr firstRow="1" bandRow="1">
                <a:tableStyleId>{5C22544A-7EE6-4342-B048-85BDC9FD1C3A}</a:tableStyleId>
              </a:tblPr>
              <a:tblGrid>
                <a:gridCol w="3713018">
                  <a:extLst>
                    <a:ext uri="{9D8B030D-6E8A-4147-A177-3AD203B41FA5}">
                      <a16:colId xmlns:a16="http://schemas.microsoft.com/office/drawing/2014/main" val="2250307319"/>
                    </a:ext>
                  </a:extLst>
                </a:gridCol>
                <a:gridCol w="7481455">
                  <a:extLst>
                    <a:ext uri="{9D8B030D-6E8A-4147-A177-3AD203B41FA5}">
                      <a16:colId xmlns:a16="http://schemas.microsoft.com/office/drawing/2014/main" val="2396781562"/>
                    </a:ext>
                  </a:extLst>
                </a:gridCol>
              </a:tblGrid>
              <a:tr h="370840">
                <a:tc>
                  <a:txBody>
                    <a:bodyPr/>
                    <a:lstStyle/>
                    <a:p>
                      <a:r>
                        <a:rPr lang="en-US">
                          <a:solidFill>
                            <a:srgbClr val="222222"/>
                          </a:solidFill>
                          <a:effectLst/>
                          <a:latin typeface="+mn-lt"/>
                        </a:rPr>
                        <a:t>Milestone</a:t>
                      </a:r>
                      <a:endParaRPr lang="en-US">
                        <a:effectLst/>
                        <a:latin typeface="+mn-lt"/>
                      </a:endParaRPr>
                    </a:p>
                  </a:txBody>
                  <a:tcPr anchor="ctr"/>
                </a:tc>
                <a:tc>
                  <a:txBody>
                    <a:bodyPr/>
                    <a:lstStyle/>
                    <a:p>
                      <a:r>
                        <a:rPr lang="en-US" dirty="0">
                          <a:solidFill>
                            <a:srgbClr val="222222"/>
                          </a:solidFill>
                          <a:effectLst/>
                          <a:latin typeface="+mn-lt"/>
                        </a:rPr>
                        <a:t>Description</a:t>
                      </a:r>
                      <a:endParaRPr lang="en-US" dirty="0">
                        <a:effectLst/>
                        <a:latin typeface="+mn-lt"/>
                      </a:endParaRPr>
                    </a:p>
                  </a:txBody>
                  <a:tcPr anchor="ctr"/>
                </a:tc>
                <a:extLst>
                  <a:ext uri="{0D108BD9-81ED-4DB2-BD59-A6C34878D82A}">
                    <a16:rowId xmlns:a16="http://schemas.microsoft.com/office/drawing/2014/main" val="3458366815"/>
                  </a:ext>
                </a:extLst>
              </a:tr>
              <a:tr h="0">
                <a:tc>
                  <a:txBody>
                    <a:bodyPr/>
                    <a:lstStyle/>
                    <a:p>
                      <a:r>
                        <a:rPr lang="en-US" dirty="0">
                          <a:solidFill>
                            <a:srgbClr val="222222"/>
                          </a:solidFill>
                          <a:effectLst/>
                          <a:latin typeface="+mn-lt"/>
                          <a:hlinkClick r:id="rId3"/>
                        </a:rPr>
                        <a:t>Support for high availability / </a:t>
                      </a:r>
                      <a:r>
                        <a:rPr lang="en-US" dirty="0" err="1">
                          <a:solidFill>
                            <a:srgbClr val="222222"/>
                          </a:solidFill>
                          <a:effectLst/>
                          <a:latin typeface="+mn-lt"/>
                          <a:hlinkClick r:id="rId3"/>
                        </a:rPr>
                        <a:t>sysplex</a:t>
                      </a:r>
                      <a:r>
                        <a:rPr lang="en-US" dirty="0">
                          <a:solidFill>
                            <a:srgbClr val="222222"/>
                          </a:solidFill>
                          <a:effectLst/>
                          <a:latin typeface="+mn-lt"/>
                          <a:hlinkClick r:id="rId3"/>
                        </a:rPr>
                        <a:t> distributor in API Mediation Layer #705</a:t>
                      </a:r>
                      <a:endParaRPr lang="en-US" dirty="0">
                        <a:effectLst/>
                        <a:latin typeface="+mn-lt"/>
                      </a:endParaRPr>
                    </a:p>
                  </a:txBody>
                  <a:tcPr anchor="ctr"/>
                </a:tc>
                <a:tc>
                  <a:txBody>
                    <a:bodyPr/>
                    <a:lstStyle/>
                    <a:p>
                      <a:r>
                        <a:rPr lang="en-US" dirty="0">
                          <a:solidFill>
                            <a:srgbClr val="222222"/>
                          </a:solidFill>
                          <a:effectLst/>
                          <a:latin typeface="+mn-lt"/>
                        </a:rPr>
                        <a:t>API ML Squad: Complete Caching API and validate HA </a:t>
                      </a:r>
                      <a:endParaRPr lang="en-US" dirty="0">
                        <a:effectLst/>
                        <a:latin typeface="+mn-lt"/>
                      </a:endParaRPr>
                    </a:p>
                  </a:txBody>
                  <a:tcPr anchor="ctr"/>
                </a:tc>
                <a:extLst>
                  <a:ext uri="{0D108BD9-81ED-4DB2-BD59-A6C34878D82A}">
                    <a16:rowId xmlns:a16="http://schemas.microsoft.com/office/drawing/2014/main" val="2762414101"/>
                  </a:ext>
                </a:extLst>
              </a:tr>
              <a:tr h="370840">
                <a:tc>
                  <a:txBody>
                    <a:bodyPr/>
                    <a:lstStyle/>
                    <a:p>
                      <a:r>
                        <a:rPr lang="en-US" dirty="0">
                          <a:solidFill>
                            <a:srgbClr val="222222"/>
                          </a:solidFill>
                          <a:effectLst/>
                          <a:latin typeface="+mn-lt"/>
                          <a:hlinkClick r:id="rId4"/>
                        </a:rPr>
                        <a:t>AT-TLS aware Zowe API ML #845</a:t>
                      </a:r>
                      <a:r>
                        <a:rPr lang="en-US" dirty="0">
                          <a:solidFill>
                            <a:srgbClr val="222222"/>
                          </a:solidFill>
                          <a:effectLst/>
                          <a:latin typeface="+mn-lt"/>
                        </a:rPr>
                        <a:t> </a:t>
                      </a:r>
                      <a:endParaRPr lang="en-US" dirty="0">
                        <a:effectLst/>
                        <a:latin typeface="+mn-lt"/>
                      </a:endParaRPr>
                    </a:p>
                  </a:txBody>
                  <a:tcPr anchor="ctr"/>
                </a:tc>
                <a:tc>
                  <a:txBody>
                    <a:bodyPr/>
                    <a:lstStyle/>
                    <a:p>
                      <a:r>
                        <a:rPr lang="en-US" dirty="0">
                          <a:solidFill>
                            <a:srgbClr val="222222"/>
                          </a:solidFill>
                          <a:effectLst/>
                          <a:latin typeface="+mn-lt"/>
                        </a:rPr>
                        <a:t>Integrate with the z/OS native AT-TLS component to better fulfill TLS security requirements coming from users.</a:t>
                      </a:r>
                      <a:endParaRPr lang="en-US" dirty="0">
                        <a:effectLst/>
                        <a:latin typeface="+mn-lt"/>
                      </a:endParaRPr>
                    </a:p>
                  </a:txBody>
                  <a:tcPr anchor="ctr"/>
                </a:tc>
                <a:extLst>
                  <a:ext uri="{0D108BD9-81ED-4DB2-BD59-A6C34878D82A}">
                    <a16:rowId xmlns:a16="http://schemas.microsoft.com/office/drawing/2014/main" val="2849715816"/>
                  </a:ext>
                </a:extLst>
              </a:tr>
              <a:tr h="370840">
                <a:tc>
                  <a:txBody>
                    <a:bodyPr/>
                    <a:lstStyle/>
                    <a:p>
                      <a:r>
                        <a:rPr lang="en-US" dirty="0">
                          <a:solidFill>
                            <a:srgbClr val="222222"/>
                          </a:solidFill>
                          <a:effectLst/>
                          <a:latin typeface="+mn-lt"/>
                          <a:hlinkClick r:id="rId5"/>
                        </a:rPr>
                        <a:t>Metrics Dashboard for ML Services #820</a:t>
                      </a:r>
                      <a:r>
                        <a:rPr lang="en-US" dirty="0">
                          <a:solidFill>
                            <a:srgbClr val="222222"/>
                          </a:solidFill>
                          <a:effectLst/>
                          <a:latin typeface="+mn-lt"/>
                        </a:rPr>
                        <a:t> </a:t>
                      </a:r>
                      <a:endParaRPr lang="en-US" dirty="0">
                        <a:effectLst/>
                        <a:latin typeface="+mn-lt"/>
                      </a:endParaRPr>
                    </a:p>
                  </a:txBody>
                  <a:tcPr anchor="ctr"/>
                </a:tc>
                <a:tc>
                  <a:txBody>
                    <a:bodyPr/>
                    <a:lstStyle/>
                    <a:p>
                      <a:r>
                        <a:rPr lang="en-US" dirty="0">
                          <a:solidFill>
                            <a:srgbClr val="222222"/>
                          </a:solidFill>
                          <a:effectLst/>
                          <a:latin typeface="+mn-lt"/>
                        </a:rPr>
                        <a:t>Allow Tyler, the API ML administrator, to track the security, health and performance of the API ML. </a:t>
                      </a:r>
                      <a:endParaRPr lang="en-US" dirty="0">
                        <a:effectLst/>
                        <a:latin typeface="+mn-lt"/>
                      </a:endParaRPr>
                    </a:p>
                    <a:p>
                      <a:r>
                        <a:rPr lang="en-US" dirty="0">
                          <a:solidFill>
                            <a:srgbClr val="222222"/>
                          </a:solidFill>
                          <a:effectLst/>
                          <a:latin typeface="+mn-lt"/>
                        </a:rPr>
                        <a:t>Minimum Viable Product for 21PI1:</a:t>
                      </a:r>
                      <a:endParaRPr lang="en-US" dirty="0">
                        <a:effectLst/>
                        <a:latin typeface="+mn-lt"/>
                      </a:endParaRPr>
                    </a:p>
                    <a:p>
                      <a:r>
                        <a:rPr lang="en-US" dirty="0">
                          <a:solidFill>
                            <a:srgbClr val="222222"/>
                          </a:solidFill>
                          <a:effectLst/>
                          <a:latin typeface="+mn-lt"/>
                        </a:rPr>
                        <a:t>An initial Metrics Service to include basic monitoring information, relying heavily on pre-configuration given by Netflix </a:t>
                      </a:r>
                      <a:r>
                        <a:rPr lang="en-US" dirty="0" err="1">
                          <a:solidFill>
                            <a:srgbClr val="222222"/>
                          </a:solidFill>
                          <a:effectLst/>
                          <a:latin typeface="+mn-lt"/>
                        </a:rPr>
                        <a:t>Hystrix</a:t>
                      </a:r>
                      <a:r>
                        <a:rPr lang="en-US" dirty="0">
                          <a:solidFill>
                            <a:srgbClr val="222222"/>
                          </a:solidFill>
                          <a:effectLst/>
                          <a:latin typeface="+mn-lt"/>
                        </a:rPr>
                        <a:t> and Turbine.</a:t>
                      </a:r>
                      <a:endParaRPr lang="en-US" dirty="0">
                        <a:effectLst/>
                        <a:latin typeface="+mn-lt"/>
                      </a:endParaRPr>
                    </a:p>
                  </a:txBody>
                  <a:tcPr anchor="ctr"/>
                </a:tc>
                <a:extLst>
                  <a:ext uri="{0D108BD9-81ED-4DB2-BD59-A6C34878D82A}">
                    <a16:rowId xmlns:a16="http://schemas.microsoft.com/office/drawing/2014/main" val="554467608"/>
                  </a:ext>
                </a:extLst>
              </a:tr>
            </a:tbl>
          </a:graphicData>
        </a:graphic>
      </p:graphicFrame>
      <p:sp>
        <p:nvSpPr>
          <p:cNvPr id="15" name="Title 1">
            <a:extLst>
              <a:ext uri="{FF2B5EF4-FFF2-40B4-BE49-F238E27FC236}">
                <a16:creationId xmlns:a16="http://schemas.microsoft.com/office/drawing/2014/main" id="{AF7BCF4D-DF84-405B-80AF-B887E9838180}"/>
              </a:ext>
            </a:extLst>
          </p:cNvPr>
          <p:cNvSpPr>
            <a:spLocks noGrp="1"/>
          </p:cNvSpPr>
          <p:nvPr>
            <p:ph type="title"/>
          </p:nvPr>
        </p:nvSpPr>
        <p:spPr>
          <a:xfrm>
            <a:off x="212436" y="0"/>
            <a:ext cx="10515600" cy="1325563"/>
          </a:xfrm>
        </p:spPr>
        <p:txBody>
          <a:bodyPr/>
          <a:lstStyle/>
          <a:p>
            <a:r>
              <a:rPr lang="en-US" dirty="0"/>
              <a:t>API ML </a:t>
            </a:r>
          </a:p>
        </p:txBody>
      </p:sp>
      <p:pic>
        <p:nvPicPr>
          <p:cNvPr id="3" name="Picture 2">
            <a:extLst>
              <a:ext uri="{FF2B5EF4-FFF2-40B4-BE49-F238E27FC236}">
                <a16:creationId xmlns:a16="http://schemas.microsoft.com/office/drawing/2014/main" id="{F8F93934-66AE-4BB6-8959-AC5B6451AD64}"/>
              </a:ext>
            </a:extLst>
          </p:cNvPr>
          <p:cNvPicPr>
            <a:picLocks noChangeAspect="1"/>
          </p:cNvPicPr>
          <p:nvPr/>
        </p:nvPicPr>
        <p:blipFill>
          <a:blip r:embed="rId6"/>
          <a:stretch>
            <a:fillRect/>
          </a:stretch>
        </p:blipFill>
        <p:spPr>
          <a:xfrm>
            <a:off x="1093139" y="4549062"/>
            <a:ext cx="3359871" cy="2145916"/>
          </a:xfrm>
          <a:prstGeom prst="rect">
            <a:avLst/>
          </a:prstGeom>
        </p:spPr>
      </p:pic>
      <p:sp>
        <p:nvSpPr>
          <p:cNvPr id="4" name="TextBox 3">
            <a:extLst>
              <a:ext uri="{FF2B5EF4-FFF2-40B4-BE49-F238E27FC236}">
                <a16:creationId xmlns:a16="http://schemas.microsoft.com/office/drawing/2014/main" id="{40AEE7F7-F637-4A34-924B-1A4BF22835FB}"/>
              </a:ext>
            </a:extLst>
          </p:cNvPr>
          <p:cNvSpPr txBox="1"/>
          <p:nvPr/>
        </p:nvSpPr>
        <p:spPr>
          <a:xfrm>
            <a:off x="4751822" y="5413971"/>
            <a:ext cx="5126182" cy="646546"/>
          </a:xfrm>
          <a:prstGeom prst="rect">
            <a:avLst/>
          </a:prstGeom>
          <a:noFill/>
        </p:spPr>
        <p:txBody>
          <a:bodyPr wrap="square" rtlCol="0">
            <a:spAutoFit/>
          </a:bodyPr>
          <a:lstStyle/>
          <a:p>
            <a:r>
              <a:rPr lang="en-US" dirty="0">
                <a:hlinkClick r:id="rId7"/>
              </a:rPr>
              <a:t>https://github.com/Netflix-Skunkworks/hystrix-dashboard/wiki</a:t>
            </a:r>
            <a:r>
              <a:rPr lang="en-US" dirty="0"/>
              <a:t> </a:t>
            </a:r>
          </a:p>
        </p:txBody>
      </p:sp>
      <p:sp>
        <p:nvSpPr>
          <p:cNvPr id="8" name="Star: 5 Points 7">
            <a:extLst>
              <a:ext uri="{FF2B5EF4-FFF2-40B4-BE49-F238E27FC236}">
                <a16:creationId xmlns:a16="http://schemas.microsoft.com/office/drawing/2014/main" id="{2154FE15-2D89-4F68-8887-2B3A7DD57273}"/>
              </a:ext>
            </a:extLst>
          </p:cNvPr>
          <p:cNvSpPr/>
          <p:nvPr/>
        </p:nvSpPr>
        <p:spPr>
          <a:xfrm>
            <a:off x="29333" y="1217355"/>
            <a:ext cx="909782" cy="674255"/>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2D0FB27B-D4DF-485E-9FD4-1B7AC90DF56A}"/>
              </a:ext>
            </a:extLst>
          </p:cNvPr>
          <p:cNvSpPr/>
          <p:nvPr/>
        </p:nvSpPr>
        <p:spPr>
          <a:xfrm>
            <a:off x="1623" y="2298905"/>
            <a:ext cx="909782" cy="674255"/>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CAE614D-79AF-4E38-810E-B67A649A7B00}"/>
              </a:ext>
            </a:extLst>
          </p:cNvPr>
          <p:cNvSpPr txBox="1"/>
          <p:nvPr/>
        </p:nvSpPr>
        <p:spPr>
          <a:xfrm rot="632458">
            <a:off x="6096000" y="478115"/>
            <a:ext cx="5089236" cy="707886"/>
          </a:xfrm>
          <a:prstGeom prst="rect">
            <a:avLst/>
          </a:prstGeom>
          <a:solidFill>
            <a:schemeClr val="bg1"/>
          </a:solidFill>
        </p:spPr>
        <p:txBody>
          <a:bodyPr wrap="square" rtlCol="0">
            <a:spAutoFit/>
          </a:bodyPr>
          <a:lstStyle/>
          <a:p>
            <a:pPr algn="ctr"/>
            <a:r>
              <a:rPr lang="en-US" sz="2000" b="1" i="1" dirty="0"/>
              <a:t>Difficult to one over another - customers want HA and Security </a:t>
            </a:r>
          </a:p>
        </p:txBody>
      </p:sp>
    </p:spTree>
    <p:extLst>
      <p:ext uri="{BB962C8B-B14F-4D97-AF65-F5344CB8AC3E}">
        <p14:creationId xmlns:p14="http://schemas.microsoft.com/office/powerpoint/2010/main" val="738347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1DAE-EC76-4E4D-A15B-E811392F6147}"/>
              </a:ext>
            </a:extLst>
          </p:cNvPr>
          <p:cNvSpPr>
            <a:spLocks noGrp="1"/>
          </p:cNvSpPr>
          <p:nvPr>
            <p:ph type="title"/>
          </p:nvPr>
        </p:nvSpPr>
        <p:spPr>
          <a:xfrm>
            <a:off x="240148" y="45694"/>
            <a:ext cx="10515600" cy="1325563"/>
          </a:xfrm>
        </p:spPr>
        <p:txBody>
          <a:bodyPr/>
          <a:lstStyle/>
          <a:p>
            <a:r>
              <a:rPr lang="en-US" dirty="0"/>
              <a:t>CLI </a:t>
            </a:r>
          </a:p>
        </p:txBody>
      </p:sp>
      <p:graphicFrame>
        <p:nvGraphicFramePr>
          <p:cNvPr id="4" name="Table 4">
            <a:extLst>
              <a:ext uri="{FF2B5EF4-FFF2-40B4-BE49-F238E27FC236}">
                <a16:creationId xmlns:a16="http://schemas.microsoft.com/office/drawing/2014/main" id="{D91803C2-9C9E-4162-812C-000DB63A33F4}"/>
              </a:ext>
            </a:extLst>
          </p:cNvPr>
          <p:cNvGraphicFramePr>
            <a:graphicFrameLocks noGrp="1"/>
          </p:cNvGraphicFramePr>
          <p:nvPr>
            <p:ph idx="1"/>
            <p:extLst>
              <p:ext uri="{D42A27DB-BD31-4B8C-83A1-F6EECF244321}">
                <p14:modId xmlns:p14="http://schemas.microsoft.com/office/powerpoint/2010/main" val="3110604198"/>
              </p:ext>
            </p:extLst>
          </p:nvPr>
        </p:nvGraphicFramePr>
        <p:xfrm>
          <a:off x="1025235" y="953885"/>
          <a:ext cx="10926617" cy="5491480"/>
        </p:xfrm>
        <a:graphic>
          <a:graphicData uri="http://schemas.openxmlformats.org/drawingml/2006/table">
            <a:tbl>
              <a:tblPr firstRow="1" bandRow="1">
                <a:tableStyleId>{5C22544A-7EE6-4342-B048-85BDC9FD1C3A}</a:tableStyleId>
              </a:tblPr>
              <a:tblGrid>
                <a:gridCol w="2631634">
                  <a:extLst>
                    <a:ext uri="{9D8B030D-6E8A-4147-A177-3AD203B41FA5}">
                      <a16:colId xmlns:a16="http://schemas.microsoft.com/office/drawing/2014/main" val="2319398149"/>
                    </a:ext>
                  </a:extLst>
                </a:gridCol>
                <a:gridCol w="8294983">
                  <a:extLst>
                    <a:ext uri="{9D8B030D-6E8A-4147-A177-3AD203B41FA5}">
                      <a16:colId xmlns:a16="http://schemas.microsoft.com/office/drawing/2014/main" val="649171568"/>
                    </a:ext>
                  </a:extLst>
                </a:gridCol>
              </a:tblGrid>
              <a:tr h="370840">
                <a:tc>
                  <a:txBody>
                    <a:bodyPr/>
                    <a:lstStyle/>
                    <a:p>
                      <a:r>
                        <a:rPr lang="en-US" sz="1800" dirty="0">
                          <a:solidFill>
                            <a:srgbClr val="222222"/>
                          </a:solidFill>
                          <a:effectLst/>
                          <a:latin typeface="+mn-lt"/>
                        </a:rPr>
                        <a:t>Milestone</a:t>
                      </a:r>
                      <a:endParaRPr lang="en-US" sz="1800" dirty="0">
                        <a:effectLst/>
                        <a:latin typeface="+mn-lt"/>
                      </a:endParaRPr>
                    </a:p>
                  </a:txBody>
                  <a:tcPr anchor="ctr"/>
                </a:tc>
                <a:tc>
                  <a:txBody>
                    <a:bodyPr/>
                    <a:lstStyle/>
                    <a:p>
                      <a:r>
                        <a:rPr lang="en-US" sz="1800" dirty="0">
                          <a:solidFill>
                            <a:srgbClr val="222222"/>
                          </a:solidFill>
                          <a:effectLst/>
                          <a:latin typeface="+mn-lt"/>
                        </a:rPr>
                        <a:t>Description</a:t>
                      </a:r>
                      <a:endParaRPr lang="en-US" sz="1800" dirty="0">
                        <a:effectLst/>
                        <a:latin typeface="+mn-lt"/>
                      </a:endParaRPr>
                    </a:p>
                  </a:txBody>
                  <a:tcPr anchor="ctr"/>
                </a:tc>
                <a:extLst>
                  <a:ext uri="{0D108BD9-81ED-4DB2-BD59-A6C34878D82A}">
                    <a16:rowId xmlns:a16="http://schemas.microsoft.com/office/drawing/2014/main" val="3136666916"/>
                  </a:ext>
                </a:extLst>
              </a:tr>
              <a:tr h="370840">
                <a:tc>
                  <a:txBody>
                    <a:bodyPr/>
                    <a:lstStyle/>
                    <a:p>
                      <a:r>
                        <a:rPr lang="en-US" sz="1800">
                          <a:solidFill>
                            <a:srgbClr val="222222"/>
                          </a:solidFill>
                          <a:effectLst/>
                          <a:latin typeface="+mn-lt"/>
                        </a:rPr>
                        <a:t>Shift order of precedence from command handlers to core SDK (</a:t>
                      </a:r>
                      <a:r>
                        <a:rPr lang="en-US" sz="1800">
                          <a:solidFill>
                            <a:srgbClr val="222222"/>
                          </a:solidFill>
                          <a:effectLst/>
                          <a:latin typeface="+mn-lt"/>
                          <a:hlinkClick r:id="rId2"/>
                        </a:rPr>
                        <a:t>zowe/zowe-cli #895</a:t>
                      </a:r>
                      <a:r>
                        <a:rPr lang="en-US" sz="1800">
                          <a:solidFill>
                            <a:srgbClr val="222222"/>
                          </a:solidFill>
                          <a:effectLst/>
                          <a:latin typeface="+mn-lt"/>
                        </a:rPr>
                        <a:t>)</a:t>
                      </a:r>
                      <a:endParaRPr lang="en-US" sz="1800">
                        <a:effectLst/>
                        <a:latin typeface="+mn-lt"/>
                      </a:endParaRPr>
                    </a:p>
                  </a:txBody>
                  <a:tcPr anchor="ctr"/>
                </a:tc>
                <a:tc>
                  <a:txBody>
                    <a:bodyPr/>
                    <a:lstStyle/>
                    <a:p>
                      <a:r>
                        <a:rPr lang="en-US" sz="1800" dirty="0">
                          <a:solidFill>
                            <a:srgbClr val="24292E"/>
                          </a:solidFill>
                          <a:effectLst/>
                          <a:latin typeface="+mn-lt"/>
                        </a:rPr>
                        <a:t>Currently, all client applications built on the Zowe SDK must implement logic to handle order of precedence. We want this order of precedence to be standard across client applications. </a:t>
                      </a:r>
                      <a:endParaRPr lang="en-US" sz="1800" dirty="0">
                        <a:effectLst/>
                        <a:latin typeface="+mn-lt"/>
                      </a:endParaRPr>
                    </a:p>
                    <a:p>
                      <a:endParaRPr lang="en-US" sz="1800" dirty="0">
                        <a:solidFill>
                          <a:srgbClr val="24292E"/>
                        </a:solidFill>
                        <a:effectLst/>
                        <a:latin typeface="+mn-lt"/>
                      </a:endParaRPr>
                    </a:p>
                    <a:p>
                      <a:r>
                        <a:rPr lang="en-US" sz="1800" dirty="0">
                          <a:solidFill>
                            <a:srgbClr val="24292E"/>
                          </a:solidFill>
                          <a:effectLst/>
                          <a:latin typeface="+mn-lt"/>
                        </a:rPr>
                        <a:t>To simplify the development effort for those building apps on the SDK and ensure a standard order of precedence is being followed, we should shift the order of precedence from our command handlers to our core SDK. </a:t>
                      </a:r>
                      <a:endParaRPr lang="en-US" sz="1800" dirty="0">
                        <a:effectLst/>
                        <a:latin typeface="+mn-lt"/>
                      </a:endParaRPr>
                    </a:p>
                  </a:txBody>
                  <a:tcPr anchor="ctr"/>
                </a:tc>
                <a:extLst>
                  <a:ext uri="{0D108BD9-81ED-4DB2-BD59-A6C34878D82A}">
                    <a16:rowId xmlns:a16="http://schemas.microsoft.com/office/drawing/2014/main" val="865426613"/>
                  </a:ext>
                </a:extLst>
              </a:tr>
              <a:tr h="0">
                <a:tc>
                  <a:txBody>
                    <a:bodyPr/>
                    <a:lstStyle/>
                    <a:p>
                      <a:r>
                        <a:rPr lang="en-US" sz="1800" dirty="0">
                          <a:solidFill>
                            <a:srgbClr val="222222"/>
                          </a:solidFill>
                          <a:effectLst/>
                          <a:latin typeface="+mn-lt"/>
                        </a:rPr>
                        <a:t>Automatic Zowe CLI &amp; SDK Configuration for API ML users</a:t>
                      </a:r>
                      <a:endParaRPr lang="en-US" sz="1800" dirty="0">
                        <a:effectLst/>
                        <a:latin typeface="+mn-lt"/>
                      </a:endParaRPr>
                    </a:p>
                  </a:txBody>
                  <a:tcPr anchor="ctr"/>
                </a:tc>
                <a:tc>
                  <a:txBody>
                    <a:bodyPr/>
                    <a:lstStyle/>
                    <a:p>
                      <a:r>
                        <a:rPr lang="en-US" sz="1800" dirty="0">
                          <a:solidFill>
                            <a:srgbClr val="222222"/>
                          </a:solidFill>
                          <a:effectLst/>
                          <a:latin typeface="+mn-lt"/>
                        </a:rPr>
                        <a:t>Leverage the API Mediation Layer enhancement described in </a:t>
                      </a:r>
                      <a:r>
                        <a:rPr lang="en-US" sz="1800" dirty="0" err="1">
                          <a:solidFill>
                            <a:srgbClr val="222222"/>
                          </a:solidFill>
                          <a:effectLst/>
                          <a:latin typeface="+mn-lt"/>
                          <a:hlinkClick r:id="rId3"/>
                        </a:rPr>
                        <a:t>zowe</a:t>
                      </a:r>
                      <a:r>
                        <a:rPr lang="en-US" sz="1800" dirty="0">
                          <a:solidFill>
                            <a:srgbClr val="222222"/>
                          </a:solidFill>
                          <a:effectLst/>
                          <a:latin typeface="+mn-lt"/>
                          <a:hlinkClick r:id="rId3"/>
                        </a:rPr>
                        <a:t>/</a:t>
                      </a:r>
                      <a:r>
                        <a:rPr lang="en-US" sz="1800" dirty="0" err="1">
                          <a:solidFill>
                            <a:srgbClr val="222222"/>
                          </a:solidFill>
                          <a:effectLst/>
                          <a:latin typeface="+mn-lt"/>
                          <a:hlinkClick r:id="rId3"/>
                        </a:rPr>
                        <a:t>api</a:t>
                      </a:r>
                      <a:r>
                        <a:rPr lang="en-US" sz="1800" dirty="0">
                          <a:solidFill>
                            <a:srgbClr val="222222"/>
                          </a:solidFill>
                          <a:effectLst/>
                          <a:latin typeface="+mn-lt"/>
                          <a:hlinkClick r:id="rId3"/>
                        </a:rPr>
                        <a:t>-layer #873</a:t>
                      </a:r>
                      <a:r>
                        <a:rPr lang="en-US" sz="1800" dirty="0">
                          <a:solidFill>
                            <a:srgbClr val="222222"/>
                          </a:solidFill>
                          <a:effectLst/>
                          <a:latin typeface="+mn-lt"/>
                        </a:rPr>
                        <a:t> to enhance the `</a:t>
                      </a:r>
                      <a:r>
                        <a:rPr lang="en-US" sz="1800" dirty="0" err="1">
                          <a:solidFill>
                            <a:srgbClr val="222222"/>
                          </a:solidFill>
                          <a:effectLst/>
                          <a:latin typeface="+mn-lt"/>
                        </a:rPr>
                        <a:t>zowe</a:t>
                      </a:r>
                      <a:r>
                        <a:rPr lang="en-US" sz="1800" dirty="0">
                          <a:solidFill>
                            <a:srgbClr val="222222"/>
                          </a:solidFill>
                          <a:effectLst/>
                          <a:latin typeface="+mn-lt"/>
                        </a:rPr>
                        <a:t> config </a:t>
                      </a:r>
                      <a:r>
                        <a:rPr lang="en-US" sz="1800" dirty="0" err="1">
                          <a:solidFill>
                            <a:srgbClr val="222222"/>
                          </a:solidFill>
                          <a:effectLst/>
                          <a:latin typeface="+mn-lt"/>
                        </a:rPr>
                        <a:t>init</a:t>
                      </a:r>
                      <a:r>
                        <a:rPr lang="en-US" sz="1800" dirty="0">
                          <a:solidFill>
                            <a:srgbClr val="222222"/>
                          </a:solidFill>
                          <a:effectLst/>
                          <a:latin typeface="+mn-lt"/>
                        </a:rPr>
                        <a:t>` command to automatically set up all configuration information to access all available services registered to the API ML.</a:t>
                      </a:r>
                      <a:endParaRPr lang="en-US" sz="1800" dirty="0">
                        <a:effectLst/>
                        <a:latin typeface="+mn-lt"/>
                      </a:endParaRPr>
                    </a:p>
                  </a:txBody>
                  <a:tcPr anchor="ctr"/>
                </a:tc>
                <a:extLst>
                  <a:ext uri="{0D108BD9-81ED-4DB2-BD59-A6C34878D82A}">
                    <a16:rowId xmlns:a16="http://schemas.microsoft.com/office/drawing/2014/main" val="2070430602"/>
                  </a:ext>
                </a:extLst>
              </a:tr>
              <a:tr h="370840">
                <a:tc>
                  <a:txBody>
                    <a:bodyPr/>
                    <a:lstStyle/>
                    <a:p>
                      <a:r>
                        <a:rPr lang="en-US" sz="1800">
                          <a:solidFill>
                            <a:srgbClr val="222222"/>
                          </a:solidFill>
                          <a:effectLst/>
                          <a:latin typeface="+mn-lt"/>
                        </a:rPr>
                        <a:t>Upgrade Migration Utility (</a:t>
                      </a:r>
                      <a:r>
                        <a:rPr lang="en-US" sz="1800">
                          <a:solidFill>
                            <a:srgbClr val="222222"/>
                          </a:solidFill>
                          <a:effectLst/>
                          <a:latin typeface="+mn-lt"/>
                          <a:hlinkClick r:id="rId4"/>
                        </a:rPr>
                        <a:t>zowe/zowe-cli #896</a:t>
                      </a:r>
                      <a:r>
                        <a:rPr lang="en-US" sz="1800">
                          <a:solidFill>
                            <a:srgbClr val="222222"/>
                          </a:solidFill>
                          <a:effectLst/>
                          <a:latin typeface="+mn-lt"/>
                        </a:rPr>
                        <a:t>)</a:t>
                      </a:r>
                      <a:endParaRPr lang="en-US" sz="1800">
                        <a:effectLst/>
                        <a:latin typeface="+mn-lt"/>
                      </a:endParaRPr>
                    </a:p>
                  </a:txBody>
                  <a:tcPr anchor="ctr"/>
                </a:tc>
                <a:tc>
                  <a:txBody>
                    <a:bodyPr/>
                    <a:lstStyle/>
                    <a:p>
                      <a:r>
                        <a:rPr lang="en-US" sz="1800" dirty="0">
                          <a:solidFill>
                            <a:srgbClr val="222222"/>
                          </a:solidFill>
                          <a:effectLst/>
                          <a:latin typeface="+mn-lt"/>
                        </a:rPr>
                        <a:t>CLI command to help users adopt best practices of next major release. Profile/configuration migration assistance.</a:t>
                      </a:r>
                      <a:endParaRPr lang="en-US" sz="1800" dirty="0">
                        <a:effectLst/>
                        <a:latin typeface="+mn-lt"/>
                      </a:endParaRPr>
                    </a:p>
                  </a:txBody>
                  <a:tcPr anchor="ctr"/>
                </a:tc>
                <a:extLst>
                  <a:ext uri="{0D108BD9-81ED-4DB2-BD59-A6C34878D82A}">
                    <a16:rowId xmlns:a16="http://schemas.microsoft.com/office/drawing/2014/main" val="573039232"/>
                  </a:ext>
                </a:extLst>
              </a:tr>
              <a:tr h="0">
                <a:tc>
                  <a:txBody>
                    <a:bodyPr/>
                    <a:lstStyle/>
                    <a:p>
                      <a:r>
                        <a:rPr lang="en-US" sz="1800">
                          <a:solidFill>
                            <a:srgbClr val="222222"/>
                          </a:solidFill>
                          <a:effectLst/>
                          <a:latin typeface="+mn-lt"/>
                        </a:rPr>
                        <a:t>Address Community Issues</a:t>
                      </a:r>
                      <a:endParaRPr lang="en-US" sz="1800">
                        <a:effectLst/>
                        <a:latin typeface="+mn-lt"/>
                      </a:endParaRPr>
                    </a:p>
                  </a:txBody>
                  <a:tcPr anchor="ctr"/>
                </a:tc>
                <a:tc>
                  <a:txBody>
                    <a:bodyPr/>
                    <a:lstStyle/>
                    <a:p>
                      <a:r>
                        <a:rPr lang="en-US" sz="1800" dirty="0">
                          <a:solidFill>
                            <a:srgbClr val="222222"/>
                          </a:solidFill>
                          <a:effectLst/>
                          <a:latin typeface="+mn-lt"/>
                        </a:rPr>
                        <a:t>Top Enhancement Requests (Most Thumbs up or Hearted): </a:t>
                      </a:r>
                    </a:p>
                    <a:p>
                      <a:r>
                        <a:rPr lang="en-US" sz="1800" dirty="0">
                          <a:solidFill>
                            <a:srgbClr val="222222"/>
                          </a:solidFill>
                          <a:effectLst/>
                          <a:latin typeface="+mn-lt"/>
                        </a:rPr>
                        <a:t>9 issues under considerations </a:t>
                      </a:r>
                      <a:endParaRPr lang="en-US" sz="1800" dirty="0">
                        <a:effectLst/>
                        <a:latin typeface="+mn-lt"/>
                      </a:endParaRPr>
                    </a:p>
                  </a:txBody>
                  <a:tcPr anchor="ctr"/>
                </a:tc>
                <a:extLst>
                  <a:ext uri="{0D108BD9-81ED-4DB2-BD59-A6C34878D82A}">
                    <a16:rowId xmlns:a16="http://schemas.microsoft.com/office/drawing/2014/main" val="1577065458"/>
                  </a:ext>
                </a:extLst>
              </a:tr>
              <a:tr h="0">
                <a:tc>
                  <a:txBody>
                    <a:bodyPr/>
                    <a:lstStyle/>
                    <a:p>
                      <a:r>
                        <a:rPr lang="en-US">
                          <a:solidFill>
                            <a:srgbClr val="222222"/>
                          </a:solidFill>
                          <a:effectLst/>
                          <a:latin typeface="+mn-lt"/>
                        </a:rPr>
                        <a:t>Zowe CLI: "CERTIFY" to work with CodeReady Workspaces</a:t>
                      </a:r>
                      <a:endParaRPr lang="en-US">
                        <a:effectLst/>
                        <a:latin typeface="+mn-lt"/>
                      </a:endParaRPr>
                    </a:p>
                  </a:txBody>
                  <a:tcPr anchor="ctr"/>
                </a:tc>
                <a:tc>
                  <a:txBody>
                    <a:bodyPr/>
                    <a:lstStyle/>
                    <a:p>
                      <a:r>
                        <a:rPr lang="en-US" dirty="0">
                          <a:solidFill>
                            <a:srgbClr val="172B4D"/>
                          </a:solidFill>
                          <a:effectLst/>
                          <a:latin typeface="+mn-lt"/>
                        </a:rPr>
                        <a:t>Run simple tests to validate Zowe CLI</a:t>
                      </a:r>
                      <a:endParaRPr lang="en-US" dirty="0">
                        <a:effectLst/>
                        <a:latin typeface="+mn-lt"/>
                      </a:endParaRPr>
                    </a:p>
                    <a:p>
                      <a:r>
                        <a:rPr lang="en-US" dirty="0">
                          <a:solidFill>
                            <a:srgbClr val="172B4D"/>
                          </a:solidFill>
                          <a:effectLst/>
                          <a:latin typeface="+mn-lt"/>
                        </a:rPr>
                        <a:t>Leverage IBM and </a:t>
                      </a:r>
                      <a:r>
                        <a:rPr lang="en-US" dirty="0" err="1">
                          <a:solidFill>
                            <a:srgbClr val="172B4D"/>
                          </a:solidFill>
                          <a:effectLst/>
                          <a:latin typeface="+mn-lt"/>
                        </a:rPr>
                        <a:t>Redhat</a:t>
                      </a:r>
                      <a:r>
                        <a:rPr lang="en-US" dirty="0">
                          <a:solidFill>
                            <a:srgbClr val="172B4D"/>
                          </a:solidFill>
                          <a:effectLst/>
                          <a:latin typeface="+mn-lt"/>
                        </a:rPr>
                        <a:t> resources to achieve this certification. </a:t>
                      </a:r>
                      <a:endParaRPr lang="en-US" dirty="0">
                        <a:effectLst/>
                        <a:latin typeface="+mn-lt"/>
                      </a:endParaRPr>
                    </a:p>
                    <a:p>
                      <a:r>
                        <a:rPr lang="en-US" dirty="0">
                          <a:solidFill>
                            <a:srgbClr val="222222"/>
                          </a:solidFill>
                          <a:effectLst/>
                          <a:latin typeface="+mn-lt"/>
                        </a:rPr>
                        <a:t>Dependent on having a </a:t>
                      </a:r>
                      <a:r>
                        <a:rPr lang="en-US" dirty="0" err="1">
                          <a:solidFill>
                            <a:srgbClr val="222222"/>
                          </a:solidFill>
                          <a:effectLst/>
                          <a:latin typeface="+mn-lt"/>
                        </a:rPr>
                        <a:t>CodeReady</a:t>
                      </a:r>
                      <a:r>
                        <a:rPr lang="en-US" dirty="0">
                          <a:solidFill>
                            <a:srgbClr val="222222"/>
                          </a:solidFill>
                          <a:effectLst/>
                          <a:latin typeface="+mn-lt"/>
                        </a:rPr>
                        <a:t> Workspace environment.</a:t>
                      </a:r>
                      <a:endParaRPr lang="en-US" dirty="0">
                        <a:effectLst/>
                        <a:latin typeface="+mn-lt"/>
                      </a:endParaRPr>
                    </a:p>
                  </a:txBody>
                  <a:tcPr anchor="ctr"/>
                </a:tc>
                <a:extLst>
                  <a:ext uri="{0D108BD9-81ED-4DB2-BD59-A6C34878D82A}">
                    <a16:rowId xmlns:a16="http://schemas.microsoft.com/office/drawing/2014/main" val="4211115467"/>
                  </a:ext>
                </a:extLst>
              </a:tr>
            </a:tbl>
          </a:graphicData>
        </a:graphic>
      </p:graphicFrame>
      <p:sp>
        <p:nvSpPr>
          <p:cNvPr id="3" name="TextBox 2">
            <a:extLst>
              <a:ext uri="{FF2B5EF4-FFF2-40B4-BE49-F238E27FC236}">
                <a16:creationId xmlns:a16="http://schemas.microsoft.com/office/drawing/2014/main" id="{60F695E7-3E8F-4A56-96A7-A9E3A642BD0A}"/>
              </a:ext>
            </a:extLst>
          </p:cNvPr>
          <p:cNvSpPr txBox="1"/>
          <p:nvPr/>
        </p:nvSpPr>
        <p:spPr>
          <a:xfrm rot="878432">
            <a:off x="9928356" y="5391007"/>
            <a:ext cx="1902691" cy="1200329"/>
          </a:xfrm>
          <a:prstGeom prst="rect">
            <a:avLst/>
          </a:prstGeom>
          <a:noFill/>
        </p:spPr>
        <p:txBody>
          <a:bodyPr wrap="square" rtlCol="0">
            <a:spAutoFit/>
          </a:bodyPr>
          <a:lstStyle/>
          <a:p>
            <a:pPr algn="ctr"/>
            <a:r>
              <a:rPr lang="en-US" b="1" dirty="0">
                <a:solidFill>
                  <a:srgbClr val="FF0000"/>
                </a:solidFill>
              </a:rPr>
              <a:t>Still Researching – no free test environment found yet </a:t>
            </a:r>
          </a:p>
        </p:txBody>
      </p:sp>
      <p:sp>
        <p:nvSpPr>
          <p:cNvPr id="5" name="Star: 5 Points 4">
            <a:extLst>
              <a:ext uri="{FF2B5EF4-FFF2-40B4-BE49-F238E27FC236}">
                <a16:creationId xmlns:a16="http://schemas.microsoft.com/office/drawing/2014/main" id="{B5CAF0D5-EAB5-4FA8-9585-753D0696A846}"/>
              </a:ext>
            </a:extLst>
          </p:cNvPr>
          <p:cNvSpPr/>
          <p:nvPr/>
        </p:nvSpPr>
        <p:spPr>
          <a:xfrm>
            <a:off x="76198" y="1627499"/>
            <a:ext cx="909782" cy="674255"/>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FFEC7DA-3F58-422C-ADE6-39AE0C0D47CC}"/>
              </a:ext>
            </a:extLst>
          </p:cNvPr>
          <p:cNvSpPr txBox="1"/>
          <p:nvPr/>
        </p:nvSpPr>
        <p:spPr>
          <a:xfrm>
            <a:off x="5411770" y="492899"/>
            <a:ext cx="6540082" cy="707886"/>
          </a:xfrm>
          <a:prstGeom prst="rect">
            <a:avLst/>
          </a:prstGeom>
          <a:solidFill>
            <a:schemeClr val="bg1"/>
          </a:solidFill>
        </p:spPr>
        <p:txBody>
          <a:bodyPr wrap="square" rtlCol="0">
            <a:spAutoFit/>
          </a:bodyPr>
          <a:lstStyle/>
          <a:p>
            <a:pPr algn="ctr"/>
            <a:r>
              <a:rPr lang="en-US" sz="2000" b="1" i="1" dirty="0"/>
              <a:t>Embeddable SDK with APIs for secure access in products or containers seems to resonate with consumers  </a:t>
            </a:r>
          </a:p>
        </p:txBody>
      </p:sp>
    </p:spTree>
    <p:extLst>
      <p:ext uri="{BB962C8B-B14F-4D97-AF65-F5344CB8AC3E}">
        <p14:creationId xmlns:p14="http://schemas.microsoft.com/office/powerpoint/2010/main" val="3259243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D634-86DD-457F-834B-A90F7B12E819}"/>
              </a:ext>
            </a:extLst>
          </p:cNvPr>
          <p:cNvSpPr>
            <a:spLocks noGrp="1"/>
          </p:cNvSpPr>
          <p:nvPr>
            <p:ph type="title"/>
          </p:nvPr>
        </p:nvSpPr>
        <p:spPr>
          <a:xfrm>
            <a:off x="0" y="-21648"/>
            <a:ext cx="10515600" cy="683491"/>
          </a:xfrm>
        </p:spPr>
        <p:txBody>
          <a:bodyPr>
            <a:normAutofit fontScale="90000"/>
          </a:bodyPr>
          <a:lstStyle/>
          <a:p>
            <a:r>
              <a:rPr lang="en-US" dirty="0"/>
              <a:t>Systems (Part 1)  </a:t>
            </a:r>
          </a:p>
        </p:txBody>
      </p:sp>
      <p:graphicFrame>
        <p:nvGraphicFramePr>
          <p:cNvPr id="4" name="Table 4">
            <a:extLst>
              <a:ext uri="{FF2B5EF4-FFF2-40B4-BE49-F238E27FC236}">
                <a16:creationId xmlns:a16="http://schemas.microsoft.com/office/drawing/2014/main" id="{D47ABAC5-CE6F-49AD-9EF1-5483440F475B}"/>
              </a:ext>
            </a:extLst>
          </p:cNvPr>
          <p:cNvGraphicFramePr>
            <a:graphicFrameLocks noGrp="1"/>
          </p:cNvGraphicFramePr>
          <p:nvPr>
            <p:ph idx="1"/>
            <p:extLst>
              <p:ext uri="{D42A27DB-BD31-4B8C-83A1-F6EECF244321}">
                <p14:modId xmlns:p14="http://schemas.microsoft.com/office/powerpoint/2010/main" val="4127901225"/>
              </p:ext>
            </p:extLst>
          </p:nvPr>
        </p:nvGraphicFramePr>
        <p:xfrm>
          <a:off x="729673" y="1049020"/>
          <a:ext cx="11102108" cy="5034280"/>
        </p:xfrm>
        <a:graphic>
          <a:graphicData uri="http://schemas.openxmlformats.org/drawingml/2006/table">
            <a:tbl>
              <a:tblPr firstRow="1" bandRow="1">
                <a:tableStyleId>{5C22544A-7EE6-4342-B048-85BDC9FD1C3A}</a:tableStyleId>
              </a:tblPr>
              <a:tblGrid>
                <a:gridCol w="1664016">
                  <a:extLst>
                    <a:ext uri="{9D8B030D-6E8A-4147-A177-3AD203B41FA5}">
                      <a16:colId xmlns:a16="http://schemas.microsoft.com/office/drawing/2014/main" val="857932307"/>
                    </a:ext>
                  </a:extLst>
                </a:gridCol>
                <a:gridCol w="1672683">
                  <a:extLst>
                    <a:ext uri="{9D8B030D-6E8A-4147-A177-3AD203B41FA5}">
                      <a16:colId xmlns:a16="http://schemas.microsoft.com/office/drawing/2014/main" val="3402682544"/>
                    </a:ext>
                  </a:extLst>
                </a:gridCol>
                <a:gridCol w="7765409">
                  <a:extLst>
                    <a:ext uri="{9D8B030D-6E8A-4147-A177-3AD203B41FA5}">
                      <a16:colId xmlns:a16="http://schemas.microsoft.com/office/drawing/2014/main" val="3279865425"/>
                    </a:ext>
                  </a:extLst>
                </a:gridCol>
              </a:tblGrid>
              <a:tr h="370840">
                <a:tc>
                  <a:txBody>
                    <a:bodyPr/>
                    <a:lstStyle/>
                    <a:p>
                      <a:r>
                        <a:rPr lang="en-US" sz="1800">
                          <a:solidFill>
                            <a:srgbClr val="222222"/>
                          </a:solidFill>
                          <a:effectLst/>
                          <a:latin typeface="+mn-lt"/>
                        </a:rPr>
                        <a:t>Milestone</a:t>
                      </a:r>
                      <a:endParaRPr lang="en-US" sz="1800">
                        <a:effectLst/>
                        <a:latin typeface="+mn-lt"/>
                      </a:endParaRPr>
                    </a:p>
                  </a:txBody>
                  <a:tcPr anchor="ctr"/>
                </a:tc>
                <a:tc>
                  <a:txBody>
                    <a:bodyPr/>
                    <a:lstStyle/>
                    <a:p>
                      <a:r>
                        <a:rPr lang="en-US" sz="1800">
                          <a:solidFill>
                            <a:srgbClr val="222222"/>
                          </a:solidFill>
                          <a:effectLst/>
                          <a:latin typeface="+mn-lt"/>
                        </a:rPr>
                        <a:t>Description</a:t>
                      </a:r>
                      <a:endParaRPr lang="en-US" sz="1800">
                        <a:effectLst/>
                        <a:latin typeface="+mn-lt"/>
                      </a:endParaRPr>
                    </a:p>
                  </a:txBody>
                  <a:tcPr anchor="ctr"/>
                </a:tc>
                <a:tc>
                  <a:txBody>
                    <a:bodyPr/>
                    <a:lstStyle/>
                    <a:p>
                      <a:r>
                        <a:rPr lang="en-US" sz="1800" dirty="0">
                          <a:solidFill>
                            <a:srgbClr val="222222"/>
                          </a:solidFill>
                          <a:effectLst/>
                          <a:latin typeface="+mn-lt"/>
                        </a:rPr>
                        <a:t>Deliverables</a:t>
                      </a:r>
                      <a:endParaRPr lang="en-US" sz="1800" dirty="0">
                        <a:effectLst/>
                        <a:latin typeface="+mn-lt"/>
                      </a:endParaRPr>
                    </a:p>
                  </a:txBody>
                  <a:tcPr anchor="ctr"/>
                </a:tc>
                <a:extLst>
                  <a:ext uri="{0D108BD9-81ED-4DB2-BD59-A6C34878D82A}">
                    <a16:rowId xmlns:a16="http://schemas.microsoft.com/office/drawing/2014/main" val="3150500397"/>
                  </a:ext>
                </a:extLst>
              </a:tr>
              <a:tr h="370840">
                <a:tc>
                  <a:txBody>
                    <a:bodyPr/>
                    <a:lstStyle/>
                    <a:p>
                      <a:r>
                        <a:rPr lang="en-US" sz="1800" dirty="0">
                          <a:solidFill>
                            <a:srgbClr val="222222"/>
                          </a:solidFill>
                          <a:effectLst/>
                          <a:latin typeface="+mn-lt"/>
                        </a:rPr>
                        <a:t>High Availability</a:t>
                      </a:r>
                      <a:endParaRPr lang="en-US" sz="1800" dirty="0">
                        <a:effectLst/>
                        <a:latin typeface="+mn-lt"/>
                      </a:endParaRPr>
                    </a:p>
                  </a:txBody>
                  <a:tcPr anchor="ctr"/>
                </a:tc>
                <a:tc>
                  <a:txBody>
                    <a:bodyPr/>
                    <a:lstStyle/>
                    <a:p>
                      <a:r>
                        <a:rPr lang="en-US" sz="1800">
                          <a:solidFill>
                            <a:srgbClr val="222222"/>
                          </a:solidFill>
                          <a:effectLst/>
                          <a:latin typeface="+mn-lt"/>
                        </a:rPr>
                        <a:t>Enable HA with Zowe deployed in Sysplex</a:t>
                      </a:r>
                      <a:endParaRPr lang="en-US" sz="1800">
                        <a:effectLst/>
                        <a:latin typeface="+mn-lt"/>
                      </a:endParaRPr>
                    </a:p>
                  </a:txBody>
                  <a:tcPr anchor="ctr"/>
                </a:tc>
                <a:tc>
                  <a:txBody>
                    <a:bodyPr/>
                    <a:lstStyle/>
                    <a:p>
                      <a:pPr>
                        <a:buFont typeface="Arial" panose="020B0604020202020204" pitchFamily="34" charset="0"/>
                        <a:buChar char="•"/>
                      </a:pPr>
                      <a:r>
                        <a:rPr lang="en-US" sz="1800" dirty="0">
                          <a:solidFill>
                            <a:srgbClr val="222222"/>
                          </a:solidFill>
                          <a:effectLst/>
                          <a:latin typeface="+mn-lt"/>
                        </a:rPr>
                        <a:t>Provide YAML format configuration in addition to existing environment variables defined in </a:t>
                      </a:r>
                      <a:r>
                        <a:rPr lang="en-US" sz="1800" dirty="0" err="1">
                          <a:solidFill>
                            <a:srgbClr val="222222"/>
                          </a:solidFill>
                          <a:effectLst/>
                          <a:latin typeface="+mn-lt"/>
                        </a:rPr>
                        <a:t>instance.env</a:t>
                      </a:r>
                      <a:r>
                        <a:rPr lang="en-US" sz="1800" dirty="0">
                          <a:solidFill>
                            <a:srgbClr val="222222"/>
                          </a:solidFill>
                          <a:effectLst/>
                          <a:latin typeface="+mn-lt"/>
                        </a:rPr>
                        <a:t> </a:t>
                      </a:r>
                      <a:r>
                        <a:rPr lang="en-US" sz="1800" dirty="0">
                          <a:solidFill>
                            <a:srgbClr val="222222"/>
                          </a:solidFill>
                          <a:effectLst/>
                          <a:latin typeface="+mn-lt"/>
                          <a:hlinkClick r:id="rId2"/>
                        </a:rPr>
                        <a:t>https://github.com/zowe/zowe-install-packaging/issues/1793</a:t>
                      </a:r>
                      <a:endParaRPr lang="en-US" sz="1800" dirty="0">
                        <a:effectLst/>
                        <a:latin typeface="+mn-lt"/>
                      </a:endParaRPr>
                    </a:p>
                    <a:p>
                      <a:pPr>
                        <a:buFont typeface="Arial" panose="020B0604020202020204" pitchFamily="34" charset="0"/>
                        <a:buChar char="•"/>
                      </a:pPr>
                      <a:r>
                        <a:rPr lang="en-US" sz="1800" dirty="0">
                          <a:solidFill>
                            <a:srgbClr val="222222"/>
                          </a:solidFill>
                          <a:effectLst/>
                          <a:latin typeface="+mn-lt"/>
                        </a:rPr>
                        <a:t>Separate internal/external communication and provide option to use different certificates </a:t>
                      </a:r>
                      <a:r>
                        <a:rPr lang="en-US" sz="1800" dirty="0">
                          <a:solidFill>
                            <a:srgbClr val="222222"/>
                          </a:solidFill>
                          <a:effectLst/>
                          <a:latin typeface="+mn-lt"/>
                          <a:hlinkClick r:id="rId3"/>
                        </a:rPr>
                        <a:t>https://github.com/zowe/zowe-install-packaging/issues/1762</a:t>
                      </a:r>
                      <a:endParaRPr lang="en-US" sz="1800" dirty="0">
                        <a:effectLst/>
                        <a:latin typeface="+mn-lt"/>
                      </a:endParaRPr>
                    </a:p>
                    <a:p>
                      <a:pPr>
                        <a:buFont typeface="Arial" panose="020B0604020202020204" pitchFamily="34" charset="0"/>
                        <a:buChar char="•"/>
                      </a:pPr>
                      <a:r>
                        <a:rPr lang="en-US" sz="1800" dirty="0">
                          <a:solidFill>
                            <a:srgbClr val="222222"/>
                          </a:solidFill>
                          <a:effectLst/>
                          <a:latin typeface="+mn-lt"/>
                        </a:rPr>
                        <a:t>Integrate Zowe Launcher into Zowe start script </a:t>
                      </a:r>
                      <a:r>
                        <a:rPr lang="en-US" sz="1800" dirty="0">
                          <a:solidFill>
                            <a:srgbClr val="222222"/>
                          </a:solidFill>
                          <a:effectLst/>
                          <a:latin typeface="+mn-lt"/>
                          <a:hlinkClick r:id="rId4"/>
                        </a:rPr>
                        <a:t>https://github.com/zowe/zowe-install-packaging/issues/1716</a:t>
                      </a:r>
                      <a:endParaRPr lang="en-US" sz="1800" dirty="0">
                        <a:effectLst/>
                        <a:latin typeface="+mn-lt"/>
                      </a:endParaRPr>
                    </a:p>
                    <a:p>
                      <a:pPr>
                        <a:buFont typeface="Arial" panose="020B0604020202020204" pitchFamily="34" charset="0"/>
                        <a:buChar char="•"/>
                      </a:pPr>
                      <a:r>
                        <a:rPr lang="en-US" sz="1800" dirty="0">
                          <a:solidFill>
                            <a:srgbClr val="222222"/>
                          </a:solidFill>
                          <a:effectLst/>
                          <a:latin typeface="+mn-lt"/>
                        </a:rPr>
                        <a:t>Change Zowe configuration flow to automatically configure ARM policy for Zowe Launcher </a:t>
                      </a:r>
                      <a:r>
                        <a:rPr lang="en-US" sz="1800" dirty="0">
                          <a:solidFill>
                            <a:srgbClr val="222222"/>
                          </a:solidFill>
                          <a:effectLst/>
                          <a:latin typeface="+mn-lt"/>
                          <a:hlinkClick r:id="rId5"/>
                        </a:rPr>
                        <a:t>https://github.com/zowe/zowe-install-packaging/issues/1694</a:t>
                      </a:r>
                      <a:endParaRPr lang="en-US" sz="1800" dirty="0">
                        <a:effectLst/>
                        <a:latin typeface="+mn-lt"/>
                      </a:endParaRPr>
                    </a:p>
                  </a:txBody>
                  <a:tcPr anchor="ctr"/>
                </a:tc>
                <a:extLst>
                  <a:ext uri="{0D108BD9-81ED-4DB2-BD59-A6C34878D82A}">
                    <a16:rowId xmlns:a16="http://schemas.microsoft.com/office/drawing/2014/main" val="2370366676"/>
                  </a:ext>
                </a:extLst>
              </a:tr>
              <a:tr h="370840">
                <a:tc>
                  <a:txBody>
                    <a:bodyPr/>
                    <a:lstStyle/>
                    <a:p>
                      <a:r>
                        <a:rPr lang="en-US" sz="1800">
                          <a:solidFill>
                            <a:srgbClr val="222222"/>
                          </a:solidFill>
                          <a:effectLst/>
                          <a:latin typeface="+mn-lt"/>
                        </a:rPr>
                        <a:t>High Availability</a:t>
                      </a:r>
                      <a:endParaRPr lang="en-US" sz="1800">
                        <a:effectLst/>
                        <a:latin typeface="+mn-lt"/>
                      </a:endParaRPr>
                    </a:p>
                  </a:txBody>
                  <a:tcPr anchor="ctr"/>
                </a:tc>
                <a:tc>
                  <a:txBody>
                    <a:bodyPr/>
                    <a:lstStyle/>
                    <a:p>
                      <a:r>
                        <a:rPr lang="en-US" sz="1800">
                          <a:solidFill>
                            <a:srgbClr val="222222"/>
                          </a:solidFill>
                          <a:effectLst/>
                          <a:latin typeface="+mn-lt"/>
                        </a:rPr>
                        <a:t>Verify Zowe High Availability Solution</a:t>
                      </a:r>
                      <a:endParaRPr lang="en-US" sz="1800">
                        <a:effectLst/>
                        <a:latin typeface="+mn-lt"/>
                      </a:endParaRPr>
                    </a:p>
                  </a:txBody>
                  <a:tcPr anchor="ctr"/>
                </a:tc>
                <a:tc>
                  <a:txBody>
                    <a:bodyPr/>
                    <a:lstStyle/>
                    <a:p>
                      <a:pPr>
                        <a:buFont typeface="Arial" panose="020B0604020202020204" pitchFamily="34" charset="0"/>
                        <a:buChar char="•"/>
                      </a:pPr>
                      <a:r>
                        <a:rPr lang="en-US" sz="1800" dirty="0">
                          <a:solidFill>
                            <a:srgbClr val="222222"/>
                          </a:solidFill>
                          <a:effectLst/>
                          <a:latin typeface="+mn-lt"/>
                        </a:rPr>
                        <a:t>Create basic test cases </a:t>
                      </a:r>
                      <a:r>
                        <a:rPr lang="en-US" sz="1800" dirty="0">
                          <a:solidFill>
                            <a:srgbClr val="222222"/>
                          </a:solidFill>
                          <a:effectLst/>
                          <a:latin typeface="+mn-lt"/>
                          <a:hlinkClick r:id="rId6"/>
                        </a:rPr>
                        <a:t>https://github.com/zowe/zowe-install-packaging/issues/1476</a:t>
                      </a:r>
                      <a:r>
                        <a:rPr lang="en-US" sz="1800" dirty="0">
                          <a:solidFill>
                            <a:srgbClr val="222222"/>
                          </a:solidFill>
                          <a:effectLst/>
                          <a:latin typeface="+mn-lt"/>
                        </a:rPr>
                        <a:t> -- </a:t>
                      </a:r>
                      <a:r>
                        <a:rPr lang="en-US" sz="1800" i="1" dirty="0">
                          <a:solidFill>
                            <a:srgbClr val="222222"/>
                          </a:solidFill>
                          <a:effectLst/>
                          <a:latin typeface="+mn-lt"/>
                        </a:rPr>
                        <a:t>stretch goal, rely on open infrastructure</a:t>
                      </a:r>
                      <a:endParaRPr lang="en-US" sz="1800" dirty="0">
                        <a:effectLst/>
                        <a:latin typeface="+mn-lt"/>
                      </a:endParaRPr>
                    </a:p>
                  </a:txBody>
                  <a:tcPr anchor="ctr"/>
                </a:tc>
                <a:extLst>
                  <a:ext uri="{0D108BD9-81ED-4DB2-BD59-A6C34878D82A}">
                    <a16:rowId xmlns:a16="http://schemas.microsoft.com/office/drawing/2014/main" val="3901103212"/>
                  </a:ext>
                </a:extLst>
              </a:tr>
              <a:tr h="370840">
                <a:tc>
                  <a:txBody>
                    <a:bodyPr/>
                    <a:lstStyle/>
                    <a:p>
                      <a:r>
                        <a:rPr lang="en-US" sz="1800" dirty="0">
                          <a:solidFill>
                            <a:srgbClr val="222222"/>
                          </a:solidFill>
                          <a:effectLst/>
                          <a:latin typeface="+mn-lt"/>
                        </a:rPr>
                        <a:t>High Availability</a:t>
                      </a:r>
                      <a:endParaRPr lang="en-US" sz="1800" dirty="0">
                        <a:effectLst/>
                        <a:latin typeface="+mn-lt"/>
                      </a:endParaRPr>
                    </a:p>
                  </a:txBody>
                  <a:tcPr anchor="ctr"/>
                </a:tc>
                <a:tc>
                  <a:txBody>
                    <a:bodyPr/>
                    <a:lstStyle/>
                    <a:p>
                      <a:r>
                        <a:rPr lang="en-US" sz="1800">
                          <a:solidFill>
                            <a:srgbClr val="222222"/>
                          </a:solidFill>
                          <a:effectLst/>
                          <a:latin typeface="+mn-lt"/>
                        </a:rPr>
                        <a:t>Document how to deploy Zowe with HA enablement</a:t>
                      </a:r>
                      <a:endParaRPr lang="en-US" sz="1800">
                        <a:effectLst/>
                        <a:latin typeface="+mn-lt"/>
                      </a:endParaRPr>
                    </a:p>
                  </a:txBody>
                  <a:tcPr anchor="ctr"/>
                </a:tc>
                <a:tc>
                  <a:txBody>
                    <a:bodyPr/>
                    <a:lstStyle/>
                    <a:p>
                      <a:pPr>
                        <a:buFont typeface="Arial" panose="020B0604020202020204" pitchFamily="34" charset="0"/>
                        <a:buChar char="•"/>
                      </a:pPr>
                      <a:r>
                        <a:rPr lang="en-US" sz="1800" dirty="0">
                          <a:solidFill>
                            <a:srgbClr val="222222"/>
                          </a:solidFill>
                          <a:effectLst/>
                          <a:latin typeface="+mn-lt"/>
                        </a:rPr>
                        <a:t>Verify and document z/OSMF HA </a:t>
                      </a:r>
                      <a:r>
                        <a:rPr lang="en-US" sz="1800" dirty="0">
                          <a:solidFill>
                            <a:srgbClr val="222222"/>
                          </a:solidFill>
                          <a:effectLst/>
                          <a:latin typeface="+mn-lt"/>
                          <a:hlinkClick r:id="rId7"/>
                        </a:rPr>
                        <a:t>https://github.com/zowe/zowe-install-packaging/issues/1863</a:t>
                      </a:r>
                      <a:endParaRPr lang="en-US" sz="1800" dirty="0">
                        <a:effectLst/>
                        <a:latin typeface="+mn-lt"/>
                      </a:endParaRPr>
                    </a:p>
                    <a:p>
                      <a:pPr>
                        <a:buFont typeface="Arial" panose="020B0604020202020204" pitchFamily="34" charset="0"/>
                        <a:buChar char="•"/>
                      </a:pPr>
                      <a:r>
                        <a:rPr lang="en-US" sz="1800" dirty="0">
                          <a:solidFill>
                            <a:srgbClr val="222222"/>
                          </a:solidFill>
                          <a:effectLst/>
                          <a:latin typeface="+mn-lt"/>
                        </a:rPr>
                        <a:t>Document how to configure </a:t>
                      </a:r>
                      <a:r>
                        <a:rPr lang="en-US" sz="1800" dirty="0" err="1">
                          <a:solidFill>
                            <a:srgbClr val="222222"/>
                          </a:solidFill>
                          <a:effectLst/>
                          <a:latin typeface="+mn-lt"/>
                        </a:rPr>
                        <a:t>Sysplex</a:t>
                      </a:r>
                      <a:r>
                        <a:rPr lang="en-US" sz="1800" dirty="0">
                          <a:solidFill>
                            <a:srgbClr val="222222"/>
                          </a:solidFill>
                          <a:effectLst/>
                          <a:latin typeface="+mn-lt"/>
                        </a:rPr>
                        <a:t> to work with Zowe HA </a:t>
                      </a:r>
                      <a:r>
                        <a:rPr lang="en-US" sz="1800" dirty="0">
                          <a:solidFill>
                            <a:srgbClr val="222222"/>
                          </a:solidFill>
                          <a:effectLst/>
                          <a:latin typeface="+mn-lt"/>
                          <a:hlinkClick r:id="rId8"/>
                        </a:rPr>
                        <a:t>https://github.com/zowe/zowe-install-packaging/issues/1864</a:t>
                      </a:r>
                      <a:endParaRPr lang="en-US" sz="1800" dirty="0">
                        <a:effectLst/>
                        <a:latin typeface="+mn-lt"/>
                      </a:endParaRPr>
                    </a:p>
                  </a:txBody>
                  <a:tcPr anchor="ctr"/>
                </a:tc>
                <a:extLst>
                  <a:ext uri="{0D108BD9-81ED-4DB2-BD59-A6C34878D82A}">
                    <a16:rowId xmlns:a16="http://schemas.microsoft.com/office/drawing/2014/main" val="3194487920"/>
                  </a:ext>
                </a:extLst>
              </a:tr>
            </a:tbl>
          </a:graphicData>
        </a:graphic>
      </p:graphicFrame>
      <p:sp>
        <p:nvSpPr>
          <p:cNvPr id="5" name="Star: 5 Points 4">
            <a:extLst>
              <a:ext uri="{FF2B5EF4-FFF2-40B4-BE49-F238E27FC236}">
                <a16:creationId xmlns:a16="http://schemas.microsoft.com/office/drawing/2014/main" id="{817FDC21-8A06-4D46-ADC9-DE228F5D6DC6}"/>
              </a:ext>
            </a:extLst>
          </p:cNvPr>
          <p:cNvSpPr/>
          <p:nvPr/>
        </p:nvSpPr>
        <p:spPr>
          <a:xfrm>
            <a:off x="-51955" y="2173322"/>
            <a:ext cx="909782" cy="674255"/>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E95D447A-9BA7-48D9-9DA9-93A2D9A83888}"/>
              </a:ext>
            </a:extLst>
          </p:cNvPr>
          <p:cNvSpPr/>
          <p:nvPr/>
        </p:nvSpPr>
        <p:spPr>
          <a:xfrm>
            <a:off x="-51955" y="3881992"/>
            <a:ext cx="909782" cy="674255"/>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D3C81901-437B-4030-9AFE-E083FFFB7CED}"/>
              </a:ext>
            </a:extLst>
          </p:cNvPr>
          <p:cNvSpPr/>
          <p:nvPr/>
        </p:nvSpPr>
        <p:spPr>
          <a:xfrm>
            <a:off x="-51955" y="4893373"/>
            <a:ext cx="909782" cy="674255"/>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BFBC2CB-8DD0-4A7D-8D98-6F8F8BA1C9AD}"/>
              </a:ext>
            </a:extLst>
          </p:cNvPr>
          <p:cNvSpPr txBox="1"/>
          <p:nvPr/>
        </p:nvSpPr>
        <p:spPr>
          <a:xfrm rot="320151">
            <a:off x="4765964" y="355753"/>
            <a:ext cx="6853382" cy="707886"/>
          </a:xfrm>
          <a:prstGeom prst="rect">
            <a:avLst/>
          </a:prstGeom>
          <a:solidFill>
            <a:schemeClr val="bg1"/>
          </a:solidFill>
        </p:spPr>
        <p:txBody>
          <a:bodyPr wrap="square" rtlCol="0">
            <a:spAutoFit/>
          </a:bodyPr>
          <a:lstStyle/>
          <a:p>
            <a:pPr algn="ctr"/>
            <a:r>
              <a:rPr lang="en-US" sz="2000" b="1" i="1" dirty="0"/>
              <a:t>HA on z/OS higher priority than container since container adoption will take some time to happen </a:t>
            </a:r>
          </a:p>
        </p:txBody>
      </p:sp>
    </p:spTree>
    <p:extLst>
      <p:ext uri="{BB962C8B-B14F-4D97-AF65-F5344CB8AC3E}">
        <p14:creationId xmlns:p14="http://schemas.microsoft.com/office/powerpoint/2010/main" val="1381256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D634-86DD-457F-834B-A90F7B12E819}"/>
              </a:ext>
            </a:extLst>
          </p:cNvPr>
          <p:cNvSpPr>
            <a:spLocks noGrp="1"/>
          </p:cNvSpPr>
          <p:nvPr>
            <p:ph type="title"/>
          </p:nvPr>
        </p:nvSpPr>
        <p:spPr>
          <a:xfrm>
            <a:off x="0" y="0"/>
            <a:ext cx="10515600" cy="683491"/>
          </a:xfrm>
        </p:spPr>
        <p:txBody>
          <a:bodyPr>
            <a:normAutofit fontScale="90000"/>
          </a:bodyPr>
          <a:lstStyle/>
          <a:p>
            <a:r>
              <a:rPr lang="en-US" dirty="0"/>
              <a:t>Systems (Part 2)  </a:t>
            </a:r>
          </a:p>
        </p:txBody>
      </p:sp>
      <p:graphicFrame>
        <p:nvGraphicFramePr>
          <p:cNvPr id="4" name="Table 4">
            <a:extLst>
              <a:ext uri="{FF2B5EF4-FFF2-40B4-BE49-F238E27FC236}">
                <a16:creationId xmlns:a16="http://schemas.microsoft.com/office/drawing/2014/main" id="{D47ABAC5-CE6F-49AD-9EF1-5483440F475B}"/>
              </a:ext>
            </a:extLst>
          </p:cNvPr>
          <p:cNvGraphicFramePr>
            <a:graphicFrameLocks noGrp="1"/>
          </p:cNvGraphicFramePr>
          <p:nvPr>
            <p:ph idx="1"/>
            <p:extLst>
              <p:ext uri="{D42A27DB-BD31-4B8C-83A1-F6EECF244321}">
                <p14:modId xmlns:p14="http://schemas.microsoft.com/office/powerpoint/2010/main" val="2986790195"/>
              </p:ext>
            </p:extLst>
          </p:nvPr>
        </p:nvGraphicFramePr>
        <p:xfrm>
          <a:off x="180109" y="661843"/>
          <a:ext cx="11831781" cy="6131560"/>
        </p:xfrm>
        <a:graphic>
          <a:graphicData uri="http://schemas.openxmlformats.org/drawingml/2006/table">
            <a:tbl>
              <a:tblPr firstRow="1" bandRow="1">
                <a:tableStyleId>{5C22544A-7EE6-4342-B048-85BDC9FD1C3A}</a:tableStyleId>
              </a:tblPr>
              <a:tblGrid>
                <a:gridCol w="1773382">
                  <a:extLst>
                    <a:ext uri="{9D8B030D-6E8A-4147-A177-3AD203B41FA5}">
                      <a16:colId xmlns:a16="http://schemas.microsoft.com/office/drawing/2014/main" val="857932307"/>
                    </a:ext>
                  </a:extLst>
                </a:gridCol>
                <a:gridCol w="1782618">
                  <a:extLst>
                    <a:ext uri="{9D8B030D-6E8A-4147-A177-3AD203B41FA5}">
                      <a16:colId xmlns:a16="http://schemas.microsoft.com/office/drawing/2014/main" val="3402682544"/>
                    </a:ext>
                  </a:extLst>
                </a:gridCol>
                <a:gridCol w="8275781">
                  <a:extLst>
                    <a:ext uri="{9D8B030D-6E8A-4147-A177-3AD203B41FA5}">
                      <a16:colId xmlns:a16="http://schemas.microsoft.com/office/drawing/2014/main" val="3279865425"/>
                    </a:ext>
                  </a:extLst>
                </a:gridCol>
              </a:tblGrid>
              <a:tr h="370840">
                <a:tc>
                  <a:txBody>
                    <a:bodyPr/>
                    <a:lstStyle/>
                    <a:p>
                      <a:r>
                        <a:rPr lang="en-US" sz="1800">
                          <a:solidFill>
                            <a:srgbClr val="222222"/>
                          </a:solidFill>
                          <a:effectLst/>
                          <a:latin typeface="+mn-lt"/>
                        </a:rPr>
                        <a:t>Milestone</a:t>
                      </a:r>
                      <a:endParaRPr lang="en-US" sz="1800">
                        <a:effectLst/>
                        <a:latin typeface="+mn-lt"/>
                      </a:endParaRPr>
                    </a:p>
                  </a:txBody>
                  <a:tcPr anchor="ctr"/>
                </a:tc>
                <a:tc>
                  <a:txBody>
                    <a:bodyPr/>
                    <a:lstStyle/>
                    <a:p>
                      <a:r>
                        <a:rPr lang="en-US" sz="1800">
                          <a:solidFill>
                            <a:srgbClr val="222222"/>
                          </a:solidFill>
                          <a:effectLst/>
                          <a:latin typeface="+mn-lt"/>
                        </a:rPr>
                        <a:t>Description</a:t>
                      </a:r>
                      <a:endParaRPr lang="en-US" sz="1800">
                        <a:effectLst/>
                        <a:latin typeface="+mn-lt"/>
                      </a:endParaRPr>
                    </a:p>
                  </a:txBody>
                  <a:tcPr anchor="ctr"/>
                </a:tc>
                <a:tc>
                  <a:txBody>
                    <a:bodyPr/>
                    <a:lstStyle/>
                    <a:p>
                      <a:r>
                        <a:rPr lang="en-US" sz="1800" dirty="0">
                          <a:solidFill>
                            <a:srgbClr val="222222"/>
                          </a:solidFill>
                          <a:effectLst/>
                          <a:latin typeface="+mn-lt"/>
                        </a:rPr>
                        <a:t>Deliverables</a:t>
                      </a:r>
                      <a:endParaRPr lang="en-US" sz="1800" dirty="0">
                        <a:effectLst/>
                        <a:latin typeface="+mn-lt"/>
                      </a:endParaRPr>
                    </a:p>
                  </a:txBody>
                  <a:tcPr anchor="ctr"/>
                </a:tc>
                <a:extLst>
                  <a:ext uri="{0D108BD9-81ED-4DB2-BD59-A6C34878D82A}">
                    <a16:rowId xmlns:a16="http://schemas.microsoft.com/office/drawing/2014/main" val="3150500397"/>
                  </a:ext>
                </a:extLst>
              </a:tr>
              <a:tr h="370840">
                <a:tc>
                  <a:txBody>
                    <a:bodyPr/>
                    <a:lstStyle/>
                    <a:p>
                      <a:r>
                        <a:rPr lang="en-US" sz="1800" dirty="0">
                          <a:solidFill>
                            <a:srgbClr val="222222"/>
                          </a:solidFill>
                          <a:effectLst/>
                          <a:latin typeface="+mn-lt"/>
                        </a:rPr>
                        <a:t>Performance Test</a:t>
                      </a:r>
                      <a:endParaRPr lang="en-US" sz="1800" dirty="0">
                        <a:effectLst/>
                        <a:latin typeface="+mn-lt"/>
                      </a:endParaRPr>
                    </a:p>
                  </a:txBody>
                  <a:tcPr anchor="ctr"/>
                </a:tc>
                <a:tc>
                  <a:txBody>
                    <a:bodyPr/>
                    <a:lstStyle/>
                    <a:p>
                      <a:r>
                        <a:rPr lang="en-US" sz="1800" dirty="0">
                          <a:solidFill>
                            <a:srgbClr val="222222"/>
                          </a:solidFill>
                          <a:effectLst/>
                          <a:latin typeface="+mn-lt"/>
                        </a:rPr>
                        <a:t>Finish implementation and setup component level test suites, provide continuous performance test report.</a:t>
                      </a:r>
                      <a:endParaRPr lang="en-US" sz="1800" dirty="0">
                        <a:effectLst/>
                        <a:latin typeface="+mn-lt"/>
                      </a:endParaRPr>
                    </a:p>
                  </a:txBody>
                  <a:tcPr anchor="ctr"/>
                </a:tc>
                <a:tc>
                  <a:txBody>
                    <a:bodyPr/>
                    <a:lstStyle/>
                    <a:p>
                      <a:pPr>
                        <a:buFont typeface="Arial" panose="020B0604020202020204" pitchFamily="34" charset="0"/>
                        <a:buChar char="•"/>
                      </a:pPr>
                      <a:r>
                        <a:rPr lang="en-US" sz="1800" dirty="0">
                          <a:solidFill>
                            <a:srgbClr val="222222"/>
                          </a:solidFill>
                          <a:effectLst/>
                          <a:latin typeface="+mn-lt"/>
                        </a:rPr>
                        <a:t>Create dedicated performance test suite for APIML </a:t>
                      </a:r>
                      <a:r>
                        <a:rPr lang="en-US" sz="1800" dirty="0">
                          <a:solidFill>
                            <a:srgbClr val="222222"/>
                          </a:solidFill>
                          <a:effectLst/>
                          <a:latin typeface="+mn-lt"/>
                          <a:hlinkClick r:id="rId2"/>
                        </a:rPr>
                        <a:t>https://github.com/zowe/zowe-install-packaging/issues/645</a:t>
                      </a:r>
                      <a:endParaRPr lang="en-US" sz="1800" dirty="0">
                        <a:effectLst/>
                        <a:latin typeface="+mn-lt"/>
                      </a:endParaRPr>
                    </a:p>
                    <a:p>
                      <a:pPr>
                        <a:buFont typeface="Arial" panose="020B0604020202020204" pitchFamily="34" charset="0"/>
                        <a:buChar char="•"/>
                      </a:pPr>
                      <a:r>
                        <a:rPr lang="en-US" sz="1800" dirty="0">
                          <a:solidFill>
                            <a:srgbClr val="222222"/>
                          </a:solidFill>
                          <a:effectLst/>
                          <a:latin typeface="+mn-lt"/>
                        </a:rPr>
                        <a:t>Create dedicated performance test suite for Desktop </a:t>
                      </a:r>
                      <a:r>
                        <a:rPr lang="en-US" sz="1800" dirty="0">
                          <a:solidFill>
                            <a:srgbClr val="222222"/>
                          </a:solidFill>
                          <a:effectLst/>
                          <a:latin typeface="+mn-lt"/>
                          <a:hlinkClick r:id="rId3"/>
                        </a:rPr>
                        <a:t>https://github.com/zowe/zowe-install-packaging/issues/643</a:t>
                      </a:r>
                      <a:endParaRPr lang="en-US" sz="1800" dirty="0">
                        <a:effectLst/>
                        <a:latin typeface="+mn-lt"/>
                      </a:endParaRPr>
                    </a:p>
                    <a:p>
                      <a:pPr>
                        <a:buFont typeface="Arial" panose="020B0604020202020204" pitchFamily="34" charset="0"/>
                        <a:buChar char="•"/>
                      </a:pPr>
                      <a:r>
                        <a:rPr lang="en-US" sz="1800" dirty="0">
                          <a:solidFill>
                            <a:srgbClr val="222222"/>
                          </a:solidFill>
                          <a:effectLst/>
                          <a:latin typeface="+mn-lt"/>
                        </a:rPr>
                        <a:t>Create performance test suite to compare API performance with different methods </a:t>
                      </a:r>
                      <a:r>
                        <a:rPr lang="en-US" sz="1800" dirty="0">
                          <a:solidFill>
                            <a:srgbClr val="222222"/>
                          </a:solidFill>
                          <a:effectLst/>
                          <a:latin typeface="+mn-lt"/>
                          <a:hlinkClick r:id="rId4"/>
                        </a:rPr>
                        <a:t>https://github.com/zowe/zowe-install-packaging/issues/633</a:t>
                      </a:r>
                      <a:endParaRPr lang="en-US" sz="1800" dirty="0">
                        <a:effectLst/>
                        <a:latin typeface="+mn-lt"/>
                      </a:endParaRPr>
                    </a:p>
                  </a:txBody>
                  <a:tcPr anchor="ctr"/>
                </a:tc>
                <a:extLst>
                  <a:ext uri="{0D108BD9-81ED-4DB2-BD59-A6C34878D82A}">
                    <a16:rowId xmlns:a16="http://schemas.microsoft.com/office/drawing/2014/main" val="3763376482"/>
                  </a:ext>
                </a:extLst>
              </a:tr>
              <a:tr h="370840">
                <a:tc>
                  <a:txBody>
                    <a:bodyPr/>
                    <a:lstStyle/>
                    <a:p>
                      <a:r>
                        <a:rPr lang="en-US" sz="1800" dirty="0">
                          <a:solidFill>
                            <a:srgbClr val="222222"/>
                          </a:solidFill>
                          <a:effectLst/>
                          <a:latin typeface="+mn-lt"/>
                        </a:rPr>
                        <a:t>Performance Test</a:t>
                      </a:r>
                      <a:endParaRPr lang="en-US" sz="1800" dirty="0">
                        <a:effectLst/>
                        <a:latin typeface="+mn-lt"/>
                      </a:endParaRPr>
                    </a:p>
                  </a:txBody>
                  <a:tcPr anchor="ctr"/>
                </a:tc>
                <a:tc>
                  <a:txBody>
                    <a:bodyPr/>
                    <a:lstStyle/>
                    <a:p>
                      <a:r>
                        <a:rPr lang="en-US" sz="1800">
                          <a:solidFill>
                            <a:srgbClr val="222222"/>
                          </a:solidFill>
                          <a:effectLst/>
                          <a:latin typeface="+mn-lt"/>
                        </a:rPr>
                        <a:t>Improve performance test tool set</a:t>
                      </a:r>
                      <a:endParaRPr lang="en-US" sz="1800">
                        <a:effectLst/>
                        <a:latin typeface="+mn-lt"/>
                      </a:endParaRPr>
                    </a:p>
                  </a:txBody>
                  <a:tcPr anchor="ctr"/>
                </a:tc>
                <a:tc>
                  <a:txBody>
                    <a:bodyPr/>
                    <a:lstStyle/>
                    <a:p>
                      <a:pPr>
                        <a:buFont typeface="Arial" panose="020B0604020202020204" pitchFamily="34" charset="0"/>
                        <a:buChar char="•"/>
                      </a:pPr>
                      <a:r>
                        <a:rPr lang="en-US" sz="1800" dirty="0">
                          <a:solidFill>
                            <a:srgbClr val="222222"/>
                          </a:solidFill>
                          <a:effectLst/>
                          <a:latin typeface="+mn-lt"/>
                        </a:rPr>
                        <a:t>Investigate methodology to measure performance of application/</a:t>
                      </a:r>
                      <a:r>
                        <a:rPr lang="en-US" sz="1800" dirty="0" err="1">
                          <a:solidFill>
                            <a:srgbClr val="222222"/>
                          </a:solidFill>
                          <a:effectLst/>
                          <a:latin typeface="+mn-lt"/>
                        </a:rPr>
                        <a:t>zowe</a:t>
                      </a:r>
                      <a:r>
                        <a:rPr lang="en-US" sz="1800" dirty="0">
                          <a:solidFill>
                            <a:srgbClr val="222222"/>
                          </a:solidFill>
                          <a:effectLst/>
                          <a:latin typeface="+mn-lt"/>
                        </a:rPr>
                        <a:t> startup time </a:t>
                      </a:r>
                      <a:r>
                        <a:rPr lang="en-US" sz="1800" dirty="0">
                          <a:solidFill>
                            <a:srgbClr val="222222"/>
                          </a:solidFill>
                          <a:effectLst/>
                          <a:latin typeface="+mn-lt"/>
                          <a:hlinkClick r:id="rId5"/>
                        </a:rPr>
                        <a:t>https://github.com/zowe/zowe-install-packaging/issues/1587</a:t>
                      </a:r>
                      <a:r>
                        <a:rPr lang="en-US" sz="1800" dirty="0">
                          <a:solidFill>
                            <a:srgbClr val="222222"/>
                          </a:solidFill>
                          <a:effectLst/>
                          <a:latin typeface="+mn-lt"/>
                        </a:rPr>
                        <a:t> -- </a:t>
                      </a:r>
                      <a:r>
                        <a:rPr lang="en-US" sz="1800" i="1" dirty="0">
                          <a:solidFill>
                            <a:srgbClr val="222222"/>
                          </a:solidFill>
                          <a:effectLst/>
                          <a:latin typeface="+mn-lt"/>
                        </a:rPr>
                        <a:t>stretch goal</a:t>
                      </a:r>
                      <a:endParaRPr lang="en-US" sz="1800" dirty="0">
                        <a:effectLst/>
                        <a:latin typeface="+mn-lt"/>
                      </a:endParaRPr>
                    </a:p>
                    <a:p>
                      <a:pPr>
                        <a:buFont typeface="Arial" panose="020B0604020202020204" pitchFamily="34" charset="0"/>
                        <a:buChar char="•"/>
                      </a:pPr>
                      <a:r>
                        <a:rPr lang="en-US" sz="1800" dirty="0">
                          <a:solidFill>
                            <a:srgbClr val="222222"/>
                          </a:solidFill>
                          <a:effectLst/>
                          <a:latin typeface="+mn-lt"/>
                        </a:rPr>
                        <a:t>Provide options for test cases to store more context and save in test report </a:t>
                      </a:r>
                      <a:r>
                        <a:rPr lang="en-US" sz="1800" dirty="0">
                          <a:solidFill>
                            <a:srgbClr val="222222"/>
                          </a:solidFill>
                          <a:effectLst/>
                          <a:latin typeface="+mn-lt"/>
                          <a:hlinkClick r:id="rId6"/>
                        </a:rPr>
                        <a:t>https://github.com/zowe/zowe-dependency-scan-pipeline/issues/36</a:t>
                      </a:r>
                      <a:endParaRPr lang="en-US" sz="1800" dirty="0">
                        <a:effectLst/>
                        <a:latin typeface="+mn-lt"/>
                      </a:endParaRPr>
                    </a:p>
                    <a:p>
                      <a:pPr>
                        <a:buFont typeface="Arial" panose="020B0604020202020204" pitchFamily="34" charset="0"/>
                        <a:buChar char="•"/>
                      </a:pPr>
                      <a:r>
                        <a:rPr lang="en-US" sz="1800" dirty="0">
                          <a:solidFill>
                            <a:srgbClr val="222222"/>
                          </a:solidFill>
                          <a:effectLst/>
                          <a:latin typeface="+mn-lt"/>
                        </a:rPr>
                        <a:t>Provide option to define how many requests sent to the server instead of test duration </a:t>
                      </a:r>
                      <a:r>
                        <a:rPr lang="en-US" sz="1800" dirty="0">
                          <a:solidFill>
                            <a:srgbClr val="222222"/>
                          </a:solidFill>
                          <a:effectLst/>
                          <a:latin typeface="+mn-lt"/>
                          <a:hlinkClick r:id="rId7"/>
                        </a:rPr>
                        <a:t>https://github.com/zowe/zowe-dependency-scan-pipeline/issues/34</a:t>
                      </a:r>
                      <a:endParaRPr lang="en-US" sz="1800" dirty="0">
                        <a:effectLst/>
                        <a:latin typeface="+mn-lt"/>
                      </a:endParaRPr>
                    </a:p>
                    <a:p>
                      <a:pPr>
                        <a:buFont typeface="Arial" panose="020B0604020202020204" pitchFamily="34" charset="0"/>
                        <a:buChar char="•"/>
                      </a:pPr>
                      <a:r>
                        <a:rPr lang="en-US" sz="1800" dirty="0">
                          <a:solidFill>
                            <a:srgbClr val="222222"/>
                          </a:solidFill>
                          <a:effectLst/>
                          <a:latin typeface="+mn-lt"/>
                        </a:rPr>
                        <a:t>Create Zowe Performance Plugin or client side GUI tool </a:t>
                      </a:r>
                      <a:r>
                        <a:rPr lang="en-US" sz="1800" dirty="0">
                          <a:solidFill>
                            <a:srgbClr val="222222"/>
                          </a:solidFill>
                          <a:effectLst/>
                          <a:latin typeface="+mn-lt"/>
                          <a:hlinkClick r:id="rId8"/>
                        </a:rPr>
                        <a:t>https://github.com/zowe/zowe-install-packaging/issues/636</a:t>
                      </a:r>
                      <a:r>
                        <a:rPr lang="en-US" sz="1800" dirty="0">
                          <a:solidFill>
                            <a:srgbClr val="222222"/>
                          </a:solidFill>
                          <a:effectLst/>
                          <a:latin typeface="+mn-lt"/>
                        </a:rPr>
                        <a:t> -- </a:t>
                      </a:r>
                      <a:r>
                        <a:rPr lang="en-US" sz="1800" i="1" dirty="0">
                          <a:solidFill>
                            <a:srgbClr val="222222"/>
                          </a:solidFill>
                          <a:effectLst/>
                          <a:latin typeface="+mn-lt"/>
                        </a:rPr>
                        <a:t>stretch goal</a:t>
                      </a:r>
                      <a:endParaRPr lang="en-US" sz="1800" dirty="0">
                        <a:effectLst/>
                        <a:latin typeface="+mn-lt"/>
                      </a:endParaRPr>
                    </a:p>
                  </a:txBody>
                  <a:tcPr anchor="ctr"/>
                </a:tc>
                <a:extLst>
                  <a:ext uri="{0D108BD9-81ED-4DB2-BD59-A6C34878D82A}">
                    <a16:rowId xmlns:a16="http://schemas.microsoft.com/office/drawing/2014/main" val="2818855608"/>
                  </a:ext>
                </a:extLst>
              </a:tr>
              <a:tr h="370840">
                <a:tc>
                  <a:txBody>
                    <a:bodyPr/>
                    <a:lstStyle/>
                    <a:p>
                      <a:r>
                        <a:rPr lang="en-US" sz="1800">
                          <a:solidFill>
                            <a:srgbClr val="222222"/>
                          </a:solidFill>
                          <a:effectLst/>
                          <a:latin typeface="+mn-lt"/>
                        </a:rPr>
                        <a:t>CI/CD</a:t>
                      </a:r>
                      <a:endParaRPr lang="en-US" sz="1800">
                        <a:effectLst/>
                        <a:latin typeface="+mn-lt"/>
                      </a:endParaRPr>
                    </a:p>
                  </a:txBody>
                  <a:tcPr anchor="ctr"/>
                </a:tc>
                <a:tc>
                  <a:txBody>
                    <a:bodyPr/>
                    <a:lstStyle/>
                    <a:p>
                      <a:r>
                        <a:rPr lang="en-US" sz="1800">
                          <a:solidFill>
                            <a:srgbClr val="222222"/>
                          </a:solidFill>
                          <a:effectLst/>
                          <a:latin typeface="+mn-lt"/>
                        </a:rPr>
                        <a:t>Investigate Jenkins alternatives</a:t>
                      </a:r>
                      <a:endParaRPr lang="en-US" sz="1800">
                        <a:effectLst/>
                        <a:latin typeface="+mn-lt"/>
                      </a:endParaRPr>
                    </a:p>
                  </a:txBody>
                  <a:tcPr anchor="ctr"/>
                </a:tc>
                <a:tc>
                  <a:txBody>
                    <a:bodyPr/>
                    <a:lstStyle/>
                    <a:p>
                      <a:pPr>
                        <a:buFont typeface="Arial" panose="020B0604020202020204" pitchFamily="34" charset="0"/>
                        <a:buChar char="•"/>
                      </a:pPr>
                      <a:r>
                        <a:rPr lang="en-US" sz="1800" dirty="0">
                          <a:solidFill>
                            <a:srgbClr val="222222"/>
                          </a:solidFill>
                          <a:effectLst/>
                          <a:latin typeface="+mn-lt"/>
                        </a:rPr>
                        <a:t>Investigate various CI/CD tools vs current Jenkins </a:t>
                      </a:r>
                      <a:r>
                        <a:rPr lang="en-US" sz="1800" dirty="0">
                          <a:solidFill>
                            <a:srgbClr val="222222"/>
                          </a:solidFill>
                          <a:effectLst/>
                          <a:latin typeface="+mn-lt"/>
                          <a:hlinkClick r:id="rId9"/>
                        </a:rPr>
                        <a:t>https://github.com/zowe/zowe-install-packaging/issues/1868</a:t>
                      </a:r>
                      <a:endParaRPr lang="en-US" sz="1800" dirty="0">
                        <a:effectLst/>
                        <a:latin typeface="+mn-lt"/>
                      </a:endParaRPr>
                    </a:p>
                  </a:txBody>
                  <a:tcPr anchor="ctr"/>
                </a:tc>
                <a:extLst>
                  <a:ext uri="{0D108BD9-81ED-4DB2-BD59-A6C34878D82A}">
                    <a16:rowId xmlns:a16="http://schemas.microsoft.com/office/drawing/2014/main" val="4044960463"/>
                  </a:ext>
                </a:extLst>
              </a:tr>
            </a:tbl>
          </a:graphicData>
        </a:graphic>
      </p:graphicFrame>
      <p:sp>
        <p:nvSpPr>
          <p:cNvPr id="5" name="TextBox 4">
            <a:extLst>
              <a:ext uri="{FF2B5EF4-FFF2-40B4-BE49-F238E27FC236}">
                <a16:creationId xmlns:a16="http://schemas.microsoft.com/office/drawing/2014/main" id="{50A6EF8A-9D82-4BB7-80E8-FCC94EBE789F}"/>
              </a:ext>
            </a:extLst>
          </p:cNvPr>
          <p:cNvSpPr txBox="1"/>
          <p:nvPr/>
        </p:nvSpPr>
        <p:spPr>
          <a:xfrm>
            <a:off x="5731164" y="327281"/>
            <a:ext cx="5532581" cy="1015663"/>
          </a:xfrm>
          <a:prstGeom prst="rect">
            <a:avLst/>
          </a:prstGeom>
          <a:solidFill>
            <a:schemeClr val="bg1"/>
          </a:solidFill>
        </p:spPr>
        <p:txBody>
          <a:bodyPr wrap="square" rtlCol="0">
            <a:spAutoFit/>
          </a:bodyPr>
          <a:lstStyle/>
          <a:p>
            <a:r>
              <a:rPr lang="en-US" sz="2000" b="1" i="1" dirty="0"/>
              <a:t>Performance is important but HA is relatively more important (and assuming container strategy gets traction with customers)  </a:t>
            </a:r>
          </a:p>
        </p:txBody>
      </p:sp>
    </p:spTree>
    <p:extLst>
      <p:ext uri="{BB962C8B-B14F-4D97-AF65-F5344CB8AC3E}">
        <p14:creationId xmlns:p14="http://schemas.microsoft.com/office/powerpoint/2010/main" val="312214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DC88545-76C5-4915-A038-CE99F1E66BB7}"/>
              </a:ext>
            </a:extLst>
          </p:cNvPr>
          <p:cNvGraphicFramePr>
            <a:graphicFrameLocks noGrp="1"/>
          </p:cNvGraphicFramePr>
          <p:nvPr>
            <p:ph idx="1"/>
            <p:extLst>
              <p:ext uri="{D42A27DB-BD31-4B8C-83A1-F6EECF244321}">
                <p14:modId xmlns:p14="http://schemas.microsoft.com/office/powerpoint/2010/main" val="1048292238"/>
              </p:ext>
            </p:extLst>
          </p:nvPr>
        </p:nvGraphicFramePr>
        <p:xfrm>
          <a:off x="71582" y="419966"/>
          <a:ext cx="11933382" cy="6309360"/>
        </p:xfrm>
        <a:graphic>
          <a:graphicData uri="http://schemas.openxmlformats.org/drawingml/2006/table">
            <a:tbl>
              <a:tblPr firstRow="1" bandRow="1">
                <a:tableStyleId>{5C22544A-7EE6-4342-B048-85BDC9FD1C3A}</a:tableStyleId>
              </a:tblPr>
              <a:tblGrid>
                <a:gridCol w="3193473">
                  <a:extLst>
                    <a:ext uri="{9D8B030D-6E8A-4147-A177-3AD203B41FA5}">
                      <a16:colId xmlns:a16="http://schemas.microsoft.com/office/drawing/2014/main" val="3314783615"/>
                    </a:ext>
                  </a:extLst>
                </a:gridCol>
                <a:gridCol w="4762115">
                  <a:extLst>
                    <a:ext uri="{9D8B030D-6E8A-4147-A177-3AD203B41FA5}">
                      <a16:colId xmlns:a16="http://schemas.microsoft.com/office/drawing/2014/main" val="1329757350"/>
                    </a:ext>
                  </a:extLst>
                </a:gridCol>
                <a:gridCol w="3977794">
                  <a:extLst>
                    <a:ext uri="{9D8B030D-6E8A-4147-A177-3AD203B41FA5}">
                      <a16:colId xmlns:a16="http://schemas.microsoft.com/office/drawing/2014/main" val="4116492822"/>
                    </a:ext>
                  </a:extLst>
                </a:gridCol>
              </a:tblGrid>
              <a:tr h="334541">
                <a:tc>
                  <a:txBody>
                    <a:bodyPr/>
                    <a:lstStyle/>
                    <a:p>
                      <a:r>
                        <a:rPr lang="en-US" sz="1600" dirty="0">
                          <a:solidFill>
                            <a:srgbClr val="222222"/>
                          </a:solidFill>
                          <a:effectLst/>
                          <a:latin typeface="+mn-lt"/>
                        </a:rPr>
                        <a:t>Milestone</a:t>
                      </a:r>
                      <a:endParaRPr lang="en-US" sz="1600" dirty="0">
                        <a:effectLst/>
                        <a:latin typeface="+mn-lt"/>
                      </a:endParaRPr>
                    </a:p>
                  </a:txBody>
                  <a:tcPr anchor="ctr"/>
                </a:tc>
                <a:tc>
                  <a:txBody>
                    <a:bodyPr/>
                    <a:lstStyle/>
                    <a:p>
                      <a:r>
                        <a:rPr lang="en-US" sz="1600">
                          <a:solidFill>
                            <a:srgbClr val="222222"/>
                          </a:solidFill>
                          <a:effectLst/>
                          <a:latin typeface="+mn-lt"/>
                        </a:rPr>
                        <a:t>Description</a:t>
                      </a:r>
                      <a:endParaRPr lang="en-US" sz="1600">
                        <a:effectLst/>
                        <a:latin typeface="+mn-lt"/>
                      </a:endParaRPr>
                    </a:p>
                  </a:txBody>
                  <a:tcPr anchor="ctr"/>
                </a:tc>
                <a:tc>
                  <a:txBody>
                    <a:bodyPr/>
                    <a:lstStyle/>
                    <a:p>
                      <a:r>
                        <a:rPr lang="en-US" sz="1600" dirty="0">
                          <a:solidFill>
                            <a:srgbClr val="222222"/>
                          </a:solidFill>
                          <a:effectLst/>
                          <a:latin typeface="+mn-lt"/>
                        </a:rPr>
                        <a:t>Deliverables</a:t>
                      </a:r>
                      <a:endParaRPr lang="en-US" sz="1600" dirty="0">
                        <a:effectLst/>
                        <a:latin typeface="+mn-lt"/>
                      </a:endParaRPr>
                    </a:p>
                  </a:txBody>
                  <a:tcPr anchor="ctr"/>
                </a:tc>
                <a:extLst>
                  <a:ext uri="{0D108BD9-81ED-4DB2-BD59-A6C34878D82A}">
                    <a16:rowId xmlns:a16="http://schemas.microsoft.com/office/drawing/2014/main" val="723856050"/>
                  </a:ext>
                </a:extLst>
              </a:tr>
              <a:tr h="1042697">
                <a:tc>
                  <a:txBody>
                    <a:bodyPr/>
                    <a:lstStyle/>
                    <a:p>
                      <a:r>
                        <a:rPr lang="en-US" sz="1600" b="1" dirty="0">
                          <a:solidFill>
                            <a:srgbClr val="222222"/>
                          </a:solidFill>
                          <a:effectLst/>
                          <a:latin typeface="+mn-lt"/>
                        </a:rPr>
                        <a:t>Session Expiration Customization</a:t>
                      </a:r>
                      <a:endParaRPr lang="en-US" sz="1600" dirty="0">
                        <a:effectLst/>
                        <a:latin typeface="+mn-lt"/>
                      </a:endParaRPr>
                    </a:p>
                  </a:txBody>
                  <a:tcPr anchor="ctr"/>
                </a:tc>
                <a:tc>
                  <a:txBody>
                    <a:bodyPr/>
                    <a:lstStyle/>
                    <a:p>
                      <a:r>
                        <a:rPr lang="en-US" sz="1600" dirty="0">
                          <a:solidFill>
                            <a:srgbClr val="222222"/>
                          </a:solidFill>
                          <a:effectLst/>
                          <a:latin typeface="+mn-lt"/>
                        </a:rPr>
                        <a:t>Vendor request: per-group customization of </a:t>
                      </a:r>
                      <a:r>
                        <a:rPr lang="en-US" sz="1600" dirty="0" err="1">
                          <a:solidFill>
                            <a:srgbClr val="222222"/>
                          </a:solidFill>
                          <a:effectLst/>
                          <a:latin typeface="+mn-lt"/>
                        </a:rPr>
                        <a:t>zss</a:t>
                      </a:r>
                      <a:r>
                        <a:rPr lang="en-US" sz="1600" dirty="0">
                          <a:solidFill>
                            <a:srgbClr val="222222"/>
                          </a:solidFill>
                          <a:effectLst/>
                          <a:latin typeface="+mn-lt"/>
                        </a:rPr>
                        <a:t> cookie expiration for using longer-lived sessions of the desktop</a:t>
                      </a:r>
                      <a:endParaRPr lang="en-US" sz="1600" dirty="0">
                        <a:effectLst/>
                        <a:latin typeface="+mn-lt"/>
                      </a:endParaRPr>
                    </a:p>
                    <a:p>
                      <a:r>
                        <a:rPr lang="en-US" sz="1600" dirty="0">
                          <a:solidFill>
                            <a:srgbClr val="222222"/>
                          </a:solidFill>
                          <a:effectLst/>
                          <a:latin typeface="+mn-lt"/>
                          <a:hlinkClick r:id="rId2"/>
                        </a:rPr>
                        <a:t>https://github.com/zowe/zlux/issues/434</a:t>
                      </a:r>
                      <a:endParaRPr lang="en-US" sz="1600" dirty="0">
                        <a:effectLst/>
                        <a:latin typeface="+mn-lt"/>
                      </a:endParaRPr>
                    </a:p>
                  </a:txBody>
                  <a:tcPr anchor="ctr"/>
                </a:tc>
                <a:tc>
                  <a:txBody>
                    <a:bodyPr/>
                    <a:lstStyle/>
                    <a:p>
                      <a:r>
                        <a:rPr lang="en-US" sz="1600" dirty="0">
                          <a:solidFill>
                            <a:srgbClr val="222222"/>
                          </a:solidFill>
                          <a:effectLst/>
                          <a:latin typeface="+mn-lt"/>
                        </a:rPr>
                        <a:t>ZSS Enhancement and documentation</a:t>
                      </a:r>
                      <a:endParaRPr lang="en-US" sz="1600" dirty="0">
                        <a:effectLst/>
                        <a:latin typeface="+mn-lt"/>
                      </a:endParaRPr>
                    </a:p>
                  </a:txBody>
                  <a:tcPr anchor="ctr"/>
                </a:tc>
                <a:extLst>
                  <a:ext uri="{0D108BD9-81ED-4DB2-BD59-A6C34878D82A}">
                    <a16:rowId xmlns:a16="http://schemas.microsoft.com/office/drawing/2014/main" val="2876661576"/>
                  </a:ext>
                </a:extLst>
              </a:tr>
              <a:tr h="1503924">
                <a:tc>
                  <a:txBody>
                    <a:bodyPr/>
                    <a:lstStyle/>
                    <a:p>
                      <a:r>
                        <a:rPr lang="en-US" sz="1600" b="1" dirty="0">
                          <a:solidFill>
                            <a:srgbClr val="222222"/>
                          </a:solidFill>
                          <a:effectLst/>
                          <a:latin typeface="+mn-lt"/>
                        </a:rPr>
                        <a:t>HA/FT State Migration</a:t>
                      </a:r>
                      <a:endParaRPr lang="en-US" sz="1600" dirty="0">
                        <a:effectLst/>
                        <a:latin typeface="+mn-lt"/>
                      </a:endParaRPr>
                    </a:p>
                  </a:txBody>
                  <a:tcPr anchor="ctr"/>
                </a:tc>
                <a:tc>
                  <a:txBody>
                    <a:bodyPr/>
                    <a:lstStyle/>
                    <a:p>
                      <a:r>
                        <a:rPr lang="en-US" sz="1600" dirty="0">
                          <a:solidFill>
                            <a:srgbClr val="222222"/>
                          </a:solidFill>
                          <a:effectLst/>
                          <a:latin typeface="+mn-lt"/>
                        </a:rPr>
                        <a:t>Enhance app-server and </a:t>
                      </a:r>
                      <a:r>
                        <a:rPr lang="en-US" sz="1600" dirty="0" err="1">
                          <a:solidFill>
                            <a:srgbClr val="222222"/>
                          </a:solidFill>
                          <a:effectLst/>
                          <a:latin typeface="+mn-lt"/>
                        </a:rPr>
                        <a:t>zss</a:t>
                      </a:r>
                      <a:r>
                        <a:rPr lang="en-US" sz="1600" dirty="0">
                          <a:solidFill>
                            <a:srgbClr val="222222"/>
                          </a:solidFill>
                          <a:effectLst/>
                          <a:latin typeface="+mn-lt"/>
                        </a:rPr>
                        <a:t> to push existing state to caching service</a:t>
                      </a:r>
                      <a:endParaRPr lang="en-US" sz="1600" dirty="0">
                        <a:effectLst/>
                        <a:latin typeface="+mn-lt"/>
                      </a:endParaRPr>
                    </a:p>
                    <a:p>
                      <a:r>
                        <a:rPr lang="en-US" sz="1600" dirty="0">
                          <a:solidFill>
                            <a:srgbClr val="222222"/>
                          </a:solidFill>
                          <a:effectLst/>
                          <a:latin typeface="+mn-lt"/>
                          <a:hlinkClick r:id="rId3"/>
                        </a:rPr>
                        <a:t>https://github.com/zowe/zlux/issues/542</a:t>
                      </a:r>
                      <a:r>
                        <a:rPr lang="en-US" sz="1600" dirty="0">
                          <a:solidFill>
                            <a:srgbClr val="222222"/>
                          </a:solidFill>
                          <a:effectLst/>
                          <a:latin typeface="+mn-lt"/>
                        </a:rPr>
                        <a:t> - EPIC</a:t>
                      </a:r>
                      <a:endParaRPr lang="en-US" sz="1600" dirty="0">
                        <a:effectLst/>
                        <a:latin typeface="+mn-lt"/>
                      </a:endParaRPr>
                    </a:p>
                    <a:p>
                      <a:r>
                        <a:rPr lang="en-US" sz="1600" dirty="0">
                          <a:solidFill>
                            <a:srgbClr val="222222"/>
                          </a:solidFill>
                          <a:effectLst/>
                          <a:latin typeface="+mn-lt"/>
                        </a:rPr>
                        <a:t>Zowe Install Packaging - EPIC</a:t>
                      </a:r>
                      <a:endParaRPr lang="en-US" sz="1600" dirty="0">
                        <a:effectLst/>
                        <a:latin typeface="+mn-lt"/>
                      </a:endParaRPr>
                    </a:p>
                    <a:p>
                      <a:r>
                        <a:rPr lang="en-US" sz="1600" dirty="0">
                          <a:solidFill>
                            <a:srgbClr val="222222"/>
                          </a:solidFill>
                          <a:effectLst/>
                          <a:latin typeface="+mn-lt"/>
                          <a:hlinkClick r:id="rId4"/>
                        </a:rPr>
                        <a:t>https://github.com/zowe/zowe-install-packaging/issues/1477</a:t>
                      </a:r>
                      <a:endParaRPr lang="en-US" sz="1600" dirty="0">
                        <a:effectLst/>
                        <a:latin typeface="+mn-lt"/>
                      </a:endParaRPr>
                    </a:p>
                  </a:txBody>
                  <a:tcPr anchor="ctr"/>
                </a:tc>
                <a:tc>
                  <a:txBody>
                    <a:bodyPr/>
                    <a:lstStyle/>
                    <a:p>
                      <a:r>
                        <a:rPr lang="en-US" sz="1600" dirty="0">
                          <a:solidFill>
                            <a:srgbClr val="222222"/>
                          </a:solidFill>
                          <a:effectLst/>
                          <a:latin typeface="+mn-lt"/>
                        </a:rPr>
                        <a:t>Seamless transition of state to caching service</a:t>
                      </a:r>
                      <a:endParaRPr lang="en-US" sz="1600" dirty="0">
                        <a:effectLst/>
                        <a:latin typeface="+mn-lt"/>
                      </a:endParaRPr>
                    </a:p>
                  </a:txBody>
                  <a:tcPr anchor="ctr"/>
                </a:tc>
                <a:extLst>
                  <a:ext uri="{0D108BD9-81ED-4DB2-BD59-A6C34878D82A}">
                    <a16:rowId xmlns:a16="http://schemas.microsoft.com/office/drawing/2014/main" val="4146330318"/>
                  </a:ext>
                </a:extLst>
              </a:tr>
              <a:tr h="1268015">
                <a:tc>
                  <a:txBody>
                    <a:bodyPr/>
                    <a:lstStyle/>
                    <a:p>
                      <a:r>
                        <a:rPr lang="en-US" sz="1600" b="1">
                          <a:solidFill>
                            <a:srgbClr val="222222"/>
                          </a:solidFill>
                          <a:effectLst/>
                          <a:latin typeface="+mn-lt"/>
                        </a:rPr>
                        <a:t>HA/FT Launcher</a:t>
                      </a:r>
                      <a:endParaRPr lang="en-US" sz="1600">
                        <a:effectLst/>
                        <a:latin typeface="+mn-lt"/>
                      </a:endParaRPr>
                    </a:p>
                  </a:txBody>
                  <a:tcPr anchor="ctr"/>
                </a:tc>
                <a:tc>
                  <a:txBody>
                    <a:bodyPr/>
                    <a:lstStyle/>
                    <a:p>
                      <a:r>
                        <a:rPr lang="en-US" sz="1600" dirty="0">
                          <a:solidFill>
                            <a:srgbClr val="222222"/>
                          </a:solidFill>
                          <a:effectLst/>
                          <a:latin typeface="+mn-lt"/>
                        </a:rPr>
                        <a:t>Integrate </a:t>
                      </a:r>
                      <a:r>
                        <a:rPr lang="en-US" sz="1600" dirty="0" err="1">
                          <a:solidFill>
                            <a:srgbClr val="222222"/>
                          </a:solidFill>
                          <a:effectLst/>
                          <a:latin typeface="+mn-lt"/>
                        </a:rPr>
                        <a:t>zowe</a:t>
                      </a:r>
                      <a:r>
                        <a:rPr lang="en-US" sz="1600" dirty="0">
                          <a:solidFill>
                            <a:srgbClr val="222222"/>
                          </a:solidFill>
                          <a:effectLst/>
                          <a:latin typeface="+mn-lt"/>
                        </a:rPr>
                        <a:t> launcher into z/</a:t>
                      </a:r>
                      <a:r>
                        <a:rPr lang="en-US" sz="1600" dirty="0" err="1">
                          <a:solidFill>
                            <a:srgbClr val="222222"/>
                          </a:solidFill>
                          <a:effectLst/>
                          <a:latin typeface="+mn-lt"/>
                        </a:rPr>
                        <a:t>os</a:t>
                      </a:r>
                      <a:r>
                        <a:rPr lang="en-US" sz="1600" dirty="0">
                          <a:solidFill>
                            <a:srgbClr val="222222"/>
                          </a:solidFill>
                          <a:effectLst/>
                          <a:latin typeface="+mn-lt"/>
                        </a:rPr>
                        <a:t> </a:t>
                      </a:r>
                      <a:r>
                        <a:rPr lang="en-US" sz="1600" dirty="0" err="1">
                          <a:solidFill>
                            <a:srgbClr val="222222"/>
                          </a:solidFill>
                          <a:effectLst/>
                          <a:latin typeface="+mn-lt"/>
                        </a:rPr>
                        <a:t>zowe</a:t>
                      </a:r>
                      <a:r>
                        <a:rPr lang="en-US" sz="1600" dirty="0">
                          <a:solidFill>
                            <a:srgbClr val="222222"/>
                          </a:solidFill>
                          <a:effectLst/>
                          <a:latin typeface="+mn-lt"/>
                        </a:rPr>
                        <a:t> builds and enhance it to fit new config and packaging structures so that it can replace scripting responsible for start/stop/restart tasks of components</a:t>
                      </a:r>
                      <a:endParaRPr lang="en-US" sz="1600" dirty="0">
                        <a:effectLst/>
                        <a:latin typeface="+mn-lt"/>
                      </a:endParaRPr>
                    </a:p>
                    <a:p>
                      <a:r>
                        <a:rPr lang="en-US" sz="1600" dirty="0">
                          <a:solidFill>
                            <a:srgbClr val="222222"/>
                          </a:solidFill>
                          <a:effectLst/>
                          <a:latin typeface="+mn-lt"/>
                          <a:hlinkClick r:id="rId3"/>
                        </a:rPr>
                        <a:t>https://github.com/zowe/zlux/issues/542</a:t>
                      </a:r>
                      <a:endParaRPr lang="en-US" sz="1600" dirty="0">
                        <a:effectLst/>
                        <a:latin typeface="+mn-lt"/>
                      </a:endParaRPr>
                    </a:p>
                  </a:txBody>
                  <a:tcPr anchor="ctr"/>
                </a:tc>
                <a:tc>
                  <a:txBody>
                    <a:bodyPr/>
                    <a:lstStyle/>
                    <a:p>
                      <a:r>
                        <a:rPr lang="en-US" sz="1600" dirty="0">
                          <a:solidFill>
                            <a:srgbClr val="222222"/>
                          </a:solidFill>
                          <a:effectLst/>
                          <a:latin typeface="+mn-lt"/>
                        </a:rPr>
                        <a:t>New z/</a:t>
                      </a:r>
                      <a:r>
                        <a:rPr lang="en-US" sz="1600" dirty="0" err="1">
                          <a:solidFill>
                            <a:srgbClr val="222222"/>
                          </a:solidFill>
                          <a:effectLst/>
                          <a:latin typeface="+mn-lt"/>
                        </a:rPr>
                        <a:t>os</a:t>
                      </a:r>
                      <a:r>
                        <a:rPr lang="en-US" sz="1600" dirty="0">
                          <a:solidFill>
                            <a:srgbClr val="222222"/>
                          </a:solidFill>
                          <a:effectLst/>
                          <a:latin typeface="+mn-lt"/>
                        </a:rPr>
                        <a:t> component of </a:t>
                      </a:r>
                      <a:r>
                        <a:rPr lang="en-US" sz="1600" dirty="0" err="1">
                          <a:solidFill>
                            <a:srgbClr val="222222"/>
                          </a:solidFill>
                          <a:effectLst/>
                          <a:latin typeface="+mn-lt"/>
                        </a:rPr>
                        <a:t>zowe</a:t>
                      </a:r>
                      <a:endParaRPr lang="en-US" sz="1600" dirty="0">
                        <a:effectLst/>
                        <a:latin typeface="+mn-lt"/>
                      </a:endParaRPr>
                    </a:p>
                  </a:txBody>
                  <a:tcPr anchor="ctr"/>
                </a:tc>
                <a:extLst>
                  <a:ext uri="{0D108BD9-81ED-4DB2-BD59-A6C34878D82A}">
                    <a16:rowId xmlns:a16="http://schemas.microsoft.com/office/drawing/2014/main" val="1636474682"/>
                  </a:ext>
                </a:extLst>
              </a:tr>
              <a:tr h="1975744">
                <a:tc>
                  <a:txBody>
                    <a:bodyPr/>
                    <a:lstStyle/>
                    <a:p>
                      <a:r>
                        <a:rPr lang="en-US" sz="1600" b="1" dirty="0">
                          <a:solidFill>
                            <a:srgbClr val="222222"/>
                          </a:solidFill>
                          <a:effectLst/>
                          <a:latin typeface="+mn-lt"/>
                        </a:rPr>
                        <a:t>Editor Dataset Write support</a:t>
                      </a:r>
                      <a:endParaRPr lang="en-US" sz="1600" dirty="0">
                        <a:effectLst/>
                        <a:latin typeface="+mn-lt"/>
                      </a:endParaRPr>
                    </a:p>
                  </a:txBody>
                  <a:tcPr anchor="ctr"/>
                </a:tc>
                <a:tc>
                  <a:txBody>
                    <a:bodyPr/>
                    <a:lstStyle/>
                    <a:p>
                      <a:r>
                        <a:rPr lang="en-US" sz="1600" dirty="0">
                          <a:solidFill>
                            <a:srgbClr val="222222"/>
                          </a:solidFill>
                          <a:effectLst/>
                          <a:latin typeface="+mn-lt"/>
                        </a:rPr>
                        <a:t>Completion of </a:t>
                      </a:r>
                      <a:r>
                        <a:rPr lang="en-US" sz="1600" dirty="0" err="1">
                          <a:solidFill>
                            <a:srgbClr val="222222"/>
                          </a:solidFill>
                          <a:effectLst/>
                          <a:latin typeface="+mn-lt"/>
                        </a:rPr>
                        <a:t>zowe</a:t>
                      </a:r>
                      <a:r>
                        <a:rPr lang="en-US" sz="1600" dirty="0">
                          <a:solidFill>
                            <a:srgbClr val="222222"/>
                          </a:solidFill>
                          <a:effectLst/>
                          <a:latin typeface="+mn-lt"/>
                        </a:rPr>
                        <a:t> editor enhancement for writing datasets with pessimistic locking (excluding </a:t>
                      </a:r>
                      <a:r>
                        <a:rPr lang="en-US" sz="1600" dirty="0" err="1">
                          <a:solidFill>
                            <a:srgbClr val="222222"/>
                          </a:solidFill>
                          <a:effectLst/>
                          <a:latin typeface="+mn-lt"/>
                        </a:rPr>
                        <a:t>vsam</a:t>
                      </a:r>
                      <a:r>
                        <a:rPr lang="en-US" sz="1600" dirty="0">
                          <a:solidFill>
                            <a:srgbClr val="222222"/>
                          </a:solidFill>
                          <a:effectLst/>
                          <a:latin typeface="+mn-lt"/>
                        </a:rPr>
                        <a:t>)</a:t>
                      </a:r>
                      <a:endParaRPr lang="en-US" sz="1600" dirty="0">
                        <a:effectLst/>
                        <a:latin typeface="+mn-lt"/>
                      </a:endParaRPr>
                    </a:p>
                    <a:p>
                      <a:r>
                        <a:rPr lang="en-US" sz="1600" dirty="0">
                          <a:solidFill>
                            <a:srgbClr val="222222"/>
                          </a:solidFill>
                          <a:effectLst/>
                          <a:latin typeface="+mn-lt"/>
                        </a:rPr>
                        <a:t>- Add ZSS API Testing project</a:t>
                      </a:r>
                      <a:endParaRPr lang="en-US" sz="1600" dirty="0">
                        <a:effectLst/>
                        <a:latin typeface="+mn-lt"/>
                      </a:endParaRPr>
                    </a:p>
                    <a:p>
                      <a:r>
                        <a:rPr lang="en-US" sz="1600" dirty="0">
                          <a:solidFill>
                            <a:srgbClr val="222222"/>
                          </a:solidFill>
                          <a:effectLst/>
                          <a:latin typeface="+mn-lt"/>
                          <a:hlinkClick r:id="rId5"/>
                        </a:rPr>
                        <a:t>https://github.com/zowe/zlux/issues/227</a:t>
                      </a:r>
                      <a:r>
                        <a:rPr lang="en-US" sz="1600" dirty="0">
                          <a:solidFill>
                            <a:srgbClr val="222222"/>
                          </a:solidFill>
                          <a:effectLst/>
                          <a:latin typeface="+mn-lt"/>
                        </a:rPr>
                        <a:t> - EPIC</a:t>
                      </a:r>
                      <a:endParaRPr lang="en-US" sz="1600" dirty="0">
                        <a:effectLst/>
                        <a:latin typeface="+mn-lt"/>
                      </a:endParaRPr>
                    </a:p>
                    <a:p>
                      <a:r>
                        <a:rPr lang="en-US" sz="1600" dirty="0">
                          <a:solidFill>
                            <a:srgbClr val="222222"/>
                          </a:solidFill>
                          <a:effectLst/>
                          <a:latin typeface="+mn-lt"/>
                          <a:hlinkClick r:id="rId6"/>
                        </a:rPr>
                        <a:t>https://github.com/zowe/zlux/issues/498</a:t>
                      </a:r>
                      <a:r>
                        <a:rPr lang="en-US" sz="1600" dirty="0">
                          <a:solidFill>
                            <a:srgbClr val="222222"/>
                          </a:solidFill>
                          <a:effectLst/>
                          <a:latin typeface="+mn-lt"/>
                        </a:rPr>
                        <a:t> - Current Item</a:t>
                      </a:r>
                      <a:endParaRPr lang="en-US" sz="1600" dirty="0">
                        <a:effectLst/>
                        <a:latin typeface="+mn-lt"/>
                      </a:endParaRPr>
                    </a:p>
                    <a:p>
                      <a:r>
                        <a:rPr lang="en-US" sz="1600" dirty="0">
                          <a:solidFill>
                            <a:srgbClr val="222222"/>
                          </a:solidFill>
                          <a:effectLst/>
                          <a:latin typeface="+mn-lt"/>
                          <a:hlinkClick r:id="rId7"/>
                        </a:rPr>
                        <a:t>https://github.com/zowe/zlux/issues/570</a:t>
                      </a:r>
                      <a:endParaRPr lang="en-US" sz="1600" dirty="0">
                        <a:effectLst/>
                        <a:latin typeface="+mn-lt"/>
                      </a:endParaRPr>
                    </a:p>
                    <a:p>
                      <a:r>
                        <a:rPr lang="en-US" sz="1600" dirty="0">
                          <a:solidFill>
                            <a:srgbClr val="222222"/>
                          </a:solidFill>
                          <a:effectLst/>
                          <a:latin typeface="+mn-lt"/>
                          <a:hlinkClick r:id="rId8"/>
                        </a:rPr>
                        <a:t>https://github.com/zowe/zlux/issues/571</a:t>
                      </a:r>
                      <a:endParaRPr lang="en-US" sz="1600" dirty="0">
                        <a:effectLst/>
                        <a:latin typeface="+mn-lt"/>
                      </a:endParaRPr>
                    </a:p>
                  </a:txBody>
                  <a:tcPr anchor="ctr"/>
                </a:tc>
                <a:tc>
                  <a:txBody>
                    <a:bodyPr/>
                    <a:lstStyle/>
                    <a:p>
                      <a:r>
                        <a:rPr lang="en-US" sz="1600" dirty="0">
                          <a:solidFill>
                            <a:srgbClr val="222222"/>
                          </a:solidFill>
                          <a:effectLst/>
                          <a:latin typeface="+mn-lt"/>
                        </a:rPr>
                        <a:t>Saving enabled for datasets in the editor</a:t>
                      </a:r>
                      <a:endParaRPr lang="en-US" sz="1600" dirty="0">
                        <a:effectLst/>
                        <a:latin typeface="+mn-lt"/>
                      </a:endParaRPr>
                    </a:p>
                  </a:txBody>
                  <a:tcPr anchor="ctr"/>
                </a:tc>
                <a:extLst>
                  <a:ext uri="{0D108BD9-81ED-4DB2-BD59-A6C34878D82A}">
                    <a16:rowId xmlns:a16="http://schemas.microsoft.com/office/drawing/2014/main" val="1953240344"/>
                  </a:ext>
                </a:extLst>
              </a:tr>
            </a:tbl>
          </a:graphicData>
        </a:graphic>
      </p:graphicFrame>
      <p:sp>
        <p:nvSpPr>
          <p:cNvPr id="2" name="Title 1">
            <a:extLst>
              <a:ext uri="{FF2B5EF4-FFF2-40B4-BE49-F238E27FC236}">
                <a16:creationId xmlns:a16="http://schemas.microsoft.com/office/drawing/2014/main" id="{9A6D4C7A-9BA8-4C27-B454-B62463BA617E}"/>
              </a:ext>
            </a:extLst>
          </p:cNvPr>
          <p:cNvSpPr>
            <a:spLocks noGrp="1"/>
          </p:cNvSpPr>
          <p:nvPr>
            <p:ph type="title"/>
          </p:nvPr>
        </p:nvSpPr>
        <p:spPr>
          <a:xfrm>
            <a:off x="0" y="0"/>
            <a:ext cx="10515600" cy="419966"/>
          </a:xfrm>
        </p:spPr>
        <p:txBody>
          <a:bodyPr>
            <a:normAutofit fontScale="90000"/>
          </a:bodyPr>
          <a:lstStyle/>
          <a:p>
            <a:r>
              <a:rPr lang="en-US" dirty="0"/>
              <a:t>Web UI (Part 1)  </a:t>
            </a:r>
          </a:p>
        </p:txBody>
      </p:sp>
      <p:sp>
        <p:nvSpPr>
          <p:cNvPr id="5" name="Star: 5 Points 4">
            <a:extLst>
              <a:ext uri="{FF2B5EF4-FFF2-40B4-BE49-F238E27FC236}">
                <a16:creationId xmlns:a16="http://schemas.microsoft.com/office/drawing/2014/main" id="{27EF30F9-EE4F-4AC6-9385-0FF42758D957}"/>
              </a:ext>
            </a:extLst>
          </p:cNvPr>
          <p:cNvSpPr/>
          <p:nvPr/>
        </p:nvSpPr>
        <p:spPr>
          <a:xfrm>
            <a:off x="2174008" y="2173322"/>
            <a:ext cx="909782" cy="674255"/>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6688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D95B5A-F3BE-C447-8B25-32D8AB44C8FF}"/>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369B499-721D-A74A-9669-DE1BE1DD5B1F}"/>
              </a:ext>
            </a:extLst>
          </p:cNvPr>
          <p:cNvSpPr>
            <a:spLocks noGrp="1"/>
          </p:cNvSpPr>
          <p:nvPr>
            <p:ph type="body" idx="1"/>
          </p:nvPr>
        </p:nvSpPr>
        <p:spPr>
          <a:xfrm>
            <a:off x="678873" y="2195080"/>
            <a:ext cx="11226799" cy="3180484"/>
          </a:xfrm>
        </p:spPr>
        <p:txBody>
          <a:bodyPr>
            <a:normAutofit/>
          </a:bodyPr>
          <a:lstStyle/>
          <a:p>
            <a:r>
              <a:rPr lang="en-US" sz="3600" dirty="0"/>
              <a:t>Quick overview of key community metrics from December </a:t>
            </a:r>
          </a:p>
          <a:p>
            <a:r>
              <a:rPr lang="en-US" sz="3600" dirty="0">
                <a:solidFill>
                  <a:schemeClr val="tx1"/>
                </a:solidFill>
              </a:rPr>
              <a:t>Zowe deliverables and achievements from last PI</a:t>
            </a:r>
          </a:p>
          <a:p>
            <a:r>
              <a:rPr lang="en-US" sz="3600" dirty="0"/>
              <a:t>Awareness of proposed ZLC and TSC Positioning </a:t>
            </a:r>
          </a:p>
          <a:p>
            <a:r>
              <a:rPr lang="en-US" sz="3600" dirty="0">
                <a:solidFill>
                  <a:schemeClr val="tx1"/>
                </a:solidFill>
              </a:rPr>
              <a:t>ZLC </a:t>
            </a:r>
            <a:r>
              <a:rPr lang="en-US" sz="3600" dirty="0"/>
              <a:t>c</a:t>
            </a:r>
            <a:r>
              <a:rPr lang="en-US" sz="3600" dirty="0">
                <a:solidFill>
                  <a:schemeClr val="tx1"/>
                </a:solidFill>
              </a:rPr>
              <a:t>omments on Squads High Level Plans </a:t>
            </a:r>
          </a:p>
          <a:p>
            <a:pPr marL="0" indent="0">
              <a:buNone/>
            </a:pPr>
            <a:endParaRPr lang="en-US" sz="3600" dirty="0"/>
          </a:p>
        </p:txBody>
      </p:sp>
    </p:spTree>
    <p:extLst>
      <p:ext uri="{BB962C8B-B14F-4D97-AF65-F5344CB8AC3E}">
        <p14:creationId xmlns:p14="http://schemas.microsoft.com/office/powerpoint/2010/main" val="142085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DC88545-76C5-4915-A038-CE99F1E66BB7}"/>
              </a:ext>
            </a:extLst>
          </p:cNvPr>
          <p:cNvGraphicFramePr>
            <a:graphicFrameLocks noGrp="1"/>
          </p:cNvGraphicFramePr>
          <p:nvPr>
            <p:ph idx="1"/>
            <p:extLst>
              <p:ext uri="{D42A27DB-BD31-4B8C-83A1-F6EECF244321}">
                <p14:modId xmlns:p14="http://schemas.microsoft.com/office/powerpoint/2010/main" val="3559602149"/>
              </p:ext>
            </p:extLst>
          </p:nvPr>
        </p:nvGraphicFramePr>
        <p:xfrm>
          <a:off x="71582" y="672222"/>
          <a:ext cx="11933382" cy="5759691"/>
        </p:xfrm>
        <a:graphic>
          <a:graphicData uri="http://schemas.openxmlformats.org/drawingml/2006/table">
            <a:tbl>
              <a:tblPr firstRow="1" bandRow="1">
                <a:tableStyleId>{5C22544A-7EE6-4342-B048-85BDC9FD1C3A}</a:tableStyleId>
              </a:tblPr>
              <a:tblGrid>
                <a:gridCol w="3193473">
                  <a:extLst>
                    <a:ext uri="{9D8B030D-6E8A-4147-A177-3AD203B41FA5}">
                      <a16:colId xmlns:a16="http://schemas.microsoft.com/office/drawing/2014/main" val="3314783615"/>
                    </a:ext>
                  </a:extLst>
                </a:gridCol>
                <a:gridCol w="4762115">
                  <a:extLst>
                    <a:ext uri="{9D8B030D-6E8A-4147-A177-3AD203B41FA5}">
                      <a16:colId xmlns:a16="http://schemas.microsoft.com/office/drawing/2014/main" val="1329757350"/>
                    </a:ext>
                  </a:extLst>
                </a:gridCol>
                <a:gridCol w="3977794">
                  <a:extLst>
                    <a:ext uri="{9D8B030D-6E8A-4147-A177-3AD203B41FA5}">
                      <a16:colId xmlns:a16="http://schemas.microsoft.com/office/drawing/2014/main" val="4116492822"/>
                    </a:ext>
                  </a:extLst>
                </a:gridCol>
              </a:tblGrid>
              <a:tr h="456171">
                <a:tc>
                  <a:txBody>
                    <a:bodyPr/>
                    <a:lstStyle/>
                    <a:p>
                      <a:r>
                        <a:rPr lang="en-US" sz="1600" dirty="0">
                          <a:solidFill>
                            <a:srgbClr val="222222"/>
                          </a:solidFill>
                          <a:effectLst/>
                          <a:latin typeface="+mn-lt"/>
                        </a:rPr>
                        <a:t>Milestone</a:t>
                      </a:r>
                      <a:endParaRPr lang="en-US" sz="1600" dirty="0">
                        <a:effectLst/>
                        <a:latin typeface="+mn-lt"/>
                      </a:endParaRPr>
                    </a:p>
                  </a:txBody>
                  <a:tcPr anchor="ctr"/>
                </a:tc>
                <a:tc>
                  <a:txBody>
                    <a:bodyPr/>
                    <a:lstStyle/>
                    <a:p>
                      <a:r>
                        <a:rPr lang="en-US" sz="1600">
                          <a:solidFill>
                            <a:srgbClr val="222222"/>
                          </a:solidFill>
                          <a:effectLst/>
                          <a:latin typeface="+mn-lt"/>
                        </a:rPr>
                        <a:t>Description</a:t>
                      </a:r>
                      <a:endParaRPr lang="en-US" sz="1600">
                        <a:effectLst/>
                        <a:latin typeface="+mn-lt"/>
                      </a:endParaRPr>
                    </a:p>
                  </a:txBody>
                  <a:tcPr anchor="ctr"/>
                </a:tc>
                <a:tc>
                  <a:txBody>
                    <a:bodyPr/>
                    <a:lstStyle/>
                    <a:p>
                      <a:r>
                        <a:rPr lang="en-US" sz="1600" dirty="0">
                          <a:solidFill>
                            <a:srgbClr val="222222"/>
                          </a:solidFill>
                          <a:effectLst/>
                          <a:latin typeface="+mn-lt"/>
                        </a:rPr>
                        <a:t>Deliverables</a:t>
                      </a:r>
                      <a:endParaRPr lang="en-US" sz="1600" dirty="0">
                        <a:effectLst/>
                        <a:latin typeface="+mn-lt"/>
                      </a:endParaRPr>
                    </a:p>
                  </a:txBody>
                  <a:tcPr anchor="ctr"/>
                </a:tc>
                <a:extLst>
                  <a:ext uri="{0D108BD9-81ED-4DB2-BD59-A6C34878D82A}">
                    <a16:rowId xmlns:a16="http://schemas.microsoft.com/office/drawing/2014/main" val="723856050"/>
                  </a:ext>
                </a:extLst>
              </a:tr>
              <a:tr h="1042697">
                <a:tc>
                  <a:txBody>
                    <a:bodyPr/>
                    <a:lstStyle/>
                    <a:p>
                      <a:r>
                        <a:rPr lang="en-US" sz="1600" b="1" dirty="0">
                          <a:solidFill>
                            <a:srgbClr val="222222"/>
                          </a:solidFill>
                          <a:effectLst/>
                          <a:latin typeface="+mn-lt"/>
                        </a:rPr>
                        <a:t>Backlog:</a:t>
                      </a:r>
                      <a:endParaRPr lang="en-US" sz="1600" dirty="0">
                        <a:effectLst/>
                        <a:latin typeface="+mn-lt"/>
                      </a:endParaRPr>
                    </a:p>
                    <a:p>
                      <a:r>
                        <a:rPr lang="en-US" sz="1600" dirty="0">
                          <a:solidFill>
                            <a:srgbClr val="222222"/>
                          </a:solidFill>
                          <a:effectLst/>
                          <a:latin typeface="+mn-lt"/>
                        </a:rPr>
                        <a:t>Continued Platform improvements</a:t>
                      </a:r>
                      <a:endParaRPr lang="en-US" sz="1600" dirty="0">
                        <a:effectLst/>
                        <a:latin typeface="+mn-lt"/>
                      </a:endParaRPr>
                    </a:p>
                    <a:p>
                      <a:r>
                        <a:rPr lang="en-US" sz="1600" dirty="0">
                          <a:solidFill>
                            <a:srgbClr val="222222"/>
                          </a:solidFill>
                          <a:effectLst/>
                          <a:latin typeface="+mn-lt"/>
                        </a:rPr>
                        <a:t>Continued Explorer/Editor Unification</a:t>
                      </a:r>
                      <a:endParaRPr lang="en-US" sz="1600" dirty="0">
                        <a:effectLst/>
                        <a:latin typeface="+mn-lt"/>
                      </a:endParaRPr>
                    </a:p>
                  </a:txBody>
                  <a:tcPr anchor="ctr"/>
                </a:tc>
                <a:tc>
                  <a:txBody>
                    <a:bodyPr/>
                    <a:lstStyle/>
                    <a:p>
                      <a:r>
                        <a:rPr lang="en-US" sz="1600" dirty="0">
                          <a:solidFill>
                            <a:srgbClr val="222222"/>
                          </a:solidFill>
                          <a:effectLst/>
                          <a:latin typeface="+mn-lt"/>
                        </a:rPr>
                        <a:t>item 4, 5, 6 &amp; 8 (see backup) </a:t>
                      </a:r>
                      <a:endParaRPr lang="en-US" sz="1600" dirty="0">
                        <a:effectLst/>
                        <a:latin typeface="+mn-lt"/>
                      </a:endParaRPr>
                    </a:p>
                    <a:p>
                      <a:pPr>
                        <a:buFont typeface="Arial" panose="020B0604020202020204" pitchFamily="34" charset="0"/>
                        <a:buChar char="•"/>
                      </a:pPr>
                      <a:r>
                        <a:rPr lang="en-US" sz="1600" dirty="0">
                          <a:solidFill>
                            <a:srgbClr val="222222"/>
                          </a:solidFill>
                          <a:effectLst/>
                          <a:latin typeface="+mn-lt"/>
                        </a:rPr>
                        <a:t>swagger - better </a:t>
                      </a:r>
                      <a:r>
                        <a:rPr lang="en-US" sz="1600" dirty="0" err="1">
                          <a:solidFill>
                            <a:srgbClr val="222222"/>
                          </a:solidFill>
                          <a:effectLst/>
                          <a:latin typeface="+mn-lt"/>
                        </a:rPr>
                        <a:t>api</a:t>
                      </a:r>
                      <a:r>
                        <a:rPr lang="en-US" sz="1600" dirty="0">
                          <a:solidFill>
                            <a:srgbClr val="222222"/>
                          </a:solidFill>
                          <a:effectLst/>
                          <a:latin typeface="+mn-lt"/>
                        </a:rPr>
                        <a:t> catalog support</a:t>
                      </a:r>
                      <a:endParaRPr lang="en-US" sz="1600" dirty="0">
                        <a:effectLst/>
                        <a:latin typeface="+mn-lt"/>
                      </a:endParaRPr>
                    </a:p>
                    <a:p>
                      <a:pPr>
                        <a:buFont typeface="Arial" panose="020B0604020202020204" pitchFamily="34" charset="0"/>
                        <a:buChar char="•"/>
                      </a:pPr>
                      <a:r>
                        <a:rPr lang="en-US" sz="1600" dirty="0">
                          <a:solidFill>
                            <a:srgbClr val="222222"/>
                          </a:solidFill>
                          <a:effectLst/>
                          <a:latin typeface="+mn-lt"/>
                        </a:rPr>
                        <a:t>app 2 app documentation &amp; adopt some v2 feature</a:t>
                      </a:r>
                      <a:endParaRPr lang="en-US" sz="1600" dirty="0">
                        <a:effectLst/>
                        <a:latin typeface="+mn-lt"/>
                      </a:endParaRPr>
                    </a:p>
                    <a:p>
                      <a:pPr>
                        <a:buFont typeface="Arial" panose="020B0604020202020204" pitchFamily="34" charset="0"/>
                        <a:buChar char="•"/>
                      </a:pPr>
                      <a:r>
                        <a:rPr lang="en-US" sz="1600" dirty="0" err="1">
                          <a:solidFill>
                            <a:srgbClr val="222222"/>
                          </a:solidFill>
                          <a:effectLst/>
                          <a:latin typeface="+mn-lt"/>
                        </a:rPr>
                        <a:t>zlux</a:t>
                      </a:r>
                      <a:r>
                        <a:rPr lang="en-US" sz="1600" dirty="0">
                          <a:solidFill>
                            <a:srgbClr val="222222"/>
                          </a:solidFill>
                          <a:effectLst/>
                          <a:latin typeface="+mn-lt"/>
                        </a:rPr>
                        <a:t> editor backlog</a:t>
                      </a:r>
                      <a:endParaRPr lang="en-US" sz="1600" dirty="0">
                        <a:effectLst/>
                        <a:latin typeface="+mn-lt"/>
                      </a:endParaRPr>
                    </a:p>
                    <a:p>
                      <a:pPr>
                        <a:buFont typeface="Arial" panose="020B0604020202020204" pitchFamily="34" charset="0"/>
                        <a:buChar char="•"/>
                      </a:pPr>
                      <a:r>
                        <a:rPr lang="en-US" sz="1600" dirty="0" err="1">
                          <a:solidFill>
                            <a:srgbClr val="222222"/>
                          </a:solidFill>
                          <a:effectLst/>
                          <a:latin typeface="+mn-lt"/>
                        </a:rPr>
                        <a:t>jes</a:t>
                      </a:r>
                      <a:r>
                        <a:rPr lang="en-US" sz="1600" dirty="0">
                          <a:solidFill>
                            <a:srgbClr val="222222"/>
                          </a:solidFill>
                          <a:effectLst/>
                          <a:latin typeface="+mn-lt"/>
                        </a:rPr>
                        <a:t> explorer backlog</a:t>
                      </a:r>
                      <a:endParaRPr lang="en-US" sz="1600" dirty="0">
                        <a:effectLst/>
                        <a:latin typeface="+mn-lt"/>
                      </a:endParaRPr>
                    </a:p>
                    <a:p>
                      <a:pPr>
                        <a:buFont typeface="Arial" panose="020B0604020202020204" pitchFamily="34" charset="0"/>
                        <a:buChar char="•"/>
                      </a:pPr>
                      <a:r>
                        <a:rPr lang="en-US" sz="1600" dirty="0">
                          <a:solidFill>
                            <a:srgbClr val="222222"/>
                          </a:solidFill>
                          <a:effectLst/>
                          <a:latin typeface="+mn-lt"/>
                        </a:rPr>
                        <a:t>bug - </a:t>
                      </a:r>
                      <a:r>
                        <a:rPr lang="en-US" sz="1600" dirty="0">
                          <a:solidFill>
                            <a:srgbClr val="222222"/>
                          </a:solidFill>
                          <a:effectLst/>
                          <a:latin typeface="+mn-lt"/>
                          <a:hlinkClick r:id="rId2"/>
                        </a:rPr>
                        <a:t>https://github.com/zowe/zlux/issues/566</a:t>
                      </a:r>
                      <a:endParaRPr lang="en-US" sz="1600" dirty="0">
                        <a:effectLst/>
                        <a:latin typeface="+mn-lt"/>
                      </a:endParaRPr>
                    </a:p>
                  </a:txBody>
                  <a:tcPr anchor="ctr"/>
                </a:tc>
                <a:tc>
                  <a:txBody>
                    <a:bodyPr/>
                    <a:lstStyle/>
                    <a:p>
                      <a:endParaRPr lang="en-US" sz="1600" dirty="0">
                        <a:effectLst/>
                        <a:latin typeface="+mn-lt"/>
                      </a:endParaRPr>
                    </a:p>
                  </a:txBody>
                  <a:tcPr anchor="ctr"/>
                </a:tc>
                <a:extLst>
                  <a:ext uri="{0D108BD9-81ED-4DB2-BD59-A6C34878D82A}">
                    <a16:rowId xmlns:a16="http://schemas.microsoft.com/office/drawing/2014/main" val="2876661576"/>
                  </a:ext>
                </a:extLst>
              </a:tr>
              <a:tr h="1503924">
                <a:tc>
                  <a:txBody>
                    <a:bodyPr/>
                    <a:lstStyle/>
                    <a:p>
                      <a:r>
                        <a:rPr lang="en-US" sz="1600" b="1">
                          <a:solidFill>
                            <a:srgbClr val="222222"/>
                          </a:solidFill>
                          <a:effectLst/>
                          <a:latin typeface="+mn-lt"/>
                        </a:rPr>
                        <a:t>Docker/Kubernetes (stretch)</a:t>
                      </a:r>
                      <a:endParaRPr lang="en-US" sz="1600">
                        <a:effectLst/>
                        <a:latin typeface="+mn-lt"/>
                      </a:endParaRPr>
                    </a:p>
                  </a:txBody>
                  <a:tcPr anchor="ctr"/>
                </a:tc>
                <a:tc>
                  <a:txBody>
                    <a:bodyPr/>
                    <a:lstStyle/>
                    <a:p>
                      <a:r>
                        <a:rPr lang="en-US" sz="1600" dirty="0">
                          <a:solidFill>
                            <a:srgbClr val="222222"/>
                          </a:solidFill>
                          <a:effectLst/>
                          <a:latin typeface="+mn-lt"/>
                        </a:rPr>
                        <a:t>- need </a:t>
                      </a:r>
                      <a:r>
                        <a:rPr lang="en-US" sz="1600" b="1" dirty="0">
                          <a:solidFill>
                            <a:srgbClr val="222222"/>
                          </a:solidFill>
                          <a:effectLst/>
                          <a:latin typeface="+mn-lt"/>
                        </a:rPr>
                        <a:t>cross squad support for testing - especially APIML</a:t>
                      </a:r>
                      <a:endParaRPr lang="en-US" sz="1600" dirty="0">
                        <a:effectLst/>
                        <a:latin typeface="+mn-lt"/>
                      </a:endParaRPr>
                    </a:p>
                    <a:p>
                      <a:r>
                        <a:rPr lang="en-US" sz="1600" dirty="0">
                          <a:solidFill>
                            <a:srgbClr val="222222"/>
                          </a:solidFill>
                          <a:effectLst/>
                          <a:latin typeface="+mn-lt"/>
                        </a:rPr>
                        <a:t>- need </a:t>
                      </a:r>
                      <a:r>
                        <a:rPr lang="en-US" sz="1600" b="1" dirty="0">
                          <a:solidFill>
                            <a:srgbClr val="222222"/>
                          </a:solidFill>
                          <a:effectLst/>
                          <a:latin typeface="+mn-lt"/>
                        </a:rPr>
                        <a:t>all squads to try out docker tech preview and try extender scenario</a:t>
                      </a:r>
                      <a:endParaRPr lang="en-US" sz="1600" dirty="0">
                        <a:effectLst/>
                        <a:latin typeface="+mn-lt"/>
                      </a:endParaRPr>
                    </a:p>
                    <a:p>
                      <a:r>
                        <a:rPr lang="en-US" sz="1600" dirty="0">
                          <a:solidFill>
                            <a:srgbClr val="222222"/>
                          </a:solidFill>
                          <a:effectLst/>
                          <a:latin typeface="+mn-lt"/>
                        </a:rPr>
                        <a:t>- Some backlog items from </a:t>
                      </a:r>
                      <a:r>
                        <a:rPr lang="en-US" sz="1600" dirty="0" err="1">
                          <a:solidFill>
                            <a:srgbClr val="222222"/>
                          </a:solidFill>
                          <a:effectLst/>
                          <a:latin typeface="+mn-lt"/>
                        </a:rPr>
                        <a:t>kubernetes</a:t>
                      </a:r>
                      <a:r>
                        <a:rPr lang="en-US" sz="1600" dirty="0">
                          <a:solidFill>
                            <a:srgbClr val="222222"/>
                          </a:solidFill>
                          <a:effectLst/>
                          <a:latin typeface="+mn-lt"/>
                        </a:rPr>
                        <a:t> sample project</a:t>
                      </a:r>
                      <a:endParaRPr lang="en-US" sz="1600" dirty="0">
                        <a:effectLst/>
                        <a:latin typeface="+mn-lt"/>
                      </a:endParaRPr>
                    </a:p>
                    <a:p>
                      <a:r>
                        <a:rPr lang="en-US" sz="1600" dirty="0">
                          <a:solidFill>
                            <a:srgbClr val="1D1C1D"/>
                          </a:solidFill>
                          <a:effectLst/>
                          <a:latin typeface="+mn-lt"/>
                        </a:rPr>
                        <a:t> </a:t>
                      </a:r>
                      <a:r>
                        <a:rPr lang="en-US" sz="1600" dirty="0">
                          <a:solidFill>
                            <a:srgbClr val="222222"/>
                          </a:solidFill>
                          <a:effectLst/>
                          <a:latin typeface="+mn-lt"/>
                          <a:hlinkClick r:id="rId3"/>
                        </a:rPr>
                        <a:t>https://github.com/zowe/zowe-install-packaging/pull/1725</a:t>
                      </a:r>
                      <a:r>
                        <a:rPr lang="en-US" sz="1600" dirty="0">
                          <a:solidFill>
                            <a:srgbClr val="222222"/>
                          </a:solidFill>
                          <a:effectLst/>
                          <a:latin typeface="+mn-lt"/>
                        </a:rPr>
                        <a:t> - server to log to files in addition to </a:t>
                      </a:r>
                      <a:r>
                        <a:rPr lang="en-US" sz="1600" dirty="0" err="1">
                          <a:solidFill>
                            <a:srgbClr val="222222"/>
                          </a:solidFill>
                          <a:effectLst/>
                          <a:latin typeface="+mn-lt"/>
                        </a:rPr>
                        <a:t>stdout</a:t>
                      </a:r>
                      <a:endParaRPr lang="en-US" sz="1600" dirty="0">
                        <a:effectLst/>
                        <a:latin typeface="+mn-lt"/>
                      </a:endParaRPr>
                    </a:p>
                    <a:p>
                      <a:r>
                        <a:rPr lang="en-US" sz="1600" dirty="0">
                          <a:solidFill>
                            <a:srgbClr val="222222"/>
                          </a:solidFill>
                          <a:effectLst/>
                          <a:latin typeface="+mn-lt"/>
                          <a:hlinkClick r:id="rId4"/>
                        </a:rPr>
                        <a:t>https://github.com/zowe/zss/pull/226</a:t>
                      </a:r>
                      <a:r>
                        <a:rPr lang="en-US" sz="1600" dirty="0">
                          <a:solidFill>
                            <a:srgbClr val="1D1C1D"/>
                          </a:solidFill>
                          <a:effectLst/>
                          <a:latin typeface="+mn-lt"/>
                        </a:rPr>
                        <a:t>  - </a:t>
                      </a:r>
                      <a:r>
                        <a:rPr lang="en-US" sz="1600" dirty="0" err="1">
                          <a:solidFill>
                            <a:srgbClr val="1D1C1D"/>
                          </a:solidFill>
                          <a:effectLst/>
                          <a:latin typeface="+mn-lt"/>
                        </a:rPr>
                        <a:t>zss</a:t>
                      </a:r>
                      <a:r>
                        <a:rPr lang="en-US" sz="1600" dirty="0">
                          <a:solidFill>
                            <a:srgbClr val="1D1C1D"/>
                          </a:solidFill>
                          <a:effectLst/>
                          <a:latin typeface="+mn-lt"/>
                        </a:rPr>
                        <a:t> </a:t>
                      </a:r>
                      <a:r>
                        <a:rPr lang="en-US" sz="1600" dirty="0" err="1">
                          <a:solidFill>
                            <a:srgbClr val="1D1C1D"/>
                          </a:solidFill>
                          <a:effectLst/>
                          <a:latin typeface="+mn-lt"/>
                        </a:rPr>
                        <a:t>tls</a:t>
                      </a:r>
                      <a:endParaRPr lang="en-US" sz="1600" dirty="0">
                        <a:effectLst/>
                        <a:latin typeface="+mn-lt"/>
                      </a:endParaRPr>
                    </a:p>
                    <a:p>
                      <a:r>
                        <a:rPr lang="en-US" sz="1600" dirty="0">
                          <a:solidFill>
                            <a:srgbClr val="222222"/>
                          </a:solidFill>
                          <a:effectLst/>
                          <a:latin typeface="+mn-lt"/>
                          <a:hlinkClick r:id="rId5"/>
                        </a:rPr>
                        <a:t>https://github.com/zowe/zlux/issues/575</a:t>
                      </a:r>
                      <a:r>
                        <a:rPr lang="en-US" sz="1600" dirty="0">
                          <a:solidFill>
                            <a:srgbClr val="222222"/>
                          </a:solidFill>
                          <a:effectLst/>
                          <a:latin typeface="+mn-lt"/>
                        </a:rPr>
                        <a:t> - different hostname support for various </a:t>
                      </a:r>
                      <a:r>
                        <a:rPr lang="en-US" sz="1600" dirty="0" err="1">
                          <a:solidFill>
                            <a:srgbClr val="222222"/>
                          </a:solidFill>
                          <a:effectLst/>
                          <a:latin typeface="+mn-lt"/>
                        </a:rPr>
                        <a:t>apiml</a:t>
                      </a:r>
                      <a:r>
                        <a:rPr lang="en-US" sz="1600" dirty="0">
                          <a:solidFill>
                            <a:srgbClr val="222222"/>
                          </a:solidFill>
                          <a:effectLst/>
                          <a:latin typeface="+mn-lt"/>
                        </a:rPr>
                        <a:t> services</a:t>
                      </a:r>
                      <a:endParaRPr lang="en-US" sz="1600" dirty="0">
                        <a:effectLst/>
                        <a:latin typeface="+mn-lt"/>
                      </a:endParaRPr>
                    </a:p>
                    <a:p>
                      <a:r>
                        <a:rPr lang="en-US" sz="1600" dirty="0">
                          <a:solidFill>
                            <a:srgbClr val="222222"/>
                          </a:solidFill>
                          <a:effectLst/>
                          <a:latin typeface="+mn-lt"/>
                          <a:hlinkClick r:id="rId6"/>
                        </a:rPr>
                        <a:t>https://github.com/zowe/zowe-container-sample/issues/11</a:t>
                      </a:r>
                      <a:r>
                        <a:rPr lang="en-US" sz="1600" dirty="0">
                          <a:solidFill>
                            <a:srgbClr val="222222"/>
                          </a:solidFill>
                          <a:effectLst/>
                          <a:latin typeface="+mn-lt"/>
                        </a:rPr>
                        <a:t> - helm chart for </a:t>
                      </a:r>
                      <a:r>
                        <a:rPr lang="en-US" sz="1600" dirty="0" err="1">
                          <a:solidFill>
                            <a:srgbClr val="222222"/>
                          </a:solidFill>
                          <a:effectLst/>
                          <a:latin typeface="+mn-lt"/>
                        </a:rPr>
                        <a:t>zlux</a:t>
                      </a:r>
                      <a:r>
                        <a:rPr lang="en-US" sz="1600" dirty="0">
                          <a:solidFill>
                            <a:srgbClr val="222222"/>
                          </a:solidFill>
                          <a:effectLst/>
                          <a:latin typeface="+mn-lt"/>
                        </a:rPr>
                        <a:t> app server</a:t>
                      </a:r>
                      <a:endParaRPr lang="en-US" sz="1600" dirty="0">
                        <a:effectLst/>
                        <a:latin typeface="+mn-lt"/>
                      </a:endParaRPr>
                    </a:p>
                    <a:p>
                      <a:r>
                        <a:rPr lang="en-US" sz="1600" dirty="0">
                          <a:solidFill>
                            <a:srgbClr val="222222"/>
                          </a:solidFill>
                          <a:effectLst/>
                          <a:latin typeface="+mn-lt"/>
                          <a:hlinkClick r:id="rId7"/>
                        </a:rPr>
                        <a:t>https://github.com/zowe/zowe-container-sample/issues/2</a:t>
                      </a:r>
                      <a:r>
                        <a:rPr lang="en-US" sz="1600" dirty="0">
                          <a:solidFill>
                            <a:srgbClr val="222222"/>
                          </a:solidFill>
                          <a:effectLst/>
                          <a:latin typeface="+mn-lt"/>
                        </a:rPr>
                        <a:t> - helm char for explorers</a:t>
                      </a:r>
                      <a:endParaRPr lang="en-US" sz="1600" dirty="0">
                        <a:effectLst/>
                        <a:latin typeface="+mn-lt"/>
                      </a:endParaRPr>
                    </a:p>
                  </a:txBody>
                  <a:tcPr anchor="ctr"/>
                </a:tc>
                <a:tc>
                  <a:txBody>
                    <a:bodyPr/>
                    <a:lstStyle/>
                    <a:p>
                      <a:endParaRPr lang="en-US" sz="1600" dirty="0">
                        <a:effectLst/>
                        <a:latin typeface="+mn-lt"/>
                      </a:endParaRPr>
                    </a:p>
                  </a:txBody>
                  <a:tcPr anchor="ctr"/>
                </a:tc>
                <a:extLst>
                  <a:ext uri="{0D108BD9-81ED-4DB2-BD59-A6C34878D82A}">
                    <a16:rowId xmlns:a16="http://schemas.microsoft.com/office/drawing/2014/main" val="4146330318"/>
                  </a:ext>
                </a:extLst>
              </a:tr>
            </a:tbl>
          </a:graphicData>
        </a:graphic>
      </p:graphicFrame>
      <p:sp>
        <p:nvSpPr>
          <p:cNvPr id="2" name="Title 1">
            <a:extLst>
              <a:ext uri="{FF2B5EF4-FFF2-40B4-BE49-F238E27FC236}">
                <a16:creationId xmlns:a16="http://schemas.microsoft.com/office/drawing/2014/main" id="{9A6D4C7A-9BA8-4C27-B454-B62463BA617E}"/>
              </a:ext>
            </a:extLst>
          </p:cNvPr>
          <p:cNvSpPr>
            <a:spLocks noGrp="1"/>
          </p:cNvSpPr>
          <p:nvPr>
            <p:ph type="title"/>
          </p:nvPr>
        </p:nvSpPr>
        <p:spPr>
          <a:xfrm>
            <a:off x="71582" y="88037"/>
            <a:ext cx="10515600" cy="419966"/>
          </a:xfrm>
        </p:spPr>
        <p:txBody>
          <a:bodyPr>
            <a:normAutofit fontScale="90000"/>
          </a:bodyPr>
          <a:lstStyle/>
          <a:p>
            <a:r>
              <a:rPr lang="en-US" dirty="0"/>
              <a:t>Web UI (Part 2)  </a:t>
            </a:r>
          </a:p>
        </p:txBody>
      </p:sp>
    </p:spTree>
    <p:extLst>
      <p:ext uri="{BB962C8B-B14F-4D97-AF65-F5344CB8AC3E}">
        <p14:creationId xmlns:p14="http://schemas.microsoft.com/office/powerpoint/2010/main" val="2952712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1DDB-B4EF-4539-8937-1BED92CA57C3}"/>
              </a:ext>
            </a:extLst>
          </p:cNvPr>
          <p:cNvSpPr>
            <a:spLocks noGrp="1"/>
          </p:cNvSpPr>
          <p:nvPr>
            <p:ph type="title"/>
          </p:nvPr>
        </p:nvSpPr>
        <p:spPr>
          <a:xfrm>
            <a:off x="339436" y="97271"/>
            <a:ext cx="10515600" cy="442529"/>
          </a:xfrm>
        </p:spPr>
        <p:txBody>
          <a:bodyPr>
            <a:normAutofit fontScale="90000"/>
          </a:bodyPr>
          <a:lstStyle/>
          <a:p>
            <a:r>
              <a:rPr lang="en-US" dirty="0"/>
              <a:t>On Boarding </a:t>
            </a:r>
          </a:p>
        </p:txBody>
      </p:sp>
      <p:graphicFrame>
        <p:nvGraphicFramePr>
          <p:cNvPr id="3" name="Table 3">
            <a:extLst>
              <a:ext uri="{FF2B5EF4-FFF2-40B4-BE49-F238E27FC236}">
                <a16:creationId xmlns:a16="http://schemas.microsoft.com/office/drawing/2014/main" id="{A36C7573-4546-4390-AAAC-890F78F3722B}"/>
              </a:ext>
            </a:extLst>
          </p:cNvPr>
          <p:cNvGraphicFramePr>
            <a:graphicFrameLocks noGrp="1"/>
          </p:cNvGraphicFramePr>
          <p:nvPr>
            <p:extLst>
              <p:ext uri="{D42A27DB-BD31-4B8C-83A1-F6EECF244321}">
                <p14:modId xmlns:p14="http://schemas.microsoft.com/office/powerpoint/2010/main" val="4177605944"/>
              </p:ext>
            </p:extLst>
          </p:nvPr>
        </p:nvGraphicFramePr>
        <p:xfrm>
          <a:off x="339436" y="719666"/>
          <a:ext cx="11556999" cy="5461000"/>
        </p:xfrm>
        <a:graphic>
          <a:graphicData uri="http://schemas.openxmlformats.org/drawingml/2006/table">
            <a:tbl>
              <a:tblPr firstRow="1" bandRow="1">
                <a:tableStyleId>{5C22544A-7EE6-4342-B048-85BDC9FD1C3A}</a:tableStyleId>
              </a:tblPr>
              <a:tblGrid>
                <a:gridCol w="2865582">
                  <a:extLst>
                    <a:ext uri="{9D8B030D-6E8A-4147-A177-3AD203B41FA5}">
                      <a16:colId xmlns:a16="http://schemas.microsoft.com/office/drawing/2014/main" val="2987520324"/>
                    </a:ext>
                  </a:extLst>
                </a:gridCol>
                <a:gridCol w="4839084">
                  <a:extLst>
                    <a:ext uri="{9D8B030D-6E8A-4147-A177-3AD203B41FA5}">
                      <a16:colId xmlns:a16="http://schemas.microsoft.com/office/drawing/2014/main" val="1490297396"/>
                    </a:ext>
                  </a:extLst>
                </a:gridCol>
                <a:gridCol w="3852333">
                  <a:extLst>
                    <a:ext uri="{9D8B030D-6E8A-4147-A177-3AD203B41FA5}">
                      <a16:colId xmlns:a16="http://schemas.microsoft.com/office/drawing/2014/main" val="3361713034"/>
                    </a:ext>
                  </a:extLst>
                </a:gridCol>
              </a:tblGrid>
              <a:tr h="370840">
                <a:tc>
                  <a:txBody>
                    <a:bodyPr/>
                    <a:lstStyle/>
                    <a:p>
                      <a:r>
                        <a:rPr lang="en-US" sz="1600">
                          <a:solidFill>
                            <a:srgbClr val="222222"/>
                          </a:solidFill>
                          <a:effectLst/>
                          <a:latin typeface="+mn-lt"/>
                        </a:rPr>
                        <a:t>Milestone</a:t>
                      </a:r>
                      <a:endParaRPr lang="en-US" sz="1600">
                        <a:effectLst/>
                        <a:latin typeface="+mn-lt"/>
                      </a:endParaRPr>
                    </a:p>
                  </a:txBody>
                  <a:tcPr anchor="ctr"/>
                </a:tc>
                <a:tc>
                  <a:txBody>
                    <a:bodyPr/>
                    <a:lstStyle/>
                    <a:p>
                      <a:r>
                        <a:rPr lang="en-US" sz="1600">
                          <a:solidFill>
                            <a:srgbClr val="222222"/>
                          </a:solidFill>
                          <a:effectLst/>
                          <a:latin typeface="+mn-lt"/>
                        </a:rPr>
                        <a:t>Description</a:t>
                      </a:r>
                      <a:endParaRPr lang="en-US" sz="1600">
                        <a:effectLst/>
                        <a:latin typeface="+mn-lt"/>
                      </a:endParaRPr>
                    </a:p>
                  </a:txBody>
                  <a:tcPr anchor="ctr"/>
                </a:tc>
                <a:tc>
                  <a:txBody>
                    <a:bodyPr/>
                    <a:lstStyle/>
                    <a:p>
                      <a:r>
                        <a:rPr lang="en-US" sz="1600" dirty="0">
                          <a:solidFill>
                            <a:srgbClr val="222222"/>
                          </a:solidFill>
                          <a:effectLst/>
                          <a:latin typeface="+mn-lt"/>
                        </a:rPr>
                        <a:t>Deliverables</a:t>
                      </a:r>
                      <a:endParaRPr lang="en-US" sz="1600" dirty="0">
                        <a:effectLst/>
                        <a:latin typeface="+mn-lt"/>
                      </a:endParaRPr>
                    </a:p>
                  </a:txBody>
                  <a:tcPr anchor="ctr"/>
                </a:tc>
                <a:extLst>
                  <a:ext uri="{0D108BD9-81ED-4DB2-BD59-A6C34878D82A}">
                    <a16:rowId xmlns:a16="http://schemas.microsoft.com/office/drawing/2014/main" val="2659842231"/>
                  </a:ext>
                </a:extLst>
              </a:tr>
              <a:tr h="370840">
                <a:tc>
                  <a:txBody>
                    <a:bodyPr/>
                    <a:lstStyle/>
                    <a:p>
                      <a:r>
                        <a:rPr lang="en-US" sz="1600" dirty="0">
                          <a:solidFill>
                            <a:srgbClr val="222222"/>
                          </a:solidFill>
                          <a:effectLst/>
                          <a:latin typeface="+mn-lt"/>
                        </a:rPr>
                        <a:t>Community Feedback</a:t>
                      </a:r>
                      <a:endParaRPr lang="en-US" sz="1600" dirty="0">
                        <a:effectLst/>
                        <a:latin typeface="+mn-lt"/>
                      </a:endParaRPr>
                    </a:p>
                  </a:txBody>
                  <a:tcPr anchor="ctr"/>
                </a:tc>
                <a:tc>
                  <a:txBody>
                    <a:bodyPr/>
                    <a:lstStyle/>
                    <a:p>
                      <a:r>
                        <a:rPr lang="en-US" sz="1600">
                          <a:solidFill>
                            <a:srgbClr val="222222"/>
                          </a:solidFill>
                          <a:effectLst/>
                          <a:latin typeface="+mn-lt"/>
                        </a:rPr>
                        <a:t>Conduct (comprehensive) Semi-Annual Zowe Survey, collect and publish results</a:t>
                      </a:r>
                      <a:endParaRPr lang="en-US" sz="1600">
                        <a:effectLst/>
                        <a:latin typeface="+mn-lt"/>
                      </a:endParaRPr>
                    </a:p>
                  </a:txBody>
                  <a:tcPr anchor="ctr"/>
                </a:tc>
                <a:tc>
                  <a:txBody>
                    <a:bodyPr/>
                    <a:lstStyle/>
                    <a:p>
                      <a:r>
                        <a:rPr lang="en-US" sz="1600" dirty="0">
                          <a:solidFill>
                            <a:srgbClr val="222222"/>
                          </a:solidFill>
                          <a:effectLst/>
                          <a:latin typeface="+mn-lt"/>
                        </a:rPr>
                        <a:t>Survey Monkey Survey  </a:t>
                      </a:r>
                      <a:endParaRPr lang="en-US" sz="1600" dirty="0">
                        <a:effectLst/>
                        <a:latin typeface="+mn-lt"/>
                      </a:endParaRPr>
                    </a:p>
                    <a:p>
                      <a:r>
                        <a:rPr lang="en-US" sz="1600" dirty="0">
                          <a:solidFill>
                            <a:srgbClr val="222222"/>
                          </a:solidFill>
                          <a:effectLst/>
                          <a:latin typeface="+mn-lt"/>
                        </a:rPr>
                        <a:t>Survey Results</a:t>
                      </a:r>
                      <a:endParaRPr lang="en-US" sz="1600" dirty="0">
                        <a:effectLst/>
                        <a:latin typeface="+mn-lt"/>
                      </a:endParaRPr>
                    </a:p>
                    <a:p>
                      <a:r>
                        <a:rPr lang="en-US" sz="1600" dirty="0">
                          <a:solidFill>
                            <a:srgbClr val="222222"/>
                          </a:solidFill>
                          <a:effectLst/>
                          <a:latin typeface="+mn-lt"/>
                        </a:rPr>
                        <a:t>Analysis Document</a:t>
                      </a:r>
                      <a:endParaRPr lang="en-US" sz="1600" dirty="0">
                        <a:effectLst/>
                        <a:latin typeface="+mn-lt"/>
                      </a:endParaRPr>
                    </a:p>
                  </a:txBody>
                  <a:tcPr anchor="ctr"/>
                </a:tc>
                <a:extLst>
                  <a:ext uri="{0D108BD9-81ED-4DB2-BD59-A6C34878D82A}">
                    <a16:rowId xmlns:a16="http://schemas.microsoft.com/office/drawing/2014/main" val="1609222708"/>
                  </a:ext>
                </a:extLst>
              </a:tr>
              <a:tr h="370840">
                <a:tc>
                  <a:txBody>
                    <a:bodyPr/>
                    <a:lstStyle/>
                    <a:p>
                      <a:r>
                        <a:rPr lang="en-US" sz="1600">
                          <a:solidFill>
                            <a:srgbClr val="222222"/>
                          </a:solidFill>
                          <a:effectLst/>
                          <a:latin typeface="+mn-lt"/>
                        </a:rPr>
                        <a:t>Conformance</a:t>
                      </a:r>
                      <a:endParaRPr lang="en-US" sz="1600">
                        <a:effectLst/>
                        <a:latin typeface="+mn-lt"/>
                      </a:endParaRPr>
                    </a:p>
                  </a:txBody>
                  <a:tcPr anchor="ctr"/>
                </a:tc>
                <a:tc>
                  <a:txBody>
                    <a:bodyPr/>
                    <a:lstStyle/>
                    <a:p>
                      <a:r>
                        <a:rPr lang="en-US" sz="1600">
                          <a:solidFill>
                            <a:srgbClr val="222222"/>
                          </a:solidFill>
                          <a:effectLst/>
                          <a:latin typeface="+mn-lt"/>
                        </a:rPr>
                        <a:t>CURRENT (LTS) Conformance Staging:  Develop a process for staging any new/obsolete conformance criteria for the Vnext LTS release </a:t>
                      </a:r>
                      <a:endParaRPr lang="en-US" sz="1600">
                        <a:effectLst/>
                        <a:latin typeface="+mn-lt"/>
                      </a:endParaRPr>
                    </a:p>
                  </a:txBody>
                  <a:tcPr anchor="ctr"/>
                </a:tc>
                <a:tc>
                  <a:txBody>
                    <a:bodyPr/>
                    <a:lstStyle/>
                    <a:p>
                      <a:r>
                        <a:rPr lang="en-US" sz="1600" dirty="0">
                          <a:solidFill>
                            <a:srgbClr val="222222"/>
                          </a:solidFill>
                          <a:effectLst/>
                          <a:latin typeface="+mn-lt"/>
                        </a:rPr>
                        <a:t>Implement CURRENT LTS Conformance Criteria Update process (Include target dates and ability for extenders to review changes) </a:t>
                      </a:r>
                      <a:endParaRPr lang="en-US" sz="1600" dirty="0">
                        <a:effectLst/>
                        <a:latin typeface="+mn-lt"/>
                      </a:endParaRPr>
                    </a:p>
                  </a:txBody>
                  <a:tcPr anchor="ctr"/>
                </a:tc>
                <a:extLst>
                  <a:ext uri="{0D108BD9-81ED-4DB2-BD59-A6C34878D82A}">
                    <a16:rowId xmlns:a16="http://schemas.microsoft.com/office/drawing/2014/main" val="2023237823"/>
                  </a:ext>
                </a:extLst>
              </a:tr>
              <a:tr h="370840">
                <a:tc>
                  <a:txBody>
                    <a:bodyPr/>
                    <a:lstStyle/>
                    <a:p>
                      <a:r>
                        <a:rPr lang="en-US" sz="1600" dirty="0">
                          <a:solidFill>
                            <a:srgbClr val="222222"/>
                          </a:solidFill>
                          <a:effectLst/>
                          <a:latin typeface="+mn-lt"/>
                        </a:rPr>
                        <a:t>Conformance</a:t>
                      </a:r>
                      <a:endParaRPr lang="en-US" sz="1600" dirty="0">
                        <a:effectLst/>
                        <a:latin typeface="+mn-lt"/>
                      </a:endParaRPr>
                    </a:p>
                  </a:txBody>
                  <a:tcPr anchor="ctr"/>
                </a:tc>
                <a:tc>
                  <a:txBody>
                    <a:bodyPr/>
                    <a:lstStyle/>
                    <a:p>
                      <a:r>
                        <a:rPr lang="en-US" sz="1600">
                          <a:solidFill>
                            <a:srgbClr val="222222"/>
                          </a:solidFill>
                          <a:effectLst/>
                          <a:latin typeface="+mn-lt"/>
                        </a:rPr>
                        <a:t>Support the Zowe Explorer Conformance Introduction</a:t>
                      </a:r>
                      <a:endParaRPr lang="en-US" sz="1600">
                        <a:effectLst/>
                        <a:latin typeface="+mn-lt"/>
                      </a:endParaRPr>
                    </a:p>
                  </a:txBody>
                  <a:tcPr anchor="ctr"/>
                </a:tc>
                <a:tc>
                  <a:txBody>
                    <a:bodyPr/>
                    <a:lstStyle/>
                    <a:p>
                      <a:r>
                        <a:rPr lang="en-US" sz="1600" dirty="0">
                          <a:solidFill>
                            <a:srgbClr val="222222"/>
                          </a:solidFill>
                          <a:effectLst/>
                          <a:latin typeface="+mn-lt"/>
                        </a:rPr>
                        <a:t>Modify Conformance: 1. Test Criteria and 2. Applications 3. Webpage / badging </a:t>
                      </a:r>
                      <a:endParaRPr lang="en-US" sz="1600" dirty="0">
                        <a:effectLst/>
                        <a:latin typeface="+mn-lt"/>
                      </a:endParaRPr>
                    </a:p>
                  </a:txBody>
                  <a:tcPr anchor="ctr"/>
                </a:tc>
                <a:extLst>
                  <a:ext uri="{0D108BD9-81ED-4DB2-BD59-A6C34878D82A}">
                    <a16:rowId xmlns:a16="http://schemas.microsoft.com/office/drawing/2014/main" val="456915913"/>
                  </a:ext>
                </a:extLst>
              </a:tr>
              <a:tr h="370840">
                <a:tc>
                  <a:txBody>
                    <a:bodyPr/>
                    <a:lstStyle/>
                    <a:p>
                      <a:r>
                        <a:rPr lang="en-US" sz="1600" dirty="0">
                          <a:solidFill>
                            <a:srgbClr val="222222"/>
                          </a:solidFill>
                          <a:effectLst/>
                          <a:latin typeface="+mn-lt"/>
                        </a:rPr>
                        <a:t>Conformance</a:t>
                      </a:r>
                      <a:endParaRPr lang="en-US" sz="1600" dirty="0">
                        <a:effectLst/>
                        <a:latin typeface="+mn-lt"/>
                      </a:endParaRPr>
                    </a:p>
                  </a:txBody>
                  <a:tcPr anchor="ctr"/>
                </a:tc>
                <a:tc>
                  <a:txBody>
                    <a:bodyPr/>
                    <a:lstStyle/>
                    <a:p>
                      <a:r>
                        <a:rPr lang="en-US" sz="1600">
                          <a:solidFill>
                            <a:srgbClr val="222222"/>
                          </a:solidFill>
                          <a:effectLst/>
                          <a:latin typeface="+mn-lt"/>
                        </a:rPr>
                        <a:t>Incremental Badge consideration for Vx conformant Apps.  Goal is to resolve the incremental Badge debate (propose, debate, vote)</a:t>
                      </a:r>
                      <a:endParaRPr lang="en-US" sz="1600">
                        <a:effectLst/>
                        <a:latin typeface="+mn-lt"/>
                      </a:endParaRPr>
                    </a:p>
                  </a:txBody>
                  <a:tcPr anchor="ctr"/>
                </a:tc>
                <a:tc>
                  <a:txBody>
                    <a:bodyPr/>
                    <a:lstStyle/>
                    <a:p>
                      <a:r>
                        <a:rPr lang="en-US" sz="1600" dirty="0">
                          <a:solidFill>
                            <a:srgbClr val="222222"/>
                          </a:solidFill>
                          <a:effectLst/>
                          <a:latin typeface="+mn-lt"/>
                        </a:rPr>
                        <a:t>Published document describing "incremental badging" OR publish document describing NO incremental badge </a:t>
                      </a:r>
                      <a:endParaRPr lang="en-US" sz="1600" dirty="0">
                        <a:effectLst/>
                        <a:latin typeface="+mn-lt"/>
                      </a:endParaRPr>
                    </a:p>
                  </a:txBody>
                  <a:tcPr anchor="ctr"/>
                </a:tc>
                <a:extLst>
                  <a:ext uri="{0D108BD9-81ED-4DB2-BD59-A6C34878D82A}">
                    <a16:rowId xmlns:a16="http://schemas.microsoft.com/office/drawing/2014/main" val="3794209792"/>
                  </a:ext>
                </a:extLst>
              </a:tr>
              <a:tr h="370840">
                <a:tc>
                  <a:txBody>
                    <a:bodyPr/>
                    <a:lstStyle/>
                    <a:p>
                      <a:r>
                        <a:rPr lang="en-US" sz="1600">
                          <a:solidFill>
                            <a:srgbClr val="222222"/>
                          </a:solidFill>
                          <a:effectLst/>
                          <a:latin typeface="+mn-lt"/>
                        </a:rPr>
                        <a:t>Onboarding Experience</a:t>
                      </a:r>
                      <a:endParaRPr lang="en-US" sz="1600">
                        <a:effectLst/>
                        <a:latin typeface="+mn-lt"/>
                      </a:endParaRPr>
                    </a:p>
                  </a:txBody>
                  <a:tcPr anchor="ctr"/>
                </a:tc>
                <a:tc>
                  <a:txBody>
                    <a:bodyPr/>
                    <a:lstStyle/>
                    <a:p>
                      <a:r>
                        <a:rPr lang="en-US" sz="1600" dirty="0">
                          <a:solidFill>
                            <a:srgbClr val="222222"/>
                          </a:solidFill>
                          <a:effectLst/>
                          <a:latin typeface="+mn-lt"/>
                        </a:rPr>
                        <a:t>Complete Phase 1 tasks to:  Better direct </a:t>
                      </a:r>
                      <a:r>
                        <a:rPr lang="en-US" sz="1600" dirty="0" err="1">
                          <a:solidFill>
                            <a:srgbClr val="222222"/>
                          </a:solidFill>
                          <a:effectLst/>
                          <a:latin typeface="+mn-lt"/>
                        </a:rPr>
                        <a:t>Onboarders</a:t>
                      </a:r>
                      <a:r>
                        <a:rPr lang="en-US" sz="1600" dirty="0">
                          <a:solidFill>
                            <a:srgbClr val="222222"/>
                          </a:solidFill>
                          <a:effectLst/>
                          <a:latin typeface="+mn-lt"/>
                        </a:rPr>
                        <a:t> to appropriate areas within the Zowe Community to ensure their first experience with Zowe is beneficial to them and effective in making them a part of the Community</a:t>
                      </a:r>
                      <a:endParaRPr lang="en-US" sz="1600" dirty="0">
                        <a:effectLst/>
                        <a:latin typeface="+mn-lt"/>
                      </a:endParaRPr>
                    </a:p>
                  </a:txBody>
                  <a:tcPr anchor="ctr"/>
                </a:tc>
                <a:tc>
                  <a:txBody>
                    <a:bodyPr/>
                    <a:lstStyle/>
                    <a:p>
                      <a:r>
                        <a:rPr lang="en-US" sz="1600" dirty="0">
                          <a:solidFill>
                            <a:srgbClr val="222222"/>
                          </a:solidFill>
                          <a:effectLst/>
                          <a:latin typeface="+mn-lt"/>
                        </a:rPr>
                        <a:t>Publish:  Webpage changes, initial/updated Videos and....</a:t>
                      </a:r>
                      <a:endParaRPr lang="en-US" sz="1600" dirty="0">
                        <a:effectLst/>
                        <a:latin typeface="+mn-lt"/>
                      </a:endParaRPr>
                    </a:p>
                    <a:p>
                      <a:br>
                        <a:rPr lang="en-US" sz="1600" dirty="0">
                          <a:effectLst/>
                          <a:latin typeface="+mn-lt"/>
                        </a:rPr>
                      </a:br>
                      <a:endParaRPr lang="en-US" sz="1600" dirty="0">
                        <a:effectLst/>
                        <a:latin typeface="+mn-lt"/>
                      </a:endParaRPr>
                    </a:p>
                    <a:p>
                      <a:r>
                        <a:rPr lang="en-US" sz="1600" dirty="0">
                          <a:solidFill>
                            <a:srgbClr val="222222"/>
                          </a:solidFill>
                          <a:effectLst/>
                          <a:latin typeface="+mn-lt"/>
                        </a:rPr>
                        <a:t>Secure a writer and Publish:  Blog:  "My experience as a new community member"</a:t>
                      </a:r>
                      <a:endParaRPr lang="en-US" sz="1600" dirty="0">
                        <a:effectLst/>
                        <a:latin typeface="+mn-lt"/>
                      </a:endParaRPr>
                    </a:p>
                  </a:txBody>
                  <a:tcPr anchor="ctr"/>
                </a:tc>
                <a:extLst>
                  <a:ext uri="{0D108BD9-81ED-4DB2-BD59-A6C34878D82A}">
                    <a16:rowId xmlns:a16="http://schemas.microsoft.com/office/drawing/2014/main" val="1398075360"/>
                  </a:ext>
                </a:extLst>
              </a:tr>
            </a:tbl>
          </a:graphicData>
        </a:graphic>
      </p:graphicFrame>
      <p:sp>
        <p:nvSpPr>
          <p:cNvPr id="6" name="Star: 5 Points 5">
            <a:extLst>
              <a:ext uri="{FF2B5EF4-FFF2-40B4-BE49-F238E27FC236}">
                <a16:creationId xmlns:a16="http://schemas.microsoft.com/office/drawing/2014/main" id="{DF7B940D-9BB7-4597-BE24-F2EDBB4FF00B}"/>
              </a:ext>
            </a:extLst>
          </p:cNvPr>
          <p:cNvSpPr/>
          <p:nvPr/>
        </p:nvSpPr>
        <p:spPr>
          <a:xfrm>
            <a:off x="2186707" y="4667140"/>
            <a:ext cx="909782" cy="674255"/>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9343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1DDB-B4EF-4539-8937-1BED92CA57C3}"/>
              </a:ext>
            </a:extLst>
          </p:cNvPr>
          <p:cNvSpPr>
            <a:spLocks noGrp="1"/>
          </p:cNvSpPr>
          <p:nvPr>
            <p:ph type="title"/>
          </p:nvPr>
        </p:nvSpPr>
        <p:spPr>
          <a:xfrm>
            <a:off x="339436" y="97271"/>
            <a:ext cx="10515600" cy="442529"/>
          </a:xfrm>
        </p:spPr>
        <p:txBody>
          <a:bodyPr>
            <a:normAutofit fontScale="90000"/>
          </a:bodyPr>
          <a:lstStyle/>
          <a:p>
            <a:r>
              <a:rPr lang="en-US" dirty="0"/>
              <a:t>On Boarding </a:t>
            </a:r>
          </a:p>
        </p:txBody>
      </p:sp>
      <p:graphicFrame>
        <p:nvGraphicFramePr>
          <p:cNvPr id="5" name="Table 3">
            <a:extLst>
              <a:ext uri="{FF2B5EF4-FFF2-40B4-BE49-F238E27FC236}">
                <a16:creationId xmlns:a16="http://schemas.microsoft.com/office/drawing/2014/main" id="{9EBD3F3C-B078-4918-BE81-496C13E578C8}"/>
              </a:ext>
            </a:extLst>
          </p:cNvPr>
          <p:cNvGraphicFramePr>
            <a:graphicFrameLocks noGrp="1"/>
          </p:cNvGraphicFramePr>
          <p:nvPr>
            <p:extLst>
              <p:ext uri="{D42A27DB-BD31-4B8C-83A1-F6EECF244321}">
                <p14:modId xmlns:p14="http://schemas.microsoft.com/office/powerpoint/2010/main" val="3277527998"/>
              </p:ext>
            </p:extLst>
          </p:nvPr>
        </p:nvGraphicFramePr>
        <p:xfrm>
          <a:off x="339436" y="719666"/>
          <a:ext cx="11556999" cy="5521960"/>
        </p:xfrm>
        <a:graphic>
          <a:graphicData uri="http://schemas.openxmlformats.org/drawingml/2006/table">
            <a:tbl>
              <a:tblPr firstRow="1" bandRow="1">
                <a:tableStyleId>{5C22544A-7EE6-4342-B048-85BDC9FD1C3A}</a:tableStyleId>
              </a:tblPr>
              <a:tblGrid>
                <a:gridCol w="2865582">
                  <a:extLst>
                    <a:ext uri="{9D8B030D-6E8A-4147-A177-3AD203B41FA5}">
                      <a16:colId xmlns:a16="http://schemas.microsoft.com/office/drawing/2014/main" val="2987520324"/>
                    </a:ext>
                  </a:extLst>
                </a:gridCol>
                <a:gridCol w="4839084">
                  <a:extLst>
                    <a:ext uri="{9D8B030D-6E8A-4147-A177-3AD203B41FA5}">
                      <a16:colId xmlns:a16="http://schemas.microsoft.com/office/drawing/2014/main" val="1490297396"/>
                    </a:ext>
                  </a:extLst>
                </a:gridCol>
                <a:gridCol w="3852333">
                  <a:extLst>
                    <a:ext uri="{9D8B030D-6E8A-4147-A177-3AD203B41FA5}">
                      <a16:colId xmlns:a16="http://schemas.microsoft.com/office/drawing/2014/main" val="3361713034"/>
                    </a:ext>
                  </a:extLst>
                </a:gridCol>
              </a:tblGrid>
              <a:tr h="370840">
                <a:tc>
                  <a:txBody>
                    <a:bodyPr/>
                    <a:lstStyle/>
                    <a:p>
                      <a:r>
                        <a:rPr lang="en-US" sz="1600">
                          <a:solidFill>
                            <a:srgbClr val="222222"/>
                          </a:solidFill>
                          <a:effectLst/>
                          <a:latin typeface="+mn-lt"/>
                        </a:rPr>
                        <a:t>Milestone</a:t>
                      </a:r>
                      <a:endParaRPr lang="en-US" sz="1600">
                        <a:effectLst/>
                        <a:latin typeface="+mn-lt"/>
                      </a:endParaRPr>
                    </a:p>
                  </a:txBody>
                  <a:tcPr anchor="ctr"/>
                </a:tc>
                <a:tc>
                  <a:txBody>
                    <a:bodyPr/>
                    <a:lstStyle/>
                    <a:p>
                      <a:r>
                        <a:rPr lang="en-US" sz="1600">
                          <a:solidFill>
                            <a:srgbClr val="222222"/>
                          </a:solidFill>
                          <a:effectLst/>
                          <a:latin typeface="+mn-lt"/>
                        </a:rPr>
                        <a:t>Description</a:t>
                      </a:r>
                      <a:endParaRPr lang="en-US" sz="1600">
                        <a:effectLst/>
                        <a:latin typeface="+mn-lt"/>
                      </a:endParaRPr>
                    </a:p>
                  </a:txBody>
                  <a:tcPr anchor="ctr"/>
                </a:tc>
                <a:tc>
                  <a:txBody>
                    <a:bodyPr/>
                    <a:lstStyle/>
                    <a:p>
                      <a:r>
                        <a:rPr lang="en-US" sz="1600" dirty="0">
                          <a:solidFill>
                            <a:srgbClr val="222222"/>
                          </a:solidFill>
                          <a:effectLst/>
                          <a:latin typeface="+mn-lt"/>
                        </a:rPr>
                        <a:t>Deliverables</a:t>
                      </a:r>
                      <a:endParaRPr lang="en-US" sz="1600" dirty="0">
                        <a:effectLst/>
                        <a:latin typeface="+mn-lt"/>
                      </a:endParaRPr>
                    </a:p>
                  </a:txBody>
                  <a:tcPr anchor="ctr"/>
                </a:tc>
                <a:extLst>
                  <a:ext uri="{0D108BD9-81ED-4DB2-BD59-A6C34878D82A}">
                    <a16:rowId xmlns:a16="http://schemas.microsoft.com/office/drawing/2014/main" val="2659842231"/>
                  </a:ext>
                </a:extLst>
              </a:tr>
              <a:tr h="370840">
                <a:tc>
                  <a:txBody>
                    <a:bodyPr/>
                    <a:lstStyle/>
                    <a:p>
                      <a:r>
                        <a:rPr lang="en-US" sz="1600">
                          <a:solidFill>
                            <a:srgbClr val="222222"/>
                          </a:solidFill>
                          <a:effectLst/>
                          <a:latin typeface="+mn-lt"/>
                        </a:rPr>
                        <a:t>Community Growth</a:t>
                      </a:r>
                      <a:endParaRPr lang="en-US" sz="1600">
                        <a:effectLst/>
                        <a:latin typeface="+mn-lt"/>
                      </a:endParaRPr>
                    </a:p>
                  </a:txBody>
                  <a:tcPr anchor="ctr"/>
                </a:tc>
                <a:tc>
                  <a:txBody>
                    <a:bodyPr/>
                    <a:lstStyle/>
                    <a:p>
                      <a:r>
                        <a:rPr lang="en-US" sz="1600">
                          <a:solidFill>
                            <a:srgbClr val="222222"/>
                          </a:solidFill>
                          <a:effectLst/>
                          <a:latin typeface="+mn-lt"/>
                        </a:rPr>
                        <a:t>Outreach plan to encourage  ISV participation in the Zowe community </a:t>
                      </a:r>
                      <a:endParaRPr lang="en-US" sz="1600">
                        <a:effectLst/>
                        <a:latin typeface="+mn-lt"/>
                      </a:endParaRPr>
                    </a:p>
                  </a:txBody>
                  <a:tcPr anchor="ctr"/>
                </a:tc>
                <a:tc>
                  <a:txBody>
                    <a:bodyPr/>
                    <a:lstStyle/>
                    <a:p>
                      <a:r>
                        <a:rPr lang="en-US" sz="1600" dirty="0">
                          <a:solidFill>
                            <a:srgbClr val="222222"/>
                          </a:solidFill>
                          <a:effectLst/>
                          <a:latin typeface="+mn-lt"/>
                        </a:rPr>
                        <a:t>Blog:  Why extend Zowe?  Benefits of OMP Membership</a:t>
                      </a:r>
                      <a:endParaRPr lang="en-US" sz="1600" dirty="0">
                        <a:effectLst/>
                        <a:latin typeface="+mn-lt"/>
                      </a:endParaRPr>
                    </a:p>
                    <a:p>
                      <a:br>
                        <a:rPr lang="en-US" sz="1600" dirty="0">
                          <a:effectLst/>
                          <a:latin typeface="+mn-lt"/>
                        </a:rPr>
                      </a:br>
                      <a:endParaRPr lang="en-US" sz="1600" dirty="0">
                        <a:effectLst/>
                        <a:latin typeface="+mn-lt"/>
                      </a:endParaRPr>
                    </a:p>
                  </a:txBody>
                  <a:tcPr anchor="ctr"/>
                </a:tc>
                <a:extLst>
                  <a:ext uri="{0D108BD9-81ED-4DB2-BD59-A6C34878D82A}">
                    <a16:rowId xmlns:a16="http://schemas.microsoft.com/office/drawing/2014/main" val="1609222708"/>
                  </a:ext>
                </a:extLst>
              </a:tr>
              <a:tr h="370840">
                <a:tc>
                  <a:txBody>
                    <a:bodyPr/>
                    <a:lstStyle/>
                    <a:p>
                      <a:r>
                        <a:rPr lang="en-US" sz="1600">
                          <a:solidFill>
                            <a:srgbClr val="222222"/>
                          </a:solidFill>
                          <a:effectLst/>
                          <a:latin typeface="+mn-lt"/>
                        </a:rPr>
                        <a:t>Zowe Stats</a:t>
                      </a:r>
                      <a:endParaRPr lang="en-US" sz="1600">
                        <a:effectLst/>
                        <a:latin typeface="+mn-lt"/>
                      </a:endParaRPr>
                    </a:p>
                  </a:txBody>
                  <a:tcPr anchor="ctr"/>
                </a:tc>
                <a:tc>
                  <a:txBody>
                    <a:bodyPr/>
                    <a:lstStyle/>
                    <a:p>
                      <a:r>
                        <a:rPr lang="en-US" sz="1600" dirty="0">
                          <a:solidFill>
                            <a:srgbClr val="222222"/>
                          </a:solidFill>
                          <a:effectLst/>
                          <a:latin typeface="+mn-lt"/>
                        </a:rPr>
                        <a:t>Finalize real-time statistics gathering, "Open Source" the app and make it available on Zowe.org (for interactive use) and for Vendor use</a:t>
                      </a:r>
                      <a:endParaRPr lang="en-US" sz="1600" dirty="0">
                        <a:effectLst/>
                        <a:latin typeface="+mn-lt"/>
                      </a:endParaRPr>
                    </a:p>
                  </a:txBody>
                  <a:tcPr anchor="ctr"/>
                </a:tc>
                <a:tc>
                  <a:txBody>
                    <a:bodyPr/>
                    <a:lstStyle/>
                    <a:p>
                      <a:r>
                        <a:rPr lang="en-US" sz="1600" dirty="0">
                          <a:solidFill>
                            <a:srgbClr val="222222"/>
                          </a:solidFill>
                          <a:effectLst/>
                          <a:latin typeface="+mn-lt"/>
                        </a:rPr>
                        <a:t>Anyone has the ability to generate stats (Zowe.org)</a:t>
                      </a:r>
                      <a:endParaRPr lang="en-US" sz="1600" dirty="0">
                        <a:effectLst/>
                        <a:latin typeface="+mn-lt"/>
                      </a:endParaRPr>
                    </a:p>
                    <a:p>
                      <a:r>
                        <a:rPr lang="en-US" sz="1600" dirty="0">
                          <a:solidFill>
                            <a:srgbClr val="222222"/>
                          </a:solidFill>
                          <a:effectLst/>
                          <a:latin typeface="+mn-lt"/>
                        </a:rPr>
                        <a:t>Gathering Stats are interactive and online </a:t>
                      </a:r>
                      <a:endParaRPr lang="en-US" sz="1600" dirty="0">
                        <a:effectLst/>
                        <a:latin typeface="+mn-lt"/>
                      </a:endParaRPr>
                    </a:p>
                    <a:p>
                      <a:r>
                        <a:rPr lang="en-US" sz="1600" dirty="0">
                          <a:solidFill>
                            <a:srgbClr val="222222"/>
                          </a:solidFill>
                          <a:effectLst/>
                          <a:latin typeface="+mn-lt"/>
                        </a:rPr>
                        <a:t>Existing (manual) stat process is automated or deprecated</a:t>
                      </a:r>
                      <a:endParaRPr lang="en-US" sz="1600" dirty="0">
                        <a:effectLst/>
                        <a:latin typeface="+mn-lt"/>
                      </a:endParaRPr>
                    </a:p>
                    <a:p>
                      <a:r>
                        <a:rPr lang="en-US" sz="1600" dirty="0">
                          <a:solidFill>
                            <a:srgbClr val="222222"/>
                          </a:solidFill>
                          <a:effectLst/>
                          <a:latin typeface="+mn-lt"/>
                        </a:rPr>
                        <a:t>Evaluate (survey the squads?)  the need for  single/static, monthly stats report available for all and determine which squad should own producing it and filing it</a:t>
                      </a:r>
                      <a:endParaRPr lang="en-US" sz="1600" dirty="0">
                        <a:effectLst/>
                        <a:latin typeface="+mn-lt"/>
                      </a:endParaRPr>
                    </a:p>
                  </a:txBody>
                  <a:tcPr anchor="ctr"/>
                </a:tc>
                <a:extLst>
                  <a:ext uri="{0D108BD9-81ED-4DB2-BD59-A6C34878D82A}">
                    <a16:rowId xmlns:a16="http://schemas.microsoft.com/office/drawing/2014/main" val="2023237823"/>
                  </a:ext>
                </a:extLst>
              </a:tr>
              <a:tr h="370840">
                <a:tc>
                  <a:txBody>
                    <a:bodyPr/>
                    <a:lstStyle/>
                    <a:p>
                      <a:r>
                        <a:rPr lang="en-US" sz="1600">
                          <a:solidFill>
                            <a:srgbClr val="222222"/>
                          </a:solidFill>
                          <a:effectLst/>
                          <a:latin typeface="+mn-lt"/>
                        </a:rPr>
                        <a:t>Community Feedback </a:t>
                      </a:r>
                      <a:endParaRPr lang="en-US" sz="1600">
                        <a:effectLst/>
                        <a:latin typeface="+mn-lt"/>
                      </a:endParaRPr>
                    </a:p>
                  </a:txBody>
                  <a:tcPr anchor="ctr"/>
                </a:tc>
                <a:tc>
                  <a:txBody>
                    <a:bodyPr/>
                    <a:lstStyle/>
                    <a:p>
                      <a:r>
                        <a:rPr lang="en-US" sz="1600">
                          <a:solidFill>
                            <a:srgbClr val="222222"/>
                          </a:solidFill>
                          <a:effectLst/>
                          <a:latin typeface="+mn-lt"/>
                        </a:rPr>
                        <a:t>Introduce retrospectives:  Offer a "forum" for anyone who has interacted with Zowe (people, process, technology) as a means to gather feedback from customers and community members.  Customers have indicated some of their questions/issues have not been addressed at all, or have not been addressed in a timely manner</a:t>
                      </a:r>
                      <a:endParaRPr lang="en-US" sz="1600">
                        <a:effectLst/>
                        <a:latin typeface="+mn-lt"/>
                      </a:endParaRPr>
                    </a:p>
                  </a:txBody>
                  <a:tcPr anchor="ctr"/>
                </a:tc>
                <a:tc>
                  <a:txBody>
                    <a:bodyPr/>
                    <a:lstStyle/>
                    <a:p>
                      <a:r>
                        <a:rPr lang="en-US" sz="1600" dirty="0">
                          <a:solidFill>
                            <a:srgbClr val="222222"/>
                          </a:solidFill>
                          <a:effectLst/>
                          <a:latin typeface="+mn-lt"/>
                        </a:rPr>
                        <a:t>Draft a proposal for retrospectives</a:t>
                      </a:r>
                      <a:endParaRPr lang="en-US" sz="1600" dirty="0">
                        <a:effectLst/>
                        <a:latin typeface="+mn-lt"/>
                      </a:endParaRPr>
                    </a:p>
                    <a:p>
                      <a:br>
                        <a:rPr lang="en-US" sz="1600" dirty="0">
                          <a:effectLst/>
                          <a:latin typeface="+mn-lt"/>
                        </a:rPr>
                      </a:br>
                      <a:endParaRPr lang="en-US" sz="1600" dirty="0">
                        <a:effectLst/>
                        <a:latin typeface="+mn-lt"/>
                      </a:endParaRPr>
                    </a:p>
                    <a:p>
                      <a:r>
                        <a:rPr lang="en-US" sz="1600" dirty="0">
                          <a:solidFill>
                            <a:srgbClr val="222222"/>
                          </a:solidFill>
                          <a:effectLst/>
                          <a:latin typeface="+mn-lt"/>
                        </a:rPr>
                        <a:t>Trial-run the proposal (stretch goal)</a:t>
                      </a:r>
                      <a:endParaRPr lang="en-US" sz="1600" dirty="0">
                        <a:effectLst/>
                        <a:latin typeface="+mn-lt"/>
                      </a:endParaRPr>
                    </a:p>
                  </a:txBody>
                  <a:tcPr anchor="ctr"/>
                </a:tc>
                <a:extLst>
                  <a:ext uri="{0D108BD9-81ED-4DB2-BD59-A6C34878D82A}">
                    <a16:rowId xmlns:a16="http://schemas.microsoft.com/office/drawing/2014/main" val="456915913"/>
                  </a:ext>
                </a:extLst>
              </a:tr>
            </a:tbl>
          </a:graphicData>
        </a:graphic>
      </p:graphicFrame>
      <p:sp>
        <p:nvSpPr>
          <p:cNvPr id="6" name="Star: 5 Points 5">
            <a:extLst>
              <a:ext uri="{FF2B5EF4-FFF2-40B4-BE49-F238E27FC236}">
                <a16:creationId xmlns:a16="http://schemas.microsoft.com/office/drawing/2014/main" id="{B88F27D1-2843-48EB-BDAC-FC048B76C682}"/>
              </a:ext>
            </a:extLst>
          </p:cNvPr>
          <p:cNvSpPr/>
          <p:nvPr/>
        </p:nvSpPr>
        <p:spPr>
          <a:xfrm>
            <a:off x="2195943" y="1074195"/>
            <a:ext cx="909782" cy="674255"/>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161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08DD-3FD4-4336-B1A1-1A1D21EA38A3}"/>
              </a:ext>
            </a:extLst>
          </p:cNvPr>
          <p:cNvSpPr>
            <a:spLocks noGrp="1"/>
          </p:cNvSpPr>
          <p:nvPr>
            <p:ph type="title"/>
          </p:nvPr>
        </p:nvSpPr>
        <p:spPr>
          <a:xfrm>
            <a:off x="138545" y="-22802"/>
            <a:ext cx="11215255" cy="1325563"/>
          </a:xfrm>
        </p:spPr>
        <p:txBody>
          <a:bodyPr/>
          <a:lstStyle/>
          <a:p>
            <a:r>
              <a:rPr lang="en-US" dirty="0"/>
              <a:t>Doc Squad </a:t>
            </a:r>
          </a:p>
        </p:txBody>
      </p:sp>
      <p:graphicFrame>
        <p:nvGraphicFramePr>
          <p:cNvPr id="4" name="Table 4">
            <a:extLst>
              <a:ext uri="{FF2B5EF4-FFF2-40B4-BE49-F238E27FC236}">
                <a16:creationId xmlns:a16="http://schemas.microsoft.com/office/drawing/2014/main" id="{FB864A03-550E-452E-970A-0BE5A5A5908D}"/>
              </a:ext>
            </a:extLst>
          </p:cNvPr>
          <p:cNvGraphicFramePr>
            <a:graphicFrameLocks noGrp="1"/>
          </p:cNvGraphicFramePr>
          <p:nvPr>
            <p:ph idx="1"/>
            <p:extLst>
              <p:ext uri="{D42A27DB-BD31-4B8C-83A1-F6EECF244321}">
                <p14:modId xmlns:p14="http://schemas.microsoft.com/office/powerpoint/2010/main" val="2538243231"/>
              </p:ext>
            </p:extLst>
          </p:nvPr>
        </p:nvGraphicFramePr>
        <p:xfrm>
          <a:off x="468746" y="920461"/>
          <a:ext cx="10515600" cy="5197013"/>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998978097"/>
                    </a:ext>
                  </a:extLst>
                </a:gridCol>
              </a:tblGrid>
              <a:tr h="564053">
                <a:tc>
                  <a:txBody>
                    <a:bodyPr/>
                    <a:lstStyle/>
                    <a:p>
                      <a:r>
                        <a:rPr lang="en-US" sz="1400" b="1" dirty="0">
                          <a:solidFill>
                            <a:srgbClr val="222222"/>
                          </a:solidFill>
                          <a:effectLst/>
                          <a:latin typeface="Lato"/>
                        </a:rPr>
                        <a:t>Description/Objectives</a:t>
                      </a:r>
                      <a:endParaRPr lang="en-US" sz="1400" dirty="0">
                        <a:effectLst/>
                      </a:endParaRPr>
                    </a:p>
                  </a:txBody>
                  <a:tcPr anchor="ctr"/>
                </a:tc>
                <a:extLst>
                  <a:ext uri="{0D108BD9-81ED-4DB2-BD59-A6C34878D82A}">
                    <a16:rowId xmlns:a16="http://schemas.microsoft.com/office/drawing/2014/main" val="1979746651"/>
                  </a:ext>
                </a:extLst>
              </a:tr>
              <a:tr h="564053">
                <a:tc>
                  <a:txBody>
                    <a:bodyPr/>
                    <a:lstStyle/>
                    <a:p>
                      <a:r>
                        <a:rPr lang="en-US" sz="1400" b="1" kern="1200" dirty="0">
                          <a:solidFill>
                            <a:schemeClr val="dk1"/>
                          </a:solidFill>
                          <a:effectLst/>
                          <a:latin typeface="+mn-lt"/>
                          <a:ea typeface="+mn-ea"/>
                          <a:cs typeface="+mn-cs"/>
                        </a:rPr>
                        <a:t>High-level doc enhancement: </a:t>
                      </a:r>
                      <a:endParaRPr lang="en-US" sz="1400" dirty="0"/>
                    </a:p>
                    <a:p>
                      <a:r>
                        <a:rPr lang="en-US" sz="1400" kern="1200" dirty="0">
                          <a:solidFill>
                            <a:schemeClr val="dk1"/>
                          </a:solidFill>
                          <a:effectLst/>
                          <a:latin typeface="+mn-lt"/>
                          <a:ea typeface="+mn-ea"/>
                          <a:cs typeface="+mn-cs"/>
                        </a:rPr>
                        <a:t>Refactor Zowe docs for better navigation and user experience.  </a:t>
                      </a:r>
                      <a:endParaRPr lang="en-US" sz="1400" dirty="0"/>
                    </a:p>
                    <a:p>
                      <a:r>
                        <a:rPr lang="en-US" sz="1400" kern="1200" dirty="0">
                          <a:solidFill>
                            <a:schemeClr val="dk1"/>
                          </a:solidFill>
                          <a:effectLst/>
                          <a:latin typeface="+mn-lt"/>
                          <a:ea typeface="+mn-ea"/>
                          <a:cs typeface="+mn-cs"/>
                          <a:hlinkClick r:id="rId2"/>
                        </a:rPr>
                        <a:t>#1529:</a:t>
                      </a:r>
                      <a:r>
                        <a:rPr lang="en-US" sz="1400" kern="1200" dirty="0">
                          <a:solidFill>
                            <a:schemeClr val="dk1"/>
                          </a:solidFill>
                          <a:effectLst/>
                          <a:latin typeface="+mn-lt"/>
                          <a:ea typeface="+mn-ea"/>
                          <a:cs typeface="+mn-cs"/>
                        </a:rPr>
                        <a:t> Reorganize TOC (separate install content VS usage content, better group topics) </a:t>
                      </a:r>
                      <a:endParaRPr lang="en-US" sz="1400" dirty="0"/>
                    </a:p>
                    <a:p>
                      <a:r>
                        <a:rPr lang="en-US" sz="1400" kern="1200" dirty="0">
                          <a:solidFill>
                            <a:schemeClr val="dk1"/>
                          </a:solidFill>
                          <a:effectLst/>
                          <a:latin typeface="+mn-lt"/>
                          <a:ea typeface="+mn-ea"/>
                          <a:cs typeface="+mn-cs"/>
                          <a:hlinkClick r:id="rId3"/>
                        </a:rPr>
                        <a:t>#1446:</a:t>
                      </a:r>
                      <a:r>
                        <a:rPr lang="en-US" sz="1400" kern="1200" dirty="0">
                          <a:solidFill>
                            <a:schemeClr val="dk1"/>
                          </a:solidFill>
                          <a:effectLst/>
                          <a:latin typeface="+mn-lt"/>
                          <a:ea typeface="+mn-ea"/>
                          <a:cs typeface="+mn-cs"/>
                        </a:rPr>
                        <a:t> Separate release notes document into multiple release-specific files</a:t>
                      </a:r>
                      <a:endParaRPr lang="en-US" sz="1400" dirty="0"/>
                    </a:p>
                    <a:p>
                      <a:endParaRPr lang="en-US" sz="1400" dirty="0">
                        <a:effectLst/>
                      </a:endParaRPr>
                    </a:p>
                  </a:txBody>
                  <a:tcPr anchor="ctr"/>
                </a:tc>
                <a:extLst>
                  <a:ext uri="{0D108BD9-81ED-4DB2-BD59-A6C34878D82A}">
                    <a16:rowId xmlns:a16="http://schemas.microsoft.com/office/drawing/2014/main" val="1091784832"/>
                  </a:ext>
                </a:extLst>
              </a:tr>
              <a:tr h="564053">
                <a:tc>
                  <a:txBody>
                    <a:bodyPr/>
                    <a:lstStyle/>
                    <a:p>
                      <a:r>
                        <a:rPr lang="en-US" sz="1400" b="1" kern="1200" dirty="0">
                          <a:solidFill>
                            <a:schemeClr val="dk1"/>
                          </a:solidFill>
                          <a:effectLst/>
                          <a:latin typeface="+mn-lt"/>
                          <a:ea typeface="+mn-ea"/>
                          <a:cs typeface="+mn-cs"/>
                        </a:rPr>
                        <a:t>High-level doc enhancement: </a:t>
                      </a:r>
                      <a:endParaRPr lang="en-US" sz="1400" dirty="0"/>
                    </a:p>
                    <a:p>
                      <a:r>
                        <a:rPr lang="en-US" sz="1400" kern="1200" dirty="0">
                          <a:solidFill>
                            <a:schemeClr val="dk1"/>
                          </a:solidFill>
                          <a:effectLst/>
                          <a:latin typeface="+mn-lt"/>
                          <a:ea typeface="+mn-ea"/>
                          <a:cs typeface="+mn-cs"/>
                        </a:rPr>
                        <a:t>More on-boarding content to help people get started more efficiently.</a:t>
                      </a:r>
                      <a:endParaRPr lang="en-US" sz="1400" dirty="0"/>
                    </a:p>
                    <a:p>
                      <a:r>
                        <a:rPr lang="en-US" sz="1400" kern="1200" dirty="0">
                          <a:solidFill>
                            <a:schemeClr val="dk1"/>
                          </a:solidFill>
                          <a:effectLst/>
                          <a:latin typeface="+mn-lt"/>
                          <a:ea typeface="+mn-ea"/>
                          <a:cs typeface="+mn-cs"/>
                          <a:hlinkClick r:id="rId4"/>
                        </a:rPr>
                        <a:t>#1338:</a:t>
                      </a:r>
                      <a:r>
                        <a:rPr lang="en-US" sz="1400" kern="1200" dirty="0">
                          <a:solidFill>
                            <a:schemeClr val="dk1"/>
                          </a:solidFill>
                          <a:effectLst/>
                          <a:latin typeface="+mn-lt"/>
                          <a:ea typeface="+mn-ea"/>
                          <a:cs typeface="+mn-cs"/>
                        </a:rPr>
                        <a:t> Zowe squad member chapter for Zowe docs</a:t>
                      </a:r>
                      <a:endParaRPr lang="en-US" sz="1400" dirty="0"/>
                    </a:p>
                    <a:p>
                      <a:r>
                        <a:rPr lang="en-US" sz="1400" kern="1200" dirty="0">
                          <a:solidFill>
                            <a:schemeClr val="dk1"/>
                          </a:solidFill>
                          <a:effectLst/>
                          <a:latin typeface="+mn-lt"/>
                          <a:ea typeface="+mn-ea"/>
                          <a:cs typeface="+mn-cs"/>
                          <a:hlinkClick r:id="rId5"/>
                        </a:rPr>
                        <a:t>#1319:</a:t>
                      </a:r>
                      <a:r>
                        <a:rPr lang="en-US" sz="1400" kern="1200" dirty="0">
                          <a:solidFill>
                            <a:schemeClr val="dk1"/>
                          </a:solidFill>
                          <a:effectLst/>
                          <a:latin typeface="+mn-lt"/>
                          <a:ea typeface="+mn-ea"/>
                          <a:cs typeface="+mn-cs"/>
                        </a:rPr>
                        <a:t> Create a key concepts chapter</a:t>
                      </a:r>
                      <a:endParaRPr lang="en-US" sz="1400" dirty="0"/>
                    </a:p>
                    <a:p>
                      <a:r>
                        <a:rPr lang="en-US" sz="1400" kern="1200" dirty="0">
                          <a:solidFill>
                            <a:schemeClr val="dk1"/>
                          </a:solidFill>
                          <a:effectLst/>
                          <a:latin typeface="+mn-lt"/>
                          <a:ea typeface="+mn-ea"/>
                          <a:cs typeface="+mn-cs"/>
                          <a:hlinkClick r:id="rId6"/>
                        </a:rPr>
                        <a:t>#1276:</a:t>
                      </a:r>
                      <a:r>
                        <a:rPr lang="en-US" sz="1400" kern="1200" dirty="0">
                          <a:solidFill>
                            <a:schemeClr val="dk1"/>
                          </a:solidFill>
                          <a:effectLst/>
                          <a:latin typeface="+mn-lt"/>
                          <a:ea typeface="+mn-ea"/>
                          <a:cs typeface="+mn-cs"/>
                        </a:rPr>
                        <a:t> More details on how to contribute to docs</a:t>
                      </a:r>
                      <a:endParaRPr lang="en-US" sz="1400" dirty="0"/>
                    </a:p>
                    <a:p>
                      <a:r>
                        <a:rPr lang="en-US" sz="1400" kern="1200" dirty="0">
                          <a:solidFill>
                            <a:schemeClr val="dk1"/>
                          </a:solidFill>
                          <a:effectLst/>
                          <a:latin typeface="+mn-lt"/>
                          <a:ea typeface="+mn-ea"/>
                          <a:cs typeface="+mn-cs"/>
                          <a:hlinkClick r:id="rId7"/>
                        </a:rPr>
                        <a:t>#1179</a:t>
                      </a:r>
                      <a:r>
                        <a:rPr lang="en-US" sz="1400" kern="1200" dirty="0">
                          <a:solidFill>
                            <a:schemeClr val="dk1"/>
                          </a:solidFill>
                          <a:effectLst/>
                          <a:latin typeface="+mn-lt"/>
                          <a:ea typeface="+mn-ea"/>
                          <a:cs typeface="+mn-cs"/>
                        </a:rPr>
                        <a:t>: Create a chapter for contributing for delivering code</a:t>
                      </a:r>
                      <a:endParaRPr lang="en-US" sz="1400" dirty="0"/>
                    </a:p>
                    <a:p>
                      <a:r>
                        <a:rPr lang="en-US" sz="1400" kern="1200" dirty="0">
                          <a:solidFill>
                            <a:schemeClr val="dk1"/>
                          </a:solidFill>
                          <a:effectLst/>
                          <a:latin typeface="+mn-lt"/>
                          <a:ea typeface="+mn-ea"/>
                          <a:cs typeface="+mn-cs"/>
                        </a:rPr>
                        <a:t>Complete any content related to zowe.org redesign  (continuation from last PI) </a:t>
                      </a:r>
                      <a:endParaRPr lang="en-US" sz="1400" dirty="0">
                        <a:effectLst/>
                      </a:endParaRPr>
                    </a:p>
                  </a:txBody>
                  <a:tcPr anchor="ctr"/>
                </a:tc>
                <a:extLst>
                  <a:ext uri="{0D108BD9-81ED-4DB2-BD59-A6C34878D82A}">
                    <a16:rowId xmlns:a16="http://schemas.microsoft.com/office/drawing/2014/main" val="81435925"/>
                  </a:ext>
                </a:extLst>
              </a:tr>
              <a:tr h="564053">
                <a:tc>
                  <a:txBody>
                    <a:bodyPr/>
                    <a:lstStyle/>
                    <a:p>
                      <a:r>
                        <a:rPr lang="en-US" sz="1400" b="1" kern="1200" dirty="0">
                          <a:solidFill>
                            <a:schemeClr val="dk1"/>
                          </a:solidFill>
                          <a:effectLst/>
                          <a:latin typeface="+mn-lt"/>
                          <a:ea typeface="+mn-ea"/>
                          <a:cs typeface="+mn-cs"/>
                        </a:rPr>
                        <a:t>High-level doc enhancement: </a:t>
                      </a:r>
                      <a:endParaRPr lang="en-US" sz="1400" dirty="0"/>
                    </a:p>
                    <a:p>
                      <a:r>
                        <a:rPr lang="en-US" sz="1400" kern="1200" dirty="0">
                          <a:solidFill>
                            <a:schemeClr val="dk1"/>
                          </a:solidFill>
                          <a:effectLst/>
                          <a:latin typeface="+mn-lt"/>
                          <a:ea typeface="+mn-ea"/>
                          <a:cs typeface="+mn-cs"/>
                        </a:rPr>
                        <a:t>Improve the docs infrastructure  </a:t>
                      </a:r>
                      <a:endParaRPr lang="en-US" sz="1400" dirty="0"/>
                    </a:p>
                    <a:p>
                      <a:r>
                        <a:rPr lang="en-US" sz="1400" kern="1200" dirty="0">
                          <a:solidFill>
                            <a:schemeClr val="dk1"/>
                          </a:solidFill>
                          <a:effectLst/>
                          <a:latin typeface="+mn-lt"/>
                          <a:ea typeface="+mn-ea"/>
                          <a:cs typeface="+mn-cs"/>
                          <a:hlinkClick r:id="rId8"/>
                        </a:rPr>
                        <a:t>#1522:</a:t>
                      </a:r>
                      <a:r>
                        <a:rPr lang="en-US" sz="1400" kern="1200" dirty="0">
                          <a:solidFill>
                            <a:schemeClr val="dk1"/>
                          </a:solidFill>
                          <a:effectLst/>
                          <a:latin typeface="+mn-lt"/>
                          <a:ea typeface="+mn-ea"/>
                          <a:cs typeface="+mn-cs"/>
                        </a:rPr>
                        <a:t> Deliver previews of Docs Site branches</a:t>
                      </a:r>
                      <a:endParaRPr lang="en-US" sz="1400" dirty="0"/>
                    </a:p>
                    <a:p>
                      <a:r>
                        <a:rPr lang="en-US" sz="1400" kern="1200" dirty="0">
                          <a:solidFill>
                            <a:schemeClr val="dk1"/>
                          </a:solidFill>
                          <a:effectLst/>
                          <a:latin typeface="+mn-lt"/>
                          <a:ea typeface="+mn-ea"/>
                          <a:cs typeface="+mn-cs"/>
                          <a:hlinkClick r:id="rId9"/>
                        </a:rPr>
                        <a:t>#730:</a:t>
                      </a:r>
                      <a:r>
                        <a:rPr lang="en-US" sz="1400" kern="1200" dirty="0">
                          <a:solidFill>
                            <a:schemeClr val="dk1"/>
                          </a:solidFill>
                          <a:effectLst/>
                          <a:latin typeface="+mn-lt"/>
                          <a:ea typeface="+mn-ea"/>
                          <a:cs typeface="+mn-cs"/>
                        </a:rPr>
                        <a:t> Enhancement - Add Slack button, other UI improvements</a:t>
                      </a:r>
                      <a:endParaRPr lang="en-US" sz="1400" dirty="0"/>
                    </a:p>
                    <a:p>
                      <a:r>
                        <a:rPr lang="en-US" sz="1400" kern="1200" dirty="0">
                          <a:solidFill>
                            <a:schemeClr val="dk1"/>
                          </a:solidFill>
                          <a:effectLst/>
                          <a:latin typeface="+mn-lt"/>
                          <a:ea typeface="+mn-ea"/>
                          <a:cs typeface="+mn-cs"/>
                        </a:rPr>
                        <a:t>Improve the doc search for better discovery  </a:t>
                      </a:r>
                      <a:endParaRPr lang="en-US" sz="1400" dirty="0">
                        <a:effectLst/>
                      </a:endParaRPr>
                    </a:p>
                  </a:txBody>
                  <a:tcPr anchor="ctr"/>
                </a:tc>
                <a:extLst>
                  <a:ext uri="{0D108BD9-81ED-4DB2-BD59-A6C34878D82A}">
                    <a16:rowId xmlns:a16="http://schemas.microsoft.com/office/drawing/2014/main" val="1530534050"/>
                  </a:ext>
                </a:extLst>
              </a:tr>
              <a:tr h="564053">
                <a:tc>
                  <a:txBody>
                    <a:bodyPr/>
                    <a:lstStyle/>
                    <a:p>
                      <a:r>
                        <a:rPr lang="en-US" sz="1400" kern="1200" dirty="0">
                          <a:solidFill>
                            <a:schemeClr val="dk1"/>
                          </a:solidFill>
                          <a:effectLst/>
                          <a:latin typeface="+mn-lt"/>
                          <a:ea typeface="+mn-ea"/>
                          <a:cs typeface="+mn-cs"/>
                        </a:rPr>
                        <a:t>Continue to support content delivery for Zowe releases and improve existing content.</a:t>
                      </a:r>
                      <a:endParaRPr lang="en-US" sz="1400" dirty="0"/>
                    </a:p>
                    <a:p>
                      <a:r>
                        <a:rPr lang="en-US" sz="1400" kern="1200" dirty="0">
                          <a:solidFill>
                            <a:schemeClr val="dk1"/>
                          </a:solidFill>
                          <a:effectLst/>
                          <a:latin typeface="+mn-lt"/>
                          <a:ea typeface="+mn-ea"/>
                          <a:cs typeface="+mn-cs"/>
                        </a:rPr>
                        <a:t>HA</a:t>
                      </a:r>
                      <a:endParaRPr lang="en-US" sz="1400" dirty="0"/>
                    </a:p>
                    <a:p>
                      <a:r>
                        <a:rPr lang="en-US" sz="1400" b="1" kern="1200" dirty="0">
                          <a:solidFill>
                            <a:schemeClr val="dk1"/>
                          </a:solidFill>
                          <a:effectLst/>
                          <a:latin typeface="+mn-lt"/>
                          <a:ea typeface="+mn-ea"/>
                          <a:cs typeface="+mn-cs"/>
                        </a:rPr>
                        <a:t>See other component-specific work items below.  (Add planned work items and include the issue number if any) </a:t>
                      </a:r>
                      <a:endParaRPr lang="en-US" sz="1400" dirty="0">
                        <a:effectLst/>
                      </a:endParaRPr>
                    </a:p>
                  </a:txBody>
                  <a:tcPr anchor="ctr"/>
                </a:tc>
                <a:extLst>
                  <a:ext uri="{0D108BD9-81ED-4DB2-BD59-A6C34878D82A}">
                    <a16:rowId xmlns:a16="http://schemas.microsoft.com/office/drawing/2014/main" val="213594163"/>
                  </a:ext>
                </a:extLst>
              </a:tr>
            </a:tbl>
          </a:graphicData>
        </a:graphic>
      </p:graphicFrame>
      <p:sp>
        <p:nvSpPr>
          <p:cNvPr id="5" name="Star: 5 Points 4">
            <a:extLst>
              <a:ext uri="{FF2B5EF4-FFF2-40B4-BE49-F238E27FC236}">
                <a16:creationId xmlns:a16="http://schemas.microsoft.com/office/drawing/2014/main" id="{32C1DABD-F079-4687-A12F-0D070599B0C7}"/>
              </a:ext>
            </a:extLst>
          </p:cNvPr>
          <p:cNvSpPr/>
          <p:nvPr/>
        </p:nvSpPr>
        <p:spPr>
          <a:xfrm>
            <a:off x="8144161" y="1748450"/>
            <a:ext cx="909782" cy="674255"/>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3622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10D197A-BE87-4F1D-A0FD-C2EC36368730}"/>
              </a:ext>
            </a:extLst>
          </p:cNvPr>
          <p:cNvGraphicFramePr>
            <a:graphicFrameLocks noGrp="1"/>
          </p:cNvGraphicFramePr>
          <p:nvPr>
            <p:extLst>
              <p:ext uri="{D42A27DB-BD31-4B8C-83A1-F6EECF244321}">
                <p14:modId xmlns:p14="http://schemas.microsoft.com/office/powerpoint/2010/main" val="1358587241"/>
              </p:ext>
            </p:extLst>
          </p:nvPr>
        </p:nvGraphicFramePr>
        <p:xfrm>
          <a:off x="526473" y="750145"/>
          <a:ext cx="11333020" cy="5381067"/>
        </p:xfrm>
        <a:graphic>
          <a:graphicData uri="http://schemas.openxmlformats.org/drawingml/2006/table">
            <a:tbl>
              <a:tblPr firstRow="1" bandRow="1">
                <a:tableStyleId>{5C22544A-7EE6-4342-B048-85BDC9FD1C3A}</a:tableStyleId>
              </a:tblPr>
              <a:tblGrid>
                <a:gridCol w="2833255">
                  <a:extLst>
                    <a:ext uri="{9D8B030D-6E8A-4147-A177-3AD203B41FA5}">
                      <a16:colId xmlns:a16="http://schemas.microsoft.com/office/drawing/2014/main" val="3762142744"/>
                    </a:ext>
                  </a:extLst>
                </a:gridCol>
                <a:gridCol w="2833255">
                  <a:extLst>
                    <a:ext uri="{9D8B030D-6E8A-4147-A177-3AD203B41FA5}">
                      <a16:colId xmlns:a16="http://schemas.microsoft.com/office/drawing/2014/main" val="4145096846"/>
                    </a:ext>
                  </a:extLst>
                </a:gridCol>
                <a:gridCol w="2833255">
                  <a:extLst>
                    <a:ext uri="{9D8B030D-6E8A-4147-A177-3AD203B41FA5}">
                      <a16:colId xmlns:a16="http://schemas.microsoft.com/office/drawing/2014/main" val="1990410513"/>
                    </a:ext>
                  </a:extLst>
                </a:gridCol>
                <a:gridCol w="2833255">
                  <a:extLst>
                    <a:ext uri="{9D8B030D-6E8A-4147-A177-3AD203B41FA5}">
                      <a16:colId xmlns:a16="http://schemas.microsoft.com/office/drawing/2014/main" val="1025471097"/>
                    </a:ext>
                  </a:extLst>
                </a:gridCol>
              </a:tblGrid>
              <a:tr h="717627">
                <a:tc>
                  <a:txBody>
                    <a:bodyPr/>
                    <a:lstStyle/>
                    <a:p>
                      <a:r>
                        <a:rPr lang="en-US">
                          <a:solidFill>
                            <a:srgbClr val="222222"/>
                          </a:solidFill>
                          <a:effectLst/>
                          <a:latin typeface="+mn-lt"/>
                        </a:rPr>
                        <a:t>Milestone</a:t>
                      </a:r>
                      <a:endParaRPr lang="en-US">
                        <a:effectLst/>
                        <a:latin typeface="+mn-lt"/>
                      </a:endParaRPr>
                    </a:p>
                  </a:txBody>
                  <a:tcPr anchor="ctr"/>
                </a:tc>
                <a:tc>
                  <a:txBody>
                    <a:bodyPr/>
                    <a:lstStyle/>
                    <a:p>
                      <a:r>
                        <a:rPr lang="en-US">
                          <a:solidFill>
                            <a:srgbClr val="222222"/>
                          </a:solidFill>
                          <a:effectLst/>
                          <a:latin typeface="+mn-lt"/>
                        </a:rPr>
                        <a:t>Description</a:t>
                      </a:r>
                      <a:endParaRPr lang="en-US">
                        <a:effectLst/>
                        <a:latin typeface="+mn-lt"/>
                      </a:endParaRPr>
                    </a:p>
                  </a:txBody>
                  <a:tcPr anchor="ctr"/>
                </a:tc>
                <a:tc>
                  <a:txBody>
                    <a:bodyPr/>
                    <a:lstStyle/>
                    <a:p>
                      <a:r>
                        <a:rPr lang="en-US">
                          <a:solidFill>
                            <a:srgbClr val="222222"/>
                          </a:solidFill>
                          <a:effectLst/>
                          <a:latin typeface="+mn-lt"/>
                        </a:rPr>
                        <a:t>Deliverables</a:t>
                      </a:r>
                      <a:endParaRPr lang="en-US">
                        <a:effectLst/>
                        <a:latin typeface="+mn-lt"/>
                      </a:endParaRPr>
                    </a:p>
                  </a:txBody>
                  <a:tcPr anchor="ctr"/>
                </a:tc>
                <a:tc>
                  <a:txBody>
                    <a:bodyPr/>
                    <a:lstStyle/>
                    <a:p>
                      <a:r>
                        <a:rPr lang="en-US" dirty="0">
                          <a:solidFill>
                            <a:srgbClr val="222222"/>
                          </a:solidFill>
                          <a:effectLst/>
                          <a:latin typeface="+mn-lt"/>
                        </a:rPr>
                        <a:t>Target Date</a:t>
                      </a:r>
                      <a:endParaRPr lang="en-US" dirty="0">
                        <a:effectLst/>
                        <a:latin typeface="+mn-lt"/>
                      </a:endParaRPr>
                    </a:p>
                  </a:txBody>
                  <a:tcPr anchor="ctr"/>
                </a:tc>
                <a:extLst>
                  <a:ext uri="{0D108BD9-81ED-4DB2-BD59-A6C34878D82A}">
                    <a16:rowId xmlns:a16="http://schemas.microsoft.com/office/drawing/2014/main" val="4265466477"/>
                  </a:ext>
                </a:extLst>
              </a:tr>
              <a:tr h="717627">
                <a:tc>
                  <a:txBody>
                    <a:bodyPr/>
                    <a:lstStyle/>
                    <a:p>
                      <a:r>
                        <a:rPr lang="en-US" b="1">
                          <a:solidFill>
                            <a:srgbClr val="222222"/>
                          </a:solidFill>
                          <a:effectLst/>
                          <a:latin typeface="+mn-lt"/>
                        </a:rPr>
                        <a:t>On-time releases</a:t>
                      </a:r>
                      <a:endParaRPr lang="en-US">
                        <a:effectLst/>
                        <a:latin typeface="+mn-lt"/>
                      </a:endParaRPr>
                    </a:p>
                  </a:txBody>
                  <a:tcPr anchor="ctr"/>
                </a:tc>
                <a:tc>
                  <a:txBody>
                    <a:bodyPr/>
                    <a:lstStyle/>
                    <a:p>
                      <a:r>
                        <a:rPr lang="en-US">
                          <a:solidFill>
                            <a:srgbClr val="222222"/>
                          </a:solidFill>
                          <a:effectLst/>
                          <a:latin typeface="+mn-lt"/>
                        </a:rPr>
                        <a:t>Improve efficiency/reliability/consistency of Zowe releases.</a:t>
                      </a:r>
                      <a:endParaRPr lang="en-US">
                        <a:effectLst/>
                        <a:latin typeface="+mn-lt"/>
                      </a:endParaRPr>
                    </a:p>
                    <a:p>
                      <a:r>
                        <a:rPr lang="en-US">
                          <a:solidFill>
                            <a:srgbClr val="222222"/>
                          </a:solidFill>
                          <a:effectLst/>
                          <a:latin typeface="+mn-lt"/>
                          <a:hlinkClick r:id="rId2"/>
                        </a:rPr>
                        <a:t>https://github.com/zowe/community/issues/915</a:t>
                      </a:r>
                      <a:endParaRPr lang="en-US">
                        <a:effectLst/>
                        <a:latin typeface="+mn-lt"/>
                      </a:endParaRPr>
                    </a:p>
                  </a:txBody>
                  <a:tcPr anchor="ctr"/>
                </a:tc>
                <a:tc>
                  <a:txBody>
                    <a:bodyPr/>
                    <a:lstStyle/>
                    <a:p>
                      <a:r>
                        <a:rPr lang="en-US">
                          <a:solidFill>
                            <a:srgbClr val="222222"/>
                          </a:solidFill>
                          <a:effectLst/>
                          <a:latin typeface="+mn-lt"/>
                        </a:rPr>
                        <a:t>Action plan for improvements in the release process</a:t>
                      </a:r>
                      <a:endParaRPr lang="en-US">
                        <a:effectLst/>
                        <a:latin typeface="+mn-lt"/>
                      </a:endParaRPr>
                    </a:p>
                  </a:txBody>
                  <a:tcPr anchor="ctr"/>
                </a:tc>
                <a:tc>
                  <a:txBody>
                    <a:bodyPr/>
                    <a:lstStyle/>
                    <a:p>
                      <a:r>
                        <a:rPr lang="en-US" dirty="0">
                          <a:solidFill>
                            <a:srgbClr val="222222"/>
                          </a:solidFill>
                          <a:effectLst/>
                          <a:latin typeface="+mn-lt"/>
                        </a:rPr>
                        <a:t>March</a:t>
                      </a:r>
                      <a:endParaRPr lang="en-US" dirty="0">
                        <a:effectLst/>
                        <a:latin typeface="+mn-lt"/>
                      </a:endParaRPr>
                    </a:p>
                  </a:txBody>
                  <a:tcPr anchor="ctr"/>
                </a:tc>
                <a:extLst>
                  <a:ext uri="{0D108BD9-81ED-4DB2-BD59-A6C34878D82A}">
                    <a16:rowId xmlns:a16="http://schemas.microsoft.com/office/drawing/2014/main" val="1877584165"/>
                  </a:ext>
                </a:extLst>
              </a:tr>
              <a:tr h="717627">
                <a:tc>
                  <a:txBody>
                    <a:bodyPr/>
                    <a:lstStyle/>
                    <a:p>
                      <a:r>
                        <a:rPr lang="en-US" b="1">
                          <a:solidFill>
                            <a:srgbClr val="222222"/>
                          </a:solidFill>
                          <a:effectLst/>
                          <a:latin typeface="+mn-lt"/>
                        </a:rPr>
                        <a:t>Major releases</a:t>
                      </a:r>
                      <a:endParaRPr lang="en-US">
                        <a:effectLst/>
                        <a:latin typeface="+mn-lt"/>
                      </a:endParaRPr>
                    </a:p>
                  </a:txBody>
                  <a:tcPr anchor="ctr"/>
                </a:tc>
                <a:tc>
                  <a:txBody>
                    <a:bodyPr/>
                    <a:lstStyle/>
                    <a:p>
                      <a:r>
                        <a:rPr lang="en-US" dirty="0">
                          <a:solidFill>
                            <a:srgbClr val="222222"/>
                          </a:solidFill>
                          <a:effectLst/>
                          <a:latin typeface="+mn-lt"/>
                        </a:rPr>
                        <a:t>Improve the major release documentation</a:t>
                      </a:r>
                      <a:endParaRPr lang="en-US" dirty="0">
                        <a:effectLst/>
                        <a:latin typeface="+mn-lt"/>
                      </a:endParaRPr>
                    </a:p>
                    <a:p>
                      <a:br>
                        <a:rPr lang="en-US" dirty="0">
                          <a:effectLst/>
                          <a:latin typeface="+mn-lt"/>
                        </a:rPr>
                      </a:br>
                      <a:endParaRPr lang="en-US" dirty="0">
                        <a:effectLst/>
                        <a:latin typeface="+mn-lt"/>
                      </a:endParaRPr>
                    </a:p>
                  </a:txBody>
                  <a:tcPr anchor="ctr"/>
                </a:tc>
                <a:tc>
                  <a:txBody>
                    <a:bodyPr/>
                    <a:lstStyle/>
                    <a:p>
                      <a:r>
                        <a:rPr lang="en-US" dirty="0">
                          <a:solidFill>
                            <a:srgbClr val="222222"/>
                          </a:solidFill>
                          <a:effectLst/>
                          <a:latin typeface="+mn-lt"/>
                        </a:rPr>
                        <a:t>Visible document outlining when and how we start formal discussions around the new major </a:t>
                      </a:r>
                      <a:r>
                        <a:rPr lang="en-US" strike="sngStrike" dirty="0">
                          <a:solidFill>
                            <a:srgbClr val="222222"/>
                          </a:solidFill>
                          <a:effectLst/>
                          <a:latin typeface="+mn-lt"/>
                        </a:rPr>
                        <a:t>release</a:t>
                      </a:r>
                      <a:r>
                        <a:rPr lang="en-US" dirty="0">
                          <a:solidFill>
                            <a:srgbClr val="222222"/>
                          </a:solidFill>
                          <a:effectLst/>
                          <a:latin typeface="+mn-lt"/>
                        </a:rPr>
                        <a:t>. Version? </a:t>
                      </a:r>
                      <a:endParaRPr lang="en-US" dirty="0">
                        <a:effectLst/>
                        <a:latin typeface="+mn-lt"/>
                      </a:endParaRPr>
                    </a:p>
                  </a:txBody>
                  <a:tcPr anchor="ctr"/>
                </a:tc>
                <a:tc>
                  <a:txBody>
                    <a:bodyPr/>
                    <a:lstStyle/>
                    <a:p>
                      <a:r>
                        <a:rPr lang="en-US" dirty="0">
                          <a:solidFill>
                            <a:srgbClr val="222222"/>
                          </a:solidFill>
                          <a:effectLst/>
                          <a:latin typeface="+mn-lt"/>
                        </a:rPr>
                        <a:t>April</a:t>
                      </a:r>
                      <a:endParaRPr lang="en-US" dirty="0">
                        <a:effectLst/>
                        <a:latin typeface="+mn-lt"/>
                      </a:endParaRPr>
                    </a:p>
                  </a:txBody>
                  <a:tcPr anchor="ctr"/>
                </a:tc>
                <a:extLst>
                  <a:ext uri="{0D108BD9-81ED-4DB2-BD59-A6C34878D82A}">
                    <a16:rowId xmlns:a16="http://schemas.microsoft.com/office/drawing/2014/main" val="914520819"/>
                  </a:ext>
                </a:extLst>
              </a:tr>
              <a:tr h="717627">
                <a:tc>
                  <a:txBody>
                    <a:bodyPr/>
                    <a:lstStyle/>
                    <a:p>
                      <a:r>
                        <a:rPr lang="en-US" b="1">
                          <a:solidFill>
                            <a:srgbClr val="222222"/>
                          </a:solidFill>
                          <a:effectLst/>
                          <a:latin typeface="+mn-lt"/>
                        </a:rPr>
                        <a:t>Zowe Governance</a:t>
                      </a:r>
                      <a:endParaRPr lang="en-US">
                        <a:effectLst/>
                        <a:latin typeface="+mn-lt"/>
                      </a:endParaRPr>
                    </a:p>
                  </a:txBody>
                  <a:tcPr anchor="ctr"/>
                </a:tc>
                <a:tc>
                  <a:txBody>
                    <a:bodyPr/>
                    <a:lstStyle/>
                    <a:p>
                      <a:r>
                        <a:rPr lang="en-US" dirty="0">
                          <a:solidFill>
                            <a:srgbClr val="222222"/>
                          </a:solidFill>
                          <a:effectLst/>
                          <a:latin typeface="+mn-lt"/>
                        </a:rPr>
                        <a:t>Complete TSC charter amendments </a:t>
                      </a:r>
                      <a:endParaRPr lang="en-US" dirty="0">
                        <a:effectLst/>
                        <a:latin typeface="+mn-lt"/>
                      </a:endParaRPr>
                    </a:p>
                    <a:p>
                      <a:r>
                        <a:rPr lang="en-US" dirty="0">
                          <a:solidFill>
                            <a:srgbClr val="222222"/>
                          </a:solidFill>
                          <a:effectLst/>
                          <a:latin typeface="+mn-lt"/>
                          <a:hlinkClick r:id="rId3"/>
                        </a:rPr>
                        <a:t>https://github.com/zowe/community/issues/923</a:t>
                      </a:r>
                      <a:endParaRPr lang="en-US" dirty="0">
                        <a:effectLst/>
                        <a:latin typeface="+mn-lt"/>
                      </a:endParaRPr>
                    </a:p>
                    <a:p>
                      <a:r>
                        <a:rPr lang="en-US" dirty="0">
                          <a:solidFill>
                            <a:srgbClr val="222222"/>
                          </a:solidFill>
                          <a:effectLst/>
                          <a:latin typeface="+mn-lt"/>
                          <a:hlinkClick r:id="rId4"/>
                        </a:rPr>
                        <a:t>https://github.com/zowe/community/issues/922</a:t>
                      </a:r>
                      <a:endParaRPr lang="en-US" dirty="0">
                        <a:effectLst/>
                        <a:latin typeface="+mn-lt"/>
                      </a:endParaRPr>
                    </a:p>
                  </a:txBody>
                  <a:tcPr anchor="ctr"/>
                </a:tc>
                <a:tc>
                  <a:txBody>
                    <a:bodyPr/>
                    <a:lstStyle/>
                    <a:p>
                      <a:r>
                        <a:rPr lang="en-US">
                          <a:solidFill>
                            <a:srgbClr val="222222"/>
                          </a:solidFill>
                          <a:effectLst/>
                          <a:latin typeface="+mn-lt"/>
                        </a:rPr>
                        <a:t>GOVERNANCE document</a:t>
                      </a:r>
                      <a:endParaRPr lang="en-US">
                        <a:effectLst/>
                        <a:latin typeface="+mn-lt"/>
                      </a:endParaRPr>
                    </a:p>
                    <a:p>
                      <a:r>
                        <a:rPr lang="en-US">
                          <a:solidFill>
                            <a:srgbClr val="222222"/>
                          </a:solidFill>
                          <a:effectLst/>
                          <a:latin typeface="+mn-lt"/>
                        </a:rPr>
                        <a:t>CONTRIBUTING document</a:t>
                      </a:r>
                      <a:endParaRPr lang="en-US">
                        <a:effectLst/>
                        <a:latin typeface="+mn-lt"/>
                      </a:endParaRPr>
                    </a:p>
                  </a:txBody>
                  <a:tcPr anchor="ctr"/>
                </a:tc>
                <a:tc>
                  <a:txBody>
                    <a:bodyPr/>
                    <a:lstStyle/>
                    <a:p>
                      <a:r>
                        <a:rPr lang="en-US" dirty="0">
                          <a:solidFill>
                            <a:srgbClr val="222222"/>
                          </a:solidFill>
                          <a:effectLst/>
                          <a:latin typeface="+mn-lt"/>
                        </a:rPr>
                        <a:t>February</a:t>
                      </a:r>
                      <a:endParaRPr lang="en-US" dirty="0">
                        <a:effectLst/>
                        <a:latin typeface="+mn-lt"/>
                      </a:endParaRPr>
                    </a:p>
                  </a:txBody>
                  <a:tcPr anchor="ctr"/>
                </a:tc>
                <a:extLst>
                  <a:ext uri="{0D108BD9-81ED-4DB2-BD59-A6C34878D82A}">
                    <a16:rowId xmlns:a16="http://schemas.microsoft.com/office/drawing/2014/main" val="2908872154"/>
                  </a:ext>
                </a:extLst>
              </a:tr>
            </a:tbl>
          </a:graphicData>
        </a:graphic>
      </p:graphicFrame>
      <p:sp>
        <p:nvSpPr>
          <p:cNvPr id="4" name="Title 1">
            <a:extLst>
              <a:ext uri="{FF2B5EF4-FFF2-40B4-BE49-F238E27FC236}">
                <a16:creationId xmlns:a16="http://schemas.microsoft.com/office/drawing/2014/main" id="{176D09DD-69AB-4353-BC18-92E5584ECA63}"/>
              </a:ext>
            </a:extLst>
          </p:cNvPr>
          <p:cNvSpPr txBox="1">
            <a:spLocks/>
          </p:cNvSpPr>
          <p:nvPr/>
        </p:nvSpPr>
        <p:spPr>
          <a:xfrm>
            <a:off x="20780" y="124980"/>
            <a:ext cx="11215255" cy="4938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TSC</a:t>
            </a:r>
          </a:p>
        </p:txBody>
      </p:sp>
      <p:sp>
        <p:nvSpPr>
          <p:cNvPr id="5" name="Star: 5 Points 4">
            <a:extLst>
              <a:ext uri="{FF2B5EF4-FFF2-40B4-BE49-F238E27FC236}">
                <a16:creationId xmlns:a16="http://schemas.microsoft.com/office/drawing/2014/main" id="{815A7F1E-BABB-4A1A-9B88-6BF4CB999370}"/>
              </a:ext>
            </a:extLst>
          </p:cNvPr>
          <p:cNvSpPr/>
          <p:nvPr/>
        </p:nvSpPr>
        <p:spPr>
          <a:xfrm>
            <a:off x="10637980" y="1923940"/>
            <a:ext cx="909782" cy="674255"/>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6041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9409-99E1-9B4F-8407-EDD3D694820A}"/>
              </a:ext>
            </a:extLst>
          </p:cNvPr>
          <p:cNvSpPr>
            <a:spLocks noGrp="1"/>
          </p:cNvSpPr>
          <p:nvPr>
            <p:ph type="body" idx="1"/>
          </p:nvPr>
        </p:nvSpPr>
        <p:spPr/>
        <p:txBody>
          <a:bodyPr/>
          <a:lstStyle/>
          <a:p>
            <a:r>
              <a:rPr lang="en-US" dirty="0"/>
              <a:t>ZLC Focus for upcoming PI</a:t>
            </a:r>
          </a:p>
        </p:txBody>
      </p:sp>
    </p:spTree>
    <p:extLst>
      <p:ext uri="{BB962C8B-B14F-4D97-AF65-F5344CB8AC3E}">
        <p14:creationId xmlns:p14="http://schemas.microsoft.com/office/powerpoint/2010/main" val="1025736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DD20F5-D2D4-D14F-869A-E5CE6EF19EB7}"/>
              </a:ext>
            </a:extLst>
          </p:cNvPr>
          <p:cNvSpPr>
            <a:spLocks noGrp="1"/>
          </p:cNvSpPr>
          <p:nvPr>
            <p:ph type="title"/>
          </p:nvPr>
        </p:nvSpPr>
        <p:spPr/>
        <p:txBody>
          <a:bodyPr/>
          <a:lstStyle/>
          <a:p>
            <a:r>
              <a:rPr lang="en-US" dirty="0"/>
              <a:t>ZLC Focus for PI </a:t>
            </a:r>
          </a:p>
        </p:txBody>
      </p:sp>
      <p:sp>
        <p:nvSpPr>
          <p:cNvPr id="4" name="Text Placeholder 3">
            <a:extLst>
              <a:ext uri="{FF2B5EF4-FFF2-40B4-BE49-F238E27FC236}">
                <a16:creationId xmlns:a16="http://schemas.microsoft.com/office/drawing/2014/main" id="{A69B60D9-F78E-0D4E-9FC3-E2443CC57348}"/>
              </a:ext>
            </a:extLst>
          </p:cNvPr>
          <p:cNvSpPr>
            <a:spLocks noGrp="1"/>
          </p:cNvSpPr>
          <p:nvPr>
            <p:ph type="body" idx="1"/>
          </p:nvPr>
        </p:nvSpPr>
        <p:spPr>
          <a:xfrm>
            <a:off x="838200" y="1326861"/>
            <a:ext cx="10515600" cy="4351338"/>
          </a:xfrm>
        </p:spPr>
        <p:txBody>
          <a:bodyPr/>
          <a:lstStyle/>
          <a:p>
            <a:pPr marL="135463" indent="0">
              <a:buNone/>
            </a:pPr>
            <a:endParaRPr lang="en-US" dirty="0"/>
          </a:p>
          <a:p>
            <a:r>
              <a:rPr lang="en-US" dirty="0" err="1"/>
              <a:t>Zowe</a:t>
            </a:r>
            <a:r>
              <a:rPr lang="en-US" dirty="0"/>
              <a:t> Support Offering Conformance</a:t>
            </a:r>
          </a:p>
          <a:p>
            <a:pPr lvl="1"/>
            <a:r>
              <a:rPr lang="en-US" sz="1600" dirty="0">
                <a:solidFill>
                  <a:srgbClr val="000000"/>
                </a:solidFill>
                <a:latin typeface="Arial"/>
                <a:ea typeface="Arial"/>
                <a:cs typeface="Arial"/>
                <a:sym typeface="Arial"/>
              </a:rPr>
              <a:t>What is </a:t>
            </a:r>
            <a:r>
              <a:rPr lang="en-US" sz="1600" dirty="0" err="1">
                <a:solidFill>
                  <a:srgbClr val="000000"/>
                </a:solidFill>
                <a:latin typeface="Arial"/>
                <a:ea typeface="Arial"/>
                <a:cs typeface="Arial"/>
                <a:sym typeface="Arial"/>
              </a:rPr>
              <a:t>Zowe</a:t>
            </a:r>
            <a:r>
              <a:rPr lang="en-US" sz="1600" dirty="0">
                <a:solidFill>
                  <a:srgbClr val="000000"/>
                </a:solidFill>
                <a:latin typeface="Arial"/>
                <a:ea typeface="Arial"/>
                <a:cs typeface="Arial"/>
                <a:sym typeface="Arial"/>
              </a:rPr>
              <a:t> core and how can someone claim support for it ?</a:t>
            </a:r>
          </a:p>
          <a:p>
            <a:pPr lvl="1"/>
            <a:r>
              <a:rPr lang="en-US" sz="1867" dirty="0">
                <a:solidFill>
                  <a:srgbClr val="000000"/>
                </a:solidFill>
                <a:latin typeface="Arial"/>
                <a:ea typeface="Arial"/>
                <a:cs typeface="Arial"/>
                <a:sym typeface="Arial"/>
              </a:rPr>
              <a:t>How do OMP managed </a:t>
            </a:r>
            <a:r>
              <a:rPr lang="en-US" sz="1867" dirty="0" err="1">
                <a:solidFill>
                  <a:srgbClr val="000000"/>
                </a:solidFill>
                <a:latin typeface="Arial"/>
                <a:ea typeface="Arial"/>
                <a:cs typeface="Arial"/>
                <a:sym typeface="Arial"/>
              </a:rPr>
              <a:t>Zowe</a:t>
            </a:r>
            <a:r>
              <a:rPr lang="en-US" sz="1867" dirty="0">
                <a:solidFill>
                  <a:srgbClr val="000000"/>
                </a:solidFill>
                <a:latin typeface="Arial"/>
                <a:ea typeface="Arial"/>
                <a:cs typeface="Arial"/>
                <a:sym typeface="Arial"/>
              </a:rPr>
              <a:t> extensions (CLI, APIML) fit in</a:t>
            </a:r>
          </a:p>
          <a:p>
            <a:r>
              <a:rPr lang="en-US" sz="2133" dirty="0">
                <a:solidFill>
                  <a:srgbClr val="000000"/>
                </a:solidFill>
                <a:latin typeface="Arial"/>
                <a:ea typeface="Arial"/>
                <a:cs typeface="Arial"/>
                <a:sym typeface="Arial"/>
              </a:rPr>
              <a:t>Drive outreach to gather more usage data/trends </a:t>
            </a:r>
          </a:p>
          <a:p>
            <a:pPr lvl="1"/>
            <a:endParaRPr lang="en-US" dirty="0"/>
          </a:p>
        </p:txBody>
      </p:sp>
      <p:sp>
        <p:nvSpPr>
          <p:cNvPr id="5" name="TextBox 4">
            <a:extLst>
              <a:ext uri="{FF2B5EF4-FFF2-40B4-BE49-F238E27FC236}">
                <a16:creationId xmlns:a16="http://schemas.microsoft.com/office/drawing/2014/main" id="{016EB52E-80B0-48E6-8B09-EE1627F7161D}"/>
              </a:ext>
            </a:extLst>
          </p:cNvPr>
          <p:cNvSpPr txBox="1"/>
          <p:nvPr/>
        </p:nvSpPr>
        <p:spPr>
          <a:xfrm rot="1591098">
            <a:off x="6838152" y="3709077"/>
            <a:ext cx="4396510" cy="1569660"/>
          </a:xfrm>
          <a:prstGeom prst="rect">
            <a:avLst/>
          </a:prstGeom>
          <a:noFill/>
        </p:spPr>
        <p:txBody>
          <a:bodyPr wrap="square" rtlCol="0">
            <a:spAutoFit/>
          </a:bodyPr>
          <a:lstStyle/>
          <a:p>
            <a:pPr algn="ctr"/>
            <a:r>
              <a:rPr lang="en-US" sz="3200" b="1" dirty="0"/>
              <a:t>Work with Systems Team on future infrastructure needs? </a:t>
            </a:r>
          </a:p>
        </p:txBody>
      </p:sp>
    </p:spTree>
    <p:extLst>
      <p:ext uri="{BB962C8B-B14F-4D97-AF65-F5344CB8AC3E}">
        <p14:creationId xmlns:p14="http://schemas.microsoft.com/office/powerpoint/2010/main" val="1067360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AE83FF-F163-CC40-A544-D78AFE344649}"/>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2269912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8F1112-618E-4542-8A78-89E8348B713D}"/>
              </a:ext>
            </a:extLst>
          </p:cNvPr>
          <p:cNvSpPr>
            <a:spLocks noGrp="1"/>
          </p:cNvSpPr>
          <p:nvPr>
            <p:ph type="body" idx="1"/>
          </p:nvPr>
        </p:nvSpPr>
        <p:spPr/>
        <p:txBody>
          <a:bodyPr/>
          <a:lstStyle/>
          <a:p>
            <a:r>
              <a:rPr lang="en-US" dirty="0"/>
              <a:t>Backup with additional detail  </a:t>
            </a:r>
          </a:p>
        </p:txBody>
      </p:sp>
    </p:spTree>
    <p:extLst>
      <p:ext uri="{BB962C8B-B14F-4D97-AF65-F5344CB8AC3E}">
        <p14:creationId xmlns:p14="http://schemas.microsoft.com/office/powerpoint/2010/main" val="262880233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DC88545-76C5-4915-A038-CE99F1E66BB7}"/>
              </a:ext>
            </a:extLst>
          </p:cNvPr>
          <p:cNvGraphicFramePr>
            <a:graphicFrameLocks noGrp="1"/>
          </p:cNvGraphicFramePr>
          <p:nvPr>
            <p:ph idx="1"/>
            <p:extLst>
              <p:ext uri="{D42A27DB-BD31-4B8C-83A1-F6EECF244321}">
                <p14:modId xmlns:p14="http://schemas.microsoft.com/office/powerpoint/2010/main" val="3722280039"/>
              </p:ext>
            </p:extLst>
          </p:nvPr>
        </p:nvGraphicFramePr>
        <p:xfrm>
          <a:off x="572653" y="697899"/>
          <a:ext cx="10804237" cy="4927059"/>
        </p:xfrm>
        <a:graphic>
          <a:graphicData uri="http://schemas.openxmlformats.org/drawingml/2006/table">
            <a:tbl>
              <a:tblPr firstRow="1" bandRow="1">
                <a:tableStyleId>{5C22544A-7EE6-4342-B048-85BDC9FD1C3A}</a:tableStyleId>
              </a:tblPr>
              <a:tblGrid>
                <a:gridCol w="544947">
                  <a:extLst>
                    <a:ext uri="{9D8B030D-6E8A-4147-A177-3AD203B41FA5}">
                      <a16:colId xmlns:a16="http://schemas.microsoft.com/office/drawing/2014/main" val="3354380798"/>
                    </a:ext>
                  </a:extLst>
                </a:gridCol>
                <a:gridCol w="923636">
                  <a:extLst>
                    <a:ext uri="{9D8B030D-6E8A-4147-A177-3AD203B41FA5}">
                      <a16:colId xmlns:a16="http://schemas.microsoft.com/office/drawing/2014/main" val="3314783615"/>
                    </a:ext>
                  </a:extLst>
                </a:gridCol>
                <a:gridCol w="5791200">
                  <a:extLst>
                    <a:ext uri="{9D8B030D-6E8A-4147-A177-3AD203B41FA5}">
                      <a16:colId xmlns:a16="http://schemas.microsoft.com/office/drawing/2014/main" val="1329757350"/>
                    </a:ext>
                  </a:extLst>
                </a:gridCol>
                <a:gridCol w="3544454">
                  <a:extLst>
                    <a:ext uri="{9D8B030D-6E8A-4147-A177-3AD203B41FA5}">
                      <a16:colId xmlns:a16="http://schemas.microsoft.com/office/drawing/2014/main" val="4116492822"/>
                    </a:ext>
                  </a:extLst>
                </a:gridCol>
              </a:tblGrid>
              <a:tr h="456171">
                <a:tc>
                  <a:txBody>
                    <a:bodyPr/>
                    <a:lstStyle/>
                    <a:p>
                      <a:endParaRPr lang="en-US" sz="1600" dirty="0">
                        <a:effectLst/>
                        <a:latin typeface="+mn-lt"/>
                      </a:endParaRPr>
                    </a:p>
                  </a:txBody>
                  <a:tcPr anchor="ctr"/>
                </a:tc>
                <a:tc>
                  <a:txBody>
                    <a:bodyPr/>
                    <a:lstStyle/>
                    <a:p>
                      <a:r>
                        <a:rPr lang="en-US" sz="1600" dirty="0">
                          <a:solidFill>
                            <a:srgbClr val="222222"/>
                          </a:solidFill>
                          <a:effectLst/>
                          <a:latin typeface="+mn-lt"/>
                        </a:rPr>
                        <a:t>Priority</a:t>
                      </a:r>
                      <a:endParaRPr lang="en-US" sz="1600" dirty="0">
                        <a:effectLst/>
                        <a:latin typeface="+mn-lt"/>
                      </a:endParaRPr>
                    </a:p>
                  </a:txBody>
                  <a:tcPr anchor="ctr"/>
                </a:tc>
                <a:tc>
                  <a:txBody>
                    <a:bodyPr/>
                    <a:lstStyle/>
                    <a:p>
                      <a:r>
                        <a:rPr lang="en-US" sz="1600" dirty="0">
                          <a:solidFill>
                            <a:srgbClr val="222222"/>
                          </a:solidFill>
                          <a:effectLst/>
                          <a:latin typeface="+mn-lt"/>
                        </a:rPr>
                        <a:t>Milestone</a:t>
                      </a:r>
                      <a:endParaRPr lang="en-US" sz="1600" dirty="0">
                        <a:effectLst/>
                        <a:latin typeface="+mn-lt"/>
                      </a:endParaRPr>
                    </a:p>
                  </a:txBody>
                  <a:tcPr anchor="ctr"/>
                </a:tc>
                <a:tc>
                  <a:txBody>
                    <a:bodyPr/>
                    <a:lstStyle/>
                    <a:p>
                      <a:r>
                        <a:rPr lang="en-US" sz="1600" dirty="0">
                          <a:solidFill>
                            <a:srgbClr val="222222"/>
                          </a:solidFill>
                          <a:effectLst/>
                          <a:latin typeface="+mn-lt"/>
                        </a:rPr>
                        <a:t>Description </a:t>
                      </a:r>
                      <a:endParaRPr lang="en-US" sz="1600" dirty="0">
                        <a:effectLst/>
                        <a:latin typeface="+mn-lt"/>
                      </a:endParaRPr>
                    </a:p>
                  </a:txBody>
                  <a:tcPr anchor="ctr"/>
                </a:tc>
                <a:extLst>
                  <a:ext uri="{0D108BD9-81ED-4DB2-BD59-A6C34878D82A}">
                    <a16:rowId xmlns:a16="http://schemas.microsoft.com/office/drawing/2014/main" val="723856050"/>
                  </a:ext>
                </a:extLst>
              </a:tr>
              <a:tr h="1042697">
                <a:tc>
                  <a:txBody>
                    <a:bodyPr/>
                    <a:lstStyle/>
                    <a:p>
                      <a:r>
                        <a:rPr lang="en-US" dirty="0">
                          <a:effectLst/>
                          <a:latin typeface="+mn-lt"/>
                        </a:rPr>
                        <a:t>1</a:t>
                      </a:r>
                    </a:p>
                  </a:txBody>
                  <a:tcPr anchor="ctr"/>
                </a:tc>
                <a:tc>
                  <a:txBody>
                    <a:bodyPr/>
                    <a:lstStyle/>
                    <a:p>
                      <a:r>
                        <a:rPr lang="en-US" b="1" dirty="0">
                          <a:solidFill>
                            <a:srgbClr val="9F3FED"/>
                          </a:solidFill>
                          <a:effectLst/>
                          <a:latin typeface="+mn-lt"/>
                        </a:rPr>
                        <a:t>High </a:t>
                      </a:r>
                      <a:endParaRPr lang="en-US" dirty="0">
                        <a:effectLst/>
                        <a:latin typeface="+mn-lt"/>
                      </a:endParaRPr>
                    </a:p>
                  </a:txBody>
                  <a:tcPr anchor="ctr"/>
                </a:tc>
                <a:tc>
                  <a:txBody>
                    <a:bodyPr/>
                    <a:lstStyle/>
                    <a:p>
                      <a:r>
                        <a:rPr lang="en-US">
                          <a:solidFill>
                            <a:srgbClr val="222222"/>
                          </a:solidFill>
                          <a:effectLst/>
                          <a:latin typeface="+mn-lt"/>
                        </a:rPr>
                        <a:t>Kubernetes Containerization</a:t>
                      </a:r>
                      <a:endParaRPr lang="en-US">
                        <a:effectLst/>
                        <a:latin typeface="+mn-lt"/>
                      </a:endParaRPr>
                    </a:p>
                    <a:p>
                      <a:r>
                        <a:rPr lang="en-US">
                          <a:solidFill>
                            <a:srgbClr val="222222"/>
                          </a:solidFill>
                          <a:effectLst/>
                          <a:latin typeface="+mn-lt"/>
                          <a:hlinkClick r:id="rId2"/>
                        </a:rPr>
                        <a:t>https://github.com/zowe/zlux/issues/575</a:t>
                      </a:r>
                      <a:endParaRPr lang="en-US">
                        <a:effectLst/>
                        <a:latin typeface="+mn-lt"/>
                      </a:endParaRPr>
                    </a:p>
                    <a:p>
                      <a:r>
                        <a:rPr lang="en-US">
                          <a:solidFill>
                            <a:srgbClr val="222222"/>
                          </a:solidFill>
                          <a:effectLst/>
                          <a:latin typeface="+mn-lt"/>
                          <a:hlinkClick r:id="rId3"/>
                        </a:rPr>
                        <a:t>https://github.com/zowe/zowe-container-sample/issues/11</a:t>
                      </a:r>
                      <a:endParaRPr lang="en-US">
                        <a:effectLst/>
                        <a:latin typeface="+mn-lt"/>
                      </a:endParaRPr>
                    </a:p>
                    <a:p>
                      <a:r>
                        <a:rPr lang="en-US">
                          <a:solidFill>
                            <a:srgbClr val="222222"/>
                          </a:solidFill>
                          <a:effectLst/>
                          <a:latin typeface="+mn-lt"/>
                          <a:hlinkClick r:id="rId4"/>
                        </a:rPr>
                        <a:t>https://github.com/zowe/zowe-container-sample/issues/2</a:t>
                      </a:r>
                      <a:endParaRPr lang="en-US">
                        <a:effectLst/>
                        <a:latin typeface="+mn-lt"/>
                      </a:endParaRPr>
                    </a:p>
                  </a:txBody>
                  <a:tcPr anchor="ctr"/>
                </a:tc>
                <a:tc>
                  <a:txBody>
                    <a:bodyPr/>
                    <a:lstStyle/>
                    <a:p>
                      <a:r>
                        <a:rPr lang="en-US" dirty="0">
                          <a:solidFill>
                            <a:srgbClr val="222222"/>
                          </a:solidFill>
                          <a:effectLst/>
                          <a:latin typeface="+mn-lt"/>
                        </a:rPr>
                        <a:t>Using </a:t>
                      </a:r>
                      <a:r>
                        <a:rPr lang="en-US" dirty="0">
                          <a:solidFill>
                            <a:srgbClr val="222222"/>
                          </a:solidFill>
                          <a:effectLst/>
                          <a:latin typeface="+mn-lt"/>
                          <a:hlinkClick r:id="rId5"/>
                        </a:rPr>
                        <a:t>https://github.com/zowe/zowe-container-sample</a:t>
                      </a:r>
                      <a:r>
                        <a:rPr lang="en-US" dirty="0">
                          <a:solidFill>
                            <a:srgbClr val="222222"/>
                          </a:solidFill>
                          <a:effectLst/>
                          <a:latin typeface="+mn-lt"/>
                        </a:rPr>
                        <a:t> ... make another container option for </a:t>
                      </a:r>
                      <a:r>
                        <a:rPr lang="en-US" dirty="0" err="1">
                          <a:solidFill>
                            <a:srgbClr val="222222"/>
                          </a:solidFill>
                          <a:effectLst/>
                          <a:latin typeface="+mn-lt"/>
                        </a:rPr>
                        <a:t>zowe</a:t>
                      </a:r>
                      <a:r>
                        <a:rPr lang="en-US" dirty="0">
                          <a:solidFill>
                            <a:srgbClr val="222222"/>
                          </a:solidFill>
                          <a:effectLst/>
                          <a:latin typeface="+mn-lt"/>
                        </a:rPr>
                        <a:t> which has each server in its own container</a:t>
                      </a:r>
                      <a:endParaRPr lang="en-US" dirty="0">
                        <a:effectLst/>
                        <a:latin typeface="+mn-lt"/>
                      </a:endParaRPr>
                    </a:p>
                  </a:txBody>
                  <a:tcPr anchor="ctr"/>
                </a:tc>
                <a:extLst>
                  <a:ext uri="{0D108BD9-81ED-4DB2-BD59-A6C34878D82A}">
                    <a16:rowId xmlns:a16="http://schemas.microsoft.com/office/drawing/2014/main" val="2876661576"/>
                  </a:ext>
                </a:extLst>
              </a:tr>
              <a:tr h="1503924">
                <a:tc>
                  <a:txBody>
                    <a:bodyPr/>
                    <a:lstStyle/>
                    <a:p>
                      <a:r>
                        <a:rPr lang="en-US" dirty="0">
                          <a:effectLst/>
                          <a:latin typeface="+mn-lt"/>
                        </a:rPr>
                        <a:t>2</a:t>
                      </a:r>
                    </a:p>
                  </a:txBody>
                  <a:tcPr anchor="ctr"/>
                </a:tc>
                <a:tc>
                  <a:txBody>
                    <a:bodyPr/>
                    <a:lstStyle/>
                    <a:p>
                      <a:r>
                        <a:rPr lang="en-US" b="1" dirty="0">
                          <a:solidFill>
                            <a:srgbClr val="9F3FED"/>
                          </a:solidFill>
                          <a:effectLst/>
                          <a:latin typeface="+mn-lt"/>
                        </a:rPr>
                        <a:t>High</a:t>
                      </a:r>
                      <a:endParaRPr lang="en-US" dirty="0">
                        <a:effectLst/>
                        <a:latin typeface="+mn-lt"/>
                      </a:endParaRPr>
                    </a:p>
                  </a:txBody>
                  <a:tcPr anchor="ctr"/>
                </a:tc>
                <a:tc>
                  <a:txBody>
                    <a:bodyPr/>
                    <a:lstStyle/>
                    <a:p>
                      <a:r>
                        <a:rPr lang="en-US" dirty="0">
                          <a:solidFill>
                            <a:srgbClr val="222222"/>
                          </a:solidFill>
                          <a:effectLst/>
                          <a:latin typeface="+mn-lt"/>
                        </a:rPr>
                        <a:t>TLS server support for ZSS</a:t>
                      </a:r>
                      <a:endParaRPr lang="en-US" dirty="0">
                        <a:effectLst/>
                        <a:latin typeface="+mn-lt"/>
                      </a:endParaRPr>
                    </a:p>
                    <a:p>
                      <a:r>
                        <a:rPr lang="en-US" dirty="0">
                          <a:solidFill>
                            <a:srgbClr val="222222"/>
                          </a:solidFill>
                          <a:effectLst/>
                          <a:latin typeface="+mn-lt"/>
                          <a:hlinkClick r:id="rId6"/>
                        </a:rPr>
                        <a:t>https://github.com/zowe/zss/pull/226</a:t>
                      </a:r>
                      <a:endParaRPr lang="en-US" dirty="0">
                        <a:effectLst/>
                        <a:latin typeface="+mn-lt"/>
                      </a:endParaRPr>
                    </a:p>
                    <a:p>
                      <a:r>
                        <a:rPr lang="en-US" dirty="0">
                          <a:solidFill>
                            <a:srgbClr val="222222"/>
                          </a:solidFill>
                          <a:effectLst/>
                          <a:latin typeface="+mn-lt"/>
                          <a:hlinkClick r:id="rId7"/>
                        </a:rPr>
                        <a:t>https://github.com/zowe/zowe-common-c/pull/178</a:t>
                      </a:r>
                      <a:r>
                        <a:rPr lang="en-US" dirty="0">
                          <a:solidFill>
                            <a:srgbClr val="222222"/>
                          </a:solidFill>
                          <a:effectLst/>
                          <a:latin typeface="+mn-lt"/>
                        </a:rPr>
                        <a:t> - merged</a:t>
                      </a:r>
                      <a:endParaRPr lang="en-US" dirty="0">
                        <a:effectLst/>
                        <a:latin typeface="+mn-lt"/>
                      </a:endParaRPr>
                    </a:p>
                  </a:txBody>
                  <a:tcPr anchor="ctr"/>
                </a:tc>
                <a:tc>
                  <a:txBody>
                    <a:bodyPr/>
                    <a:lstStyle/>
                    <a:p>
                      <a:r>
                        <a:rPr lang="en-US" dirty="0">
                          <a:solidFill>
                            <a:srgbClr val="222222"/>
                          </a:solidFill>
                          <a:effectLst/>
                          <a:latin typeface="+mn-lt"/>
                        </a:rPr>
                        <a:t>Finalize TLS support for </a:t>
                      </a:r>
                      <a:r>
                        <a:rPr lang="en-US" dirty="0" err="1">
                          <a:solidFill>
                            <a:srgbClr val="222222"/>
                          </a:solidFill>
                          <a:effectLst/>
                          <a:latin typeface="+mn-lt"/>
                        </a:rPr>
                        <a:t>zss</a:t>
                      </a:r>
                      <a:r>
                        <a:rPr lang="en-US" dirty="0">
                          <a:solidFill>
                            <a:srgbClr val="222222"/>
                          </a:solidFill>
                          <a:effectLst/>
                          <a:latin typeface="+mn-lt"/>
                        </a:rPr>
                        <a:t> by automating the assignment of keys and certs from the </a:t>
                      </a:r>
                      <a:r>
                        <a:rPr lang="en-US" dirty="0" err="1">
                          <a:solidFill>
                            <a:srgbClr val="222222"/>
                          </a:solidFill>
                          <a:effectLst/>
                          <a:latin typeface="+mn-lt"/>
                        </a:rPr>
                        <a:t>zowe</a:t>
                      </a:r>
                      <a:r>
                        <a:rPr lang="en-US" dirty="0">
                          <a:solidFill>
                            <a:srgbClr val="222222"/>
                          </a:solidFill>
                          <a:effectLst/>
                          <a:latin typeface="+mn-lt"/>
                        </a:rPr>
                        <a:t> </a:t>
                      </a:r>
                      <a:r>
                        <a:rPr lang="en-US" dirty="0" err="1">
                          <a:solidFill>
                            <a:srgbClr val="222222"/>
                          </a:solidFill>
                          <a:effectLst/>
                          <a:latin typeface="+mn-lt"/>
                        </a:rPr>
                        <a:t>keystore</a:t>
                      </a:r>
                      <a:r>
                        <a:rPr lang="en-US" dirty="0">
                          <a:solidFill>
                            <a:srgbClr val="222222"/>
                          </a:solidFill>
                          <a:effectLst/>
                          <a:latin typeface="+mn-lt"/>
                        </a:rPr>
                        <a:t> to use with </a:t>
                      </a:r>
                      <a:r>
                        <a:rPr lang="en-US" dirty="0" err="1">
                          <a:solidFill>
                            <a:srgbClr val="222222"/>
                          </a:solidFill>
                          <a:effectLst/>
                          <a:latin typeface="+mn-lt"/>
                        </a:rPr>
                        <a:t>zss</a:t>
                      </a:r>
                      <a:endParaRPr lang="en-US" dirty="0">
                        <a:effectLst/>
                        <a:latin typeface="+mn-lt"/>
                      </a:endParaRPr>
                    </a:p>
                  </a:txBody>
                  <a:tcPr anchor="ctr"/>
                </a:tc>
                <a:extLst>
                  <a:ext uri="{0D108BD9-81ED-4DB2-BD59-A6C34878D82A}">
                    <a16:rowId xmlns:a16="http://schemas.microsoft.com/office/drawing/2014/main" val="4146330318"/>
                  </a:ext>
                </a:extLst>
              </a:tr>
              <a:tr h="1503924">
                <a:tc>
                  <a:txBody>
                    <a:bodyPr/>
                    <a:lstStyle/>
                    <a:p>
                      <a:r>
                        <a:rPr lang="en-US" dirty="0">
                          <a:effectLst/>
                          <a:latin typeface="+mn-lt"/>
                        </a:rPr>
                        <a:t>3</a:t>
                      </a:r>
                    </a:p>
                  </a:txBody>
                  <a:tcPr anchor="ctr"/>
                </a:tc>
                <a:tc>
                  <a:txBody>
                    <a:bodyPr/>
                    <a:lstStyle/>
                    <a:p>
                      <a:r>
                        <a:rPr lang="en-US" b="1" dirty="0">
                          <a:solidFill>
                            <a:srgbClr val="9F3FED"/>
                          </a:solidFill>
                          <a:effectLst/>
                          <a:latin typeface="+mn-lt"/>
                        </a:rPr>
                        <a:t>High </a:t>
                      </a:r>
                      <a:endParaRPr lang="en-US" dirty="0">
                        <a:effectLst/>
                        <a:latin typeface="+mn-lt"/>
                      </a:endParaRPr>
                    </a:p>
                  </a:txBody>
                  <a:tcPr anchor="ctr"/>
                </a:tc>
                <a:tc>
                  <a:txBody>
                    <a:bodyPr/>
                    <a:lstStyle/>
                    <a:p>
                      <a:r>
                        <a:rPr lang="en-US">
                          <a:solidFill>
                            <a:srgbClr val="222222"/>
                          </a:solidFill>
                          <a:effectLst/>
                          <a:latin typeface="+mn-lt"/>
                        </a:rPr>
                        <a:t>Add more test cases to pipelines</a:t>
                      </a:r>
                      <a:endParaRPr lang="en-US">
                        <a:effectLst/>
                        <a:latin typeface="+mn-lt"/>
                      </a:endParaRPr>
                    </a:p>
                    <a:p>
                      <a:r>
                        <a:rPr lang="en-US">
                          <a:solidFill>
                            <a:srgbClr val="222222"/>
                          </a:solidFill>
                          <a:effectLst/>
                          <a:latin typeface="+mn-lt"/>
                          <a:hlinkClick r:id="rId8"/>
                        </a:rPr>
                        <a:t>https://github.com/zowe/zlux/issues/571</a:t>
                      </a:r>
                      <a:endParaRPr lang="en-US">
                        <a:effectLst/>
                        <a:latin typeface="+mn-lt"/>
                      </a:endParaRPr>
                    </a:p>
                  </a:txBody>
                  <a:tcPr anchor="ctr"/>
                </a:tc>
                <a:tc>
                  <a:txBody>
                    <a:bodyPr/>
                    <a:lstStyle/>
                    <a:p>
                      <a:r>
                        <a:rPr lang="it-IT" dirty="0">
                          <a:solidFill>
                            <a:srgbClr val="222222"/>
                          </a:solidFill>
                          <a:effectLst/>
                          <a:latin typeface="+mn-lt"/>
                        </a:rPr>
                        <a:t>editor, sso, ha/ft, zss apis, </a:t>
                      </a:r>
                      <a:endParaRPr lang="it-IT" dirty="0">
                        <a:effectLst/>
                        <a:latin typeface="+mn-lt"/>
                      </a:endParaRPr>
                    </a:p>
                  </a:txBody>
                  <a:tcPr anchor="ctr"/>
                </a:tc>
                <a:extLst>
                  <a:ext uri="{0D108BD9-81ED-4DB2-BD59-A6C34878D82A}">
                    <a16:rowId xmlns:a16="http://schemas.microsoft.com/office/drawing/2014/main" val="2078354632"/>
                  </a:ext>
                </a:extLst>
              </a:tr>
            </a:tbl>
          </a:graphicData>
        </a:graphic>
      </p:graphicFrame>
      <p:sp>
        <p:nvSpPr>
          <p:cNvPr id="2" name="Title 1">
            <a:extLst>
              <a:ext uri="{FF2B5EF4-FFF2-40B4-BE49-F238E27FC236}">
                <a16:creationId xmlns:a16="http://schemas.microsoft.com/office/drawing/2014/main" id="{9A6D4C7A-9BA8-4C27-B454-B62463BA617E}"/>
              </a:ext>
            </a:extLst>
          </p:cNvPr>
          <p:cNvSpPr>
            <a:spLocks noGrp="1"/>
          </p:cNvSpPr>
          <p:nvPr>
            <p:ph type="title"/>
          </p:nvPr>
        </p:nvSpPr>
        <p:spPr>
          <a:xfrm>
            <a:off x="71582" y="88037"/>
            <a:ext cx="10515600" cy="419966"/>
          </a:xfrm>
        </p:spPr>
        <p:txBody>
          <a:bodyPr>
            <a:normAutofit fontScale="90000"/>
          </a:bodyPr>
          <a:lstStyle/>
          <a:p>
            <a:r>
              <a:rPr lang="en-US" dirty="0"/>
              <a:t>Web UI (Stretch)  </a:t>
            </a:r>
          </a:p>
        </p:txBody>
      </p:sp>
    </p:spTree>
    <p:extLst>
      <p:ext uri="{BB962C8B-B14F-4D97-AF65-F5344CB8AC3E}">
        <p14:creationId xmlns:p14="http://schemas.microsoft.com/office/powerpoint/2010/main" val="4119424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4D11FD-78FC-8341-95FE-72722EA85274}"/>
              </a:ext>
            </a:extLst>
          </p:cNvPr>
          <p:cNvSpPr>
            <a:spLocks noGrp="1"/>
          </p:cNvSpPr>
          <p:nvPr>
            <p:ph type="body" idx="1"/>
          </p:nvPr>
        </p:nvSpPr>
        <p:spPr/>
        <p:txBody>
          <a:bodyPr/>
          <a:lstStyle/>
          <a:p>
            <a:r>
              <a:rPr lang="en-US" dirty="0"/>
              <a:t>Community Highlights</a:t>
            </a:r>
          </a:p>
        </p:txBody>
      </p:sp>
    </p:spTree>
    <p:extLst>
      <p:ext uri="{BB962C8B-B14F-4D97-AF65-F5344CB8AC3E}">
        <p14:creationId xmlns:p14="http://schemas.microsoft.com/office/powerpoint/2010/main" val="790399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DC88545-76C5-4915-A038-CE99F1E66BB7}"/>
              </a:ext>
            </a:extLst>
          </p:cNvPr>
          <p:cNvGraphicFramePr>
            <a:graphicFrameLocks noGrp="1"/>
          </p:cNvGraphicFramePr>
          <p:nvPr>
            <p:ph idx="1"/>
            <p:extLst>
              <p:ext uri="{D42A27DB-BD31-4B8C-83A1-F6EECF244321}">
                <p14:modId xmlns:p14="http://schemas.microsoft.com/office/powerpoint/2010/main" val="2094808928"/>
              </p:ext>
            </p:extLst>
          </p:nvPr>
        </p:nvGraphicFramePr>
        <p:xfrm>
          <a:off x="138545" y="697899"/>
          <a:ext cx="11238345" cy="5883254"/>
        </p:xfrm>
        <a:graphic>
          <a:graphicData uri="http://schemas.openxmlformats.org/drawingml/2006/table">
            <a:tbl>
              <a:tblPr firstRow="1" bandRow="1">
                <a:tableStyleId>{5C22544A-7EE6-4342-B048-85BDC9FD1C3A}</a:tableStyleId>
              </a:tblPr>
              <a:tblGrid>
                <a:gridCol w="441945">
                  <a:extLst>
                    <a:ext uri="{9D8B030D-6E8A-4147-A177-3AD203B41FA5}">
                      <a16:colId xmlns:a16="http://schemas.microsoft.com/office/drawing/2014/main" val="3354380798"/>
                    </a:ext>
                  </a:extLst>
                </a:gridCol>
                <a:gridCol w="1220149">
                  <a:extLst>
                    <a:ext uri="{9D8B030D-6E8A-4147-A177-3AD203B41FA5}">
                      <a16:colId xmlns:a16="http://schemas.microsoft.com/office/drawing/2014/main" val="3314783615"/>
                    </a:ext>
                  </a:extLst>
                </a:gridCol>
                <a:gridCol w="5889383">
                  <a:extLst>
                    <a:ext uri="{9D8B030D-6E8A-4147-A177-3AD203B41FA5}">
                      <a16:colId xmlns:a16="http://schemas.microsoft.com/office/drawing/2014/main" val="1329757350"/>
                    </a:ext>
                  </a:extLst>
                </a:gridCol>
                <a:gridCol w="3686868">
                  <a:extLst>
                    <a:ext uri="{9D8B030D-6E8A-4147-A177-3AD203B41FA5}">
                      <a16:colId xmlns:a16="http://schemas.microsoft.com/office/drawing/2014/main" val="4116492822"/>
                    </a:ext>
                  </a:extLst>
                </a:gridCol>
              </a:tblGrid>
              <a:tr h="456171">
                <a:tc>
                  <a:txBody>
                    <a:bodyPr/>
                    <a:lstStyle/>
                    <a:p>
                      <a:endParaRPr lang="en-US" sz="1200" dirty="0">
                        <a:effectLst/>
                        <a:latin typeface="+mn-lt"/>
                      </a:endParaRPr>
                    </a:p>
                  </a:txBody>
                  <a:tcPr anchor="ctr"/>
                </a:tc>
                <a:tc>
                  <a:txBody>
                    <a:bodyPr/>
                    <a:lstStyle/>
                    <a:p>
                      <a:r>
                        <a:rPr lang="en-US" sz="1200" dirty="0">
                          <a:solidFill>
                            <a:srgbClr val="222222"/>
                          </a:solidFill>
                          <a:effectLst/>
                          <a:latin typeface="+mn-lt"/>
                        </a:rPr>
                        <a:t>Priority</a:t>
                      </a:r>
                      <a:endParaRPr lang="en-US" sz="1200" dirty="0">
                        <a:effectLst/>
                        <a:latin typeface="+mn-lt"/>
                      </a:endParaRPr>
                    </a:p>
                  </a:txBody>
                  <a:tcPr anchor="ctr"/>
                </a:tc>
                <a:tc>
                  <a:txBody>
                    <a:bodyPr/>
                    <a:lstStyle/>
                    <a:p>
                      <a:r>
                        <a:rPr lang="en-US" sz="1200" dirty="0">
                          <a:solidFill>
                            <a:srgbClr val="222222"/>
                          </a:solidFill>
                          <a:effectLst/>
                          <a:latin typeface="+mn-lt"/>
                        </a:rPr>
                        <a:t>Milestone</a:t>
                      </a:r>
                      <a:endParaRPr lang="en-US" sz="1200" dirty="0">
                        <a:effectLst/>
                        <a:latin typeface="+mn-lt"/>
                      </a:endParaRPr>
                    </a:p>
                  </a:txBody>
                  <a:tcPr anchor="ctr"/>
                </a:tc>
                <a:tc>
                  <a:txBody>
                    <a:bodyPr/>
                    <a:lstStyle/>
                    <a:p>
                      <a:r>
                        <a:rPr lang="en-US" sz="1200" dirty="0">
                          <a:solidFill>
                            <a:srgbClr val="222222"/>
                          </a:solidFill>
                          <a:effectLst/>
                          <a:latin typeface="+mn-lt"/>
                        </a:rPr>
                        <a:t>Description </a:t>
                      </a:r>
                      <a:endParaRPr lang="en-US" sz="1200" dirty="0">
                        <a:effectLst/>
                        <a:latin typeface="+mn-lt"/>
                      </a:endParaRPr>
                    </a:p>
                  </a:txBody>
                  <a:tcPr anchor="ctr"/>
                </a:tc>
                <a:extLst>
                  <a:ext uri="{0D108BD9-81ED-4DB2-BD59-A6C34878D82A}">
                    <a16:rowId xmlns:a16="http://schemas.microsoft.com/office/drawing/2014/main" val="723856050"/>
                  </a:ext>
                </a:extLst>
              </a:tr>
              <a:tr h="1042697">
                <a:tc>
                  <a:txBody>
                    <a:bodyPr/>
                    <a:lstStyle/>
                    <a:p>
                      <a:r>
                        <a:rPr lang="en-US" sz="1200" dirty="0">
                          <a:effectLst/>
                          <a:latin typeface="+mn-lt"/>
                        </a:rPr>
                        <a:t>4</a:t>
                      </a:r>
                    </a:p>
                  </a:txBody>
                  <a:tcPr anchor="ctr"/>
                </a:tc>
                <a:tc>
                  <a:txBody>
                    <a:bodyPr/>
                    <a:lstStyle/>
                    <a:p>
                      <a:r>
                        <a:rPr lang="en-US" sz="1200" b="1">
                          <a:solidFill>
                            <a:srgbClr val="F79600"/>
                          </a:solidFill>
                          <a:effectLst/>
                          <a:latin typeface="+mn-lt"/>
                        </a:rPr>
                        <a:t>medium </a:t>
                      </a:r>
                      <a:r>
                        <a:rPr lang="en-US" sz="1200">
                          <a:solidFill>
                            <a:srgbClr val="222222"/>
                          </a:solidFill>
                          <a:effectLst/>
                          <a:latin typeface="+mn-lt"/>
                        </a:rPr>
                        <a:t>- </a:t>
                      </a:r>
                      <a:r>
                        <a:rPr lang="en-US" sz="1200" b="1">
                          <a:solidFill>
                            <a:srgbClr val="222222"/>
                          </a:solidFill>
                          <a:effectLst/>
                          <a:latin typeface="+mn-lt"/>
                        </a:rPr>
                        <a:t>api catalog swagger support</a:t>
                      </a:r>
                      <a:endParaRPr lang="en-US" sz="1200">
                        <a:effectLst/>
                        <a:latin typeface="+mn-lt"/>
                      </a:endParaRPr>
                    </a:p>
                  </a:txBody>
                  <a:tcPr anchor="ctr"/>
                </a:tc>
                <a:tc>
                  <a:txBody>
                    <a:bodyPr/>
                    <a:lstStyle/>
                    <a:p>
                      <a:r>
                        <a:rPr lang="it-IT" sz="1200">
                          <a:solidFill>
                            <a:srgbClr val="222222"/>
                          </a:solidFill>
                          <a:effectLst/>
                          <a:latin typeface="+mn-lt"/>
                        </a:rPr>
                        <a:t>API Catalog Swagger support</a:t>
                      </a:r>
                      <a:endParaRPr lang="it-IT" sz="1200">
                        <a:effectLst/>
                        <a:latin typeface="+mn-lt"/>
                      </a:endParaRPr>
                    </a:p>
                    <a:p>
                      <a:r>
                        <a:rPr lang="it-IT" sz="1200">
                          <a:solidFill>
                            <a:srgbClr val="222222"/>
                          </a:solidFill>
                          <a:effectLst/>
                          <a:latin typeface="+mn-lt"/>
                          <a:hlinkClick r:id="rId2"/>
                        </a:rPr>
                        <a:t>https://github.com/zowe/zlux/issues/422</a:t>
                      </a:r>
                      <a:endParaRPr lang="it-IT" sz="1200">
                        <a:effectLst/>
                        <a:latin typeface="+mn-lt"/>
                      </a:endParaRPr>
                    </a:p>
                  </a:txBody>
                  <a:tcPr anchor="ctr"/>
                </a:tc>
                <a:tc>
                  <a:txBody>
                    <a:bodyPr/>
                    <a:lstStyle/>
                    <a:p>
                      <a:r>
                        <a:rPr lang="en-US" sz="1200" dirty="0">
                          <a:solidFill>
                            <a:srgbClr val="222222"/>
                          </a:solidFill>
                          <a:effectLst/>
                          <a:latin typeface="+mn-lt"/>
                        </a:rPr>
                        <a:t>Swagger for ZSS &amp; Zowe Application Server</a:t>
                      </a:r>
                      <a:endParaRPr lang="en-US" sz="1200" dirty="0">
                        <a:effectLst/>
                        <a:latin typeface="+mn-lt"/>
                      </a:endParaRPr>
                    </a:p>
                    <a:p>
                      <a:r>
                        <a:rPr lang="en-US" sz="1200" dirty="0">
                          <a:solidFill>
                            <a:srgbClr val="222222"/>
                          </a:solidFill>
                          <a:effectLst/>
                          <a:latin typeface="+mn-lt"/>
                        </a:rPr>
                        <a:t>- ZSS register directly with APIML, but don't host its own swagger docs</a:t>
                      </a:r>
                      <a:endParaRPr lang="en-US" sz="1200" dirty="0">
                        <a:effectLst/>
                        <a:latin typeface="+mn-lt"/>
                      </a:endParaRPr>
                    </a:p>
                    <a:p>
                      <a:r>
                        <a:rPr lang="en-US" sz="1200" dirty="0">
                          <a:solidFill>
                            <a:srgbClr val="222222"/>
                          </a:solidFill>
                          <a:effectLst/>
                          <a:latin typeface="+mn-lt"/>
                        </a:rPr>
                        <a:t>- Zowe Application server display few swagger endpoints, but none in </a:t>
                      </a:r>
                      <a:r>
                        <a:rPr lang="en-US" sz="1200" dirty="0" err="1">
                          <a:solidFill>
                            <a:srgbClr val="222222"/>
                          </a:solidFill>
                          <a:effectLst/>
                          <a:latin typeface="+mn-lt"/>
                        </a:rPr>
                        <a:t>api</a:t>
                      </a:r>
                      <a:r>
                        <a:rPr lang="en-US" sz="1200" dirty="0">
                          <a:solidFill>
                            <a:srgbClr val="222222"/>
                          </a:solidFill>
                          <a:effectLst/>
                          <a:latin typeface="+mn-lt"/>
                        </a:rPr>
                        <a:t> catalog</a:t>
                      </a:r>
                      <a:endParaRPr lang="en-US" sz="1200" dirty="0">
                        <a:effectLst/>
                        <a:latin typeface="+mn-lt"/>
                      </a:endParaRPr>
                    </a:p>
                  </a:txBody>
                  <a:tcPr anchor="ctr"/>
                </a:tc>
                <a:extLst>
                  <a:ext uri="{0D108BD9-81ED-4DB2-BD59-A6C34878D82A}">
                    <a16:rowId xmlns:a16="http://schemas.microsoft.com/office/drawing/2014/main" val="2876661576"/>
                  </a:ext>
                </a:extLst>
              </a:tr>
              <a:tr h="777342">
                <a:tc>
                  <a:txBody>
                    <a:bodyPr/>
                    <a:lstStyle/>
                    <a:p>
                      <a:r>
                        <a:rPr lang="en-US" sz="1200" dirty="0">
                          <a:effectLst/>
                          <a:latin typeface="+mn-lt"/>
                        </a:rPr>
                        <a:t>5</a:t>
                      </a:r>
                    </a:p>
                  </a:txBody>
                  <a:tcPr anchor="ctr"/>
                </a:tc>
                <a:tc>
                  <a:txBody>
                    <a:bodyPr/>
                    <a:lstStyle/>
                    <a:p>
                      <a:r>
                        <a:rPr lang="en-US" sz="1200" b="1">
                          <a:solidFill>
                            <a:srgbClr val="F79600"/>
                          </a:solidFill>
                          <a:effectLst/>
                          <a:latin typeface="+mn-lt"/>
                        </a:rPr>
                        <a:t>medium </a:t>
                      </a:r>
                      <a:r>
                        <a:rPr lang="en-US" sz="1200">
                          <a:solidFill>
                            <a:srgbClr val="222222"/>
                          </a:solidFill>
                          <a:effectLst/>
                          <a:latin typeface="+mn-lt"/>
                        </a:rPr>
                        <a:t>- </a:t>
                      </a:r>
                      <a:r>
                        <a:rPr lang="en-US" sz="1200" b="1">
                          <a:solidFill>
                            <a:srgbClr val="222222"/>
                          </a:solidFill>
                          <a:effectLst/>
                          <a:latin typeface="+mn-lt"/>
                        </a:rPr>
                        <a:t>zlux editor</a:t>
                      </a:r>
                      <a:endParaRPr lang="en-US" sz="1200">
                        <a:effectLst/>
                        <a:latin typeface="+mn-lt"/>
                      </a:endParaRPr>
                    </a:p>
                  </a:txBody>
                  <a:tcPr anchor="ctr"/>
                </a:tc>
                <a:tc>
                  <a:txBody>
                    <a:bodyPr/>
                    <a:lstStyle/>
                    <a:p>
                      <a:r>
                        <a:rPr lang="en-US" sz="1200" dirty="0">
                          <a:solidFill>
                            <a:srgbClr val="222222"/>
                          </a:solidFill>
                          <a:effectLst/>
                          <a:latin typeface="+mn-lt"/>
                        </a:rPr>
                        <a:t>Continued ZLUX Editor Improvements</a:t>
                      </a:r>
                      <a:endParaRPr lang="en-US" sz="1200" dirty="0">
                        <a:effectLst/>
                        <a:latin typeface="+mn-lt"/>
                      </a:endParaRPr>
                    </a:p>
                    <a:p>
                      <a:r>
                        <a:rPr lang="en-US" sz="1200" dirty="0">
                          <a:solidFill>
                            <a:srgbClr val="222222"/>
                          </a:solidFill>
                          <a:effectLst/>
                          <a:latin typeface="+mn-lt"/>
                          <a:hlinkClick r:id="rId3"/>
                        </a:rPr>
                        <a:t>https://github.com/zowe/zlux/issues/574</a:t>
                      </a:r>
                      <a:r>
                        <a:rPr lang="en-US" sz="1200" dirty="0">
                          <a:solidFill>
                            <a:srgbClr val="222222"/>
                          </a:solidFill>
                          <a:effectLst/>
                          <a:latin typeface="+mn-lt"/>
                        </a:rPr>
                        <a:t> - improved icons</a:t>
                      </a:r>
                      <a:endParaRPr lang="en-US" sz="1200" dirty="0">
                        <a:effectLst/>
                        <a:latin typeface="+mn-lt"/>
                      </a:endParaRPr>
                    </a:p>
                    <a:p>
                      <a:r>
                        <a:rPr lang="en-US" sz="1200" dirty="0">
                          <a:solidFill>
                            <a:srgbClr val="222222"/>
                          </a:solidFill>
                          <a:effectLst/>
                          <a:latin typeface="+mn-lt"/>
                          <a:hlinkClick r:id="rId4"/>
                        </a:rPr>
                        <a:t>https://github.com/zowe/zlux/issues/537</a:t>
                      </a:r>
                      <a:r>
                        <a:rPr lang="en-US" sz="1200" dirty="0">
                          <a:solidFill>
                            <a:srgbClr val="222222"/>
                          </a:solidFill>
                          <a:effectLst/>
                          <a:latin typeface="+mn-lt"/>
                        </a:rPr>
                        <a:t> - hover help</a:t>
                      </a:r>
                      <a:endParaRPr lang="en-US" sz="1200" dirty="0">
                        <a:effectLst/>
                        <a:latin typeface="+mn-lt"/>
                      </a:endParaRPr>
                    </a:p>
                  </a:txBody>
                  <a:tcPr anchor="ctr"/>
                </a:tc>
                <a:tc>
                  <a:txBody>
                    <a:bodyPr/>
                    <a:lstStyle/>
                    <a:p>
                      <a:endParaRPr lang="en-US" sz="1200" dirty="0">
                        <a:effectLst/>
                        <a:latin typeface="+mn-lt"/>
                      </a:endParaRPr>
                    </a:p>
                  </a:txBody>
                  <a:tcPr anchor="ctr"/>
                </a:tc>
                <a:extLst>
                  <a:ext uri="{0D108BD9-81ED-4DB2-BD59-A6C34878D82A}">
                    <a16:rowId xmlns:a16="http://schemas.microsoft.com/office/drawing/2014/main" val="4146330318"/>
                  </a:ext>
                </a:extLst>
              </a:tr>
              <a:tr h="1503924">
                <a:tc>
                  <a:txBody>
                    <a:bodyPr/>
                    <a:lstStyle/>
                    <a:p>
                      <a:r>
                        <a:rPr lang="en-US" sz="1200" dirty="0">
                          <a:effectLst/>
                          <a:latin typeface="+mn-lt"/>
                        </a:rPr>
                        <a:t>6</a:t>
                      </a:r>
                    </a:p>
                  </a:txBody>
                  <a:tcPr anchor="ctr"/>
                </a:tc>
                <a:tc>
                  <a:txBody>
                    <a:bodyPr/>
                    <a:lstStyle/>
                    <a:p>
                      <a:r>
                        <a:rPr lang="en-US" sz="1200" b="1">
                          <a:solidFill>
                            <a:srgbClr val="F79600"/>
                          </a:solidFill>
                          <a:effectLst/>
                          <a:latin typeface="Lato"/>
                        </a:rPr>
                        <a:t>medium </a:t>
                      </a:r>
                      <a:r>
                        <a:rPr lang="en-US" sz="1200">
                          <a:solidFill>
                            <a:srgbClr val="222222"/>
                          </a:solidFill>
                          <a:effectLst/>
                          <a:latin typeface="Lato"/>
                        </a:rPr>
                        <a:t>- </a:t>
                      </a:r>
                      <a:r>
                        <a:rPr lang="en-US" sz="1200" b="1">
                          <a:solidFill>
                            <a:srgbClr val="222222"/>
                          </a:solidFill>
                          <a:effectLst/>
                          <a:latin typeface="Lato"/>
                        </a:rPr>
                        <a:t>explorer-jes</a:t>
                      </a:r>
                      <a:endParaRPr lang="en-US" sz="1200">
                        <a:effectLst/>
                      </a:endParaRPr>
                    </a:p>
                  </a:txBody>
                  <a:tcPr anchor="ctr"/>
                </a:tc>
                <a:tc>
                  <a:txBody>
                    <a:bodyPr/>
                    <a:lstStyle/>
                    <a:p>
                      <a:r>
                        <a:rPr lang="en-US" sz="1200" dirty="0">
                          <a:solidFill>
                            <a:srgbClr val="222222"/>
                          </a:solidFill>
                          <a:effectLst/>
                          <a:latin typeface="Lato"/>
                        </a:rPr>
                        <a:t>Explorer JES</a:t>
                      </a:r>
                      <a:endParaRPr lang="en-US" sz="1200" dirty="0">
                        <a:effectLst/>
                      </a:endParaRPr>
                    </a:p>
                    <a:p>
                      <a:r>
                        <a:rPr lang="en-US" sz="1200" dirty="0">
                          <a:solidFill>
                            <a:srgbClr val="222222"/>
                          </a:solidFill>
                          <a:effectLst/>
                          <a:latin typeface="Lato"/>
                        </a:rPr>
                        <a:t>- Global hotkeys</a:t>
                      </a:r>
                      <a:endParaRPr lang="en-US" sz="1200" dirty="0">
                        <a:effectLst/>
                      </a:endParaRPr>
                    </a:p>
                    <a:p>
                      <a:r>
                        <a:rPr lang="en-US" sz="1200" dirty="0">
                          <a:solidFill>
                            <a:srgbClr val="222222"/>
                          </a:solidFill>
                          <a:effectLst/>
                          <a:latin typeface="Lato"/>
                        </a:rPr>
                        <a:t>- App 2 App with </a:t>
                      </a:r>
                      <a:r>
                        <a:rPr lang="en-US" sz="1200" dirty="0" err="1">
                          <a:solidFill>
                            <a:srgbClr val="222222"/>
                          </a:solidFill>
                          <a:effectLst/>
                          <a:latin typeface="Lato"/>
                        </a:rPr>
                        <a:t>zlux</a:t>
                      </a:r>
                      <a:r>
                        <a:rPr lang="en-US" sz="1200" dirty="0">
                          <a:solidFill>
                            <a:srgbClr val="222222"/>
                          </a:solidFill>
                          <a:effectLst/>
                          <a:latin typeface="Lato"/>
                        </a:rPr>
                        <a:t> editor </a:t>
                      </a:r>
                      <a:endParaRPr lang="en-US" sz="1200" dirty="0">
                        <a:effectLst/>
                      </a:endParaRPr>
                    </a:p>
                    <a:p>
                      <a:r>
                        <a:rPr lang="en-US" sz="1200" dirty="0">
                          <a:solidFill>
                            <a:srgbClr val="222222"/>
                          </a:solidFill>
                          <a:effectLst/>
                          <a:latin typeface="Lato"/>
                        </a:rPr>
                        <a:t>  </a:t>
                      </a:r>
                      <a:r>
                        <a:rPr lang="en-US" sz="1200" dirty="0">
                          <a:solidFill>
                            <a:srgbClr val="222222"/>
                          </a:solidFill>
                          <a:effectLst/>
                          <a:latin typeface="Lato"/>
                          <a:hlinkClick r:id="rId5"/>
                        </a:rPr>
                        <a:t>https://github.com/zowe/zlux/issues/490</a:t>
                      </a:r>
                      <a:endParaRPr lang="en-US" sz="1200" dirty="0">
                        <a:effectLst/>
                      </a:endParaRPr>
                    </a:p>
                    <a:p>
                      <a:r>
                        <a:rPr lang="en-US" sz="1200" dirty="0">
                          <a:solidFill>
                            <a:srgbClr val="222222"/>
                          </a:solidFill>
                          <a:effectLst/>
                          <a:latin typeface="Lato"/>
                        </a:rPr>
                        <a:t>- </a:t>
                      </a:r>
                      <a:r>
                        <a:rPr lang="en-US" sz="1200" dirty="0">
                          <a:solidFill>
                            <a:srgbClr val="222222"/>
                          </a:solidFill>
                          <a:effectLst/>
                          <a:latin typeface="Lato"/>
                          <a:hlinkClick r:id="rId6"/>
                        </a:rPr>
                        <a:t>Standardize logs </a:t>
                      </a:r>
                      <a:endParaRPr lang="en-US" sz="1200" dirty="0">
                        <a:effectLst/>
                      </a:endParaRPr>
                    </a:p>
                    <a:p>
                      <a:r>
                        <a:rPr lang="en-US" sz="1200" dirty="0">
                          <a:solidFill>
                            <a:srgbClr val="222222"/>
                          </a:solidFill>
                          <a:effectLst/>
                          <a:latin typeface="Lato"/>
                        </a:rPr>
                        <a:t>- Use configuration </a:t>
                      </a:r>
                      <a:r>
                        <a:rPr lang="en-US" sz="1200" dirty="0" err="1">
                          <a:solidFill>
                            <a:srgbClr val="222222"/>
                          </a:solidFill>
                          <a:effectLst/>
                          <a:latin typeface="Lato"/>
                        </a:rPr>
                        <a:t>Dataservice</a:t>
                      </a:r>
                      <a:r>
                        <a:rPr lang="en-US" sz="1200" dirty="0">
                          <a:solidFill>
                            <a:srgbClr val="222222"/>
                          </a:solidFill>
                          <a:effectLst/>
                          <a:latin typeface="Lato"/>
                        </a:rPr>
                        <a:t> to persist settings</a:t>
                      </a:r>
                      <a:endParaRPr lang="en-US" sz="1200" dirty="0">
                        <a:effectLst/>
                      </a:endParaRPr>
                    </a:p>
                    <a:p>
                      <a:r>
                        <a:rPr lang="en-US" sz="1200" dirty="0">
                          <a:solidFill>
                            <a:srgbClr val="222222"/>
                          </a:solidFill>
                          <a:effectLst/>
                          <a:latin typeface="Lato"/>
                          <a:hlinkClick r:id="rId7"/>
                        </a:rPr>
                        <a:t>https://github.com/zowe/zlux/issues/487</a:t>
                      </a:r>
                      <a:endParaRPr lang="en-US" sz="1200" dirty="0">
                        <a:effectLst/>
                      </a:endParaRPr>
                    </a:p>
                    <a:p>
                      <a:r>
                        <a:rPr lang="en-US" sz="1200" dirty="0">
                          <a:solidFill>
                            <a:srgbClr val="222222"/>
                          </a:solidFill>
                          <a:effectLst/>
                          <a:latin typeface="Lato"/>
                        </a:rPr>
                        <a:t>- Allow `SAVE AS` for JES explorer files </a:t>
                      </a:r>
                      <a:endParaRPr lang="en-US" sz="1200" dirty="0">
                        <a:effectLst/>
                      </a:endParaRPr>
                    </a:p>
                    <a:p>
                      <a:r>
                        <a:rPr lang="en-US" sz="1200" dirty="0">
                          <a:solidFill>
                            <a:srgbClr val="222222"/>
                          </a:solidFill>
                          <a:effectLst/>
                          <a:latin typeface="Lato"/>
                          <a:hlinkClick r:id="rId8"/>
                        </a:rPr>
                        <a:t>https://github.com/zowe/zlux/issues/303</a:t>
                      </a:r>
                      <a:endParaRPr lang="en-US" sz="1200" dirty="0">
                        <a:effectLst/>
                      </a:endParaRPr>
                    </a:p>
                    <a:p>
                      <a:r>
                        <a:rPr lang="en-US" sz="1200" dirty="0">
                          <a:solidFill>
                            <a:srgbClr val="222222"/>
                          </a:solidFill>
                          <a:effectLst/>
                          <a:latin typeface="Lato"/>
                        </a:rPr>
                        <a:t>- JES Explorer: Number of Jobs</a:t>
                      </a:r>
                      <a:endParaRPr lang="en-US" sz="1200" dirty="0">
                        <a:effectLst/>
                      </a:endParaRPr>
                    </a:p>
                    <a:p>
                      <a:r>
                        <a:rPr lang="en-US" sz="1200" dirty="0">
                          <a:solidFill>
                            <a:srgbClr val="222222"/>
                          </a:solidFill>
                          <a:effectLst/>
                          <a:latin typeface="Lato"/>
                          <a:hlinkClick r:id="rId9"/>
                        </a:rPr>
                        <a:t>https://github.com/zowe/zlux/issues/565</a:t>
                      </a:r>
                      <a:endParaRPr lang="en-US" sz="1200" dirty="0">
                        <a:effectLst/>
                      </a:endParaRPr>
                    </a:p>
                  </a:txBody>
                  <a:tcPr anchor="ctr"/>
                </a:tc>
                <a:tc>
                  <a:txBody>
                    <a:bodyPr/>
                    <a:lstStyle/>
                    <a:p>
                      <a:endParaRPr lang="it-IT" sz="1200" dirty="0">
                        <a:effectLst/>
                        <a:latin typeface="+mn-lt"/>
                      </a:endParaRPr>
                    </a:p>
                  </a:txBody>
                  <a:tcPr anchor="ctr"/>
                </a:tc>
                <a:extLst>
                  <a:ext uri="{0D108BD9-81ED-4DB2-BD59-A6C34878D82A}">
                    <a16:rowId xmlns:a16="http://schemas.microsoft.com/office/drawing/2014/main" val="2078354632"/>
                  </a:ext>
                </a:extLst>
              </a:tr>
              <a:tr h="1503924">
                <a:tc>
                  <a:txBody>
                    <a:bodyPr/>
                    <a:lstStyle/>
                    <a:p>
                      <a:r>
                        <a:rPr lang="en-US" sz="1200" dirty="0">
                          <a:effectLst/>
                          <a:latin typeface="+mn-lt"/>
                        </a:rPr>
                        <a:t>8 </a:t>
                      </a:r>
                    </a:p>
                  </a:txBody>
                  <a:tcPr anchor="ctr"/>
                </a:tc>
                <a:tc>
                  <a:txBody>
                    <a:bodyPr/>
                    <a:lstStyle/>
                    <a:p>
                      <a:r>
                        <a:rPr lang="fr-FR" sz="1200" b="1">
                          <a:solidFill>
                            <a:srgbClr val="F79600"/>
                          </a:solidFill>
                          <a:effectLst/>
                          <a:latin typeface="+mn-lt"/>
                        </a:rPr>
                        <a:t>medium </a:t>
                      </a:r>
                      <a:r>
                        <a:rPr lang="fr-FR" sz="1200">
                          <a:solidFill>
                            <a:srgbClr val="222222"/>
                          </a:solidFill>
                          <a:effectLst/>
                          <a:latin typeface="+mn-lt"/>
                        </a:rPr>
                        <a:t>- </a:t>
                      </a:r>
                      <a:r>
                        <a:rPr lang="fr-FR" sz="1200" b="1">
                          <a:solidFill>
                            <a:srgbClr val="222222"/>
                          </a:solidFill>
                          <a:effectLst/>
                          <a:latin typeface="+mn-lt"/>
                        </a:rPr>
                        <a:t>Core Feature Enhancement/Documentation</a:t>
                      </a:r>
                      <a:endParaRPr lang="fr-FR" sz="1200">
                        <a:effectLst/>
                        <a:latin typeface="+mn-lt"/>
                      </a:endParaRPr>
                    </a:p>
                  </a:txBody>
                  <a:tcPr anchor="ctr"/>
                </a:tc>
                <a:tc>
                  <a:txBody>
                    <a:bodyPr/>
                    <a:lstStyle/>
                    <a:p>
                      <a:r>
                        <a:rPr lang="en-US" sz="1200" dirty="0">
                          <a:solidFill>
                            <a:srgbClr val="222222"/>
                          </a:solidFill>
                          <a:effectLst/>
                          <a:latin typeface="+mn-lt"/>
                        </a:rPr>
                        <a:t>Updating sample apps to give example of </a:t>
                      </a:r>
                      <a:r>
                        <a:rPr lang="en-US" sz="1200" b="1" dirty="0">
                          <a:solidFill>
                            <a:srgbClr val="222222"/>
                          </a:solidFill>
                          <a:effectLst/>
                          <a:latin typeface="+mn-lt"/>
                        </a:rPr>
                        <a:t>app2app version 2</a:t>
                      </a:r>
                      <a:endParaRPr lang="en-US" sz="1200" dirty="0">
                        <a:effectLst/>
                        <a:latin typeface="+mn-lt"/>
                      </a:endParaRPr>
                    </a:p>
                    <a:p>
                      <a:r>
                        <a:rPr lang="en-US" sz="1200" dirty="0">
                          <a:solidFill>
                            <a:srgbClr val="222222"/>
                          </a:solidFill>
                          <a:effectLst/>
                          <a:latin typeface="+mn-lt"/>
                        </a:rPr>
                        <a:t>- Add some example and areas to explorer as well </a:t>
                      </a:r>
                      <a:endParaRPr lang="en-US" sz="1200" dirty="0">
                        <a:effectLst/>
                        <a:latin typeface="+mn-lt"/>
                      </a:endParaRPr>
                    </a:p>
                    <a:p>
                      <a:r>
                        <a:rPr lang="en-US" sz="1200" dirty="0">
                          <a:solidFill>
                            <a:srgbClr val="222222"/>
                          </a:solidFill>
                          <a:effectLst/>
                          <a:latin typeface="+mn-lt"/>
                          <a:hlinkClick r:id="rId10"/>
                        </a:rPr>
                        <a:t>https://github.com/zowe/zlux/issues/555#issuecomment-747112457</a:t>
                      </a:r>
                      <a:br>
                        <a:rPr lang="en-US" sz="1200" dirty="0">
                          <a:effectLst/>
                          <a:latin typeface="+mn-lt"/>
                        </a:rPr>
                      </a:br>
                      <a:endParaRPr lang="en-US" sz="1200" dirty="0">
                        <a:effectLst/>
                        <a:latin typeface="+mn-lt"/>
                      </a:endParaRPr>
                    </a:p>
                    <a:p>
                      <a:r>
                        <a:rPr lang="en-US" sz="1200" dirty="0">
                          <a:solidFill>
                            <a:srgbClr val="222222"/>
                          </a:solidFill>
                          <a:effectLst/>
                          <a:latin typeface="+mn-lt"/>
                          <a:hlinkClick r:id="rId11"/>
                        </a:rPr>
                        <a:t>https://github.com/zowe/zlux/issues/581</a:t>
                      </a:r>
                      <a:endParaRPr lang="en-US" sz="1200" dirty="0">
                        <a:effectLst/>
                        <a:latin typeface="+mn-lt"/>
                      </a:endParaRPr>
                    </a:p>
                  </a:txBody>
                  <a:tcPr anchor="ctr"/>
                </a:tc>
                <a:tc>
                  <a:txBody>
                    <a:bodyPr/>
                    <a:lstStyle/>
                    <a:p>
                      <a:endParaRPr lang="it-IT" sz="1200" dirty="0">
                        <a:effectLst/>
                        <a:latin typeface="+mn-lt"/>
                      </a:endParaRPr>
                    </a:p>
                  </a:txBody>
                  <a:tcPr anchor="ctr"/>
                </a:tc>
                <a:extLst>
                  <a:ext uri="{0D108BD9-81ED-4DB2-BD59-A6C34878D82A}">
                    <a16:rowId xmlns:a16="http://schemas.microsoft.com/office/drawing/2014/main" val="406175820"/>
                  </a:ext>
                </a:extLst>
              </a:tr>
            </a:tbl>
          </a:graphicData>
        </a:graphic>
      </p:graphicFrame>
      <p:sp>
        <p:nvSpPr>
          <p:cNvPr id="2" name="Title 1">
            <a:extLst>
              <a:ext uri="{FF2B5EF4-FFF2-40B4-BE49-F238E27FC236}">
                <a16:creationId xmlns:a16="http://schemas.microsoft.com/office/drawing/2014/main" id="{9A6D4C7A-9BA8-4C27-B454-B62463BA617E}"/>
              </a:ext>
            </a:extLst>
          </p:cNvPr>
          <p:cNvSpPr>
            <a:spLocks noGrp="1"/>
          </p:cNvSpPr>
          <p:nvPr>
            <p:ph type="title"/>
          </p:nvPr>
        </p:nvSpPr>
        <p:spPr>
          <a:xfrm>
            <a:off x="71582" y="88037"/>
            <a:ext cx="10515600" cy="419966"/>
          </a:xfrm>
        </p:spPr>
        <p:txBody>
          <a:bodyPr>
            <a:normAutofit fontScale="90000"/>
          </a:bodyPr>
          <a:lstStyle/>
          <a:p>
            <a:r>
              <a:rPr lang="en-US" dirty="0"/>
              <a:t>Web UI (Stretch)  </a:t>
            </a:r>
          </a:p>
        </p:txBody>
      </p:sp>
    </p:spTree>
    <p:extLst>
      <p:ext uri="{BB962C8B-B14F-4D97-AF65-F5344CB8AC3E}">
        <p14:creationId xmlns:p14="http://schemas.microsoft.com/office/powerpoint/2010/main" val="94541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EDFAE1-08DD-4974-A0BB-0810D8F8D0C0}"/>
              </a:ext>
            </a:extLst>
          </p:cNvPr>
          <p:cNvPicPr>
            <a:picLocks noChangeAspect="1"/>
          </p:cNvPicPr>
          <p:nvPr/>
        </p:nvPicPr>
        <p:blipFill>
          <a:blip r:embed="rId2"/>
          <a:stretch>
            <a:fillRect/>
          </a:stretch>
        </p:blipFill>
        <p:spPr>
          <a:xfrm>
            <a:off x="0" y="0"/>
            <a:ext cx="12192000" cy="6885697"/>
          </a:xfrm>
          <a:prstGeom prst="rect">
            <a:avLst/>
          </a:prstGeom>
        </p:spPr>
      </p:pic>
      <p:sp>
        <p:nvSpPr>
          <p:cNvPr id="4" name="Rectangle 3">
            <a:extLst>
              <a:ext uri="{FF2B5EF4-FFF2-40B4-BE49-F238E27FC236}">
                <a16:creationId xmlns:a16="http://schemas.microsoft.com/office/drawing/2014/main" id="{938E8542-0127-4119-A10E-163D589FB2F4}"/>
              </a:ext>
            </a:extLst>
          </p:cNvPr>
          <p:cNvSpPr/>
          <p:nvPr/>
        </p:nvSpPr>
        <p:spPr>
          <a:xfrm>
            <a:off x="8867832" y="1632066"/>
            <a:ext cx="3241040" cy="88946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TextBox 5">
            <a:extLst>
              <a:ext uri="{FF2B5EF4-FFF2-40B4-BE49-F238E27FC236}">
                <a16:creationId xmlns:a16="http://schemas.microsoft.com/office/drawing/2014/main" id="{0A4D841C-6CB1-41FB-8BBC-489DB678FD2B}"/>
              </a:ext>
            </a:extLst>
          </p:cNvPr>
          <p:cNvSpPr txBox="1"/>
          <p:nvPr/>
        </p:nvSpPr>
        <p:spPr>
          <a:xfrm>
            <a:off x="7376962" y="3712350"/>
            <a:ext cx="4815038" cy="1446550"/>
          </a:xfrm>
          <a:prstGeom prst="rect">
            <a:avLst/>
          </a:prstGeom>
          <a:noFill/>
        </p:spPr>
        <p:txBody>
          <a:bodyPr wrap="square" rtlCol="0">
            <a:spAutoFit/>
          </a:bodyPr>
          <a:lstStyle/>
          <a:p>
            <a:pPr algn="ctr"/>
            <a:r>
              <a:rPr lang="en-US" sz="4400" b="1" dirty="0">
                <a:solidFill>
                  <a:srgbClr val="FF0000"/>
                </a:solidFill>
              </a:rPr>
              <a:t>Still attracting new visitors  </a:t>
            </a:r>
          </a:p>
        </p:txBody>
      </p:sp>
    </p:spTree>
    <p:extLst>
      <p:ext uri="{BB962C8B-B14F-4D97-AF65-F5344CB8AC3E}">
        <p14:creationId xmlns:p14="http://schemas.microsoft.com/office/powerpoint/2010/main" val="64765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C63100-9138-4F1C-A014-70462A22B500}"/>
              </a:ext>
            </a:extLst>
          </p:cNvPr>
          <p:cNvSpPr txBox="1"/>
          <p:nvPr/>
        </p:nvSpPr>
        <p:spPr>
          <a:xfrm>
            <a:off x="6705476" y="115367"/>
            <a:ext cx="4553763" cy="6411307"/>
          </a:xfrm>
          <a:prstGeom prst="rect">
            <a:avLst/>
          </a:prstGeom>
          <a:noFill/>
        </p:spPr>
        <p:txBody>
          <a:bodyPr wrap="square" rtlCol="0">
            <a:spAutoFit/>
          </a:bodyPr>
          <a:lstStyle/>
          <a:p>
            <a:pPr algn="ctr"/>
            <a:r>
              <a:rPr lang="en-US" sz="3733" b="1" dirty="0">
                <a:solidFill>
                  <a:srgbClr val="FF0000"/>
                </a:solidFill>
              </a:rPr>
              <a:t>Still Worldwide Interest </a:t>
            </a:r>
          </a:p>
          <a:p>
            <a:pPr marL="571500" indent="-571500">
              <a:buFontTx/>
              <a:buChar char="-"/>
            </a:pPr>
            <a:r>
              <a:rPr lang="en-US" sz="3733" dirty="0"/>
              <a:t>US</a:t>
            </a:r>
          </a:p>
          <a:p>
            <a:pPr marL="571500" indent="-571500">
              <a:buFontTx/>
              <a:buChar char="-"/>
            </a:pPr>
            <a:r>
              <a:rPr lang="en-US" sz="3733" dirty="0"/>
              <a:t>India</a:t>
            </a:r>
          </a:p>
          <a:p>
            <a:pPr marL="571500" indent="-571500">
              <a:buFontTx/>
              <a:buChar char="-"/>
            </a:pPr>
            <a:r>
              <a:rPr lang="en-US" sz="3733" dirty="0"/>
              <a:t>Brazil</a:t>
            </a:r>
          </a:p>
          <a:p>
            <a:pPr marL="571500" indent="-571500">
              <a:buFontTx/>
              <a:buChar char="-"/>
            </a:pPr>
            <a:r>
              <a:rPr lang="en-US" sz="3733" dirty="0"/>
              <a:t>UK</a:t>
            </a:r>
          </a:p>
          <a:p>
            <a:pPr marL="571500" indent="-571500">
              <a:buFontTx/>
              <a:buChar char="-"/>
            </a:pPr>
            <a:r>
              <a:rPr lang="en-US" sz="3733" dirty="0"/>
              <a:t>Germany</a:t>
            </a:r>
          </a:p>
          <a:p>
            <a:pPr marL="571500" indent="-571500">
              <a:buFontTx/>
              <a:buChar char="-"/>
            </a:pPr>
            <a:r>
              <a:rPr lang="en-US" sz="3733" dirty="0"/>
              <a:t>Canada</a:t>
            </a:r>
          </a:p>
          <a:p>
            <a:pPr marL="571500" indent="-571500">
              <a:buFontTx/>
              <a:buChar char="-"/>
            </a:pPr>
            <a:r>
              <a:rPr lang="en-US" sz="3733" dirty="0"/>
              <a:t>France</a:t>
            </a:r>
          </a:p>
          <a:p>
            <a:pPr marL="571500" indent="-571500">
              <a:buFontTx/>
              <a:buChar char="-"/>
            </a:pPr>
            <a:r>
              <a:rPr lang="en-US" sz="3733" dirty="0"/>
              <a:t>China</a:t>
            </a:r>
          </a:p>
          <a:p>
            <a:pPr marL="571500" indent="-571500">
              <a:buFontTx/>
              <a:buChar char="-"/>
            </a:pPr>
            <a:r>
              <a:rPr lang="en-US" sz="3733" dirty="0"/>
              <a:t>Japan </a:t>
            </a:r>
          </a:p>
        </p:txBody>
      </p:sp>
      <p:pic>
        <p:nvPicPr>
          <p:cNvPr id="6" name="Picture 5">
            <a:extLst>
              <a:ext uri="{FF2B5EF4-FFF2-40B4-BE49-F238E27FC236}">
                <a16:creationId xmlns:a16="http://schemas.microsoft.com/office/drawing/2014/main" id="{4C9B9153-FC0D-4BD8-B4ED-24373174C06D}"/>
              </a:ext>
            </a:extLst>
          </p:cNvPr>
          <p:cNvPicPr>
            <a:picLocks noChangeAspect="1"/>
          </p:cNvPicPr>
          <p:nvPr/>
        </p:nvPicPr>
        <p:blipFill>
          <a:blip r:embed="rId2"/>
          <a:stretch>
            <a:fillRect/>
          </a:stretch>
        </p:blipFill>
        <p:spPr>
          <a:xfrm>
            <a:off x="132203" y="115367"/>
            <a:ext cx="5849956" cy="6681891"/>
          </a:xfrm>
          <a:prstGeom prst="rect">
            <a:avLst/>
          </a:prstGeom>
        </p:spPr>
      </p:pic>
    </p:spTree>
    <p:extLst>
      <p:ext uri="{BB962C8B-B14F-4D97-AF65-F5344CB8AC3E}">
        <p14:creationId xmlns:p14="http://schemas.microsoft.com/office/powerpoint/2010/main" val="552248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EC6C143-A75F-4AE3-9C8B-712D49B14BCD}"/>
              </a:ext>
            </a:extLst>
          </p:cNvPr>
          <p:cNvPicPr>
            <a:picLocks noChangeAspect="1"/>
          </p:cNvPicPr>
          <p:nvPr/>
        </p:nvPicPr>
        <p:blipFill>
          <a:blip r:embed="rId2"/>
          <a:stretch>
            <a:fillRect/>
          </a:stretch>
        </p:blipFill>
        <p:spPr>
          <a:xfrm>
            <a:off x="0" y="0"/>
            <a:ext cx="11877675" cy="5143500"/>
          </a:xfrm>
          <a:prstGeom prst="rect">
            <a:avLst/>
          </a:prstGeom>
        </p:spPr>
      </p:pic>
      <p:sp>
        <p:nvSpPr>
          <p:cNvPr id="13" name="TextBox 12">
            <a:extLst>
              <a:ext uri="{FF2B5EF4-FFF2-40B4-BE49-F238E27FC236}">
                <a16:creationId xmlns:a16="http://schemas.microsoft.com/office/drawing/2014/main" id="{27931A65-FCC6-43BF-978A-AD03EA504FB7}"/>
              </a:ext>
            </a:extLst>
          </p:cNvPr>
          <p:cNvSpPr txBox="1"/>
          <p:nvPr/>
        </p:nvSpPr>
        <p:spPr>
          <a:xfrm>
            <a:off x="3139807" y="1250148"/>
            <a:ext cx="3039319" cy="523220"/>
          </a:xfrm>
          <a:prstGeom prst="rect">
            <a:avLst/>
          </a:prstGeom>
          <a:noFill/>
        </p:spPr>
        <p:txBody>
          <a:bodyPr wrap="square" rtlCol="0">
            <a:spAutoFit/>
          </a:bodyPr>
          <a:lstStyle/>
          <a:p>
            <a:r>
              <a:rPr lang="en-US" sz="2800" b="1" dirty="0">
                <a:solidFill>
                  <a:srgbClr val="FF0000"/>
                </a:solidFill>
              </a:rPr>
              <a:t>27,073 as of Jan 24</a:t>
            </a:r>
          </a:p>
        </p:txBody>
      </p:sp>
      <p:cxnSp>
        <p:nvCxnSpPr>
          <p:cNvPr id="15" name="Straight Connector 14">
            <a:extLst>
              <a:ext uri="{FF2B5EF4-FFF2-40B4-BE49-F238E27FC236}">
                <a16:creationId xmlns:a16="http://schemas.microsoft.com/office/drawing/2014/main" id="{3301D32E-E23F-42EB-99A9-A7E6399A7B77}"/>
              </a:ext>
            </a:extLst>
          </p:cNvPr>
          <p:cNvCxnSpPr/>
          <p:nvPr/>
        </p:nvCxnSpPr>
        <p:spPr>
          <a:xfrm>
            <a:off x="2586182" y="2133600"/>
            <a:ext cx="1108363" cy="10160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AAB6484-F86F-48F3-A904-DB226879E8DE}"/>
              </a:ext>
            </a:extLst>
          </p:cNvPr>
          <p:cNvPicPr>
            <a:picLocks noChangeAspect="1"/>
          </p:cNvPicPr>
          <p:nvPr/>
        </p:nvPicPr>
        <p:blipFill>
          <a:blip r:embed="rId3"/>
          <a:stretch>
            <a:fillRect/>
          </a:stretch>
        </p:blipFill>
        <p:spPr>
          <a:xfrm>
            <a:off x="1431636" y="5177390"/>
            <a:ext cx="9799782" cy="1420259"/>
          </a:xfrm>
          <a:prstGeom prst="rect">
            <a:avLst/>
          </a:prstGeom>
        </p:spPr>
      </p:pic>
    </p:spTree>
    <p:extLst>
      <p:ext uri="{BB962C8B-B14F-4D97-AF65-F5344CB8AC3E}">
        <p14:creationId xmlns:p14="http://schemas.microsoft.com/office/powerpoint/2010/main" val="2395976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750F2138-F30A-43CA-80AC-5D3FFCDB8B5D}"/>
              </a:ext>
            </a:extLst>
          </p:cNvPr>
          <p:cNvSpPr>
            <a:spLocks noGrp="1"/>
          </p:cNvSpPr>
          <p:nvPr>
            <p:ph type="body" idx="1"/>
          </p:nvPr>
        </p:nvSpPr>
        <p:spPr>
          <a:xfrm>
            <a:off x="0" y="0"/>
            <a:ext cx="5444375" cy="523200"/>
          </a:xfrm>
        </p:spPr>
        <p:txBody>
          <a:bodyPr>
            <a:noAutofit/>
          </a:bodyPr>
          <a:lstStyle/>
          <a:p>
            <a:r>
              <a:rPr lang="en-US" dirty="0"/>
              <a:t>Quick recap of 2020</a:t>
            </a:r>
          </a:p>
        </p:txBody>
      </p:sp>
      <p:sp>
        <p:nvSpPr>
          <p:cNvPr id="4" name="TextBox 3">
            <a:extLst>
              <a:ext uri="{FF2B5EF4-FFF2-40B4-BE49-F238E27FC236}">
                <a16:creationId xmlns:a16="http://schemas.microsoft.com/office/drawing/2014/main" id="{C7DA7282-FF79-4173-B7F6-D5A7D6C05B3B}"/>
              </a:ext>
            </a:extLst>
          </p:cNvPr>
          <p:cNvSpPr txBox="1"/>
          <p:nvPr/>
        </p:nvSpPr>
        <p:spPr>
          <a:xfrm>
            <a:off x="147782" y="759038"/>
            <a:ext cx="11665527" cy="5339923"/>
          </a:xfrm>
          <a:prstGeom prst="rect">
            <a:avLst/>
          </a:prstGeom>
          <a:noFill/>
        </p:spPr>
        <p:txBody>
          <a:bodyPr wrap="square" rtlCol="0">
            <a:spAutoFit/>
          </a:bodyPr>
          <a:lstStyle/>
          <a:p>
            <a:pPr marL="91440">
              <a:spcAft>
                <a:spcPts val="600"/>
              </a:spcAft>
              <a:buFont typeface="Arial" panose="020B0604020202020204" pitchFamily="34" charset="0"/>
              <a:buChar char="•"/>
            </a:pPr>
            <a:r>
              <a:rPr lang="en-US" dirty="0">
                <a:effectLst/>
                <a:latin typeface="Arial" panose="020B0604020202020204" pitchFamily="34" charset="0"/>
              </a:rPr>
              <a:t>March: The 1.9 release of </a:t>
            </a:r>
            <a:r>
              <a:rPr lang="en-US" b="1" dirty="0">
                <a:effectLst/>
                <a:latin typeface="Arial" panose="020B0604020202020204" pitchFamily="34" charset="0"/>
              </a:rPr>
              <a:t>Zowe Long Term (LTS) </a:t>
            </a:r>
            <a:r>
              <a:rPr lang="en-US" dirty="0">
                <a:effectLst/>
                <a:latin typeface="Arial" panose="020B0604020202020204" pitchFamily="34" charset="0"/>
              </a:rPr>
              <a:t>Support released </a:t>
            </a:r>
          </a:p>
          <a:p>
            <a:pPr marL="91440">
              <a:spcAft>
                <a:spcPts val="600"/>
              </a:spcAft>
              <a:buFont typeface="Arial" panose="020B0604020202020204" pitchFamily="34" charset="0"/>
              <a:buChar char="•"/>
            </a:pPr>
            <a:r>
              <a:rPr lang="en-US" dirty="0">
                <a:effectLst/>
                <a:latin typeface="Arial" panose="020B0604020202020204" pitchFamily="34" charset="0"/>
              </a:rPr>
              <a:t>April: Zowe makes its debut in the </a:t>
            </a:r>
            <a:r>
              <a:rPr lang="en-US" b="1" dirty="0">
                <a:effectLst/>
                <a:latin typeface="Arial" panose="020B0604020202020204" pitchFamily="34" charset="0"/>
              </a:rPr>
              <a:t>Open Mainframe Project COBOL Training Course </a:t>
            </a:r>
            <a:r>
              <a:rPr lang="en-US" dirty="0">
                <a:effectLst/>
                <a:latin typeface="Arial" panose="020B0604020202020204" pitchFamily="34" charset="0"/>
              </a:rPr>
              <a:t>which takes advantage of the Visual Studio Code (Zowe Explorer) extension </a:t>
            </a:r>
          </a:p>
          <a:p>
            <a:pPr marL="91440">
              <a:spcAft>
                <a:spcPts val="600"/>
              </a:spcAft>
              <a:buFont typeface="Arial" panose="020B0604020202020204" pitchFamily="34" charset="0"/>
              <a:buChar char="•"/>
            </a:pPr>
            <a:r>
              <a:rPr lang="en-US" dirty="0">
                <a:effectLst/>
                <a:latin typeface="Arial" panose="020B0604020202020204" pitchFamily="34" charset="0"/>
              </a:rPr>
              <a:t>April: Zowe welcomes </a:t>
            </a:r>
            <a:r>
              <a:rPr lang="en-US" b="1" dirty="0">
                <a:effectLst/>
                <a:latin typeface="Arial" panose="020B0604020202020204" pitchFamily="34" charset="0"/>
              </a:rPr>
              <a:t>2 new components to the Zowe ecosystem – Zowe Client SDKs and Zowe Mobile </a:t>
            </a:r>
            <a:r>
              <a:rPr lang="en-US" dirty="0">
                <a:effectLst/>
                <a:latin typeface="Arial" panose="020B0604020202020204" pitchFamily="34" charset="0"/>
              </a:rPr>
              <a:t>as incubation projects. </a:t>
            </a:r>
          </a:p>
          <a:p>
            <a:pPr marL="91440">
              <a:spcAft>
                <a:spcPts val="600"/>
              </a:spcAft>
              <a:buFont typeface="Arial" panose="020B0604020202020204" pitchFamily="34" charset="0"/>
              <a:buChar char="•"/>
            </a:pPr>
            <a:r>
              <a:rPr lang="en-US" dirty="0">
                <a:effectLst/>
                <a:latin typeface="Arial" panose="020B0604020202020204" pitchFamily="34" charset="0"/>
              </a:rPr>
              <a:t>June: The Zowe Conformance Program introduces </a:t>
            </a:r>
            <a:r>
              <a:rPr lang="en-US" b="1" dirty="0">
                <a:effectLst/>
                <a:latin typeface="Arial" panose="020B0604020202020204" pitchFamily="34" charset="0"/>
              </a:rPr>
              <a:t>V1 Conformance Requirements and Badges </a:t>
            </a:r>
            <a:r>
              <a:rPr lang="en-US" dirty="0">
                <a:effectLst/>
                <a:latin typeface="Arial" panose="020B0604020202020204" pitchFamily="34" charset="0"/>
              </a:rPr>
              <a:t>to align with the LTS release.</a:t>
            </a:r>
          </a:p>
          <a:p>
            <a:pPr marL="91440">
              <a:spcAft>
                <a:spcPts val="600"/>
              </a:spcAft>
              <a:buFont typeface="Arial" panose="020B0604020202020204" pitchFamily="34" charset="0"/>
              <a:buChar char="•"/>
            </a:pPr>
            <a:r>
              <a:rPr lang="en-US" dirty="0">
                <a:effectLst/>
                <a:latin typeface="Arial" panose="020B0604020202020204" pitchFamily="34" charset="0"/>
              </a:rPr>
              <a:t>February through July: Releases 1.9 to 1.13 include </a:t>
            </a:r>
            <a:r>
              <a:rPr lang="en-US" b="1" dirty="0">
                <a:effectLst/>
                <a:latin typeface="Arial" panose="020B0604020202020204" pitchFamily="34" charset="0"/>
              </a:rPr>
              <a:t>major advances in security authentication and authorization </a:t>
            </a:r>
            <a:r>
              <a:rPr lang="en-US" dirty="0">
                <a:effectLst/>
                <a:latin typeface="Arial" panose="020B0604020202020204" pitchFamily="34" charset="0"/>
              </a:rPr>
              <a:t>options through the introduction of </a:t>
            </a:r>
            <a:r>
              <a:rPr lang="en-US" b="1" dirty="0">
                <a:effectLst/>
                <a:latin typeface="Arial" panose="020B0604020202020204" pitchFamily="34" charset="0"/>
              </a:rPr>
              <a:t>Single Sign-On (SSO) and JWT </a:t>
            </a:r>
            <a:r>
              <a:rPr lang="en-US" dirty="0">
                <a:effectLst/>
                <a:latin typeface="Arial" panose="020B0604020202020204" pitchFamily="34" charset="0"/>
              </a:rPr>
              <a:t>Token Multifactor Authentication </a:t>
            </a:r>
            <a:r>
              <a:rPr lang="en-US" b="1" dirty="0">
                <a:effectLst/>
                <a:latin typeface="Arial" panose="020B0604020202020204" pitchFamily="34" charset="0"/>
              </a:rPr>
              <a:t>(MFA) </a:t>
            </a:r>
            <a:r>
              <a:rPr lang="en-US" dirty="0">
                <a:effectLst/>
                <a:latin typeface="Arial" panose="020B0604020202020204" pitchFamily="34" charset="0"/>
              </a:rPr>
              <a:t>capabilities. As well as supporting </a:t>
            </a:r>
            <a:r>
              <a:rPr lang="en-US" b="1" dirty="0">
                <a:effectLst/>
                <a:latin typeface="Arial" panose="020B0604020202020204" pitchFamily="34" charset="0"/>
              </a:rPr>
              <a:t>TLS certificates held in USS </a:t>
            </a:r>
            <a:r>
              <a:rPr lang="en-US" b="1" dirty="0" err="1">
                <a:effectLst/>
                <a:latin typeface="Arial" panose="020B0604020202020204" pitchFamily="34" charset="0"/>
              </a:rPr>
              <a:t>keystores</a:t>
            </a:r>
            <a:r>
              <a:rPr lang="en-US" b="1" dirty="0">
                <a:effectLst/>
                <a:latin typeface="Arial" panose="020B0604020202020204" pitchFamily="34" charset="0"/>
              </a:rPr>
              <a:t>, Zowe added support for certificates held in z/OS keyrings. </a:t>
            </a:r>
          </a:p>
          <a:p>
            <a:pPr marL="91440">
              <a:spcAft>
                <a:spcPts val="600"/>
              </a:spcAft>
              <a:buFont typeface="Arial" panose="020B0604020202020204" pitchFamily="34" charset="0"/>
              <a:buChar char="•"/>
            </a:pPr>
            <a:r>
              <a:rPr lang="en-US" dirty="0">
                <a:effectLst/>
                <a:latin typeface="Arial" panose="020B0604020202020204" pitchFamily="34" charset="0"/>
              </a:rPr>
              <a:t>August 2020: A </a:t>
            </a:r>
            <a:r>
              <a:rPr lang="en-US" b="1" dirty="0">
                <a:effectLst/>
                <a:latin typeface="Arial" panose="020B0604020202020204" pitchFamily="34" charset="0"/>
              </a:rPr>
              <a:t>new commercial product offering dependent on Zowe technology </a:t>
            </a:r>
            <a:r>
              <a:rPr lang="en-US" dirty="0">
                <a:effectLst/>
                <a:latin typeface="Arial" panose="020B0604020202020204" pitchFamily="34" charset="0"/>
              </a:rPr>
              <a:t>from a vendor beyond the initial Zowe contributors. Software Engineering Db2 SQL Workload Expert for Db2 z/OS</a:t>
            </a:r>
          </a:p>
          <a:p>
            <a:pPr marL="91440">
              <a:spcAft>
                <a:spcPts val="600"/>
              </a:spcAft>
              <a:buFont typeface="Arial" panose="020B0604020202020204" pitchFamily="34" charset="0"/>
              <a:buChar char="•"/>
            </a:pPr>
            <a:r>
              <a:rPr lang="en-US" dirty="0">
                <a:effectLst/>
                <a:latin typeface="Arial" panose="020B0604020202020204" pitchFamily="34" charset="0"/>
              </a:rPr>
              <a:t>August - October: Hundreds of attendees participated in several Zowe Educational Sessions •</a:t>
            </a:r>
            <a:r>
              <a:rPr lang="en-US" b="1" dirty="0">
                <a:effectLst/>
                <a:latin typeface="Arial" panose="020B0604020202020204" pitchFamily="34" charset="0"/>
              </a:rPr>
              <a:t>SHARE</a:t>
            </a:r>
            <a:r>
              <a:rPr lang="en-US" dirty="0">
                <a:effectLst/>
                <a:latin typeface="Arial" panose="020B0604020202020204" pitchFamily="34" charset="0"/>
              </a:rPr>
              <a:t> Virtual Event • </a:t>
            </a:r>
            <a:r>
              <a:rPr lang="en-US" b="1" dirty="0">
                <a:effectLst/>
                <a:latin typeface="Arial" panose="020B0604020202020204" pitchFamily="34" charset="0"/>
              </a:rPr>
              <a:t>Open Mainframe Summit</a:t>
            </a:r>
            <a:r>
              <a:rPr lang="en-US" dirty="0">
                <a:effectLst/>
                <a:latin typeface="Arial" panose="020B0604020202020204" pitchFamily="34" charset="0"/>
              </a:rPr>
              <a:t>• The Oct 2020 </a:t>
            </a:r>
            <a:r>
              <a:rPr lang="en-US" b="1" dirty="0">
                <a:effectLst/>
                <a:latin typeface="Arial" panose="020B0604020202020204" pitchFamily="34" charset="0"/>
              </a:rPr>
              <a:t>Zowe Quarterly Update </a:t>
            </a:r>
            <a:r>
              <a:rPr lang="en-US" dirty="0">
                <a:effectLst/>
                <a:latin typeface="Arial" panose="020B0604020202020204" pitchFamily="34" charset="0"/>
              </a:rPr>
              <a:t>•</a:t>
            </a:r>
            <a:r>
              <a:rPr lang="en-US" b="1" dirty="0">
                <a:effectLst/>
                <a:latin typeface="Arial" panose="020B0604020202020204" pitchFamily="34" charset="0"/>
              </a:rPr>
              <a:t>Open Mainframe Mini Summit at OSS EU….</a:t>
            </a:r>
            <a:r>
              <a:rPr lang="en-US" dirty="0">
                <a:effectLst/>
                <a:latin typeface="Arial" panose="020B0604020202020204" pitchFamily="34" charset="0"/>
              </a:rPr>
              <a:t> </a:t>
            </a:r>
            <a:r>
              <a:rPr lang="en-US" b="1" dirty="0">
                <a:effectLst/>
                <a:latin typeface="Arial" panose="020B0604020202020204" pitchFamily="34" charset="0"/>
              </a:rPr>
              <a:t>Master the Mainframe </a:t>
            </a:r>
            <a:r>
              <a:rPr lang="en-US" b="1" dirty="0">
                <a:latin typeface="Arial" panose="020B0604020202020204" pitchFamily="34" charset="0"/>
              </a:rPr>
              <a:t>with </a:t>
            </a:r>
            <a:r>
              <a:rPr lang="en-US" dirty="0">
                <a:effectLst/>
                <a:latin typeface="Arial" panose="020B0604020202020204" pitchFamily="34" charset="0"/>
              </a:rPr>
              <a:t>Zowe Explorer and Zowe CLI </a:t>
            </a:r>
          </a:p>
          <a:p>
            <a:pPr marL="91440">
              <a:spcAft>
                <a:spcPts val="600"/>
              </a:spcAft>
              <a:buFont typeface="Arial" panose="020B0604020202020204" pitchFamily="34" charset="0"/>
              <a:buChar char="•"/>
            </a:pPr>
            <a:r>
              <a:rPr lang="en-US" dirty="0">
                <a:effectLst/>
                <a:latin typeface="Arial" panose="020B0604020202020204" pitchFamily="34" charset="0"/>
              </a:rPr>
              <a:t>December 2020: The Zowe Community formally established a new TSC (Technical Steering Committee) </a:t>
            </a:r>
            <a:endParaRPr lang="en-US" b="1" dirty="0"/>
          </a:p>
        </p:txBody>
      </p:sp>
    </p:spTree>
    <p:extLst>
      <p:ext uri="{BB962C8B-B14F-4D97-AF65-F5344CB8AC3E}">
        <p14:creationId xmlns:p14="http://schemas.microsoft.com/office/powerpoint/2010/main" val="3258892779"/>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9409-99E1-9B4F-8407-EDD3D694820A}"/>
              </a:ext>
            </a:extLst>
          </p:cNvPr>
          <p:cNvSpPr>
            <a:spLocks noGrp="1"/>
          </p:cNvSpPr>
          <p:nvPr>
            <p:ph type="body" idx="1"/>
          </p:nvPr>
        </p:nvSpPr>
        <p:spPr>
          <a:xfrm>
            <a:off x="411479" y="4701279"/>
            <a:ext cx="8783932" cy="523200"/>
          </a:xfrm>
        </p:spPr>
        <p:txBody>
          <a:bodyPr>
            <a:noAutofit/>
          </a:bodyPr>
          <a:lstStyle/>
          <a:p>
            <a:r>
              <a:rPr lang="en-US" dirty="0"/>
              <a:t>What did we deliver last PI?</a:t>
            </a:r>
          </a:p>
        </p:txBody>
      </p:sp>
    </p:spTree>
    <p:extLst>
      <p:ext uri="{BB962C8B-B14F-4D97-AF65-F5344CB8AC3E}">
        <p14:creationId xmlns:p14="http://schemas.microsoft.com/office/powerpoint/2010/main" val="3856669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75523" y="107005"/>
            <a:ext cx="1067004" cy="8182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 name="Title 2">
            <a:extLst>
              <a:ext uri="{FF2B5EF4-FFF2-40B4-BE49-F238E27FC236}">
                <a16:creationId xmlns:a16="http://schemas.microsoft.com/office/drawing/2014/main" id="{03DCE1F2-37AD-C845-9A2A-B965BDAE2974}"/>
              </a:ext>
            </a:extLst>
          </p:cNvPr>
          <p:cNvSpPr>
            <a:spLocks noGrp="1"/>
          </p:cNvSpPr>
          <p:nvPr>
            <p:ph type="title"/>
          </p:nvPr>
        </p:nvSpPr>
        <p:spPr>
          <a:xfrm>
            <a:off x="264298" y="212589"/>
            <a:ext cx="6831229" cy="643852"/>
          </a:xfrm>
          <a:solidFill>
            <a:schemeClr val="bg2"/>
          </a:solidFill>
          <a:ln>
            <a:solidFill>
              <a:schemeClr val="bg2"/>
            </a:solidFill>
          </a:ln>
        </p:spPr>
        <p:txBody>
          <a:bodyPr/>
          <a:lstStyle/>
          <a:p>
            <a:pPr algn="ctr"/>
            <a:r>
              <a:rPr lang="en-US" dirty="0">
                <a:solidFill>
                  <a:schemeClr val="bg1"/>
                </a:solidFill>
              </a:rPr>
              <a:t>20PI4 Zowe Achievements</a:t>
            </a:r>
          </a:p>
        </p:txBody>
      </p:sp>
      <p:sp>
        <p:nvSpPr>
          <p:cNvPr id="11" name="Rectangle 10"/>
          <p:cNvSpPr/>
          <p:nvPr/>
        </p:nvSpPr>
        <p:spPr>
          <a:xfrm>
            <a:off x="264301" y="936489"/>
            <a:ext cx="3815300" cy="564913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457200" rtlCol="0" anchor="t"/>
          <a:lstStyle/>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Improved Zowe CLI onboarding experience by making configuration information easier to share and easier to store within projects (available for technical validation)</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Improved the response time of Zowe CLI (available for technical validation)</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Validated Zowe CLI against a new major LTS release of Node (Node v14) (Zowe v1 LTS).  </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Improved experience for installing and using Zowe CLI over a proxy (pending availability in 1.20)</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1F497D"/>
              </a:solidFill>
              <a:effectLst/>
              <a:uLnTx/>
              <a:uFillTx/>
              <a:latin typeface="Arial"/>
              <a:ea typeface="+mn-ea"/>
              <a:cs typeface="+mn-cs"/>
            </a:endParaRP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1F497D"/>
              </a:solidFill>
              <a:effectLst/>
              <a:uLnTx/>
              <a:uFillTx/>
              <a:latin typeface="Arial"/>
              <a:ea typeface="+mn-ea"/>
              <a:cs typeface="+mn-cs"/>
            </a:endParaRP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1F497D"/>
              </a:solidFill>
              <a:effectLst/>
              <a:uLnTx/>
              <a:uFillTx/>
              <a:latin typeface="Arial"/>
              <a:ea typeface="+mn-ea"/>
              <a:cs typeface="+mn-cs"/>
            </a:endParaRP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Docker technical preview available for Zowe servers on Linux &amp; zLinux</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Desktop editor enhanced to fill feature gaps from USS explorer; desktop editor now preferred USS editor</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Desktop editor prototype for locking &amp; writing datasets, to be finalized next PI</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End user request: "Single app mode" redesigned for framework feature parity with desktop. Notifications, app2app communication now possible in this mode.</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New app introduced by new Broadcom contributors to squad, IP Explorer App. We hope to get this into users hands during next PI</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Collaborated with system squad to define packaging improvements. Initial package management goal not achieved, but improvements are beneficial to goal.</a:t>
            </a:r>
          </a:p>
          <a:p>
            <a:pPr marL="91440" marR="0" lvl="0" indent="-9144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1F497D"/>
              </a:solidFill>
              <a:effectLst/>
              <a:uLnTx/>
              <a:uFillTx/>
              <a:latin typeface="Arial"/>
              <a:ea typeface="+mn-ea"/>
              <a:cs typeface="+mn-cs"/>
            </a:endParaRPr>
          </a:p>
        </p:txBody>
      </p:sp>
      <p:sp>
        <p:nvSpPr>
          <p:cNvPr id="12" name="Rectangle 11"/>
          <p:cNvSpPr/>
          <p:nvPr/>
        </p:nvSpPr>
        <p:spPr>
          <a:xfrm>
            <a:off x="4196451" y="936489"/>
            <a:ext cx="3815300" cy="5649137"/>
          </a:xfrm>
          <a:prstGeom prst="rect">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tIns="457200" rtlCol="0" anchor="t"/>
          <a:lstStyle/>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Client certificate validation using ESM to map the certificate with the user mainframe identity (technical preview in 1.19)</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Standalone configuration of API Mediation Layer (1.18)</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Multiple API version support in the API Catalog (1.17)</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Launch and restart API ML components individually (1.18)</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Caching service using VSAM for persistence to share state data across components (technical preview)</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en-US" sz="1100" b="0" i="0" u="none" strike="noStrike" kern="0" cap="none" spc="0" normalizeH="0" baseline="0" noProof="0" dirty="0">
              <a:ln>
                <a:noFill/>
              </a:ln>
              <a:solidFill>
                <a:srgbClr val="1F497D"/>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n-US" sz="1100" b="0" i="0" u="none" strike="noStrike" kern="1200" cap="none" spc="0" normalizeH="0" baseline="0" noProof="0" dirty="0">
              <a:ln>
                <a:noFill/>
              </a:ln>
              <a:solidFill>
                <a:srgbClr val="1F497D"/>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n-US" sz="1100" b="0" i="0" u="none" strike="noStrike" kern="1200" cap="none" spc="0" normalizeH="0" baseline="0" noProof="0" dirty="0">
              <a:ln>
                <a:noFill/>
              </a:ln>
              <a:solidFill>
                <a:srgbClr val="1F497D"/>
              </a:solidFill>
              <a:effectLst/>
              <a:uLnTx/>
              <a:uFillTx/>
              <a:latin typeface="Arial"/>
              <a:ea typeface="+mn-ea"/>
              <a:cs typeface="+mn-cs"/>
            </a:endParaRP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Feature: Allocate-like for creating new datasets.</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Feature: zFTP API support for USS in the zFTP extension (a.k.a. FTP Extension for Zowe Explorer)</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Feature: Filtering of PDS members based on pattern (e.g. "HLQ.DATASET(MEMBER*)" )</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Feature: Editable Dataset Attributes on allocation</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Feature: Allocate multiple datasets from a JSON file</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Research: Consistent Refresh behavior throughout Zowe Explorer</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Research: Perform actions on multiple datasets          (e.g. bulk deletion)</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Fixes: UX related fixes to Profile Management throughout Zowe Explorer</a:t>
            </a:r>
          </a:p>
        </p:txBody>
      </p:sp>
      <p:sp>
        <p:nvSpPr>
          <p:cNvPr id="13" name="Rectangle 12"/>
          <p:cNvSpPr/>
          <p:nvPr/>
        </p:nvSpPr>
        <p:spPr>
          <a:xfrm>
            <a:off x="8127229" y="212590"/>
            <a:ext cx="3815300" cy="637303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457200" rtlCol="0" anchor="t"/>
          <a:lstStyle/>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Improved Zowe packaging manifest and corollary conversion of launchers</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Zowe performance testing on Marist, and early performance dashboard</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New Zowe component-based installer</a:t>
            </a:r>
          </a:p>
          <a:p>
            <a:pPr marL="628650" marR="0" lvl="2" indent="-171450" algn="l" defTabSz="914400" rtl="0" eaLnBrk="1" fontAlgn="auto" latinLnBrk="0" hangingPunct="1">
              <a:lnSpc>
                <a:spcPct val="100000"/>
              </a:lnSpc>
              <a:spcBef>
                <a:spcPts val="0"/>
              </a:spcBef>
              <a:spcAft>
                <a:spcPts val="300"/>
              </a:spcAft>
              <a:buClrTx/>
              <a:buSzTx/>
              <a:buFont typeface="Courier New" panose="02070309020205020404" pitchFamily="49" charset="0"/>
              <a:buChar char="o"/>
              <a:tabLst/>
              <a:defRPr/>
            </a:pPr>
            <a:endParaRPr kumimoji="0" lang="en-US" sz="1100" b="0" i="0" u="none" strike="noStrike" kern="1200" cap="none" spc="0" normalizeH="0" baseline="0" noProof="0" dirty="0">
              <a:ln>
                <a:noFill/>
              </a:ln>
              <a:solidFill>
                <a:srgbClr val="1F497D"/>
              </a:solidFill>
              <a:effectLst/>
              <a:uLnTx/>
              <a:uFillTx/>
              <a:latin typeface="Arial"/>
              <a:ea typeface="+mn-ea"/>
              <a:cs typeface="+mn-cs"/>
            </a:endParaRPr>
          </a:p>
          <a:p>
            <a:pPr marL="628650" marR="0" lvl="2" indent="-171450" algn="l" defTabSz="914400" rtl="0" eaLnBrk="1" fontAlgn="auto" latinLnBrk="0" hangingPunct="1">
              <a:lnSpc>
                <a:spcPct val="100000"/>
              </a:lnSpc>
              <a:spcBef>
                <a:spcPts val="0"/>
              </a:spcBef>
              <a:spcAft>
                <a:spcPts val="300"/>
              </a:spcAft>
              <a:buClrTx/>
              <a:buSzTx/>
              <a:buFont typeface="Courier New" panose="02070309020205020404" pitchFamily="49" charset="0"/>
              <a:buChar char="o"/>
              <a:tabLst/>
              <a:defRPr/>
            </a:pPr>
            <a:endParaRPr kumimoji="0" lang="en-US" sz="1100" b="0" i="0" u="none" strike="noStrike" kern="1200" cap="none" spc="0" normalizeH="0" baseline="0" noProof="0" dirty="0">
              <a:ln>
                <a:noFill/>
              </a:ln>
              <a:solidFill>
                <a:srgbClr val="1F497D"/>
              </a:solidFill>
              <a:effectLst/>
              <a:uLnTx/>
              <a:uFillTx/>
              <a:latin typeface="Arial"/>
              <a:ea typeface="+mn-ea"/>
              <a:cs typeface="+mn-cs"/>
            </a:endParaRP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1F497D"/>
              </a:solidFill>
              <a:effectLst/>
              <a:uLnTx/>
              <a:uFillTx/>
              <a:latin typeface="Arial"/>
              <a:ea typeface="+mn-ea"/>
              <a:cs typeface="+mn-cs"/>
            </a:endParaRP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Created intent-based and component-based information roadmaps for better onboarding (not published yet)</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Supported content delivery for Zowe releases (Docker, manifest, etc.)</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Added Zowe Explorer to </a:t>
            </a:r>
            <a:r>
              <a:rPr kumimoji="0" lang="en-US" sz="1100" b="0" i="0" u="none" strike="noStrike" kern="1200" cap="none" spc="0" normalizeH="0" baseline="0" noProof="0" dirty="0">
                <a:ln>
                  <a:noFill/>
                </a:ln>
                <a:solidFill>
                  <a:srgbClr val="1F497D"/>
                </a:solidFill>
                <a:effectLst/>
                <a:uLnTx/>
                <a:uFillTx/>
                <a:latin typeface="Arial"/>
                <a:ea typeface="+mn-ea"/>
                <a:cs typeface="+mn-cs"/>
                <a:hlinkClick r:id="rId3"/>
              </a:rPr>
              <a:t>zowe.org</a:t>
            </a:r>
            <a:r>
              <a:rPr kumimoji="0" lang="en-US" sz="1100" b="0" i="0" u="none" strike="noStrike" kern="1200" cap="none" spc="0" normalizeH="0" baseline="0" noProof="0" dirty="0">
                <a:ln>
                  <a:noFill/>
                </a:ln>
                <a:solidFill>
                  <a:srgbClr val="1F497D"/>
                </a:solidFill>
                <a:effectLst/>
                <a:uLnTx/>
                <a:uFillTx/>
                <a:latin typeface="Arial"/>
                <a:ea typeface="+mn-ea"/>
                <a:cs typeface="+mn-cs"/>
              </a:rPr>
              <a:t> for better visibility</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1F497D"/>
              </a:solidFill>
              <a:effectLst/>
              <a:uLnTx/>
              <a:uFillTx/>
              <a:latin typeface="Arial"/>
              <a:ea typeface="+mn-ea"/>
              <a:cs typeface="+mn-cs"/>
            </a:endParaRP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1F497D"/>
              </a:solidFill>
              <a:effectLst/>
              <a:uLnTx/>
              <a:uFillTx/>
              <a:latin typeface="Arial"/>
              <a:ea typeface="+mn-ea"/>
              <a:cs typeface="+mn-cs"/>
            </a:endParaRP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1F497D"/>
              </a:solidFill>
              <a:effectLst/>
              <a:uLnTx/>
              <a:uFillTx/>
              <a:latin typeface="Arial"/>
              <a:ea typeface="+mn-ea"/>
              <a:cs typeface="+mn-cs"/>
            </a:endParaRP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Zowe Website Navigation Recommendations:  </a:t>
            </a:r>
          </a:p>
          <a:p>
            <a:pPr marL="628650" marR="0" lvl="1" indent="-171450" algn="l" defTabSz="914400" rtl="0" eaLnBrk="1" fontAlgn="auto" latinLnBrk="0" hangingPunct="1">
              <a:lnSpc>
                <a:spcPct val="100000"/>
              </a:lnSpc>
              <a:spcBef>
                <a:spcPts val="0"/>
              </a:spcBef>
              <a:spcAft>
                <a:spcPts val="30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Persona interviews and research</a:t>
            </a:r>
          </a:p>
          <a:p>
            <a:pPr marL="628650" marR="0" lvl="1" indent="-171450" algn="l" defTabSz="914400" rtl="0" eaLnBrk="1" fontAlgn="auto" latinLnBrk="0" hangingPunct="1">
              <a:lnSpc>
                <a:spcPct val="100000"/>
              </a:lnSpc>
              <a:spcBef>
                <a:spcPts val="0"/>
              </a:spcBef>
              <a:spcAft>
                <a:spcPts val="30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Navigation improvements</a:t>
            </a:r>
          </a:p>
          <a:p>
            <a:pPr marL="628650" marR="0" lvl="1" indent="-171450" algn="l" defTabSz="914400" rtl="0" eaLnBrk="1" fontAlgn="auto" latinLnBrk="0" hangingPunct="1">
              <a:lnSpc>
                <a:spcPct val="100000"/>
              </a:lnSpc>
              <a:spcBef>
                <a:spcPts val="0"/>
              </a:spcBef>
              <a:spcAft>
                <a:spcPts val="30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Revised Zowe introduction presentation</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Semi-Annual Zowe Survey</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Zowe Quarterly Webinar</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10 new blogs (7 core, 3 ecosys) on </a:t>
            </a:r>
            <a:r>
              <a:rPr kumimoji="0" lang="en-US" sz="1100" b="0" i="0" u="none" strike="noStrike" kern="1200" cap="none" spc="0" normalizeH="0" baseline="0" noProof="0" dirty="0">
                <a:ln>
                  <a:noFill/>
                </a:ln>
                <a:solidFill>
                  <a:srgbClr val="1F497D"/>
                </a:solidFill>
                <a:effectLst/>
                <a:uLnTx/>
                <a:uFillTx/>
                <a:latin typeface="Arial"/>
                <a:ea typeface="+mn-ea"/>
                <a:cs typeface="+mn-cs"/>
                <a:hlinkClick r:id="rId4" action="ppaction://hlinkfile"/>
              </a:rPr>
              <a:t>Medium.com/Zowe</a:t>
            </a:r>
            <a:endParaRPr kumimoji="0" lang="en-US" sz="1100" b="0" i="0" u="none" strike="noStrike" kern="1200" cap="none" spc="0" normalizeH="0" baseline="0" noProof="0" dirty="0">
              <a:ln>
                <a:noFill/>
              </a:ln>
              <a:solidFill>
                <a:srgbClr val="1F497D"/>
              </a:solidFill>
              <a:effectLst/>
              <a:uLnTx/>
              <a:uFillTx/>
              <a:latin typeface="Arial"/>
              <a:ea typeface="+mn-ea"/>
              <a:cs typeface="+mn-cs"/>
            </a:endParaRP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Facilitated feedback between the Zowe Explorer and Master the Mainframe teams, following the MTM 2020 course being built around Zowe Explorer</a:t>
            </a:r>
          </a:p>
          <a:p>
            <a:pPr marL="91440" marR="0" lvl="0" indent="-9144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F497D"/>
                </a:solidFill>
                <a:effectLst/>
                <a:uLnTx/>
                <a:uFillTx/>
                <a:latin typeface="Arial"/>
                <a:ea typeface="+mn-ea"/>
                <a:cs typeface="+mn-cs"/>
              </a:rPr>
              <a:t>Worked with squad SMEs to help customers troubleshoot Zowe installation and configuration problems live 1:1 via WebEx.</a:t>
            </a:r>
          </a:p>
        </p:txBody>
      </p:sp>
      <p:sp>
        <p:nvSpPr>
          <p:cNvPr id="16" name="TextBox 15"/>
          <p:cNvSpPr txBox="1"/>
          <p:nvPr/>
        </p:nvSpPr>
        <p:spPr>
          <a:xfrm>
            <a:off x="264299" y="934937"/>
            <a:ext cx="3815300" cy="379656"/>
          </a:xfrm>
          <a:prstGeom prst="rect">
            <a:avLst/>
          </a:prstGeom>
          <a:solidFill>
            <a:schemeClr val="bg2"/>
          </a:solid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67" b="1" i="0" u="none" strike="noStrike" kern="0" cap="none" spc="0" normalizeH="0" baseline="0" noProof="0" dirty="0">
                <a:ln>
                  <a:noFill/>
                </a:ln>
                <a:solidFill>
                  <a:srgbClr val="FFFFFF"/>
                </a:solidFill>
                <a:effectLst/>
                <a:uLnTx/>
                <a:uFillTx/>
                <a:latin typeface="Arial"/>
                <a:ea typeface="+mn-ea"/>
                <a:cs typeface="Arial"/>
                <a:sym typeface="Arial"/>
              </a:rPr>
              <a:t>Zowe CLI Squad</a:t>
            </a:r>
          </a:p>
        </p:txBody>
      </p:sp>
      <p:sp>
        <p:nvSpPr>
          <p:cNvPr id="17" name="TextBox 16"/>
          <p:cNvSpPr txBox="1"/>
          <p:nvPr/>
        </p:nvSpPr>
        <p:spPr>
          <a:xfrm>
            <a:off x="4196451" y="925839"/>
            <a:ext cx="3815300" cy="379656"/>
          </a:xfrm>
          <a:prstGeom prst="rect">
            <a:avLst/>
          </a:prstGeom>
          <a:solidFill>
            <a:schemeClr val="bg2"/>
          </a:solid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67" b="1" i="0" u="none" strike="noStrike" kern="0" cap="none" spc="0" normalizeH="0" baseline="0" noProof="0" dirty="0">
                <a:ln>
                  <a:noFill/>
                </a:ln>
                <a:solidFill>
                  <a:srgbClr val="FFFFFF"/>
                </a:solidFill>
                <a:effectLst/>
                <a:uLnTx/>
                <a:uFillTx/>
                <a:latin typeface="Arial"/>
                <a:ea typeface="+mn-ea"/>
                <a:cs typeface="Arial"/>
                <a:sym typeface="Arial"/>
              </a:rPr>
              <a:t>Zowe API Squad</a:t>
            </a:r>
          </a:p>
        </p:txBody>
      </p:sp>
      <p:sp>
        <p:nvSpPr>
          <p:cNvPr id="18" name="TextBox 17"/>
          <p:cNvSpPr txBox="1"/>
          <p:nvPr/>
        </p:nvSpPr>
        <p:spPr>
          <a:xfrm>
            <a:off x="8127227" y="212590"/>
            <a:ext cx="3815300" cy="379656"/>
          </a:xfrm>
          <a:prstGeom prst="rect">
            <a:avLst/>
          </a:prstGeom>
          <a:solidFill>
            <a:schemeClr val="bg2"/>
          </a:solid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67" b="1" i="0" u="none" strike="noStrike" kern="0" cap="none" spc="0" normalizeH="0" baseline="0" noProof="0" dirty="0">
                <a:ln>
                  <a:noFill/>
                </a:ln>
                <a:solidFill>
                  <a:srgbClr val="FFFFFF"/>
                </a:solidFill>
                <a:effectLst/>
                <a:uLnTx/>
                <a:uFillTx/>
                <a:latin typeface="Arial"/>
                <a:ea typeface="+mn-ea"/>
                <a:cs typeface="Arial"/>
                <a:sym typeface="Arial"/>
              </a:rPr>
              <a:t>Zowe CI/CD Squad</a:t>
            </a:r>
          </a:p>
        </p:txBody>
      </p:sp>
      <p:sp>
        <p:nvSpPr>
          <p:cNvPr id="23" name="Rectangle 22"/>
          <p:cNvSpPr/>
          <p:nvPr/>
        </p:nvSpPr>
        <p:spPr>
          <a:xfrm>
            <a:off x="152400" y="107005"/>
            <a:ext cx="11896725" cy="6601968"/>
          </a:xfrm>
          <a:prstGeom prst="rect">
            <a:avLst/>
          </a:prstGeom>
          <a:noFill/>
          <a:ln w="38100">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US" sz="1867"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4" name="TextBox 23"/>
          <p:cNvSpPr txBox="1"/>
          <p:nvPr/>
        </p:nvSpPr>
        <p:spPr>
          <a:xfrm>
            <a:off x="4206019" y="3232477"/>
            <a:ext cx="3815300" cy="379656"/>
          </a:xfrm>
          <a:prstGeom prst="rect">
            <a:avLst/>
          </a:prstGeom>
          <a:solidFill>
            <a:schemeClr val="bg2"/>
          </a:solid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67" b="1" i="0" u="none" strike="noStrike" kern="0" cap="none" spc="0" normalizeH="0" baseline="0" noProof="0" dirty="0">
                <a:ln>
                  <a:noFill/>
                </a:ln>
                <a:solidFill>
                  <a:srgbClr val="FFFFFF"/>
                </a:solidFill>
                <a:effectLst/>
                <a:uLnTx/>
                <a:uFillTx/>
                <a:latin typeface="Arial"/>
                <a:ea typeface="+mn-ea"/>
                <a:cs typeface="Arial"/>
                <a:sym typeface="Arial"/>
              </a:rPr>
              <a:t>Zowe Explorer Squad</a:t>
            </a:r>
          </a:p>
        </p:txBody>
      </p:sp>
      <p:sp>
        <p:nvSpPr>
          <p:cNvPr id="25" name="TextBox 24"/>
          <p:cNvSpPr txBox="1"/>
          <p:nvPr/>
        </p:nvSpPr>
        <p:spPr>
          <a:xfrm>
            <a:off x="283437" y="3232163"/>
            <a:ext cx="3815300" cy="379656"/>
          </a:xfrm>
          <a:prstGeom prst="rect">
            <a:avLst/>
          </a:prstGeom>
          <a:solidFill>
            <a:schemeClr val="bg2"/>
          </a:solid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67" b="1" i="0" u="none" strike="noStrike" kern="0" cap="none" spc="0" normalizeH="0" baseline="0" noProof="0" dirty="0">
                <a:ln>
                  <a:noFill/>
                </a:ln>
                <a:solidFill>
                  <a:srgbClr val="FFFFFF"/>
                </a:solidFill>
                <a:effectLst/>
                <a:uLnTx/>
                <a:uFillTx/>
                <a:latin typeface="Arial"/>
                <a:ea typeface="+mn-ea"/>
                <a:cs typeface="Arial"/>
                <a:sym typeface="Arial"/>
              </a:rPr>
              <a:t>Zowe App Framework Squad</a:t>
            </a:r>
          </a:p>
        </p:txBody>
      </p:sp>
      <p:sp>
        <p:nvSpPr>
          <p:cNvPr id="26" name="TextBox 25"/>
          <p:cNvSpPr txBox="1"/>
          <p:nvPr/>
        </p:nvSpPr>
        <p:spPr>
          <a:xfrm>
            <a:off x="8127229" y="1740018"/>
            <a:ext cx="3815300" cy="379656"/>
          </a:xfrm>
          <a:prstGeom prst="rect">
            <a:avLst/>
          </a:prstGeom>
          <a:solidFill>
            <a:schemeClr val="bg2"/>
          </a:solid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67" b="1" i="0" u="none" strike="noStrike" kern="0" cap="none" spc="0" normalizeH="0" baseline="0" noProof="0" dirty="0">
                <a:ln>
                  <a:noFill/>
                </a:ln>
                <a:solidFill>
                  <a:srgbClr val="FFFFFF"/>
                </a:solidFill>
                <a:effectLst/>
                <a:uLnTx/>
                <a:uFillTx/>
                <a:latin typeface="Arial"/>
                <a:ea typeface="+mn-ea"/>
                <a:cs typeface="Arial"/>
                <a:sym typeface="Arial"/>
              </a:rPr>
              <a:t>Zowe Documentation Squad</a:t>
            </a:r>
          </a:p>
        </p:txBody>
      </p:sp>
      <p:sp>
        <p:nvSpPr>
          <p:cNvPr id="27" name="TextBox 26"/>
          <p:cNvSpPr txBox="1"/>
          <p:nvPr/>
        </p:nvSpPr>
        <p:spPr>
          <a:xfrm>
            <a:off x="8146365" y="3237666"/>
            <a:ext cx="3815300" cy="379656"/>
          </a:xfrm>
          <a:prstGeom prst="rect">
            <a:avLst/>
          </a:prstGeom>
          <a:solidFill>
            <a:schemeClr val="bg2"/>
          </a:solid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67" b="1" i="0" u="none" strike="noStrike" kern="0" cap="none" spc="0" normalizeH="0" baseline="0" noProof="0" dirty="0">
                <a:ln>
                  <a:noFill/>
                </a:ln>
                <a:solidFill>
                  <a:srgbClr val="FFFFFF"/>
                </a:solidFill>
                <a:effectLst/>
                <a:uLnTx/>
                <a:uFillTx/>
                <a:latin typeface="Arial"/>
                <a:ea typeface="+mn-ea"/>
                <a:cs typeface="Arial"/>
                <a:sym typeface="Arial"/>
              </a:rPr>
              <a:t>Zowe Onboarding Squad</a:t>
            </a:r>
          </a:p>
        </p:txBody>
      </p:sp>
      <p:pic>
        <p:nvPicPr>
          <p:cNvPr id="5" name="Picture 4"/>
          <p:cNvPicPr>
            <a:picLocks noChangeAspect="1"/>
          </p:cNvPicPr>
          <p:nvPr/>
        </p:nvPicPr>
        <p:blipFill>
          <a:blip r:embed="rId5"/>
          <a:stretch>
            <a:fillRect/>
          </a:stretch>
        </p:blipFill>
        <p:spPr>
          <a:xfrm>
            <a:off x="7202126" y="153751"/>
            <a:ext cx="809625" cy="723900"/>
          </a:xfrm>
          <a:prstGeom prst="rect">
            <a:avLst/>
          </a:prstGeom>
        </p:spPr>
      </p:pic>
    </p:spTree>
    <p:extLst>
      <p:ext uri="{BB962C8B-B14F-4D97-AF65-F5344CB8AC3E}">
        <p14:creationId xmlns:p14="http://schemas.microsoft.com/office/powerpoint/2010/main" val="1388404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2104</TotalTime>
  <Words>4746</Words>
  <Application>Microsoft Office PowerPoint</Application>
  <PresentationFormat>Widescreen</PresentationFormat>
  <Paragraphs>473</Paragraphs>
  <Slides>30</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-apple-system</vt:lpstr>
      <vt:lpstr>Arial</vt:lpstr>
      <vt:lpstr>Calibri</vt:lpstr>
      <vt:lpstr>Calibri Light</vt:lpstr>
      <vt:lpstr>Courier New</vt:lpstr>
      <vt:lpstr>Gill Sans</vt:lpstr>
      <vt:lpstr>Lato</vt:lpstr>
      <vt:lpstr>Office Theme</vt:lpstr>
      <vt:lpstr>1_Office Theme</vt:lpstr>
      <vt:lpstr>Zowe Joint Community 21PI1 (Q1)  Context &amp; Vision </vt:lpstr>
      <vt:lpstr>Agenda</vt:lpstr>
      <vt:lpstr>PowerPoint Presentation</vt:lpstr>
      <vt:lpstr>PowerPoint Presentation</vt:lpstr>
      <vt:lpstr>PowerPoint Presentation</vt:lpstr>
      <vt:lpstr>PowerPoint Presentation</vt:lpstr>
      <vt:lpstr>PowerPoint Presentation</vt:lpstr>
      <vt:lpstr>PowerPoint Presentation</vt:lpstr>
      <vt:lpstr>20PI4 Zowe Achievements</vt:lpstr>
      <vt:lpstr>PowerPoint Presentation</vt:lpstr>
      <vt:lpstr>PowerPoint Presentation</vt:lpstr>
      <vt:lpstr>PowerPoint Presentation</vt:lpstr>
      <vt:lpstr>PowerPoint Presentation</vt:lpstr>
      <vt:lpstr>Explorer </vt:lpstr>
      <vt:lpstr>API ML </vt:lpstr>
      <vt:lpstr>CLI </vt:lpstr>
      <vt:lpstr>Systems (Part 1)  </vt:lpstr>
      <vt:lpstr>Systems (Part 2)  </vt:lpstr>
      <vt:lpstr>Web UI (Part 1)  </vt:lpstr>
      <vt:lpstr>Web UI (Part 2)  </vt:lpstr>
      <vt:lpstr>On Boarding </vt:lpstr>
      <vt:lpstr>On Boarding </vt:lpstr>
      <vt:lpstr>Doc Squad </vt:lpstr>
      <vt:lpstr>PowerPoint Presentation</vt:lpstr>
      <vt:lpstr>PowerPoint Presentation</vt:lpstr>
      <vt:lpstr>ZLC Focus for PI </vt:lpstr>
      <vt:lpstr>PowerPoint Presentation</vt:lpstr>
      <vt:lpstr>PowerPoint Presentation</vt:lpstr>
      <vt:lpstr>Web UI (Stretch)  </vt:lpstr>
      <vt:lpstr>Web UI (Stretch)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Joint Community 20PI4 (Q4)  Context &amp; Vision </dc:title>
  <dc:creator>Joe Winchester</dc:creator>
  <cp:lastModifiedBy>Bruce Armstrong</cp:lastModifiedBy>
  <cp:revision>117</cp:revision>
  <dcterms:created xsi:type="dcterms:W3CDTF">2020-09-30T16:31:46Z</dcterms:created>
  <dcterms:modified xsi:type="dcterms:W3CDTF">2021-01-27T01:37:31Z</dcterms:modified>
</cp:coreProperties>
</file>