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4" r:id="rId4"/>
    <p:sldId id="265" r:id="rId5"/>
    <p:sldId id="266" r:id="rId6"/>
    <p:sldId id="267" r:id="rId7"/>
  </p:sldIdLst>
  <p:sldSz cx="1219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003B6D"/>
    <a:srgbClr val="676767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4" autoAdjust="0"/>
    <p:restoredTop sz="94643" autoAdjust="0"/>
  </p:normalViewPr>
  <p:slideViewPr>
    <p:cSldViewPr snapToGrid="0" showGuides="1">
      <p:cViewPr>
        <p:scale>
          <a:sx n="60" d="100"/>
          <a:sy n="60" d="100"/>
        </p:scale>
        <p:origin x="1005" y="24"/>
      </p:cViewPr>
      <p:guideLst>
        <p:guide orient="horz" pos="5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B619-258D-4A0A-A7BD-58C633AB524D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1143000"/>
            <a:ext cx="228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2C4A-EBA3-4D5C-BC96-B14994450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1143000"/>
            <a:ext cx="228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2DA3B-50A5-4C07-A7DC-A6CB9E4BF8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93671"/>
            <a:ext cx="10363200" cy="57302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44891"/>
            <a:ext cx="9144000" cy="397382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6300"/>
            <a:ext cx="262890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6300"/>
            <a:ext cx="773430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03375"/>
            <a:ext cx="10515600" cy="68465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14715"/>
            <a:ext cx="10515600" cy="36004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81500"/>
            <a:ext cx="5181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6304"/>
            <a:ext cx="105156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34791"/>
            <a:ext cx="5157787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12180"/>
            <a:ext cx="5157787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34791"/>
            <a:ext cx="5183188" cy="19773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12180"/>
            <a:ext cx="518318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69824"/>
            <a:ext cx="6172200" cy="116967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7280"/>
            <a:ext cx="3932237" cy="38404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69824"/>
            <a:ext cx="6172200" cy="116967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37760"/>
            <a:ext cx="3932237" cy="91478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6304"/>
            <a:ext cx="105156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81500"/>
            <a:ext cx="105156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7709F-D0F2-42F3-AE21-8B3BA5B1299C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255244"/>
            <a:ext cx="2743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8E02D-98F2-49CB-A1A1-AC0ED896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.jp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4.png"/><Relationship Id="rId5" Type="http://schemas.openxmlformats.org/officeDocument/2006/relationships/slide" Target="slide5.xml"/><Relationship Id="rId10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2.jpg"/><Relationship Id="rId1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5.png"/><Relationship Id="rId5" Type="http://schemas.openxmlformats.org/officeDocument/2006/relationships/slide" Target="slide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2.jpg"/><Relationship Id="rId3" Type="http://schemas.openxmlformats.org/officeDocument/2006/relationships/slide" Target="slide2.xml"/><Relationship Id="rId7" Type="http://schemas.openxmlformats.org/officeDocument/2006/relationships/slide" Target="slide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slide" Target="slide5.xml"/><Relationship Id="rId10" Type="http://schemas.openxmlformats.org/officeDocument/2006/relationships/image" Target="../media/image5.png"/><Relationship Id="rId4" Type="http://schemas.openxmlformats.org/officeDocument/2006/relationships/slide" Target="slide3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slide" Target="slide5.xml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slide" Target="slide3.xml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2.jpg"/><Relationship Id="rId5" Type="http://schemas.openxmlformats.org/officeDocument/2006/relationships/slide" Target="slide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slide" Target="slide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slide" Target="slide5.xml"/><Relationship Id="rId10" Type="http://schemas.openxmlformats.org/officeDocument/2006/relationships/image" Target="../media/image2.jpg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225B2-D46B-867E-371B-662C41D0EA42}"/>
              </a:ext>
            </a:extLst>
          </p:cNvPr>
          <p:cNvSpPr txBox="1"/>
          <p:nvPr/>
        </p:nvSpPr>
        <p:spPr>
          <a:xfrm>
            <a:off x="0" y="683190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small, tropical island in the Pacific. While the island has an area of less than 500 square miles, the terrain is varied and includes sandy and rocky beaches, a small but safe harbor, lush tropical rainforests, and a mountainous interior with a small, active volcano. </a:t>
            </a:r>
            <a:r>
              <a:rPr lang="en-US" sz="3000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an indigenous population of about 20,000. Until a recent increase in tourism, most of the </a:t>
            </a:r>
            <a:r>
              <a:rPr lang="en-US" sz="3000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Tanitian</a:t>
            </a:r>
            <a:r>
              <a:rPr lang="en-US" sz="30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economy was dominated by fishing or agriculture.</a:t>
            </a:r>
            <a:endParaRPr lang="en-US" sz="3000" dirty="0">
              <a:solidFill>
                <a:srgbClr val="003B6D"/>
              </a:solidFill>
            </a:endParaRPr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938991" y="1119060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pic>
        <p:nvPicPr>
          <p:cNvPr id="30" name="Picture 29" descr="A body of water with trees and a blue sky">
            <a:extLst>
              <a:ext uri="{FF2B5EF4-FFF2-40B4-BE49-F238E27FC236}">
                <a16:creationId xmlns:a16="http://schemas.microsoft.com/office/drawing/2014/main" id="{F85557E6-6950-18D9-3C9B-97C0F3C8A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410"/>
            <a:ext cx="12192000" cy="3146415"/>
          </a:xfrm>
          <a:prstGeom prst="rect">
            <a:avLst/>
          </a:prstGeom>
        </p:spPr>
      </p:pic>
      <p:sp>
        <p:nvSpPr>
          <p:cNvPr id="35" name="Rectangle 34">
            <a:hlinkClick r:id="rId8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 descr="A fork and knife crossed">
            <a:hlinkClick r:id="rId3" action="ppaction://hlinksldjump"/>
            <a:extLst>
              <a:ext uri="{FF2B5EF4-FFF2-40B4-BE49-F238E27FC236}">
                <a16:creationId xmlns:a16="http://schemas.microsoft.com/office/drawing/2014/main" id="{8C544D5B-0482-053A-E85E-BAAEFEFD7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0" y="11822216"/>
            <a:ext cx="1463040" cy="1073210"/>
          </a:xfrm>
          <a:prstGeom prst="rect">
            <a:avLst/>
          </a:prstGeom>
        </p:spPr>
      </p:pic>
      <p:pic>
        <p:nvPicPr>
          <p:cNvPr id="44" name="Picture 43" descr="A person sleeping in a be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5D17ABED-34BE-3ACE-7EAE-F4F240E65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30" y="11757390"/>
            <a:ext cx="1463040" cy="1138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71276E-BE8A-6FD0-E56D-5C21D6241F69}"/>
              </a:ext>
            </a:extLst>
          </p:cNvPr>
          <p:cNvSpPr txBox="1"/>
          <p:nvPr/>
        </p:nvSpPr>
        <p:spPr>
          <a:xfrm>
            <a:off x="2813736" y="1119060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 descr="A person walking with a backpack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6E34917B-EF33-0639-50AC-A00E98E041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970" y="11713823"/>
            <a:ext cx="1335884" cy="11380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274A6E-10A0-47D5-321A-39D325F8B033}"/>
              </a:ext>
            </a:extLst>
          </p:cNvPr>
          <p:cNvSpPr txBox="1"/>
          <p:nvPr/>
        </p:nvSpPr>
        <p:spPr>
          <a:xfrm>
            <a:off x="4650672" y="11190603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 descr="A black and white picture of a train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6930059-8F5D-FE13-DB30-09F4801BB0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36" y="11713823"/>
            <a:ext cx="2058437" cy="1097280"/>
          </a:xfrm>
          <a:prstGeom prst="rect">
            <a:avLst/>
          </a:prstGeom>
        </p:spPr>
      </p:pic>
      <p:sp>
        <p:nvSpPr>
          <p:cNvPr id="51" name="TextBox 50">
            <a:hlinkClick r:id="rId5" action="ppaction://hlinksldjump"/>
            <a:extLst>
              <a:ext uri="{FF2B5EF4-FFF2-40B4-BE49-F238E27FC236}">
                <a16:creationId xmlns:a16="http://schemas.microsoft.com/office/drawing/2014/main" id="{E274FAEC-8B12-5800-7CBA-7BB5AF907EE8}"/>
              </a:ext>
            </a:extLst>
          </p:cNvPr>
          <p:cNvSpPr txBox="1"/>
          <p:nvPr/>
        </p:nvSpPr>
        <p:spPr>
          <a:xfrm>
            <a:off x="6343916" y="11204174"/>
            <a:ext cx="252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pic>
        <p:nvPicPr>
          <p:cNvPr id="55" name="Picture 54" descr="A black and white logo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24DFC0C-42AE-FDBC-C557-8356241BD8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3" y="11700209"/>
            <a:ext cx="1554480" cy="11108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C359CC-7C02-B95A-40CE-6D7DE8A88829}"/>
              </a:ext>
            </a:extLst>
          </p:cNvPr>
          <p:cNvSpPr txBox="1"/>
          <p:nvPr/>
        </p:nvSpPr>
        <p:spPr>
          <a:xfrm>
            <a:off x="9101403" y="1119060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6BBA7-06F3-C730-DE5C-88AC3A7DE957}"/>
              </a:ext>
            </a:extLst>
          </p:cNvPr>
          <p:cNvSpPr txBox="1"/>
          <p:nvPr/>
        </p:nvSpPr>
        <p:spPr>
          <a:xfrm>
            <a:off x="3586773" y="195782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3600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</a:t>
            </a:r>
          </a:p>
        </p:txBody>
      </p:sp>
      <p:sp>
        <p:nvSpPr>
          <p:cNvPr id="3" name="Rectangle 2">
            <a:hlinkClick r:id="" action="ppaction://noaction"/>
            <a:extLst>
              <a:ext uri="{FF2B5EF4-FFF2-40B4-BE49-F238E27FC236}">
                <a16:creationId xmlns:a16="http://schemas.microsoft.com/office/drawing/2014/main" id="{4B8B1423-A76C-F56B-B35D-F5E015042566}"/>
              </a:ext>
            </a:extLst>
          </p:cNvPr>
          <p:cNvSpPr/>
          <p:nvPr/>
        </p:nvSpPr>
        <p:spPr>
          <a:xfrm>
            <a:off x="2303949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871351" y="1294018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DFF2A65-B2D2-94AA-3A3E-47F651223138}"/>
              </a:ext>
            </a:extLst>
          </p:cNvPr>
          <p:cNvSpPr/>
          <p:nvPr/>
        </p:nvSpPr>
        <p:spPr>
          <a:xfrm>
            <a:off x="2304814" y="330546"/>
            <a:ext cx="1325880" cy="365760"/>
          </a:xfrm>
          <a:prstGeom prst="rect">
            <a:avLst/>
          </a:prstGeom>
          <a:solidFill>
            <a:srgbClr val="676767"/>
          </a:solidFill>
          <a:effectLst>
            <a:glow rad="127000">
              <a:schemeClr val="tx2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Picture 43" descr="A person sleeping in a be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5D17ABED-34BE-3ACE-7EAE-F4F240E654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73" y="13479099"/>
            <a:ext cx="1463040" cy="1138036"/>
          </a:xfrm>
          <a:prstGeom prst="rect">
            <a:avLst/>
          </a:prstGeom>
        </p:spPr>
      </p:pic>
      <p:sp>
        <p:nvSpPr>
          <p:cNvPr id="45" name="TextBox 44">
            <a:hlinkClick r:id="rId4" action="ppaction://hlinksldjump"/>
            <a:extLst>
              <a:ext uri="{FF2B5EF4-FFF2-40B4-BE49-F238E27FC236}">
                <a16:creationId xmlns:a16="http://schemas.microsoft.com/office/drawing/2014/main" id="{9771276E-BE8A-6FD0-E56D-5C21D6241F69}"/>
              </a:ext>
            </a:extLst>
          </p:cNvPr>
          <p:cNvSpPr txBox="1"/>
          <p:nvPr/>
        </p:nvSpPr>
        <p:spPr>
          <a:xfrm>
            <a:off x="2926973" y="1295587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 descr="A person walking with a backpack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6E34917B-EF33-0639-50AC-A00E98E04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96" y="13466389"/>
            <a:ext cx="1331904" cy="11380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274A6E-10A0-47D5-321A-39D325F8B033}"/>
              </a:ext>
            </a:extLst>
          </p:cNvPr>
          <p:cNvSpPr txBox="1"/>
          <p:nvPr/>
        </p:nvSpPr>
        <p:spPr>
          <a:xfrm>
            <a:off x="4803736" y="12943169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 descr="A black and white picture of a train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6930059-8F5D-FE13-DB30-09F4801BB0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82" y="13509929"/>
            <a:ext cx="2058437" cy="10972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274FAEC-8B12-5800-7CBA-7BB5AF907EE8}"/>
              </a:ext>
            </a:extLst>
          </p:cNvPr>
          <p:cNvSpPr txBox="1"/>
          <p:nvPr/>
        </p:nvSpPr>
        <p:spPr>
          <a:xfrm>
            <a:off x="6582465" y="12965412"/>
            <a:ext cx="252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pic>
        <p:nvPicPr>
          <p:cNvPr id="55" name="Picture 54" descr="A black and white logo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24DFC0C-42AE-FDBC-C557-8356241BD8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66" y="13463405"/>
            <a:ext cx="1554480" cy="11108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C359CC-7C02-B95A-40CE-6D7DE8A88829}"/>
              </a:ext>
            </a:extLst>
          </p:cNvPr>
          <p:cNvSpPr txBox="1"/>
          <p:nvPr/>
        </p:nvSpPr>
        <p:spPr>
          <a:xfrm>
            <a:off x="9487786" y="1294316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tore aisle with shelves of food">
            <a:extLst>
              <a:ext uri="{FF2B5EF4-FFF2-40B4-BE49-F238E27FC236}">
                <a16:creationId xmlns:a16="http://schemas.microsoft.com/office/drawing/2014/main" id="{FE2AE185-C3CB-90B8-50A3-BFD0D10ED5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9" y="3294716"/>
            <a:ext cx="4621907" cy="3081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DDB0C5-D9D9-C13A-FF90-ACEB85E2F699}"/>
              </a:ext>
            </a:extLst>
          </p:cNvPr>
          <p:cNvSpPr txBox="1"/>
          <p:nvPr/>
        </p:nvSpPr>
        <p:spPr>
          <a:xfrm>
            <a:off x="3748341" y="2110593"/>
            <a:ext cx="45720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for Dining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95AB0-58B3-67CF-0394-FF328107AA89}"/>
              </a:ext>
            </a:extLst>
          </p:cNvPr>
          <p:cNvSpPr txBox="1"/>
          <p:nvPr/>
        </p:nvSpPr>
        <p:spPr>
          <a:xfrm>
            <a:off x="5445674" y="3294716"/>
            <a:ext cx="59436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0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two supermarkets, two smaller grocery stores, and one convenience store that is open 24 hours a day</a:t>
            </a:r>
            <a:endParaRPr lang="en-US" sz="30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 descr="A room with tables and chairs">
            <a:extLst>
              <a:ext uri="{FF2B5EF4-FFF2-40B4-BE49-F238E27FC236}">
                <a16:creationId xmlns:a16="http://schemas.microsoft.com/office/drawing/2014/main" id="{ACD5F6BF-20A5-D74A-DAAD-6FAE366AC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16" y="7730052"/>
            <a:ext cx="6309950" cy="28163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870563-4A47-D625-6037-58CC383B2BE7}"/>
              </a:ext>
            </a:extLst>
          </p:cNvPr>
          <p:cNvSpPr txBox="1"/>
          <p:nvPr/>
        </p:nvSpPr>
        <p:spPr>
          <a:xfrm>
            <a:off x="297026" y="7899777"/>
            <a:ext cx="4937760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0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currently has ten restaurants: five serve mostly local fish and rice, three serve American-style meals, and two serve Pan-Asian cuisine</a:t>
            </a:r>
            <a:endParaRPr lang="en-US" sz="30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 descr="A black and white outline of a house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CF9277D-C247-4D2A-BFEB-5EDA5EB7A5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33" y="13517036"/>
            <a:ext cx="1188720" cy="10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9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861348" y="12985154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DFF2A65-B2D2-94AA-3A3E-47F651223138}"/>
              </a:ext>
            </a:extLst>
          </p:cNvPr>
          <p:cNvSpPr/>
          <p:nvPr/>
        </p:nvSpPr>
        <p:spPr>
          <a:xfrm>
            <a:off x="2304814" y="330546"/>
            <a:ext cx="1325880" cy="365760"/>
          </a:xfrm>
          <a:prstGeom prst="rect">
            <a:avLst/>
          </a:prstGeom>
          <a:solidFill>
            <a:srgbClr val="676767"/>
          </a:solidFill>
          <a:effectLst>
            <a:glow rad="127000">
              <a:schemeClr val="tx2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 descr="A person walking with a backpack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6E34917B-EF33-0639-50AC-A00E98E041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56" y="13508374"/>
            <a:ext cx="1097280" cy="11380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6274A6E-10A0-47D5-321A-39D325F8B033}"/>
              </a:ext>
            </a:extLst>
          </p:cNvPr>
          <p:cNvSpPr txBox="1"/>
          <p:nvPr/>
        </p:nvSpPr>
        <p:spPr>
          <a:xfrm>
            <a:off x="5001858" y="12985154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 descr="A black and white picture of a train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6930059-8F5D-FE13-DB30-09F4801BB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56" y="13511466"/>
            <a:ext cx="2058437" cy="10972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274FAEC-8B12-5800-7CBA-7BB5AF907EE8}"/>
              </a:ext>
            </a:extLst>
          </p:cNvPr>
          <p:cNvSpPr txBox="1"/>
          <p:nvPr/>
        </p:nvSpPr>
        <p:spPr>
          <a:xfrm>
            <a:off x="6810139" y="12986691"/>
            <a:ext cx="252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pic>
        <p:nvPicPr>
          <p:cNvPr id="55" name="Picture 54" descr="A black and white logo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24DFC0C-42AE-FDBC-C557-8356241BD8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57" y="13488632"/>
            <a:ext cx="1554480" cy="11108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C359CC-7C02-B95A-40CE-6D7DE8A88829}"/>
              </a:ext>
            </a:extLst>
          </p:cNvPr>
          <p:cNvSpPr txBox="1"/>
          <p:nvPr/>
        </p:nvSpPr>
        <p:spPr>
          <a:xfrm>
            <a:off x="9814977" y="12968396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B0C5-D9D9-C13A-FF90-ACEB85E2F699}"/>
              </a:ext>
            </a:extLst>
          </p:cNvPr>
          <p:cNvSpPr txBox="1"/>
          <p:nvPr/>
        </p:nvSpPr>
        <p:spPr>
          <a:xfrm>
            <a:off x="3748341" y="211059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for Lodging</a:t>
            </a:r>
          </a:p>
        </p:txBody>
      </p:sp>
      <p:pic>
        <p:nvPicPr>
          <p:cNvPr id="28" name="Picture 27" descr="A black and white outline of a house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CF9277D-C247-4D2A-BFEB-5EDA5EB7A5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33" y="13517036"/>
            <a:ext cx="1188720" cy="108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D85D31-673D-48E6-4BA4-BFAFB9FAB851}"/>
              </a:ext>
            </a:extLst>
          </p:cNvPr>
          <p:cNvSpPr txBox="1"/>
          <p:nvPr/>
        </p:nvSpPr>
        <p:spPr>
          <a:xfrm>
            <a:off x="2966552" y="12985154"/>
            <a:ext cx="1557716" cy="54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fork and knife crossed">
            <a:hlinkClick r:id="rId3" action="ppaction://hlinksldjump"/>
            <a:extLst>
              <a:ext uri="{FF2B5EF4-FFF2-40B4-BE49-F238E27FC236}">
                <a16:creationId xmlns:a16="http://schemas.microsoft.com/office/drawing/2014/main" id="{660337DF-6409-2DFA-CB9B-A576F970BE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45" y="13517036"/>
            <a:ext cx="1463040" cy="1113293"/>
          </a:xfrm>
          <a:prstGeom prst="rect">
            <a:avLst/>
          </a:prstGeom>
        </p:spPr>
      </p:pic>
      <p:pic>
        <p:nvPicPr>
          <p:cNvPr id="26" name="Picture 25" descr="A pool with palm trees and a building">
            <a:extLst>
              <a:ext uri="{FF2B5EF4-FFF2-40B4-BE49-F238E27FC236}">
                <a16:creationId xmlns:a16="http://schemas.microsoft.com/office/drawing/2014/main" id="{2E080187-B05F-7A62-93FA-C4EE079AFB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8" y="3183426"/>
            <a:ext cx="9554341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A7C4D9-E342-9669-1412-63D9B2D20427}"/>
              </a:ext>
            </a:extLst>
          </p:cNvPr>
          <p:cNvSpPr txBox="1"/>
          <p:nvPr/>
        </p:nvSpPr>
        <p:spPr>
          <a:xfrm>
            <a:off x="1171233" y="7747280"/>
            <a:ext cx="9554341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30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 wide variety of lodging that ranges from an inexpensive hostel to one large, four-star resort. There are many small, family-owned hotels and a growing number of bed and breakfasts. All types of lodging are strictly regulated and regularly inspected by the </a:t>
            </a:r>
            <a:r>
              <a:rPr lang="en-US" sz="30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Tanitian</a:t>
            </a:r>
            <a:r>
              <a:rPr lang="en-US" sz="30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government.</a:t>
            </a:r>
            <a:endParaRPr lang="en-US" sz="30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883823" y="1291586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DFF2A65-B2D2-94AA-3A3E-47F651223138}"/>
              </a:ext>
            </a:extLst>
          </p:cNvPr>
          <p:cNvSpPr/>
          <p:nvPr/>
        </p:nvSpPr>
        <p:spPr>
          <a:xfrm>
            <a:off x="2304814" y="330546"/>
            <a:ext cx="1325880" cy="365760"/>
          </a:xfrm>
          <a:prstGeom prst="rect">
            <a:avLst/>
          </a:prstGeom>
          <a:solidFill>
            <a:srgbClr val="676767"/>
          </a:solidFill>
          <a:effectLst>
            <a:glow rad="127000">
              <a:schemeClr val="tx2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 descr="A black and white picture of a train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6930059-8F5D-FE13-DB30-09F4801BB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33" y="13489567"/>
            <a:ext cx="2058437" cy="10972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274FAEC-8B12-5800-7CBA-7BB5AF907EE8}"/>
              </a:ext>
            </a:extLst>
          </p:cNvPr>
          <p:cNvSpPr txBox="1"/>
          <p:nvPr/>
        </p:nvSpPr>
        <p:spPr>
          <a:xfrm>
            <a:off x="6567216" y="12964792"/>
            <a:ext cx="252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pic>
        <p:nvPicPr>
          <p:cNvPr id="55" name="Picture 54" descr="A black and white logo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24DFC0C-42AE-FDBC-C557-8356241BD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72" y="13424327"/>
            <a:ext cx="1554480" cy="11108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C359CC-7C02-B95A-40CE-6D7DE8A88829}"/>
              </a:ext>
            </a:extLst>
          </p:cNvPr>
          <p:cNvSpPr txBox="1"/>
          <p:nvPr/>
        </p:nvSpPr>
        <p:spPr>
          <a:xfrm>
            <a:off x="9391392" y="1290409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B0C5-D9D9-C13A-FF90-ACEB85E2F699}"/>
              </a:ext>
            </a:extLst>
          </p:cNvPr>
          <p:cNvSpPr txBox="1"/>
          <p:nvPr/>
        </p:nvSpPr>
        <p:spPr>
          <a:xfrm>
            <a:off x="3748340" y="2110593"/>
            <a:ext cx="500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for Activates</a:t>
            </a:r>
          </a:p>
        </p:txBody>
      </p:sp>
      <p:pic>
        <p:nvPicPr>
          <p:cNvPr id="28" name="Picture 27" descr="A black and white outline of a house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CF9277D-C247-4D2A-BFEB-5EDA5EB7A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3517036"/>
            <a:ext cx="1150550" cy="108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D85D31-673D-48E6-4BA4-BFAFB9FAB851}"/>
              </a:ext>
            </a:extLst>
          </p:cNvPr>
          <p:cNvSpPr txBox="1"/>
          <p:nvPr/>
        </p:nvSpPr>
        <p:spPr>
          <a:xfrm>
            <a:off x="2800608" y="12967150"/>
            <a:ext cx="1557716" cy="54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fork and knife crossed">
            <a:hlinkClick r:id="rId3" action="ppaction://hlinksldjump"/>
            <a:extLst>
              <a:ext uri="{FF2B5EF4-FFF2-40B4-BE49-F238E27FC236}">
                <a16:creationId xmlns:a16="http://schemas.microsoft.com/office/drawing/2014/main" id="{660337DF-6409-2DFA-CB9B-A576F970BE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01" y="13499032"/>
            <a:ext cx="1463040" cy="1113293"/>
          </a:xfrm>
          <a:prstGeom prst="rect">
            <a:avLst/>
          </a:prstGeom>
        </p:spPr>
      </p:pic>
      <p:pic>
        <p:nvPicPr>
          <p:cNvPr id="3" name="Picture 2" descr="A person sleeping in a be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1241F4B-7222-A703-0A6A-9ED55BD51B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97" y="13471856"/>
            <a:ext cx="1463040" cy="1138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BE4EF-2DBC-3144-8862-78238B0059F2}"/>
              </a:ext>
            </a:extLst>
          </p:cNvPr>
          <p:cNvSpPr txBox="1"/>
          <p:nvPr/>
        </p:nvSpPr>
        <p:spPr>
          <a:xfrm>
            <a:off x="4901191" y="1295335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green mountain with trees and blue sky&#10;&#10;Description automatically generated">
            <a:extLst>
              <a:ext uri="{FF2B5EF4-FFF2-40B4-BE49-F238E27FC236}">
                <a16:creationId xmlns:a16="http://schemas.microsoft.com/office/drawing/2014/main" id="{E0C71128-C1E4-A189-2801-826714B5B4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22332"/>
            <a:ext cx="3728390" cy="4261793"/>
          </a:xfrm>
          <a:prstGeom prst="rect">
            <a:avLst/>
          </a:prstGeom>
        </p:spPr>
      </p:pic>
      <p:pic>
        <p:nvPicPr>
          <p:cNvPr id="24" name="Picture 23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301D0DC0-DACB-4287-F7FA-C60B73FD3D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94" y="8468812"/>
            <a:ext cx="4417456" cy="38784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2E1B5A-F6B5-626C-8499-AD1B1278FF8E}"/>
              </a:ext>
            </a:extLst>
          </p:cNvPr>
          <p:cNvSpPr txBox="1"/>
          <p:nvPr/>
        </p:nvSpPr>
        <p:spPr>
          <a:xfrm>
            <a:off x="3803882" y="3212809"/>
            <a:ext cx="7947023" cy="55011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people visit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enjoy the beaches, explore the rainforest, and visit the volcano. However, there are other things to do, including visiting a local history museum, going on chartered fishing tours, snorkeling, zip-lining in the rainforest, visiting several pubs, including a microbrewery, dancing at a new dance club, seeing a movie, taking helicopter rides, playing at an arcade, visiting art galleries, and bowling. Also, a nine-hole golf course should be operational by next year. Many of these activities are in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Merriton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Landing, a rapidly developing area on the north side of Yellow Leaf Bay. </a:t>
            </a:r>
          </a:p>
          <a:p>
            <a:endParaRPr lang="en-US" sz="2500" dirty="0">
              <a:solidFill>
                <a:srgbClr val="003B6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500" dirty="0">
              <a:solidFill>
                <a:srgbClr val="003B6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2C958F-19E3-DA6E-564E-AF604268F07C}"/>
              </a:ext>
            </a:extLst>
          </p:cNvPr>
          <p:cNvSpPr txBox="1"/>
          <p:nvPr/>
        </p:nvSpPr>
        <p:spPr>
          <a:xfrm>
            <a:off x="-95219" y="8341298"/>
            <a:ext cx="7926744" cy="43999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tourists spend most of their time in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City, which boasts native architecture and nearby white, sandy beaches that encircle Yellow Leaf Bay. Most tourists spend most of their time in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City, which boasts native architecture and nearby white, sandy beaches that encircle Yellow Leaf Bay.</a:t>
            </a:r>
          </a:p>
          <a:p>
            <a:pPr algn="just"/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popular activities include: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boat or bus tours of the island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hikes in the rainforest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visits to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Taniti’s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 volcano.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5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1205293" y="12962874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DFF2A65-B2D2-94AA-3A3E-47F651223138}"/>
              </a:ext>
            </a:extLst>
          </p:cNvPr>
          <p:cNvSpPr/>
          <p:nvPr/>
        </p:nvSpPr>
        <p:spPr>
          <a:xfrm>
            <a:off x="2304814" y="330546"/>
            <a:ext cx="1325880" cy="365760"/>
          </a:xfrm>
          <a:prstGeom prst="rect">
            <a:avLst/>
          </a:prstGeom>
          <a:solidFill>
            <a:srgbClr val="676767"/>
          </a:solidFill>
          <a:effectLst>
            <a:glow rad="127000">
              <a:schemeClr val="tx2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sp>
        <p:nvSpPr>
          <p:cNvPr id="35" name="Rectangle 34">
            <a:hlinkClick r:id="rId8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pic>
        <p:nvPicPr>
          <p:cNvPr id="55" name="Picture 54" descr="A black and white logo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524DFC0C-42AE-FDBC-C557-8356241BD8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181" y="13504170"/>
            <a:ext cx="1554480" cy="11108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FC359CC-7C02-B95A-40CE-6D7DE8A88829}"/>
              </a:ext>
            </a:extLst>
          </p:cNvPr>
          <p:cNvSpPr txBox="1"/>
          <p:nvPr/>
        </p:nvSpPr>
        <p:spPr>
          <a:xfrm>
            <a:off x="9102901" y="12983934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B0C5-D9D9-C13A-FF90-ACEB85E2F699}"/>
              </a:ext>
            </a:extLst>
          </p:cNvPr>
          <p:cNvSpPr txBox="1"/>
          <p:nvPr/>
        </p:nvSpPr>
        <p:spPr>
          <a:xfrm>
            <a:off x="2848800" y="1927347"/>
            <a:ext cx="606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for Transportation</a:t>
            </a:r>
          </a:p>
        </p:txBody>
      </p:sp>
      <p:pic>
        <p:nvPicPr>
          <p:cNvPr id="28" name="Picture 27" descr="A black and white outline of a house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CF9277D-C247-4D2A-BFEB-5EDA5EB7A5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78" y="13494756"/>
            <a:ext cx="1188720" cy="1086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D85D31-673D-48E6-4BA4-BFAFB9FAB851}"/>
              </a:ext>
            </a:extLst>
          </p:cNvPr>
          <p:cNvSpPr txBox="1"/>
          <p:nvPr/>
        </p:nvSpPr>
        <p:spPr>
          <a:xfrm>
            <a:off x="3148301" y="13000692"/>
            <a:ext cx="1557716" cy="54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fork and knife crossed">
            <a:hlinkClick r:id="rId3" action="ppaction://hlinksldjump"/>
            <a:extLst>
              <a:ext uri="{FF2B5EF4-FFF2-40B4-BE49-F238E27FC236}">
                <a16:creationId xmlns:a16="http://schemas.microsoft.com/office/drawing/2014/main" id="{660337DF-6409-2DFA-CB9B-A576F970BE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4" y="13532574"/>
            <a:ext cx="1463040" cy="1113293"/>
          </a:xfrm>
          <a:prstGeom prst="rect">
            <a:avLst/>
          </a:prstGeom>
        </p:spPr>
      </p:pic>
      <p:pic>
        <p:nvPicPr>
          <p:cNvPr id="3" name="Picture 2" descr="A person sleeping in a be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01241F4B-7222-A703-0A6A-9ED55BD51B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13" y="13474898"/>
            <a:ext cx="1431180" cy="1138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3BE4EF-2DBC-3144-8862-78238B0059F2}"/>
              </a:ext>
            </a:extLst>
          </p:cNvPr>
          <p:cNvSpPr txBox="1"/>
          <p:nvPr/>
        </p:nvSpPr>
        <p:spPr>
          <a:xfrm>
            <a:off x="5216884" y="12974986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person walking with a backpack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05B98E9D-E15E-B701-C045-27259E8A9E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19" y="13516210"/>
            <a:ext cx="1237866" cy="11380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2954D4-3DFF-955A-F477-5EEF0A98E7B3}"/>
              </a:ext>
            </a:extLst>
          </p:cNvPr>
          <p:cNvSpPr txBox="1"/>
          <p:nvPr/>
        </p:nvSpPr>
        <p:spPr>
          <a:xfrm>
            <a:off x="7121707" y="12992990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 descr="A black and white logo of a boat&#10;&#10;Description automatically generated">
            <a:extLst>
              <a:ext uri="{FF2B5EF4-FFF2-40B4-BE49-F238E27FC236}">
                <a16:creationId xmlns:a16="http://schemas.microsoft.com/office/drawing/2014/main" id="{5BE8DEE1-BD68-1B5B-9690-2B1D505DB2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4" y="3179326"/>
            <a:ext cx="2743200" cy="27955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B68EA0-7ABD-A09E-0982-9185E73A1C0E}"/>
              </a:ext>
            </a:extLst>
          </p:cNvPr>
          <p:cNvSpPr txBox="1"/>
          <p:nvPr/>
        </p:nvSpPr>
        <p:spPr>
          <a:xfrm>
            <a:off x="3044952" y="3093914"/>
            <a:ext cx="57607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all visitors arrive in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air, though some arrive on a small cruise ship that docks in Yellow Leaf Bay for one night per week.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served by a small airport accommodating small jets and propeller planes.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 the process of expanding the airport so larger jets will be able to land on the island within the next few years. </a:t>
            </a:r>
          </a:p>
          <a:p>
            <a:endParaRPr lang="en-US" dirty="0"/>
          </a:p>
        </p:txBody>
      </p:sp>
      <p:pic>
        <p:nvPicPr>
          <p:cNvPr id="34" name="Picture 33" descr="A black silhouette of a bus&#10;&#10;Description automatically generated">
            <a:extLst>
              <a:ext uri="{FF2B5EF4-FFF2-40B4-BE49-F238E27FC236}">
                <a16:creationId xmlns:a16="http://schemas.microsoft.com/office/drawing/2014/main" id="{F5A143B1-B5EF-A3F3-1F1A-36CAB61C71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02" y="7493879"/>
            <a:ext cx="4023360" cy="2313431"/>
          </a:xfrm>
          <a:prstGeom prst="rect">
            <a:avLst/>
          </a:prstGeom>
        </p:spPr>
      </p:pic>
      <p:pic>
        <p:nvPicPr>
          <p:cNvPr id="37" name="Picture 36" descr="A black airplane silhouette&#10;&#10;Description automatically generated">
            <a:extLst>
              <a:ext uri="{FF2B5EF4-FFF2-40B4-BE49-F238E27FC236}">
                <a16:creationId xmlns:a16="http://schemas.microsoft.com/office/drawing/2014/main" id="{1E3499B2-B242-CDB7-55DA-49DA6F49CE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646" y="3168097"/>
            <a:ext cx="2743200" cy="2818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F4867E-43CE-6EF7-A6D1-E13C3DB84E47}"/>
              </a:ext>
            </a:extLst>
          </p:cNvPr>
          <p:cNvSpPr txBox="1"/>
          <p:nvPr/>
        </p:nvSpPr>
        <p:spPr>
          <a:xfrm>
            <a:off x="507724" y="7102766"/>
            <a:ext cx="676656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buses serve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City from 5 a.m. to 11 p.m. daily.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buses serve the rest of the island.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Taxis are available in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Rental cars can be rented from a local rental agency near the airport.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Bikes and helmets are available to rent from several vendors (helmets are required by law). 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0A2270-8F5B-9C5C-3761-F934C7F2C24C}"/>
              </a:ext>
            </a:extLst>
          </p:cNvPr>
          <p:cNvSpPr txBox="1"/>
          <p:nvPr/>
        </p:nvSpPr>
        <p:spPr>
          <a:xfrm>
            <a:off x="526202" y="10945368"/>
            <a:ext cx="718219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City is flat and very walkable. Many tourists stay in the area surrounding </a:t>
            </a:r>
            <a:r>
              <a:rPr lang="en-US" sz="2500" dirty="0" err="1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Merriton</a:t>
            </a:r>
            <a:r>
              <a:rPr lang="en-US" sz="2500" dirty="0">
                <a:solidFill>
                  <a:srgbClr val="003B6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Landing: this area is easy to explore on foot.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BA96C5D1-3E24-1CDF-CEFD-C1ED7F74E231}"/>
              </a:ext>
            </a:extLst>
          </p:cNvPr>
          <p:cNvSpPr/>
          <p:nvPr/>
        </p:nvSpPr>
        <p:spPr>
          <a:xfrm>
            <a:off x="2260893" y="1122276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E2946C-215F-5393-6266-DBB5D0B531CF}"/>
              </a:ext>
            </a:extLst>
          </p:cNvPr>
          <p:cNvSpPr/>
          <p:nvPr/>
        </p:nvSpPr>
        <p:spPr>
          <a:xfrm>
            <a:off x="4119794" y="32169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1FE3B7D0-23AD-8ECD-D7AA-495D26F7E976}"/>
              </a:ext>
            </a:extLst>
          </p:cNvPr>
          <p:cNvSpPr/>
          <p:nvPr/>
        </p:nvSpPr>
        <p:spPr>
          <a:xfrm>
            <a:off x="5935639" y="30391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9133B-F38B-9637-34DF-7E0135A58B85}"/>
              </a:ext>
            </a:extLst>
          </p:cNvPr>
          <p:cNvSpPr/>
          <p:nvPr/>
        </p:nvSpPr>
        <p:spPr>
          <a:xfrm>
            <a:off x="7777394" y="742994"/>
            <a:ext cx="914400" cy="365760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D9EFA-C6FE-FB76-0B30-C6F50F2DEB1D}"/>
              </a:ext>
            </a:extLst>
          </p:cNvPr>
          <p:cNvSpPr/>
          <p:nvPr/>
        </p:nvSpPr>
        <p:spPr>
          <a:xfrm>
            <a:off x="8751532" y="742122"/>
            <a:ext cx="3181799" cy="351249"/>
          </a:xfrm>
          <a:prstGeom prst="round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i="1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Something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64DCE-94AA-4A18-8B83-B952CD5212B7}"/>
              </a:ext>
            </a:extLst>
          </p:cNvPr>
          <p:cNvCxnSpPr>
            <a:cxnSpLocks/>
          </p:cNvCxnSpPr>
          <p:nvPr/>
        </p:nvCxnSpPr>
        <p:spPr>
          <a:xfrm>
            <a:off x="0" y="174455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8390F0-F958-03A3-0BD7-DE01C197A031}"/>
              </a:ext>
            </a:extLst>
          </p:cNvPr>
          <p:cNvCxnSpPr>
            <a:cxnSpLocks/>
          </p:cNvCxnSpPr>
          <p:nvPr/>
        </p:nvCxnSpPr>
        <p:spPr>
          <a:xfrm>
            <a:off x="0" y="15048580"/>
            <a:ext cx="121470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0A37695-942A-CE16-40E7-8AAB5CF1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8153" y="15110731"/>
            <a:ext cx="4027932" cy="7288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Island Tourism</a:t>
            </a:r>
          </a:p>
          <a:p>
            <a:pPr algn="ctr"/>
            <a:r>
              <a:rPr lang="en-US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5F7F-B479-3BAD-ADE0-6128B15F5489}"/>
              </a:ext>
            </a:extLst>
          </p:cNvPr>
          <p:cNvSpPr txBox="1"/>
          <p:nvPr/>
        </p:nvSpPr>
        <p:spPr>
          <a:xfrm>
            <a:off x="10106527" y="15381774"/>
            <a:ext cx="16962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51EA2-46B4-F6AC-E348-ED7C13B0D876}"/>
              </a:ext>
            </a:extLst>
          </p:cNvPr>
          <p:cNvSpPr txBox="1"/>
          <p:nvPr/>
        </p:nvSpPr>
        <p:spPr>
          <a:xfrm>
            <a:off x="389256" y="15381775"/>
            <a:ext cx="10994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4E39C-F724-C235-EF31-6F0DEA3C7FDB}"/>
              </a:ext>
            </a:extLst>
          </p:cNvPr>
          <p:cNvSpPr txBox="1"/>
          <p:nvPr/>
        </p:nvSpPr>
        <p:spPr>
          <a:xfrm>
            <a:off x="1931069" y="15381775"/>
            <a:ext cx="15850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RIGHTS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EEC5D-1E5F-D3D8-CFF6-6DA9CE1F969E}"/>
              </a:ext>
            </a:extLst>
          </p:cNvPr>
          <p:cNvSpPr txBox="1"/>
          <p:nvPr/>
        </p:nvSpPr>
        <p:spPr>
          <a:xfrm>
            <a:off x="8173947" y="15381774"/>
            <a:ext cx="13971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US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41082013-5A36-A0CF-85AC-6FD2B74DCAC8}"/>
              </a:ext>
            </a:extLst>
          </p:cNvPr>
          <p:cNvSpPr/>
          <p:nvPr/>
        </p:nvSpPr>
        <p:spPr>
          <a:xfrm>
            <a:off x="4119794" y="1115335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9D495-3367-E253-64EB-E7A38A8A7382}"/>
              </a:ext>
            </a:extLst>
          </p:cNvPr>
          <p:cNvSpPr txBox="1"/>
          <p:nvPr/>
        </p:nvSpPr>
        <p:spPr>
          <a:xfrm>
            <a:off x="1008765" y="1295421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5DFF2A65-B2D2-94AA-3A3E-47F651223138}"/>
              </a:ext>
            </a:extLst>
          </p:cNvPr>
          <p:cNvSpPr/>
          <p:nvPr/>
        </p:nvSpPr>
        <p:spPr>
          <a:xfrm>
            <a:off x="2304814" y="330546"/>
            <a:ext cx="1325880" cy="365760"/>
          </a:xfrm>
          <a:prstGeom prst="rect">
            <a:avLst/>
          </a:prstGeom>
          <a:solidFill>
            <a:srgbClr val="676767"/>
          </a:solidFill>
          <a:effectLst>
            <a:glow rad="127000">
              <a:schemeClr val="tx2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39DC71-1B36-9C27-E25B-E7F3032A2925}"/>
              </a:ext>
            </a:extLst>
          </p:cNvPr>
          <p:cNvSpPr/>
          <p:nvPr/>
        </p:nvSpPr>
        <p:spPr>
          <a:xfrm>
            <a:off x="258669" y="351228"/>
            <a:ext cx="1302174" cy="12091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38DBB15E-0DE9-7703-D044-97FFF18DA33A}"/>
              </a:ext>
            </a:extLst>
          </p:cNvPr>
          <p:cNvSpPr/>
          <p:nvPr/>
        </p:nvSpPr>
        <p:spPr>
          <a:xfrm>
            <a:off x="5948404" y="1113807"/>
            <a:ext cx="1325880" cy="365760"/>
          </a:xfrm>
          <a:prstGeom prst="rect">
            <a:avLst/>
          </a:prstGeom>
          <a:solidFill>
            <a:srgbClr val="67676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BDBDB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endParaRPr lang="en-US" sz="1400" dirty="0">
              <a:solidFill>
                <a:srgbClr val="BDBDB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C35EBF-D379-C911-075B-775C0AC99954}"/>
              </a:ext>
            </a:extLst>
          </p:cNvPr>
          <p:cNvSpPr txBox="1"/>
          <p:nvPr/>
        </p:nvSpPr>
        <p:spPr>
          <a:xfrm>
            <a:off x="4119794" y="16156204"/>
            <a:ext cx="3657600" cy="182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Provided By https://www.gettyimages.com/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DB0C5-D9D9-C13A-FF90-ACEB85E2F699}"/>
              </a:ext>
            </a:extLst>
          </p:cNvPr>
          <p:cNvSpPr txBox="1"/>
          <p:nvPr/>
        </p:nvSpPr>
        <p:spPr>
          <a:xfrm>
            <a:off x="2304814" y="2572457"/>
            <a:ext cx="6766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Frequently Requested Information</a:t>
            </a:r>
          </a:p>
        </p:txBody>
      </p:sp>
      <p:pic>
        <p:nvPicPr>
          <p:cNvPr id="28" name="Picture 27" descr="A black and white outline of a house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ACF9277D-C247-4D2A-BFEB-5EDA5EB7A5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50" y="13486094"/>
            <a:ext cx="1188720" cy="1163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E10400-A813-5AE8-18E4-D3CAF00AFF88}"/>
              </a:ext>
            </a:extLst>
          </p:cNvPr>
          <p:cNvSpPr txBox="1"/>
          <p:nvPr/>
        </p:nvSpPr>
        <p:spPr>
          <a:xfrm>
            <a:off x="2848800" y="12957706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 descr="A fork and knife crossed">
            <a:hlinkClick r:id="rId3" action="ppaction://hlinksldjump"/>
            <a:extLst>
              <a:ext uri="{FF2B5EF4-FFF2-40B4-BE49-F238E27FC236}">
                <a16:creationId xmlns:a16="http://schemas.microsoft.com/office/drawing/2014/main" id="{A29D9FCA-4C7E-338E-6C13-D12462561C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60" y="13439890"/>
            <a:ext cx="1463040" cy="1163735"/>
          </a:xfrm>
          <a:prstGeom prst="rect">
            <a:avLst/>
          </a:prstGeom>
        </p:spPr>
      </p:pic>
      <p:pic>
        <p:nvPicPr>
          <p:cNvPr id="26" name="Picture 25" descr="A person sleeping in a bed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id="{F5313D39-A753-B69F-CD80-DF2E368708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29" y="13477877"/>
            <a:ext cx="1463040" cy="113803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22AF2F-8E27-79CF-A4D8-4E75F5367D19}"/>
              </a:ext>
            </a:extLst>
          </p:cNvPr>
          <p:cNvSpPr txBox="1"/>
          <p:nvPr/>
        </p:nvSpPr>
        <p:spPr>
          <a:xfrm>
            <a:off x="4805529" y="1295421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Lodging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31" descr="A person walking with a backpack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EA22A5D2-08E1-5223-1465-0ACFE2A7E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314" y="13473037"/>
            <a:ext cx="1097280" cy="11380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7E847C-73CC-8473-21ED-3C8A3F395195}"/>
              </a:ext>
            </a:extLst>
          </p:cNvPr>
          <p:cNvSpPr txBox="1"/>
          <p:nvPr/>
        </p:nvSpPr>
        <p:spPr>
          <a:xfrm>
            <a:off x="6497044" y="12963196"/>
            <a:ext cx="155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 descr="A black and white picture of a train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E2548C35-18BD-5B71-F5E6-1E22E260E5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86" y="13506346"/>
            <a:ext cx="2058437" cy="10972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C97215-217C-180E-E62B-623AFA1F0419}"/>
              </a:ext>
            </a:extLst>
          </p:cNvPr>
          <p:cNvSpPr txBox="1"/>
          <p:nvPr/>
        </p:nvSpPr>
        <p:spPr>
          <a:xfrm>
            <a:off x="8098864" y="12954212"/>
            <a:ext cx="252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B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Transportation</a:t>
            </a:r>
            <a:endParaRPr lang="en-US" sz="28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39CE16-E78E-1F19-A807-E2CB54E8CB78}"/>
              </a:ext>
            </a:extLst>
          </p:cNvPr>
          <p:cNvSpPr txBox="1"/>
          <p:nvPr/>
        </p:nvSpPr>
        <p:spPr>
          <a:xfrm>
            <a:off x="418054" y="3480621"/>
            <a:ext cx="11384691" cy="8560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outlets are 120 volts (the same as in the United States).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Alcohol cannot be served or sold between midnight and 9:00 a.m.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drinking age on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18, and the drinking age is not strictly enforced.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younger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Tanitians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speak fluent English. Very little English is spoken in rural areas, especially by the older residents.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one hospital and several clinics. The hospital has many multilingual employees.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Violent crime is rare in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as tourism increases, there are more reports of pickpocketing and other petty crimes.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enjoys many national holidays, and many tourist attractions and restaurants will be closed on holidays, so visitors should plan accordingly.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Taniti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the U.S. dollar as its currency, but many businesses will also accept euros and yen. Several banks facilitate currency exchange, and many businesses accept major credit cards.</a:t>
            </a:r>
          </a:p>
          <a:p>
            <a:endParaRPr lang="en-US" sz="3000" dirty="0">
              <a:solidFill>
                <a:srgbClr val="003B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9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970</Words>
  <Application>Microsoft Office PowerPoint</Application>
  <PresentationFormat>Custom</PresentationFormat>
  <Paragraphs>163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Meagher</dc:creator>
  <cp:lastModifiedBy>James Meagher</cp:lastModifiedBy>
  <cp:revision>68</cp:revision>
  <dcterms:created xsi:type="dcterms:W3CDTF">2024-05-26T19:53:38Z</dcterms:created>
  <dcterms:modified xsi:type="dcterms:W3CDTF">2024-07-28T22:46:43Z</dcterms:modified>
</cp:coreProperties>
</file>