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66" r:id="rId3"/>
    <p:sldId id="257" r:id="rId4"/>
    <p:sldId id="258" r:id="rId5"/>
    <p:sldId id="259" r:id="rId6"/>
    <p:sldId id="267" r:id="rId7"/>
    <p:sldId id="268" r:id="rId8"/>
    <p:sldId id="269" r:id="rId9"/>
    <p:sldId id="260" r:id="rId10"/>
    <p:sldId id="262" r:id="rId11"/>
    <p:sldId id="263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May 2,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May 2,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May 2,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May 2,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May 2,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May 2,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May 2, 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May 2, 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May 2, 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May 2,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May 2,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May 2, 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Boosted Decision Trees In Particle Physics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Presenter: James Shaddix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0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Boosted Decision Trees with AdaBoosting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Reduces chance of over fitting our data.</a:t>
            </a:r>
          </a:p>
          <a:p>
            <a:endParaRPr lang="en-US" dirty="0" smtClean="0">
              <a:sym typeface="Wingdings"/>
            </a:endParaRPr>
          </a:p>
          <a:p>
            <a:pPr marL="0" indent="0">
              <a:buNone/>
            </a:pPr>
            <a:r>
              <a:rPr lang="en-US" u="sng" dirty="0" smtClean="0">
                <a:sym typeface="Wingdings"/>
              </a:rPr>
              <a:t>How does it work?</a:t>
            </a:r>
          </a:p>
          <a:p>
            <a:pPr marL="457200" indent="-457200">
              <a:buAutoNum type="arabicPeriod"/>
            </a:pPr>
            <a:r>
              <a:rPr lang="en-US" dirty="0" smtClean="0">
                <a:sym typeface="Wingdings"/>
              </a:rPr>
              <a:t>Create decision trees that are weighted based on performance.</a:t>
            </a:r>
          </a:p>
          <a:p>
            <a:pPr marL="457200" indent="-457200">
              <a:buAutoNum type="arabicPeriod"/>
            </a:pPr>
            <a:r>
              <a:rPr lang="en-US" dirty="0" smtClean="0">
                <a:sym typeface="Wingdings"/>
              </a:rPr>
              <a:t>Assign weights to data points based on misclassifications.</a:t>
            </a:r>
          </a:p>
          <a:p>
            <a:pPr marL="457200" indent="-457200">
              <a:buAutoNum type="arabicPeriod"/>
            </a:pPr>
            <a:r>
              <a:rPr lang="en-US" dirty="0" smtClean="0">
                <a:sym typeface="Wingdings"/>
              </a:rPr>
              <a:t>Determine what data points to train on based on weights</a:t>
            </a:r>
          </a:p>
          <a:p>
            <a:pPr marL="274320" lvl="1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- If data is classified correctly reduce the weight</a:t>
            </a:r>
          </a:p>
          <a:p>
            <a:pPr marL="274320" lvl="1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- if data is classified incorrectly increase the weight</a:t>
            </a:r>
          </a:p>
        </p:txBody>
      </p:sp>
    </p:spTree>
    <p:extLst>
      <p:ext uri="{BB962C8B-B14F-4D97-AF65-F5344CB8AC3E}">
        <p14:creationId xmlns:p14="http://schemas.microsoft.com/office/powerpoint/2010/main" val="3069202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BooNE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 done at Fermi Lab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studying neutrino interactions</a:t>
            </a:r>
          </a:p>
          <a:p>
            <a:r>
              <a:rPr lang="en-US" dirty="0" smtClean="0"/>
              <a:t>Created a model using Monte Carlo samples.</a:t>
            </a:r>
          </a:p>
          <a:p>
            <a:r>
              <a:rPr lang="en-US" dirty="0" smtClean="0"/>
              <a:t>Tested various classifying techniques:</a:t>
            </a:r>
          </a:p>
          <a:p>
            <a:pPr lvl="1"/>
            <a:r>
              <a:rPr lang="en-US" dirty="0" smtClean="0"/>
              <a:t>(ANN) Artificial </a:t>
            </a:r>
            <a:r>
              <a:rPr lang="en-US" dirty="0"/>
              <a:t>Neural Networks</a:t>
            </a:r>
          </a:p>
          <a:p>
            <a:pPr lvl="1"/>
            <a:r>
              <a:rPr lang="en-US" dirty="0"/>
              <a:t>Boosted Decision </a:t>
            </a:r>
            <a:r>
              <a:rPr lang="en-US" dirty="0" smtClean="0"/>
              <a:t>Trees</a:t>
            </a:r>
          </a:p>
          <a:p>
            <a:r>
              <a:rPr lang="en-US" dirty="0" smtClean="0"/>
              <a:t>Boosted decision trees worked 20-80% better than ANN’s.</a:t>
            </a:r>
          </a:p>
          <a:p>
            <a:r>
              <a:rPr lang="en-US" dirty="0" smtClean="0"/>
              <a:t>Training parameters: hit topology, timing of events, scintillation light, etc..</a:t>
            </a:r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76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32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the algorithm:</a:t>
            </a:r>
          </a:p>
          <a:p>
            <a:pPr marL="274320" lvl="1" indent="0">
              <a:buNone/>
            </a:pPr>
            <a:r>
              <a:rPr lang="en-US" dirty="0"/>
              <a:t>1. Decision Trees</a:t>
            </a:r>
          </a:p>
          <a:p>
            <a:pPr marL="274320" lvl="1" indent="0">
              <a:buNone/>
            </a:pPr>
            <a:r>
              <a:rPr lang="en-US" dirty="0"/>
              <a:t>2. Random Forests</a:t>
            </a:r>
          </a:p>
          <a:p>
            <a:pPr marL="274320" lvl="1" indent="0">
              <a:buNone/>
            </a:pPr>
            <a:r>
              <a:rPr lang="en-US" dirty="0"/>
              <a:t>3. Boosted Decision </a:t>
            </a:r>
            <a:r>
              <a:rPr lang="en-US" dirty="0" smtClean="0"/>
              <a:t>Tree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MiniBooNE Experiment</a:t>
            </a:r>
          </a:p>
        </p:txBody>
      </p:sp>
    </p:spTree>
    <p:extLst>
      <p:ext uri="{BB962C8B-B14F-4D97-AF65-F5344CB8AC3E}">
        <p14:creationId xmlns:p14="http://schemas.microsoft.com/office/powerpoint/2010/main" val="2820012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Algorithm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Supervised Learning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Algorithm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Solves Classification (Discrete) and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Regression</a:t>
            </a:r>
          </a:p>
          <a:p>
            <a:pPr marL="0" indent="0">
              <a:buNone/>
            </a:pPr>
            <a:r>
              <a:rPr lang="en-US" dirty="0" smtClean="0"/>
              <a:t> (Continuous) Problems</a:t>
            </a:r>
            <a:endParaRPr lang="en-US" dirty="0"/>
          </a:p>
        </p:txBody>
      </p:sp>
      <p:pic>
        <p:nvPicPr>
          <p:cNvPr id="4" name="Picture 3" descr="Screen Shot 2018-05-02 at 1.30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96" y="533400"/>
            <a:ext cx="4819604" cy="3091391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688679"/>
              </p:ext>
            </p:extLst>
          </p:nvPr>
        </p:nvGraphicFramePr>
        <p:xfrm>
          <a:off x="4050070" y="4830961"/>
          <a:ext cx="484028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789018"/>
                <a:gridCol w="759110"/>
                <a:gridCol w="1197060"/>
                <a:gridCol w="875897"/>
              </a:tblGrid>
              <a:tr h="194517">
                <a:tc>
                  <a:txBody>
                    <a:bodyPr/>
                    <a:lstStyle/>
                    <a:p>
                      <a:r>
                        <a:rPr lang="en-US" dirty="0" smtClean="0"/>
                        <a:t>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Rain</a:t>
                      </a:r>
                      <a:endParaRPr lang="en-US" dirty="0"/>
                    </a:p>
                  </a:txBody>
                  <a:tcPr/>
                </a:tc>
              </a:tr>
              <a:tr h="19451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19451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19451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933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 it Rain Tomorrow?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382578"/>
            <a:ext cx="7893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Nodes:     1.) Root Node     2.) Decision Node     3.) Leaf Node</a:t>
            </a:r>
          </a:p>
          <a:p>
            <a:endParaRPr lang="en-US" dirty="0"/>
          </a:p>
        </p:txBody>
      </p:sp>
      <p:pic>
        <p:nvPicPr>
          <p:cNvPr id="15" name="Content Placeholder 14" descr="decision-tre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" r="1651"/>
          <a:stretch>
            <a:fillRect/>
          </a:stretch>
        </p:blipFill>
        <p:spPr>
          <a:xfrm>
            <a:off x="704850" y="1766510"/>
            <a:ext cx="7003044" cy="5025883"/>
          </a:xfrm>
        </p:spPr>
      </p:pic>
    </p:spTree>
    <p:extLst>
      <p:ext uri="{BB962C8B-B14F-4D97-AF65-F5344CB8AC3E}">
        <p14:creationId xmlns:p14="http://schemas.microsoft.com/office/powerpoint/2010/main" val="970624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Decision Tree: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179" y="1600200"/>
            <a:ext cx="8511621" cy="4876800"/>
          </a:xfrm>
        </p:spPr>
        <p:txBody>
          <a:bodyPr/>
          <a:lstStyle/>
          <a:p>
            <a:r>
              <a:rPr lang="en-US" dirty="0" smtClean="0"/>
              <a:t>Essential Question: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What question should we ask at a node?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Algorithms: </a:t>
            </a:r>
            <a:r>
              <a:rPr lang="en-US" b="1" dirty="0" smtClean="0"/>
              <a:t>CART</a:t>
            </a:r>
            <a:r>
              <a:rPr lang="en-US" dirty="0" smtClean="0"/>
              <a:t>, C4.5,CHAID, MARS</a:t>
            </a:r>
          </a:p>
          <a:p>
            <a:pPr marL="0" indent="0">
              <a:buNone/>
            </a:pPr>
            <a:r>
              <a:rPr lang="en-US" dirty="0" smtClean="0"/>
              <a:t>	- Greedy Algorithms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Cost Function: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b="1" dirty="0" smtClean="0"/>
              <a:t>Information Gain</a:t>
            </a:r>
            <a:r>
              <a:rPr lang="en-US" dirty="0" smtClean="0"/>
              <a:t>: Metric for strength of the question</a:t>
            </a:r>
          </a:p>
        </p:txBody>
      </p:sp>
    </p:spTree>
    <p:extLst>
      <p:ext uri="{BB962C8B-B14F-4D97-AF65-F5344CB8AC3E}">
        <p14:creationId xmlns:p14="http://schemas.microsoft.com/office/powerpoint/2010/main" val="2479992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67838"/>
          </a:xfrm>
        </p:spPr>
        <p:txBody>
          <a:bodyPr/>
          <a:lstStyle/>
          <a:p>
            <a:r>
              <a:rPr lang="en-US" dirty="0" smtClean="0"/>
              <a:t>Determine Candidate questions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454274"/>
              </p:ext>
            </p:extLst>
          </p:nvPr>
        </p:nvGraphicFramePr>
        <p:xfrm>
          <a:off x="692464" y="2174967"/>
          <a:ext cx="484028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789018"/>
                <a:gridCol w="759110"/>
                <a:gridCol w="1197060"/>
                <a:gridCol w="875897"/>
              </a:tblGrid>
              <a:tr h="194517">
                <a:tc>
                  <a:txBody>
                    <a:bodyPr/>
                    <a:lstStyle/>
                    <a:p>
                      <a:r>
                        <a:rPr lang="en-US" dirty="0" smtClean="0"/>
                        <a:t>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Rain</a:t>
                      </a:r>
                      <a:endParaRPr lang="en-US" dirty="0"/>
                    </a:p>
                  </a:txBody>
                  <a:tcPr/>
                </a:tc>
              </a:tr>
              <a:tr h="19451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19451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19451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7724" y="3752008"/>
            <a:ext cx="6992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Features as Boundary Values: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Is: (Temp &gt;= 70)        (Temp &gt;= 20)        (Temp &gt;= 50)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Is</a:t>
            </a:r>
            <a:r>
              <a:rPr lang="en-US" dirty="0"/>
              <a:t>: </a:t>
            </a:r>
            <a:r>
              <a:rPr lang="en-US" dirty="0" smtClean="0"/>
              <a:t>(Wind &gt;</a:t>
            </a:r>
            <a:r>
              <a:rPr lang="en-US" dirty="0"/>
              <a:t>= 3</a:t>
            </a:r>
            <a:r>
              <a:rPr lang="en-US" dirty="0" smtClean="0"/>
              <a:t>)          (Wind </a:t>
            </a:r>
            <a:r>
              <a:rPr lang="en-US" dirty="0"/>
              <a:t>&gt;= </a:t>
            </a:r>
            <a:r>
              <a:rPr lang="en-US" dirty="0" smtClean="0"/>
              <a:t>5</a:t>
            </a:r>
            <a:r>
              <a:rPr lang="en-US" dirty="0"/>
              <a:t>) </a:t>
            </a:r>
            <a:r>
              <a:rPr lang="en-US" dirty="0" smtClean="0"/>
              <a:t>          (Wind </a:t>
            </a:r>
            <a:r>
              <a:rPr lang="en-US" dirty="0"/>
              <a:t>&gt;= 7</a:t>
            </a:r>
            <a:r>
              <a:rPr lang="en-US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Is</a:t>
            </a:r>
            <a:r>
              <a:rPr lang="en-US" dirty="0"/>
              <a:t>: </a:t>
            </a:r>
            <a:r>
              <a:rPr lang="en-US" dirty="0" smtClean="0"/>
              <a:t>(Pressure </a:t>
            </a:r>
            <a:r>
              <a:rPr lang="en-US" dirty="0"/>
              <a:t>&gt;= </a:t>
            </a:r>
            <a:r>
              <a:rPr lang="en-US" dirty="0" smtClean="0"/>
              <a:t>22)  (Pressure </a:t>
            </a:r>
            <a:r>
              <a:rPr lang="en-US" dirty="0"/>
              <a:t>&gt;= </a:t>
            </a:r>
            <a:r>
              <a:rPr lang="en-US" dirty="0" smtClean="0"/>
              <a:t>35</a:t>
            </a:r>
            <a:r>
              <a:rPr lang="en-US" dirty="0"/>
              <a:t>) </a:t>
            </a:r>
            <a:r>
              <a:rPr lang="en-US" dirty="0" smtClean="0"/>
              <a:t> (Pressure </a:t>
            </a:r>
            <a:r>
              <a:rPr lang="en-US" dirty="0"/>
              <a:t>&gt;= </a:t>
            </a:r>
            <a:r>
              <a:rPr lang="en-US" dirty="0" smtClean="0"/>
              <a:t>40)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7723" y="5348451"/>
            <a:ext cx="649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Gini Impurity</a:t>
            </a:r>
            <a:r>
              <a:rPr lang="en-US" dirty="0" smtClean="0"/>
              <a:t>: Metric For Measuring the purity of a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86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Impurity and information Gain</a:t>
            </a:r>
            <a:endParaRPr lang="en-US" dirty="0"/>
          </a:p>
        </p:txBody>
      </p:sp>
      <p:pic>
        <p:nvPicPr>
          <p:cNvPr id="12" name="Content Placeholder 11" descr="Screen Shot 2018-05-02 at 2.44.40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07" b="-4056"/>
          <a:stretch/>
        </p:blipFill>
        <p:spPr>
          <a:xfrm>
            <a:off x="645769" y="3334020"/>
            <a:ext cx="3309157" cy="1299335"/>
          </a:xfrm>
        </p:spPr>
      </p:pic>
      <p:pic>
        <p:nvPicPr>
          <p:cNvPr id="13" name="Picture 12" descr="Screen Shot 2018-05-02 at 2.45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926" y="3415172"/>
            <a:ext cx="1752600" cy="1066800"/>
          </a:xfrm>
          <a:prstGeom prst="rect">
            <a:avLst/>
          </a:prstGeom>
        </p:spPr>
      </p:pic>
      <p:pic>
        <p:nvPicPr>
          <p:cNvPr id="15" name="Picture 14" descr="Screen Shot 2018-05-02 at 2.47.0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46520"/>
            <a:ext cx="8102600" cy="1587500"/>
          </a:xfrm>
          <a:prstGeom prst="rect">
            <a:avLst/>
          </a:prstGeom>
        </p:spPr>
      </p:pic>
      <p:pic>
        <p:nvPicPr>
          <p:cNvPr id="16" name="Picture 15" descr="Screen Shot 2018-05-02 at 2.48.2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69" y="5069510"/>
            <a:ext cx="5715000" cy="609600"/>
          </a:xfrm>
          <a:prstGeom prst="rect">
            <a:avLst/>
          </a:prstGeom>
        </p:spPr>
      </p:pic>
      <p:pic>
        <p:nvPicPr>
          <p:cNvPr id="19" name="Picture 18" descr="Screen Shot 2018-05-02 at 2.48.50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69" y="4664299"/>
            <a:ext cx="29083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9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A 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Problems:</a:t>
            </a:r>
          </a:p>
          <a:p>
            <a:pPr marL="274320" lvl="1" indent="0">
              <a:buNone/>
            </a:pPr>
            <a:r>
              <a:rPr lang="en-US" dirty="0" smtClean="0"/>
              <a:t>1.    Tends </a:t>
            </a:r>
            <a:r>
              <a:rPr lang="en-US" dirty="0"/>
              <a:t>to overfit the data</a:t>
            </a:r>
          </a:p>
          <a:p>
            <a:pPr marL="274320" lvl="1" indent="0">
              <a:buNone/>
            </a:pPr>
            <a:r>
              <a:rPr lang="en-US" dirty="0" smtClean="0"/>
              <a:t>2.    Tends </a:t>
            </a:r>
            <a:r>
              <a:rPr lang="en-US" dirty="0"/>
              <a:t>to have high </a:t>
            </a:r>
            <a:r>
              <a:rPr lang="en-US" dirty="0" smtClean="0"/>
              <a:t>variance</a:t>
            </a:r>
          </a:p>
          <a:p>
            <a:pPr marL="274320" lvl="1" indent="0">
              <a:buNone/>
            </a:pPr>
            <a:r>
              <a:rPr lang="en-US" dirty="0" smtClean="0"/>
              <a:t>3.    Results are biased towards classes that appear more often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/>
              <a:t>Stopping Condition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000" dirty="0" smtClean="0"/>
              <a:t>   - </a:t>
            </a:r>
            <a:r>
              <a:rPr lang="en-US" sz="2000" dirty="0"/>
              <a:t>Reduces chance of over </a:t>
            </a:r>
            <a:r>
              <a:rPr lang="en-US" sz="2000" dirty="0" smtClean="0"/>
              <a:t>fitting</a:t>
            </a:r>
          </a:p>
          <a:p>
            <a:pPr marL="0" indent="0">
              <a:buNone/>
            </a:pPr>
            <a:r>
              <a:rPr lang="en-US" sz="2000" dirty="0" smtClean="0"/>
              <a:t>   - Uses Majority Vote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Pruning:</a:t>
            </a:r>
          </a:p>
          <a:p>
            <a:pPr marL="274320" lvl="1" indent="0">
              <a:buNone/>
            </a:pPr>
            <a:r>
              <a:rPr lang="en-US" dirty="0" smtClean="0"/>
              <a:t>- Decrease the size of the tree</a:t>
            </a:r>
          </a:p>
          <a:p>
            <a:pPr lvl="1">
              <a:buFontTx/>
              <a:buChar char="-"/>
            </a:pPr>
            <a:r>
              <a:rPr lang="en-US" dirty="0" smtClean="0"/>
              <a:t>Reduces chance of over fitting</a:t>
            </a:r>
          </a:p>
          <a:p>
            <a:pPr lvl="1">
              <a:buFontTx/>
              <a:buChar char="-"/>
            </a:pPr>
            <a:r>
              <a:rPr lang="en-US" b="1" dirty="0" smtClean="0"/>
              <a:t>Reduced Error Pruning</a:t>
            </a:r>
          </a:p>
          <a:p>
            <a:pPr lvl="1"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1570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2843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Ensemble Learning Algorithm</a:t>
            </a:r>
          </a:p>
          <a:p>
            <a:pPr marL="0" indent="0">
              <a:buNone/>
            </a:pPr>
            <a:r>
              <a:rPr lang="en-US" dirty="0" smtClean="0"/>
              <a:t>   -  Makes use of many decision trees (which are deterministic)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-  Decreases Variance of our algorithm</a:t>
            </a:r>
          </a:p>
          <a:p>
            <a:r>
              <a:rPr lang="en-US" dirty="0" smtClean="0"/>
              <a:t>Use </a:t>
            </a:r>
            <a:r>
              <a:rPr lang="en-US" b="1" dirty="0" smtClean="0"/>
              <a:t>Bagging</a:t>
            </a:r>
            <a:r>
              <a:rPr lang="en-US" dirty="0" smtClean="0"/>
              <a:t> to resample the data       </a:t>
            </a:r>
            <a:r>
              <a:rPr lang="en-US" dirty="0" smtClean="0">
                <a:sym typeface="Wingdings"/>
              </a:rPr>
              <a:t> instability</a:t>
            </a:r>
          </a:p>
          <a:p>
            <a:pPr marL="274320" lvl="1" indent="0">
              <a:buNone/>
            </a:pPr>
            <a:r>
              <a:rPr lang="en-US" dirty="0" smtClean="0">
                <a:sym typeface="Wingdings"/>
              </a:rPr>
              <a:t>- Stratified Random Sampling</a:t>
            </a:r>
          </a:p>
          <a:p>
            <a:r>
              <a:rPr lang="en-US" dirty="0"/>
              <a:t>Different Features compose </a:t>
            </a:r>
            <a:r>
              <a:rPr lang="en-US" dirty="0" smtClean="0"/>
              <a:t>questions  </a:t>
            </a:r>
            <a:r>
              <a:rPr lang="en-US" dirty="0">
                <a:sym typeface="Wingdings"/>
              </a:rPr>
              <a:t> instability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Arrow Connector 4"/>
          <p:cNvCxnSpPr>
            <a:stCxn id="9" idx="3"/>
          </p:cNvCxnSpPr>
          <p:nvPr/>
        </p:nvCxnSpPr>
        <p:spPr>
          <a:xfrm>
            <a:off x="1868579" y="4597260"/>
            <a:ext cx="2599736" cy="760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0" idx="3"/>
          </p:cNvCxnSpPr>
          <p:nvPr/>
        </p:nvCxnSpPr>
        <p:spPr>
          <a:xfrm flipV="1">
            <a:off x="1868579" y="5357928"/>
            <a:ext cx="2599736" cy="1802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8" idx="3"/>
          </p:cNvCxnSpPr>
          <p:nvPr/>
        </p:nvCxnSpPr>
        <p:spPr>
          <a:xfrm flipV="1">
            <a:off x="1868579" y="5357928"/>
            <a:ext cx="2599736" cy="10688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Photo on 5-2-18 at 3.19 AM #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 b="5556"/>
          <a:stretch>
            <a:fillRect/>
          </a:stretch>
        </p:blipFill>
        <p:spPr>
          <a:xfrm>
            <a:off x="457200" y="6008638"/>
            <a:ext cx="1411379" cy="836373"/>
          </a:xfrm>
          <a:prstGeom prst="rect">
            <a:avLst/>
          </a:prstGeom>
        </p:spPr>
      </p:pic>
      <p:pic>
        <p:nvPicPr>
          <p:cNvPr id="9" name="Picture 8" descr="Photo on 5-2-18 at 3.16 A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26800"/>
            <a:ext cx="1411379" cy="940919"/>
          </a:xfrm>
          <a:prstGeom prst="rect">
            <a:avLst/>
          </a:prstGeom>
        </p:spPr>
      </p:pic>
      <p:pic>
        <p:nvPicPr>
          <p:cNvPr id="10" name="Picture 9" descr="Photo on 5-2-18 at 3.18 AM #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067719"/>
            <a:ext cx="1411379" cy="94091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55011" y="3547618"/>
            <a:ext cx="608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Weak Learners               </a:t>
            </a:r>
            <a:r>
              <a:rPr lang="en-US" b="1" dirty="0">
                <a:sym typeface="Wingdings"/>
              </a:rPr>
              <a:t> </a:t>
            </a:r>
            <a:r>
              <a:rPr lang="en-US" b="1" dirty="0" smtClean="0">
                <a:sym typeface="Wingdings"/>
              </a:rPr>
              <a:t>                     Strong Learner</a:t>
            </a:r>
            <a:endParaRPr lang="en-US" b="1" dirty="0"/>
          </a:p>
        </p:txBody>
      </p:sp>
      <p:pic>
        <p:nvPicPr>
          <p:cNvPr id="21" name="Picture 20" descr="brain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315" y="4126800"/>
            <a:ext cx="3289300" cy="2463800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2131349" y="3737409"/>
            <a:ext cx="2189743" cy="14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820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894</TotalTime>
  <Words>377</Words>
  <Application>Microsoft Macintosh PowerPoint</Application>
  <PresentationFormat>On-screen Show (4:3)</PresentationFormat>
  <Paragraphs>121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Clarity</vt:lpstr>
      <vt:lpstr>Boosted Decision Trees In Particle Physics</vt:lpstr>
      <vt:lpstr>Plan</vt:lpstr>
      <vt:lpstr>Decision Trees</vt:lpstr>
      <vt:lpstr>Will it Rain Tomorrow?</vt:lpstr>
      <vt:lpstr>Creating a Decision Tree:</vt:lpstr>
      <vt:lpstr>CART Algorithm</vt:lpstr>
      <vt:lpstr>Gini Impurity and information Gain</vt:lpstr>
      <vt:lpstr>Improving A Decision Tree</vt:lpstr>
      <vt:lpstr>Random Forest</vt:lpstr>
      <vt:lpstr>Boosted Decision Trees with AdaBoosting</vt:lpstr>
      <vt:lpstr>Mini BooNE</vt:lpstr>
      <vt:lpstr>Questions?</vt:lpstr>
    </vt:vector>
  </TitlesOfParts>
  <Company>colostate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Boosted Decision Trees</dc:title>
  <dc:creator>James Shaddix</dc:creator>
  <cp:lastModifiedBy>James Shaddix</cp:lastModifiedBy>
  <cp:revision>32</cp:revision>
  <dcterms:created xsi:type="dcterms:W3CDTF">2018-05-02T09:26:27Z</dcterms:created>
  <dcterms:modified xsi:type="dcterms:W3CDTF">2018-05-03T00:20:52Z</dcterms:modified>
</cp:coreProperties>
</file>