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410" r:id="rId5"/>
    <p:sldId id="371" r:id="rId6"/>
    <p:sldId id="388" r:id="rId7"/>
    <p:sldId id="418" r:id="rId8"/>
    <p:sldId id="412" r:id="rId9"/>
    <p:sldId id="413" r:id="rId10"/>
    <p:sldId id="372" r:id="rId11"/>
    <p:sldId id="400" r:id="rId12"/>
    <p:sldId id="417" r:id="rId13"/>
    <p:sldId id="4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DD9CB-EE78-4C01-BB26-80D8D5E81B8F}" v="1" dt="2021-05-17T19:57:32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3200400" cy="3554039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6597" y="1679012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6597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5FA165-37DF-4E15-9395-3DD34C0F1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3406" y="1682496"/>
            <a:ext cx="3200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AFAE5B4-E9C2-4CEE-AE3C-EAD0E42277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3406" y="2633472"/>
            <a:ext cx="3200400" cy="3554040"/>
          </a:xfrm>
        </p:spPr>
        <p:txBody>
          <a:bodyPr>
            <a:normAutofit/>
          </a:bodyPr>
          <a:lstStyle>
            <a:lvl1pPr marL="283464" indent="-283464">
              <a:defRPr sz="1400"/>
            </a:lvl1pPr>
            <a:lvl2pPr marL="283464" indent="-283464">
              <a:defRPr sz="1400"/>
            </a:lvl2pPr>
            <a:lvl3pPr marL="283464" indent="-283464">
              <a:defRPr sz="14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9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F77B68-7FA5-4C67-BB5E-544A66A74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459E3D4-4913-4324-9732-B962CCA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553"/>
            <a:ext cx="9914859" cy="13258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E71C6AE-BA35-4C02-9C7B-2A2D9775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9080"/>
            <a:ext cx="5868537" cy="346788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F8E2564-CCE3-4E5F-BA7A-BE1CD195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1" y="1"/>
            <a:ext cx="2347150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0E4796D-B53A-4567-BE9E-482FEC3EDB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6184" y="2126134"/>
            <a:ext cx="2434622" cy="2503056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FD357AB-C536-40A5-BB4E-AD59A1D930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59092" y="2118839"/>
            <a:ext cx="2432908" cy="2498880"/>
          </a:xfrm>
          <a:custGeom>
            <a:avLst/>
            <a:gdLst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433844 w 2425326"/>
              <a:gd name="connsiteY2" fmla="*/ 25132 h 2381426"/>
              <a:gd name="connsiteX3" fmla="*/ 2424547 w 2425326"/>
              <a:gd name="connsiteY3" fmla="*/ 2186765 h 2381426"/>
              <a:gd name="connsiteX4" fmla="*/ 2425326 w 2425326"/>
              <a:gd name="connsiteY4" fmla="*/ 2202193 h 2381426"/>
              <a:gd name="connsiteX5" fmla="*/ 2425326 w 2425326"/>
              <a:gd name="connsiteY5" fmla="*/ 2381426 h 2381426"/>
              <a:gd name="connsiteX6" fmla="*/ 0 w 2425326"/>
              <a:gd name="connsiteY6" fmla="*/ 2381426 h 2381426"/>
              <a:gd name="connsiteX0" fmla="*/ 0 w 2701627"/>
              <a:gd name="connsiteY0" fmla="*/ 0 h 2419519"/>
              <a:gd name="connsiteX1" fmla="*/ 254330 w 2701627"/>
              <a:gd name="connsiteY1" fmla="*/ 0 h 2419519"/>
              <a:gd name="connsiteX2" fmla="*/ 433844 w 2701627"/>
              <a:gd name="connsiteY2" fmla="*/ 25132 h 2419519"/>
              <a:gd name="connsiteX3" fmla="*/ 2424547 w 2701627"/>
              <a:gd name="connsiteY3" fmla="*/ 2186765 h 2419519"/>
              <a:gd name="connsiteX4" fmla="*/ 2425326 w 2701627"/>
              <a:gd name="connsiteY4" fmla="*/ 2381426 h 2419519"/>
              <a:gd name="connsiteX5" fmla="*/ 0 w 2701627"/>
              <a:gd name="connsiteY5" fmla="*/ 2381426 h 2419519"/>
              <a:gd name="connsiteX6" fmla="*/ 0 w 2701627"/>
              <a:gd name="connsiteY6" fmla="*/ 0 h 2419519"/>
              <a:gd name="connsiteX0" fmla="*/ 0 w 2427563"/>
              <a:gd name="connsiteY0" fmla="*/ 0 h 2381426"/>
              <a:gd name="connsiteX1" fmla="*/ 254330 w 2427563"/>
              <a:gd name="connsiteY1" fmla="*/ 0 h 2381426"/>
              <a:gd name="connsiteX2" fmla="*/ 433844 w 2427563"/>
              <a:gd name="connsiteY2" fmla="*/ 25132 h 2381426"/>
              <a:gd name="connsiteX3" fmla="*/ 2425326 w 2427563"/>
              <a:gd name="connsiteY3" fmla="*/ 2381426 h 2381426"/>
              <a:gd name="connsiteX4" fmla="*/ 0 w 2427563"/>
              <a:gd name="connsiteY4" fmla="*/ 2381426 h 2381426"/>
              <a:gd name="connsiteX5" fmla="*/ 0 w 2427563"/>
              <a:gd name="connsiteY5" fmla="*/ 0 h 2381426"/>
              <a:gd name="connsiteX0" fmla="*/ 0 w 2425384"/>
              <a:gd name="connsiteY0" fmla="*/ 0 h 2381426"/>
              <a:gd name="connsiteX1" fmla="*/ 254330 w 2425384"/>
              <a:gd name="connsiteY1" fmla="*/ 0 h 2381426"/>
              <a:gd name="connsiteX2" fmla="*/ 433844 w 2425384"/>
              <a:gd name="connsiteY2" fmla="*/ 25132 h 2381426"/>
              <a:gd name="connsiteX3" fmla="*/ 2425326 w 2425384"/>
              <a:gd name="connsiteY3" fmla="*/ 2381426 h 2381426"/>
              <a:gd name="connsiteX4" fmla="*/ 0 w 2425384"/>
              <a:gd name="connsiteY4" fmla="*/ 2381426 h 2381426"/>
              <a:gd name="connsiteX5" fmla="*/ 0 w 2425384"/>
              <a:gd name="connsiteY5" fmla="*/ 0 h 2381426"/>
              <a:gd name="connsiteX0" fmla="*/ 0 w 2425326"/>
              <a:gd name="connsiteY0" fmla="*/ 0 h 2381426"/>
              <a:gd name="connsiteX1" fmla="*/ 254330 w 2425326"/>
              <a:gd name="connsiteY1" fmla="*/ 0 h 2381426"/>
              <a:gd name="connsiteX2" fmla="*/ 2425326 w 2425326"/>
              <a:gd name="connsiteY2" fmla="*/ 2381426 h 2381426"/>
              <a:gd name="connsiteX3" fmla="*/ 0 w 2425326"/>
              <a:gd name="connsiteY3" fmla="*/ 2381426 h 2381426"/>
              <a:gd name="connsiteX4" fmla="*/ 0 w 2425326"/>
              <a:gd name="connsiteY4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0 h 2381426"/>
              <a:gd name="connsiteX1" fmla="*/ 2425326 w 2425326"/>
              <a:gd name="connsiteY1" fmla="*/ 2381426 h 2381426"/>
              <a:gd name="connsiteX2" fmla="*/ 0 w 2425326"/>
              <a:gd name="connsiteY2" fmla="*/ 2381426 h 2381426"/>
              <a:gd name="connsiteX3" fmla="*/ 0 w 2425326"/>
              <a:gd name="connsiteY3" fmla="*/ 0 h 2381426"/>
              <a:gd name="connsiteX0" fmla="*/ 0 w 2425326"/>
              <a:gd name="connsiteY0" fmla="*/ 14 h 2381440"/>
              <a:gd name="connsiteX1" fmla="*/ 2425326 w 2425326"/>
              <a:gd name="connsiteY1" fmla="*/ 2381440 h 2381440"/>
              <a:gd name="connsiteX2" fmla="*/ 0 w 2425326"/>
              <a:gd name="connsiteY2" fmla="*/ 2381440 h 2381440"/>
              <a:gd name="connsiteX3" fmla="*/ 0 w 2425326"/>
              <a:gd name="connsiteY3" fmla="*/ 14 h 2381440"/>
              <a:gd name="connsiteX0" fmla="*/ 0 w 2427169"/>
              <a:gd name="connsiteY0" fmla="*/ 14 h 2381440"/>
              <a:gd name="connsiteX1" fmla="*/ 2425326 w 2427169"/>
              <a:gd name="connsiteY1" fmla="*/ 2381440 h 2381440"/>
              <a:gd name="connsiteX2" fmla="*/ 0 w 2427169"/>
              <a:gd name="connsiteY2" fmla="*/ 2381440 h 2381440"/>
              <a:gd name="connsiteX3" fmla="*/ 0 w 2427169"/>
              <a:gd name="connsiteY3" fmla="*/ 14 h 238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169" h="2381440">
                <a:moveTo>
                  <a:pt x="0" y="14"/>
                </a:moveTo>
                <a:cubicBezTo>
                  <a:pt x="1692362" y="-4985"/>
                  <a:pt x="2470324" y="1326204"/>
                  <a:pt x="2425326" y="2381440"/>
                </a:cubicBezTo>
                <a:lnTo>
                  <a:pt x="0" y="2381440"/>
                </a:lnTo>
                <a:lnTo>
                  <a:pt x="0" y="1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F54B49C-CC16-4438-9923-F41C8E7527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24344" y="4503573"/>
            <a:ext cx="2434622" cy="2354427"/>
          </a:xfrm>
          <a:custGeom>
            <a:avLst/>
            <a:gdLst>
              <a:gd name="connsiteX0" fmla="*/ 0 w 2434622"/>
              <a:gd name="connsiteY0" fmla="*/ 0 h 2381427"/>
              <a:gd name="connsiteX1" fmla="*/ 2434622 w 2434622"/>
              <a:gd name="connsiteY1" fmla="*/ 0 h 2381427"/>
              <a:gd name="connsiteX2" fmla="*/ 2434622 w 2434622"/>
              <a:gd name="connsiteY2" fmla="*/ 2381427 h 2381427"/>
              <a:gd name="connsiteX3" fmla="*/ 0 w 2434622"/>
              <a:gd name="connsiteY3" fmla="*/ 2381427 h 238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81427">
                <a:moveTo>
                  <a:pt x="0" y="0"/>
                </a:moveTo>
                <a:lnTo>
                  <a:pt x="2434622" y="0"/>
                </a:lnTo>
                <a:lnTo>
                  <a:pt x="2434622" y="2381427"/>
                </a:lnTo>
                <a:lnTo>
                  <a:pt x="0" y="238142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BC1AB157-27FC-4B7D-9CCA-71C57045CEE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8966" y="4507560"/>
            <a:ext cx="2434622" cy="2350439"/>
          </a:xfrm>
          <a:custGeom>
            <a:avLst/>
            <a:gdLst>
              <a:gd name="connsiteX0" fmla="*/ 0 w 2434622"/>
              <a:gd name="connsiteY0" fmla="*/ 0 h 2342635"/>
              <a:gd name="connsiteX1" fmla="*/ 2434622 w 2434622"/>
              <a:gd name="connsiteY1" fmla="*/ 0 h 2342635"/>
              <a:gd name="connsiteX2" fmla="*/ 2434622 w 2434622"/>
              <a:gd name="connsiteY2" fmla="*/ 2342635 h 2342635"/>
              <a:gd name="connsiteX3" fmla="*/ 0 w 2434622"/>
              <a:gd name="connsiteY3" fmla="*/ 2342635 h 234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4622" h="2342635">
                <a:moveTo>
                  <a:pt x="0" y="0"/>
                </a:moveTo>
                <a:lnTo>
                  <a:pt x="2434622" y="0"/>
                </a:lnTo>
                <a:lnTo>
                  <a:pt x="2434622" y="2342635"/>
                </a:lnTo>
                <a:lnTo>
                  <a:pt x="0" y="234263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BAB19D3-90A9-40E5-BED8-289A8919A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D247D9-20CF-4BAD-906D-66DB8B85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E4B7A8-67F1-4290-B537-DE49AD9FBF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5181600" cy="6857999"/>
          </a:xfrm>
          <a:custGeom>
            <a:avLst/>
            <a:gdLst>
              <a:gd name="connsiteX0" fmla="*/ 0 w 5181600"/>
              <a:gd name="connsiteY0" fmla="*/ 0 h 6857999"/>
              <a:gd name="connsiteX1" fmla="*/ 5181600 w 5181600"/>
              <a:gd name="connsiteY1" fmla="*/ 0 h 6857999"/>
              <a:gd name="connsiteX2" fmla="*/ 5181600 w 5181600"/>
              <a:gd name="connsiteY2" fmla="*/ 4504871 h 6857999"/>
              <a:gd name="connsiteX3" fmla="*/ 5181598 w 5181600"/>
              <a:gd name="connsiteY3" fmla="*/ 4504830 h 6857999"/>
              <a:gd name="connsiteX4" fmla="*/ 5175215 w 5181600"/>
              <a:gd name="connsiteY4" fmla="*/ 4639646 h 6857999"/>
              <a:gd name="connsiteX5" fmla="*/ 2983485 w 5181600"/>
              <a:gd name="connsiteY5" fmla="*/ 6845334 h 6857999"/>
              <a:gd name="connsiteX6" fmla="*/ 2749639 w 5181600"/>
              <a:gd name="connsiteY6" fmla="*/ 6857142 h 6857999"/>
              <a:gd name="connsiteX7" fmla="*/ 2749639 w 5181600"/>
              <a:gd name="connsiteY7" fmla="*/ 6857999 h 6857999"/>
              <a:gd name="connsiteX8" fmla="*/ 0 w 5181600"/>
              <a:gd name="connsiteY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1600" h="6857999">
                <a:moveTo>
                  <a:pt x="0" y="0"/>
                </a:moveTo>
                <a:lnTo>
                  <a:pt x="5181600" y="0"/>
                </a:lnTo>
                <a:lnTo>
                  <a:pt x="5181600" y="4504871"/>
                </a:lnTo>
                <a:lnTo>
                  <a:pt x="5181598" y="4504830"/>
                </a:lnTo>
                <a:lnTo>
                  <a:pt x="5175215" y="4639646"/>
                </a:lnTo>
                <a:cubicBezTo>
                  <a:pt x="5064605" y="5801747"/>
                  <a:pt x="4143475" y="6727530"/>
                  <a:pt x="2983485" y="6845334"/>
                </a:cubicBezTo>
                <a:lnTo>
                  <a:pt x="2749639" y="6857142"/>
                </a:lnTo>
                <a:lnTo>
                  <a:pt x="274963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EAFE93-40B7-4FF8-BEE7-E39911E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8" y="2138901"/>
            <a:ext cx="5618922" cy="4033299"/>
          </a:xfrm>
        </p:spPr>
        <p:txBody>
          <a:bodyPr>
            <a:normAutofit/>
          </a:bodyPr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>
                <a:solidFill>
                  <a:srgbClr val="FFFFFF"/>
                </a:solidFill>
              </a:rPr>
              <a:t>Click to edit Master text styles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2B41F-4B4E-4E1F-9191-6BB3F421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4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EFD1DB-7478-445F-ACEF-64BE4DFEC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05012" y="32494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anchor="b">
            <a:no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Click to edit Master title style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Click to edit Master subtitle style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7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448056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25625"/>
            <a:ext cx="1050036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3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805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Autofit/>
          </a:bodyPr>
          <a:lstStyle>
            <a:lvl1pPr marL="283464" indent="-283464">
              <a:defRPr sz="20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z="1000" dirty="0"/>
              <a:t>Sample Footer Text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2/8/20XX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3" r:id="rId2"/>
    <p:sldLayoutId id="2147483674" r:id="rId3"/>
    <p:sldLayoutId id="2147483675" r:id="rId4"/>
    <p:sldLayoutId id="2147483662" r:id="rId5"/>
    <p:sldLayoutId id="2147483688" r:id="rId6"/>
    <p:sldLayoutId id="2147483679" r:id="rId7"/>
    <p:sldLayoutId id="2147483685" r:id="rId8"/>
    <p:sldLayoutId id="2147483665" r:id="rId9"/>
    <p:sldLayoutId id="2147483681" r:id="rId10"/>
    <p:sldLayoutId id="2147483678" r:id="rId11"/>
    <p:sldLayoutId id="2147483683" r:id="rId12"/>
    <p:sldLayoutId id="2147483684" r:id="rId13"/>
    <p:sldLayoutId id="2147483661" r:id="rId14"/>
    <p:sldLayoutId id="2147483663" r:id="rId15"/>
    <p:sldLayoutId id="2147483664" r:id="rId16"/>
    <p:sldLayoutId id="2147483666" r:id="rId17"/>
    <p:sldLayoutId id="2147483668" r:id="rId18"/>
    <p:sldLayoutId id="214748366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regon.qualtrics.com/jfe/form/SV_bmBmcDQpKoSBJcO" TargetMode="External"/><Relationship Id="rId2" Type="http://schemas.openxmlformats.org/officeDocument/2006/relationships/hyperlink" Target="https://uoregon-my.sharepoint.com/:u:/g/personal/heidii_uoregon_edu/EZwbeRHzLP1HucnBYaHe8_8BM4JGmG1dnhojVAxyRiSTfw?e=fNvf2X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oregon-my.sharepoint.com/:w:/g/personal/heidii_uoregon_edu/Eek_QnxQUeZMjawsbe7WvgMBuokqA4SWYepKQn0eoUFjaA?e=biTO0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picture containing nature, night sky, northern lights">
            <a:extLst>
              <a:ext uri="{FF2B5EF4-FFF2-40B4-BE49-F238E27FC236}">
                <a16:creationId xmlns:a16="http://schemas.microsoft.com/office/drawing/2014/main" id="{973A7C7E-C448-42BB-B732-541A6CC83C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273115" cy="6858000"/>
          </a:xfr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</p:spPr>
        <p:txBody>
          <a:bodyPr/>
          <a:lstStyle/>
          <a:p>
            <a:r>
              <a:rPr lang="en-US" dirty="0"/>
              <a:t>Conversation Scoring Training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/>
          <a:lstStyle/>
          <a:p>
            <a:r>
              <a:rPr lang="en-US" dirty="0"/>
              <a:t>CISBAR Study                              May 17, 2022</a:t>
            </a:r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24B7-710C-4A57-8CFD-02AED02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9" y="596393"/>
            <a:ext cx="5618922" cy="1542507"/>
          </a:xfrm>
        </p:spPr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pic>
        <p:nvPicPr>
          <p:cNvPr id="6" name="Picture Placeholder 5" descr="The Northern Lights ">
            <a:extLst>
              <a:ext uri="{FF2B5EF4-FFF2-40B4-BE49-F238E27FC236}">
                <a16:creationId xmlns:a16="http://schemas.microsoft.com/office/drawing/2014/main" id="{331D72FC-DA58-4C81-8A6D-2766DA418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5181600" cy="685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8907-8F83-4D28-A679-FA8F63B9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6" y="2258171"/>
            <a:ext cx="5181599" cy="361254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Really appreciate what each of you is bringing to this project!</a:t>
            </a:r>
          </a:p>
          <a:p>
            <a:r>
              <a:rPr lang="en-US" sz="2800" dirty="0"/>
              <a:t>Your questions, ideas, effort, knowledge and ability are all incredibly valuable. </a:t>
            </a:r>
          </a:p>
          <a:p>
            <a:r>
              <a:rPr lang="en-US" sz="2800" dirty="0"/>
              <a:t>Glad to have you on our team!!</a:t>
            </a:r>
          </a:p>
          <a:p>
            <a:pPr marL="457200" lvl="1" indent="0">
              <a:buNone/>
            </a:pPr>
            <a:r>
              <a:rPr lang="en-US" sz="2800" dirty="0">
                <a:latin typeface="Harlow Solid Italic" panose="04030604020F02020D02" pitchFamily="82" charset="0"/>
              </a:rPr>
              <a:t>                      </a:t>
            </a:r>
            <a:r>
              <a:rPr lang="en-US" sz="3500" dirty="0">
                <a:latin typeface="Harlow Solid Italic" panose="04030604020F02020D02" pitchFamily="82" charset="0"/>
              </a:rPr>
              <a:t>- Heidi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3E6D-52CE-414C-A9A9-7A3C0CE0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9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>
            <a:normAutofit/>
          </a:bodyPr>
          <a:lstStyle/>
          <a:p>
            <a:r>
              <a:rPr lang="en-US" dirty="0"/>
              <a:t>Welcome and introductions</a:t>
            </a:r>
          </a:p>
          <a:p>
            <a:r>
              <a:rPr lang="en-US" dirty="0"/>
              <a:t>How did it go?</a:t>
            </a:r>
          </a:p>
          <a:p>
            <a:r>
              <a:rPr lang="en-US" dirty="0"/>
              <a:t>Proposed improvements</a:t>
            </a:r>
          </a:p>
          <a:p>
            <a:r>
              <a:rPr lang="en-US" dirty="0"/>
              <a:t>Results of first rating</a:t>
            </a:r>
          </a:p>
          <a:p>
            <a:r>
              <a:rPr lang="en-US" dirty="0"/>
              <a:t>Next Steps</a:t>
            </a:r>
          </a:p>
        </p:txBody>
      </p:sp>
      <p:pic>
        <p:nvPicPr>
          <p:cNvPr id="12" name="Picture Placeholder 11" descr="A galaxy in space">
            <a:extLst>
              <a:ext uri="{FF2B5EF4-FFF2-40B4-BE49-F238E27FC236}">
                <a16:creationId xmlns:a16="http://schemas.microsoft.com/office/drawing/2014/main" id="{74CBA211-37A0-4CC8-ACD3-522C5BE677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6" y="-1798"/>
            <a:ext cx="2846566" cy="2872294"/>
          </a:xfrm>
        </p:spPr>
      </p:pic>
      <p:pic>
        <p:nvPicPr>
          <p:cNvPr id="14" name="Picture Placeholder 13" descr="A spiral galaxy in space">
            <a:extLst>
              <a:ext uri="{FF2B5EF4-FFF2-40B4-BE49-F238E27FC236}">
                <a16:creationId xmlns:a16="http://schemas.microsoft.com/office/drawing/2014/main" id="{1EAE460E-5FC8-45EA-B10F-E699814E8EA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60733" y="-1798"/>
            <a:ext cx="2826990" cy="2854594"/>
          </a:xfrm>
        </p:spPr>
      </p:pic>
      <p:pic>
        <p:nvPicPr>
          <p:cNvPr id="18" name="Picture Placeholder 17" descr="Star in the evening sky">
            <a:extLst>
              <a:ext uri="{FF2B5EF4-FFF2-40B4-BE49-F238E27FC236}">
                <a16:creationId xmlns:a16="http://schemas.microsoft.com/office/drawing/2014/main" id="{D9F63E76-B657-482E-810D-3321F4B962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169" y="2856391"/>
            <a:ext cx="2846565" cy="4001609"/>
          </a:xfrm>
        </p:spPr>
      </p:pic>
      <p:pic>
        <p:nvPicPr>
          <p:cNvPr id="16" name="Picture Placeholder 15" descr="The Northern Lights ">
            <a:extLst>
              <a:ext uri="{FF2B5EF4-FFF2-40B4-BE49-F238E27FC236}">
                <a16:creationId xmlns:a16="http://schemas.microsoft.com/office/drawing/2014/main" id="{0B4EBE43-9BF3-4053-9882-9A8FE1110EE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56456" y="2828943"/>
            <a:ext cx="2835544" cy="4038805"/>
          </a:xfrm>
        </p:spPr>
      </p:pic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5/12/2021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8" y="685798"/>
            <a:ext cx="5155096" cy="5754759"/>
          </a:xfrm>
        </p:spPr>
        <p:txBody>
          <a:bodyPr>
            <a:normAutofit/>
          </a:bodyPr>
          <a:lstStyle/>
          <a:p>
            <a:r>
              <a:rPr lang="en-US" dirty="0"/>
              <a:t>Welcome and introductions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How did it go?</a:t>
            </a:r>
          </a:p>
        </p:txBody>
      </p:sp>
      <p:pic>
        <p:nvPicPr>
          <p:cNvPr id="6" name="Picture Placeholder 5" descr="Moon in the evening sky">
            <a:extLst>
              <a:ext uri="{FF2B5EF4-FFF2-40B4-BE49-F238E27FC236}">
                <a16:creationId xmlns:a16="http://schemas.microsoft.com/office/drawing/2014/main" id="{F5199BAF-8671-4A5C-B912-4B2556FF9B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901" y="1"/>
            <a:ext cx="6134099" cy="6857999"/>
          </a:xfrm>
        </p:spPr>
      </p:pic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6E82-DC6A-48C7-B1A7-FE08A688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3D8D-10DC-4BB7-A01E-5E00469B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central page to keep links:</a:t>
            </a:r>
            <a:br>
              <a:rPr lang="en-US" dirty="0"/>
            </a:br>
            <a:r>
              <a:rPr lang="en-US" b="0" i="0" u="none" strike="noStrike" dirty="0">
                <a:solidFill>
                  <a:srgbClr val="00ACFF"/>
                </a:solidFill>
                <a:effectLst/>
                <a:latin typeface="Courier New" panose="02070309020205020404" pitchFamily="49" charset="0"/>
                <a:hlinkClick r:id="rId2"/>
              </a:rPr>
              <a:t>https://uoregon-my.sharepoint.com/:u:/g/personal/heidii_uoregon_edu/EZwbeRHzLP1HucnBYaHe8_8BM4JGmG1dnhojVAxyRiSTfw?e=fNvf2X</a:t>
            </a:r>
            <a:br>
              <a:rPr lang="en-US" dirty="0"/>
            </a:br>
            <a:endParaRPr lang="en-US" dirty="0"/>
          </a:p>
          <a:p>
            <a:r>
              <a:rPr lang="en-US" dirty="0"/>
              <a:t>I’ll post automatic transcriptions created using Otter</a:t>
            </a:r>
          </a:p>
          <a:p>
            <a:pPr lvl="1"/>
            <a:r>
              <a:rPr lang="en-US" dirty="0"/>
              <a:t>Counting “allowing partner to complete thought”</a:t>
            </a:r>
          </a:p>
          <a:p>
            <a:pPr lvl="1"/>
            <a:r>
              <a:rPr lang="en-US" dirty="0"/>
              <a:t>May be able to use timestamps to make calculating speaking time duration more efficient/accurate</a:t>
            </a:r>
          </a:p>
          <a:p>
            <a:pPr lvl="1"/>
            <a:r>
              <a:rPr lang="en-US" dirty="0"/>
              <a:t>Also useful for documenting reasoning behind coding, in case of discrepancies between scorers</a:t>
            </a:r>
          </a:p>
          <a:p>
            <a:pPr lvl="1"/>
            <a:endParaRPr lang="en-US" dirty="0"/>
          </a:p>
          <a:p>
            <a:r>
              <a:rPr lang="en-US" dirty="0"/>
              <a:t>New Qualtrics link:</a:t>
            </a:r>
          </a:p>
          <a:p>
            <a:r>
              <a:rPr lang="en-US" b="0" i="0" u="none" strike="noStrike" dirty="0">
                <a:solidFill>
                  <a:srgbClr val="00ACFF"/>
                </a:solidFill>
                <a:effectLst/>
                <a:latin typeface="Courier New" panose="02070309020205020404" pitchFamily="49" charset="0"/>
                <a:hlinkClick r:id="rId3"/>
              </a:rPr>
              <a:t>https://oregon.qualtrics.com/jfe/form/SV_bmBmcDQpKoSBJcO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84FE-2EC7-4C35-81E1-EE5506C7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3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68A2-7E36-4080-8CCD-BF1E1B1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 Practice 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0464-9D2E-442B-B893-387841EB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Positive turn taking behavior</a:t>
            </a:r>
          </a:p>
          <a:p>
            <a:pPr>
              <a:lnSpc>
                <a:spcPct val="200000"/>
              </a:lnSpc>
            </a:pPr>
            <a:r>
              <a:rPr lang="en-US" dirty="0"/>
              <a:t>Negative turn taking behavior</a:t>
            </a:r>
          </a:p>
          <a:p>
            <a:pPr>
              <a:lnSpc>
                <a:spcPct val="200000"/>
              </a:lnSpc>
            </a:pPr>
            <a:r>
              <a:rPr lang="en-US" dirty="0"/>
              <a:t>Average time per speaking turn</a:t>
            </a:r>
          </a:p>
          <a:p>
            <a:pPr>
              <a:lnSpc>
                <a:spcPct val="200000"/>
              </a:lnSpc>
            </a:pPr>
            <a:r>
              <a:rPr lang="en-US" dirty="0"/>
              <a:t>Perspective taking total</a:t>
            </a:r>
          </a:p>
          <a:p>
            <a:pPr>
              <a:lnSpc>
                <a:spcPct val="200000"/>
              </a:lnSpc>
            </a:pPr>
            <a:r>
              <a:rPr lang="en-US" dirty="0"/>
              <a:t>Summarizing/reflecting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4337-67B4-4952-8B32-7CB8937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5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68A2-7E36-4080-8CCD-BF1E1B134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V1 Practice 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0464-9D2E-442B-B893-387841EB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Partner-focused questions: open</a:t>
            </a:r>
          </a:p>
          <a:p>
            <a:r>
              <a:rPr lang="en-US" dirty="0"/>
              <a:t>Partner focused questions: closed</a:t>
            </a:r>
          </a:p>
          <a:p>
            <a:r>
              <a:rPr lang="en-US" dirty="0"/>
              <a:t>Checking for understanding</a:t>
            </a:r>
          </a:p>
          <a:p>
            <a:r>
              <a:rPr lang="en-US" dirty="0"/>
              <a:t>Agreeing</a:t>
            </a:r>
          </a:p>
          <a:p>
            <a:r>
              <a:rPr lang="en-US" dirty="0"/>
              <a:t>Not agreeing</a:t>
            </a:r>
          </a:p>
          <a:p>
            <a:r>
              <a:rPr lang="en-US" dirty="0"/>
              <a:t>Retrieval of previously heard information</a:t>
            </a:r>
          </a:p>
          <a:p>
            <a:r>
              <a:rPr lang="en-US" dirty="0"/>
              <a:t>Guessing others’ thoughts/feelings correctly</a:t>
            </a:r>
          </a:p>
          <a:p>
            <a:r>
              <a:rPr lang="en-US" dirty="0"/>
              <a:t>Guessing incorrectly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64337-67B4-4952-8B32-7CB8937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0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FD483A78-48D6-4682-BE37-B2D0C566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</p:spPr>
        <p:txBody>
          <a:bodyPr/>
          <a:lstStyle/>
          <a:p>
            <a:r>
              <a:rPr lang="en-US" dirty="0"/>
              <a:t>Overview of Process</a:t>
            </a:r>
            <a:br>
              <a:rPr lang="en-US" dirty="0"/>
            </a:br>
            <a:r>
              <a:rPr lang="en-US" dirty="0"/>
              <a:t>Rating Research Videos</a:t>
            </a:r>
          </a:p>
        </p:txBody>
      </p:sp>
      <p:pic>
        <p:nvPicPr>
          <p:cNvPr id="8" name="Picture Placeholder 7" descr="A picture containing sky, outdoor, sunset, sun, satellite">
            <a:extLst>
              <a:ext uri="{FF2B5EF4-FFF2-40B4-BE49-F238E27FC236}">
                <a16:creationId xmlns:a16="http://schemas.microsoft.com/office/drawing/2014/main" id="{1424FF41-F655-4118-95E4-CC03D48966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r="33"/>
          <a:stretch/>
        </p:blipFill>
        <p:spPr>
          <a:xfrm>
            <a:off x="-16483" y="0"/>
            <a:ext cx="2773332" cy="2202508"/>
          </a:xfrm>
        </p:spPr>
      </p:pic>
      <p:pic>
        <p:nvPicPr>
          <p:cNvPr id="10" name="Picture Placeholder 9" descr="A picture containing sky, outdoor, stars, satellite">
            <a:extLst>
              <a:ext uri="{FF2B5EF4-FFF2-40B4-BE49-F238E27FC236}">
                <a16:creationId xmlns:a16="http://schemas.microsoft.com/office/drawing/2014/main" id="{9CB36CBF-780F-44BF-90F7-7C2E32629C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>
          <a:xfrm>
            <a:off x="-16484" y="2202508"/>
            <a:ext cx="2773332" cy="2327746"/>
          </a:xfrm>
        </p:spPr>
      </p:pic>
      <p:pic>
        <p:nvPicPr>
          <p:cNvPr id="12" name="Picture Placeholder 11" descr="Star in the evening sky">
            <a:extLst>
              <a:ext uri="{FF2B5EF4-FFF2-40B4-BE49-F238E27FC236}">
                <a16:creationId xmlns:a16="http://schemas.microsoft.com/office/drawing/2014/main" id="{09C1E283-54F6-4BE3-BD4B-B4C5888D08C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16484" y="4530254"/>
            <a:ext cx="2773332" cy="232774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E50A-6F33-40AD-9446-D7F6D1B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1" y="2352707"/>
            <a:ext cx="7703489" cy="4448335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these scores will be used (repeated measures, multiple baseline)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Sometime after you achieve good IOA with practice videos, I’ll contact you individually to score a batch of real research videos </a:t>
            </a:r>
            <a:r>
              <a:rPr lang="en-US" dirty="0">
                <a:highlight>
                  <a:srgbClr val="FFFF00"/>
                </a:highlight>
              </a:rPr>
              <a:t>(no more than 15)</a:t>
            </a:r>
          </a:p>
          <a:p>
            <a:pPr marL="1028700" lvl="1" indent="-342900"/>
            <a:r>
              <a:rPr lang="en-US" dirty="0">
                <a:highlight>
                  <a:srgbClr val="FFFF00"/>
                </a:highlight>
              </a:rPr>
              <a:t>I’ll give you a 4 days to score them</a:t>
            </a:r>
          </a:p>
          <a:p>
            <a:pPr marL="1028700" lvl="1" indent="-342900"/>
            <a:r>
              <a:rPr lang="en-US" u="sng" dirty="0">
                <a:highlight>
                  <a:srgbClr val="FFFF00"/>
                </a:highlight>
              </a:rPr>
              <a:t>Don’t talk to each other about the samples or timing of your scoring until ALL scoring is done (end of summer)</a:t>
            </a:r>
          </a:p>
          <a:p>
            <a:pPr marL="1028700" lvl="1" indent="-342900"/>
            <a:r>
              <a:rPr lang="en-US" dirty="0"/>
              <a:t>They will be in random order with random codes (e.g. 6a4r)</a:t>
            </a:r>
          </a:p>
          <a:p>
            <a:pPr marL="1028700" lvl="1" indent="-342900"/>
            <a:r>
              <a:rPr lang="en-US" dirty="0"/>
              <a:t>Some will be scored twice by different raters at different times</a:t>
            </a:r>
          </a:p>
          <a:p>
            <a:pPr marL="1028700" lvl="1" indent="-342900"/>
            <a:r>
              <a:rPr lang="en-US" dirty="0"/>
              <a:t>Try for accuracy &amp; reliability—if agreement drops below 80%, we’ll do more trainings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Fidelity testing – separate process </a:t>
            </a:r>
          </a:p>
          <a:p>
            <a:pPr marL="1028700" lvl="1" indent="-342900"/>
            <a:r>
              <a:rPr lang="en-US" dirty="0"/>
              <a:t>After all conversation samples are done</a:t>
            </a:r>
          </a:p>
          <a:p>
            <a:pPr marL="1028700" lvl="1" indent="-342900"/>
            <a:r>
              <a:rPr lang="en-US" dirty="0"/>
              <a:t>More details later</a:t>
            </a:r>
          </a:p>
          <a:p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3967E21-B2F3-45A0-8DC7-5AA3CCC5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17000" y="6433202"/>
            <a:ext cx="2374150" cy="367841"/>
          </a:xfrm>
        </p:spPr>
        <p:txBody>
          <a:bodyPr/>
          <a:lstStyle/>
          <a:p>
            <a:r>
              <a:rPr lang="en-US" dirty="0"/>
              <a:t>5/12/2021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C466-2297-4C1B-8079-A514AB8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713" y="470057"/>
            <a:ext cx="6546573" cy="1252725"/>
          </a:xfrm>
        </p:spPr>
        <p:txBody>
          <a:bodyPr/>
          <a:lstStyle/>
          <a:p>
            <a:r>
              <a:rPr lang="en-US" dirty="0"/>
              <a:t>Next Steps for Everyone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7D86-1B97-419B-878E-C18BA725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66" y="2709080"/>
            <a:ext cx="6546572" cy="346788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Score practice videos in order, submit on Qualtrics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me know comments/questions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I’ll follow up with you by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high IOA is reached for training videos, I’ll start giving you small batches of real 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complete each real research video batch within </a:t>
            </a:r>
            <a:r>
              <a:rPr lang="en-US" dirty="0">
                <a:highlight>
                  <a:srgbClr val="FFFF00"/>
                </a:highlight>
              </a:rPr>
              <a:t>4 days</a:t>
            </a:r>
          </a:p>
        </p:txBody>
      </p:sp>
      <p:pic>
        <p:nvPicPr>
          <p:cNvPr id="9" name="Picture Placeholder 8" descr="Moon in the evening sky">
            <a:extLst>
              <a:ext uri="{FF2B5EF4-FFF2-40B4-BE49-F238E27FC236}">
                <a16:creationId xmlns:a16="http://schemas.microsoft.com/office/drawing/2014/main" id="{B7D17764-41DE-474B-801F-3A31C13890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26"/>
          <a:stretch/>
        </p:blipFill>
        <p:spPr>
          <a:xfrm>
            <a:off x="7326184" y="2126134"/>
            <a:ext cx="2434622" cy="2503056"/>
          </a:xfrm>
        </p:spPr>
      </p:pic>
      <p:pic>
        <p:nvPicPr>
          <p:cNvPr id="11" name="Picture Placeholder 10" descr="A picture containing sky, outdoor, stars, satellite">
            <a:extLst>
              <a:ext uri="{FF2B5EF4-FFF2-40B4-BE49-F238E27FC236}">
                <a16:creationId xmlns:a16="http://schemas.microsoft.com/office/drawing/2014/main" id="{D47600FE-FF70-4943-A9DC-B1AF91EC0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" b="165"/>
          <a:stretch/>
        </p:blipFill>
        <p:spPr>
          <a:xfrm>
            <a:off x="9759092" y="2118839"/>
            <a:ext cx="2432908" cy="2498880"/>
          </a:xfrm>
        </p:spPr>
      </p:pic>
      <p:pic>
        <p:nvPicPr>
          <p:cNvPr id="15" name="Picture Placeholder 14" descr="Star in the evening sky">
            <a:extLst>
              <a:ext uri="{FF2B5EF4-FFF2-40B4-BE49-F238E27FC236}">
                <a16:creationId xmlns:a16="http://schemas.microsoft.com/office/drawing/2014/main" id="{0A64F2A4-8811-44F1-825B-9D04590EB4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" b="641"/>
          <a:stretch/>
        </p:blipFill>
        <p:spPr>
          <a:xfrm>
            <a:off x="7324344" y="4503573"/>
            <a:ext cx="2434622" cy="2354427"/>
          </a:xfrm>
        </p:spPr>
      </p:pic>
      <p:pic>
        <p:nvPicPr>
          <p:cNvPr id="13" name="Picture Placeholder 12" descr="The Northern Lights ">
            <a:extLst>
              <a:ext uri="{FF2B5EF4-FFF2-40B4-BE49-F238E27FC236}">
                <a16:creationId xmlns:a16="http://schemas.microsoft.com/office/drawing/2014/main" id="{38CED09D-01FE-44EB-A655-6EC0819B709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" b="490"/>
          <a:stretch/>
        </p:blipFill>
        <p:spPr>
          <a:xfrm>
            <a:off x="9758966" y="4507560"/>
            <a:ext cx="2434622" cy="2350439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CFCA4BA-5731-4BC1-9FF7-23403BFA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0" y="6433203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3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EE96-3AF2-4A2F-851D-30BC10F2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Volunteers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9BA5-4AA6-4F37-A036-16635AB5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 Record a practice video between two women for scoring practice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	6-7 minutes long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	Use one of the topics listed </a:t>
            </a:r>
            <a:r>
              <a:rPr lang="en-US" dirty="0">
                <a:hlinkClick r:id="rId2"/>
              </a:rPr>
              <a:t>here 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  Record on zoom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  Share with me via OneDrive when done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   Let me know if I have permission to continue using it for training in future research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E89E7-919A-418D-BA04-15C131DE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922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AB8BBB-9A18-4050-923B-7FC6E36DA49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 overlay design</Template>
  <TotalTime>72</TotalTime>
  <Words>492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Nova Light</vt:lpstr>
      <vt:lpstr>Calibri</vt:lpstr>
      <vt:lpstr>Courier New</vt:lpstr>
      <vt:lpstr>Elephant</vt:lpstr>
      <vt:lpstr>Harlow Solid Italic</vt:lpstr>
      <vt:lpstr>Wingdings</vt:lpstr>
      <vt:lpstr>ModOverlayVTI</vt:lpstr>
      <vt:lpstr>Conversation Scoring Training</vt:lpstr>
      <vt:lpstr>Agenda</vt:lpstr>
      <vt:lpstr>Welcome and introductions    How did it go?</vt:lpstr>
      <vt:lpstr>Proposed improvements</vt:lpstr>
      <vt:lpstr>V1 Practice Results and Discussion</vt:lpstr>
      <vt:lpstr>V1 Practice Results and Discussion</vt:lpstr>
      <vt:lpstr>Overview of Process Rating Research Videos</vt:lpstr>
      <vt:lpstr>Next Steps for Everyone</vt:lpstr>
      <vt:lpstr>Volunteers needed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 Scoring Training</dc:title>
  <dc:creator>Heidi Iwashita</dc:creator>
  <cp:lastModifiedBy>Heidi Iwashita</cp:lastModifiedBy>
  <cp:revision>2</cp:revision>
  <dcterms:created xsi:type="dcterms:W3CDTF">2021-05-13T02:45:56Z</dcterms:created>
  <dcterms:modified xsi:type="dcterms:W3CDTF">2021-05-17T22:52:31Z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