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538" r:id="rId3"/>
    <p:sldId id="539" r:id="rId4"/>
    <p:sldId id="541" r:id="rId5"/>
    <p:sldId id="258" r:id="rId6"/>
    <p:sldId id="259" r:id="rId7"/>
    <p:sldId id="456" r:id="rId8"/>
    <p:sldId id="457" r:id="rId9"/>
    <p:sldId id="458" r:id="rId10"/>
    <p:sldId id="492" r:id="rId11"/>
    <p:sldId id="266" r:id="rId12"/>
    <p:sldId id="268" r:id="rId13"/>
    <p:sldId id="269" r:id="rId14"/>
    <p:sldId id="311" r:id="rId15"/>
    <p:sldId id="542" r:id="rId16"/>
    <p:sldId id="545" r:id="rId17"/>
    <p:sldId id="543" r:id="rId18"/>
    <p:sldId id="548" r:id="rId19"/>
    <p:sldId id="549" r:id="rId20"/>
    <p:sldId id="544" r:id="rId21"/>
    <p:sldId id="546" r:id="rId22"/>
    <p:sldId id="54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snapToObjects="1">
      <p:cViewPr varScale="1">
        <p:scale>
          <a:sx n="112" d="100"/>
          <a:sy n="112"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A5611-EEF7-044D-BFB5-07D27E982F04}" type="datetimeFigureOut">
              <a:rPr lang="en-US" smtClean="0"/>
              <a:t>3/27/22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D41D3-CC7B-7547-B832-BEDF34A6E695}" type="slidenum">
              <a:rPr lang="en-US" smtClean="0"/>
              <a:t>‹#›</a:t>
            </a:fld>
            <a:endParaRPr lang="en-US"/>
          </a:p>
        </p:txBody>
      </p:sp>
    </p:spTree>
    <p:extLst>
      <p:ext uri="{BB962C8B-B14F-4D97-AF65-F5344CB8AC3E}">
        <p14:creationId xmlns:p14="http://schemas.microsoft.com/office/powerpoint/2010/main" val="940473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of knowledge</a:t>
            </a:r>
          </a:p>
        </p:txBody>
      </p:sp>
      <p:sp>
        <p:nvSpPr>
          <p:cNvPr id="4" name="Slide Number Placeholder 3"/>
          <p:cNvSpPr>
            <a:spLocks noGrp="1"/>
          </p:cNvSpPr>
          <p:nvPr>
            <p:ph type="sldNum" sz="quarter" idx="5"/>
          </p:nvPr>
        </p:nvSpPr>
        <p:spPr/>
        <p:txBody>
          <a:bodyPr/>
          <a:lstStyle/>
          <a:p>
            <a:fld id="{AA0A589D-B577-494C-AEB5-A5D4F1908003}" type="slidenum">
              <a:rPr lang="en-US" smtClean="0"/>
              <a:t>2</a:t>
            </a:fld>
            <a:endParaRPr lang="en-US"/>
          </a:p>
        </p:txBody>
      </p:sp>
    </p:spTree>
    <p:extLst>
      <p:ext uri="{BB962C8B-B14F-4D97-AF65-F5344CB8AC3E}">
        <p14:creationId xmlns:p14="http://schemas.microsoft.com/office/powerpoint/2010/main" val="343451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of knowledge</a:t>
            </a:r>
          </a:p>
        </p:txBody>
      </p:sp>
      <p:sp>
        <p:nvSpPr>
          <p:cNvPr id="4" name="Slide Number Placeholder 3"/>
          <p:cNvSpPr>
            <a:spLocks noGrp="1"/>
          </p:cNvSpPr>
          <p:nvPr>
            <p:ph type="sldNum" sz="quarter" idx="5"/>
          </p:nvPr>
        </p:nvSpPr>
        <p:spPr/>
        <p:txBody>
          <a:bodyPr/>
          <a:lstStyle/>
          <a:p>
            <a:fld id="{AA0A589D-B577-494C-AEB5-A5D4F1908003}" type="slidenum">
              <a:rPr lang="en-US" smtClean="0"/>
              <a:t>4</a:t>
            </a:fld>
            <a:endParaRPr lang="en-US"/>
          </a:p>
        </p:txBody>
      </p:sp>
    </p:spTree>
    <p:extLst>
      <p:ext uri="{BB962C8B-B14F-4D97-AF65-F5344CB8AC3E}">
        <p14:creationId xmlns:p14="http://schemas.microsoft.com/office/powerpoint/2010/main" val="258530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8</a:t>
            </a:fld>
            <a:endParaRPr lang="en-US"/>
          </a:p>
        </p:txBody>
      </p:sp>
    </p:spTree>
    <p:extLst>
      <p:ext uri="{BB962C8B-B14F-4D97-AF65-F5344CB8AC3E}">
        <p14:creationId xmlns:p14="http://schemas.microsoft.com/office/powerpoint/2010/main" val="157857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3926778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BD2C18-B5A4-224E-8804-FDE42C8EE27B}" type="slidenum">
              <a:rPr lang="en-US" smtClean="0"/>
              <a:pPr/>
              <a:t>12</a:t>
            </a:fld>
            <a:endParaRPr lang="en-US"/>
          </a:p>
        </p:txBody>
      </p:sp>
    </p:spTree>
    <p:extLst>
      <p:ext uri="{BB962C8B-B14F-4D97-AF65-F5344CB8AC3E}">
        <p14:creationId xmlns:p14="http://schemas.microsoft.com/office/powerpoint/2010/main" val="1726418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notebook!! And </a:t>
            </a:r>
            <a:r>
              <a:rPr lang="en-US" dirty="0" err="1"/>
              <a:t>confidentilty</a:t>
            </a:r>
            <a:r>
              <a:rPr lang="en-US" baseline="0" dirty="0"/>
              <a:t> forms</a:t>
            </a:r>
            <a:endParaRPr lang="en-US" dirty="0"/>
          </a:p>
        </p:txBody>
      </p:sp>
      <p:sp>
        <p:nvSpPr>
          <p:cNvPr id="4" name="Slide Number Placeholder 3"/>
          <p:cNvSpPr>
            <a:spLocks noGrp="1"/>
          </p:cNvSpPr>
          <p:nvPr>
            <p:ph type="sldNum" sz="quarter" idx="10"/>
          </p:nvPr>
        </p:nvSpPr>
        <p:spPr/>
        <p:txBody>
          <a:bodyPr/>
          <a:lstStyle/>
          <a:p>
            <a:fld id="{AA0A589D-B577-494C-AEB5-A5D4F1908003}" type="slidenum">
              <a:rPr lang="en-US" smtClean="0"/>
              <a:t>14</a:t>
            </a:fld>
            <a:endParaRPr lang="en-US"/>
          </a:p>
        </p:txBody>
      </p:sp>
    </p:spTree>
    <p:extLst>
      <p:ext uri="{BB962C8B-B14F-4D97-AF65-F5344CB8AC3E}">
        <p14:creationId xmlns:p14="http://schemas.microsoft.com/office/powerpoint/2010/main" val="1602303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example of articulation/speech sound disorders</a:t>
            </a:r>
          </a:p>
        </p:txBody>
      </p:sp>
      <p:sp>
        <p:nvSpPr>
          <p:cNvPr id="4" name="Slide Number Placeholder 3"/>
          <p:cNvSpPr>
            <a:spLocks noGrp="1"/>
          </p:cNvSpPr>
          <p:nvPr>
            <p:ph type="sldNum" sz="quarter" idx="5"/>
          </p:nvPr>
        </p:nvSpPr>
        <p:spPr/>
        <p:txBody>
          <a:bodyPr/>
          <a:lstStyle/>
          <a:p>
            <a:fld id="{AA0A589D-B577-494C-AEB5-A5D4F1908003}" type="slidenum">
              <a:rPr lang="en-US" smtClean="0"/>
              <a:t>19</a:t>
            </a:fld>
            <a:endParaRPr lang="en-US"/>
          </a:p>
        </p:txBody>
      </p:sp>
    </p:spTree>
    <p:extLst>
      <p:ext uri="{BB962C8B-B14F-4D97-AF65-F5344CB8AC3E}">
        <p14:creationId xmlns:p14="http://schemas.microsoft.com/office/powerpoint/2010/main" val="3511651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behaviors or interactions used for engaging others</a:t>
            </a:r>
          </a:p>
          <a:p>
            <a:r>
              <a:rPr lang="en-US" dirty="0"/>
              <a:t>Fundamental core professional skills necessary for effective speech-language therapy</a:t>
            </a:r>
          </a:p>
        </p:txBody>
      </p:sp>
      <p:sp>
        <p:nvSpPr>
          <p:cNvPr id="4" name="Slide Number Placeholder 3"/>
          <p:cNvSpPr>
            <a:spLocks noGrp="1"/>
          </p:cNvSpPr>
          <p:nvPr>
            <p:ph type="sldNum" sz="quarter" idx="5"/>
          </p:nvPr>
        </p:nvSpPr>
        <p:spPr/>
        <p:txBody>
          <a:bodyPr/>
          <a:lstStyle/>
          <a:p>
            <a:fld id="{AA0A589D-B577-494C-AEB5-A5D4F1908003}" type="slidenum">
              <a:rPr lang="en-US" smtClean="0"/>
              <a:t>20</a:t>
            </a:fld>
            <a:endParaRPr lang="en-US"/>
          </a:p>
        </p:txBody>
      </p:sp>
    </p:spTree>
    <p:extLst>
      <p:ext uri="{BB962C8B-B14F-4D97-AF65-F5344CB8AC3E}">
        <p14:creationId xmlns:p14="http://schemas.microsoft.com/office/powerpoint/2010/main" val="62548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21FE-191F-E14D-81EC-98C831EE3F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96176-8E35-8547-B769-81B273FE8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B8070F-92AF-8B4F-8F00-76A2FF9C2352}"/>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5" name="Footer Placeholder 4">
            <a:extLst>
              <a:ext uri="{FF2B5EF4-FFF2-40B4-BE49-F238E27FC236}">
                <a16:creationId xmlns:a16="http://schemas.microsoft.com/office/drawing/2014/main" id="{8C2D155A-667B-CB4A-817E-A41A872D1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2B24F-1C64-C54E-9C85-4C1D7DE29225}"/>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260947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5DEA-273E-9C46-877F-326403AD7E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BBCB96-0079-954C-97BD-7E2FB016D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3865F-A181-4E44-A999-64F6E0E5C24D}"/>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5" name="Footer Placeholder 4">
            <a:extLst>
              <a:ext uri="{FF2B5EF4-FFF2-40B4-BE49-F238E27FC236}">
                <a16:creationId xmlns:a16="http://schemas.microsoft.com/office/drawing/2014/main" id="{47556B4B-7573-314A-B31D-540620696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55072-9EC6-3244-934F-95BE5A14CDCD}"/>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22092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6EEE4-CECA-BC46-B964-C0C1BE0385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E4A13C-89A4-8F46-9DD7-B195F68565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CA526-7951-5343-8FB3-81A4ECD34ECC}"/>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5" name="Footer Placeholder 4">
            <a:extLst>
              <a:ext uri="{FF2B5EF4-FFF2-40B4-BE49-F238E27FC236}">
                <a16:creationId xmlns:a16="http://schemas.microsoft.com/office/drawing/2014/main" id="{B99B123A-9317-1A43-9181-25313A0DA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379B1-1ED7-C94C-8941-FFA6E5E330C7}"/>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353607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8D60-E615-ED4D-871F-8E65147B6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0E136-C0E3-9646-BE73-E045BE1C0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51CA1-5D7F-8843-A147-F49E68569105}"/>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5" name="Footer Placeholder 4">
            <a:extLst>
              <a:ext uri="{FF2B5EF4-FFF2-40B4-BE49-F238E27FC236}">
                <a16:creationId xmlns:a16="http://schemas.microsoft.com/office/drawing/2014/main" id="{DADB2A7C-5E64-2C47-9872-702272EAE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65260-5ADD-5443-88A5-2CB8E3FC12DD}"/>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161210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6391-3792-C949-82C1-16884BA20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C90FAF-707A-2640-BB0B-40411EA0D5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8E71F-D35A-6746-ACFA-0F2B0C947277}"/>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5" name="Footer Placeholder 4">
            <a:extLst>
              <a:ext uri="{FF2B5EF4-FFF2-40B4-BE49-F238E27FC236}">
                <a16:creationId xmlns:a16="http://schemas.microsoft.com/office/drawing/2014/main" id="{785AC47F-D088-5042-9FEA-CB66AC922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BFC5E-BE07-074E-BFE8-3ED9AE1DCDCA}"/>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280102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7F84-E544-2C42-B0B6-E49DC1F51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576E5-BDE3-A949-9E97-BA7FC6850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EDC98E-EC13-4B44-BEDD-792E590ABE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718E29-A455-F24A-81D6-9AF3720A0659}"/>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6" name="Footer Placeholder 5">
            <a:extLst>
              <a:ext uri="{FF2B5EF4-FFF2-40B4-BE49-F238E27FC236}">
                <a16:creationId xmlns:a16="http://schemas.microsoft.com/office/drawing/2014/main" id="{58261324-20B6-A74A-AF59-08AF96A4E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C7707-1768-EF43-87CF-99E77A3B427C}"/>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240652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53D4-7234-AC43-BCCA-10FF0A7BA9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F801DB-E595-FD47-B42A-212E49E82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99E12-8E0B-8F4B-85AE-4087968354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DB449D-8877-CC4F-841A-74B4E143AF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28EE1-CB44-724B-9708-CDFEB31570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BA673C-38E7-A344-AD8F-DFD7C3113E47}"/>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8" name="Footer Placeholder 7">
            <a:extLst>
              <a:ext uri="{FF2B5EF4-FFF2-40B4-BE49-F238E27FC236}">
                <a16:creationId xmlns:a16="http://schemas.microsoft.com/office/drawing/2014/main" id="{7A9D412D-0D70-164D-8BDE-DA88C86E25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45DA7B-8FAE-174D-A5AA-A35591775116}"/>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236948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EF11-342E-5D4A-B36C-8AFA6A080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0BAC3-7D02-704D-8C94-4CBA32C493BA}"/>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4" name="Footer Placeholder 3">
            <a:extLst>
              <a:ext uri="{FF2B5EF4-FFF2-40B4-BE49-F238E27FC236}">
                <a16:creationId xmlns:a16="http://schemas.microsoft.com/office/drawing/2014/main" id="{3E9EE5B1-073E-AD42-90BC-8C4A6F4C72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A7046-0AF3-E64B-B3AF-FA53F19BA1F4}"/>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274893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235B07-FE01-E345-8FC6-ED0B4BCDF466}"/>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3" name="Footer Placeholder 2">
            <a:extLst>
              <a:ext uri="{FF2B5EF4-FFF2-40B4-BE49-F238E27FC236}">
                <a16:creationId xmlns:a16="http://schemas.microsoft.com/office/drawing/2014/main" id="{F88722FD-BB30-474F-9947-2D96E8F519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432772-79E4-C94A-8233-B944DCC62EB7}"/>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326413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9820-A36B-1E43-9565-D2DE15934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EEDCA7-0A2B-9A4B-B2CC-EB74B366EB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8BB3DF-3E41-1045-BA97-6AD3D722A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21B33D-BB4B-1E48-92C2-D3C03D0209E8}"/>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6" name="Footer Placeholder 5">
            <a:extLst>
              <a:ext uri="{FF2B5EF4-FFF2-40B4-BE49-F238E27FC236}">
                <a16:creationId xmlns:a16="http://schemas.microsoft.com/office/drawing/2014/main" id="{E6E21A5C-DFA6-4946-88CC-7B2EDE82A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BDDC5-1C3C-114C-8A8B-D0E96BBB386A}"/>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119546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B079-C5F1-C84F-A03A-6167590DE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699D15-6114-D942-9136-AD952A552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A168A2-DEE2-0D40-8911-A6715A654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C6027-C3C9-3146-AEA3-F84B5921C271}"/>
              </a:ext>
            </a:extLst>
          </p:cNvPr>
          <p:cNvSpPr>
            <a:spLocks noGrp="1"/>
          </p:cNvSpPr>
          <p:nvPr>
            <p:ph type="dt" sz="half" idx="10"/>
          </p:nvPr>
        </p:nvSpPr>
        <p:spPr/>
        <p:txBody>
          <a:bodyPr/>
          <a:lstStyle/>
          <a:p>
            <a:fld id="{5E7DC96F-1741-8345-8C72-8D49191F3F60}" type="datetimeFigureOut">
              <a:rPr lang="en-US" smtClean="0"/>
              <a:t>3/27/22</a:t>
            </a:fld>
            <a:endParaRPr lang="en-US"/>
          </a:p>
        </p:txBody>
      </p:sp>
      <p:sp>
        <p:nvSpPr>
          <p:cNvPr id="6" name="Footer Placeholder 5">
            <a:extLst>
              <a:ext uri="{FF2B5EF4-FFF2-40B4-BE49-F238E27FC236}">
                <a16:creationId xmlns:a16="http://schemas.microsoft.com/office/drawing/2014/main" id="{85F334FE-EC90-A749-A4C1-885607969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A625E-AF18-9F4C-8B82-897A0EB01322}"/>
              </a:ext>
            </a:extLst>
          </p:cNvPr>
          <p:cNvSpPr>
            <a:spLocks noGrp="1"/>
          </p:cNvSpPr>
          <p:nvPr>
            <p:ph type="sldNum" sz="quarter" idx="12"/>
          </p:nvPr>
        </p:nvSpPr>
        <p:spPr/>
        <p:txBody>
          <a:bodyPr/>
          <a:lstStyle/>
          <a:p>
            <a:fld id="{9CFF41B1-72CA-164D-9C38-96B6FA241D7F}" type="slidenum">
              <a:rPr lang="en-US" smtClean="0"/>
              <a:t>‹#›</a:t>
            </a:fld>
            <a:endParaRPr lang="en-US"/>
          </a:p>
        </p:txBody>
      </p:sp>
    </p:spTree>
    <p:extLst>
      <p:ext uri="{BB962C8B-B14F-4D97-AF65-F5344CB8AC3E}">
        <p14:creationId xmlns:p14="http://schemas.microsoft.com/office/powerpoint/2010/main" val="118783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36467F-411B-F249-9E43-9D3319D4D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1DA182-A596-2140-BF11-24A1099FAF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0CA2E-D2C5-5941-8760-9EB442650B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DC96F-1741-8345-8C72-8D49191F3F60}" type="datetimeFigureOut">
              <a:rPr lang="en-US" smtClean="0"/>
              <a:t>3/27/22</a:t>
            </a:fld>
            <a:endParaRPr lang="en-US"/>
          </a:p>
        </p:txBody>
      </p:sp>
      <p:sp>
        <p:nvSpPr>
          <p:cNvPr id="5" name="Footer Placeholder 4">
            <a:extLst>
              <a:ext uri="{FF2B5EF4-FFF2-40B4-BE49-F238E27FC236}">
                <a16:creationId xmlns:a16="http://schemas.microsoft.com/office/drawing/2014/main" id="{47486035-DBE0-824D-8DE6-42DDCD9F4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D5E676-6702-6649-AED8-8EEDF1675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F41B1-72CA-164D-9C38-96B6FA241D7F}" type="slidenum">
              <a:rPr lang="en-US" smtClean="0"/>
              <a:t>‹#›</a:t>
            </a:fld>
            <a:endParaRPr lang="en-US"/>
          </a:p>
        </p:txBody>
      </p:sp>
    </p:spTree>
    <p:extLst>
      <p:ext uri="{BB962C8B-B14F-4D97-AF65-F5344CB8AC3E}">
        <p14:creationId xmlns:p14="http://schemas.microsoft.com/office/powerpoint/2010/main" val="1936409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ams.microsoft.com/l/team/19%3afnod-OCoK-cZ3ScbsT7JJ4YJ_dbpIVTX-wEFOW_NQ881%40thread.tacv2/conversations?groupId=1575e84b-0d5f-40ff-8390-2b478ea06ee8&amp;tenantId=8f0b198f-f447-4cfe-ba03-526b46c661f8" TargetMode="External"/><Relationship Id="rId2" Type="http://schemas.openxmlformats.org/officeDocument/2006/relationships/hyperlink" Target="mailto:jwright16@uoregon.edu" TargetMode="External"/><Relationship Id="rId1" Type="http://schemas.openxmlformats.org/officeDocument/2006/relationships/slideLayout" Target="../slideLayouts/slideLayout2.xml"/><Relationship Id="rId4" Type="http://schemas.openxmlformats.org/officeDocument/2006/relationships/hyperlink" Target="https://jim-wright90.github.io/cds431_sp2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m/Treatment-Resource-Manual-Speech-Language-Pathology/dp/1635501180" TargetMode="External"/><Relationship Id="rId2" Type="http://schemas.openxmlformats.org/officeDocument/2006/relationships/hyperlink" Target="https://jim-wright90.github.io/cds431_sp2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1170878"/>
            <a:ext cx="6858000" cy="1056695"/>
          </a:xfrm>
        </p:spPr>
        <p:txBody>
          <a:bodyPr>
            <a:normAutofit fontScale="90000"/>
          </a:bodyPr>
          <a:lstStyle/>
          <a:p>
            <a:r>
              <a:rPr lang="en-US" dirty="0"/>
              <a:t>Beginning Clinical Methods</a:t>
            </a:r>
          </a:p>
        </p:txBody>
      </p:sp>
      <p:sp>
        <p:nvSpPr>
          <p:cNvPr id="3" name="Subtitle 2"/>
          <p:cNvSpPr>
            <a:spLocks noGrp="1"/>
          </p:cNvSpPr>
          <p:nvPr>
            <p:ph type="subTitle" idx="1"/>
          </p:nvPr>
        </p:nvSpPr>
        <p:spPr>
          <a:xfrm>
            <a:off x="2577791" y="2810301"/>
            <a:ext cx="7646072" cy="3211677"/>
          </a:xfrm>
        </p:spPr>
        <p:txBody>
          <a:bodyPr>
            <a:normAutofit/>
          </a:bodyPr>
          <a:lstStyle/>
          <a:p>
            <a:r>
              <a:rPr lang="en-US" sz="2600" dirty="0"/>
              <a:t>CDS 431</a:t>
            </a:r>
          </a:p>
          <a:p>
            <a:r>
              <a:rPr lang="en-US" sz="2600" dirty="0"/>
              <a:t>Jim Wright, PhD, CCC-SLP</a:t>
            </a:r>
          </a:p>
          <a:p>
            <a:endParaRPr lang="en-US" dirty="0"/>
          </a:p>
          <a:p>
            <a:r>
              <a:rPr lang="en-US" dirty="0"/>
              <a:t>With thanks for clinical examples and content contributions to</a:t>
            </a:r>
          </a:p>
          <a:p>
            <a:r>
              <a:rPr lang="en-US" dirty="0"/>
              <a:t>Heather Moore, Ph.D., CCC-SLP</a:t>
            </a:r>
          </a:p>
          <a:p>
            <a:r>
              <a:rPr lang="en-US" dirty="0"/>
              <a:t>Western Washington University</a:t>
            </a:r>
          </a:p>
          <a:p>
            <a:endParaRPr lang="en-US" dirty="0"/>
          </a:p>
        </p:txBody>
      </p:sp>
    </p:spTree>
    <p:extLst>
      <p:ext uri="{BB962C8B-B14F-4D97-AF65-F5344CB8AC3E}">
        <p14:creationId xmlns:p14="http://schemas.microsoft.com/office/powerpoint/2010/main" val="398699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F649-9F31-5F49-8847-53EA5E711891}"/>
              </a:ext>
            </a:extLst>
          </p:cNvPr>
          <p:cNvSpPr>
            <a:spLocks noGrp="1"/>
          </p:cNvSpPr>
          <p:nvPr>
            <p:ph type="title"/>
          </p:nvPr>
        </p:nvSpPr>
        <p:spPr/>
        <p:txBody>
          <a:bodyPr/>
          <a:lstStyle/>
          <a:p>
            <a:r>
              <a:rPr lang="en-US" b="1" dirty="0"/>
              <a:t>STUDENT ENGAGEMENT HOURS</a:t>
            </a:r>
            <a:endParaRPr lang="en-US" dirty="0"/>
          </a:p>
        </p:txBody>
      </p:sp>
      <p:sp>
        <p:nvSpPr>
          <p:cNvPr id="3" name="Content Placeholder 2">
            <a:extLst>
              <a:ext uri="{FF2B5EF4-FFF2-40B4-BE49-F238E27FC236}">
                <a16:creationId xmlns:a16="http://schemas.microsoft.com/office/drawing/2014/main" id="{761C839F-6DBD-5C45-9BB9-652381E51653}"/>
              </a:ext>
            </a:extLst>
          </p:cNvPr>
          <p:cNvSpPr>
            <a:spLocks noGrp="1"/>
          </p:cNvSpPr>
          <p:nvPr>
            <p:ph idx="1"/>
          </p:nvPr>
        </p:nvSpPr>
        <p:spPr>
          <a:xfrm>
            <a:off x="1982833" y="1690689"/>
            <a:ext cx="7886700" cy="4351338"/>
          </a:xfrm>
        </p:spPr>
        <p:txBody>
          <a:bodyPr>
            <a:normAutofit lnSpcReduction="10000"/>
          </a:bodyPr>
          <a:lstStyle/>
          <a:p>
            <a:pPr marL="0" indent="0">
              <a:buNone/>
            </a:pPr>
            <a:r>
              <a:rPr lang="en-US" dirty="0"/>
              <a:t>Under the UO policy, each undergraduate credit should reflect approximately thirty hours of student engagement in all in- and out-of-class activities. Therefore, a 3-credit course should engage students for approximately 90 hours total (an average of 8-hours per week). This class meets two times per week for one hour and fifteen-minute sessions. Most work will be completed in class, but students are expected to complete out of class assignments as indicated in this syllabus. Occasionally, students will also be asked to start and/or finish in-class activities outside of class.</a:t>
            </a:r>
          </a:p>
          <a:p>
            <a:endParaRPr lang="en-US" dirty="0"/>
          </a:p>
        </p:txBody>
      </p:sp>
    </p:spTree>
    <p:extLst>
      <p:ext uri="{BB962C8B-B14F-4D97-AF65-F5344CB8AC3E}">
        <p14:creationId xmlns:p14="http://schemas.microsoft.com/office/powerpoint/2010/main" val="17335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Schedule and University Policies</a:t>
            </a:r>
          </a:p>
        </p:txBody>
      </p:sp>
      <p:sp>
        <p:nvSpPr>
          <p:cNvPr id="3" name="Content Placeholder 2"/>
          <p:cNvSpPr>
            <a:spLocks noGrp="1"/>
          </p:cNvSpPr>
          <p:nvPr>
            <p:ph idx="1"/>
          </p:nvPr>
        </p:nvSpPr>
        <p:spPr/>
        <p:txBody>
          <a:bodyPr>
            <a:normAutofit/>
          </a:bodyPr>
          <a:lstStyle/>
          <a:p>
            <a:r>
              <a:rPr lang="en-US" sz="2400" dirty="0"/>
              <a:t>Please read University Policies in the syllabus</a:t>
            </a:r>
          </a:p>
        </p:txBody>
      </p:sp>
    </p:spTree>
    <p:extLst>
      <p:ext uri="{BB962C8B-B14F-4D97-AF65-F5344CB8AC3E}">
        <p14:creationId xmlns:p14="http://schemas.microsoft.com/office/powerpoint/2010/main" val="243481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387" y="1"/>
            <a:ext cx="7886700" cy="1325563"/>
          </a:xfrm>
        </p:spPr>
        <p:txBody>
          <a:bodyPr/>
          <a:lstStyle/>
          <a:p>
            <a:r>
              <a:rPr lang="en-US" dirty="0"/>
              <a:t>Expectations</a:t>
            </a:r>
          </a:p>
        </p:txBody>
      </p:sp>
      <p:sp>
        <p:nvSpPr>
          <p:cNvPr id="3" name="Content Placeholder 2"/>
          <p:cNvSpPr>
            <a:spLocks noGrp="1"/>
          </p:cNvSpPr>
          <p:nvPr>
            <p:ph idx="1"/>
          </p:nvPr>
        </p:nvSpPr>
        <p:spPr>
          <a:xfrm>
            <a:off x="1724388" y="1063936"/>
            <a:ext cx="8191259" cy="5556783"/>
          </a:xfrm>
        </p:spPr>
        <p:txBody>
          <a:bodyPr>
            <a:normAutofit/>
          </a:bodyPr>
          <a:lstStyle/>
          <a:p>
            <a:r>
              <a:rPr lang="en-US" sz="2400" dirty="0"/>
              <a:t>Arrive to class on time</a:t>
            </a:r>
          </a:p>
          <a:p>
            <a:r>
              <a:rPr lang="en-US" sz="2400" dirty="0"/>
              <a:t>Show respect and empathy for the case study family</a:t>
            </a:r>
          </a:p>
          <a:p>
            <a:r>
              <a:rPr lang="en-US" sz="2400" dirty="0"/>
              <a:t>Preparation</a:t>
            </a:r>
          </a:p>
          <a:p>
            <a:r>
              <a:rPr lang="en-US" sz="2400" dirty="0"/>
              <a:t>Respect for classmates</a:t>
            </a:r>
          </a:p>
          <a:p>
            <a:r>
              <a:rPr lang="en-US" sz="2400" dirty="0"/>
              <a:t>Integration of multiple sources of information</a:t>
            </a:r>
          </a:p>
          <a:p>
            <a:r>
              <a:rPr lang="en-US" sz="2400" dirty="0"/>
              <a:t>Applied learning</a:t>
            </a:r>
          </a:p>
          <a:p>
            <a:r>
              <a:rPr lang="en-US" sz="2400" dirty="0"/>
              <a:t>Contact me early to discuss any difficulties or issues.</a:t>
            </a:r>
          </a:p>
          <a:p>
            <a:r>
              <a:rPr lang="en-US" sz="2400" b="1" dirty="0"/>
              <a:t>High expectations for in-class engagement</a:t>
            </a:r>
          </a:p>
          <a:p>
            <a:pPr lvl="1"/>
            <a:r>
              <a:rPr lang="en-US" dirty="0"/>
              <a:t>Group participation is an important part of this course.  As a speech-language pathologist, you will also need to communicate clearly and collaborate with colleagues and clients.  </a:t>
            </a:r>
          </a:p>
          <a:p>
            <a:pPr lvl="1"/>
            <a:endParaRPr lang="en-US" sz="2100" dirty="0"/>
          </a:p>
          <a:p>
            <a:endParaRPr lang="en-US" dirty="0"/>
          </a:p>
        </p:txBody>
      </p:sp>
    </p:spTree>
    <p:extLst>
      <p:ext uri="{BB962C8B-B14F-4D97-AF65-F5344CB8AC3E}">
        <p14:creationId xmlns:p14="http://schemas.microsoft.com/office/powerpoint/2010/main" val="244086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Hours</a:t>
            </a:r>
          </a:p>
        </p:txBody>
      </p:sp>
      <p:sp>
        <p:nvSpPr>
          <p:cNvPr id="3" name="Content Placeholder 2"/>
          <p:cNvSpPr>
            <a:spLocks noGrp="1"/>
          </p:cNvSpPr>
          <p:nvPr>
            <p:ph idx="1"/>
          </p:nvPr>
        </p:nvSpPr>
        <p:spPr>
          <a:xfrm>
            <a:off x="1441174" y="1534738"/>
            <a:ext cx="8736173" cy="4351338"/>
          </a:xfrm>
        </p:spPr>
        <p:txBody>
          <a:bodyPr/>
          <a:lstStyle/>
          <a:p>
            <a:pPr marL="0" indent="0">
              <a:buNone/>
            </a:pPr>
            <a:r>
              <a:rPr lang="en-US" sz="2400" b="1" dirty="0"/>
              <a:t>Tuesdays 10:00-11:30</a:t>
            </a:r>
          </a:p>
          <a:p>
            <a:pPr marL="0" indent="0">
              <a:buNone/>
            </a:pPr>
            <a:r>
              <a:rPr lang="en-US" sz="2400" b="1" dirty="0"/>
              <a:t>	</a:t>
            </a:r>
            <a:r>
              <a:rPr lang="en-US" sz="2400" dirty="0"/>
              <a:t>HEDCO 270</a:t>
            </a:r>
            <a:endParaRPr lang="en-US" sz="2400" b="1" dirty="0"/>
          </a:p>
          <a:p>
            <a:pPr marL="0" indent="0">
              <a:buNone/>
            </a:pPr>
            <a:endParaRPr lang="en-US" sz="2400" b="1" dirty="0"/>
          </a:p>
          <a:p>
            <a:pPr marL="0" indent="0">
              <a:buNone/>
            </a:pPr>
            <a:r>
              <a:rPr lang="en-US" sz="2400" b="1" dirty="0"/>
              <a:t>Or by appointment</a:t>
            </a:r>
          </a:p>
          <a:p>
            <a:pPr marL="0" indent="0">
              <a:buNone/>
            </a:pPr>
            <a:r>
              <a:rPr lang="en-US" dirty="0"/>
              <a:t>	</a:t>
            </a:r>
            <a:r>
              <a:rPr lang="en-US" sz="2400" dirty="0"/>
              <a:t>Schedule with me by email or talking with me after class</a:t>
            </a:r>
          </a:p>
        </p:txBody>
      </p:sp>
    </p:spTree>
    <p:extLst>
      <p:ext uri="{BB962C8B-B14F-4D97-AF65-F5344CB8AC3E}">
        <p14:creationId xmlns:p14="http://schemas.microsoft.com/office/powerpoint/2010/main" val="239069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Observation Hours</a:t>
            </a:r>
          </a:p>
        </p:txBody>
      </p:sp>
      <p:sp>
        <p:nvSpPr>
          <p:cNvPr id="3" name="TextBox 2">
            <a:extLst>
              <a:ext uri="{FF2B5EF4-FFF2-40B4-BE49-F238E27FC236}">
                <a16:creationId xmlns:a16="http://schemas.microsoft.com/office/drawing/2014/main" id="{F8CE11F4-BBD4-AD49-9D9A-962912D1BA80}"/>
              </a:ext>
            </a:extLst>
          </p:cNvPr>
          <p:cNvSpPr txBox="1"/>
          <p:nvPr/>
        </p:nvSpPr>
        <p:spPr>
          <a:xfrm>
            <a:off x="1891110" y="1599228"/>
            <a:ext cx="8409780" cy="5262979"/>
          </a:xfrm>
          <a:prstGeom prst="rect">
            <a:avLst/>
          </a:prstGeom>
          <a:noFill/>
        </p:spPr>
        <p:txBody>
          <a:bodyPr wrap="square" rtlCol="0">
            <a:spAutoFit/>
          </a:bodyPr>
          <a:lstStyle/>
          <a:p>
            <a:r>
              <a:rPr lang="en-US" sz="2400" dirty="0"/>
              <a:t>Earn observation hours during class – at least 2.5 hours.</a:t>
            </a:r>
          </a:p>
          <a:p>
            <a:endParaRPr lang="en-US" sz="2400" dirty="0"/>
          </a:p>
          <a:p>
            <a:r>
              <a:rPr lang="en-US" sz="2400" dirty="0"/>
              <a:t>Observation log will be provided at the end-of-the term.</a:t>
            </a:r>
          </a:p>
          <a:p>
            <a:endParaRPr lang="en-US" sz="2400" dirty="0"/>
          </a:p>
          <a:p>
            <a:r>
              <a:rPr lang="en-US" sz="2400" dirty="0"/>
              <a:t>Other options if you need to complete the 25 hours of observations:</a:t>
            </a:r>
          </a:p>
          <a:p>
            <a:pPr marL="342900" indent="-342900">
              <a:buFont typeface="Wingdings" pitchFamily="2" charset="2"/>
              <a:buChar char="§"/>
            </a:pPr>
            <a:r>
              <a:rPr lang="en-US" sz="2400" dirty="0"/>
              <a:t>Contact SLPs that you know</a:t>
            </a:r>
          </a:p>
          <a:p>
            <a:pPr marL="342900" indent="-342900">
              <a:buFont typeface="Wingdings" pitchFamily="2" charset="2"/>
              <a:buChar char="§"/>
            </a:pPr>
            <a:r>
              <a:rPr lang="en-US" sz="2400" dirty="0"/>
              <a:t>Sign up for limited </a:t>
            </a:r>
            <a:r>
              <a:rPr lang="en-US" sz="2400" dirty="0" err="1"/>
              <a:t>telepractice</a:t>
            </a:r>
            <a:r>
              <a:rPr lang="en-US" sz="2400" dirty="0"/>
              <a:t> observations that I will announce</a:t>
            </a:r>
          </a:p>
          <a:p>
            <a:pPr marL="342900" indent="-342900">
              <a:buFont typeface="Wingdings" pitchFamily="2" charset="2"/>
              <a:buChar char="§"/>
            </a:pPr>
            <a:r>
              <a:rPr lang="en-US" sz="2400" dirty="0"/>
              <a:t>Enroll in Master Clinician Network for online simulated observations which I can approve through August 1, 2022.</a:t>
            </a:r>
          </a:p>
          <a:p>
            <a:pPr marL="800100" lvl="1" indent="-342900">
              <a:buFont typeface="Wingdings" pitchFamily="2" charset="2"/>
              <a:buChar char="§"/>
            </a:pPr>
            <a:r>
              <a:rPr lang="en-US" sz="2400" dirty="0" err="1"/>
              <a:t>www.masterclinician.org</a:t>
            </a:r>
            <a:r>
              <a:rPr lang="en-US" sz="2400" dirty="0"/>
              <a:t>   </a:t>
            </a:r>
          </a:p>
          <a:p>
            <a:pPr lvl="1"/>
            <a:endParaRPr lang="en-US" sz="2400" dirty="0"/>
          </a:p>
          <a:p>
            <a:endParaRPr lang="en-US" sz="2400" dirty="0"/>
          </a:p>
        </p:txBody>
      </p:sp>
    </p:spTree>
    <p:extLst>
      <p:ext uri="{BB962C8B-B14F-4D97-AF65-F5344CB8AC3E}">
        <p14:creationId xmlns:p14="http://schemas.microsoft.com/office/powerpoint/2010/main" val="109012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3B90-0516-3E4E-B3EC-C77497EAF707}"/>
              </a:ext>
            </a:extLst>
          </p:cNvPr>
          <p:cNvSpPr>
            <a:spLocks noGrp="1"/>
          </p:cNvSpPr>
          <p:nvPr>
            <p:ph type="title"/>
          </p:nvPr>
        </p:nvSpPr>
        <p:spPr/>
        <p:txBody>
          <a:bodyPr/>
          <a:lstStyle/>
          <a:p>
            <a:pPr algn="ctr"/>
            <a:r>
              <a:rPr lang="en-US" b="1" dirty="0"/>
              <a:t>The Objective of Speech-Language Pathology Services</a:t>
            </a:r>
          </a:p>
        </p:txBody>
      </p:sp>
      <p:sp>
        <p:nvSpPr>
          <p:cNvPr id="3" name="Content Placeholder 2">
            <a:extLst>
              <a:ext uri="{FF2B5EF4-FFF2-40B4-BE49-F238E27FC236}">
                <a16:creationId xmlns:a16="http://schemas.microsoft.com/office/drawing/2014/main" id="{E6099405-DDD8-4E41-BDA2-0DF85EFD0BDD}"/>
              </a:ext>
            </a:extLst>
          </p:cNvPr>
          <p:cNvSpPr>
            <a:spLocks noGrp="1"/>
          </p:cNvSpPr>
          <p:nvPr>
            <p:ph idx="1"/>
          </p:nvPr>
        </p:nvSpPr>
        <p:spPr/>
        <p:txBody>
          <a:bodyPr>
            <a:normAutofit/>
          </a:bodyPr>
          <a:lstStyle/>
          <a:p>
            <a:pPr marL="0" indent="0">
              <a:buNone/>
            </a:pPr>
            <a:r>
              <a:rPr lang="en-US" sz="3200" dirty="0"/>
              <a:t>“The overall objective of speech-language pathology services is to optimize individuals’ ability to communicate and/or swallow in natural environments and, thus, improve their quality of life.  This objective is best achieved by the provision of integrated services in meaningful life contexts.”	</a:t>
            </a:r>
          </a:p>
          <a:p>
            <a:pPr marL="0" indent="0" algn="r">
              <a:buNone/>
            </a:pPr>
            <a:r>
              <a:rPr lang="en-US" sz="3200" dirty="0"/>
              <a:t>ASHA 2001</a:t>
            </a:r>
          </a:p>
        </p:txBody>
      </p:sp>
    </p:spTree>
    <p:extLst>
      <p:ext uri="{BB962C8B-B14F-4D97-AF65-F5344CB8AC3E}">
        <p14:creationId xmlns:p14="http://schemas.microsoft.com/office/powerpoint/2010/main" val="302209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3B90-0516-3E4E-B3EC-C77497EAF707}"/>
              </a:ext>
            </a:extLst>
          </p:cNvPr>
          <p:cNvSpPr>
            <a:spLocks noGrp="1"/>
          </p:cNvSpPr>
          <p:nvPr>
            <p:ph type="title"/>
          </p:nvPr>
        </p:nvSpPr>
        <p:spPr/>
        <p:txBody>
          <a:bodyPr/>
          <a:lstStyle/>
          <a:p>
            <a:pPr algn="ctr"/>
            <a:r>
              <a:rPr lang="en-US" b="1" dirty="0"/>
              <a:t>What Does an SLP Do?</a:t>
            </a:r>
          </a:p>
        </p:txBody>
      </p:sp>
      <p:sp>
        <p:nvSpPr>
          <p:cNvPr id="3" name="Content Placeholder 2">
            <a:extLst>
              <a:ext uri="{FF2B5EF4-FFF2-40B4-BE49-F238E27FC236}">
                <a16:creationId xmlns:a16="http://schemas.microsoft.com/office/drawing/2014/main" id="{E6099405-DDD8-4E41-BDA2-0DF85EFD0BDD}"/>
              </a:ext>
            </a:extLst>
          </p:cNvPr>
          <p:cNvSpPr>
            <a:spLocks noGrp="1"/>
          </p:cNvSpPr>
          <p:nvPr>
            <p:ph idx="1"/>
          </p:nvPr>
        </p:nvSpPr>
        <p:spPr/>
        <p:txBody>
          <a:bodyPr>
            <a:normAutofit/>
          </a:bodyPr>
          <a:lstStyle/>
          <a:p>
            <a:pPr marL="0" indent="0" algn="ctr">
              <a:buNone/>
            </a:pPr>
            <a:r>
              <a:rPr lang="en-US" sz="3600" dirty="0"/>
              <a:t>Let’s brainstorm!</a:t>
            </a:r>
          </a:p>
          <a:p>
            <a:pPr marL="0" indent="0">
              <a:buNone/>
            </a:pPr>
            <a:endParaRPr lang="en-US" sz="3200" dirty="0"/>
          </a:p>
          <a:p>
            <a:pPr marL="0" indent="0">
              <a:buNone/>
            </a:pPr>
            <a:r>
              <a:rPr lang="en-US" sz="3200" dirty="0"/>
              <a:t>Go to:</a:t>
            </a:r>
          </a:p>
          <a:p>
            <a:pPr marL="0" indent="0" algn="ctr">
              <a:buNone/>
            </a:pPr>
            <a:r>
              <a:rPr lang="en-US" sz="6000" dirty="0" err="1"/>
              <a:t>www.menti.com</a:t>
            </a:r>
            <a:endParaRPr lang="en-US" sz="6000" dirty="0"/>
          </a:p>
          <a:p>
            <a:pPr marL="0" indent="0" algn="ctr">
              <a:buNone/>
            </a:pPr>
            <a:endParaRPr lang="en-US" sz="3200" dirty="0"/>
          </a:p>
          <a:p>
            <a:pPr marL="0" indent="0" algn="ctr">
              <a:buNone/>
            </a:pPr>
            <a:r>
              <a:rPr lang="en-US" sz="3200" b="1" dirty="0"/>
              <a:t>6393 9702</a:t>
            </a:r>
            <a:endParaRPr lang="en-US" sz="6000" b="1" dirty="0"/>
          </a:p>
          <a:p>
            <a:pPr marL="0" indent="0">
              <a:buNone/>
            </a:pPr>
            <a:endParaRPr lang="en-US" sz="3200" dirty="0"/>
          </a:p>
        </p:txBody>
      </p:sp>
    </p:spTree>
    <p:extLst>
      <p:ext uri="{BB962C8B-B14F-4D97-AF65-F5344CB8AC3E}">
        <p14:creationId xmlns:p14="http://schemas.microsoft.com/office/powerpoint/2010/main" val="192765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3B90-0516-3E4E-B3EC-C77497EAF707}"/>
              </a:ext>
            </a:extLst>
          </p:cNvPr>
          <p:cNvSpPr>
            <a:spLocks noGrp="1"/>
          </p:cNvSpPr>
          <p:nvPr>
            <p:ph type="title"/>
          </p:nvPr>
        </p:nvSpPr>
        <p:spPr/>
        <p:txBody>
          <a:bodyPr/>
          <a:lstStyle/>
          <a:p>
            <a:pPr algn="ctr"/>
            <a:r>
              <a:rPr lang="en-US" b="1" dirty="0"/>
              <a:t>How do we do all of this?</a:t>
            </a:r>
          </a:p>
        </p:txBody>
      </p:sp>
      <p:sp>
        <p:nvSpPr>
          <p:cNvPr id="4" name="Rectangle 3">
            <a:extLst>
              <a:ext uri="{FF2B5EF4-FFF2-40B4-BE49-F238E27FC236}">
                <a16:creationId xmlns:a16="http://schemas.microsoft.com/office/drawing/2014/main" id="{8B5C77D8-7ED7-8847-ADA8-880B069C38A0}"/>
              </a:ext>
            </a:extLst>
          </p:cNvPr>
          <p:cNvSpPr/>
          <p:nvPr/>
        </p:nvSpPr>
        <p:spPr>
          <a:xfrm>
            <a:off x="838200" y="1846575"/>
            <a:ext cx="2761679" cy="22352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2A6FB1-221F-BB4A-9019-15DC22B23E59}"/>
              </a:ext>
            </a:extLst>
          </p:cNvPr>
          <p:cNvSpPr txBox="1"/>
          <p:nvPr/>
        </p:nvSpPr>
        <p:spPr>
          <a:xfrm>
            <a:off x="1084103" y="2019296"/>
            <a:ext cx="2241872" cy="1938992"/>
          </a:xfrm>
          <a:prstGeom prst="rect">
            <a:avLst/>
          </a:prstGeom>
          <a:noFill/>
        </p:spPr>
        <p:txBody>
          <a:bodyPr wrap="square" rtlCol="0">
            <a:spAutoFit/>
          </a:bodyPr>
          <a:lstStyle/>
          <a:p>
            <a:pPr algn="ctr"/>
            <a:r>
              <a:rPr lang="en-US" sz="2400" dirty="0"/>
              <a:t>Knowledge and science related to communication disorders</a:t>
            </a:r>
          </a:p>
        </p:txBody>
      </p:sp>
      <p:sp>
        <p:nvSpPr>
          <p:cNvPr id="6" name="Rectangle 5">
            <a:extLst>
              <a:ext uri="{FF2B5EF4-FFF2-40B4-BE49-F238E27FC236}">
                <a16:creationId xmlns:a16="http://schemas.microsoft.com/office/drawing/2014/main" id="{7F024C71-1888-F84C-9726-F11A84351DF5}"/>
              </a:ext>
            </a:extLst>
          </p:cNvPr>
          <p:cNvSpPr/>
          <p:nvPr/>
        </p:nvSpPr>
        <p:spPr>
          <a:xfrm>
            <a:off x="4516002" y="1843315"/>
            <a:ext cx="2761679" cy="22352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0AE4CC4-6B52-524E-ADFD-E7E0DDF2F3F3}"/>
              </a:ext>
            </a:extLst>
          </p:cNvPr>
          <p:cNvSpPr txBox="1"/>
          <p:nvPr/>
        </p:nvSpPr>
        <p:spPr>
          <a:xfrm>
            <a:off x="4752122" y="2279508"/>
            <a:ext cx="2241872" cy="1200329"/>
          </a:xfrm>
          <a:prstGeom prst="rect">
            <a:avLst/>
          </a:prstGeom>
          <a:noFill/>
        </p:spPr>
        <p:txBody>
          <a:bodyPr wrap="square" rtlCol="0">
            <a:spAutoFit/>
          </a:bodyPr>
          <a:lstStyle/>
          <a:p>
            <a:pPr algn="ctr"/>
            <a:r>
              <a:rPr lang="en-US" sz="2400" dirty="0"/>
              <a:t>Caring expressions of the humanities</a:t>
            </a:r>
          </a:p>
        </p:txBody>
      </p:sp>
      <p:sp>
        <p:nvSpPr>
          <p:cNvPr id="8" name="Rectangle 7">
            <a:extLst>
              <a:ext uri="{FF2B5EF4-FFF2-40B4-BE49-F238E27FC236}">
                <a16:creationId xmlns:a16="http://schemas.microsoft.com/office/drawing/2014/main" id="{5F8EF423-381F-6647-B900-D2074CB5A340}"/>
              </a:ext>
            </a:extLst>
          </p:cNvPr>
          <p:cNvSpPr/>
          <p:nvPr/>
        </p:nvSpPr>
        <p:spPr>
          <a:xfrm>
            <a:off x="8469366" y="1843315"/>
            <a:ext cx="2761680" cy="213089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0C9F99-3DB3-0840-A094-7D5CE52FF73D}"/>
              </a:ext>
            </a:extLst>
          </p:cNvPr>
          <p:cNvSpPr/>
          <p:nvPr/>
        </p:nvSpPr>
        <p:spPr>
          <a:xfrm>
            <a:off x="8729270" y="2432426"/>
            <a:ext cx="2241872" cy="830997"/>
          </a:xfrm>
          <a:prstGeom prst="rect">
            <a:avLst/>
          </a:prstGeom>
        </p:spPr>
        <p:txBody>
          <a:bodyPr wrap="square">
            <a:spAutoFit/>
          </a:bodyPr>
          <a:lstStyle/>
          <a:p>
            <a:pPr algn="ctr"/>
            <a:r>
              <a:rPr lang="en-US" sz="2400" dirty="0"/>
              <a:t>Therapeutic skills</a:t>
            </a:r>
          </a:p>
        </p:txBody>
      </p:sp>
      <p:sp>
        <p:nvSpPr>
          <p:cNvPr id="13" name="TextBox 12">
            <a:extLst>
              <a:ext uri="{FF2B5EF4-FFF2-40B4-BE49-F238E27FC236}">
                <a16:creationId xmlns:a16="http://schemas.microsoft.com/office/drawing/2014/main" id="{2C075F08-CB87-4C4C-B4C0-C53A7BEE62AA}"/>
              </a:ext>
            </a:extLst>
          </p:cNvPr>
          <p:cNvSpPr txBox="1"/>
          <p:nvPr/>
        </p:nvSpPr>
        <p:spPr>
          <a:xfrm>
            <a:off x="3722379" y="2124649"/>
            <a:ext cx="747320" cy="1446550"/>
          </a:xfrm>
          <a:prstGeom prst="rect">
            <a:avLst/>
          </a:prstGeom>
          <a:noFill/>
        </p:spPr>
        <p:txBody>
          <a:bodyPr wrap="none" rtlCol="0">
            <a:spAutoFit/>
          </a:bodyPr>
          <a:lstStyle/>
          <a:p>
            <a:r>
              <a:rPr lang="en-US" sz="8800" dirty="0"/>
              <a:t>+</a:t>
            </a:r>
          </a:p>
        </p:txBody>
      </p:sp>
      <p:sp>
        <p:nvSpPr>
          <p:cNvPr id="14" name="TextBox 13">
            <a:extLst>
              <a:ext uri="{FF2B5EF4-FFF2-40B4-BE49-F238E27FC236}">
                <a16:creationId xmlns:a16="http://schemas.microsoft.com/office/drawing/2014/main" id="{3336FF25-0C59-424E-930D-5FF91D648F6B}"/>
              </a:ext>
            </a:extLst>
          </p:cNvPr>
          <p:cNvSpPr txBox="1"/>
          <p:nvPr/>
        </p:nvSpPr>
        <p:spPr>
          <a:xfrm>
            <a:off x="7513801" y="2118385"/>
            <a:ext cx="747320" cy="1446550"/>
          </a:xfrm>
          <a:prstGeom prst="rect">
            <a:avLst/>
          </a:prstGeom>
          <a:noFill/>
        </p:spPr>
        <p:txBody>
          <a:bodyPr wrap="none" rtlCol="0">
            <a:spAutoFit/>
          </a:bodyPr>
          <a:lstStyle/>
          <a:p>
            <a:r>
              <a:rPr lang="en-US" sz="8800" dirty="0"/>
              <a:t>+</a:t>
            </a:r>
          </a:p>
        </p:txBody>
      </p:sp>
      <p:sp>
        <p:nvSpPr>
          <p:cNvPr id="15" name="TextBox 14">
            <a:extLst>
              <a:ext uri="{FF2B5EF4-FFF2-40B4-BE49-F238E27FC236}">
                <a16:creationId xmlns:a16="http://schemas.microsoft.com/office/drawing/2014/main" id="{ACFC22CE-4219-9C41-94CA-C5521CBF28DE}"/>
              </a:ext>
            </a:extLst>
          </p:cNvPr>
          <p:cNvSpPr txBox="1"/>
          <p:nvPr/>
        </p:nvSpPr>
        <p:spPr>
          <a:xfrm>
            <a:off x="1552348" y="4629874"/>
            <a:ext cx="10391243" cy="1384995"/>
          </a:xfrm>
          <a:prstGeom prst="rect">
            <a:avLst/>
          </a:prstGeom>
          <a:noFill/>
        </p:spPr>
        <p:txBody>
          <a:bodyPr wrap="none" rtlCol="0">
            <a:spAutoFit/>
          </a:bodyPr>
          <a:lstStyle/>
          <a:p>
            <a:r>
              <a:rPr lang="en-US" sz="2800" i="1" dirty="0"/>
              <a:t>“Artistry merges research-based knowledge and practical application.”</a:t>
            </a:r>
          </a:p>
          <a:p>
            <a:pPr algn="r"/>
            <a:r>
              <a:rPr lang="en-US" sz="2800" i="1" dirty="0"/>
              <a:t>Debra M Dwight, 2015</a:t>
            </a:r>
          </a:p>
          <a:p>
            <a:pPr algn="r"/>
            <a:r>
              <a:rPr lang="en-US" sz="2800" i="1" dirty="0"/>
              <a:t>Here’s How to Do Therapy</a:t>
            </a:r>
          </a:p>
        </p:txBody>
      </p:sp>
    </p:spTree>
    <p:extLst>
      <p:ext uri="{BB962C8B-B14F-4D97-AF65-F5344CB8AC3E}">
        <p14:creationId xmlns:p14="http://schemas.microsoft.com/office/powerpoint/2010/main" val="1677191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3B90-0516-3E4E-B3EC-C77497EAF707}"/>
              </a:ext>
            </a:extLst>
          </p:cNvPr>
          <p:cNvSpPr>
            <a:spLocks noGrp="1"/>
          </p:cNvSpPr>
          <p:nvPr>
            <p:ph type="title"/>
          </p:nvPr>
        </p:nvSpPr>
        <p:spPr>
          <a:xfrm>
            <a:off x="2152650" y="265957"/>
            <a:ext cx="7886700" cy="1325563"/>
          </a:xfrm>
        </p:spPr>
        <p:txBody>
          <a:bodyPr/>
          <a:lstStyle/>
          <a:p>
            <a:pPr algn="ctr"/>
            <a:r>
              <a:rPr lang="en-US" b="1" dirty="0"/>
              <a:t>Critical Thinking</a:t>
            </a:r>
            <a:br>
              <a:rPr lang="en-US" b="1" dirty="0"/>
            </a:br>
            <a:r>
              <a:rPr lang="en-US" b="1" dirty="0"/>
              <a:t>Evidence-Based Practice</a:t>
            </a:r>
          </a:p>
        </p:txBody>
      </p:sp>
      <p:sp>
        <p:nvSpPr>
          <p:cNvPr id="3" name="TextBox 2">
            <a:extLst>
              <a:ext uri="{FF2B5EF4-FFF2-40B4-BE49-F238E27FC236}">
                <a16:creationId xmlns:a16="http://schemas.microsoft.com/office/drawing/2014/main" id="{4A1A938C-A6D7-CE43-8895-0EAC89A7E72E}"/>
              </a:ext>
            </a:extLst>
          </p:cNvPr>
          <p:cNvSpPr txBox="1"/>
          <p:nvPr/>
        </p:nvSpPr>
        <p:spPr>
          <a:xfrm>
            <a:off x="1732345" y="1591519"/>
            <a:ext cx="8611565" cy="4154984"/>
          </a:xfrm>
          <a:prstGeom prst="rect">
            <a:avLst/>
          </a:prstGeom>
          <a:noFill/>
        </p:spPr>
        <p:txBody>
          <a:bodyPr wrap="square" rtlCol="0">
            <a:spAutoFit/>
          </a:bodyPr>
          <a:lstStyle/>
          <a:p>
            <a:r>
              <a:rPr lang="en-US" sz="2400" dirty="0"/>
              <a:t>“</a:t>
            </a:r>
            <a:r>
              <a:rPr lang="en-US" sz="2400" b="1" dirty="0"/>
              <a:t>Critical Thinking </a:t>
            </a:r>
            <a:r>
              <a:rPr lang="en-US" sz="2400" dirty="0"/>
              <a:t>is the objective analysis and evaluation of an issue to form a reasoned judgment that goes beyond memorization/recall of information and is free from feelings or personal biases.” Roth, F. &amp; Worthington, C. (2021) </a:t>
            </a:r>
            <a:r>
              <a:rPr lang="en-US" sz="2400" i="1" dirty="0"/>
              <a:t>Treatment Resource Manual for Speech-Language Pathology. </a:t>
            </a:r>
            <a:r>
              <a:rPr lang="en-US" sz="2400" dirty="0"/>
              <a:t>San Diego, CA:  Plural Publishing, Inc.</a:t>
            </a:r>
          </a:p>
          <a:p>
            <a:endParaRPr lang="en-US" sz="2400" dirty="0"/>
          </a:p>
          <a:p>
            <a:r>
              <a:rPr lang="en-US" sz="2400" dirty="0"/>
              <a:t>	Practiced intentionally</a:t>
            </a:r>
          </a:p>
          <a:p>
            <a:endParaRPr lang="en-US" sz="2400" dirty="0"/>
          </a:p>
          <a:p>
            <a:r>
              <a:rPr lang="en-US" sz="2400" dirty="0"/>
              <a:t>	Arguments or evidence evaluated  </a:t>
            </a:r>
          </a:p>
          <a:p>
            <a:endParaRPr lang="en-US" sz="2400" dirty="0"/>
          </a:p>
          <a:p>
            <a:r>
              <a:rPr lang="en-US" sz="2400" dirty="0"/>
              <a:t>	Recognition of cognitive biases (e.g., confirmation bias)</a:t>
            </a:r>
          </a:p>
        </p:txBody>
      </p:sp>
    </p:spTree>
    <p:extLst>
      <p:ext uri="{BB962C8B-B14F-4D97-AF65-F5344CB8AC3E}">
        <p14:creationId xmlns:p14="http://schemas.microsoft.com/office/powerpoint/2010/main" val="284491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BD15-678C-E84D-AD97-F4F9F1FAB3C5}"/>
              </a:ext>
            </a:extLst>
          </p:cNvPr>
          <p:cNvSpPr>
            <a:spLocks noGrp="1"/>
          </p:cNvSpPr>
          <p:nvPr>
            <p:ph type="title"/>
          </p:nvPr>
        </p:nvSpPr>
        <p:spPr/>
        <p:txBody>
          <a:bodyPr/>
          <a:lstStyle/>
          <a:p>
            <a:r>
              <a:rPr lang="en-US" dirty="0"/>
              <a:t>Bloom’s Cognitive Taxonomy</a:t>
            </a:r>
          </a:p>
        </p:txBody>
      </p:sp>
      <p:sp>
        <p:nvSpPr>
          <p:cNvPr id="4" name="Triangle 3">
            <a:extLst>
              <a:ext uri="{FF2B5EF4-FFF2-40B4-BE49-F238E27FC236}">
                <a16:creationId xmlns:a16="http://schemas.microsoft.com/office/drawing/2014/main" id="{9E942A5D-7665-6C45-A5FA-1BD63EE70937}"/>
              </a:ext>
            </a:extLst>
          </p:cNvPr>
          <p:cNvSpPr/>
          <p:nvPr/>
        </p:nvSpPr>
        <p:spPr>
          <a:xfrm>
            <a:off x="2635169" y="1230471"/>
            <a:ext cx="5868364" cy="53590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D45EB36-F4CD-AD4B-AF62-FEA69671BB32}"/>
              </a:ext>
            </a:extLst>
          </p:cNvPr>
          <p:cNvSpPr txBox="1"/>
          <p:nvPr/>
        </p:nvSpPr>
        <p:spPr>
          <a:xfrm>
            <a:off x="2866663" y="6129330"/>
            <a:ext cx="6182808"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ln>
        </p:spPr>
        <p:txBody>
          <a:bodyPr wrap="square" rtlCol="0">
            <a:spAutoFit/>
          </a:bodyPr>
          <a:lstStyle/>
          <a:p>
            <a:r>
              <a:rPr lang="en-US" b="1" dirty="0"/>
              <a:t>Remember: </a:t>
            </a:r>
            <a:r>
              <a:rPr lang="en-US" dirty="0"/>
              <a:t>recall facts and terminology</a:t>
            </a:r>
          </a:p>
        </p:txBody>
      </p:sp>
      <p:sp>
        <p:nvSpPr>
          <p:cNvPr id="6" name="TextBox 5">
            <a:extLst>
              <a:ext uri="{FF2B5EF4-FFF2-40B4-BE49-F238E27FC236}">
                <a16:creationId xmlns:a16="http://schemas.microsoft.com/office/drawing/2014/main" id="{A5D7FA26-A2B3-DE48-86A5-4AE68882537A}"/>
              </a:ext>
            </a:extLst>
          </p:cNvPr>
          <p:cNvSpPr txBox="1"/>
          <p:nvPr/>
        </p:nvSpPr>
        <p:spPr>
          <a:xfrm>
            <a:off x="3181109" y="5511992"/>
            <a:ext cx="5868363"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ln>
        </p:spPr>
        <p:txBody>
          <a:bodyPr wrap="square" rtlCol="0">
            <a:spAutoFit/>
          </a:bodyPr>
          <a:lstStyle/>
          <a:p>
            <a:r>
              <a:rPr lang="en-US" b="1" dirty="0"/>
              <a:t>Understanding: </a:t>
            </a:r>
            <a:r>
              <a:rPr lang="en-US" dirty="0"/>
              <a:t>attach meaning to information</a:t>
            </a:r>
          </a:p>
        </p:txBody>
      </p:sp>
      <p:sp>
        <p:nvSpPr>
          <p:cNvPr id="7" name="TextBox 6">
            <a:extLst>
              <a:ext uri="{FF2B5EF4-FFF2-40B4-BE49-F238E27FC236}">
                <a16:creationId xmlns:a16="http://schemas.microsoft.com/office/drawing/2014/main" id="{2AB9914C-B927-A841-9CD4-23953ABAC430}"/>
              </a:ext>
            </a:extLst>
          </p:cNvPr>
          <p:cNvSpPr txBox="1"/>
          <p:nvPr/>
        </p:nvSpPr>
        <p:spPr>
          <a:xfrm>
            <a:off x="3543129" y="4786242"/>
            <a:ext cx="5506342"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ln>
        </p:spPr>
        <p:txBody>
          <a:bodyPr wrap="square" rtlCol="0">
            <a:spAutoFit/>
          </a:bodyPr>
          <a:lstStyle/>
          <a:p>
            <a:r>
              <a:rPr lang="en-US" b="1" dirty="0"/>
              <a:t>Apply: </a:t>
            </a:r>
            <a:r>
              <a:rPr lang="en-US" dirty="0"/>
              <a:t>use of prior knowledge on topic</a:t>
            </a:r>
            <a:endParaRPr lang="en-US" b="1" dirty="0"/>
          </a:p>
        </p:txBody>
      </p:sp>
      <p:sp>
        <p:nvSpPr>
          <p:cNvPr id="9" name="TextBox 8">
            <a:extLst>
              <a:ext uri="{FF2B5EF4-FFF2-40B4-BE49-F238E27FC236}">
                <a16:creationId xmlns:a16="http://schemas.microsoft.com/office/drawing/2014/main" id="{7AD19284-5A79-9147-A100-97D7DBC6D891}"/>
              </a:ext>
            </a:extLst>
          </p:cNvPr>
          <p:cNvSpPr txBox="1"/>
          <p:nvPr/>
        </p:nvSpPr>
        <p:spPr>
          <a:xfrm>
            <a:off x="4003813" y="4000660"/>
            <a:ext cx="5160120"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ln>
        </p:spPr>
        <p:txBody>
          <a:bodyPr wrap="square" rtlCol="0">
            <a:spAutoFit/>
          </a:bodyPr>
          <a:lstStyle/>
          <a:p>
            <a:r>
              <a:rPr lang="en-US" b="1" dirty="0"/>
              <a:t>Analyze: </a:t>
            </a:r>
            <a:r>
              <a:rPr lang="en-US" dirty="0"/>
              <a:t>relationships between pieces of information</a:t>
            </a:r>
            <a:endParaRPr lang="en-US" b="1" dirty="0"/>
          </a:p>
        </p:txBody>
      </p:sp>
      <p:sp>
        <p:nvSpPr>
          <p:cNvPr id="10" name="TextBox 9">
            <a:extLst>
              <a:ext uri="{FF2B5EF4-FFF2-40B4-BE49-F238E27FC236}">
                <a16:creationId xmlns:a16="http://schemas.microsoft.com/office/drawing/2014/main" id="{FCB23396-6EE0-784F-B9F3-26796A17E8AD}"/>
              </a:ext>
            </a:extLst>
          </p:cNvPr>
          <p:cNvSpPr txBox="1"/>
          <p:nvPr/>
        </p:nvSpPr>
        <p:spPr>
          <a:xfrm>
            <a:off x="4490492" y="3198656"/>
            <a:ext cx="4612675"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accent1"/>
            </a:solidFill>
          </a:ln>
        </p:spPr>
        <p:txBody>
          <a:bodyPr wrap="square" rtlCol="0">
            <a:spAutoFit/>
          </a:bodyPr>
          <a:lstStyle/>
          <a:p>
            <a:r>
              <a:rPr lang="en-US" b="1" dirty="0"/>
              <a:t>Evaluate: </a:t>
            </a:r>
            <a:r>
              <a:rPr lang="en-US" dirty="0"/>
              <a:t>judgment about quality of relevance</a:t>
            </a:r>
            <a:endParaRPr lang="en-US" b="1" dirty="0"/>
          </a:p>
        </p:txBody>
      </p:sp>
      <p:sp>
        <p:nvSpPr>
          <p:cNvPr id="12" name="TextBox 11">
            <a:extLst>
              <a:ext uri="{FF2B5EF4-FFF2-40B4-BE49-F238E27FC236}">
                <a16:creationId xmlns:a16="http://schemas.microsoft.com/office/drawing/2014/main" id="{CF5253FA-EBA3-0D4A-AAAF-9E8E2813CE52}"/>
              </a:ext>
            </a:extLst>
          </p:cNvPr>
          <p:cNvSpPr txBox="1"/>
          <p:nvPr/>
        </p:nvSpPr>
        <p:spPr>
          <a:xfrm>
            <a:off x="4952489" y="2229446"/>
            <a:ext cx="4211444"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a:solidFill>
              <a:schemeClr val="tx1"/>
            </a:solidFill>
          </a:ln>
        </p:spPr>
        <p:txBody>
          <a:bodyPr wrap="square" rtlCol="0">
            <a:spAutoFit/>
          </a:bodyPr>
          <a:lstStyle/>
          <a:p>
            <a:r>
              <a:rPr lang="en-US" b="1" dirty="0"/>
              <a:t>Create: </a:t>
            </a:r>
            <a:r>
              <a:rPr lang="en-US" dirty="0"/>
              <a:t>original thinking</a:t>
            </a:r>
            <a:endParaRPr lang="en-US" b="1" dirty="0"/>
          </a:p>
        </p:txBody>
      </p:sp>
    </p:spTree>
    <p:extLst>
      <p:ext uri="{BB962C8B-B14F-4D97-AF65-F5344CB8AC3E}">
        <p14:creationId xmlns:p14="http://schemas.microsoft.com/office/powerpoint/2010/main" val="10591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Getting to Know You!</a:t>
            </a:r>
          </a:p>
        </p:txBody>
      </p:sp>
      <p:sp>
        <p:nvSpPr>
          <p:cNvPr id="7" name="Content Placeholder 6">
            <a:extLst>
              <a:ext uri="{FF2B5EF4-FFF2-40B4-BE49-F238E27FC236}">
                <a16:creationId xmlns:a16="http://schemas.microsoft.com/office/drawing/2014/main" id="{1139561A-DC07-094E-B28F-F0122844604D}"/>
              </a:ext>
            </a:extLst>
          </p:cNvPr>
          <p:cNvSpPr>
            <a:spLocks noGrp="1"/>
          </p:cNvSpPr>
          <p:nvPr>
            <p:ph idx="1"/>
          </p:nvPr>
        </p:nvSpPr>
        <p:spPr>
          <a:xfrm>
            <a:off x="2152650" y="1825625"/>
            <a:ext cx="7886700" cy="4951095"/>
          </a:xfrm>
        </p:spPr>
        <p:txBody>
          <a:bodyPr>
            <a:normAutofit/>
          </a:bodyPr>
          <a:lstStyle/>
          <a:p>
            <a:r>
              <a:rPr lang="en-US" sz="4000" dirty="0"/>
              <a:t>Complete course “get to know you” questionnaire and pre-survey by 3/31 at 5:00 PM</a:t>
            </a:r>
          </a:p>
        </p:txBody>
      </p:sp>
    </p:spTree>
    <p:extLst>
      <p:ext uri="{BB962C8B-B14F-4D97-AF65-F5344CB8AC3E}">
        <p14:creationId xmlns:p14="http://schemas.microsoft.com/office/powerpoint/2010/main" val="88736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0B33-C63D-7F47-9CE2-7E7543342E97}"/>
              </a:ext>
            </a:extLst>
          </p:cNvPr>
          <p:cNvSpPr>
            <a:spLocks noGrp="1"/>
          </p:cNvSpPr>
          <p:nvPr>
            <p:ph type="title"/>
          </p:nvPr>
        </p:nvSpPr>
        <p:spPr>
          <a:xfrm>
            <a:off x="2056436" y="318828"/>
            <a:ext cx="8611565" cy="1325563"/>
          </a:xfrm>
        </p:spPr>
        <p:txBody>
          <a:bodyPr/>
          <a:lstStyle/>
          <a:p>
            <a:r>
              <a:rPr lang="en-US" b="1" u="sng" dirty="0"/>
              <a:t>Two Broad Components of Therapeutic Skills</a:t>
            </a:r>
          </a:p>
        </p:txBody>
      </p:sp>
      <p:sp>
        <p:nvSpPr>
          <p:cNvPr id="3" name="TextBox 2">
            <a:extLst>
              <a:ext uri="{FF2B5EF4-FFF2-40B4-BE49-F238E27FC236}">
                <a16:creationId xmlns:a16="http://schemas.microsoft.com/office/drawing/2014/main" id="{8FBCB753-A325-F148-A0D1-C22B21AA9E1B}"/>
              </a:ext>
            </a:extLst>
          </p:cNvPr>
          <p:cNvSpPr txBox="1"/>
          <p:nvPr/>
        </p:nvSpPr>
        <p:spPr>
          <a:xfrm>
            <a:off x="2779853" y="2257848"/>
            <a:ext cx="6632294" cy="2862322"/>
          </a:xfrm>
          <a:prstGeom prst="rect">
            <a:avLst/>
          </a:prstGeom>
          <a:noFill/>
        </p:spPr>
        <p:txBody>
          <a:bodyPr wrap="square" rtlCol="0">
            <a:spAutoFit/>
          </a:bodyPr>
          <a:lstStyle/>
          <a:p>
            <a:pPr marL="571500" indent="-571500">
              <a:buFont typeface="Wingdings" pitchFamily="2" charset="2"/>
              <a:buChar char="v"/>
            </a:pPr>
            <a:r>
              <a:rPr lang="en-US" sz="3600" b="1" dirty="0"/>
              <a:t>Interpersonal Communication</a:t>
            </a:r>
          </a:p>
          <a:p>
            <a:endParaRPr lang="en-US" sz="3600" b="1" dirty="0"/>
          </a:p>
          <a:p>
            <a:pPr marL="571500" indent="-571500">
              <a:buFont typeface="Wingdings" pitchFamily="2" charset="2"/>
              <a:buChar char="v"/>
            </a:pPr>
            <a:endParaRPr lang="en-US" sz="3600" b="1" dirty="0"/>
          </a:p>
          <a:p>
            <a:pPr marL="571500" indent="-571500">
              <a:buFont typeface="Wingdings" pitchFamily="2" charset="2"/>
              <a:buChar char="v"/>
            </a:pPr>
            <a:endParaRPr lang="en-US" sz="3600" b="1" dirty="0"/>
          </a:p>
          <a:p>
            <a:pPr marL="571500" indent="-571500">
              <a:buFont typeface="Wingdings" pitchFamily="2" charset="2"/>
              <a:buChar char="v"/>
            </a:pPr>
            <a:r>
              <a:rPr lang="en-US" sz="3600" b="1" dirty="0"/>
              <a:t>Therapeutic-Specific Skills</a:t>
            </a:r>
          </a:p>
        </p:txBody>
      </p:sp>
    </p:spTree>
    <p:extLst>
      <p:ext uri="{BB962C8B-B14F-4D97-AF65-F5344CB8AC3E}">
        <p14:creationId xmlns:p14="http://schemas.microsoft.com/office/powerpoint/2010/main" val="20943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7809-40E2-4144-A293-DFDA754BB657}"/>
              </a:ext>
            </a:extLst>
          </p:cNvPr>
          <p:cNvSpPr>
            <a:spLocks noGrp="1"/>
          </p:cNvSpPr>
          <p:nvPr>
            <p:ph type="title"/>
          </p:nvPr>
        </p:nvSpPr>
        <p:spPr/>
        <p:txBody>
          <a:bodyPr/>
          <a:lstStyle/>
          <a:p>
            <a:pPr marL="457200" indent="-457200">
              <a:buFont typeface="Wingdings" pitchFamily="2" charset="2"/>
              <a:buChar char="v"/>
            </a:pPr>
            <a:r>
              <a:rPr lang="en-US" sz="3200" b="1" dirty="0"/>
              <a:t>Interpersonal Communication</a:t>
            </a:r>
            <a:br>
              <a:rPr lang="en-US" sz="3200" b="1" dirty="0"/>
            </a:br>
            <a:endParaRPr lang="en-US" dirty="0"/>
          </a:p>
        </p:txBody>
      </p:sp>
      <p:sp>
        <p:nvSpPr>
          <p:cNvPr id="3" name="Content Placeholder 2">
            <a:extLst>
              <a:ext uri="{FF2B5EF4-FFF2-40B4-BE49-F238E27FC236}">
                <a16:creationId xmlns:a16="http://schemas.microsoft.com/office/drawing/2014/main" id="{C9B1B559-25A4-AC43-9D22-2515AA1C4455}"/>
              </a:ext>
            </a:extLst>
          </p:cNvPr>
          <p:cNvSpPr>
            <a:spLocks noGrp="1"/>
          </p:cNvSpPr>
          <p:nvPr>
            <p:ph idx="1"/>
          </p:nvPr>
        </p:nvSpPr>
        <p:spPr>
          <a:xfrm>
            <a:off x="1874857" y="1253331"/>
            <a:ext cx="8561649" cy="4811803"/>
          </a:xfrm>
        </p:spPr>
        <p:txBody>
          <a:bodyPr>
            <a:normAutofit fontScale="92500"/>
          </a:bodyPr>
          <a:lstStyle/>
          <a:p>
            <a:r>
              <a:rPr lang="en-US" dirty="0"/>
              <a:t>Listening</a:t>
            </a:r>
          </a:p>
          <a:p>
            <a:pPr lvl="1"/>
            <a:r>
              <a:rPr lang="en-US" sz="2500" dirty="0"/>
              <a:t>Attending, questioning, paraphrasing, reflecting feelings, summarizing</a:t>
            </a:r>
          </a:p>
          <a:p>
            <a:r>
              <a:rPr lang="en-US" dirty="0"/>
              <a:t>Conversation &amp; Regulating </a:t>
            </a:r>
          </a:p>
          <a:p>
            <a:pPr lvl="1"/>
            <a:r>
              <a:rPr lang="en-US" sz="2500" dirty="0"/>
              <a:t>Opening &amp; closing conversations, defining goals, clarifying expectations</a:t>
            </a:r>
          </a:p>
          <a:p>
            <a:r>
              <a:rPr lang="en-US" dirty="0"/>
              <a:t>Assertiveness</a:t>
            </a:r>
          </a:p>
          <a:p>
            <a:pPr lvl="1"/>
            <a:r>
              <a:rPr lang="en-US" sz="2500" dirty="0"/>
              <a:t>Requesting, giving directions, critiquing, responding to criticism</a:t>
            </a:r>
          </a:p>
          <a:p>
            <a:r>
              <a:rPr lang="en-US" dirty="0"/>
              <a:t>Nonverbal Behaviors and Emotional Affect</a:t>
            </a:r>
          </a:p>
          <a:p>
            <a:pPr lvl="1"/>
            <a:r>
              <a:rPr lang="en-US" sz="2500" dirty="0"/>
              <a:t>Clinician’s eye contact, body language, proximity, mood</a:t>
            </a:r>
          </a:p>
          <a:p>
            <a:pPr lvl="1"/>
            <a:r>
              <a:rPr lang="en-US" sz="2500" dirty="0"/>
              <a:t>Clinician’s ability to read the client’s nonverbal communication</a:t>
            </a:r>
          </a:p>
        </p:txBody>
      </p:sp>
      <p:sp>
        <p:nvSpPr>
          <p:cNvPr id="4" name="TextBox 3">
            <a:extLst>
              <a:ext uri="{FF2B5EF4-FFF2-40B4-BE49-F238E27FC236}">
                <a16:creationId xmlns:a16="http://schemas.microsoft.com/office/drawing/2014/main" id="{E57C37C6-BB62-F040-9BBE-A6A599ECA30A}"/>
              </a:ext>
            </a:extLst>
          </p:cNvPr>
          <p:cNvSpPr txBox="1"/>
          <p:nvPr/>
        </p:nvSpPr>
        <p:spPr>
          <a:xfrm>
            <a:off x="2033287" y="6065135"/>
            <a:ext cx="8275899" cy="646331"/>
          </a:xfrm>
          <a:prstGeom prst="rect">
            <a:avLst/>
          </a:prstGeom>
          <a:noFill/>
        </p:spPr>
        <p:txBody>
          <a:bodyPr wrap="square" rtlCol="0">
            <a:spAutoFit/>
          </a:bodyPr>
          <a:lstStyle/>
          <a:p>
            <a:r>
              <a:rPr lang="en-US" dirty="0"/>
              <a:t>Taken from:</a:t>
            </a:r>
          </a:p>
          <a:p>
            <a:r>
              <a:rPr lang="en-US" dirty="0"/>
              <a:t>Dwight, D. (2015). </a:t>
            </a:r>
            <a:r>
              <a:rPr lang="en-US" i="1" dirty="0"/>
              <a:t>Here’s How to Do Therapy. </a:t>
            </a:r>
            <a:r>
              <a:rPr lang="en-US" dirty="0"/>
              <a:t>San Diego, CA: Plural Publishing.</a:t>
            </a:r>
          </a:p>
        </p:txBody>
      </p:sp>
    </p:spTree>
    <p:extLst>
      <p:ext uri="{BB962C8B-B14F-4D97-AF65-F5344CB8AC3E}">
        <p14:creationId xmlns:p14="http://schemas.microsoft.com/office/powerpoint/2010/main" val="3496392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7809-40E2-4144-A293-DFDA754BB657}"/>
              </a:ext>
            </a:extLst>
          </p:cNvPr>
          <p:cNvSpPr>
            <a:spLocks noGrp="1"/>
          </p:cNvSpPr>
          <p:nvPr>
            <p:ph type="title"/>
          </p:nvPr>
        </p:nvSpPr>
        <p:spPr/>
        <p:txBody>
          <a:bodyPr/>
          <a:lstStyle/>
          <a:p>
            <a:pPr marL="457200" indent="-457200">
              <a:buFont typeface="Wingdings" pitchFamily="2" charset="2"/>
              <a:buChar char="v"/>
            </a:pPr>
            <a:r>
              <a:rPr lang="en-US" sz="3200" b="1" dirty="0"/>
              <a:t>Therapeutic-Specific Skills</a:t>
            </a:r>
            <a:br>
              <a:rPr lang="en-US" sz="3200" b="1" dirty="0"/>
            </a:br>
            <a:endParaRPr lang="en-US" dirty="0"/>
          </a:p>
        </p:txBody>
      </p:sp>
      <p:sp>
        <p:nvSpPr>
          <p:cNvPr id="3" name="Content Placeholder 2">
            <a:extLst>
              <a:ext uri="{FF2B5EF4-FFF2-40B4-BE49-F238E27FC236}">
                <a16:creationId xmlns:a16="http://schemas.microsoft.com/office/drawing/2014/main" id="{C9B1B559-25A4-AC43-9D22-2515AA1C4455}"/>
              </a:ext>
            </a:extLst>
          </p:cNvPr>
          <p:cNvSpPr>
            <a:spLocks noGrp="1"/>
          </p:cNvSpPr>
          <p:nvPr>
            <p:ph idx="1"/>
          </p:nvPr>
        </p:nvSpPr>
        <p:spPr>
          <a:xfrm>
            <a:off x="1747537" y="1114434"/>
            <a:ext cx="8561649" cy="5743566"/>
          </a:xfrm>
        </p:spPr>
        <p:txBody>
          <a:bodyPr>
            <a:normAutofit lnSpcReduction="10000"/>
          </a:bodyPr>
          <a:lstStyle/>
          <a:p>
            <a:pPr marL="457200" indent="-457200">
              <a:buFont typeface="+mj-lt"/>
              <a:buAutoNum type="arabicParenR"/>
            </a:pPr>
            <a:r>
              <a:rPr lang="en-US" dirty="0"/>
              <a:t>Motivation/Behavioral Management (intrinsic/extrinsic)</a:t>
            </a:r>
          </a:p>
          <a:p>
            <a:pPr marL="457200" indent="-457200">
              <a:buFont typeface="+mj-lt"/>
              <a:buAutoNum type="arabicParenR"/>
            </a:pPr>
            <a:r>
              <a:rPr lang="en-US" dirty="0"/>
              <a:t>Communicating Expectations</a:t>
            </a:r>
          </a:p>
          <a:p>
            <a:pPr marL="457200" indent="-457200">
              <a:buFont typeface="+mj-lt"/>
              <a:buAutoNum type="arabicParenR"/>
            </a:pPr>
            <a:r>
              <a:rPr lang="en-US" dirty="0"/>
              <a:t>Enthusiasm/Animation/Voice</a:t>
            </a:r>
          </a:p>
          <a:p>
            <a:pPr marL="457200" indent="-457200">
              <a:buFont typeface="+mj-lt"/>
              <a:buAutoNum type="arabicParenR"/>
            </a:pPr>
            <a:r>
              <a:rPr lang="en-US" dirty="0"/>
              <a:t>Environmental Management</a:t>
            </a:r>
          </a:p>
          <a:p>
            <a:pPr marL="457200" indent="-457200">
              <a:buFont typeface="+mj-lt"/>
              <a:buAutoNum type="arabicParenR"/>
            </a:pPr>
            <a:r>
              <a:rPr lang="en-US" dirty="0"/>
              <a:t>Preparation</a:t>
            </a:r>
          </a:p>
          <a:p>
            <a:pPr marL="457200" indent="-457200">
              <a:buFont typeface="+mj-lt"/>
              <a:buAutoNum type="arabicParenR"/>
            </a:pPr>
            <a:r>
              <a:rPr lang="en-US" dirty="0"/>
              <a:t>Pacing and Transitions</a:t>
            </a:r>
          </a:p>
          <a:p>
            <a:pPr marL="457200" indent="-457200">
              <a:buFont typeface="+mj-lt"/>
              <a:buAutoNum type="arabicParenR"/>
            </a:pPr>
            <a:r>
              <a:rPr lang="en-US" dirty="0"/>
              <a:t>Presentation of Stimuli</a:t>
            </a:r>
          </a:p>
          <a:p>
            <a:pPr marL="457200" indent="-457200">
              <a:buFont typeface="+mj-lt"/>
              <a:buAutoNum type="arabicParenR"/>
            </a:pPr>
            <a:r>
              <a:rPr lang="en-US" dirty="0"/>
              <a:t>Instructional Strategies</a:t>
            </a:r>
          </a:p>
          <a:p>
            <a:pPr marL="457200" indent="-457200">
              <a:buFont typeface="+mj-lt"/>
              <a:buAutoNum type="arabicParenR"/>
            </a:pPr>
            <a:r>
              <a:rPr lang="en-US" dirty="0"/>
              <a:t>Positive and Corrective Feedback</a:t>
            </a:r>
          </a:p>
          <a:p>
            <a:pPr marL="457200" indent="-457200">
              <a:buFont typeface="+mj-lt"/>
              <a:buAutoNum type="arabicParenR"/>
            </a:pPr>
            <a:r>
              <a:rPr lang="en-US" dirty="0"/>
              <a:t>Data Collection</a:t>
            </a:r>
          </a:p>
          <a:p>
            <a:pPr marL="457200" indent="-457200">
              <a:buFont typeface="+mj-lt"/>
              <a:buAutoNum type="arabicParenR"/>
            </a:pPr>
            <a:r>
              <a:rPr lang="en-US" dirty="0"/>
              <a:t>Reflection and Troubleshooting</a:t>
            </a:r>
          </a:p>
          <a:p>
            <a:pPr marL="457200" indent="-457200">
              <a:buFont typeface="+mj-lt"/>
              <a:buAutoNum type="arabicParenR"/>
            </a:pPr>
            <a:endParaRPr lang="en-US" sz="2500" dirty="0"/>
          </a:p>
          <a:p>
            <a:pPr marL="457200" indent="-457200">
              <a:buFont typeface="+mj-lt"/>
              <a:buAutoNum type="arabicParenR"/>
            </a:pPr>
            <a:endParaRPr lang="en-US" sz="2500" dirty="0"/>
          </a:p>
          <a:p>
            <a:pPr marL="0" indent="0">
              <a:buNone/>
            </a:pPr>
            <a:endParaRPr lang="en-US" sz="2500" dirty="0"/>
          </a:p>
        </p:txBody>
      </p:sp>
    </p:spTree>
    <p:extLst>
      <p:ext uri="{BB962C8B-B14F-4D97-AF65-F5344CB8AC3E}">
        <p14:creationId xmlns:p14="http://schemas.microsoft.com/office/powerpoint/2010/main" val="95249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DDB5-0205-2B43-B767-DC667DA7AF00}"/>
              </a:ext>
            </a:extLst>
          </p:cNvPr>
          <p:cNvSpPr>
            <a:spLocks noGrp="1"/>
          </p:cNvSpPr>
          <p:nvPr>
            <p:ph type="title"/>
          </p:nvPr>
        </p:nvSpPr>
        <p:spPr/>
        <p:txBody>
          <a:bodyPr/>
          <a:lstStyle/>
          <a:p>
            <a:r>
              <a:rPr lang="en-US" b="1" dirty="0"/>
              <a:t>Course Communication and Resources </a:t>
            </a:r>
          </a:p>
        </p:txBody>
      </p:sp>
      <p:sp>
        <p:nvSpPr>
          <p:cNvPr id="3" name="Content Placeholder 2">
            <a:extLst>
              <a:ext uri="{FF2B5EF4-FFF2-40B4-BE49-F238E27FC236}">
                <a16:creationId xmlns:a16="http://schemas.microsoft.com/office/drawing/2014/main" id="{DDF87BFA-D16E-6F49-921B-1E839F2E6921}"/>
              </a:ext>
            </a:extLst>
          </p:cNvPr>
          <p:cNvSpPr>
            <a:spLocks noGrp="1"/>
          </p:cNvSpPr>
          <p:nvPr>
            <p:ph idx="1"/>
          </p:nvPr>
        </p:nvSpPr>
        <p:spPr/>
        <p:txBody>
          <a:bodyPr/>
          <a:lstStyle/>
          <a:p>
            <a:r>
              <a:rPr lang="en-US" dirty="0"/>
              <a:t>Course communication:</a:t>
            </a:r>
          </a:p>
          <a:p>
            <a:pPr lvl="1"/>
            <a:r>
              <a:rPr lang="en-US" dirty="0"/>
              <a:t>Email: </a:t>
            </a:r>
            <a:r>
              <a:rPr lang="en-US" dirty="0">
                <a:hlinkClick r:id="rId2"/>
              </a:rPr>
              <a:t>jwright16@uoregon.edu</a:t>
            </a:r>
            <a:r>
              <a:rPr lang="en-US" dirty="0"/>
              <a:t> </a:t>
            </a:r>
          </a:p>
          <a:p>
            <a:pPr lvl="1"/>
            <a:r>
              <a:rPr lang="en-US" dirty="0"/>
              <a:t>Canvas</a:t>
            </a:r>
          </a:p>
          <a:p>
            <a:pPr lvl="1"/>
            <a:r>
              <a:rPr lang="en-US" dirty="0">
                <a:hlinkClick r:id="rId3"/>
              </a:rPr>
              <a:t>Microsoft Teams </a:t>
            </a:r>
            <a:endParaRPr lang="en-US" dirty="0"/>
          </a:p>
          <a:p>
            <a:pPr lvl="1"/>
            <a:endParaRPr lang="en-US" dirty="0"/>
          </a:p>
          <a:p>
            <a:r>
              <a:rPr lang="en-US" dirty="0"/>
              <a:t>Course Resources:</a:t>
            </a:r>
          </a:p>
          <a:p>
            <a:pPr lvl="1"/>
            <a:r>
              <a:rPr lang="en-US" dirty="0"/>
              <a:t>Canvas </a:t>
            </a:r>
          </a:p>
          <a:p>
            <a:pPr lvl="1"/>
            <a:r>
              <a:rPr lang="en-US" dirty="0">
                <a:hlinkClick r:id="rId4"/>
              </a:rPr>
              <a:t>GitHub course website</a:t>
            </a:r>
            <a:endParaRPr lang="en-US" dirty="0"/>
          </a:p>
        </p:txBody>
      </p:sp>
    </p:spTree>
    <p:extLst>
      <p:ext uri="{BB962C8B-B14F-4D97-AF65-F5344CB8AC3E}">
        <p14:creationId xmlns:p14="http://schemas.microsoft.com/office/powerpoint/2010/main" val="93524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Methods</a:t>
            </a:r>
          </a:p>
        </p:txBody>
      </p:sp>
      <p:sp>
        <p:nvSpPr>
          <p:cNvPr id="3" name="Content Placeholder 2"/>
          <p:cNvSpPr>
            <a:spLocks noGrp="1"/>
          </p:cNvSpPr>
          <p:nvPr>
            <p:ph idx="1"/>
          </p:nvPr>
        </p:nvSpPr>
        <p:spPr/>
        <p:txBody>
          <a:bodyPr>
            <a:normAutofit/>
          </a:bodyPr>
          <a:lstStyle/>
          <a:p>
            <a:r>
              <a:rPr lang="en-US" sz="2400" dirty="0"/>
              <a:t>Basic Clinical Methods</a:t>
            </a:r>
          </a:p>
          <a:p>
            <a:r>
              <a:rPr lang="en-US" sz="2400" dirty="0"/>
              <a:t>Applied, real-life video case-example</a:t>
            </a:r>
          </a:p>
          <a:p>
            <a:r>
              <a:rPr lang="en-US" sz="2400" dirty="0"/>
              <a:t>Preparation for Graduate School and other vocations</a:t>
            </a:r>
          </a:p>
          <a:p>
            <a:r>
              <a:rPr lang="en-US" sz="2400" dirty="0"/>
              <a:t>Seminar Format</a:t>
            </a:r>
          </a:p>
        </p:txBody>
      </p:sp>
    </p:spTree>
    <p:extLst>
      <p:ext uri="{BB962C8B-B14F-4D97-AF65-F5344CB8AC3E}">
        <p14:creationId xmlns:p14="http://schemas.microsoft.com/office/powerpoint/2010/main" val="227635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Learner Outcomes</a:t>
            </a:r>
          </a:p>
        </p:txBody>
      </p:sp>
      <p:sp>
        <p:nvSpPr>
          <p:cNvPr id="3" name="Content Placeholder 2"/>
          <p:cNvSpPr>
            <a:spLocks noGrp="1"/>
          </p:cNvSpPr>
          <p:nvPr>
            <p:ph idx="1"/>
          </p:nvPr>
        </p:nvSpPr>
        <p:spPr>
          <a:xfrm>
            <a:off x="2152650" y="1825625"/>
            <a:ext cx="7886700" cy="4780127"/>
          </a:xfrm>
        </p:spPr>
        <p:txBody>
          <a:bodyPr>
            <a:normAutofit fontScale="92500" lnSpcReduction="10000"/>
          </a:bodyPr>
          <a:lstStyle/>
          <a:p>
            <a:pPr marL="0" indent="0">
              <a:buNone/>
            </a:pPr>
            <a:r>
              <a:rPr lang="en-US" sz="2400" dirty="0"/>
              <a:t>Following this course, students will have introductory (developing) skills in:</a:t>
            </a:r>
          </a:p>
          <a:p>
            <a:pPr lvl="0"/>
            <a:r>
              <a:rPr lang="en-US" sz="2400" dirty="0"/>
              <a:t>Describing general </a:t>
            </a:r>
            <a:r>
              <a:rPr lang="en-US" sz="2400" u="sng" dirty="0"/>
              <a:t>assessment</a:t>
            </a:r>
            <a:r>
              <a:rPr lang="en-US" sz="2400" dirty="0"/>
              <a:t> practices, including: </a:t>
            </a:r>
          </a:p>
          <a:p>
            <a:pPr lvl="1"/>
            <a:r>
              <a:rPr lang="en-US" dirty="0"/>
              <a:t>interpreting case history information and developing assessment plans, </a:t>
            </a:r>
          </a:p>
          <a:p>
            <a:pPr lvl="1"/>
            <a:r>
              <a:rPr lang="en-US" dirty="0"/>
              <a:t>administering and scoring treatment protocols, and </a:t>
            </a:r>
          </a:p>
          <a:p>
            <a:pPr lvl="1"/>
            <a:r>
              <a:rPr lang="en-US" dirty="0"/>
              <a:t>interpreting assessment data to develop an evidence-based treatment plan.</a:t>
            </a:r>
          </a:p>
          <a:p>
            <a:pPr lvl="0"/>
            <a:r>
              <a:rPr lang="en-US" sz="2400" dirty="0"/>
              <a:t>Describing general </a:t>
            </a:r>
            <a:r>
              <a:rPr lang="en-US" sz="2400" u="sng" dirty="0"/>
              <a:t>treatment</a:t>
            </a:r>
            <a:r>
              <a:rPr lang="en-US" sz="2400" dirty="0"/>
              <a:t> practices, including: </a:t>
            </a:r>
          </a:p>
          <a:p>
            <a:pPr lvl="1"/>
            <a:r>
              <a:rPr lang="en-US" dirty="0"/>
              <a:t>planning treatment using evidence-based decision-making,</a:t>
            </a:r>
          </a:p>
          <a:p>
            <a:pPr lvl="1"/>
            <a:r>
              <a:rPr lang="en-US" dirty="0"/>
              <a:t>planning treatment sessions,</a:t>
            </a:r>
          </a:p>
          <a:p>
            <a:pPr lvl="1"/>
            <a:r>
              <a:rPr lang="en-US" dirty="0"/>
              <a:t>analyzing session data to inform clinical decisions,</a:t>
            </a:r>
          </a:p>
          <a:p>
            <a:pPr lvl="1"/>
            <a:r>
              <a:rPr lang="en-US" dirty="0"/>
              <a:t>measuring treatment outcomes,</a:t>
            </a:r>
          </a:p>
          <a:p>
            <a:pPr lvl="1"/>
            <a:r>
              <a:rPr lang="en-US" dirty="0"/>
              <a:t>referral, and service delivery options</a:t>
            </a:r>
          </a:p>
        </p:txBody>
      </p:sp>
    </p:spTree>
    <p:extLst>
      <p:ext uri="{BB962C8B-B14F-4D97-AF65-F5344CB8AC3E}">
        <p14:creationId xmlns:p14="http://schemas.microsoft.com/office/powerpoint/2010/main" val="412082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 and Materials</a:t>
            </a:r>
          </a:p>
        </p:txBody>
      </p:sp>
      <p:sp>
        <p:nvSpPr>
          <p:cNvPr id="3" name="Content Placeholder 2"/>
          <p:cNvSpPr>
            <a:spLocks noGrp="1"/>
          </p:cNvSpPr>
          <p:nvPr>
            <p:ph idx="1"/>
          </p:nvPr>
        </p:nvSpPr>
        <p:spPr>
          <a:xfrm>
            <a:off x="2152650" y="1825625"/>
            <a:ext cx="7886700" cy="4839335"/>
          </a:xfrm>
        </p:spPr>
        <p:txBody>
          <a:bodyPr>
            <a:normAutofit lnSpcReduction="10000"/>
          </a:bodyPr>
          <a:lstStyle/>
          <a:p>
            <a:pPr marL="0" indent="0">
              <a:buNone/>
            </a:pPr>
            <a:r>
              <a:rPr lang="en-US" sz="2400" dirty="0"/>
              <a:t>This class meets twice per week for 1-hour, 20-minute sessions. </a:t>
            </a:r>
          </a:p>
          <a:p>
            <a:pPr marL="0" indent="0">
              <a:buNone/>
            </a:pPr>
            <a:endParaRPr lang="en-US" sz="2400" dirty="0"/>
          </a:p>
          <a:p>
            <a:pPr marL="0" indent="0">
              <a:buNone/>
            </a:pPr>
            <a:r>
              <a:rPr lang="en-US" sz="2400" dirty="0"/>
              <a:t>There is not a required textbook for this class.  All course materials can be found on Canvas and the </a:t>
            </a:r>
            <a:r>
              <a:rPr lang="en-US" sz="2400" dirty="0">
                <a:hlinkClick r:id="rId2"/>
              </a:rPr>
              <a:t>GitHub course website</a:t>
            </a:r>
            <a:r>
              <a:rPr lang="en-US" sz="2400" dirty="0"/>
              <a:t>.</a:t>
            </a:r>
          </a:p>
          <a:p>
            <a:pPr marL="0" indent="0">
              <a:buNone/>
            </a:pPr>
            <a:endParaRPr lang="en-US" sz="2400" dirty="0"/>
          </a:p>
          <a:p>
            <a:pPr marL="0" indent="0">
              <a:buNone/>
            </a:pPr>
            <a:r>
              <a:rPr lang="en-US" sz="2400" dirty="0"/>
              <a:t>OPTIONAL, not required, text that students pursuing graduate school in communication disorders may find to be a valuable reference:</a:t>
            </a:r>
            <a:endParaRPr lang="en-US" dirty="0"/>
          </a:p>
          <a:p>
            <a:pPr marL="0" indent="0">
              <a:buNone/>
            </a:pPr>
            <a:r>
              <a:rPr lang="en-US" sz="2400" dirty="0">
                <a:hlinkClick r:id="rId3"/>
              </a:rPr>
              <a:t>Roth, F. &amp; Worthington, C. (2021) </a:t>
            </a:r>
            <a:r>
              <a:rPr lang="en-US" sz="2400" b="1" i="1" dirty="0">
                <a:hlinkClick r:id="rId3"/>
              </a:rPr>
              <a:t>Treatment Resource Manual for Speech-Language Pathology</a:t>
            </a:r>
            <a:r>
              <a:rPr lang="en-US" sz="2400" i="1" dirty="0">
                <a:hlinkClick r:id="rId3"/>
              </a:rPr>
              <a:t>. </a:t>
            </a:r>
            <a:r>
              <a:rPr lang="en-US" sz="2400" dirty="0">
                <a:hlinkClick r:id="rId3"/>
              </a:rPr>
              <a:t>San Diego, CA:  Plural Publishing, Inc.</a:t>
            </a:r>
            <a:endParaRPr lang="en-US" sz="2400" dirty="0"/>
          </a:p>
          <a:p>
            <a:pPr marL="0" indent="0">
              <a:buNone/>
            </a:pPr>
            <a:endParaRPr lang="en-US" dirty="0"/>
          </a:p>
        </p:txBody>
      </p:sp>
    </p:spTree>
    <p:extLst>
      <p:ext uri="{BB962C8B-B14F-4D97-AF65-F5344CB8AC3E}">
        <p14:creationId xmlns:p14="http://schemas.microsoft.com/office/powerpoint/2010/main" val="157125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Confidentiality Agreement</a:t>
            </a:r>
          </a:p>
        </p:txBody>
      </p:sp>
      <p:sp>
        <p:nvSpPr>
          <p:cNvPr id="3" name="Content Placeholder 2"/>
          <p:cNvSpPr>
            <a:spLocks noGrp="1"/>
          </p:cNvSpPr>
          <p:nvPr>
            <p:ph idx="1"/>
          </p:nvPr>
        </p:nvSpPr>
        <p:spPr/>
        <p:txBody>
          <a:bodyPr>
            <a:normAutofit/>
          </a:bodyPr>
          <a:lstStyle/>
          <a:p>
            <a:r>
              <a:rPr lang="en-US" dirty="0"/>
              <a:t>Please read carefully and sign</a:t>
            </a:r>
          </a:p>
          <a:p>
            <a:pPr lvl="1"/>
            <a:r>
              <a:rPr lang="en-US" dirty="0"/>
              <a:t>Upload the signed document to Canvas</a:t>
            </a:r>
          </a:p>
          <a:p>
            <a:pPr lvl="2"/>
            <a:r>
              <a:rPr lang="en-US" sz="2400" dirty="0"/>
              <a:t>Must be your signature, but can use a digitally saved signature</a:t>
            </a:r>
          </a:p>
          <a:p>
            <a:pPr marL="685800" lvl="2" indent="0">
              <a:buNone/>
            </a:pPr>
            <a:endParaRPr lang="en-US" sz="2400" dirty="0"/>
          </a:p>
          <a:p>
            <a:pPr marL="685800" lvl="2" indent="0">
              <a:buNone/>
            </a:pPr>
            <a:endParaRPr lang="en-US" sz="2400" dirty="0"/>
          </a:p>
        </p:txBody>
      </p:sp>
    </p:spTree>
    <p:extLst>
      <p:ext uri="{BB962C8B-B14F-4D97-AF65-F5344CB8AC3E}">
        <p14:creationId xmlns:p14="http://schemas.microsoft.com/office/powerpoint/2010/main" val="43514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9005" y="-191855"/>
            <a:ext cx="7886700" cy="1325563"/>
          </a:xfrm>
        </p:spPr>
        <p:txBody>
          <a:bodyPr>
            <a:normAutofit/>
          </a:bodyPr>
          <a:lstStyle/>
          <a:p>
            <a:r>
              <a:rPr lang="en-US" sz="4000" u="sng" dirty="0"/>
              <a:t>Grading Policy– Pass/No Pass Class</a:t>
            </a:r>
          </a:p>
        </p:txBody>
      </p:sp>
      <p:sp>
        <p:nvSpPr>
          <p:cNvPr id="3" name="Content Placeholder 2"/>
          <p:cNvSpPr>
            <a:spLocks noGrp="1"/>
          </p:cNvSpPr>
          <p:nvPr>
            <p:ph idx="1"/>
          </p:nvPr>
        </p:nvSpPr>
        <p:spPr>
          <a:xfrm>
            <a:off x="1706881" y="758283"/>
            <a:ext cx="8765177" cy="5910146"/>
          </a:xfrm>
        </p:spPr>
        <p:txBody>
          <a:bodyPr>
            <a:normAutofit/>
          </a:bodyPr>
          <a:lstStyle/>
          <a:p>
            <a:pPr marL="0" indent="0">
              <a:buNone/>
            </a:pPr>
            <a:r>
              <a:rPr lang="en-US" dirty="0"/>
              <a:t>To “</a:t>
            </a:r>
            <a:r>
              <a:rPr lang="en-US" b="1" dirty="0"/>
              <a:t>pass”</a:t>
            </a:r>
            <a:r>
              <a:rPr lang="en-US" dirty="0"/>
              <a:t> this course, students must complete all the following assignments and earn at least 70% of total points:</a:t>
            </a:r>
          </a:p>
          <a:p>
            <a:pPr marL="0" indent="0">
              <a:buNone/>
            </a:pPr>
            <a:endParaRPr lang="en-US" sz="1050" dirty="0"/>
          </a:p>
          <a:p>
            <a:pPr marL="0" indent="0">
              <a:buNone/>
            </a:pPr>
            <a:endParaRPr lang="en-US" dirty="0"/>
          </a:p>
        </p:txBody>
      </p:sp>
      <p:graphicFrame>
        <p:nvGraphicFramePr>
          <p:cNvPr id="4" name="Table 3">
            <a:extLst>
              <a:ext uri="{FF2B5EF4-FFF2-40B4-BE49-F238E27FC236}">
                <a16:creationId xmlns:a16="http://schemas.microsoft.com/office/drawing/2014/main" id="{5C1F0CC5-D45D-6D43-AF4C-5C34E04C038B}"/>
              </a:ext>
            </a:extLst>
          </p:cNvPr>
          <p:cNvGraphicFramePr>
            <a:graphicFrameLocks noGrp="1"/>
          </p:cNvGraphicFramePr>
          <p:nvPr>
            <p:extLst>
              <p:ext uri="{D42A27DB-BD31-4B8C-83A1-F6EECF244321}">
                <p14:modId xmlns:p14="http://schemas.microsoft.com/office/powerpoint/2010/main" val="1341058500"/>
              </p:ext>
            </p:extLst>
          </p:nvPr>
        </p:nvGraphicFramePr>
        <p:xfrm>
          <a:off x="1930400" y="1669143"/>
          <a:ext cx="8554723" cy="5116695"/>
        </p:xfrm>
        <a:graphic>
          <a:graphicData uri="http://schemas.openxmlformats.org/drawingml/2006/table">
            <a:tbl>
              <a:tblPr firstRow="1" firstCol="1" bandRow="1">
                <a:tableStyleId>{5C22544A-7EE6-4342-B048-85BDC9FD1C3A}</a:tableStyleId>
              </a:tblPr>
              <a:tblGrid>
                <a:gridCol w="5643573">
                  <a:extLst>
                    <a:ext uri="{9D8B030D-6E8A-4147-A177-3AD203B41FA5}">
                      <a16:colId xmlns:a16="http://schemas.microsoft.com/office/drawing/2014/main" val="3814901158"/>
                    </a:ext>
                  </a:extLst>
                </a:gridCol>
                <a:gridCol w="1134975">
                  <a:extLst>
                    <a:ext uri="{9D8B030D-6E8A-4147-A177-3AD203B41FA5}">
                      <a16:colId xmlns:a16="http://schemas.microsoft.com/office/drawing/2014/main" val="614939407"/>
                    </a:ext>
                  </a:extLst>
                </a:gridCol>
                <a:gridCol w="1776175">
                  <a:extLst>
                    <a:ext uri="{9D8B030D-6E8A-4147-A177-3AD203B41FA5}">
                      <a16:colId xmlns:a16="http://schemas.microsoft.com/office/drawing/2014/main" val="4065604554"/>
                    </a:ext>
                  </a:extLst>
                </a:gridCol>
              </a:tblGrid>
              <a:tr h="610950">
                <a:tc>
                  <a:txBody>
                    <a:bodyPr/>
                    <a:lstStyle/>
                    <a:p>
                      <a:pPr marL="0" marR="0">
                        <a:spcBef>
                          <a:spcPts val="0"/>
                        </a:spcBef>
                        <a:spcAft>
                          <a:spcPts val="0"/>
                        </a:spcAft>
                      </a:pPr>
                      <a:r>
                        <a:rPr lang="en-US" sz="1600" dirty="0">
                          <a:effectLst/>
                        </a:rPr>
                        <a:t>Required assignments </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Possible </a:t>
                      </a:r>
                    </a:p>
                    <a:p>
                      <a:pPr marL="0" marR="0">
                        <a:spcBef>
                          <a:spcPts val="0"/>
                        </a:spcBef>
                        <a:spcAft>
                          <a:spcPts val="0"/>
                        </a:spcAft>
                      </a:pPr>
                      <a:r>
                        <a:rPr lang="en-US" sz="1600">
                          <a:effectLst/>
                        </a:rPr>
                        <a:t>Points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Due Date</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59047837"/>
                  </a:ext>
                </a:extLst>
              </a:tr>
              <a:tr h="398390">
                <a:tc>
                  <a:txBody>
                    <a:bodyPr/>
                    <a:lstStyle/>
                    <a:p>
                      <a:pPr marL="0" marR="0">
                        <a:spcBef>
                          <a:spcPts val="0"/>
                        </a:spcBef>
                        <a:spcAft>
                          <a:spcPts val="0"/>
                        </a:spcAft>
                      </a:pPr>
                      <a:r>
                        <a:rPr lang="en-US" sz="1600">
                          <a:effectLst/>
                        </a:rPr>
                        <a:t>Assignment #1:  Designing an Assessment</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25</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4/21 5:00 pm</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34074341"/>
                  </a:ext>
                </a:extLst>
              </a:tr>
              <a:tr h="398390">
                <a:tc>
                  <a:txBody>
                    <a:bodyPr/>
                    <a:lstStyle/>
                    <a:p>
                      <a:pPr marL="0" marR="0">
                        <a:spcBef>
                          <a:spcPts val="0"/>
                        </a:spcBef>
                        <a:spcAft>
                          <a:spcPts val="0"/>
                        </a:spcAft>
                      </a:pPr>
                      <a:r>
                        <a:rPr lang="en-US" sz="1600">
                          <a:effectLst/>
                        </a:rPr>
                        <a:t>Midterm Group Participation Feedback</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4</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4/26 5:00 pm</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45463630"/>
                  </a:ext>
                </a:extLst>
              </a:tr>
              <a:tr h="380569">
                <a:tc>
                  <a:txBody>
                    <a:bodyPr/>
                    <a:lstStyle/>
                    <a:p>
                      <a:pPr marL="0" marR="0">
                        <a:spcBef>
                          <a:spcPts val="0"/>
                        </a:spcBef>
                        <a:spcAft>
                          <a:spcPts val="0"/>
                        </a:spcAft>
                      </a:pPr>
                      <a:r>
                        <a:rPr lang="en-US" sz="1600">
                          <a:effectLst/>
                        </a:rPr>
                        <a:t>Assignment #2: Lesson Plan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18</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5/10 5:00 pm</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7363317"/>
                  </a:ext>
                </a:extLst>
              </a:tr>
              <a:tr h="398390">
                <a:tc>
                  <a:txBody>
                    <a:bodyPr/>
                    <a:lstStyle/>
                    <a:p>
                      <a:pPr marL="0" marR="0">
                        <a:spcBef>
                          <a:spcPts val="0"/>
                        </a:spcBef>
                        <a:spcAft>
                          <a:spcPts val="0"/>
                        </a:spcAft>
                      </a:pPr>
                      <a:r>
                        <a:rPr lang="en-US" sz="1600">
                          <a:effectLst/>
                        </a:rPr>
                        <a:t>Assignment #3:  Data Collection Form</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14</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5/17 5:00 pm</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9452319"/>
                  </a:ext>
                </a:extLst>
              </a:tr>
              <a:tr h="380569">
                <a:tc>
                  <a:txBody>
                    <a:bodyPr/>
                    <a:lstStyle/>
                    <a:p>
                      <a:pPr marL="0" marR="0">
                        <a:spcBef>
                          <a:spcPts val="0"/>
                        </a:spcBef>
                        <a:spcAft>
                          <a:spcPts val="0"/>
                        </a:spcAft>
                      </a:pPr>
                      <a:r>
                        <a:rPr lang="en-US" sz="1600">
                          <a:effectLst/>
                        </a:rPr>
                        <a:t>Assignment #4:  SOAP Note</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18</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5/24 5:00 pm</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94676049"/>
                  </a:ext>
                </a:extLst>
              </a:tr>
              <a:tr h="398390">
                <a:tc>
                  <a:txBody>
                    <a:bodyPr/>
                    <a:lstStyle/>
                    <a:p>
                      <a:pPr marL="0" marR="0">
                        <a:spcBef>
                          <a:spcPts val="0"/>
                        </a:spcBef>
                        <a:spcAft>
                          <a:spcPts val="0"/>
                        </a:spcAft>
                      </a:pPr>
                      <a:r>
                        <a:rPr lang="en-US" sz="1600">
                          <a:effectLst/>
                        </a:rPr>
                        <a:t>Terms &amp; Definitions log – at least 50 entries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10</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6/3 5:00 pm</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6285895"/>
                  </a:ext>
                </a:extLst>
              </a:tr>
              <a:tr h="380569">
                <a:tc>
                  <a:txBody>
                    <a:bodyPr/>
                    <a:lstStyle/>
                    <a:p>
                      <a:pPr marL="0" marR="0">
                        <a:spcBef>
                          <a:spcPts val="0"/>
                        </a:spcBef>
                        <a:spcAft>
                          <a:spcPts val="0"/>
                        </a:spcAft>
                      </a:pPr>
                      <a:r>
                        <a:rPr lang="en-US" sz="1600">
                          <a:effectLst/>
                        </a:rPr>
                        <a:t>In-Class Activities packet</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27</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6/3 5:00pm</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65251214"/>
                  </a:ext>
                </a:extLst>
              </a:tr>
              <a:tr h="380569">
                <a:tc>
                  <a:txBody>
                    <a:bodyPr/>
                    <a:lstStyle/>
                    <a:p>
                      <a:pPr marL="0" marR="0">
                        <a:spcBef>
                          <a:spcPts val="0"/>
                        </a:spcBef>
                        <a:spcAft>
                          <a:spcPts val="0"/>
                        </a:spcAft>
                      </a:pPr>
                      <a:r>
                        <a:rPr lang="en-US" sz="1600">
                          <a:effectLst/>
                        </a:rPr>
                        <a:t>Final Group Participation Rating</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4</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6/3 5:00 pm</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2857256"/>
                  </a:ext>
                </a:extLst>
              </a:tr>
              <a:tr h="398390">
                <a:tc>
                  <a:txBody>
                    <a:bodyPr/>
                    <a:lstStyle/>
                    <a:p>
                      <a:pPr marL="0" marR="0">
                        <a:spcBef>
                          <a:spcPts val="0"/>
                        </a:spcBef>
                        <a:spcAft>
                          <a:spcPts val="0"/>
                        </a:spcAft>
                      </a:pPr>
                      <a:r>
                        <a:rPr lang="en-US" sz="1600">
                          <a:effectLst/>
                        </a:rPr>
                        <a:t>Quizzes – must complete at least 12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16</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TBA</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54378474"/>
                  </a:ext>
                </a:extLst>
              </a:tr>
              <a:tr h="380569">
                <a:tc>
                  <a:txBody>
                    <a:bodyPr/>
                    <a:lstStyle/>
                    <a:p>
                      <a:pPr marL="0" marR="0">
                        <a:spcBef>
                          <a:spcPts val="0"/>
                        </a:spcBef>
                        <a:spcAft>
                          <a:spcPts val="0"/>
                        </a:spcAft>
                      </a:pPr>
                      <a:r>
                        <a:rPr lang="en-US" sz="1600">
                          <a:effectLst/>
                        </a:rPr>
                        <a:t>TOTAL POSSIBLE POINTS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136</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7662518"/>
                  </a:ext>
                </a:extLst>
              </a:tr>
              <a:tr h="610950">
                <a:tc>
                  <a:txBody>
                    <a:bodyPr/>
                    <a:lstStyle/>
                    <a:p>
                      <a:pPr marL="0" marR="0">
                        <a:spcBef>
                          <a:spcPts val="0"/>
                        </a:spcBef>
                        <a:spcAft>
                          <a:spcPts val="0"/>
                        </a:spcAft>
                      </a:pPr>
                      <a:r>
                        <a:rPr lang="en-US" sz="1600" dirty="0">
                          <a:effectLst/>
                        </a:rPr>
                        <a:t>PASS = completion of all assignments and earning at least 70% of total points (95)</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51580485"/>
                  </a:ext>
                </a:extLst>
              </a:tr>
            </a:tbl>
          </a:graphicData>
        </a:graphic>
      </p:graphicFrame>
      <p:sp>
        <p:nvSpPr>
          <p:cNvPr id="5" name="Rectangle 1">
            <a:extLst>
              <a:ext uri="{FF2B5EF4-FFF2-40B4-BE49-F238E27FC236}">
                <a16:creationId xmlns:a16="http://schemas.microsoft.com/office/drawing/2014/main" id="{DFEFB5BF-3C19-1341-A95D-83501A2B6C76}"/>
              </a:ext>
            </a:extLst>
          </p:cNvPr>
          <p:cNvSpPr>
            <a:spLocks noChangeArrowheads="1"/>
          </p:cNvSpPr>
          <p:nvPr/>
        </p:nvSpPr>
        <p:spPr bwMode="auto">
          <a:xfrm>
            <a:off x="1265093" y="2864427"/>
            <a:ext cx="141739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4205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 Pass/No Pass Class</a:t>
            </a:r>
          </a:p>
        </p:txBody>
      </p:sp>
      <p:sp>
        <p:nvSpPr>
          <p:cNvPr id="3" name="Content Placeholder 2"/>
          <p:cNvSpPr>
            <a:spLocks noGrp="1"/>
          </p:cNvSpPr>
          <p:nvPr>
            <p:ph idx="1"/>
          </p:nvPr>
        </p:nvSpPr>
        <p:spPr>
          <a:xfrm>
            <a:off x="1746070" y="1436915"/>
            <a:ext cx="8293281" cy="4740049"/>
          </a:xfrm>
        </p:spPr>
        <p:txBody>
          <a:bodyPr>
            <a:normAutofit fontScale="92500" lnSpcReduction="10000"/>
          </a:bodyPr>
          <a:lstStyle/>
          <a:p>
            <a:pPr marL="0" indent="0">
              <a:buNone/>
            </a:pPr>
            <a:r>
              <a:rPr lang="en-US" dirty="0"/>
              <a:t>Students will </a:t>
            </a:r>
            <a:r>
              <a:rPr lang="en-US" b="1" dirty="0"/>
              <a:t>“not pass” </a:t>
            </a:r>
            <a:r>
              <a:rPr lang="en-US" dirty="0"/>
              <a:t>this course, if they:</a:t>
            </a:r>
          </a:p>
          <a:p>
            <a:pPr lvl="0"/>
            <a:r>
              <a:rPr lang="en-US" dirty="0"/>
              <a:t>do not submit all of the required assignments</a:t>
            </a:r>
          </a:p>
          <a:p>
            <a:pPr lvl="0"/>
            <a:r>
              <a:rPr lang="en-US" dirty="0"/>
              <a:t>earn less than 70% of the total possible points (94 points or below)</a:t>
            </a:r>
          </a:p>
          <a:p>
            <a:pPr lvl="0"/>
            <a:r>
              <a:rPr lang="en-US" dirty="0"/>
              <a:t>violate the Academic Misconduct Policy (more information follows), for example:</a:t>
            </a:r>
          </a:p>
          <a:p>
            <a:pPr lvl="1"/>
            <a:r>
              <a:rPr lang="en-US" sz="2800" dirty="0"/>
              <a:t>doing someone else’s work</a:t>
            </a:r>
          </a:p>
          <a:p>
            <a:pPr lvl="1"/>
            <a:r>
              <a:rPr lang="en-US" sz="2800" dirty="0"/>
              <a:t>having someone else complete quizzes or assignments</a:t>
            </a:r>
          </a:p>
          <a:p>
            <a:pPr lvl="1"/>
            <a:r>
              <a:rPr lang="en-US" sz="2800" dirty="0"/>
              <a:t>plagiarizing someone else’s work on the out of class assignments.</a:t>
            </a:r>
          </a:p>
          <a:p>
            <a:pPr lvl="1"/>
            <a:r>
              <a:rPr lang="en-US" sz="2800" dirty="0"/>
              <a:t>violating the confidentiality agreement signed at the beginning of the term.</a:t>
            </a:r>
          </a:p>
          <a:p>
            <a:pPr marL="0" indent="0">
              <a:buNone/>
            </a:pPr>
            <a:endParaRPr lang="en-US" dirty="0"/>
          </a:p>
        </p:txBody>
      </p:sp>
    </p:spTree>
    <p:extLst>
      <p:ext uri="{BB962C8B-B14F-4D97-AF65-F5344CB8AC3E}">
        <p14:creationId xmlns:p14="http://schemas.microsoft.com/office/powerpoint/2010/main" val="163486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1250</Words>
  <Application>Microsoft Macintosh PowerPoint</Application>
  <PresentationFormat>Widescreen</PresentationFormat>
  <Paragraphs>203</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Beginning Clinical Methods</vt:lpstr>
      <vt:lpstr>Getting to Know You!</vt:lpstr>
      <vt:lpstr>Course Communication and Resources </vt:lpstr>
      <vt:lpstr>Clinical Methods</vt:lpstr>
      <vt:lpstr>Learner Outcomes</vt:lpstr>
      <vt:lpstr>Course Structure and Materials</vt:lpstr>
      <vt:lpstr>Case Study Confidentiality Agreement</vt:lpstr>
      <vt:lpstr>Grading Policy– Pass/No Pass Class</vt:lpstr>
      <vt:lpstr>Grading Policy– Pass/No Pass Class</vt:lpstr>
      <vt:lpstr>STUDENT ENGAGEMENT HOURS</vt:lpstr>
      <vt:lpstr>Course Schedule and University Policies</vt:lpstr>
      <vt:lpstr>Expectations</vt:lpstr>
      <vt:lpstr>Office Hours</vt:lpstr>
      <vt:lpstr>Observation Hours</vt:lpstr>
      <vt:lpstr>The Objective of Speech-Language Pathology Services</vt:lpstr>
      <vt:lpstr>What Does an SLP Do?</vt:lpstr>
      <vt:lpstr>How do we do all of this?</vt:lpstr>
      <vt:lpstr>Critical Thinking Evidence-Based Practice</vt:lpstr>
      <vt:lpstr>Bloom’s Cognitive Taxonomy</vt:lpstr>
      <vt:lpstr>Two Broad Components of Therapeutic Skills</vt:lpstr>
      <vt:lpstr>Interpersonal Communication </vt:lpstr>
      <vt:lpstr>Therapeutic-Specific Skills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Clinical Methods</dc:title>
  <dc:creator>Jim Wright</dc:creator>
  <cp:lastModifiedBy>Jim Wright</cp:lastModifiedBy>
  <cp:revision>7</cp:revision>
  <dcterms:created xsi:type="dcterms:W3CDTF">2022-01-03T22:13:32Z</dcterms:created>
  <dcterms:modified xsi:type="dcterms:W3CDTF">2022-03-27T20:03:06Z</dcterms:modified>
</cp:coreProperties>
</file>